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ink/ink1.xml" ContentType="application/inkml+xml"/>
  <Override PartName="/ppt/tags/tag2.xml" ContentType="application/vnd.openxmlformats-officedocument.presentationml.tags+xml"/>
  <Override PartName="/ppt/tags/tag3.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871" r:id="rId4"/>
  </p:sldMasterIdLst>
  <p:notesMasterIdLst>
    <p:notesMasterId r:id="rId200"/>
  </p:notesMasterIdLst>
  <p:handoutMasterIdLst>
    <p:handoutMasterId r:id="rId201"/>
  </p:handoutMasterIdLst>
  <p:sldIdLst>
    <p:sldId id="324" r:id="rId5"/>
    <p:sldId id="1728" r:id="rId6"/>
    <p:sldId id="1738" r:id="rId7"/>
    <p:sldId id="1679" r:id="rId8"/>
    <p:sldId id="1703" r:id="rId9"/>
    <p:sldId id="1707" r:id="rId10"/>
    <p:sldId id="2420" r:id="rId11"/>
    <p:sldId id="1714" r:id="rId12"/>
    <p:sldId id="1715" r:id="rId13"/>
    <p:sldId id="2434" r:id="rId14"/>
    <p:sldId id="1712" r:id="rId15"/>
    <p:sldId id="2448" r:id="rId16"/>
    <p:sldId id="2423" r:id="rId17"/>
    <p:sldId id="1758" r:id="rId18"/>
    <p:sldId id="2414" r:id="rId19"/>
    <p:sldId id="2415" r:id="rId20"/>
    <p:sldId id="2425" r:id="rId21"/>
    <p:sldId id="1739" r:id="rId22"/>
    <p:sldId id="1661" r:id="rId23"/>
    <p:sldId id="1686" r:id="rId24"/>
    <p:sldId id="2480" r:id="rId25"/>
    <p:sldId id="2412" r:id="rId26"/>
    <p:sldId id="363" r:id="rId27"/>
    <p:sldId id="1680" r:id="rId28"/>
    <p:sldId id="1662" r:id="rId29"/>
    <p:sldId id="1663" r:id="rId30"/>
    <p:sldId id="1717" r:id="rId31"/>
    <p:sldId id="1665" r:id="rId32"/>
    <p:sldId id="1666" r:id="rId33"/>
    <p:sldId id="1667" r:id="rId34"/>
    <p:sldId id="1668" r:id="rId35"/>
    <p:sldId id="1740" r:id="rId36"/>
    <p:sldId id="1741" r:id="rId37"/>
    <p:sldId id="1673" r:id="rId38"/>
    <p:sldId id="1674" r:id="rId39"/>
    <p:sldId id="1682" r:id="rId40"/>
    <p:sldId id="1747" r:id="rId41"/>
    <p:sldId id="1684" r:id="rId42"/>
    <p:sldId id="1685" r:id="rId43"/>
    <p:sldId id="1760" r:id="rId44"/>
    <p:sldId id="1748" r:id="rId45"/>
    <p:sldId id="1749" r:id="rId46"/>
    <p:sldId id="1761" r:id="rId47"/>
    <p:sldId id="1750" r:id="rId48"/>
    <p:sldId id="1752" r:id="rId49"/>
    <p:sldId id="1751" r:id="rId50"/>
    <p:sldId id="1669" r:id="rId51"/>
    <p:sldId id="1773" r:id="rId52"/>
    <p:sldId id="1742" r:id="rId53"/>
    <p:sldId id="1671" r:id="rId54"/>
    <p:sldId id="1762" r:id="rId55"/>
    <p:sldId id="1763" r:id="rId56"/>
    <p:sldId id="1719" r:id="rId57"/>
    <p:sldId id="1677" r:id="rId58"/>
    <p:sldId id="2430" r:id="rId59"/>
    <p:sldId id="1723" r:id="rId60"/>
    <p:sldId id="1724" r:id="rId61"/>
    <p:sldId id="2431" r:id="rId62"/>
    <p:sldId id="1753" r:id="rId63"/>
    <p:sldId id="1757" r:id="rId64"/>
    <p:sldId id="1759" r:id="rId65"/>
    <p:sldId id="1764" r:id="rId66"/>
    <p:sldId id="1765" r:id="rId67"/>
    <p:sldId id="1766" r:id="rId68"/>
    <p:sldId id="1767" r:id="rId69"/>
    <p:sldId id="2432" r:id="rId70"/>
    <p:sldId id="1769" r:id="rId71"/>
    <p:sldId id="1770" r:id="rId72"/>
    <p:sldId id="1774" r:id="rId73"/>
    <p:sldId id="1775" r:id="rId74"/>
    <p:sldId id="2399" r:id="rId75"/>
    <p:sldId id="1743" r:id="rId76"/>
    <p:sldId id="1727" r:id="rId77"/>
    <p:sldId id="1776" r:id="rId78"/>
    <p:sldId id="1777" r:id="rId79"/>
    <p:sldId id="1867" r:id="rId80"/>
    <p:sldId id="1779" r:id="rId81"/>
    <p:sldId id="1780" r:id="rId82"/>
    <p:sldId id="1863" r:id="rId83"/>
    <p:sldId id="1785" r:id="rId84"/>
    <p:sldId id="1786" r:id="rId85"/>
    <p:sldId id="1861" r:id="rId86"/>
    <p:sldId id="1782" r:id="rId87"/>
    <p:sldId id="1783" r:id="rId88"/>
    <p:sldId id="2490" r:id="rId89"/>
    <p:sldId id="2478" r:id="rId90"/>
    <p:sldId id="2489" r:id="rId91"/>
    <p:sldId id="2477" r:id="rId92"/>
    <p:sldId id="2479" r:id="rId93"/>
    <p:sldId id="1857" r:id="rId94"/>
    <p:sldId id="1791" r:id="rId95"/>
    <p:sldId id="1855" r:id="rId96"/>
    <p:sldId id="1793" r:id="rId97"/>
    <p:sldId id="2492" r:id="rId98"/>
    <p:sldId id="2481" r:id="rId99"/>
    <p:sldId id="2482" r:id="rId100"/>
    <p:sldId id="1787" r:id="rId101"/>
    <p:sldId id="1788" r:id="rId102"/>
    <p:sldId id="1796" r:id="rId103"/>
    <p:sldId id="1797" r:id="rId104"/>
    <p:sldId id="1800" r:id="rId105"/>
    <p:sldId id="2424" r:id="rId106"/>
    <p:sldId id="2454" r:id="rId107"/>
    <p:sldId id="2455" r:id="rId108"/>
    <p:sldId id="2416" r:id="rId109"/>
    <p:sldId id="2433" r:id="rId110"/>
    <p:sldId id="1802" r:id="rId111"/>
    <p:sldId id="1803" r:id="rId112"/>
    <p:sldId id="1804" r:id="rId113"/>
    <p:sldId id="2428" r:id="rId114"/>
    <p:sldId id="2401" r:id="rId115"/>
    <p:sldId id="1744" r:id="rId116"/>
    <p:sldId id="1754" r:id="rId117"/>
    <p:sldId id="2435" r:id="rId118"/>
    <p:sldId id="2436" r:id="rId119"/>
    <p:sldId id="1853" r:id="rId120"/>
    <p:sldId id="1809" r:id="rId121"/>
    <p:sldId id="1811" r:id="rId122"/>
    <p:sldId id="1810" r:id="rId123"/>
    <p:sldId id="1814" r:id="rId124"/>
    <p:sldId id="1851" r:id="rId125"/>
    <p:sldId id="1817" r:id="rId126"/>
    <p:sldId id="1818" r:id="rId127"/>
    <p:sldId id="1819" r:id="rId128"/>
    <p:sldId id="1820" r:id="rId129"/>
    <p:sldId id="1849" r:id="rId130"/>
    <p:sldId id="1822" r:id="rId131"/>
    <p:sldId id="1847" r:id="rId132"/>
    <p:sldId id="1826" r:id="rId133"/>
    <p:sldId id="1827" r:id="rId134"/>
    <p:sldId id="1830" r:id="rId135"/>
    <p:sldId id="1833" r:id="rId136"/>
    <p:sldId id="1836" r:id="rId137"/>
    <p:sldId id="2437" r:id="rId138"/>
    <p:sldId id="2444" r:id="rId139"/>
    <p:sldId id="2445" r:id="rId140"/>
    <p:sldId id="2447" r:id="rId141"/>
    <p:sldId id="2446" r:id="rId142"/>
    <p:sldId id="1837" r:id="rId143"/>
    <p:sldId id="1838" r:id="rId144"/>
    <p:sldId id="2400" r:id="rId145"/>
    <p:sldId id="1745" r:id="rId146"/>
    <p:sldId id="1736" r:id="rId147"/>
    <p:sldId id="2411" r:id="rId148"/>
    <p:sldId id="1845" r:id="rId149"/>
    <p:sldId id="1846" r:id="rId150"/>
    <p:sldId id="1869" r:id="rId151"/>
    <p:sldId id="1870" r:id="rId152"/>
    <p:sldId id="1872" r:id="rId153"/>
    <p:sldId id="1874" r:id="rId154"/>
    <p:sldId id="1884" r:id="rId155"/>
    <p:sldId id="1885" r:id="rId156"/>
    <p:sldId id="1888" r:id="rId157"/>
    <p:sldId id="1875" r:id="rId158"/>
    <p:sldId id="1878" r:id="rId159"/>
    <p:sldId id="1879" r:id="rId160"/>
    <p:sldId id="1880" r:id="rId161"/>
    <p:sldId id="2426" r:id="rId162"/>
    <p:sldId id="2427" r:id="rId163"/>
    <p:sldId id="2487" r:id="rId164"/>
    <p:sldId id="2488" r:id="rId165"/>
    <p:sldId id="1882" r:id="rId166"/>
    <p:sldId id="1883" r:id="rId167"/>
    <p:sldId id="2452" r:id="rId168"/>
    <p:sldId id="2453" r:id="rId169"/>
    <p:sldId id="2459" r:id="rId170"/>
    <p:sldId id="2460" r:id="rId171"/>
    <p:sldId id="2462" r:id="rId172"/>
    <p:sldId id="2463" r:id="rId173"/>
    <p:sldId id="1746" r:id="rId174"/>
    <p:sldId id="2398" r:id="rId175"/>
    <p:sldId id="2393" r:id="rId176"/>
    <p:sldId id="2429" r:id="rId177"/>
    <p:sldId id="2392" r:id="rId178"/>
    <p:sldId id="2384" r:id="rId179"/>
    <p:sldId id="404" r:id="rId180"/>
    <p:sldId id="2386" r:id="rId181"/>
    <p:sldId id="2385" r:id="rId182"/>
    <p:sldId id="2387" r:id="rId183"/>
    <p:sldId id="2388" r:id="rId184"/>
    <p:sldId id="2397" r:id="rId185"/>
    <p:sldId id="2404" r:id="rId186"/>
    <p:sldId id="2405" r:id="rId187"/>
    <p:sldId id="2408" r:id="rId188"/>
    <p:sldId id="2419" r:id="rId189"/>
    <p:sldId id="416" r:id="rId190"/>
    <p:sldId id="2449" r:id="rId191"/>
    <p:sldId id="2450" r:id="rId192"/>
    <p:sldId id="2451" r:id="rId193"/>
    <p:sldId id="2421" r:id="rId194"/>
    <p:sldId id="2409" r:id="rId195"/>
    <p:sldId id="2402" r:id="rId196"/>
    <p:sldId id="2391" r:id="rId197"/>
    <p:sldId id="2483" r:id="rId198"/>
    <p:sldId id="2486" r:id="rId199"/>
  </p:sldIdLst>
  <p:sldSz cx="12188825" cy="6858000"/>
  <p:notesSz cx="6858000" cy="9144000"/>
  <p:custDataLst>
    <p:tags r:id="rId202"/>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F449F640-A24B-4974-9A13-FCFF763442B6}">
          <p14:sldIdLst>
            <p14:sldId id="324"/>
            <p14:sldId id="1728"/>
          </p14:sldIdLst>
        </p14:section>
        <p14:section name="LB Deployment Modes" id="{611689FB-E434-4CA5-AEB1-0A93E18B6196}">
          <p14:sldIdLst>
            <p14:sldId id="1738"/>
            <p14:sldId id="1679"/>
            <p14:sldId id="1703"/>
            <p14:sldId id="1707"/>
            <p14:sldId id="2420"/>
            <p14:sldId id="1714"/>
            <p14:sldId id="1715"/>
            <p14:sldId id="2434"/>
            <p14:sldId id="1712"/>
            <p14:sldId id="2448"/>
            <p14:sldId id="2423"/>
            <p14:sldId id="1758"/>
            <p14:sldId id="2414"/>
            <p14:sldId id="2415"/>
            <p14:sldId id="2425"/>
          </p14:sldIdLst>
        </p14:section>
        <p14:section name="Monitors" id="{E96B14B2-7EF2-42C3-B1DF-A46EC4F76307}">
          <p14:sldIdLst>
            <p14:sldId id="1739"/>
            <p14:sldId id="1661"/>
            <p14:sldId id="1686"/>
            <p14:sldId id="2480"/>
            <p14:sldId id="2412"/>
            <p14:sldId id="363"/>
            <p14:sldId id="1680"/>
            <p14:sldId id="1662"/>
            <p14:sldId id="1663"/>
            <p14:sldId id="1717"/>
            <p14:sldId id="1665"/>
            <p14:sldId id="1666"/>
            <p14:sldId id="1667"/>
            <p14:sldId id="1668"/>
          </p14:sldIdLst>
        </p14:section>
        <p14:section name="Server Pools" id="{47303BDE-F68A-4D9A-A744-1E4342BB1024}">
          <p14:sldIdLst>
            <p14:sldId id="1740"/>
            <p14:sldId id="1741"/>
            <p14:sldId id="1673"/>
            <p14:sldId id="1674"/>
            <p14:sldId id="1682"/>
            <p14:sldId id="1747"/>
            <p14:sldId id="1684"/>
            <p14:sldId id="1685"/>
            <p14:sldId id="1760"/>
            <p14:sldId id="1748"/>
            <p14:sldId id="1749"/>
            <p14:sldId id="1761"/>
            <p14:sldId id="1750"/>
            <p14:sldId id="1752"/>
            <p14:sldId id="1751"/>
            <p14:sldId id="1669"/>
            <p14:sldId id="1773"/>
          </p14:sldIdLst>
        </p14:section>
        <p14:section name="Layer4 VIP" id="{259B9180-7345-41DA-BAE7-926E78E56765}">
          <p14:sldIdLst>
            <p14:sldId id="1742"/>
            <p14:sldId id="1671"/>
            <p14:sldId id="1762"/>
            <p14:sldId id="1763"/>
            <p14:sldId id="1719"/>
            <p14:sldId id="1677"/>
            <p14:sldId id="2430"/>
            <p14:sldId id="1723"/>
            <p14:sldId id="1724"/>
            <p14:sldId id="2431"/>
            <p14:sldId id="1753"/>
            <p14:sldId id="1757"/>
            <p14:sldId id="1759"/>
            <p14:sldId id="1764"/>
            <p14:sldId id="1765"/>
            <p14:sldId id="1766"/>
            <p14:sldId id="1767"/>
            <p14:sldId id="2432"/>
            <p14:sldId id="1769"/>
            <p14:sldId id="1770"/>
            <p14:sldId id="1774"/>
            <p14:sldId id="1775"/>
            <p14:sldId id="2399"/>
          </p14:sldIdLst>
        </p14:section>
        <p14:section name="Layer7 HTTP VIP" id="{0D6E0334-05D0-4A2A-B653-C6715E47ACB5}">
          <p14:sldIdLst>
            <p14:sldId id="1743"/>
            <p14:sldId id="1727"/>
            <p14:sldId id="1776"/>
            <p14:sldId id="1777"/>
            <p14:sldId id="1867"/>
            <p14:sldId id="1779"/>
            <p14:sldId id="1780"/>
            <p14:sldId id="1863"/>
            <p14:sldId id="1785"/>
            <p14:sldId id="1786"/>
            <p14:sldId id="1861"/>
            <p14:sldId id="1782"/>
            <p14:sldId id="1783"/>
            <p14:sldId id="2490"/>
            <p14:sldId id="2478"/>
            <p14:sldId id="2489"/>
            <p14:sldId id="2477"/>
            <p14:sldId id="2479"/>
            <p14:sldId id="1857"/>
            <p14:sldId id="1791"/>
            <p14:sldId id="1855"/>
            <p14:sldId id="1793"/>
            <p14:sldId id="2492"/>
            <p14:sldId id="2481"/>
            <p14:sldId id="2482"/>
            <p14:sldId id="1787"/>
            <p14:sldId id="1788"/>
            <p14:sldId id="1796"/>
            <p14:sldId id="1797"/>
            <p14:sldId id="1800"/>
            <p14:sldId id="2424"/>
            <p14:sldId id="2454"/>
            <p14:sldId id="2455"/>
            <p14:sldId id="2416"/>
            <p14:sldId id="2433"/>
            <p14:sldId id="1802"/>
            <p14:sldId id="1803"/>
            <p14:sldId id="1804"/>
            <p14:sldId id="2428"/>
            <p14:sldId id="2401"/>
          </p14:sldIdLst>
        </p14:section>
        <p14:section name="Layer7 HTTPS VIP" id="{9260D50E-E12A-49C6-953C-B7B833E04CD4}">
          <p14:sldIdLst>
            <p14:sldId id="1744"/>
            <p14:sldId id="1754"/>
            <p14:sldId id="2435"/>
            <p14:sldId id="2436"/>
            <p14:sldId id="1853"/>
            <p14:sldId id="1809"/>
            <p14:sldId id="1811"/>
            <p14:sldId id="1810"/>
            <p14:sldId id="1814"/>
            <p14:sldId id="1851"/>
            <p14:sldId id="1817"/>
            <p14:sldId id="1818"/>
            <p14:sldId id="1819"/>
            <p14:sldId id="1820"/>
            <p14:sldId id="1849"/>
            <p14:sldId id="1822"/>
            <p14:sldId id="1847"/>
            <p14:sldId id="1826"/>
            <p14:sldId id="1827"/>
            <p14:sldId id="1830"/>
            <p14:sldId id="1833"/>
            <p14:sldId id="1836"/>
            <p14:sldId id="2437"/>
            <p14:sldId id="2444"/>
            <p14:sldId id="2445"/>
            <p14:sldId id="2447"/>
            <p14:sldId id="2446"/>
            <p14:sldId id="1837"/>
            <p14:sldId id="1838"/>
            <p14:sldId id="2400"/>
          </p14:sldIdLst>
        </p14:section>
        <p14:section name="LB Rules (HTTP or HTTPS)" id="{69F2C37A-3527-4DCD-8FF2-A3269CA19605}">
          <p14:sldIdLst>
            <p14:sldId id="1745"/>
            <p14:sldId id="1736"/>
            <p14:sldId id="2411"/>
            <p14:sldId id="1845"/>
            <p14:sldId id="1846"/>
            <p14:sldId id="1869"/>
            <p14:sldId id="1870"/>
            <p14:sldId id="1872"/>
            <p14:sldId id="1874"/>
            <p14:sldId id="1884"/>
            <p14:sldId id="1885"/>
            <p14:sldId id="1888"/>
            <p14:sldId id="1875"/>
            <p14:sldId id="1878"/>
            <p14:sldId id="1879"/>
            <p14:sldId id="1880"/>
            <p14:sldId id="2426"/>
            <p14:sldId id="2427"/>
            <p14:sldId id="2487"/>
            <p14:sldId id="2488"/>
            <p14:sldId id="1882"/>
            <p14:sldId id="1883"/>
            <p14:sldId id="2452"/>
            <p14:sldId id="2453"/>
            <p14:sldId id="2459"/>
            <p14:sldId id="2460"/>
            <p14:sldId id="2462"/>
            <p14:sldId id="2463"/>
          </p14:sldIdLst>
        </p14:section>
        <p14:section name="Troubleshooting" id="{86B1B9C5-5637-42A6-BD43-EC55481D399A}">
          <p14:sldIdLst>
            <p14:sldId id="1746"/>
            <p14:sldId id="2398"/>
            <p14:sldId id="2393"/>
            <p14:sldId id="2429"/>
            <p14:sldId id="2392"/>
            <p14:sldId id="2384"/>
            <p14:sldId id="404"/>
            <p14:sldId id="2386"/>
            <p14:sldId id="2385"/>
            <p14:sldId id="2387"/>
            <p14:sldId id="2388"/>
            <p14:sldId id="2397"/>
            <p14:sldId id="2404"/>
            <p14:sldId id="2405"/>
            <p14:sldId id="2408"/>
            <p14:sldId id="2419"/>
            <p14:sldId id="416"/>
            <p14:sldId id="2449"/>
            <p14:sldId id="2450"/>
            <p14:sldId id="2451"/>
            <p14:sldId id="2421"/>
            <p14:sldId id="2409"/>
            <p14:sldId id="2402"/>
            <p14:sldId id="2391"/>
            <p14:sldId id="2483"/>
            <p14:sldId id="2486"/>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43"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E5ECE"/>
    <a:srgbClr val="EFE5F7"/>
    <a:srgbClr val="B3B3B3"/>
    <a:srgbClr val="BFBFBF"/>
    <a:srgbClr val="B2B2B2"/>
    <a:srgbClr val="D0D0D0"/>
    <a:srgbClr val="C4C4C4"/>
    <a:srgbClr val="C7C7C7"/>
    <a:srgbClr val="CECECE"/>
    <a:srgbClr val="D7D7D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B9631B5-78F2-41C9-869B-9F39066F8104}">
  <a:tblStyle styleId="{EB9631B5-78F2-41C9-869B-9F39066F8104}" styleName="Medium Style 3 - Accent 4">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4"/>
          </a:solidFill>
        </a:fill>
      </a:tcStyle>
    </a:lastCol>
    <a:firstCol>
      <a:tcTxStyle b="on">
        <a:fontRef idx="minor">
          <a:scrgbClr r="0" g="0" b="0"/>
        </a:fontRef>
        <a:schemeClr val="lt1"/>
      </a:tcTxStyle>
      <a:tcStyle>
        <a:tcBdr/>
        <a:fill>
          <a:solidFill>
            <a:schemeClr val="accent4"/>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4"/>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E269D01E-BC32-4049-B463-5C60D7B0CCD2}" styleName="Themed Style 2 - Accent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865" autoAdjust="0"/>
    <p:restoredTop sz="88435" autoAdjust="0"/>
  </p:normalViewPr>
  <p:slideViewPr>
    <p:cSldViewPr snapToGrid="0">
      <p:cViewPr varScale="1">
        <p:scale>
          <a:sx n="112" d="100"/>
          <a:sy n="112" d="100"/>
        </p:scale>
        <p:origin x="1040" y="200"/>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6052"/>
    </p:cViewPr>
  </p:sorterViewPr>
  <p:notesViewPr>
    <p:cSldViewPr snapToGrid="0">
      <p:cViewPr>
        <p:scale>
          <a:sx n="1" d="2"/>
          <a:sy n="1" d="2"/>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viewProps" Target="viewProps.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theme" Target="theme/theme1.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6" Type="http://schemas.openxmlformats.org/officeDocument/2006/relationships/slide" Target="slides/slide2.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tableStyles" Target="tableStyles.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199" Type="http://schemas.openxmlformats.org/officeDocument/2006/relationships/slide" Target="slides/slide195.xml"/><Relationship Id="rId203" Type="http://schemas.openxmlformats.org/officeDocument/2006/relationships/commentAuthors" Target="commentAuthors.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189" Type="http://schemas.openxmlformats.org/officeDocument/2006/relationships/slide" Target="slides/slide185.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190" Type="http://schemas.openxmlformats.org/officeDocument/2006/relationships/slide" Target="slides/slide186.xml"/><Relationship Id="rId204" Type="http://schemas.openxmlformats.org/officeDocument/2006/relationships/presProps" Target="presProp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notesMaster" Target="notesMasters/notesMaster1.xml"/><Relationship Id="rId16" Type="http://schemas.openxmlformats.org/officeDocument/2006/relationships/slide" Target="slides/slide12.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handoutMaster" Target="handoutMasters/handoutMaster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tags" Target="tags/tag1.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latin typeface="Calibri" panose="020F0502020204030204" pitchFamily="34" charset="0"/>
            </a:endParaRPr>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FB004553-04C5-4BB3-AD4E-8B2EF3CDDAF9}" type="datetimeFigureOut">
              <a:rPr lang="en-US" smtClean="0">
                <a:latin typeface="Calibri" panose="020F0502020204030204" pitchFamily="34" charset="0"/>
              </a:rPr>
              <a:t>2/6/23</a:t>
            </a:fld>
            <a:endParaRPr lang="en-US" dirty="0">
              <a:latin typeface="Calibri" panose="020F0502020204030204" pitchFamily="34" charset="0"/>
            </a:endParaRPr>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latin typeface="Calibri" panose="020F0502020204030204" pitchFamily="34" charset="0"/>
            </a:endParaRPr>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2E6A881F-0910-47D3-BD01-4F68834EC353}" type="slidenum">
              <a:rPr lang="en-US" smtClean="0">
                <a:latin typeface="Calibri" panose="020F0502020204030204" pitchFamily="34" charset="0"/>
              </a:rPr>
              <a:t>‹#›</a:t>
            </a:fld>
            <a:endParaRPr lang="en-US" dirty="0">
              <a:latin typeface="Calibri" panose="020F0502020204030204" pitchFamily="34" charset="0"/>
            </a:endParaRPr>
          </a:p>
        </p:txBody>
      </p:sp>
    </p:spTree>
    <p:extLst>
      <p:ext uri="{BB962C8B-B14F-4D97-AF65-F5344CB8AC3E}">
        <p14:creationId xmlns:p14="http://schemas.microsoft.com/office/powerpoint/2010/main" val="326866761"/>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8T15:55:36.535"/>
    </inkml:context>
    <inkml:brush xml:id="br0">
      <inkml:brushProperty name="width" value="0.03333" units="cm"/>
      <inkml:brushProperty name="height" value="0.03333" units="cm"/>
    </inkml:brush>
  </inkml:definitions>
  <inkml:trace contextRef="#ctx0" brushRef="#br0">13866 7577 4258 0 0,'0'0'-944'0'0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b="0" i="0">
                <a:latin typeface="Calibri" panose="020F0502020204030204" pitchFamily="34" charset="0"/>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b="0" i="0">
                <a:latin typeface="Calibri" panose="020F0502020204030204" pitchFamily="34" charset="0"/>
              </a:defRPr>
            </a:lvl1pPr>
          </a:lstStyle>
          <a:p>
            <a:fld id="{3CB6F0DB-E055-41D0-9102-627A646E4242}" type="datetimeFigureOut">
              <a:rPr lang="en-US" smtClean="0"/>
              <a:pPr/>
              <a:t>2/6/23</a:t>
            </a:fld>
            <a:endParaRPr lang="en-US" dirty="0"/>
          </a:p>
        </p:txBody>
      </p:sp>
      <p:sp>
        <p:nvSpPr>
          <p:cNvPr id="4" name="Slide Image Placeholder 3"/>
          <p:cNvSpPr>
            <a:spLocks noGrp="1" noRot="1" noChangeAspect="1"/>
          </p:cNvSpPr>
          <p:nvPr>
            <p:ph type="sldImg" idx="2"/>
          </p:nvPr>
        </p:nvSpPr>
        <p:spPr>
          <a:xfrm>
            <a:off x="788988" y="609600"/>
            <a:ext cx="5280025" cy="29718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457200" y="3810000"/>
            <a:ext cx="5943600" cy="4876800"/>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b="0" i="0">
                <a:latin typeface="Calibri" panose="020F0502020204030204" pitchFamily="34" charset="0"/>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b="0" i="0">
                <a:latin typeface="Calibri" panose="020F0502020204030204" pitchFamily="34" charset="0"/>
              </a:defRPr>
            </a:lvl1pPr>
          </a:lstStyle>
          <a:p>
            <a:fld id="{9F4FBC3A-A12C-40F9-BB8D-BC30C7901396}" type="slidenum">
              <a:rPr lang="en-US" smtClean="0"/>
              <a:pPr/>
              <a:t>‹#›</a:t>
            </a:fld>
            <a:endParaRPr lang="en-US" dirty="0"/>
          </a:p>
        </p:txBody>
      </p:sp>
    </p:spTree>
    <p:extLst>
      <p:ext uri="{BB962C8B-B14F-4D97-AF65-F5344CB8AC3E}">
        <p14:creationId xmlns:p14="http://schemas.microsoft.com/office/powerpoint/2010/main" val="2012909794"/>
      </p:ext>
    </p:extLst>
  </p:cSld>
  <p:clrMap bg1="lt1" tx1="dk1" bg2="lt2" tx2="dk2" accent1="accent1" accent2="accent2" accent3="accent3" accent4="accent4" accent5="accent5" accent6="accent6" hlink="hlink" folHlink="folHlink"/>
  <p:notesStyle>
    <a:lvl1pPr marL="0" algn="l" defTabSz="914400" rtl="0" eaLnBrk="1" latinLnBrk="0" hangingPunct="1">
      <a:defRPr sz="1200" b="0" i="0" kern="1200">
        <a:solidFill>
          <a:schemeClr val="tx1"/>
        </a:solidFill>
        <a:latin typeface="Calibri" panose="020F0502020204030204" pitchFamily="34" charset="0"/>
        <a:ea typeface="+mn-ea"/>
        <a:cs typeface="+mn-cs"/>
      </a:defRPr>
    </a:lvl1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3" Type="http://schemas.openxmlformats.org/officeDocument/2006/relationships/hyperlink" Target="http://nginx.org/en/docs/http/ngx_http_map_module.html" TargetMode="External"/><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a:t>
            </a:fld>
            <a:endParaRPr lang="en-US"/>
          </a:p>
        </p:txBody>
      </p:sp>
    </p:spTree>
    <p:extLst>
      <p:ext uri="{BB962C8B-B14F-4D97-AF65-F5344CB8AC3E}">
        <p14:creationId xmlns:p14="http://schemas.microsoft.com/office/powerpoint/2010/main" val="34951744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22</a:t>
            </a:fld>
            <a:endParaRPr lang="en-US"/>
          </a:p>
        </p:txBody>
      </p:sp>
    </p:spTree>
    <p:extLst>
      <p:ext uri="{BB962C8B-B14F-4D97-AF65-F5344CB8AC3E}">
        <p14:creationId xmlns:p14="http://schemas.microsoft.com/office/powerpoint/2010/main" val="247010590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179</a:t>
            </a:fld>
            <a:endParaRPr lang="en-US"/>
          </a:p>
        </p:txBody>
      </p:sp>
    </p:spTree>
    <p:extLst>
      <p:ext uri="{BB962C8B-B14F-4D97-AF65-F5344CB8AC3E}">
        <p14:creationId xmlns:p14="http://schemas.microsoft.com/office/powerpoint/2010/main" val="60378814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180</a:t>
            </a:fld>
            <a:endParaRPr lang="en-US"/>
          </a:p>
        </p:txBody>
      </p:sp>
    </p:spTree>
    <p:extLst>
      <p:ext uri="{BB962C8B-B14F-4D97-AF65-F5344CB8AC3E}">
        <p14:creationId xmlns:p14="http://schemas.microsoft.com/office/powerpoint/2010/main" val="3910647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noProof="0"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181</a:t>
            </a:fld>
            <a:endParaRPr lang="en-US"/>
          </a:p>
        </p:txBody>
      </p:sp>
    </p:spTree>
    <p:extLst>
      <p:ext uri="{BB962C8B-B14F-4D97-AF65-F5344CB8AC3E}">
        <p14:creationId xmlns:p14="http://schemas.microsoft.com/office/powerpoint/2010/main" val="161485273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r>
              <a:rPr lang="fr-FR" b="1" u="sng" noProof="0" dirty="0"/>
              <a:t>Syslog LB </a:t>
            </a:r>
            <a:r>
              <a:rPr lang="fr-FR" b="1" u="sng" noProof="0" dirty="0" err="1"/>
              <a:t>Summary</a:t>
            </a:r>
            <a:r>
              <a:rPr lang="fr-FR" b="1" u="sng" noProof="0" dirty="0"/>
              <a:t> </a:t>
            </a:r>
            <a:r>
              <a:rPr lang="fr-FR" b="1" u="sng" noProof="0" dirty="0" err="1"/>
              <a:t>example</a:t>
            </a:r>
            <a:r>
              <a:rPr lang="fr-FR" b="1" u="sng" noProof="0" dirty="0"/>
              <a:t>:</a:t>
            </a:r>
          </a:p>
          <a:p>
            <a:r>
              <a:rPr lang="fr-FR" sz="1000" b="0" u="none" noProof="0" dirty="0">
                <a:latin typeface="Courier New" panose="02070309020205020404" pitchFamily="49" charset="0"/>
                <a:cs typeface="Courier New" panose="02070309020205020404" pitchFamily="49" charset="0"/>
              </a:rPr>
              <a:t>&lt;182&gt;1 2019-07-31T19:47:38.920Z lab2-edge1 NSX 858 - [nsx@6876 </a:t>
            </a:r>
            <a:r>
              <a:rPr lang="fr-FR" sz="1000" b="0" u="none" noProof="0" dirty="0" err="1">
                <a:latin typeface="Courier New" panose="02070309020205020404" pitchFamily="49" charset="0"/>
                <a:cs typeface="Courier New" panose="02070309020205020404" pitchFamily="49" charset="0"/>
              </a:rPr>
              <a:t>comp</a:t>
            </a:r>
            <a:r>
              <a:rPr lang="fr-FR" sz="1000" b="0" u="none" noProof="0" dirty="0">
                <a:latin typeface="Courier New" panose="02070309020205020404" pitchFamily="49" charset="0"/>
                <a:cs typeface="Courier New" panose="02070309020205020404" pitchFamily="49" charset="0"/>
              </a:rPr>
              <a:t>="</a:t>
            </a:r>
            <a:r>
              <a:rPr lang="fr-FR" sz="1000" b="0" u="none" noProof="0" dirty="0" err="1">
                <a:latin typeface="Courier New" panose="02070309020205020404" pitchFamily="49" charset="0"/>
                <a:cs typeface="Courier New" panose="02070309020205020404" pitchFamily="49" charset="0"/>
              </a:rPr>
              <a:t>nsx-edge</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subcomp</a:t>
            </a:r>
            <a:r>
              <a:rPr lang="fr-FR" sz="1000" b="0" u="none" noProof="0" dirty="0">
                <a:latin typeface="Courier New" panose="02070309020205020404" pitchFamily="49" charset="0"/>
                <a:cs typeface="Courier New" panose="02070309020205020404" pitchFamily="49" charset="0"/>
              </a:rPr>
              <a:t>="</a:t>
            </a:r>
            <a:r>
              <a:rPr lang="fr-FR" sz="1000" b="0" u="none" noProof="0" dirty="0" err="1">
                <a:latin typeface="Courier New" panose="02070309020205020404" pitchFamily="49" charset="0"/>
                <a:cs typeface="Courier New" panose="02070309020205020404" pitchFamily="49" charset="0"/>
              </a:rPr>
              <a:t>agg</a:t>
            </a:r>
            <a:r>
              <a:rPr lang="fr-FR" sz="1000" b="0" u="none" noProof="0" dirty="0">
                <a:latin typeface="Courier New" panose="02070309020205020404" pitchFamily="49" charset="0"/>
                <a:cs typeface="Courier New" panose="02070309020205020404" pitchFamily="49" charset="0"/>
              </a:rPr>
              <a:t>-service" </a:t>
            </a:r>
            <a:r>
              <a:rPr lang="fr-FR" sz="1000" b="0" u="none" noProof="0" dirty="0" err="1">
                <a:latin typeface="Courier New" panose="02070309020205020404" pitchFamily="49" charset="0"/>
                <a:cs typeface="Courier New" panose="02070309020205020404" pitchFamily="49" charset="0"/>
              </a:rPr>
              <a:t>tid</a:t>
            </a:r>
            <a:r>
              <a:rPr lang="fr-FR" sz="1000" b="0" u="none" noProof="0" dirty="0">
                <a:latin typeface="Courier New" panose="02070309020205020404" pitchFamily="49" charset="0"/>
                <a:cs typeface="Courier New" panose="02070309020205020404" pitchFamily="49" charset="0"/>
              </a:rPr>
              <a:t>="1304" </a:t>
            </a:r>
            <a:r>
              <a:rPr lang="fr-FR" sz="1000" b="0" u="none" noProof="0" dirty="0" err="1">
                <a:latin typeface="Courier New" panose="02070309020205020404" pitchFamily="49" charset="0"/>
                <a:cs typeface="Courier New" panose="02070309020205020404" pitchFamily="49" charset="0"/>
              </a:rPr>
              <a:t>level</a:t>
            </a:r>
            <a:r>
              <a:rPr lang="fr-FR" sz="1000" b="0" u="none" noProof="0" dirty="0">
                <a:latin typeface="Courier New" panose="02070309020205020404" pitchFamily="49" charset="0"/>
                <a:cs typeface="Courier New" panose="02070309020205020404" pitchFamily="49" charset="0"/>
              </a:rPr>
              <a:t>="INFO"] </a:t>
            </a:r>
            <a:r>
              <a:rPr lang="fr-FR" sz="1000" b="0" u="none" noProof="0" dirty="0" err="1">
                <a:latin typeface="Courier New" panose="02070309020205020404" pitchFamily="49" charset="0"/>
                <a:cs typeface="Courier New" panose="02070309020205020404" pitchFamily="49" charset="0"/>
              </a:rPr>
              <a:t>ExecCmd</a:t>
            </a:r>
            <a:r>
              <a:rPr lang="fr-FR" sz="1000" b="0" u="none" noProof="0" dirty="0">
                <a:latin typeface="Courier New" panose="02070309020205020404" pitchFamily="49" charset="0"/>
                <a:cs typeface="Courier New" panose="02070309020205020404" pitchFamily="49" charset="0"/>
              </a:rPr>
              <a:t> call output: {"</a:t>
            </a:r>
            <a:r>
              <a:rPr lang="fr-FR" sz="1000" b="0" u="none" noProof="0" dirty="0" err="1">
                <a:latin typeface="Courier New" panose="02070309020205020404" pitchFamily="49" charset="0"/>
                <a:cs typeface="Courier New" panose="02070309020205020404" pitchFamily="49" charset="0"/>
              </a:rPr>
              <a:t>lbs</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cpu_usage</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"LB-Paris", "</a:t>
            </a:r>
            <a:r>
              <a:rPr lang="fr-FR" sz="1000" b="0" u="none" noProof="0" dirty="0" err="1">
                <a:latin typeface="Courier New" panose="02070309020205020404" pitchFamily="49" charset="0"/>
                <a:cs typeface="Courier New" panose="02070309020205020404" pitchFamily="49" charset="0"/>
              </a:rPr>
              <a:t>enabled</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true</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mem_usage</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pool_num</a:t>
            </a:r>
            <a:r>
              <a:rPr lang="fr-FR" sz="1000" b="0" u="none" noProof="0" dirty="0">
                <a:latin typeface="Courier New" panose="02070309020205020404" pitchFamily="49" charset="0"/>
                <a:cs typeface="Courier New" panose="02070309020205020404" pitchFamily="49" charset="0"/>
              </a:rPr>
              <a:t>": "1", "</a:t>
            </a:r>
            <a:r>
              <a:rPr lang="fr-FR" sz="1000" b="0" u="none" noProof="0" dirty="0" err="1">
                <a:latin typeface="Courier New" panose="02070309020205020404" pitchFamily="49" charset="0"/>
                <a:cs typeface="Courier New" panose="02070309020205020404" pitchFamily="49" charset="0"/>
              </a:rPr>
              <a:t>pool_up_num</a:t>
            </a:r>
            <a:r>
              <a:rPr lang="fr-FR" sz="1000" b="0" u="none" noProof="0" dirty="0">
                <a:latin typeface="Courier New" panose="02070309020205020404" pitchFamily="49" charset="0"/>
                <a:cs typeface="Courier New" panose="02070309020205020404" pitchFamily="49" charset="0"/>
              </a:rPr>
              <a:t>": "1", "pools": [{"</a:t>
            </a:r>
            <a:r>
              <a:rPr lang="fr-FR" sz="1000" b="0" u="none" noProof="0" dirty="0" err="1">
                <a:latin typeface="Courier New" panose="02070309020205020404" pitchFamily="49" charset="0"/>
                <a:cs typeface="Courier New" panose="02070309020205020404" pitchFamily="49" charset="0"/>
              </a:rPr>
              <a:t>backup_disabled</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backup_down</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backup_graceful_disabled</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backup_unknown</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backup_unused</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backup_up</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"Pool1-Paris", "</a:t>
            </a:r>
            <a:r>
              <a:rPr lang="fr-FR" sz="1000" b="0" u="none" noProof="0" dirty="0" err="1">
                <a:latin typeface="Courier New" panose="02070309020205020404" pitchFamily="49" charset="0"/>
                <a:cs typeface="Courier New" panose="02070309020205020404" pitchFamily="49" charset="0"/>
              </a:rPr>
              <a:t>member_num</a:t>
            </a:r>
            <a:r>
              <a:rPr lang="fr-FR" sz="1000" b="0" u="none" noProof="0" dirty="0">
                <a:latin typeface="Courier New" panose="02070309020205020404" pitchFamily="49" charset="0"/>
                <a:cs typeface="Courier New" panose="02070309020205020404" pitchFamily="49" charset="0"/>
              </a:rPr>
              <a:t>": "2", "</a:t>
            </a:r>
            <a:r>
              <a:rPr lang="fr-FR" sz="1000" b="0" u="none" noProof="0" dirty="0" err="1">
                <a:latin typeface="Courier New" panose="02070309020205020404" pitchFamily="49" charset="0"/>
                <a:cs typeface="Courier New" panose="02070309020205020404" pitchFamily="49" charset="0"/>
              </a:rPr>
              <a:t>members</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"S2", "</a:t>
            </a:r>
            <a:r>
              <a:rPr lang="fr-FR" sz="1000" b="0" u="none" noProof="0" dirty="0" err="1">
                <a:latin typeface="Courier New" panose="02070309020205020404" pitchFamily="49" charset="0"/>
                <a:cs typeface="Courier New" panose="02070309020205020404" pitchFamily="49" charset="0"/>
              </a:rPr>
              <a:t>ip</a:t>
            </a:r>
            <a:r>
              <a:rPr lang="fr-FR" sz="1000" b="0" u="none" noProof="0" dirty="0">
                <a:latin typeface="Courier New" panose="02070309020205020404" pitchFamily="49" charset="0"/>
                <a:cs typeface="Courier New" panose="02070309020205020404" pitchFamily="49" charset="0"/>
              </a:rPr>
              <a:t>": "10.1.1.12", "</a:t>
            </a:r>
            <a:r>
              <a:rPr lang="fr-FR" sz="1000" b="0" u="none" noProof="0" dirty="0" err="1">
                <a:latin typeface="Courier New" panose="02070309020205020404" pitchFamily="49" charset="0"/>
                <a:cs typeface="Courier New" panose="02070309020205020404" pitchFamily="49" charset="0"/>
              </a:rPr>
              <a:t>last_check_time</a:t>
            </a:r>
            <a:r>
              <a:rPr lang="fr-FR" sz="1000" b="0" u="none" noProof="0" dirty="0">
                <a:latin typeface="Courier New" panose="02070309020205020404" pitchFamily="49" charset="0"/>
                <a:cs typeface="Courier New" panose="02070309020205020404" pitchFamily="49" charset="0"/>
              </a:rPr>
              <a:t>": "1564602455740", "</a:t>
            </a:r>
            <a:r>
              <a:rPr lang="fr-FR" sz="1000" b="0" u="none" noProof="0" dirty="0" err="1">
                <a:latin typeface="Courier New" panose="02070309020205020404" pitchFamily="49" charset="0"/>
                <a:cs typeface="Courier New" panose="02070309020205020404" pitchFamily="49" charset="0"/>
              </a:rPr>
              <a:t>last_state_change_time</a:t>
            </a:r>
            <a:r>
              <a:rPr lang="fr-FR" sz="1000" b="0" u="none" noProof="0" dirty="0">
                <a:latin typeface="Courier New" panose="02070309020205020404" pitchFamily="49" charset="0"/>
                <a:cs typeface="Courier New" panose="02070309020205020404" pitchFamily="49" charset="0"/>
              </a:rPr>
              <a:t>": "1564534914520", "port": "80",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"up", "type": "</a:t>
            </a:r>
            <a:r>
              <a:rPr lang="fr-FR" sz="1000" b="0" u="none" noProof="0" dirty="0" err="1">
                <a:latin typeface="Courier New" panose="02070309020205020404" pitchFamily="49" charset="0"/>
                <a:cs typeface="Courier New" panose="02070309020205020404" pitchFamily="49" charset="0"/>
              </a:rPr>
              <a:t>primary</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"S1", "</a:t>
            </a:r>
            <a:r>
              <a:rPr lang="fr-FR" sz="1000" b="0" u="none" noProof="0" dirty="0" err="1">
                <a:latin typeface="Courier New" panose="02070309020205020404" pitchFamily="49" charset="0"/>
                <a:cs typeface="Courier New" panose="02070309020205020404" pitchFamily="49" charset="0"/>
              </a:rPr>
              <a:t>ip</a:t>
            </a:r>
            <a:r>
              <a:rPr lang="fr-FR" sz="1000" b="0" u="none" noProof="0" dirty="0">
                <a:latin typeface="Courier New" panose="02070309020205020404" pitchFamily="49" charset="0"/>
                <a:cs typeface="Courier New" panose="02070309020205020404" pitchFamily="49" charset="0"/>
              </a:rPr>
              <a:t>": "10.1.1.11", "</a:t>
            </a:r>
            <a:r>
              <a:rPr lang="fr-FR" sz="1000" b="0" u="none" noProof="0" dirty="0" err="1">
                <a:latin typeface="Courier New" panose="02070309020205020404" pitchFamily="49" charset="0"/>
                <a:cs typeface="Courier New" panose="02070309020205020404" pitchFamily="49" charset="0"/>
              </a:rPr>
              <a:t>last_check_time</a:t>
            </a:r>
            <a:r>
              <a:rPr lang="fr-FR" sz="1000" b="0" u="none" noProof="0" dirty="0">
                <a:latin typeface="Courier New" panose="02070309020205020404" pitchFamily="49" charset="0"/>
                <a:cs typeface="Courier New" panose="02070309020205020404" pitchFamily="49" charset="0"/>
              </a:rPr>
              <a:t>": "1564602455740", "</a:t>
            </a:r>
            <a:r>
              <a:rPr lang="fr-FR" sz="1000" b="0" u="none" noProof="0" dirty="0" err="1">
                <a:latin typeface="Courier New" panose="02070309020205020404" pitchFamily="49" charset="0"/>
                <a:cs typeface="Courier New" panose="02070309020205020404" pitchFamily="49" charset="0"/>
              </a:rPr>
              <a:t>last_state_change_time</a:t>
            </a:r>
            <a:r>
              <a:rPr lang="fr-FR" sz="1000" b="0" u="none" noProof="0" dirty="0">
                <a:latin typeface="Courier New" panose="02070309020205020404" pitchFamily="49" charset="0"/>
                <a:cs typeface="Courier New" panose="02070309020205020404" pitchFamily="49" charset="0"/>
              </a:rPr>
              <a:t>": "1564600519984", "port": "80",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"up", "type": "</a:t>
            </a:r>
            <a:r>
              <a:rPr lang="fr-FR" sz="1000" b="0" u="none" noProof="0" dirty="0" err="1">
                <a:latin typeface="Courier New" panose="02070309020205020404" pitchFamily="49" charset="0"/>
                <a:cs typeface="Courier New" panose="02070309020205020404" pitchFamily="49" charset="0"/>
              </a:rPr>
              <a:t>primary</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primary_disabled</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primary_down</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primary_graceful_disabled</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primary_unknown</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primary_unused</a:t>
            </a:r>
            <a:r>
              <a:rPr lang="fr-FR" sz="1000" b="0" u="none" noProof="0" dirty="0">
                <a:latin typeface="Courier New" panose="02070309020205020404" pitchFamily="49" charset="0"/>
                <a:cs typeface="Courier New" panose="02070309020205020404" pitchFamily="49" charset="0"/>
              </a:rPr>
              <a:t>": "0", "</a:t>
            </a:r>
            <a:r>
              <a:rPr lang="fr-FR" sz="1000" b="0" u="none" noProof="0" dirty="0" err="1">
                <a:latin typeface="Courier New" panose="02070309020205020404" pitchFamily="49" charset="0"/>
                <a:cs typeface="Courier New" panose="02070309020205020404" pitchFamily="49" charset="0"/>
              </a:rPr>
              <a:t>primary_up</a:t>
            </a:r>
            <a:r>
              <a:rPr lang="fr-FR" sz="1000" b="0" u="none" noProof="0" dirty="0">
                <a:latin typeface="Courier New" panose="02070309020205020404" pitchFamily="49" charset="0"/>
                <a:cs typeface="Courier New" panose="02070309020205020404" pitchFamily="49" charset="0"/>
              </a:rPr>
              <a:t>": "2",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"up", "type": "l7", "</a:t>
            </a:r>
            <a:r>
              <a:rPr lang="fr-FR" sz="1000" b="0" u="none" noProof="0" dirty="0" err="1">
                <a:latin typeface="Courier New" panose="02070309020205020404" pitchFamily="49" charset="0"/>
                <a:cs typeface="Courier New" panose="02070309020205020404" pitchFamily="49" charset="0"/>
              </a:rPr>
              <a:t>uuid</a:t>
            </a:r>
            <a:r>
              <a:rPr lang="fr-FR" sz="1000" b="0" u="none" noProof="0" dirty="0">
                <a:latin typeface="Courier New" panose="02070309020205020404" pitchFamily="49" charset="0"/>
                <a:cs typeface="Courier New" panose="02070309020205020404" pitchFamily="49" charset="0"/>
              </a:rPr>
              <a:t>": "d7d702ac-6801-4968-99c6-6bf31a85c64b", "</a:t>
            </a:r>
            <a:r>
              <a:rPr lang="fr-FR" sz="1000" b="0" u="none" noProof="0" dirty="0" err="1">
                <a:latin typeface="Courier New" panose="02070309020205020404" pitchFamily="49" charset="0"/>
                <a:cs typeface="Courier New" panose="02070309020205020404" pitchFamily="49" charset="0"/>
              </a:rPr>
              <a:t>vss</a:t>
            </a:r>
            <a:r>
              <a:rPr lang="fr-FR" sz="1000" b="0" u="none" noProof="0" dirty="0">
                <a:latin typeface="Courier New" panose="02070309020205020404" pitchFamily="49" charset="0"/>
                <a:cs typeface="Courier New" panose="02070309020205020404" pitchFamily="49" charset="0"/>
              </a:rPr>
              <a:t>": {"4f421b51-917f-4e95-a5d8-f00974774db2": "VIP2-Paris_HTTPS", "52f47036-d1b5-401e-914d-5d21c1a1c178": "VIP1-Paris"}}], "</a:t>
            </a:r>
            <a:r>
              <a:rPr lang="fr-FR" sz="1000" b="0" u="none" noProof="0" dirty="0" err="1">
                <a:latin typeface="Courier New" panose="02070309020205020404" pitchFamily="49" charset="0"/>
                <a:cs typeface="Courier New" panose="02070309020205020404" pitchFamily="49" charset="0"/>
              </a:rPr>
              <a:t>sr_ha_state</a:t>
            </a:r>
            <a:r>
              <a:rPr lang="fr-FR" sz="1000" b="0" u="none" noProof="0" dirty="0">
                <a:latin typeface="Courier New" panose="02070309020205020404" pitchFamily="49" charset="0"/>
                <a:cs typeface="Courier New" panose="02070309020205020404" pitchFamily="49" charset="0"/>
              </a:rPr>
              <a:t>": "active",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ready</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uuid</a:t>
            </a:r>
            <a:r>
              <a:rPr lang="fr-FR" sz="1000" b="0" u="none" noProof="0" dirty="0">
                <a:latin typeface="Courier New" panose="02070309020205020404" pitchFamily="49" charset="0"/>
                <a:cs typeface="Courier New" panose="02070309020205020404" pitchFamily="49" charset="0"/>
              </a:rPr>
              <a:t>": "4857fbb2-5ffd-4391-afda-e447227d291a", "</a:t>
            </a:r>
            <a:r>
              <a:rPr lang="fr-FR" sz="1000" b="0" u="none" noProof="0" dirty="0" err="1">
                <a:latin typeface="Courier New" panose="02070309020205020404" pitchFamily="49" charset="0"/>
                <a:cs typeface="Courier New" panose="02070309020205020404" pitchFamily="49" charset="0"/>
              </a:rPr>
              <a:t>virtual_servers</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"VIP1-Paris", "</a:t>
            </a:r>
            <a:r>
              <a:rPr lang="fr-FR" sz="1000" b="0" u="none" noProof="0" dirty="0" err="1">
                <a:latin typeface="Courier New" panose="02070309020205020404" pitchFamily="49" charset="0"/>
                <a:cs typeface="Courier New" panose="02070309020205020404" pitchFamily="49" charset="0"/>
              </a:rPr>
              <a:t>ip_address</a:t>
            </a:r>
            <a:r>
              <a:rPr lang="fr-FR" sz="1000" b="0" u="none" noProof="0" dirty="0">
                <a:latin typeface="Courier New" panose="02070309020205020404" pitchFamily="49" charset="0"/>
                <a:cs typeface="Courier New" panose="02070309020205020404" pitchFamily="49" charset="0"/>
              </a:rPr>
              <a:t>": "31.31.31.6", "</a:t>
            </a:r>
            <a:r>
              <a:rPr lang="fr-FR" sz="1000" b="0" u="none" noProof="0" dirty="0" err="1">
                <a:latin typeface="Courier New" panose="02070309020205020404" pitchFamily="49" charset="0"/>
                <a:cs typeface="Courier New" panose="02070309020205020404" pitchFamily="49" charset="0"/>
              </a:rPr>
              <a:t>ip_protocol</a:t>
            </a:r>
            <a:r>
              <a:rPr lang="fr-FR" sz="1000" b="0" u="none" noProof="0" dirty="0">
                <a:latin typeface="Courier New" panose="02070309020205020404" pitchFamily="49" charset="0"/>
                <a:cs typeface="Courier New" panose="02070309020205020404" pitchFamily="49" charset="0"/>
              </a:rPr>
              <a:t>": "TCP", "port": "80",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"up", "type": "l7", "</a:t>
            </a:r>
            <a:r>
              <a:rPr lang="fr-FR" sz="1000" b="0" u="none" noProof="0" dirty="0" err="1">
                <a:latin typeface="Courier New" panose="02070309020205020404" pitchFamily="49" charset="0"/>
                <a:cs typeface="Courier New" panose="02070309020205020404" pitchFamily="49" charset="0"/>
              </a:rPr>
              <a:t>uuid</a:t>
            </a:r>
            <a:r>
              <a:rPr lang="fr-FR" sz="1000" b="0" u="none" noProof="0" dirty="0">
                <a:latin typeface="Courier New" panose="02070309020205020404" pitchFamily="49" charset="0"/>
                <a:cs typeface="Courier New" panose="02070309020205020404" pitchFamily="49" charset="0"/>
              </a:rPr>
              <a:t>": "52f47036-d1b5-401e-914d-5d21c1a1c178"},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"VIP2-Paris_HTTPS", "</a:t>
            </a:r>
            <a:r>
              <a:rPr lang="fr-FR" sz="1000" b="0" u="none" noProof="0" dirty="0" err="1">
                <a:latin typeface="Courier New" panose="02070309020205020404" pitchFamily="49" charset="0"/>
                <a:cs typeface="Courier New" panose="02070309020205020404" pitchFamily="49" charset="0"/>
              </a:rPr>
              <a:t>ip_address</a:t>
            </a:r>
            <a:r>
              <a:rPr lang="fr-FR" sz="1000" b="0" u="none" noProof="0" dirty="0">
                <a:latin typeface="Courier New" panose="02070309020205020404" pitchFamily="49" charset="0"/>
                <a:cs typeface="Courier New" panose="02070309020205020404" pitchFamily="49" charset="0"/>
              </a:rPr>
              <a:t>": "31.31.31.6", "</a:t>
            </a:r>
            <a:r>
              <a:rPr lang="fr-FR" sz="1000" b="0" u="none" noProof="0" dirty="0" err="1">
                <a:latin typeface="Courier New" panose="02070309020205020404" pitchFamily="49" charset="0"/>
                <a:cs typeface="Courier New" panose="02070309020205020404" pitchFamily="49" charset="0"/>
              </a:rPr>
              <a:t>ip_protocol</a:t>
            </a:r>
            <a:r>
              <a:rPr lang="fr-FR" sz="1000" b="0" u="none" noProof="0" dirty="0">
                <a:latin typeface="Courier New" panose="02070309020205020404" pitchFamily="49" charset="0"/>
                <a:cs typeface="Courier New" panose="02070309020205020404" pitchFamily="49" charset="0"/>
              </a:rPr>
              <a:t>": "TCP", "port": "443",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"up", "type": "l7", "</a:t>
            </a:r>
            <a:r>
              <a:rPr lang="fr-FR" sz="1000" b="0" u="none" noProof="0" dirty="0" err="1">
                <a:latin typeface="Courier New" panose="02070309020205020404" pitchFamily="49" charset="0"/>
                <a:cs typeface="Courier New" panose="02070309020205020404" pitchFamily="49" charset="0"/>
              </a:rPr>
              <a:t>uuid</a:t>
            </a:r>
            <a:r>
              <a:rPr lang="fr-FR" sz="1000" b="0" u="none" noProof="0" dirty="0">
                <a:latin typeface="Courier New" panose="02070309020205020404" pitchFamily="49" charset="0"/>
                <a:cs typeface="Courier New" panose="02070309020205020404" pitchFamily="49" charset="0"/>
              </a:rPr>
              <a:t>": "4f421b51-917f-4e95-a5d8-f00974774db2"}], "</a:t>
            </a:r>
            <a:r>
              <a:rPr lang="fr-FR" sz="1000" b="0" u="none" noProof="0" dirty="0" err="1">
                <a:latin typeface="Courier New" panose="02070309020205020404" pitchFamily="49" charset="0"/>
                <a:cs typeface="Courier New" panose="02070309020205020404" pitchFamily="49" charset="0"/>
              </a:rPr>
              <a:t>vs_num</a:t>
            </a:r>
            <a:r>
              <a:rPr lang="fr-FR" sz="1000" b="0" u="none" noProof="0" dirty="0">
                <a:latin typeface="Courier New" panose="02070309020205020404" pitchFamily="49" charset="0"/>
                <a:cs typeface="Courier New" panose="02070309020205020404" pitchFamily="49" charset="0"/>
              </a:rPr>
              <a:t>": "2", "</a:t>
            </a:r>
            <a:r>
              <a:rPr lang="fr-FR" sz="1000" b="0" u="none" noProof="0" dirty="0" err="1">
                <a:latin typeface="Courier New" panose="02070309020205020404" pitchFamily="49" charset="0"/>
                <a:cs typeface="Courier New" panose="02070309020205020404" pitchFamily="49" charset="0"/>
              </a:rPr>
              <a:t>vs_up_num</a:t>
            </a:r>
            <a:r>
              <a:rPr lang="fr-FR" sz="1000" b="0" u="none" noProof="0" dirty="0">
                <a:latin typeface="Courier New" panose="02070309020205020404" pitchFamily="49" charset="0"/>
                <a:cs typeface="Courier New" panose="02070309020205020404" pitchFamily="49" charset="0"/>
              </a:rPr>
              <a:t>": "2"}]}</a:t>
            </a:r>
          </a:p>
          <a:p>
            <a:endParaRPr lang="fr-FR" b="0" u="none" noProof="0" dirty="0"/>
          </a:p>
          <a:p>
            <a:endParaRPr lang="fr-FR" b="0" u="none" noProof="0" dirty="0"/>
          </a:p>
          <a:p>
            <a:r>
              <a:rPr lang="fr-FR" b="1" u="sng" noProof="0" dirty="0"/>
              <a:t>Syslog LB </a:t>
            </a:r>
            <a:r>
              <a:rPr lang="fr-FR" b="1" u="sng" noProof="0" dirty="0" err="1"/>
              <a:t>Summary</a:t>
            </a:r>
            <a:r>
              <a:rPr lang="fr-FR" b="1" u="sng" noProof="0" dirty="0"/>
              <a:t> </a:t>
            </a:r>
            <a:r>
              <a:rPr lang="fr-FR" b="1" u="sng" noProof="0" dirty="0" err="1"/>
              <a:t>example</a:t>
            </a:r>
            <a:r>
              <a:rPr lang="fr-FR" b="1" u="sng" noProof="0" dirty="0"/>
              <a:t> in JSON format:</a:t>
            </a:r>
          </a:p>
          <a:p>
            <a:r>
              <a:rPr lang="fr-FR" sz="1000" b="0" u="none" noProof="0" dirty="0">
                <a:latin typeface="Courier New" panose="02070309020205020404" pitchFamily="49" charset="0"/>
                <a:cs typeface="Courier New" panose="02070309020205020404" pitchFamily="49" charset="0"/>
              </a:rPr>
              <a:t>{</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lbs</a:t>
            </a:r>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cpu_usage</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"LB-Paris",</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enabled</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true</a:t>
            </a:r>
            <a:r>
              <a:rPr lang="fr-FR" sz="1000" b="0" u="none" noProof="0" dirty="0">
                <a:latin typeface="Courier New" panose="02070309020205020404" pitchFamily="49" charset="0"/>
                <a:cs typeface="Courier New" panose="02070309020205020404" pitchFamily="49" charset="0"/>
              </a:rPr>
              <a:t>,</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mem_usage</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pool_num</a:t>
            </a:r>
            <a:r>
              <a:rPr lang="fr-FR" sz="1000" b="0" u="none" noProof="0" dirty="0">
                <a:latin typeface="Courier New" panose="02070309020205020404" pitchFamily="49" charset="0"/>
                <a:cs typeface="Courier New" panose="02070309020205020404" pitchFamily="49" charset="0"/>
              </a:rPr>
              <a:t>": "1",</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pool_up_num</a:t>
            </a:r>
            <a:r>
              <a:rPr lang="fr-FR" sz="1000" b="0" u="none" noProof="0" dirty="0">
                <a:latin typeface="Courier New" panose="02070309020205020404" pitchFamily="49" charset="0"/>
                <a:cs typeface="Courier New" panose="02070309020205020404" pitchFamily="49" charset="0"/>
              </a:rPr>
              <a:t>": "1",</a:t>
            </a:r>
          </a:p>
          <a:p>
            <a:r>
              <a:rPr lang="fr-FR" sz="1000" b="0" u="none" noProof="0" dirty="0">
                <a:latin typeface="Courier New" panose="02070309020205020404" pitchFamily="49" charset="0"/>
                <a:cs typeface="Courier New" panose="02070309020205020404" pitchFamily="49" charset="0"/>
              </a:rPr>
              <a:t>         "pools": [</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backup_disabled</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backup_down</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backup_graceful_disabled</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backup_unknown</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backup_unused</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backup_up</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"Pool1-Paris",</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member_num</a:t>
            </a:r>
            <a:r>
              <a:rPr lang="fr-FR" sz="1000" b="0" u="none" noProof="0" dirty="0">
                <a:latin typeface="Courier New" panose="02070309020205020404" pitchFamily="49" charset="0"/>
                <a:cs typeface="Courier New" panose="02070309020205020404" pitchFamily="49" charset="0"/>
              </a:rPr>
              <a:t>": "2",</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members</a:t>
            </a:r>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"S2",</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ip</a:t>
            </a:r>
            <a:r>
              <a:rPr lang="fr-FR" sz="1000" b="0" u="none" noProof="0" dirty="0">
                <a:latin typeface="Courier New" panose="02070309020205020404" pitchFamily="49" charset="0"/>
                <a:cs typeface="Courier New" panose="02070309020205020404" pitchFamily="49" charset="0"/>
              </a:rPr>
              <a:t>": "10.1.1.12",</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last_check_time</a:t>
            </a:r>
            <a:r>
              <a:rPr lang="fr-FR" sz="1000" b="0" u="none" noProof="0" dirty="0">
                <a:latin typeface="Courier New" panose="02070309020205020404" pitchFamily="49" charset="0"/>
                <a:cs typeface="Courier New" panose="02070309020205020404" pitchFamily="49" charset="0"/>
              </a:rPr>
              <a:t>": "1564602455740",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last_state_change_time</a:t>
            </a:r>
            <a:r>
              <a:rPr lang="fr-FR" sz="1000" b="0" u="none" noProof="0" dirty="0">
                <a:latin typeface="Courier New" panose="02070309020205020404" pitchFamily="49" charset="0"/>
                <a:cs typeface="Courier New" panose="02070309020205020404" pitchFamily="49" charset="0"/>
              </a:rPr>
              <a:t>": "1564534914520",</a:t>
            </a:r>
          </a:p>
          <a:p>
            <a:r>
              <a:rPr lang="fr-FR" sz="1000" b="0" u="none" noProof="0" dirty="0">
                <a:latin typeface="Courier New" panose="02070309020205020404" pitchFamily="49" charset="0"/>
                <a:cs typeface="Courier New" panose="02070309020205020404" pitchFamily="49" charset="0"/>
              </a:rPr>
              <a:t>                     "port": "80",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"up",</a:t>
            </a:r>
          </a:p>
          <a:p>
            <a:r>
              <a:rPr lang="fr-FR" sz="1000" b="0" u="none" noProof="0" dirty="0">
                <a:latin typeface="Courier New" panose="02070309020205020404" pitchFamily="49" charset="0"/>
                <a:cs typeface="Courier New" panose="02070309020205020404" pitchFamily="49" charset="0"/>
              </a:rPr>
              <a:t>                     "type": "</a:t>
            </a:r>
            <a:r>
              <a:rPr lang="fr-FR" sz="1000" b="0" u="none" noProof="0" dirty="0" err="1">
                <a:latin typeface="Courier New" panose="02070309020205020404" pitchFamily="49" charset="0"/>
                <a:cs typeface="Courier New" panose="02070309020205020404" pitchFamily="49" charset="0"/>
              </a:rPr>
              <a:t>primary</a:t>
            </a:r>
            <a:r>
              <a:rPr lang="fr-FR" sz="1000" b="0" u="none" noProof="0" dirty="0">
                <a:latin typeface="Courier New" panose="02070309020205020404" pitchFamily="49" charset="0"/>
                <a:cs typeface="Courier New" panose="02070309020205020404" pitchFamily="49" charset="0"/>
              </a:rPr>
              <a:t>"</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"S1",</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ip</a:t>
            </a:r>
            <a:r>
              <a:rPr lang="fr-FR" sz="1000" b="0" u="none" noProof="0" dirty="0">
                <a:latin typeface="Courier New" panose="02070309020205020404" pitchFamily="49" charset="0"/>
                <a:cs typeface="Courier New" panose="02070309020205020404" pitchFamily="49" charset="0"/>
              </a:rPr>
              <a:t>": "10.1.1.11",</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last_check_time</a:t>
            </a:r>
            <a:r>
              <a:rPr lang="fr-FR" sz="1000" b="0" u="none" noProof="0" dirty="0">
                <a:latin typeface="Courier New" panose="02070309020205020404" pitchFamily="49" charset="0"/>
                <a:cs typeface="Courier New" panose="02070309020205020404" pitchFamily="49" charset="0"/>
              </a:rPr>
              <a:t>": "1564602455740",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last_state_change_time</a:t>
            </a:r>
            <a:r>
              <a:rPr lang="fr-FR" sz="1000" b="0" u="none" noProof="0" dirty="0">
                <a:latin typeface="Courier New" panose="02070309020205020404" pitchFamily="49" charset="0"/>
                <a:cs typeface="Courier New" panose="02070309020205020404" pitchFamily="49" charset="0"/>
              </a:rPr>
              <a:t>": "1564600519984",</a:t>
            </a:r>
          </a:p>
          <a:p>
            <a:r>
              <a:rPr lang="fr-FR" sz="1000" b="0" u="none" noProof="0" dirty="0">
                <a:latin typeface="Courier New" panose="02070309020205020404" pitchFamily="49" charset="0"/>
                <a:cs typeface="Courier New" panose="02070309020205020404" pitchFamily="49" charset="0"/>
              </a:rPr>
              <a:t>                     "port": "80",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"up",</a:t>
            </a:r>
          </a:p>
          <a:p>
            <a:r>
              <a:rPr lang="fr-FR" sz="1000" b="0" u="none" noProof="0" dirty="0">
                <a:latin typeface="Courier New" panose="02070309020205020404" pitchFamily="49" charset="0"/>
                <a:cs typeface="Courier New" panose="02070309020205020404" pitchFamily="49" charset="0"/>
              </a:rPr>
              <a:t>                     "type": "</a:t>
            </a:r>
            <a:r>
              <a:rPr lang="fr-FR" sz="1000" b="0" u="none" noProof="0" dirty="0" err="1">
                <a:latin typeface="Courier New" panose="02070309020205020404" pitchFamily="49" charset="0"/>
                <a:cs typeface="Courier New" panose="02070309020205020404" pitchFamily="49" charset="0"/>
              </a:rPr>
              <a:t>primary</a:t>
            </a:r>
            <a:r>
              <a:rPr lang="fr-FR" sz="1000" b="0" u="none" noProof="0" dirty="0">
                <a:latin typeface="Courier New" panose="02070309020205020404" pitchFamily="49" charset="0"/>
                <a:cs typeface="Courier New" panose="02070309020205020404" pitchFamily="49" charset="0"/>
              </a:rPr>
              <a:t>"</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primary_disabled</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primary_down</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primary_graceful_disabled</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primary_unknown</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primary_unused</a:t>
            </a:r>
            <a:r>
              <a:rPr lang="fr-FR" sz="1000" b="0" u="none" noProof="0" dirty="0">
                <a:latin typeface="Courier New" panose="02070309020205020404" pitchFamily="49" charset="0"/>
                <a:cs typeface="Courier New" panose="02070309020205020404" pitchFamily="49" charset="0"/>
              </a:rPr>
              <a:t>": "0",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primary_up</a:t>
            </a:r>
            <a:r>
              <a:rPr lang="fr-FR" sz="1000" b="0" u="none" noProof="0" dirty="0">
                <a:latin typeface="Courier New" panose="02070309020205020404" pitchFamily="49" charset="0"/>
                <a:cs typeface="Courier New" panose="02070309020205020404" pitchFamily="49" charset="0"/>
              </a:rPr>
              <a:t>": "2",</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"up",</a:t>
            </a:r>
          </a:p>
          <a:p>
            <a:r>
              <a:rPr lang="fr-FR" sz="1000" b="0" u="none" noProof="0" dirty="0">
                <a:latin typeface="Courier New" panose="02070309020205020404" pitchFamily="49" charset="0"/>
                <a:cs typeface="Courier New" panose="02070309020205020404" pitchFamily="49" charset="0"/>
              </a:rPr>
              <a:t>               "type": "l7",</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uuid</a:t>
            </a:r>
            <a:r>
              <a:rPr lang="fr-FR" sz="1000" b="0" u="none" noProof="0" dirty="0">
                <a:latin typeface="Courier New" panose="02070309020205020404" pitchFamily="49" charset="0"/>
                <a:cs typeface="Courier New" panose="02070309020205020404" pitchFamily="49" charset="0"/>
              </a:rPr>
              <a:t>": "d7d702ac-6801-4968-99c6-6bf31a85c64b",</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vss</a:t>
            </a:r>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"4f421b51-917f-4e95-a5d8-f00974774db2": "VIP2-Paris_HTTPS",</a:t>
            </a:r>
          </a:p>
          <a:p>
            <a:r>
              <a:rPr lang="fr-FR" sz="1000" b="0" u="none" noProof="0" dirty="0">
                <a:latin typeface="Courier New" panose="02070309020205020404" pitchFamily="49" charset="0"/>
                <a:cs typeface="Courier New" panose="02070309020205020404" pitchFamily="49" charset="0"/>
              </a:rPr>
              <a:t>                  "52f47036-d1b5-401e-914d-5d21c1a1c178": "VIP1-Paris"</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sr_ha_state</a:t>
            </a:r>
            <a:r>
              <a:rPr lang="fr-FR" sz="1000" b="0" u="none" noProof="0" dirty="0">
                <a:latin typeface="Courier New" panose="02070309020205020404" pitchFamily="49" charset="0"/>
                <a:cs typeface="Courier New" panose="02070309020205020404" pitchFamily="49" charset="0"/>
              </a:rPr>
              <a:t>": "active",</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ready</a:t>
            </a:r>
            <a:r>
              <a:rPr lang="fr-FR" sz="1000" b="0" u="none" noProof="0" dirty="0">
                <a:latin typeface="Courier New" panose="02070309020205020404" pitchFamily="49" charset="0"/>
                <a:cs typeface="Courier New" panose="02070309020205020404" pitchFamily="49" charset="0"/>
              </a:rPr>
              <a:t>",</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uuid</a:t>
            </a:r>
            <a:r>
              <a:rPr lang="fr-FR" sz="1000" b="0" u="none" noProof="0" dirty="0">
                <a:latin typeface="Courier New" panose="02070309020205020404" pitchFamily="49" charset="0"/>
                <a:cs typeface="Courier New" panose="02070309020205020404" pitchFamily="49" charset="0"/>
              </a:rPr>
              <a:t>": "4857fbb2-5ffd-4391-afda-e447227d291a",</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virtual_servers</a:t>
            </a:r>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"VIP1-Paris",</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ip_address</a:t>
            </a:r>
            <a:r>
              <a:rPr lang="fr-FR" sz="1000" b="0" u="none" noProof="0" dirty="0">
                <a:latin typeface="Courier New" panose="02070309020205020404" pitchFamily="49" charset="0"/>
                <a:cs typeface="Courier New" panose="02070309020205020404" pitchFamily="49" charset="0"/>
              </a:rPr>
              <a:t>": "31.31.31.6",</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ip_protocol</a:t>
            </a:r>
            <a:r>
              <a:rPr lang="fr-FR" sz="1000" b="0" u="none" noProof="0" dirty="0">
                <a:latin typeface="Courier New" panose="02070309020205020404" pitchFamily="49" charset="0"/>
                <a:cs typeface="Courier New" panose="02070309020205020404" pitchFamily="49" charset="0"/>
              </a:rPr>
              <a:t>": "TCP",</a:t>
            </a:r>
          </a:p>
          <a:p>
            <a:r>
              <a:rPr lang="fr-FR" sz="1000" b="0" u="none" noProof="0" dirty="0">
                <a:latin typeface="Courier New" panose="02070309020205020404" pitchFamily="49" charset="0"/>
                <a:cs typeface="Courier New" panose="02070309020205020404" pitchFamily="49" charset="0"/>
              </a:rPr>
              <a:t>               "port": "80",</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"up",</a:t>
            </a:r>
          </a:p>
          <a:p>
            <a:r>
              <a:rPr lang="fr-FR" sz="1000" b="0" u="none" noProof="0" dirty="0">
                <a:latin typeface="Courier New" panose="02070309020205020404" pitchFamily="49" charset="0"/>
                <a:cs typeface="Courier New" panose="02070309020205020404" pitchFamily="49" charset="0"/>
              </a:rPr>
              <a:t>               "type": "l7",</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uuid</a:t>
            </a:r>
            <a:r>
              <a:rPr lang="fr-FR" sz="1000" b="0" u="none" noProof="0" dirty="0">
                <a:latin typeface="Courier New" panose="02070309020205020404" pitchFamily="49" charset="0"/>
                <a:cs typeface="Courier New" panose="02070309020205020404" pitchFamily="49" charset="0"/>
              </a:rPr>
              <a:t>": "52f47036-d1b5-401e-914d-5d21c1a1c178"</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display_name</a:t>
            </a:r>
            <a:r>
              <a:rPr lang="fr-FR" sz="1000" b="0" u="none" noProof="0" dirty="0">
                <a:latin typeface="Courier New" panose="02070309020205020404" pitchFamily="49" charset="0"/>
                <a:cs typeface="Courier New" panose="02070309020205020404" pitchFamily="49" charset="0"/>
              </a:rPr>
              <a:t>": "VIP2-Paris_HTTPS",</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ip_address</a:t>
            </a:r>
            <a:r>
              <a:rPr lang="fr-FR" sz="1000" b="0" u="none" noProof="0" dirty="0">
                <a:latin typeface="Courier New" panose="02070309020205020404" pitchFamily="49" charset="0"/>
                <a:cs typeface="Courier New" panose="02070309020205020404" pitchFamily="49" charset="0"/>
              </a:rPr>
              <a:t>": "31.31.31.6",</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ip_protocol</a:t>
            </a:r>
            <a:r>
              <a:rPr lang="fr-FR" sz="1000" b="0" u="none" noProof="0" dirty="0">
                <a:latin typeface="Courier New" panose="02070309020205020404" pitchFamily="49" charset="0"/>
                <a:cs typeface="Courier New" panose="02070309020205020404" pitchFamily="49" charset="0"/>
              </a:rPr>
              <a:t>": "TCP",</a:t>
            </a:r>
          </a:p>
          <a:p>
            <a:r>
              <a:rPr lang="fr-FR" sz="1000" b="0" u="none" noProof="0" dirty="0">
                <a:latin typeface="Courier New" panose="02070309020205020404" pitchFamily="49" charset="0"/>
                <a:cs typeface="Courier New" panose="02070309020205020404" pitchFamily="49" charset="0"/>
              </a:rPr>
              <a:t>               "port": "443",</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status</a:t>
            </a:r>
            <a:r>
              <a:rPr lang="fr-FR" sz="1000" b="0" u="none" noProof="0" dirty="0">
                <a:latin typeface="Courier New" panose="02070309020205020404" pitchFamily="49" charset="0"/>
                <a:cs typeface="Courier New" panose="02070309020205020404" pitchFamily="49" charset="0"/>
              </a:rPr>
              <a:t>": "up",</a:t>
            </a:r>
          </a:p>
          <a:p>
            <a:r>
              <a:rPr lang="fr-FR" sz="1000" b="0" u="none" noProof="0" dirty="0">
                <a:latin typeface="Courier New" panose="02070309020205020404" pitchFamily="49" charset="0"/>
                <a:cs typeface="Courier New" panose="02070309020205020404" pitchFamily="49" charset="0"/>
              </a:rPr>
              <a:t>               "type": "l7",</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uuid</a:t>
            </a:r>
            <a:r>
              <a:rPr lang="fr-FR" sz="1000" b="0" u="none" noProof="0" dirty="0">
                <a:latin typeface="Courier New" panose="02070309020205020404" pitchFamily="49" charset="0"/>
                <a:cs typeface="Courier New" panose="02070309020205020404" pitchFamily="49" charset="0"/>
              </a:rPr>
              <a:t>": "4f421b51-917f-4e95-a5d8-f00974774db2"</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vs_num</a:t>
            </a:r>
            <a:r>
              <a:rPr lang="fr-FR" sz="1000" b="0" u="none" noProof="0" dirty="0">
                <a:latin typeface="Courier New" panose="02070309020205020404" pitchFamily="49" charset="0"/>
                <a:cs typeface="Courier New" panose="02070309020205020404" pitchFamily="49" charset="0"/>
              </a:rPr>
              <a:t>": "2",</a:t>
            </a:r>
          </a:p>
          <a:p>
            <a:r>
              <a:rPr lang="fr-FR" sz="1000" b="0" u="none" noProof="0" dirty="0">
                <a:latin typeface="Courier New" panose="02070309020205020404" pitchFamily="49" charset="0"/>
                <a:cs typeface="Courier New" panose="02070309020205020404" pitchFamily="49" charset="0"/>
              </a:rPr>
              <a:t>         "</a:t>
            </a:r>
            <a:r>
              <a:rPr lang="fr-FR" sz="1000" b="0" u="none" noProof="0" dirty="0" err="1">
                <a:latin typeface="Courier New" panose="02070309020205020404" pitchFamily="49" charset="0"/>
                <a:cs typeface="Courier New" panose="02070309020205020404" pitchFamily="49" charset="0"/>
              </a:rPr>
              <a:t>vs_up_num</a:t>
            </a:r>
            <a:r>
              <a:rPr lang="fr-FR" sz="1000" b="0" u="none" noProof="0" dirty="0">
                <a:latin typeface="Courier New" panose="02070309020205020404" pitchFamily="49" charset="0"/>
                <a:cs typeface="Courier New" panose="02070309020205020404" pitchFamily="49" charset="0"/>
              </a:rPr>
              <a:t>": "2"</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   ]</a:t>
            </a:r>
          </a:p>
          <a:p>
            <a:r>
              <a:rPr lang="fr-FR" sz="1000" b="0" u="none" noProof="0" dirty="0">
                <a:latin typeface="Courier New" panose="02070309020205020404" pitchFamily="49" charset="0"/>
                <a:cs typeface="Courier New" panose="02070309020205020404" pitchFamily="49" charset="0"/>
              </a:rPr>
              <a:t>}</a:t>
            </a:r>
          </a:p>
          <a:p>
            <a:endParaRPr lang="fr-FR" b="0" u="none" noProof="0" dirty="0"/>
          </a:p>
          <a:p>
            <a:endParaRPr lang="en-US" b="0" u="none" noProof="0"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182</a:t>
            </a:fld>
            <a:endParaRPr lang="en-US"/>
          </a:p>
        </p:txBody>
      </p:sp>
    </p:spTree>
    <p:extLst>
      <p:ext uri="{BB962C8B-B14F-4D97-AF65-F5344CB8AC3E}">
        <p14:creationId xmlns:p14="http://schemas.microsoft.com/office/powerpoint/2010/main" val="300516116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noProof="0"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183</a:t>
            </a:fld>
            <a:endParaRPr lang="en-US"/>
          </a:p>
        </p:txBody>
      </p:sp>
    </p:spTree>
    <p:extLst>
      <p:ext uri="{BB962C8B-B14F-4D97-AF65-F5344CB8AC3E}">
        <p14:creationId xmlns:p14="http://schemas.microsoft.com/office/powerpoint/2010/main" val="423744477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noProof="0"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184</a:t>
            </a:fld>
            <a:endParaRPr lang="en-US"/>
          </a:p>
        </p:txBody>
      </p:sp>
    </p:spTree>
    <p:extLst>
      <p:ext uri="{BB962C8B-B14F-4D97-AF65-F5344CB8AC3E}">
        <p14:creationId xmlns:p14="http://schemas.microsoft.com/office/powerpoint/2010/main" val="33731263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noProof="0"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185</a:t>
            </a:fld>
            <a:endParaRPr lang="en-US"/>
          </a:p>
        </p:txBody>
      </p:sp>
    </p:spTree>
    <p:extLst>
      <p:ext uri="{BB962C8B-B14F-4D97-AF65-F5344CB8AC3E}">
        <p14:creationId xmlns:p14="http://schemas.microsoft.com/office/powerpoint/2010/main" val="339071162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noProof="0"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187</a:t>
            </a:fld>
            <a:endParaRPr lang="en-US"/>
          </a:p>
        </p:txBody>
      </p:sp>
    </p:spTree>
    <p:extLst>
      <p:ext uri="{BB962C8B-B14F-4D97-AF65-F5344CB8AC3E}">
        <p14:creationId xmlns:p14="http://schemas.microsoft.com/office/powerpoint/2010/main" val="277839431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noProof="0"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188</a:t>
            </a:fld>
            <a:endParaRPr lang="en-US"/>
          </a:p>
        </p:txBody>
      </p:sp>
    </p:spTree>
    <p:extLst>
      <p:ext uri="{BB962C8B-B14F-4D97-AF65-F5344CB8AC3E}">
        <p14:creationId xmlns:p14="http://schemas.microsoft.com/office/powerpoint/2010/main" val="338045893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noProof="0"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189</a:t>
            </a:fld>
            <a:endParaRPr lang="en-US"/>
          </a:p>
        </p:txBody>
      </p:sp>
    </p:spTree>
    <p:extLst>
      <p:ext uri="{BB962C8B-B14F-4D97-AF65-F5344CB8AC3E}">
        <p14:creationId xmlns:p14="http://schemas.microsoft.com/office/powerpoint/2010/main" val="252989150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34</a:t>
            </a:fld>
            <a:endParaRPr lang="en-US"/>
          </a:p>
        </p:txBody>
      </p:sp>
    </p:spTree>
    <p:extLst>
      <p:ext uri="{BB962C8B-B14F-4D97-AF65-F5344CB8AC3E}">
        <p14:creationId xmlns:p14="http://schemas.microsoft.com/office/powerpoint/2010/main" val="14875524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pPr marL="0" lvl="0" indent="0" algn="l">
              <a:buFont typeface="Arial" panose="020B0604020202020204" pitchFamily="34" charset="0"/>
              <a:buNone/>
            </a:pPr>
            <a:r>
              <a:rPr lang="en-US" b="1" u="sng" noProof="0" dirty="0"/>
              <a:t>Edge Node has multiple profiles:</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noProof="0" dirty="0"/>
              <a:t>Those profiles will change the # of vCPU for DPDK and so leave more or less vCPU for other services such as LB:</a:t>
            </a:r>
          </a:p>
          <a:p>
            <a:pPr marL="628650" lvl="1" indent="-171450">
              <a:buFont typeface="Arial" panose="020B0604020202020204" pitchFamily="34" charset="0"/>
              <a:buChar char="•"/>
            </a:pPr>
            <a:r>
              <a:rPr lang="en-US" noProof="0" dirty="0"/>
              <a:t>default (best for L2/L3 traffic)</a:t>
            </a:r>
          </a:p>
          <a:p>
            <a:pPr marL="628650" lvl="1" indent="-171450">
              <a:buFont typeface="Arial" panose="020B0604020202020204" pitchFamily="34" charset="0"/>
              <a:buChar char="•"/>
            </a:pPr>
            <a:r>
              <a:rPr lang="en-US" noProof="0" dirty="0"/>
              <a:t>LB TCP (best for L4 traffic)</a:t>
            </a:r>
          </a:p>
          <a:p>
            <a:pPr marL="628650" lvl="1" indent="-171450">
              <a:buFont typeface="Arial" panose="020B0604020202020204" pitchFamily="34" charset="0"/>
              <a:buChar char="•"/>
            </a:pPr>
            <a:r>
              <a:rPr lang="en-US" noProof="0" dirty="0"/>
              <a:t>LB HTTP (best for HTTP traffic)</a:t>
            </a:r>
          </a:p>
          <a:p>
            <a:pPr marL="628650" lvl="1" indent="-171450">
              <a:buFont typeface="Arial" panose="020B0604020202020204" pitchFamily="34" charset="0"/>
              <a:buChar char="•"/>
            </a:pPr>
            <a:r>
              <a:rPr lang="en-US" noProof="0" dirty="0"/>
              <a:t>LB HTTPS (best for HTTPS traffic)</a:t>
            </a:r>
          </a:p>
          <a:p>
            <a:pPr lvl="0"/>
            <a:r>
              <a:rPr lang="en-US" noProof="0" dirty="0"/>
              <a:t>Each profile will change the number of Edge Node CPU for DPDK and Services.</a:t>
            </a:r>
          </a:p>
          <a:p>
            <a:pPr lvl="0"/>
            <a:endParaRPr lang="en-US" noProof="0" dirty="0"/>
          </a:p>
          <a:p>
            <a:pPr lvl="0"/>
            <a:r>
              <a:rPr lang="en-US" b="1" u="sng" noProof="0" dirty="0"/>
              <a:t>How to choose LB Performance profile:</a:t>
            </a:r>
          </a:p>
          <a:p>
            <a:pPr lvl="1"/>
            <a:r>
              <a:rPr lang="en-US" noProof="0" dirty="0"/>
              <a:t>nsx-edgebm3&gt; set </a:t>
            </a:r>
            <a:r>
              <a:rPr lang="en-US" noProof="0"/>
              <a:t>load-balancer perf-profile config</a:t>
            </a:r>
            <a:endParaRPr lang="en-US" noProof="0" dirty="0"/>
          </a:p>
          <a:p>
            <a:pPr lvl="1"/>
            <a:r>
              <a:rPr lang="en-US" noProof="0" dirty="0"/>
              <a:t>  http      Performance profile type argument</a:t>
            </a:r>
          </a:p>
          <a:p>
            <a:pPr lvl="1"/>
            <a:r>
              <a:rPr lang="en-US" noProof="0" dirty="0"/>
              <a:t>  https     Performance profile type argument</a:t>
            </a:r>
          </a:p>
          <a:p>
            <a:pPr lvl="1"/>
            <a:r>
              <a:rPr lang="en-US" noProof="0" dirty="0"/>
              <a:t>  l4        Performance profile type argument</a:t>
            </a:r>
          </a:p>
          <a:p>
            <a:pPr lvl="1"/>
            <a:r>
              <a:rPr lang="en-US" i="1" noProof="0" dirty="0"/>
              <a:t>Note: You may be prompted to restart the </a:t>
            </a:r>
            <a:r>
              <a:rPr lang="en-US" i="1" noProof="0" dirty="0" err="1"/>
              <a:t>dataplane</a:t>
            </a:r>
            <a:r>
              <a:rPr lang="en-US" i="1" noProof="0" dirty="0"/>
              <a:t> or reboot the Edge Node if there are changes in the profile in # of cores used by LB.</a:t>
            </a:r>
          </a:p>
          <a:p>
            <a:pPr lvl="1"/>
            <a:endParaRPr lang="en-US" noProof="0" dirty="0"/>
          </a:p>
          <a:p>
            <a:pPr lvl="1"/>
            <a:r>
              <a:rPr lang="en-US" noProof="0" dirty="0"/>
              <a:t>To go back to default profile:</a:t>
            </a:r>
          </a:p>
          <a:p>
            <a:pPr lvl="1"/>
            <a:r>
              <a:rPr lang="en-US" noProof="0" dirty="0"/>
              <a:t>nsx-edgebm3&gt; clear load-balancer perf-profile</a:t>
            </a:r>
          </a:p>
          <a:p>
            <a:endParaRPr lang="en-US" b="0" u="none" noProof="0" dirty="0"/>
          </a:p>
          <a:p>
            <a:endParaRPr lang="en-US" b="0" u="none" noProof="0" dirty="0"/>
          </a:p>
          <a:p>
            <a:r>
              <a:rPr lang="en-US" b="1" u="sng" noProof="0" dirty="0"/>
              <a:t>What can be done in case of high CPU load:</a:t>
            </a:r>
          </a:p>
          <a:p>
            <a:pPr marL="171450" indent="-171450" algn="l">
              <a:buFont typeface="Arial" panose="020B0604020202020204" pitchFamily="34" charset="0"/>
              <a:buChar char="•"/>
            </a:pPr>
            <a:r>
              <a:rPr lang="en-US" noProof="0" dirty="0"/>
              <a:t>In the case of all services CPU are highly loaded on Edge Node</a:t>
            </a:r>
          </a:p>
          <a:p>
            <a:pPr marL="457200" lvl="1" indent="0" algn="l">
              <a:buFont typeface="Arial" panose="020B0604020202020204" pitchFamily="34" charset="0"/>
              <a:buNone/>
            </a:pPr>
            <a:r>
              <a:rPr lang="en-US" i="1" noProof="0" dirty="0"/>
              <a:t>Note: That's CPU 4+5+6+7 in the example of the slide.</a:t>
            </a:r>
          </a:p>
          <a:p>
            <a:pPr marL="457200" lvl="1" indent="0" algn="l">
              <a:buFont typeface="Arial" panose="020B0604020202020204" pitchFamily="34" charset="0"/>
              <a:buNone/>
            </a:pPr>
            <a:r>
              <a:rPr lang="en-US" noProof="0" dirty="0"/>
              <a:t>Then you can:</a:t>
            </a:r>
          </a:p>
          <a:p>
            <a:pPr marL="1085850" lvl="2" indent="-171450" algn="l">
              <a:buFont typeface="Arial" panose="020B0604020202020204" pitchFamily="34" charset="0"/>
              <a:buChar char="•"/>
            </a:pPr>
            <a:r>
              <a:rPr lang="en-US" noProof="0" dirty="0"/>
              <a:t>change the load balancer perf-profile to get less vCPU for DPDK and more vCPU for services like LB,</a:t>
            </a:r>
          </a:p>
          <a:p>
            <a:pPr marL="1085850" lvl="2" indent="-171450" algn="l">
              <a:buFont typeface="Arial" panose="020B0604020202020204" pitchFamily="34" charset="0"/>
              <a:buChar char="•"/>
            </a:pPr>
            <a:r>
              <a:rPr lang="en-US" noProof="0" dirty="0"/>
              <a:t>and/or split different T1-LB on different Edge Nodes to spread LB load on different Edge Nodes, </a:t>
            </a:r>
          </a:p>
          <a:p>
            <a:pPr marL="1085850" lvl="2" indent="-171450" algn="l">
              <a:buFont typeface="Arial" panose="020B0604020202020204" pitchFamily="34" charset="0"/>
              <a:buChar char="•"/>
            </a:pPr>
            <a:r>
              <a:rPr lang="en-US" noProof="0" dirty="0"/>
              <a:t>and/or use bigger Edge Node form factor.</a:t>
            </a:r>
          </a:p>
          <a:p>
            <a:pPr marL="171450" indent="-171450" algn="l">
              <a:buFont typeface="Arial" panose="020B0604020202020204" pitchFamily="34" charset="0"/>
              <a:buChar char="•"/>
            </a:pPr>
            <a:r>
              <a:rPr lang="en-US" noProof="0" dirty="0"/>
              <a:t>In case of only some services CPU are highly loaded on Edge Node</a:t>
            </a:r>
          </a:p>
          <a:p>
            <a:pPr marL="457200" lvl="1" indent="0" algn="l">
              <a:buFont typeface="Arial" panose="020B0604020202020204" pitchFamily="34" charset="0"/>
              <a:buNone/>
            </a:pPr>
            <a:r>
              <a:rPr lang="en-US" i="1" noProof="0" dirty="0"/>
              <a:t>Note: That's CPU 4 or 5 or 6 or 7 in the example of the slide</a:t>
            </a:r>
          </a:p>
          <a:p>
            <a:pPr marL="457200" lvl="1" indent="0" algn="l">
              <a:buFont typeface="Arial" panose="020B0604020202020204" pitchFamily="34" charset="0"/>
              <a:buNone/>
            </a:pPr>
            <a:r>
              <a:rPr lang="en-US" noProof="0" dirty="0"/>
              <a:t>In that case, that's most likely because 1 specific LB is highly loaded and you need to change that LB to a bigger LB form factor.</a:t>
            </a:r>
          </a:p>
          <a:p>
            <a:pPr marL="457200" lvl="1" indent="0" algn="l">
              <a:buFont typeface="Arial" panose="020B0604020202020204" pitchFamily="34" charset="0"/>
              <a:buNone/>
            </a:pPr>
            <a:r>
              <a:rPr lang="en-US" noProof="0" dirty="0"/>
              <a:t>To find which LB instance is highly loaded, look at next slide.</a:t>
            </a:r>
          </a:p>
          <a:p>
            <a:pPr marL="457200" lvl="1" indent="0" algn="l">
              <a:buFont typeface="Arial" panose="020B0604020202020204" pitchFamily="34" charset="0"/>
              <a:buNone/>
            </a:pPr>
            <a:endParaRPr lang="en-US" noProof="0" dirty="0"/>
          </a:p>
          <a:p>
            <a:pPr marL="457200" lvl="1" indent="0" algn="l">
              <a:buFont typeface="Arial" panose="020B0604020202020204" pitchFamily="34" charset="0"/>
              <a:buNone/>
            </a:pPr>
            <a:endParaRPr lang="en-US" noProof="0"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191</a:t>
            </a:fld>
            <a:endParaRPr lang="en-US"/>
          </a:p>
        </p:txBody>
      </p:sp>
    </p:spTree>
    <p:extLst>
      <p:ext uri="{BB962C8B-B14F-4D97-AF65-F5344CB8AC3E}">
        <p14:creationId xmlns:p14="http://schemas.microsoft.com/office/powerpoint/2010/main" val="625230680"/>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u="sng" noProof="0" dirty="0"/>
              <a:t>Another option to monitor all LB instances: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noProof="0" dirty="0"/>
              <a:t>One LB instance will use one or more CPU depending of its LB form factor.</a:t>
            </a:r>
          </a:p>
          <a:p>
            <a:r>
              <a:rPr lang="en-US" noProof="0" dirty="0"/>
              <a:t>From Edge CLI as root:</a:t>
            </a:r>
          </a:p>
          <a:p>
            <a:pPr lvl="1"/>
            <a:r>
              <a:rPr lang="en-US" sz="1000" noProof="0" dirty="0">
                <a:latin typeface="Courier New" panose="02070309020205020404" pitchFamily="49" charset="0"/>
                <a:cs typeface="Courier New" panose="02070309020205020404" pitchFamily="49" charset="0"/>
              </a:rPr>
              <a:t>root@lab2edge1:~# </a:t>
            </a:r>
            <a:r>
              <a:rPr lang="en-US" sz="1000" noProof="0" dirty="0" err="1">
                <a:solidFill>
                  <a:srgbClr val="FF0000"/>
                </a:solidFill>
                <a:latin typeface="Courier New" panose="02070309020205020404" pitchFamily="49" charset="0"/>
                <a:cs typeface="Courier New" panose="02070309020205020404" pitchFamily="49" charset="0"/>
              </a:rPr>
              <a:t>ps</a:t>
            </a:r>
            <a:r>
              <a:rPr lang="en-US" sz="1000" noProof="0" dirty="0">
                <a:solidFill>
                  <a:srgbClr val="FF0000"/>
                </a:solidFill>
                <a:latin typeface="Courier New" panose="02070309020205020404" pitchFamily="49" charset="0"/>
                <a:cs typeface="Courier New" panose="02070309020205020404" pitchFamily="49" charset="0"/>
              </a:rPr>
              <a:t> -</a:t>
            </a:r>
            <a:r>
              <a:rPr lang="en-US" sz="1000" noProof="0" dirty="0" err="1">
                <a:solidFill>
                  <a:srgbClr val="FF0000"/>
                </a:solidFill>
                <a:latin typeface="Courier New" panose="02070309020205020404" pitchFamily="49" charset="0"/>
                <a:cs typeface="Courier New" panose="02070309020205020404" pitchFamily="49" charset="0"/>
              </a:rPr>
              <a:t>eaf</a:t>
            </a:r>
            <a:r>
              <a:rPr lang="en-US" sz="1000" noProof="0" dirty="0">
                <a:solidFill>
                  <a:srgbClr val="FF0000"/>
                </a:solidFill>
                <a:latin typeface="Courier New" panose="02070309020205020404" pitchFamily="49" charset="0"/>
                <a:cs typeface="Courier New" panose="02070309020205020404" pitchFamily="49" charset="0"/>
              </a:rPr>
              <a:t> | grep </a:t>
            </a:r>
            <a:r>
              <a:rPr lang="en-US" sz="1000" noProof="0" dirty="0" err="1">
                <a:solidFill>
                  <a:srgbClr val="FF0000"/>
                </a:solidFill>
                <a:latin typeface="Courier New" panose="02070309020205020404" pitchFamily="49" charset="0"/>
                <a:cs typeface="Courier New" panose="02070309020205020404" pitchFamily="49" charset="0"/>
              </a:rPr>
              <a:t>lb</a:t>
            </a:r>
            <a:r>
              <a:rPr lang="en-US" sz="1000" noProof="0" dirty="0">
                <a:solidFill>
                  <a:srgbClr val="FF0000"/>
                </a:solidFill>
                <a:latin typeface="Courier New" panose="02070309020205020404" pitchFamily="49" charset="0"/>
                <a:cs typeface="Courier New" panose="02070309020205020404" pitchFamily="49" charset="0"/>
              </a:rPr>
              <a:t> | grep </a:t>
            </a:r>
            <a:r>
              <a:rPr lang="en-US" sz="1000" noProof="0" dirty="0" err="1">
                <a:solidFill>
                  <a:srgbClr val="FF0000"/>
                </a:solidFill>
                <a:latin typeface="Courier New" panose="02070309020205020404" pitchFamily="49" charset="0"/>
                <a:cs typeface="Courier New" panose="02070309020205020404" pitchFamily="49" charset="0"/>
              </a:rPr>
              <a:t>nginx</a:t>
            </a:r>
            <a:endParaRPr lang="en-US" sz="1000" noProof="0" dirty="0">
              <a:solidFill>
                <a:srgbClr val="FF0000"/>
              </a:solidFill>
              <a:latin typeface="Courier New" panose="02070309020205020404" pitchFamily="49" charset="0"/>
              <a:cs typeface="Courier New" panose="02070309020205020404" pitchFamily="49" charset="0"/>
            </a:endParaRPr>
          </a:p>
          <a:p>
            <a:pPr lvl="1"/>
            <a:r>
              <a:rPr lang="en-US" sz="1000" noProof="0" dirty="0" err="1">
                <a:latin typeface="Courier New" panose="02070309020205020404" pitchFamily="49" charset="0"/>
                <a:cs typeface="Courier New" panose="02070309020205020404" pitchFamily="49" charset="0"/>
              </a:rPr>
              <a:t>lb</a:t>
            </a:r>
            <a:r>
              <a:rPr lang="en-US" sz="1000" noProof="0" dirty="0">
                <a:latin typeface="Courier New" panose="02070309020205020404" pitchFamily="49" charset="0"/>
                <a:cs typeface="Courier New" panose="02070309020205020404" pitchFamily="49" charset="0"/>
              </a:rPr>
              <a:t>       28037 27976  0 18:03 ?        00:00:00 /opt/</a:t>
            </a:r>
            <a:r>
              <a:rPr lang="en-US" sz="1000" noProof="0" dirty="0" err="1">
                <a:latin typeface="Courier New" panose="02070309020205020404" pitchFamily="49" charset="0"/>
                <a:cs typeface="Courier New" panose="02070309020205020404" pitchFamily="49" charset="0"/>
              </a:rPr>
              <a:t>vmware</a:t>
            </a:r>
            <a:r>
              <a:rPr lang="en-US" sz="1000" noProof="0" dirty="0">
                <a:latin typeface="Courier New" panose="02070309020205020404" pitchFamily="49" charset="0"/>
                <a:cs typeface="Courier New" panose="02070309020205020404" pitchFamily="49" charset="0"/>
              </a:rPr>
              <a:t>/</a:t>
            </a:r>
            <a:r>
              <a:rPr lang="en-US" sz="1000" noProof="0" dirty="0" err="1">
                <a:latin typeface="Courier New" panose="02070309020205020404" pitchFamily="49" charset="0"/>
                <a:cs typeface="Courier New" panose="02070309020205020404" pitchFamily="49" charset="0"/>
              </a:rPr>
              <a:t>nsx</a:t>
            </a:r>
            <a:r>
              <a:rPr lang="en-US" sz="1000" noProof="0" dirty="0">
                <a:latin typeface="Courier New" panose="02070309020205020404" pitchFamily="49" charset="0"/>
                <a:cs typeface="Courier New" panose="02070309020205020404" pitchFamily="49" charset="0"/>
              </a:rPr>
              <a:t>-edge/bin/</a:t>
            </a:r>
            <a:r>
              <a:rPr lang="en-US" sz="1000" noProof="0" dirty="0" err="1">
                <a:latin typeface="Courier New" panose="02070309020205020404" pitchFamily="49" charset="0"/>
                <a:cs typeface="Courier New" panose="02070309020205020404" pitchFamily="49" charset="0"/>
              </a:rPr>
              <a:t>nginx</a:t>
            </a:r>
            <a:r>
              <a:rPr lang="en-US" sz="1000" noProof="0" dirty="0">
                <a:latin typeface="Courier New" panose="02070309020205020404" pitchFamily="49" charset="0"/>
                <a:cs typeface="Courier New" panose="02070309020205020404" pitchFamily="49" charset="0"/>
              </a:rPr>
              <a:t> -u a339fa40-8f30-4ff7-b66a-2090b5542ee3 -g daemon off;</a:t>
            </a:r>
          </a:p>
          <a:p>
            <a:pPr lvl="1"/>
            <a:r>
              <a:rPr lang="en-US" sz="1000" noProof="0" dirty="0" err="1">
                <a:latin typeface="Courier New" panose="02070309020205020404" pitchFamily="49" charset="0"/>
                <a:cs typeface="Courier New" panose="02070309020205020404" pitchFamily="49" charset="0"/>
              </a:rPr>
              <a:t>lb</a:t>
            </a:r>
            <a:r>
              <a:rPr lang="en-US" sz="1000" noProof="0" dirty="0">
                <a:latin typeface="Courier New" panose="02070309020205020404" pitchFamily="49" charset="0"/>
                <a:cs typeface="Courier New" panose="02070309020205020404" pitchFamily="49" charset="0"/>
              </a:rPr>
              <a:t>       28041 28037  0 18:03 ?        00:00:00 </a:t>
            </a:r>
            <a:r>
              <a:rPr lang="en-US" sz="1000" noProof="0" dirty="0" err="1">
                <a:latin typeface="Courier New" panose="02070309020205020404" pitchFamily="49" charset="0"/>
                <a:cs typeface="Courier New" panose="02070309020205020404" pitchFamily="49" charset="0"/>
              </a:rPr>
              <a:t>nginx</a:t>
            </a:r>
            <a:r>
              <a:rPr lang="en-US" sz="1000" noProof="0" dirty="0">
                <a:latin typeface="Courier New" panose="02070309020205020404" pitchFamily="49" charset="0"/>
                <a:cs typeface="Courier New" panose="02070309020205020404" pitchFamily="49" charset="0"/>
              </a:rPr>
              <a:t>: LB CONF process</a:t>
            </a:r>
          </a:p>
          <a:p>
            <a:pPr lvl="1"/>
            <a:r>
              <a:rPr lang="en-US" sz="1000" noProof="0" dirty="0" err="1">
                <a:latin typeface="Courier New" panose="02070309020205020404" pitchFamily="49" charset="0"/>
                <a:cs typeface="Courier New" panose="02070309020205020404" pitchFamily="49" charset="0"/>
              </a:rPr>
              <a:t>lb</a:t>
            </a:r>
            <a:r>
              <a:rPr lang="en-US" sz="1000" noProof="0" dirty="0">
                <a:latin typeface="Courier New" panose="02070309020205020404" pitchFamily="49" charset="0"/>
                <a:cs typeface="Courier New" panose="02070309020205020404" pitchFamily="49" charset="0"/>
              </a:rPr>
              <a:t>       28061 28037  0 18:03 ?        00:00:00 </a:t>
            </a:r>
            <a:r>
              <a:rPr lang="en-US" sz="1000" noProof="0" dirty="0" err="1">
                <a:latin typeface="Courier New" panose="02070309020205020404" pitchFamily="49" charset="0"/>
                <a:cs typeface="Courier New" panose="02070309020205020404" pitchFamily="49" charset="0"/>
              </a:rPr>
              <a:t>nginx</a:t>
            </a:r>
            <a:r>
              <a:rPr lang="en-US" sz="1000" noProof="0" dirty="0">
                <a:latin typeface="Courier New" panose="02070309020205020404" pitchFamily="49" charset="0"/>
                <a:cs typeface="Courier New" panose="02070309020205020404" pitchFamily="49" charset="0"/>
              </a:rPr>
              <a:t>: L4LB CP process</a:t>
            </a:r>
          </a:p>
          <a:p>
            <a:pPr lvl="1"/>
            <a:r>
              <a:rPr lang="en-US" sz="1000" noProof="0" dirty="0" err="1">
                <a:latin typeface="Courier New" panose="02070309020205020404" pitchFamily="49" charset="0"/>
                <a:cs typeface="Courier New" panose="02070309020205020404" pitchFamily="49" charset="0"/>
              </a:rPr>
              <a:t>lb</a:t>
            </a:r>
            <a:r>
              <a:rPr lang="en-US" sz="1000" noProof="0" dirty="0">
                <a:latin typeface="Courier New" panose="02070309020205020404" pitchFamily="49" charset="0"/>
                <a:cs typeface="Courier New" panose="02070309020205020404" pitchFamily="49" charset="0"/>
              </a:rPr>
              <a:t>       28062 28037  0 18:03 ?        00:00:00 </a:t>
            </a:r>
            <a:r>
              <a:rPr lang="en-US" sz="1000" noProof="0" dirty="0" err="1">
                <a:latin typeface="Courier New" panose="02070309020205020404" pitchFamily="49" charset="0"/>
                <a:cs typeface="Courier New" panose="02070309020205020404" pitchFamily="49" charset="0"/>
              </a:rPr>
              <a:t>nginx</a:t>
            </a:r>
            <a:r>
              <a:rPr lang="en-US" sz="1000" noProof="0" dirty="0">
                <a:latin typeface="Courier New" panose="02070309020205020404" pitchFamily="49" charset="0"/>
                <a:cs typeface="Courier New" panose="02070309020205020404" pitchFamily="49" charset="0"/>
              </a:rPr>
              <a:t>: LB OPER process</a:t>
            </a:r>
          </a:p>
          <a:p>
            <a:pPr lvl="1"/>
            <a:r>
              <a:rPr lang="en-US" sz="1000" noProof="0" dirty="0" err="1">
                <a:latin typeface="Courier New" panose="02070309020205020404" pitchFamily="49" charset="0"/>
                <a:cs typeface="Courier New" panose="02070309020205020404" pitchFamily="49" charset="0"/>
              </a:rPr>
              <a:t>lb</a:t>
            </a:r>
            <a:r>
              <a:rPr lang="en-US" sz="1000" noProof="0" dirty="0">
                <a:latin typeface="Courier New" panose="02070309020205020404" pitchFamily="49" charset="0"/>
                <a:cs typeface="Courier New" panose="02070309020205020404" pitchFamily="49" charset="0"/>
              </a:rPr>
              <a:t>       28165 28037  0 18:04 ?        00:00:00 </a:t>
            </a:r>
            <a:r>
              <a:rPr lang="en-US" sz="1000" noProof="0" dirty="0" err="1">
                <a:latin typeface="Courier New" panose="02070309020205020404" pitchFamily="49" charset="0"/>
                <a:cs typeface="Courier New" panose="02070309020205020404" pitchFamily="49" charset="0"/>
              </a:rPr>
              <a:t>nginx</a:t>
            </a:r>
            <a:r>
              <a:rPr lang="en-US" sz="1000" noProof="0" dirty="0">
                <a:latin typeface="Courier New" panose="02070309020205020404" pitchFamily="49" charset="0"/>
                <a:cs typeface="Courier New" panose="02070309020205020404" pitchFamily="49" charset="0"/>
              </a:rPr>
              <a:t>: worker process</a:t>
            </a:r>
          </a:p>
          <a:p>
            <a:pPr lvl="1"/>
            <a:r>
              <a:rPr lang="en-US" sz="1000" noProof="0" dirty="0" err="1">
                <a:latin typeface="Courier New" panose="02070309020205020404" pitchFamily="49" charset="0"/>
                <a:cs typeface="Courier New" panose="02070309020205020404" pitchFamily="49" charset="0"/>
              </a:rPr>
              <a:t>lb</a:t>
            </a:r>
            <a:r>
              <a:rPr lang="en-US" sz="1000" noProof="0" dirty="0">
                <a:latin typeface="Courier New" panose="02070309020205020404" pitchFamily="49" charset="0"/>
                <a:cs typeface="Courier New" panose="02070309020205020404" pitchFamily="49" charset="0"/>
              </a:rPr>
              <a:t>       32090 31918  3 18:36 ?        00:00:00 /opt/</a:t>
            </a:r>
            <a:r>
              <a:rPr lang="en-US" sz="1000" noProof="0" dirty="0" err="1">
                <a:latin typeface="Courier New" panose="02070309020205020404" pitchFamily="49" charset="0"/>
                <a:cs typeface="Courier New" panose="02070309020205020404" pitchFamily="49" charset="0"/>
              </a:rPr>
              <a:t>vmware</a:t>
            </a:r>
            <a:r>
              <a:rPr lang="en-US" sz="1000" noProof="0" dirty="0">
                <a:latin typeface="Courier New" panose="02070309020205020404" pitchFamily="49" charset="0"/>
                <a:cs typeface="Courier New" panose="02070309020205020404" pitchFamily="49" charset="0"/>
              </a:rPr>
              <a:t>/</a:t>
            </a:r>
            <a:r>
              <a:rPr lang="en-US" sz="1000" noProof="0" dirty="0" err="1">
                <a:latin typeface="Courier New" panose="02070309020205020404" pitchFamily="49" charset="0"/>
                <a:cs typeface="Courier New" panose="02070309020205020404" pitchFamily="49" charset="0"/>
              </a:rPr>
              <a:t>nsx</a:t>
            </a:r>
            <a:r>
              <a:rPr lang="en-US" sz="1000" noProof="0" dirty="0">
                <a:latin typeface="Courier New" panose="02070309020205020404" pitchFamily="49" charset="0"/>
                <a:cs typeface="Courier New" panose="02070309020205020404" pitchFamily="49" charset="0"/>
              </a:rPr>
              <a:t>-edge/bin/</a:t>
            </a:r>
            <a:r>
              <a:rPr lang="en-US" sz="1000" noProof="0" dirty="0" err="1">
                <a:latin typeface="Courier New" panose="02070309020205020404" pitchFamily="49" charset="0"/>
                <a:cs typeface="Courier New" panose="02070309020205020404" pitchFamily="49" charset="0"/>
              </a:rPr>
              <a:t>nginx</a:t>
            </a:r>
            <a:r>
              <a:rPr lang="en-US" sz="1000" noProof="0" dirty="0">
                <a:latin typeface="Courier New" panose="02070309020205020404" pitchFamily="49" charset="0"/>
                <a:cs typeface="Courier New" panose="02070309020205020404" pitchFamily="49" charset="0"/>
              </a:rPr>
              <a:t> -u f3586c38-ffdd-4fe2-9f83-1c4a5aa684d9 -g daemon off;</a:t>
            </a:r>
          </a:p>
          <a:p>
            <a:pPr lvl="1"/>
            <a:r>
              <a:rPr lang="en-US" sz="1000" noProof="0" dirty="0" err="1">
                <a:latin typeface="Courier New" panose="02070309020205020404" pitchFamily="49" charset="0"/>
                <a:cs typeface="Courier New" panose="02070309020205020404" pitchFamily="49" charset="0"/>
              </a:rPr>
              <a:t>lb</a:t>
            </a:r>
            <a:r>
              <a:rPr lang="en-US" sz="1000" noProof="0" dirty="0">
                <a:latin typeface="Courier New" panose="02070309020205020404" pitchFamily="49" charset="0"/>
                <a:cs typeface="Courier New" panose="02070309020205020404" pitchFamily="49" charset="0"/>
              </a:rPr>
              <a:t>       32091 32090  0 18:36 ?        00:00:00 </a:t>
            </a:r>
            <a:r>
              <a:rPr lang="en-US" sz="1000" noProof="0" dirty="0" err="1">
                <a:latin typeface="Courier New" panose="02070309020205020404" pitchFamily="49" charset="0"/>
                <a:cs typeface="Courier New" panose="02070309020205020404" pitchFamily="49" charset="0"/>
              </a:rPr>
              <a:t>nginx</a:t>
            </a:r>
            <a:r>
              <a:rPr lang="en-US" sz="1000" noProof="0" dirty="0">
                <a:latin typeface="Courier New" panose="02070309020205020404" pitchFamily="49" charset="0"/>
                <a:cs typeface="Courier New" panose="02070309020205020404" pitchFamily="49" charset="0"/>
              </a:rPr>
              <a:t>: worker process</a:t>
            </a:r>
          </a:p>
          <a:p>
            <a:pPr lvl="1"/>
            <a:r>
              <a:rPr lang="en-US" sz="1000" noProof="0" dirty="0" err="1">
                <a:latin typeface="Courier New" panose="02070309020205020404" pitchFamily="49" charset="0"/>
                <a:cs typeface="Courier New" panose="02070309020205020404" pitchFamily="49" charset="0"/>
              </a:rPr>
              <a:t>lb</a:t>
            </a:r>
            <a:r>
              <a:rPr lang="en-US" sz="1000" noProof="0" dirty="0">
                <a:latin typeface="Courier New" panose="02070309020205020404" pitchFamily="49" charset="0"/>
                <a:cs typeface="Courier New" panose="02070309020205020404" pitchFamily="49" charset="0"/>
              </a:rPr>
              <a:t>       32092 32090  0 18:36 ?        00:00:00 </a:t>
            </a:r>
            <a:r>
              <a:rPr lang="en-US" sz="1000" noProof="0" dirty="0" err="1">
                <a:latin typeface="Courier New" panose="02070309020205020404" pitchFamily="49" charset="0"/>
                <a:cs typeface="Courier New" panose="02070309020205020404" pitchFamily="49" charset="0"/>
              </a:rPr>
              <a:t>nginx</a:t>
            </a:r>
            <a:r>
              <a:rPr lang="en-US" sz="1000" noProof="0" dirty="0">
                <a:latin typeface="Courier New" panose="02070309020205020404" pitchFamily="49" charset="0"/>
                <a:cs typeface="Courier New" panose="02070309020205020404" pitchFamily="49" charset="0"/>
              </a:rPr>
              <a:t>: L4LB CP process</a:t>
            </a:r>
          </a:p>
          <a:p>
            <a:pPr lvl="1"/>
            <a:r>
              <a:rPr lang="en-US" sz="1000" noProof="0" dirty="0" err="1">
                <a:latin typeface="Courier New" panose="02070309020205020404" pitchFamily="49" charset="0"/>
                <a:cs typeface="Courier New" panose="02070309020205020404" pitchFamily="49" charset="0"/>
              </a:rPr>
              <a:t>lb</a:t>
            </a:r>
            <a:r>
              <a:rPr lang="en-US" sz="1000" noProof="0" dirty="0">
                <a:latin typeface="Courier New" panose="02070309020205020404" pitchFamily="49" charset="0"/>
                <a:cs typeface="Courier New" panose="02070309020205020404" pitchFamily="49" charset="0"/>
              </a:rPr>
              <a:t>       32093 32090  0 18:36 ?        00:00:00 </a:t>
            </a:r>
            <a:r>
              <a:rPr lang="en-US" sz="1000" noProof="0" dirty="0" err="1">
                <a:latin typeface="Courier New" panose="02070309020205020404" pitchFamily="49" charset="0"/>
                <a:cs typeface="Courier New" panose="02070309020205020404" pitchFamily="49" charset="0"/>
              </a:rPr>
              <a:t>nginx</a:t>
            </a:r>
            <a:r>
              <a:rPr lang="en-US" sz="1000" noProof="0" dirty="0">
                <a:latin typeface="Courier New" panose="02070309020205020404" pitchFamily="49" charset="0"/>
                <a:cs typeface="Courier New" panose="02070309020205020404" pitchFamily="49" charset="0"/>
              </a:rPr>
              <a:t>: LB OPER process</a:t>
            </a:r>
          </a:p>
          <a:p>
            <a:pPr lvl="1"/>
            <a:r>
              <a:rPr lang="en-US" sz="1000" noProof="0" dirty="0" err="1">
                <a:latin typeface="Courier New" panose="02070309020205020404" pitchFamily="49" charset="0"/>
                <a:cs typeface="Courier New" panose="02070309020205020404" pitchFamily="49" charset="0"/>
              </a:rPr>
              <a:t>lb</a:t>
            </a:r>
            <a:r>
              <a:rPr lang="en-US" sz="1000" noProof="0" dirty="0">
                <a:latin typeface="Courier New" panose="02070309020205020404" pitchFamily="49" charset="0"/>
                <a:cs typeface="Courier New" panose="02070309020205020404" pitchFamily="49" charset="0"/>
              </a:rPr>
              <a:t>       32094 32090  1 18:36 ?        00:00:00 </a:t>
            </a:r>
            <a:r>
              <a:rPr lang="en-US" sz="1000" noProof="0" dirty="0" err="1">
                <a:latin typeface="Courier New" panose="02070309020205020404" pitchFamily="49" charset="0"/>
                <a:cs typeface="Courier New" panose="02070309020205020404" pitchFamily="49" charset="0"/>
              </a:rPr>
              <a:t>nginx</a:t>
            </a:r>
            <a:r>
              <a:rPr lang="en-US" sz="1000" noProof="0" dirty="0">
                <a:latin typeface="Courier New" panose="02070309020205020404" pitchFamily="49" charset="0"/>
                <a:cs typeface="Courier New" panose="02070309020205020404" pitchFamily="49" charset="0"/>
              </a:rPr>
              <a:t>: LB CONF process</a:t>
            </a:r>
          </a:p>
          <a:p>
            <a:endParaRPr lang="en-US" noProof="0" dirty="0"/>
          </a:p>
          <a:p>
            <a:r>
              <a:rPr lang="en-US" noProof="0" dirty="0"/>
              <a:t>You can see here there are 2 LB instances: LB UUID </a:t>
            </a:r>
            <a:r>
              <a:rPr lang="en-US" sz="1200" noProof="0" dirty="0">
                <a:cs typeface="Courier New" panose="02070309020205020404" pitchFamily="49" charset="0"/>
              </a:rPr>
              <a:t>a339fa40-8f30-4ff7-b66a-2090b5542ee3 + f3586c38-ffdd-4fe2-9f83-1c4a5aa684d9.</a:t>
            </a:r>
          </a:p>
          <a:p>
            <a:r>
              <a:rPr lang="en-US" sz="1200" noProof="0" dirty="0">
                <a:cs typeface="Courier New" panose="02070309020205020404" pitchFamily="49" charset="0"/>
              </a:rPr>
              <a:t>And all the processes used by each LB instance (the 3</a:t>
            </a:r>
            <a:r>
              <a:rPr lang="en-US" sz="1200" baseline="30000" noProof="0" dirty="0">
                <a:cs typeface="Courier New" panose="02070309020205020404" pitchFamily="49" charset="0"/>
              </a:rPr>
              <a:t>rd</a:t>
            </a:r>
            <a:r>
              <a:rPr lang="en-US" sz="1200" noProof="0" dirty="0">
                <a:cs typeface="Courier New" panose="02070309020205020404" pitchFamily="49" charset="0"/>
              </a:rPr>
              <a:t> column has the Parent PPID of the LB, for instance 28037 for LB1).</a:t>
            </a:r>
          </a:p>
          <a:p>
            <a:endParaRPr lang="en-US" sz="1200" noProof="0" dirty="0">
              <a:cs typeface="Courier New" panose="02070309020205020404" pitchFamily="49" charset="0"/>
            </a:endParaRPr>
          </a:p>
          <a:p>
            <a:r>
              <a:rPr lang="en-US" sz="1200" noProof="0" dirty="0">
                <a:cs typeface="Courier New" panose="02070309020205020404" pitchFamily="49" charset="0"/>
              </a:rPr>
              <a:t>And you can check the CPU load of each process of a specific LB with:</a:t>
            </a:r>
          </a:p>
          <a:p>
            <a:pPr lvl="1"/>
            <a:r>
              <a:rPr lang="en-US" sz="1000" noProof="0" dirty="0">
                <a:latin typeface="Courier New" panose="02070309020205020404" pitchFamily="49" charset="0"/>
                <a:cs typeface="Courier New" panose="02070309020205020404" pitchFamily="49" charset="0"/>
              </a:rPr>
              <a:t>root@lab2edge1:~# </a:t>
            </a:r>
            <a:r>
              <a:rPr lang="en-US" sz="1000" noProof="0" dirty="0">
                <a:solidFill>
                  <a:srgbClr val="FF0000"/>
                </a:solidFill>
                <a:latin typeface="Courier New" panose="02070309020205020404" pitchFamily="49" charset="0"/>
                <a:cs typeface="Courier New" panose="02070309020205020404" pitchFamily="49" charset="0"/>
              </a:rPr>
              <a:t>top -p 28037,28041,28061,28062,28165</a:t>
            </a:r>
          </a:p>
          <a:p>
            <a:endParaRPr lang="en-US" noProof="0" dirty="0"/>
          </a:p>
          <a:p>
            <a:pPr algn="l"/>
            <a:endParaRPr lang="en-US" noProof="0" dirty="0"/>
          </a:p>
          <a:p>
            <a:endParaRPr lang="en-US" noProof="0"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192</a:t>
            </a:fld>
            <a:endParaRPr lang="en-US"/>
          </a:p>
        </p:txBody>
      </p:sp>
    </p:spTree>
    <p:extLst>
      <p:ext uri="{BB962C8B-B14F-4D97-AF65-F5344CB8AC3E}">
        <p14:creationId xmlns:p14="http://schemas.microsoft.com/office/powerpoint/2010/main" val="264658066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193</a:t>
            </a:fld>
            <a:endParaRPr lang="en-US"/>
          </a:p>
        </p:txBody>
      </p:sp>
    </p:spTree>
    <p:extLst>
      <p:ext uri="{BB962C8B-B14F-4D97-AF65-F5344CB8AC3E}">
        <p14:creationId xmlns:p14="http://schemas.microsoft.com/office/powerpoint/2010/main" val="364654980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194</a:t>
            </a:fld>
            <a:endParaRPr lang="en-US"/>
          </a:p>
        </p:txBody>
      </p:sp>
    </p:spTree>
    <p:extLst>
      <p:ext uri="{BB962C8B-B14F-4D97-AF65-F5344CB8AC3E}">
        <p14:creationId xmlns:p14="http://schemas.microsoft.com/office/powerpoint/2010/main" val="64087745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195</a:t>
            </a:fld>
            <a:endParaRPr lang="en-US"/>
          </a:p>
        </p:txBody>
      </p:sp>
    </p:spTree>
    <p:extLst>
      <p:ext uri="{BB962C8B-B14F-4D97-AF65-F5344CB8AC3E}">
        <p14:creationId xmlns:p14="http://schemas.microsoft.com/office/powerpoint/2010/main" val="19951437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35</a:t>
            </a:fld>
            <a:endParaRPr lang="en-US"/>
          </a:p>
        </p:txBody>
      </p:sp>
    </p:spTree>
    <p:extLst>
      <p:ext uri="{BB962C8B-B14F-4D97-AF65-F5344CB8AC3E}">
        <p14:creationId xmlns:p14="http://schemas.microsoft.com/office/powerpoint/2010/main" val="39358198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lvl="0" indent="0">
              <a:buFont typeface="Arial" pitchFamily="34" charset="0"/>
              <a:buNone/>
            </a:pPr>
            <a:endParaRPr lang="en-US" b="0" u="none" baseline="0"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36</a:t>
            </a:fld>
            <a:endParaRPr lang="en-US"/>
          </a:p>
        </p:txBody>
      </p:sp>
    </p:spTree>
    <p:extLst>
      <p:ext uri="{BB962C8B-B14F-4D97-AF65-F5344CB8AC3E}">
        <p14:creationId xmlns:p14="http://schemas.microsoft.com/office/powerpoint/2010/main" val="33223018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85000" lnSpcReduction="10000"/>
          </a:bodyPr>
          <a:lstStyle/>
          <a:p>
            <a:pPr marL="0" lvl="0" indent="0">
              <a:buFont typeface="Arial" pitchFamily="34" charset="0"/>
              <a:buNone/>
            </a:pPr>
            <a:r>
              <a:rPr lang="en-US" b="1" u="sng" baseline="0" dirty="0"/>
              <a:t>Note Slow Start:</a:t>
            </a:r>
            <a:endParaRPr lang="en-US" sz="1200" dirty="0"/>
          </a:p>
          <a:p>
            <a:r>
              <a:rPr lang="en-US" sz="1200" u="none" strike="noStrike" kern="1200" dirty="0">
                <a:solidFill>
                  <a:schemeClr val="tx1"/>
                </a:solidFill>
                <a:effectLst/>
                <a:ea typeface="+mn-ea"/>
                <a:cs typeface="+mn-cs"/>
              </a:rPr>
              <a:t>Slow Start is enabled by default and can’t be disabled.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u="none" strike="noStrike" kern="1200" dirty="0">
                <a:solidFill>
                  <a:schemeClr val="tx1"/>
                </a:solidFill>
                <a:effectLst/>
                <a:ea typeface="+mn-ea"/>
                <a:cs typeface="+mn-cs"/>
              </a:rPr>
              <a:t>Slow Start will make sure a new Member in the pool with Least Connection or Weighted Least Connection algorithm will receive too many connections at once that would kill it.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u="none" strike="noStrike" kern="1200" dirty="0">
                <a:solidFill>
                  <a:schemeClr val="tx1"/>
                </a:solidFill>
                <a:effectLst/>
                <a:ea typeface="+mn-ea"/>
                <a:cs typeface="+mn-cs"/>
              </a:rPr>
              <a:t>For instance: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u="none" strike="noStrike" kern="1200" dirty="0">
                <a:solidFill>
                  <a:schemeClr val="tx1"/>
                </a:solidFill>
                <a:effectLst/>
                <a:latin typeface="Calibri" panose="020F0502020204030204" pitchFamily="34" charset="0"/>
                <a:ea typeface="+mn-ea"/>
                <a:cs typeface="+mn-cs"/>
              </a:rPr>
              <a:t>“Pool1” with algo Least Connection and S1 + S2</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u="none" strike="noStrike" kern="1200" dirty="0">
                <a:solidFill>
                  <a:schemeClr val="tx1"/>
                </a:solidFill>
                <a:effectLst/>
                <a:latin typeface="Calibri" panose="020F0502020204030204" pitchFamily="34" charset="0"/>
                <a:ea typeface="+mn-ea"/>
                <a:cs typeface="+mn-cs"/>
              </a:rPr>
              <a:t>Currently each server has 100k connections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u="none" strike="noStrike" kern="1200" dirty="0">
                <a:solidFill>
                  <a:schemeClr val="tx1"/>
                </a:solidFill>
                <a:effectLst/>
                <a:latin typeface="Calibri" panose="020F0502020204030204" pitchFamily="34" charset="0"/>
                <a:ea typeface="+mn-ea"/>
                <a:cs typeface="+mn-cs"/>
              </a:rPr>
              <a:t>Then S3 is added to the pool</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u="none" strike="noStrike" kern="1200" dirty="0">
                <a:solidFill>
                  <a:schemeClr val="tx1"/>
                </a:solidFill>
                <a:effectLst/>
                <a:latin typeface="Calibri" panose="020F0502020204030204" pitchFamily="34" charset="0"/>
                <a:ea typeface="+mn-ea"/>
                <a:cs typeface="+mn-cs"/>
              </a:rPr>
              <a:t>Without Slow Start, S3 would receive the next 100k sessions (and no new sessions to S1 nor S2)</a:t>
            </a:r>
          </a:p>
          <a:p>
            <a:r>
              <a:rPr lang="en-US" sz="1200" u="none" strike="noStrike" kern="1200" dirty="0">
                <a:solidFill>
                  <a:schemeClr val="tx1"/>
                </a:solidFill>
                <a:effectLst/>
                <a:ea typeface="+mn-ea"/>
                <a:cs typeface="+mn-cs"/>
              </a:rPr>
              <a:t>So slow start makes sure S3 receives more new connections than others but NOT too fast so it won’t kill it.</a:t>
            </a:r>
          </a:p>
          <a:p>
            <a:r>
              <a:rPr lang="en-US" sz="1200" u="none" strike="noStrike" kern="1200" dirty="0">
                <a:solidFill>
                  <a:schemeClr val="tx1"/>
                </a:solidFill>
                <a:effectLst/>
                <a:ea typeface="+mn-ea"/>
                <a:cs typeface="+mn-cs"/>
              </a:rPr>
              <a:t>Note: Slow start kicks in only if existing Pool Members (S1+S2 in the example above) have more than 100 sessions.</a:t>
            </a:r>
          </a:p>
          <a:p>
            <a:r>
              <a:rPr lang="en-US" sz="1200" u="none" strike="noStrike" kern="1200" dirty="0">
                <a:solidFill>
                  <a:schemeClr val="tx1"/>
                </a:solidFill>
                <a:effectLst/>
                <a:ea typeface="+mn-ea"/>
                <a:cs typeface="+mn-cs"/>
              </a:rPr>
              <a:t> </a:t>
            </a:r>
          </a:p>
          <a:p>
            <a:pPr marL="0" indent="0">
              <a:spcBef>
                <a:spcPts val="0"/>
              </a:spcBef>
              <a:buFont typeface="Arial" panose="020B0604020202020204" pitchFamily="34" charset="0"/>
              <a:buNone/>
            </a:pPr>
            <a:endParaRPr lang="en-US" sz="1200" dirty="0"/>
          </a:p>
          <a:p>
            <a:pPr marL="0" indent="0">
              <a:spcBef>
                <a:spcPts val="0"/>
              </a:spcBef>
              <a:buFont typeface="Arial" panose="020B0604020202020204" pitchFamily="34" charset="0"/>
              <a:buNone/>
            </a:pPr>
            <a:endParaRPr lang="en-US" sz="1200" dirty="0"/>
          </a:p>
          <a:p>
            <a:pPr marL="0" lvl="0" indent="0">
              <a:buFont typeface="Arial" pitchFamily="34" charset="0"/>
              <a:buNone/>
            </a:pPr>
            <a:r>
              <a:rPr lang="en-US" b="1" u="sng" baseline="0" dirty="0"/>
              <a:t>Note LB-SNAT:</a:t>
            </a:r>
          </a:p>
          <a:p>
            <a:pPr marL="171450" indent="-171450">
              <a:spcBef>
                <a:spcPts val="0"/>
              </a:spcBef>
              <a:buFont typeface="Arial" panose="020B0604020202020204" pitchFamily="34" charset="0"/>
              <a:buChar char="•"/>
            </a:pPr>
            <a:r>
              <a:rPr lang="en-US" sz="1200" b="1" dirty="0"/>
              <a:t>Automap</a:t>
            </a:r>
            <a:r>
              <a:rPr lang="en-US" sz="1200" b="0" dirty="0"/>
              <a:t>: F</a:t>
            </a:r>
            <a:r>
              <a:rPr lang="en-US" sz="1200" dirty="0"/>
              <a:t>or LB-Pools with small/medium load (below 1k new connections per minute).</a:t>
            </a:r>
          </a:p>
          <a:p>
            <a:pPr marL="171450" indent="-171450">
              <a:spcBef>
                <a:spcPts val="0"/>
              </a:spcBef>
              <a:buFont typeface="Arial" panose="020B0604020202020204" pitchFamily="34" charset="0"/>
              <a:buChar char="•"/>
            </a:pPr>
            <a:r>
              <a:rPr lang="en-US" sz="1200" b="1" dirty="0"/>
              <a:t>IP Pool</a:t>
            </a:r>
            <a:r>
              <a:rPr lang="en-US" sz="1200" b="0" dirty="0"/>
              <a:t>: </a:t>
            </a:r>
            <a:r>
              <a:rPr lang="en-US" sz="1200" dirty="0"/>
              <a:t>For LB-Pools with large load.</a:t>
            </a:r>
          </a:p>
          <a:p>
            <a:pPr marL="0" indent="0">
              <a:spcBef>
                <a:spcPts val="0"/>
              </a:spcBef>
              <a:buFont typeface="Arial" panose="020B0604020202020204" pitchFamily="34" charset="0"/>
              <a:buNone/>
            </a:pPr>
            <a:r>
              <a:rPr lang="en-US" sz="1200" dirty="0"/>
              <a:t>	</a:t>
            </a:r>
            <a:r>
              <a:rPr lang="en-US" sz="1200" i="1" dirty="0"/>
              <a:t>Note: Those IP@ can not be used anywhere else (like the same as Pool Members) or it would generate an IP conflict.</a:t>
            </a:r>
          </a:p>
          <a:p>
            <a:pPr marL="0" lvl="0" indent="0">
              <a:buFont typeface="Arial" pitchFamily="34" charset="0"/>
              <a:buNone/>
            </a:pPr>
            <a:endParaRPr lang="en-US" b="0" u="none" baseline="0" dirty="0"/>
          </a:p>
          <a:p>
            <a:pPr marL="0" lvl="0" indent="0">
              <a:buFont typeface="Arial" pitchFamily="34" charset="0"/>
              <a:buNone/>
            </a:pPr>
            <a:r>
              <a:rPr lang="en-US" b="0" u="none" baseline="0" dirty="0"/>
              <a:t>In case of LB-SNAT (Automap or IP Pool), the same LB-SNAT </a:t>
            </a:r>
            <a:r>
              <a:rPr lang="en-US" b="0" u="none" baseline="0" dirty="0" err="1"/>
              <a:t>IP:port</a:t>
            </a:r>
            <a:r>
              <a:rPr lang="en-US" b="0" u="none" baseline="0" dirty="0"/>
              <a:t> can be used to talk to different Pool Members (like Server1 and Server2).</a:t>
            </a:r>
          </a:p>
          <a:p>
            <a:pPr marL="0" lvl="0" indent="0">
              <a:buFont typeface="Arial" pitchFamily="34" charset="0"/>
              <a:buNone/>
            </a:pPr>
            <a:r>
              <a:rPr lang="en-US" b="0" u="none" baseline="0" dirty="0"/>
              <a:t>And this up to 32 different Servers.</a:t>
            </a:r>
          </a:p>
          <a:p>
            <a:pPr lvl="1"/>
            <a:r>
              <a:rPr lang="en-US" sz="1200" kern="1200" dirty="0">
                <a:solidFill>
                  <a:schemeClr val="tx1"/>
                </a:solidFill>
                <a:effectLst/>
                <a:latin typeface="Arial" charset="0"/>
                <a:ea typeface="ＭＳ Ｐゴシック" pitchFamily="34" charset="-128"/>
                <a:cs typeface="+mn-cs"/>
              </a:rPr>
              <a:t>For instance:</a:t>
            </a:r>
          </a:p>
          <a:p>
            <a:pPr lvl="1"/>
            <a:r>
              <a:rPr lang="en-US" sz="1200" kern="1200" dirty="0">
                <a:solidFill>
                  <a:schemeClr val="tx1"/>
                </a:solidFill>
                <a:effectLst/>
                <a:latin typeface="Arial" charset="0"/>
                <a:ea typeface="ＭＳ Ｐゴシック" pitchFamily="34" charset="-128"/>
                <a:cs typeface="+mn-cs"/>
              </a:rPr>
              <a:t>Client1 (50.50.50.50:5000) =&gt; VIP1:80 (20.20.20.20:80) is translated LB-SNAT (</a:t>
            </a:r>
            <a:r>
              <a:rPr lang="en-US" b="0" u="none" baseline="0" dirty="0"/>
              <a:t>100.64.10.10:9000</a:t>
            </a:r>
            <a:r>
              <a:rPr lang="en-US" sz="1200" kern="1200" dirty="0">
                <a:solidFill>
                  <a:schemeClr val="tx1"/>
                </a:solidFill>
                <a:effectLst/>
                <a:latin typeface="Arial" charset="0"/>
                <a:ea typeface="ＭＳ Ｐゴシック" pitchFamily="34" charset="-128"/>
                <a:cs typeface="+mn-cs"/>
              </a:rPr>
              <a:t>) =&gt; Server1:80 (10.1.1.11:80)</a:t>
            </a:r>
          </a:p>
          <a:p>
            <a:pPr lvl="1"/>
            <a:r>
              <a:rPr lang="en-US" sz="1200" kern="1200" dirty="0">
                <a:solidFill>
                  <a:schemeClr val="tx1"/>
                </a:solidFill>
                <a:effectLst/>
                <a:latin typeface="Arial" charset="0"/>
                <a:ea typeface="ＭＳ Ｐゴシック" pitchFamily="34" charset="-128"/>
                <a:cs typeface="+mn-cs"/>
              </a:rPr>
              <a:t>And</a:t>
            </a:r>
          </a:p>
          <a:p>
            <a:pPr lvl="1"/>
            <a:r>
              <a:rPr lang="en-US" sz="1200" kern="1200" dirty="0">
                <a:solidFill>
                  <a:schemeClr val="tx1"/>
                </a:solidFill>
                <a:effectLst/>
                <a:latin typeface="Arial" charset="0"/>
                <a:ea typeface="ＭＳ Ｐゴシック" pitchFamily="34" charset="-128"/>
                <a:cs typeface="+mn-cs"/>
              </a:rPr>
              <a:t>Client2 (60.60.60.60:6000) =&gt; VIP1:80 (20.20.20.20:80) is translated LB-SNAT (</a:t>
            </a:r>
            <a:r>
              <a:rPr lang="en-US" b="0" u="none" baseline="0" dirty="0"/>
              <a:t>100.64.10.10:9000</a:t>
            </a:r>
            <a:r>
              <a:rPr lang="en-US" sz="1200" kern="1200" dirty="0">
                <a:solidFill>
                  <a:schemeClr val="tx1"/>
                </a:solidFill>
                <a:effectLst/>
                <a:latin typeface="Arial" charset="0"/>
                <a:ea typeface="ＭＳ Ｐゴシック" pitchFamily="34" charset="-128"/>
                <a:cs typeface="+mn-cs"/>
              </a:rPr>
              <a:t>) =&gt; Server2 80 (10.1.1.12:80)</a:t>
            </a:r>
          </a:p>
          <a:p>
            <a:pPr marL="0" lvl="0" indent="0">
              <a:buFont typeface="Arial" pitchFamily="34" charset="0"/>
              <a:buNone/>
            </a:pPr>
            <a:endParaRPr lang="en-US" b="0" u="none" baseline="0" dirty="0"/>
          </a:p>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en-US" b="0" u="none" baseline="0" dirty="0"/>
              <a:t>So even a LB-SNAT with a single IP@ can load balance more than 64k concurrent connections.</a:t>
            </a:r>
          </a:p>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en-US" b="0" u="none" baseline="0" dirty="0"/>
              <a:t>One single LB-SNAT IP@ can manage "64k x # of Pool Members".</a:t>
            </a:r>
          </a:p>
          <a:p>
            <a:pPr lvl="1"/>
            <a:r>
              <a:rPr lang="en-US" sz="1200" kern="1200" dirty="0">
                <a:solidFill>
                  <a:schemeClr val="tx1"/>
                </a:solidFill>
                <a:effectLst/>
                <a:latin typeface="Arial" charset="0"/>
                <a:ea typeface="ＭＳ Ｐゴシック" pitchFamily="34" charset="-128"/>
                <a:cs typeface="+mn-cs"/>
              </a:rPr>
              <a:t>For instance with 10 Pool Members, 1 single LB-SNAT IP@ can manage up to 640k concurrent connections.</a:t>
            </a:r>
          </a:p>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endParaRPr lang="en-US" b="0" u="none" baseline="0"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37</a:t>
            </a:fld>
            <a:endParaRPr lang="en-US"/>
          </a:p>
        </p:txBody>
      </p:sp>
    </p:spTree>
    <p:extLst>
      <p:ext uri="{BB962C8B-B14F-4D97-AF65-F5344CB8AC3E}">
        <p14:creationId xmlns:p14="http://schemas.microsoft.com/office/powerpoint/2010/main" val="33160842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lvl="0" indent="0">
              <a:buFont typeface="Arial" pitchFamily="34" charset="0"/>
              <a:buNone/>
            </a:pPr>
            <a:endParaRPr lang="en-US" b="0" u="none" baseline="0"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38</a:t>
            </a:fld>
            <a:endParaRPr lang="en-US"/>
          </a:p>
        </p:txBody>
      </p:sp>
    </p:spTree>
    <p:extLst>
      <p:ext uri="{BB962C8B-B14F-4D97-AF65-F5344CB8AC3E}">
        <p14:creationId xmlns:p14="http://schemas.microsoft.com/office/powerpoint/2010/main" val="321754329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lvl="0" indent="0">
              <a:buFont typeface="Arial" pitchFamily="34" charset="0"/>
              <a:buNone/>
            </a:pPr>
            <a:endParaRPr lang="en-US" b="0" u="none" baseline="0"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39</a:t>
            </a:fld>
            <a:endParaRPr lang="en-US"/>
          </a:p>
        </p:txBody>
      </p:sp>
    </p:spTree>
    <p:extLst>
      <p:ext uri="{BB962C8B-B14F-4D97-AF65-F5344CB8AC3E}">
        <p14:creationId xmlns:p14="http://schemas.microsoft.com/office/powerpoint/2010/main" val="14490446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40</a:t>
            </a:fld>
            <a:endParaRPr lang="en-US"/>
          </a:p>
        </p:txBody>
      </p:sp>
    </p:spTree>
    <p:extLst>
      <p:ext uri="{BB962C8B-B14F-4D97-AF65-F5344CB8AC3E}">
        <p14:creationId xmlns:p14="http://schemas.microsoft.com/office/powerpoint/2010/main" val="75168122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lvl="0" indent="0">
              <a:buFont typeface="Arial" pitchFamily="34" charset="0"/>
              <a:buNone/>
            </a:pPr>
            <a:endParaRPr lang="en-US" b="0" u="none" baseline="0"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41</a:t>
            </a:fld>
            <a:endParaRPr lang="en-US"/>
          </a:p>
        </p:txBody>
      </p:sp>
    </p:spTree>
    <p:extLst>
      <p:ext uri="{BB962C8B-B14F-4D97-AF65-F5344CB8AC3E}">
        <p14:creationId xmlns:p14="http://schemas.microsoft.com/office/powerpoint/2010/main" val="7773444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lvl="0" indent="0">
              <a:buFont typeface="Arial" pitchFamily="34" charset="0"/>
              <a:buNone/>
            </a:pPr>
            <a:endParaRPr lang="en-US" b="0" u="none" baseline="0"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42</a:t>
            </a:fld>
            <a:endParaRPr lang="en-US"/>
          </a:p>
        </p:txBody>
      </p:sp>
    </p:spTree>
    <p:extLst>
      <p:ext uri="{BB962C8B-B14F-4D97-AF65-F5344CB8AC3E}">
        <p14:creationId xmlns:p14="http://schemas.microsoft.com/office/powerpoint/2010/main" val="41457752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5</a:t>
            </a:fld>
            <a:endParaRPr lang="en-US" dirty="0"/>
          </a:p>
        </p:txBody>
      </p:sp>
    </p:spTree>
    <p:extLst>
      <p:ext uri="{BB962C8B-B14F-4D97-AF65-F5344CB8AC3E}">
        <p14:creationId xmlns:p14="http://schemas.microsoft.com/office/powerpoint/2010/main" val="29572624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43</a:t>
            </a:fld>
            <a:endParaRPr lang="en-US"/>
          </a:p>
        </p:txBody>
      </p:sp>
    </p:spTree>
    <p:extLst>
      <p:ext uri="{BB962C8B-B14F-4D97-AF65-F5344CB8AC3E}">
        <p14:creationId xmlns:p14="http://schemas.microsoft.com/office/powerpoint/2010/main" val="132695487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lvl="0" indent="0">
              <a:buFont typeface="Arial" pitchFamily="34" charset="0"/>
              <a:buNone/>
            </a:pPr>
            <a:endParaRPr lang="en-US" b="0" u="none" baseline="0"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44</a:t>
            </a:fld>
            <a:endParaRPr lang="en-US"/>
          </a:p>
        </p:txBody>
      </p:sp>
    </p:spTree>
    <p:extLst>
      <p:ext uri="{BB962C8B-B14F-4D97-AF65-F5344CB8AC3E}">
        <p14:creationId xmlns:p14="http://schemas.microsoft.com/office/powerpoint/2010/main" val="50261712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45</a:t>
            </a:fld>
            <a:endParaRPr lang="en-US"/>
          </a:p>
        </p:txBody>
      </p:sp>
    </p:spTree>
    <p:extLst>
      <p:ext uri="{BB962C8B-B14F-4D97-AF65-F5344CB8AC3E}">
        <p14:creationId xmlns:p14="http://schemas.microsoft.com/office/powerpoint/2010/main" val="160584667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7500" lnSpcReduction="20000"/>
          </a:bodyPr>
          <a:lstStyle/>
          <a:p>
            <a:pPr marL="0" lvl="0" indent="0">
              <a:buFont typeface="Arial" pitchFamily="34" charset="0"/>
              <a:buNone/>
            </a:pPr>
            <a:r>
              <a:rPr lang="en-US" b="1" u="sng" baseline="0" dirty="0"/>
              <a:t>Points to keep in mind:</a:t>
            </a:r>
            <a:endParaRPr lang="en-US" b="0" u="none" baseline="0" dirty="0"/>
          </a:p>
          <a:p>
            <a:pPr marL="628650" lvl="1" indent="-171450">
              <a:buFont typeface="Arial" panose="020B0604020202020204" pitchFamily="34" charset="0"/>
              <a:buChar char="•"/>
            </a:pPr>
            <a:r>
              <a:rPr lang="en-US" b="0" u="none" baseline="0" dirty="0"/>
              <a:t>Be sure you have HTTP “Keep-Alive” enabled on your Pool Member web servers with large number for “</a:t>
            </a:r>
            <a:r>
              <a:rPr lang="en-US" dirty="0" err="1"/>
              <a:t>MaxKeepAliveRequests</a:t>
            </a:r>
            <a:r>
              <a:rPr lang="en-US" dirty="0"/>
              <a:t>” and </a:t>
            </a:r>
            <a:r>
              <a:rPr lang="en-US" b="0" u="none" baseline="0" dirty="0"/>
              <a:t>“</a:t>
            </a:r>
            <a:r>
              <a:rPr lang="en-US" dirty="0" err="1"/>
              <a:t>KeepAliveTimeout</a:t>
            </a:r>
            <a:r>
              <a:rPr lang="en-US" dirty="0"/>
              <a:t>”.</a:t>
            </a:r>
            <a:endParaRPr lang="en-US" b="0" u="none" baseline="0" dirty="0"/>
          </a:p>
          <a:p>
            <a:pPr marL="628650" lvl="1" indent="-171450">
              <a:buFont typeface="Arial" panose="020B0604020202020204" pitchFamily="34" charset="0"/>
              <a:buChar char="•"/>
            </a:pPr>
            <a:r>
              <a:rPr lang="en-US" b="0" u="none" baseline="0" dirty="0"/>
              <a:t>SNAT is actually NOT technically required. But to avoid Pool Members to receive different clients’ requests coming with the source IP of another client, we strongly recommend it</a:t>
            </a:r>
          </a:p>
          <a:p>
            <a:pPr marL="628650" lvl="1" indent="-171450">
              <a:buFont typeface="Arial" panose="020B0604020202020204" pitchFamily="34" charset="0"/>
              <a:buChar char="•"/>
            </a:pPr>
            <a:endParaRPr lang="en-US" b="0" u="none" baseline="0" dirty="0"/>
          </a:p>
          <a:p>
            <a:pPr marL="0" lvl="0" indent="0">
              <a:buFont typeface="Arial" panose="020B0604020202020204" pitchFamily="34" charset="0"/>
              <a:buNone/>
            </a:pPr>
            <a:r>
              <a:rPr lang="en-US" b="1" u="sng" baseline="0" dirty="0"/>
              <a:t>TCP Multiplexing behavior</a:t>
            </a:r>
          </a:p>
          <a:p>
            <a:pPr marL="628650" lvl="1" indent="-171450">
              <a:buFont typeface="Arial" panose="020B0604020202020204" pitchFamily="34" charset="0"/>
              <a:buChar char="•"/>
            </a:pPr>
            <a:r>
              <a:rPr lang="en-US" b="1" u="none" baseline="0" dirty="0"/>
              <a:t>Up to NSX-T release 2.5:</a:t>
            </a:r>
          </a:p>
          <a:p>
            <a:pPr marL="91440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u="none" baseline="0" dirty="0"/>
              <a:t>The “Max Multiplexing Connections” is global for the whole pool.</a:t>
            </a:r>
          </a:p>
          <a:p>
            <a:pPr marL="91440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u="none" baseline="0" dirty="0"/>
              <a:t>Up to the “Max Multiplexing Connections” for the Pool, </a:t>
            </a:r>
            <a:r>
              <a:rPr lang="en-US" sz="1200" dirty="0"/>
              <a:t>LB keeps its TCP connections persistent to Pool Members.</a:t>
            </a:r>
            <a:r>
              <a:rPr lang="en-US" b="0" u="none" baseline="0" dirty="0"/>
              <a:t> Only the Pool Members will close those (most likely after its configured “</a:t>
            </a:r>
            <a:r>
              <a:rPr lang="en-US" dirty="0" err="1"/>
              <a:t>KeepAliveTimeout</a:t>
            </a:r>
            <a:r>
              <a:rPr lang="en-US" dirty="0"/>
              <a:t>”).</a:t>
            </a:r>
          </a:p>
          <a:p>
            <a:pPr marL="91440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u="none" baseline="0" dirty="0"/>
              <a:t>LB will establish extra TCP connections to Pool Members only if LB is waiting for HTTP responses in all its existing TCP connections to Pool Members, and it needs to send a new HTTP request to it.</a:t>
            </a:r>
          </a:p>
          <a:p>
            <a:pPr marL="91440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u="none" baseline="0" dirty="0"/>
              <a:t>Once a Pool Member replies to one request </a:t>
            </a:r>
            <a:r>
              <a:rPr lang="en-US" b="0" u="sng" baseline="0" dirty="0"/>
              <a:t>AND</a:t>
            </a:r>
            <a:r>
              <a:rPr lang="en-US" b="0" u="none" baseline="0" dirty="0"/>
              <a:t> LB has TCP connections above “Max Multiplexing Connections” for the whole Pool:</a:t>
            </a:r>
          </a:p>
          <a:p>
            <a:pPr marL="1371600" marR="0" lvl="3"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u="none" baseline="0" dirty="0"/>
              <a:t>Then LB will be closed immediately this TCP connection, so the number of TCP connections to that Pool goes back to “Max Multiplexing Connections”.</a:t>
            </a:r>
          </a:p>
          <a:p>
            <a:pPr marL="91440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u="none" baseline="0" dirty="0"/>
              <a:t>In case of heavy loaded applications and/or slow servers, we recommend to have a “Max Multiplexing Connections” at “128 x pool members”.</a:t>
            </a:r>
          </a:p>
          <a:p>
            <a:pPr marL="0" lvl="0" indent="0">
              <a:buFont typeface="Arial" panose="020B0604020202020204" pitchFamily="34" charset="0"/>
              <a:buNone/>
            </a:pPr>
            <a:endParaRPr lang="en-US" b="0" u="none" baseline="0" dirty="0"/>
          </a:p>
          <a:p>
            <a:pPr marL="628650" lvl="1" indent="-171450">
              <a:buFont typeface="Arial" panose="020B0604020202020204" pitchFamily="34" charset="0"/>
              <a:buChar char="•"/>
            </a:pPr>
            <a:r>
              <a:rPr lang="en-US" b="1" u="none" baseline="0" dirty="0"/>
              <a:t>From NSX-T release 3.0 (changes in bold):</a:t>
            </a:r>
          </a:p>
          <a:p>
            <a:pPr marL="91440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u="none" baseline="0" dirty="0"/>
              <a:t>The “Max Multiplexing Connections” is per Pool Member</a:t>
            </a:r>
            <a:r>
              <a:rPr lang="en-US" b="0" u="none" baseline="0" dirty="0"/>
              <a:t>.</a:t>
            </a:r>
          </a:p>
          <a:p>
            <a:pPr marL="91440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u="none" baseline="0" dirty="0"/>
              <a:t>Up to the “Max Multiplexing Connections” for each Pool Member, </a:t>
            </a:r>
            <a:r>
              <a:rPr lang="en-US" sz="1200" dirty="0"/>
              <a:t>LB keeps its TCP connections persistent to Pool Member.</a:t>
            </a:r>
            <a:r>
              <a:rPr lang="en-US" b="0" u="none" baseline="0" dirty="0"/>
              <a:t> Only the Pool Members will close those (most likely after its configured “</a:t>
            </a:r>
            <a:r>
              <a:rPr lang="en-US" dirty="0" err="1"/>
              <a:t>KeepAliveTimeout</a:t>
            </a:r>
            <a:r>
              <a:rPr lang="en-US" dirty="0"/>
              <a:t>”).</a:t>
            </a:r>
          </a:p>
          <a:p>
            <a:pPr marL="91440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u="none" baseline="0" dirty="0"/>
              <a:t>LB will establish extra TCP connections to a Pool Member only if LB is waiting for HTTP responses in all its existing TCP connections to that Pool Member, and it needs to send a new HTTP request to it.</a:t>
            </a:r>
          </a:p>
          <a:p>
            <a:pPr marL="91440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u="none" baseline="0" dirty="0"/>
              <a:t>Once a Pool Member replies to one request </a:t>
            </a:r>
            <a:r>
              <a:rPr lang="en-US" b="0" u="sng" baseline="0" dirty="0"/>
              <a:t>AND</a:t>
            </a:r>
            <a:r>
              <a:rPr lang="en-US" b="0" u="none" baseline="0" dirty="0"/>
              <a:t> LB has TCP connections above “Max Multiplexing Connections” for that Pool Member:</a:t>
            </a:r>
          </a:p>
          <a:p>
            <a:pPr marL="1371600" marR="0" lvl="3"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u="none" baseline="0" dirty="0"/>
              <a:t>Then LB will still keep this connection open for 160 seconds if it remains idle.</a:t>
            </a:r>
          </a:p>
          <a:p>
            <a:pPr marL="1371600" marR="0" lvl="3"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u="none" baseline="0" dirty="0"/>
              <a:t>In other words, if the new end users HTTP requests load for that Pool Member can be handled by the “Max Multiplexing Connections” of that Pool Member, then after 160 seconds LB will close extra TCP connections.</a:t>
            </a:r>
          </a:p>
          <a:p>
            <a:pPr marL="91440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u="none" baseline="0" dirty="0"/>
              <a:t>From NSX-T 3.0, there is no need to change the default “Max Multiplexing Connections” at “6”.</a:t>
            </a:r>
          </a:p>
          <a:p>
            <a:pPr marL="91440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u="none" baseline="0" dirty="0"/>
              <a:t>Note: If that setting is configured with a bigger value (like from upgrade), there is no impact for NSX nor Pool Members. So no need to configured it down to “6”.</a:t>
            </a:r>
          </a:p>
          <a:p>
            <a:pPr marL="0" lvl="0" indent="0">
              <a:buFont typeface="Arial" panose="020B0604020202020204" pitchFamily="34" charset="0"/>
              <a:buNone/>
            </a:pPr>
            <a:endParaRPr lang="en-US" b="0" u="none" baseline="0" dirty="0"/>
          </a:p>
          <a:p>
            <a:pPr marL="0" lvl="0" indent="0">
              <a:buFont typeface="Arial" panose="020B0604020202020204" pitchFamily="34" charset="0"/>
              <a:buNone/>
            </a:pPr>
            <a:endParaRPr lang="en-US" b="0" u="none" baseline="0" dirty="0"/>
          </a:p>
          <a:p>
            <a:pPr marL="0" lvl="0" indent="0">
              <a:buFont typeface="Arial" panose="020B0604020202020204" pitchFamily="34" charset="0"/>
              <a:buNone/>
            </a:pPr>
            <a:endParaRPr lang="en-US" b="0" u="none" baseline="0"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46</a:t>
            </a:fld>
            <a:endParaRPr lang="en-US"/>
          </a:p>
        </p:txBody>
      </p:sp>
    </p:spTree>
    <p:extLst>
      <p:ext uri="{BB962C8B-B14F-4D97-AF65-F5344CB8AC3E}">
        <p14:creationId xmlns:p14="http://schemas.microsoft.com/office/powerpoint/2010/main" val="291978626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48</a:t>
            </a:fld>
            <a:endParaRPr lang="en-US"/>
          </a:p>
        </p:txBody>
      </p:sp>
    </p:spTree>
    <p:extLst>
      <p:ext uri="{BB962C8B-B14F-4D97-AF65-F5344CB8AC3E}">
        <p14:creationId xmlns:p14="http://schemas.microsoft.com/office/powerpoint/2010/main" val="4999046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51</a:t>
            </a:fld>
            <a:endParaRPr lang="en-US"/>
          </a:p>
        </p:txBody>
      </p:sp>
    </p:spTree>
    <p:extLst>
      <p:ext uri="{BB962C8B-B14F-4D97-AF65-F5344CB8AC3E}">
        <p14:creationId xmlns:p14="http://schemas.microsoft.com/office/powerpoint/2010/main" val="31653474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52</a:t>
            </a:fld>
            <a:endParaRPr lang="en-US"/>
          </a:p>
        </p:txBody>
      </p:sp>
    </p:spTree>
    <p:extLst>
      <p:ext uri="{BB962C8B-B14F-4D97-AF65-F5344CB8AC3E}">
        <p14:creationId xmlns:p14="http://schemas.microsoft.com/office/powerpoint/2010/main" val="33876966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53</a:t>
            </a:fld>
            <a:endParaRPr lang="en-US"/>
          </a:p>
        </p:txBody>
      </p:sp>
    </p:spTree>
    <p:extLst>
      <p:ext uri="{BB962C8B-B14F-4D97-AF65-F5344CB8AC3E}">
        <p14:creationId xmlns:p14="http://schemas.microsoft.com/office/powerpoint/2010/main" val="188688901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56</a:t>
            </a:fld>
            <a:endParaRPr lang="en-US"/>
          </a:p>
        </p:txBody>
      </p:sp>
    </p:spTree>
    <p:extLst>
      <p:ext uri="{BB962C8B-B14F-4D97-AF65-F5344CB8AC3E}">
        <p14:creationId xmlns:p14="http://schemas.microsoft.com/office/powerpoint/2010/main" val="132048593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mn-ea"/>
                <a:cs typeface="+mn-cs"/>
              </a:rPr>
              <a:t>Size of the Source-IP Persistence table: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Calibri" panose="020F0502020204030204" pitchFamily="34" charset="0"/>
                <a:ea typeface="+mn-ea"/>
                <a:cs typeface="+mn-cs"/>
              </a:rPr>
              <a:t>LB-Small: 10k entries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Calibri" panose="020F0502020204030204" pitchFamily="34" charset="0"/>
                <a:ea typeface="+mn-ea"/>
                <a:cs typeface="+mn-cs"/>
              </a:rPr>
              <a:t>LB-Medium: 100k entries</a:t>
            </a:r>
          </a:p>
          <a:p>
            <a:pPr marL="628650" lvl="1" indent="-171450">
              <a:buFont typeface="Arial" panose="020B0604020202020204" pitchFamily="34" charset="0"/>
              <a:buChar char="•"/>
            </a:pPr>
            <a:r>
              <a:rPr lang="en-US" sz="1200" kern="1200" dirty="0">
                <a:solidFill>
                  <a:schemeClr val="tx1"/>
                </a:solidFill>
                <a:effectLst/>
                <a:latin typeface="Calibri" panose="020F0502020204030204" pitchFamily="34" charset="0"/>
                <a:ea typeface="+mn-ea"/>
                <a:cs typeface="+mn-cs"/>
              </a:rPr>
              <a:t>LB-Large: 1M entries</a:t>
            </a:r>
          </a:p>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57</a:t>
            </a:fld>
            <a:endParaRPr lang="en-US"/>
          </a:p>
        </p:txBody>
      </p:sp>
    </p:spTree>
    <p:extLst>
      <p:ext uri="{BB962C8B-B14F-4D97-AF65-F5344CB8AC3E}">
        <p14:creationId xmlns:p14="http://schemas.microsoft.com/office/powerpoint/2010/main" val="242346387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noProof="0" dirty="0"/>
              <a:t>Note about VIP and SNAT addresses for Standalone SR with Service Interface:</a:t>
            </a:r>
            <a:endParaRPr lang="en-US" noProof="0" dirty="0"/>
          </a:p>
          <a:p>
            <a:r>
              <a:rPr lang="en-US" noProof="0" dirty="0"/>
              <a:t>For instance Service Interface IP@= 10.1.1.6/24</a:t>
            </a:r>
          </a:p>
          <a:p>
            <a:pPr marL="171450" lvl="0" indent="-171450">
              <a:buFont typeface="Arial" panose="020B0604020202020204" pitchFamily="34" charset="0"/>
              <a:buChar char="•"/>
            </a:pPr>
            <a:r>
              <a:rPr lang="en-US" noProof="0" dirty="0"/>
              <a:t>VIP and SNAT can be</a:t>
            </a:r>
          </a:p>
          <a:p>
            <a:pPr marL="628650" lvl="1" indent="-171450">
              <a:buFont typeface="Arial" panose="020B0604020202020204" pitchFamily="34" charset="0"/>
              <a:buChar char="•"/>
            </a:pPr>
            <a:r>
              <a:rPr lang="en-US" noProof="0" dirty="0"/>
              <a:t>Service Interface IP@ (10.1.1.6)</a:t>
            </a:r>
          </a:p>
          <a:p>
            <a:pPr marL="628650" lvl="1" indent="-171450">
              <a:buFont typeface="Arial" panose="020B0604020202020204" pitchFamily="34" charset="0"/>
              <a:buChar char="•"/>
            </a:pPr>
            <a:r>
              <a:rPr lang="en-US" noProof="0" dirty="0"/>
              <a:t>IP@ in the same subnet (10.1.1.7)</a:t>
            </a:r>
          </a:p>
          <a:p>
            <a:pPr marL="628650" lvl="1" indent="-171450">
              <a:buFont typeface="Arial" panose="020B0604020202020204" pitchFamily="34" charset="0"/>
              <a:buChar char="•"/>
            </a:pPr>
            <a:r>
              <a:rPr lang="en-US" noProof="0" dirty="0"/>
              <a:t>IP@ in other subnets than Service Interface IP subnet ( for instance 10.99.99.99)</a:t>
            </a:r>
          </a:p>
          <a:p>
            <a:pPr marL="914400" lvl="2" indent="0">
              <a:buFont typeface="Arial" panose="020B0604020202020204" pitchFamily="34" charset="0"/>
              <a:buNone/>
            </a:pPr>
            <a:r>
              <a:rPr lang="en-US" noProof="0" dirty="0"/>
              <a:t>(requires route on Tier-1/Physical Router/Tier1 for this subnet via Tier-1 Standalone LB)</a:t>
            </a:r>
          </a:p>
          <a:p>
            <a:pPr marL="0" lvl="0" indent="0">
              <a:buFont typeface="Arial" panose="020B0604020202020204" pitchFamily="34" charset="0"/>
              <a:buNone/>
            </a:pPr>
            <a:endParaRPr lang="en-US" noProof="0" dirty="0"/>
          </a:p>
          <a:p>
            <a:r>
              <a:rPr lang="en-US" b="1" noProof="0" dirty="0"/>
              <a:t>Note about Standalone SR with “multiple Service Interface interfaces”:</a:t>
            </a:r>
            <a:endParaRPr lang="en-US" noProof="0" dirty="0"/>
          </a:p>
          <a:p>
            <a:pPr marL="171450" indent="-171450">
              <a:buFont typeface="Arial" panose="020B0604020202020204" pitchFamily="34" charset="0"/>
              <a:buChar char="•"/>
            </a:pPr>
            <a:r>
              <a:rPr lang="en-US" noProof="0" dirty="0"/>
              <a:t>Standalone SR can have multiple Service Interfaces.</a:t>
            </a:r>
          </a:p>
          <a:p>
            <a:pPr marL="0" indent="0">
              <a:buFont typeface="Arial" panose="020B0604020202020204" pitchFamily="34" charset="0"/>
              <a:buNone/>
            </a:pPr>
            <a:r>
              <a:rPr lang="en-US" noProof="0" dirty="0"/>
              <a:t>But in that case, LB is not supported.</a:t>
            </a:r>
          </a:p>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6</a:t>
            </a:fld>
            <a:endParaRPr lang="en-US" dirty="0"/>
          </a:p>
        </p:txBody>
      </p:sp>
    </p:spTree>
    <p:extLst>
      <p:ext uri="{BB962C8B-B14F-4D97-AF65-F5344CB8AC3E}">
        <p14:creationId xmlns:p14="http://schemas.microsoft.com/office/powerpoint/2010/main" val="353096979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59</a:t>
            </a:fld>
            <a:endParaRPr lang="en-US"/>
          </a:p>
        </p:txBody>
      </p:sp>
    </p:spTree>
    <p:extLst>
      <p:ext uri="{BB962C8B-B14F-4D97-AF65-F5344CB8AC3E}">
        <p14:creationId xmlns:p14="http://schemas.microsoft.com/office/powerpoint/2010/main" val="174350299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Server Pool dead means:</a:t>
            </a:r>
          </a:p>
          <a:p>
            <a:r>
              <a:rPr lang="en-US" dirty="0"/>
              <a:t>“Non-Backup” (+ “Backup” if any) Pool Members are dead within the Server Pool.</a:t>
            </a:r>
          </a:p>
        </p:txBody>
      </p:sp>
      <p:sp>
        <p:nvSpPr>
          <p:cNvPr id="4" name="Slide Number Placeholder 3"/>
          <p:cNvSpPr>
            <a:spLocks noGrp="1"/>
          </p:cNvSpPr>
          <p:nvPr>
            <p:ph type="sldNum" sz="quarter" idx="5"/>
          </p:nvPr>
        </p:nvSpPr>
        <p:spPr/>
        <p:txBody>
          <a:bodyPr/>
          <a:lstStyle/>
          <a:p>
            <a:fld id="{9F4FBC3A-A12C-40F9-BB8D-BC30C7901396}" type="slidenum">
              <a:rPr lang="en-US" smtClean="0"/>
              <a:pPr/>
              <a:t>61</a:t>
            </a:fld>
            <a:endParaRPr lang="en-US"/>
          </a:p>
        </p:txBody>
      </p:sp>
    </p:spTree>
    <p:extLst>
      <p:ext uri="{BB962C8B-B14F-4D97-AF65-F5344CB8AC3E}">
        <p14:creationId xmlns:p14="http://schemas.microsoft.com/office/powerpoint/2010/main" val="306688423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63</a:t>
            </a:fld>
            <a:endParaRPr lang="en-US"/>
          </a:p>
        </p:txBody>
      </p:sp>
    </p:spTree>
    <p:extLst>
      <p:ext uri="{BB962C8B-B14F-4D97-AF65-F5344CB8AC3E}">
        <p14:creationId xmlns:p14="http://schemas.microsoft.com/office/powerpoint/2010/main" val="359390803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65</a:t>
            </a:fld>
            <a:endParaRPr lang="en-US"/>
          </a:p>
        </p:txBody>
      </p:sp>
    </p:spTree>
    <p:extLst>
      <p:ext uri="{BB962C8B-B14F-4D97-AF65-F5344CB8AC3E}">
        <p14:creationId xmlns:p14="http://schemas.microsoft.com/office/powerpoint/2010/main" val="103149098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Tx/>
              <a:buNone/>
            </a:pPr>
            <a:r>
              <a:rPr lang="en-US" sz="1200" u="sng" strike="noStrike" kern="1200" dirty="0">
                <a:solidFill>
                  <a:schemeClr val="tx1"/>
                </a:solidFill>
                <a:effectLst/>
                <a:ea typeface="+mn-ea"/>
                <a:cs typeface="+mn-cs"/>
              </a:rPr>
              <a:t>Log Significant Event Only:</a:t>
            </a:r>
          </a:p>
          <a:p>
            <a:pPr marL="171450" indent="-171450">
              <a:buFont typeface="Arial" panose="020B0604020202020204" pitchFamily="34" charset="0"/>
              <a:buChar char="•"/>
            </a:pPr>
            <a:r>
              <a:rPr lang="en-US" sz="1200" u="none" strike="noStrike" kern="1200" dirty="0">
                <a:solidFill>
                  <a:schemeClr val="tx1"/>
                </a:solidFill>
                <a:effectLst/>
                <a:ea typeface="+mn-ea"/>
                <a:cs typeface="+mn-cs"/>
              </a:rPr>
              <a:t>"Bad request" is "stream proxy error"</a:t>
            </a:r>
          </a:p>
          <a:p>
            <a:pPr marL="171450" indent="-171450">
              <a:buFont typeface="Arial" panose="020B0604020202020204" pitchFamily="34" charset="0"/>
              <a:buChar char="•"/>
            </a:pPr>
            <a:r>
              <a:rPr lang="en-US" sz="1200" u="none" strike="noStrike" kern="1200" dirty="0">
                <a:solidFill>
                  <a:schemeClr val="tx1"/>
                </a:solidFill>
                <a:effectLst/>
                <a:ea typeface="+mn-ea"/>
                <a:cs typeface="+mn-cs"/>
              </a:rPr>
              <a:t>"Forbidden"</a:t>
            </a:r>
          </a:p>
          <a:p>
            <a:pPr lvl="1"/>
            <a:r>
              <a:rPr lang="en-US" sz="1200" u="none" strike="noStrike" kern="1200" dirty="0">
                <a:solidFill>
                  <a:schemeClr val="tx1"/>
                </a:solidFill>
                <a:effectLst/>
                <a:latin typeface="Calibri" panose="020F0502020204030204" pitchFamily="34" charset="0"/>
                <a:ea typeface="+mn-ea"/>
                <a:cs typeface="+mn-cs"/>
              </a:rPr>
              <a:t>max connection limit</a:t>
            </a:r>
          </a:p>
          <a:p>
            <a:pPr lvl="1"/>
            <a:r>
              <a:rPr lang="en-US" sz="1200" u="none" strike="noStrike" kern="1200" dirty="0">
                <a:solidFill>
                  <a:schemeClr val="tx1"/>
                </a:solidFill>
                <a:effectLst/>
                <a:latin typeface="Calibri" panose="020F0502020204030204" pitchFamily="34" charset="0"/>
                <a:ea typeface="+mn-ea"/>
                <a:cs typeface="+mn-cs"/>
              </a:rPr>
              <a:t>max connection rate limit</a:t>
            </a:r>
          </a:p>
          <a:p>
            <a:pPr lvl="1"/>
            <a:r>
              <a:rPr lang="en-US" sz="1200" u="none" strike="noStrike" kern="1200" dirty="0">
                <a:solidFill>
                  <a:schemeClr val="tx1"/>
                </a:solidFill>
                <a:effectLst/>
                <a:latin typeface="Calibri" panose="020F0502020204030204" pitchFamily="34" charset="0"/>
                <a:ea typeface="+mn-ea"/>
                <a:cs typeface="+mn-cs"/>
              </a:rPr>
              <a:t>access rejected which is the ACL deny of native Nginx stream.</a:t>
            </a:r>
          </a:p>
          <a:p>
            <a:pPr marL="171450" indent="-171450">
              <a:buFont typeface="Arial" panose="020B0604020202020204" pitchFamily="34" charset="0"/>
              <a:buChar char="•"/>
            </a:pPr>
            <a:r>
              <a:rPr lang="en-US" sz="1200" u="none" strike="noStrike" kern="1200" dirty="0">
                <a:solidFill>
                  <a:schemeClr val="tx1"/>
                </a:solidFill>
                <a:effectLst/>
                <a:ea typeface="+mn-ea"/>
                <a:cs typeface="+mn-cs"/>
              </a:rPr>
              <a:t>"Internal server error" includes the stale session, dup session create request, etc.</a:t>
            </a:r>
          </a:p>
          <a:p>
            <a:pPr marL="171450" indent="-171450">
              <a:buFont typeface="Arial" panose="020B0604020202020204" pitchFamily="34" charset="0"/>
              <a:buChar char="•"/>
            </a:pPr>
            <a:r>
              <a:rPr lang="en-US" sz="1200" u="none" strike="noStrike" kern="1200" dirty="0">
                <a:solidFill>
                  <a:schemeClr val="tx1"/>
                </a:solidFill>
                <a:effectLst/>
                <a:ea typeface="+mn-ea"/>
                <a:cs typeface="+mn-cs"/>
              </a:rPr>
              <a:t>"Bad gateway" includes some kinds of program exceptions like 'failed to get upstream peer'  and  'no live </a:t>
            </a:r>
            <a:r>
              <a:rPr lang="en-US" sz="1200" u="none" strike="noStrike" kern="1200" dirty="0" err="1">
                <a:solidFill>
                  <a:schemeClr val="tx1"/>
                </a:solidFill>
                <a:effectLst/>
                <a:ea typeface="+mn-ea"/>
                <a:cs typeface="+mn-cs"/>
              </a:rPr>
              <a:t>upstreams</a:t>
            </a:r>
            <a:r>
              <a:rPr lang="en-US" sz="1200" u="none" strike="noStrike" kern="1200" dirty="0">
                <a:solidFill>
                  <a:schemeClr val="tx1"/>
                </a:solidFill>
                <a:effectLst/>
                <a:ea typeface="+mn-ea"/>
                <a:cs typeface="+mn-cs"/>
              </a:rPr>
              <a:t>', etc.</a:t>
            </a:r>
          </a:p>
          <a:p>
            <a:pPr marL="171450" indent="-171450">
              <a:buFont typeface="Arial" panose="020B0604020202020204" pitchFamily="34" charset="0"/>
              <a:buChar char="•"/>
            </a:pPr>
            <a:r>
              <a:rPr lang="en-US" sz="1200" u="none" strike="noStrike" kern="1200" dirty="0">
                <a:solidFill>
                  <a:schemeClr val="tx1"/>
                </a:solidFill>
                <a:effectLst/>
                <a:ea typeface="+mn-ea"/>
                <a:cs typeface="+mn-cs"/>
              </a:rPr>
              <a:t>"Service unavailable" includes SNAT errors.</a:t>
            </a:r>
          </a:p>
          <a:p>
            <a:pPr marL="171450" indent="-171450">
              <a:buFont typeface="Arial" panose="020B0604020202020204" pitchFamily="34" charset="0"/>
              <a:buChar char="•"/>
            </a:pPr>
            <a:r>
              <a:rPr lang="en-US" sz="1200" u="none" strike="noStrike" kern="1200" dirty="0">
                <a:solidFill>
                  <a:schemeClr val="tx1"/>
                </a:solidFill>
                <a:effectLst/>
                <a:ea typeface="+mn-ea"/>
                <a:cs typeface="+mn-cs"/>
              </a:rPr>
              <a:t>"ACL drop" is the L4 ACL drop.</a:t>
            </a:r>
          </a:p>
          <a:p>
            <a:endParaRPr lang="en-US" dirty="0"/>
          </a:p>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66</a:t>
            </a:fld>
            <a:endParaRPr lang="en-US"/>
          </a:p>
        </p:txBody>
      </p:sp>
    </p:spTree>
    <p:extLst>
      <p:ext uri="{BB962C8B-B14F-4D97-AF65-F5344CB8AC3E}">
        <p14:creationId xmlns:p14="http://schemas.microsoft.com/office/powerpoint/2010/main" val="41823203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67</a:t>
            </a:fld>
            <a:endParaRPr lang="en-US"/>
          </a:p>
        </p:txBody>
      </p:sp>
    </p:spTree>
    <p:extLst>
      <p:ext uri="{BB962C8B-B14F-4D97-AF65-F5344CB8AC3E}">
        <p14:creationId xmlns:p14="http://schemas.microsoft.com/office/powerpoint/2010/main" val="171510151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74</a:t>
            </a:fld>
            <a:endParaRPr lang="en-US"/>
          </a:p>
        </p:txBody>
      </p:sp>
    </p:spTree>
    <p:extLst>
      <p:ext uri="{BB962C8B-B14F-4D97-AF65-F5344CB8AC3E}">
        <p14:creationId xmlns:p14="http://schemas.microsoft.com/office/powerpoint/2010/main" val="250263781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75</a:t>
            </a:fld>
            <a:endParaRPr lang="en-US"/>
          </a:p>
        </p:txBody>
      </p:sp>
    </p:spTree>
    <p:extLst>
      <p:ext uri="{BB962C8B-B14F-4D97-AF65-F5344CB8AC3E}">
        <p14:creationId xmlns:p14="http://schemas.microsoft.com/office/powerpoint/2010/main" val="35138858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76</a:t>
            </a:fld>
            <a:endParaRPr lang="en-US"/>
          </a:p>
        </p:txBody>
      </p:sp>
    </p:spTree>
    <p:extLst>
      <p:ext uri="{BB962C8B-B14F-4D97-AF65-F5344CB8AC3E}">
        <p14:creationId xmlns:p14="http://schemas.microsoft.com/office/powerpoint/2010/main" val="41083202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79</a:t>
            </a:fld>
            <a:endParaRPr lang="en-US"/>
          </a:p>
        </p:txBody>
      </p:sp>
    </p:spTree>
    <p:extLst>
      <p:ext uri="{BB962C8B-B14F-4D97-AF65-F5344CB8AC3E}">
        <p14:creationId xmlns:p14="http://schemas.microsoft.com/office/powerpoint/2010/main" val="4742172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u="sng" dirty="0"/>
              <a:t>NSX topologies without any Overlay Segments:</a:t>
            </a:r>
          </a:p>
          <a:p>
            <a:pPr rtl="0"/>
            <a:r>
              <a:rPr lang="en-US" sz="1200" dirty="0">
                <a:effectLst/>
                <a:latin typeface="Calibri" panose="020F0502020204030204" pitchFamily="34" charset="0"/>
              </a:rPr>
              <a:t>If you have multiple Edge Nodes (to have T1-LB Active/Standby), then the Edge Nodes must be configured with TZ-Overlay.</a:t>
            </a:r>
          </a:p>
          <a:p>
            <a:pPr rtl="0"/>
            <a:r>
              <a:rPr lang="en-US" sz="1200" dirty="0">
                <a:effectLst/>
                <a:latin typeface="Calibri" panose="020F0502020204030204" pitchFamily="34" charset="0"/>
              </a:rPr>
              <a:t>The reason is Edge Nodes must have at least 1 tunnel up turn their hosted T1-LB Active.</a:t>
            </a:r>
          </a:p>
          <a:p>
            <a:pPr rtl="0"/>
            <a:r>
              <a:rPr lang="en-US" sz="1200" i="1" dirty="0">
                <a:effectLst/>
                <a:latin typeface="Calibri" panose="020F0502020204030204" pitchFamily="34" charset="0"/>
              </a:rPr>
              <a:t>Note: In the corner case of only 2 Edge Nodes in an Edge Cluster, the loss of one Edge Node means the remaining Edge Node won’t have any tunnel up.</a:t>
            </a:r>
          </a:p>
          <a:p>
            <a:pPr rtl="0"/>
            <a:r>
              <a:rPr lang="en-US" sz="1200" i="1" dirty="0">
                <a:effectLst/>
                <a:latin typeface="Calibri" panose="020F0502020204030204" pitchFamily="34" charset="0"/>
              </a:rPr>
              <a:t>That remaining Edge Node will still turn its hosted T1-LB Active as it knows the other Edge Node is down.</a:t>
            </a:r>
          </a:p>
          <a:p>
            <a:pPr rtl="0"/>
            <a:r>
              <a:rPr lang="en-US" sz="1200" i="1" dirty="0">
                <a:effectLst/>
                <a:latin typeface="Calibri" panose="020F0502020204030204" pitchFamily="34" charset="0"/>
              </a:rPr>
              <a:t>But for this behavior, be sure each Edge Node is configured with a single TEP!</a:t>
            </a:r>
          </a:p>
        </p:txBody>
      </p:sp>
      <p:sp>
        <p:nvSpPr>
          <p:cNvPr id="4" name="Slide Number Placeholder 3"/>
          <p:cNvSpPr>
            <a:spLocks noGrp="1"/>
          </p:cNvSpPr>
          <p:nvPr>
            <p:ph type="sldNum" sz="quarter" idx="5"/>
          </p:nvPr>
        </p:nvSpPr>
        <p:spPr/>
        <p:txBody>
          <a:bodyPr/>
          <a:lstStyle/>
          <a:p>
            <a:fld id="{9F4FBC3A-A12C-40F9-BB8D-BC30C7901396}" type="slidenum">
              <a:rPr lang="en-US" smtClean="0"/>
              <a:pPr/>
              <a:t>7</a:t>
            </a:fld>
            <a:endParaRPr lang="en-US" dirty="0"/>
          </a:p>
        </p:txBody>
      </p:sp>
    </p:spTree>
    <p:extLst>
      <p:ext uri="{BB962C8B-B14F-4D97-AF65-F5344CB8AC3E}">
        <p14:creationId xmlns:p14="http://schemas.microsoft.com/office/powerpoint/2010/main" val="120129297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mn-ea"/>
                <a:cs typeface="+mn-cs"/>
              </a:rPr>
              <a:t>Size of the Source-IP Persistence table: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Calibri" panose="020F0502020204030204" pitchFamily="34" charset="0"/>
                <a:ea typeface="+mn-ea"/>
                <a:cs typeface="+mn-cs"/>
              </a:rPr>
              <a:t>LB-Small: 10k entries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Calibri" panose="020F0502020204030204" pitchFamily="34" charset="0"/>
                <a:ea typeface="+mn-ea"/>
                <a:cs typeface="+mn-cs"/>
              </a:rPr>
              <a:t>LB-Medium: 100k entries</a:t>
            </a:r>
          </a:p>
          <a:p>
            <a:pPr marL="628650" lvl="1" indent="-171450">
              <a:buFont typeface="Arial" panose="020B0604020202020204" pitchFamily="34" charset="0"/>
              <a:buChar char="•"/>
            </a:pPr>
            <a:r>
              <a:rPr lang="en-US" sz="1200" kern="1200" dirty="0">
                <a:solidFill>
                  <a:schemeClr val="tx1"/>
                </a:solidFill>
                <a:effectLst/>
                <a:latin typeface="Calibri" panose="020F0502020204030204" pitchFamily="34" charset="0"/>
                <a:ea typeface="+mn-ea"/>
                <a:cs typeface="+mn-cs"/>
              </a:rPr>
              <a:t>LB-Large: 1M entries</a:t>
            </a:r>
          </a:p>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80</a:t>
            </a:fld>
            <a:endParaRPr lang="en-US"/>
          </a:p>
        </p:txBody>
      </p:sp>
    </p:spTree>
    <p:extLst>
      <p:ext uri="{BB962C8B-B14F-4D97-AF65-F5344CB8AC3E}">
        <p14:creationId xmlns:p14="http://schemas.microsoft.com/office/powerpoint/2010/main" val="285221553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82</a:t>
            </a:fld>
            <a:endParaRPr lang="en-US"/>
          </a:p>
        </p:txBody>
      </p:sp>
    </p:spTree>
    <p:extLst>
      <p:ext uri="{BB962C8B-B14F-4D97-AF65-F5344CB8AC3E}">
        <p14:creationId xmlns:p14="http://schemas.microsoft.com/office/powerpoint/2010/main" val="46471478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2"/>
                </a:solidFill>
              </a:rPr>
              <a:t>Examples of cookie set by LB-VIP :</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dirty="0">
                <a:solidFill>
                  <a:schemeClr val="tx2"/>
                </a:solidFill>
                <a:latin typeface="Courier" pitchFamily="2" charset="0"/>
              </a:rPr>
              <a:t>root@lab2-jumphost:~# curl -v -b </a:t>
            </a:r>
            <a:r>
              <a:rPr lang="en-US" sz="1000" b="0" dirty="0" err="1">
                <a:solidFill>
                  <a:schemeClr val="tx2"/>
                </a:solidFill>
                <a:latin typeface="Courier" pitchFamily="2" charset="0"/>
              </a:rPr>
              <a:t>cookie.txt</a:t>
            </a:r>
            <a:r>
              <a:rPr lang="en-US" sz="1000" b="0" dirty="0">
                <a:solidFill>
                  <a:schemeClr val="tx2"/>
                </a:solidFill>
                <a:latin typeface="Courier" pitchFamily="2" charset="0"/>
              </a:rPr>
              <a:t> -c </a:t>
            </a:r>
            <a:r>
              <a:rPr lang="en-US" sz="1000" b="0" dirty="0" err="1">
                <a:solidFill>
                  <a:schemeClr val="tx2"/>
                </a:solidFill>
                <a:latin typeface="Courier" pitchFamily="2" charset="0"/>
              </a:rPr>
              <a:t>cookie.txt</a:t>
            </a:r>
            <a:r>
              <a:rPr lang="en-US" sz="1000" b="0" dirty="0">
                <a:solidFill>
                  <a:schemeClr val="tx2"/>
                </a:solidFill>
                <a:latin typeface="Courier" pitchFamily="2" charset="0"/>
              </a:rPr>
              <a:t> http://10.1.1.6/</a:t>
            </a:r>
            <a:r>
              <a:rPr lang="en-US" sz="1000" b="0" dirty="0" err="1">
                <a:solidFill>
                  <a:schemeClr val="tx2"/>
                </a:solidFill>
                <a:latin typeface="Courier" pitchFamily="2" charset="0"/>
              </a:rPr>
              <a:t>test.php</a:t>
            </a:r>
            <a:endParaRPr lang="en-US" sz="1000" b="0" dirty="0">
              <a:solidFill>
                <a:schemeClr val="tx2"/>
              </a:solidFill>
              <a:latin typeface="Courier" pitchFamily="2" charset="0"/>
            </a:endParaRP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dirty="0">
                <a:solidFill>
                  <a:schemeClr val="tx2"/>
                </a:solidFill>
                <a:latin typeface="Courier" pitchFamily="2" charset="0"/>
              </a:rPr>
              <a:t>&gt; GET /</a:t>
            </a:r>
            <a:r>
              <a:rPr lang="en-US" sz="1000" b="0" dirty="0" err="1">
                <a:solidFill>
                  <a:schemeClr val="tx2"/>
                </a:solidFill>
                <a:latin typeface="Courier" pitchFamily="2" charset="0"/>
              </a:rPr>
              <a:t>test.php</a:t>
            </a:r>
            <a:r>
              <a:rPr lang="en-US" sz="1000" b="0" dirty="0">
                <a:solidFill>
                  <a:schemeClr val="tx2"/>
                </a:solidFill>
                <a:latin typeface="Courier" pitchFamily="2" charset="0"/>
              </a:rPr>
              <a:t> HTTP/1.1</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dirty="0">
                <a:solidFill>
                  <a:schemeClr val="tx2"/>
                </a:solidFill>
                <a:latin typeface="Courier" pitchFamily="2" charset="0"/>
              </a:rPr>
              <a:t>&lt;snip&gt;</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dirty="0">
                <a:latin typeface="Courier" pitchFamily="2" charset="0"/>
              </a:rPr>
              <a:t>&gt; Cookie: dimi.d2e6e09e-e38a-4ed5-a151-00ae99473bd3.24e6cc4e-315d-4494-816c-703eb6607123=10.1.1.11:80|1585856608|1585856608</a:t>
            </a:r>
            <a:endParaRPr lang="en-US" sz="1000" b="0" dirty="0">
              <a:solidFill>
                <a:schemeClr val="tx2"/>
              </a:solidFill>
              <a:latin typeface="Courier" pitchFamily="2" charset="0"/>
            </a:endParaRP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dirty="0">
                <a:solidFill>
                  <a:schemeClr val="tx2"/>
                </a:solidFill>
                <a:latin typeface="Courier" pitchFamily="2" charset="0"/>
              </a:rPr>
              <a:t>&gt; </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dirty="0">
                <a:solidFill>
                  <a:schemeClr val="tx2"/>
                </a:solidFill>
                <a:latin typeface="Courier" pitchFamily="2" charset="0"/>
              </a:rPr>
              <a:t>&lt; HTTP/1.1 200 OK</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dirty="0">
                <a:solidFill>
                  <a:schemeClr val="tx2"/>
                </a:solidFill>
                <a:latin typeface="Courier" pitchFamily="2" charset="0"/>
              </a:rPr>
              <a:t>&lt;snip&gt;</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1" dirty="0">
                <a:solidFill>
                  <a:srgbClr val="FF0000"/>
                </a:solidFill>
                <a:latin typeface="Courier" pitchFamily="2" charset="0"/>
              </a:rPr>
              <a:t>&lt; Set-Cookie: dimi.d2e6e09e-e38a-4ed5-a151-00ae99473bd3.24e6cc4e-315d-4494-816c-703eb6607123=10.1.1.11:80|1585856611|1585856608;Path=/</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dirty="0">
                <a:solidFill>
                  <a:schemeClr val="tx2"/>
                </a:solidFill>
                <a:latin typeface="Courier" pitchFamily="2" charset="0"/>
              </a:rPr>
              <a:t>&lt; </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dirty="0">
                <a:solidFill>
                  <a:schemeClr val="tx2"/>
                </a:solidFill>
                <a:latin typeface="Courier" pitchFamily="2" charset="0"/>
              </a:rPr>
              <a:t>&lt;snip&gt;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tx2"/>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2"/>
                </a:solidFill>
              </a:rPr>
              <a:t>Explanation of the Set-Cookie fields: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dirty="0">
                <a:solidFill>
                  <a:schemeClr val="tx2"/>
                </a:solidFill>
                <a:latin typeface="Courier" pitchFamily="2" charset="0"/>
              </a:rPr>
              <a:t>“</a:t>
            </a:r>
            <a:r>
              <a:rPr lang="en-US" sz="1200" b="0" dirty="0" err="1">
                <a:solidFill>
                  <a:schemeClr val="tx2"/>
                </a:solidFill>
                <a:latin typeface="Courier" pitchFamily="2" charset="0"/>
              </a:rPr>
              <a:t>dimi</a:t>
            </a:r>
            <a:r>
              <a:rPr lang="en-US" sz="1200" b="0" dirty="0">
                <a:solidFill>
                  <a:schemeClr val="tx2"/>
                </a:solidFill>
                <a:latin typeface="Courier" pitchFamily="2" charset="0"/>
              </a:rPr>
              <a:t>” = Cookie Name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dirty="0">
                <a:solidFill>
                  <a:schemeClr val="tx2"/>
                </a:solidFill>
                <a:latin typeface="Courier" pitchFamily="2" charset="0"/>
              </a:rPr>
              <a:t>“d2e6e09e-e38a-4ed5-a151-00ae99473bd3.24e6cc4e-315d-4494-816c-703eb6607123” = VIP-UUI . Pool-UUI</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dirty="0">
                <a:solidFill>
                  <a:schemeClr val="tx2"/>
                </a:solidFill>
                <a:latin typeface="Courier" pitchFamily="2" charset="0"/>
              </a:rPr>
              <a:t>“10.1.1.11:80” = Pool </a:t>
            </a:r>
            <a:r>
              <a:rPr lang="en-US" sz="1200" b="0" dirty="0" err="1">
                <a:solidFill>
                  <a:schemeClr val="tx2"/>
                </a:solidFill>
                <a:latin typeface="Courier" pitchFamily="2" charset="0"/>
              </a:rPr>
              <a:t>IP:Port</a:t>
            </a:r>
            <a:r>
              <a:rPr lang="en-US" sz="1200" b="0" dirty="0">
                <a:solidFill>
                  <a:schemeClr val="tx2"/>
                </a:solidFill>
                <a:latin typeface="Courier" pitchFamily="2" charset="0"/>
              </a:rPr>
              <a:t> (can be encoded with “</a:t>
            </a:r>
            <a:r>
              <a:rPr lang="en-US" sz="1200" u="none" strike="noStrike" kern="1200" dirty="0">
                <a:solidFill>
                  <a:schemeClr val="tx1"/>
                </a:solidFill>
                <a:effectLst/>
                <a:latin typeface="Calibri" panose="020F0502020204030204" pitchFamily="34" charset="0"/>
                <a:ea typeface="+mn-ea"/>
                <a:cs typeface="+mn-cs"/>
              </a:rPr>
              <a:t>Cookie Garbling = enabled”)</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dirty="0">
                <a:solidFill>
                  <a:schemeClr val="tx2"/>
                </a:solidFill>
                <a:latin typeface="Courier" pitchFamily="2" charset="0"/>
              </a:rPr>
              <a:t>“1585856611” = Current Epoch time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dirty="0">
                <a:solidFill>
                  <a:schemeClr val="tx2"/>
                </a:solidFill>
                <a:latin typeface="Courier" pitchFamily="2" charset="0"/>
              </a:rPr>
              <a:t>“1585856608” = Epoch time of the first time the Client came to the VIP</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dirty="0">
                <a:solidFill>
                  <a:schemeClr val="tx2"/>
                </a:solidFill>
                <a:latin typeface="Courier" pitchFamily="2" charset="0"/>
              </a:rPr>
              <a:t>“Path=/” = URL path where the browser has to forward it</a:t>
            </a:r>
            <a:endParaRPr lang="en-US" b="0"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83</a:t>
            </a:fld>
            <a:endParaRPr lang="en-US"/>
          </a:p>
        </p:txBody>
      </p:sp>
    </p:spTree>
    <p:extLst>
      <p:ext uri="{BB962C8B-B14F-4D97-AF65-F5344CB8AC3E}">
        <p14:creationId xmlns:p14="http://schemas.microsoft.com/office/powerpoint/2010/main" val="315802103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85</a:t>
            </a:fld>
            <a:endParaRPr lang="en-US"/>
          </a:p>
        </p:txBody>
      </p:sp>
    </p:spTree>
    <p:extLst>
      <p:ext uri="{BB962C8B-B14F-4D97-AF65-F5344CB8AC3E}">
        <p14:creationId xmlns:p14="http://schemas.microsoft.com/office/powerpoint/2010/main" val="99269623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86</a:t>
            </a:fld>
            <a:endParaRPr lang="en-US"/>
          </a:p>
        </p:txBody>
      </p:sp>
    </p:spTree>
    <p:extLst>
      <p:ext uri="{BB962C8B-B14F-4D97-AF65-F5344CB8AC3E}">
        <p14:creationId xmlns:p14="http://schemas.microsoft.com/office/powerpoint/2010/main" val="15409208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lang="en-US" sz="1000" b="0" dirty="0">
              <a:latin typeface="Courier" pitchFamily="2" charset="0"/>
            </a:endParaRPr>
          </a:p>
        </p:txBody>
      </p:sp>
      <p:sp>
        <p:nvSpPr>
          <p:cNvPr id="4" name="Slide Number Placeholder 3"/>
          <p:cNvSpPr>
            <a:spLocks noGrp="1"/>
          </p:cNvSpPr>
          <p:nvPr>
            <p:ph type="sldNum" sz="quarter" idx="5"/>
          </p:nvPr>
        </p:nvSpPr>
        <p:spPr/>
        <p:txBody>
          <a:bodyPr/>
          <a:lstStyle/>
          <a:p>
            <a:fld id="{9F4FBC3A-A12C-40F9-BB8D-BC30C7901396}" type="slidenum">
              <a:rPr lang="en-US" smtClean="0"/>
              <a:pPr/>
              <a:t>87</a:t>
            </a:fld>
            <a:endParaRPr lang="en-US"/>
          </a:p>
        </p:txBody>
      </p:sp>
    </p:spTree>
    <p:extLst>
      <p:ext uri="{BB962C8B-B14F-4D97-AF65-F5344CB8AC3E}">
        <p14:creationId xmlns:p14="http://schemas.microsoft.com/office/powerpoint/2010/main" val="81479409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It is possible to see the Generic Persistence table entries via the Edge Node CLI (Edge Node hosting the LB-Active):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lab1-edge1&gt; get load-balancer &lt;LB-UUID&gt; persistence-tables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Persistence-Tables</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TABLE   :698e1ee8-0aa1-577a-8559-59bbab13de2b</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VIP     :0d48221e-333a-43be-b25a-fda3c547c0b6</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Profile :9c9e67c8-4e14-4edb-a54c-55ffebddea03</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KEY                                                                             DADDR           DPORT  LIFE_TIME(s)  NUM_SESSIONS</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0ecc36b4-1601-48e8-ba95-9d3a4cfe8339_0001       10.1.1.11             80         296                 0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0" dirty="0">
              <a:latin typeface="Courier"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dirty="0"/>
              <a:t>Note: “</a:t>
            </a:r>
            <a:r>
              <a:rPr lang="en-US" sz="1000" b="0" dirty="0">
                <a:latin typeface="Courier" pitchFamily="2" charset="0"/>
              </a:rPr>
              <a:t>0ecc36b4-1601-48e8-ba95-9d3a4cfe8339_0001”: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   . “0ecc36b4-1601-48e8-ba95-9d3a4cfe8339” is the Pool UUID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   . “1” is the value of the Generic Persistence (in this case JSESSIONID = 0001)</a:t>
            </a:r>
            <a:endParaRPr lang="en-US" sz="1000" b="0" dirty="0"/>
          </a:p>
          <a:p>
            <a:pPr marL="457200" marR="0" lvl="1" indent="0" algn="l" defTabSz="914400" rtl="0" eaLnBrk="1" fontAlgn="auto" latinLnBrk="0" hangingPunct="1">
              <a:lnSpc>
                <a:spcPct val="100000"/>
              </a:lnSpc>
              <a:spcBef>
                <a:spcPts val="0"/>
              </a:spcBef>
              <a:spcAft>
                <a:spcPts val="0"/>
              </a:spcAft>
              <a:buClrTx/>
              <a:buSzTx/>
              <a:buFontTx/>
              <a:buNone/>
              <a:tabLst/>
              <a:defRPr/>
            </a:pPr>
            <a:endParaRPr lang="en-US" sz="1000" b="0" dirty="0">
              <a:latin typeface="Courier" pitchFamily="2" charset="0"/>
            </a:endParaRPr>
          </a:p>
        </p:txBody>
      </p:sp>
      <p:sp>
        <p:nvSpPr>
          <p:cNvPr id="4" name="Slide Number Placeholder 3"/>
          <p:cNvSpPr>
            <a:spLocks noGrp="1"/>
          </p:cNvSpPr>
          <p:nvPr>
            <p:ph type="sldNum" sz="quarter" idx="5"/>
          </p:nvPr>
        </p:nvSpPr>
        <p:spPr/>
        <p:txBody>
          <a:bodyPr/>
          <a:lstStyle/>
          <a:p>
            <a:fld id="{9F4FBC3A-A12C-40F9-BB8D-BC30C7901396}" type="slidenum">
              <a:rPr lang="en-US" smtClean="0"/>
              <a:pPr/>
              <a:t>88</a:t>
            </a:fld>
            <a:endParaRPr lang="en-US"/>
          </a:p>
        </p:txBody>
      </p:sp>
    </p:spTree>
    <p:extLst>
      <p:ext uri="{BB962C8B-B14F-4D97-AF65-F5344CB8AC3E}">
        <p14:creationId xmlns:p14="http://schemas.microsoft.com/office/powerpoint/2010/main" val="93017826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It is possible to see the Generic Persistence table entries via the Edge Node CLI (Edge Node hosting the LB-Active):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lab1-edge1&gt; get load-balancer cc81d6b1-9c2c-431f-b726-85846c6c5cde persistence-tables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Persistence-Tables</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TABLE   :1092556b-61f1-4d93-bbd0-7805d9c7df86</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KEY                                                                             DADDR           DPORT  LIFE_TIME(s)  NUM_SESSIONS</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TABLE   :698e1ee8-0aa1-577a-8559-59bbab13de2b</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VIP     :0d48221e-333a-43be-b25a-fda3c547c0b6</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Profile :9c9e67c8-4e14-4edb-a54c-55ffebddea03</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KEY                                                                             DADDR           DPORT  LIFE_TIME(s)  NUM_SESSIONS</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0ecc36b4-1601-48e8-ba95-9d3a4cfe8339_1.1.1.1                                    10.1.1.12       80     297           0</a:t>
            </a:r>
          </a:p>
          <a:p>
            <a:pPr marL="457200" marR="0" lvl="1" indent="0" algn="l" defTabSz="914400" rtl="0" eaLnBrk="1" fontAlgn="auto" latinLnBrk="0" hangingPunct="1">
              <a:lnSpc>
                <a:spcPct val="100000"/>
              </a:lnSpc>
              <a:spcBef>
                <a:spcPts val="0"/>
              </a:spcBef>
              <a:spcAft>
                <a:spcPts val="0"/>
              </a:spcAft>
              <a:buClrTx/>
              <a:buSzTx/>
              <a:buFontTx/>
              <a:buNone/>
              <a:tabLst/>
              <a:defRPr/>
            </a:pPr>
            <a:endParaRPr lang="en-US" sz="1000" b="0" dirty="0">
              <a:latin typeface="Courier"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dirty="0"/>
              <a:t>Note: “</a:t>
            </a:r>
            <a:r>
              <a:rPr lang="en-US" sz="1000" b="0" dirty="0">
                <a:latin typeface="Courier" pitchFamily="2" charset="0"/>
              </a:rPr>
              <a:t>0ecc36b4-1601-48e8-ba95-9d3a4cfe8339_1.1.1.1”: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   . “0ecc36b4-1601-48e8-ba95-9d3a4cfe8339” is the Pool UUID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dirty="0">
                <a:latin typeface="Courier" pitchFamily="2" charset="0"/>
              </a:rPr>
              <a:t>   . “1.1.1.1” is the value of the Generic Persistence (in this case XFF = 1.1.1.1)</a:t>
            </a:r>
            <a:endParaRPr lang="en-US" sz="1000" b="0" dirty="0"/>
          </a:p>
          <a:p>
            <a:pPr marL="457200" marR="0" lvl="1" indent="0" algn="l" defTabSz="914400" rtl="0" eaLnBrk="1" fontAlgn="auto" latinLnBrk="0" hangingPunct="1">
              <a:lnSpc>
                <a:spcPct val="100000"/>
              </a:lnSpc>
              <a:spcBef>
                <a:spcPts val="0"/>
              </a:spcBef>
              <a:spcAft>
                <a:spcPts val="0"/>
              </a:spcAft>
              <a:buClrTx/>
              <a:buSzTx/>
              <a:buFontTx/>
              <a:buNone/>
              <a:tabLst/>
              <a:defRPr/>
            </a:pPr>
            <a:endParaRPr lang="en-US" sz="1000" b="0" dirty="0">
              <a:latin typeface="Courier" pitchFamily="2" charset="0"/>
            </a:endParaRPr>
          </a:p>
        </p:txBody>
      </p:sp>
      <p:sp>
        <p:nvSpPr>
          <p:cNvPr id="4" name="Slide Number Placeholder 3"/>
          <p:cNvSpPr>
            <a:spLocks noGrp="1"/>
          </p:cNvSpPr>
          <p:nvPr>
            <p:ph type="sldNum" sz="quarter" idx="5"/>
          </p:nvPr>
        </p:nvSpPr>
        <p:spPr/>
        <p:txBody>
          <a:bodyPr/>
          <a:lstStyle/>
          <a:p>
            <a:fld id="{9F4FBC3A-A12C-40F9-BB8D-BC30C7901396}" type="slidenum">
              <a:rPr lang="en-US" smtClean="0"/>
              <a:pPr/>
              <a:t>89</a:t>
            </a:fld>
            <a:endParaRPr lang="en-US"/>
          </a:p>
        </p:txBody>
      </p:sp>
    </p:spTree>
    <p:extLst>
      <p:ext uri="{BB962C8B-B14F-4D97-AF65-F5344CB8AC3E}">
        <p14:creationId xmlns:p14="http://schemas.microsoft.com/office/powerpoint/2010/main" val="40708455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90</a:t>
            </a:fld>
            <a:endParaRPr lang="en-US"/>
          </a:p>
        </p:txBody>
      </p:sp>
    </p:spTree>
    <p:extLst>
      <p:ext uri="{BB962C8B-B14F-4D97-AF65-F5344CB8AC3E}">
        <p14:creationId xmlns:p14="http://schemas.microsoft.com/office/powerpoint/2010/main" val="247584232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92</a:t>
            </a:fld>
            <a:endParaRPr lang="en-US"/>
          </a:p>
        </p:txBody>
      </p:sp>
    </p:spTree>
    <p:extLst>
      <p:ext uri="{BB962C8B-B14F-4D97-AF65-F5344CB8AC3E}">
        <p14:creationId xmlns:p14="http://schemas.microsoft.com/office/powerpoint/2010/main" val="6136095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Note about case with </a:t>
            </a:r>
            <a:r>
              <a:rPr lang="en-US" sz="1200" kern="1200" dirty="0">
                <a:solidFill>
                  <a:schemeClr val="tx1"/>
                </a:solidFill>
                <a:effectLst/>
                <a:ea typeface="+mn-ea"/>
                <a:cs typeface="+mn-cs"/>
              </a:rPr>
              <a:t>“T1-SNAT using an IP”, and that IP is also used by an NSX-T LB VIP:</a:t>
            </a:r>
          </a:p>
          <a:p>
            <a:r>
              <a:rPr lang="en-US" sz="1200" kern="1200" dirty="0">
                <a:solidFill>
                  <a:schemeClr val="tx1"/>
                </a:solidFill>
                <a:effectLst/>
                <a:ea typeface="+mn-ea"/>
                <a:cs typeface="+mn-cs"/>
              </a:rPr>
              <a:t>For instance:</a:t>
            </a:r>
          </a:p>
          <a:p>
            <a:pPr marL="628650" lvl="1" indent="-171450">
              <a:buFont typeface="Arial" panose="020B0604020202020204" pitchFamily="34" charset="0"/>
              <a:buChar char="•"/>
            </a:pPr>
            <a:r>
              <a:rPr lang="en-US" kern="1200" dirty="0">
                <a:solidFill>
                  <a:schemeClr val="tx1"/>
                </a:solidFill>
                <a:effectLst/>
                <a:latin typeface="Calibri" panose="020F0502020204030204" pitchFamily="34" charset="0"/>
                <a:ea typeface="+mn-ea"/>
                <a:cs typeface="+mn-cs"/>
              </a:rPr>
              <a:t>T1-SNAT: Source: 10.1.1.0/24 SNATED to 20.20.20.20</a:t>
            </a:r>
          </a:p>
          <a:p>
            <a:pPr marL="628650" lvl="1" indent="-171450">
              <a:buFont typeface="Arial" panose="020B0604020202020204" pitchFamily="34" charset="0"/>
              <a:buChar char="•"/>
            </a:pPr>
            <a:r>
              <a:rPr lang="en-US" kern="1200" dirty="0">
                <a:solidFill>
                  <a:schemeClr val="tx1"/>
                </a:solidFill>
                <a:effectLst/>
                <a:latin typeface="Calibri" panose="020F0502020204030204" pitchFamily="34" charset="0"/>
                <a:ea typeface="+mn-ea"/>
                <a:cs typeface="+mn-cs"/>
              </a:rPr>
              <a:t>T1-LB: VIP: 20.20.20.20:10000</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kern="1200" dirty="0">
                <a:solidFill>
                  <a:schemeClr val="tx1"/>
                </a:solidFill>
                <a:effectLst/>
                <a:ea typeface="+mn-ea"/>
                <a:cs typeface="+mn-cs"/>
              </a:rPr>
              <a:t>This case is fully supported.</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kern="1200" dirty="0">
                <a:solidFill>
                  <a:schemeClr val="tx1"/>
                </a:solidFill>
                <a:effectLst/>
                <a:ea typeface="+mn-ea"/>
                <a:cs typeface="+mn-cs"/>
              </a:rPr>
              <a:t>There is no conflict between the T1-SNAT and T1-LB-VIP.</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200" kern="1200" dirty="0">
              <a:solidFill>
                <a:schemeClr val="tx1"/>
              </a:solidFill>
              <a:effectLst/>
              <a:ea typeface="+mn-ea"/>
              <a:cs typeface="+mn-cs"/>
            </a:endParaRPr>
          </a:p>
          <a:p>
            <a:pPr marL="0" lvl="0" indent="0">
              <a:buFont typeface="Arial" panose="020B0604020202020204" pitchFamily="34" charset="0"/>
              <a:buNone/>
            </a:pPr>
            <a:endParaRPr lang="en-US" kern="1200" dirty="0">
              <a:solidFill>
                <a:schemeClr val="tx1"/>
              </a:solidFill>
              <a:effectLst/>
              <a:ea typeface="+mn-ea"/>
              <a:cs typeface="+mn-cs"/>
            </a:endParaRPr>
          </a:p>
        </p:txBody>
      </p:sp>
      <p:sp>
        <p:nvSpPr>
          <p:cNvPr id="4" name="Slide Number Placeholder 3"/>
          <p:cNvSpPr>
            <a:spLocks noGrp="1"/>
          </p:cNvSpPr>
          <p:nvPr>
            <p:ph type="sldNum" sz="quarter" idx="5"/>
          </p:nvPr>
        </p:nvSpPr>
        <p:spPr/>
        <p:txBody>
          <a:bodyPr/>
          <a:lstStyle/>
          <a:p>
            <a:fld id="{9F4FBC3A-A12C-40F9-BB8D-BC30C7901396}" type="slidenum">
              <a:rPr lang="en-US" smtClean="0"/>
              <a:pPr/>
              <a:t>14</a:t>
            </a:fld>
            <a:endParaRPr lang="en-US" dirty="0"/>
          </a:p>
        </p:txBody>
      </p:sp>
    </p:spTree>
    <p:extLst>
      <p:ext uri="{BB962C8B-B14F-4D97-AF65-F5344CB8AC3E}">
        <p14:creationId xmlns:p14="http://schemas.microsoft.com/office/powerpoint/2010/main" val="336805540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93</a:t>
            </a:fld>
            <a:endParaRPr lang="en-US"/>
          </a:p>
        </p:txBody>
      </p:sp>
    </p:spTree>
    <p:extLst>
      <p:ext uri="{BB962C8B-B14F-4D97-AF65-F5344CB8AC3E}">
        <p14:creationId xmlns:p14="http://schemas.microsoft.com/office/powerpoint/2010/main" val="353966393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94</a:t>
            </a:fld>
            <a:endParaRPr lang="en-US"/>
          </a:p>
        </p:txBody>
      </p:sp>
    </p:spTree>
    <p:extLst>
      <p:ext uri="{BB962C8B-B14F-4D97-AF65-F5344CB8AC3E}">
        <p14:creationId xmlns:p14="http://schemas.microsoft.com/office/powerpoint/2010/main" val="287831661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95</a:t>
            </a:fld>
            <a:endParaRPr lang="en-US"/>
          </a:p>
        </p:txBody>
      </p:sp>
    </p:spTree>
    <p:extLst>
      <p:ext uri="{BB962C8B-B14F-4D97-AF65-F5344CB8AC3E}">
        <p14:creationId xmlns:p14="http://schemas.microsoft.com/office/powerpoint/2010/main" val="70220317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Server Pool dead means:</a:t>
            </a:r>
          </a:p>
          <a:p>
            <a:r>
              <a:rPr lang="en-US"/>
              <a:t>“Non-Backup” (+ “Backup” if any) Pool Members are dead within the Server Pool.</a:t>
            </a:r>
          </a:p>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97</a:t>
            </a:fld>
            <a:endParaRPr lang="en-US"/>
          </a:p>
        </p:txBody>
      </p:sp>
    </p:spTree>
    <p:extLst>
      <p:ext uri="{BB962C8B-B14F-4D97-AF65-F5344CB8AC3E}">
        <p14:creationId xmlns:p14="http://schemas.microsoft.com/office/powerpoint/2010/main" val="123306187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99</a:t>
            </a:fld>
            <a:endParaRPr lang="en-US"/>
          </a:p>
        </p:txBody>
      </p:sp>
    </p:spTree>
    <p:extLst>
      <p:ext uri="{BB962C8B-B14F-4D97-AF65-F5344CB8AC3E}">
        <p14:creationId xmlns:p14="http://schemas.microsoft.com/office/powerpoint/2010/main" val="181341424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101</a:t>
            </a:fld>
            <a:endParaRPr lang="en-US"/>
          </a:p>
        </p:txBody>
      </p:sp>
    </p:spTree>
    <p:extLst>
      <p:ext uri="{BB962C8B-B14F-4D97-AF65-F5344CB8AC3E}">
        <p14:creationId xmlns:p14="http://schemas.microsoft.com/office/powerpoint/2010/main" val="333761884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sng" strike="noStrike" kern="1200" dirty="0">
                <a:solidFill>
                  <a:schemeClr val="tx1"/>
                </a:solidFill>
                <a:effectLst/>
                <a:latin typeface="Calibri" panose="020F0502020204030204" pitchFamily="34" charset="0"/>
                <a:ea typeface="+mn-ea"/>
                <a:cs typeface="+mn-cs"/>
              </a:rPr>
              <a:t>Technical Note on Memory consumption with larger header size:</a:t>
            </a:r>
          </a:p>
          <a:p>
            <a:r>
              <a:rPr lang="en-US" sz="1200" b="0" i="0" u="none" strike="noStrike" kern="1200" dirty="0">
                <a:solidFill>
                  <a:schemeClr val="tx1"/>
                </a:solidFill>
                <a:effectLst/>
                <a:latin typeface="Calibri" panose="020F0502020204030204" pitchFamily="34" charset="0"/>
                <a:ea typeface="+mn-ea"/>
                <a:cs typeface="+mn-cs"/>
              </a:rPr>
              <a:t>LB does allocate memory for each request/response on L7-VIP.</a:t>
            </a:r>
          </a:p>
          <a:p>
            <a:r>
              <a:rPr lang="en-US" sz="1200" b="0" i="0" u="none" strike="noStrike" kern="1200" dirty="0">
                <a:solidFill>
                  <a:schemeClr val="tx1"/>
                </a:solidFill>
                <a:effectLst/>
                <a:latin typeface="Calibri" panose="020F0502020204030204" pitchFamily="34" charset="0"/>
                <a:ea typeface="+mn-ea"/>
                <a:cs typeface="+mn-cs"/>
              </a:rPr>
              <a:t>And when the response is sent from LB to the client, that memory is freed.</a:t>
            </a:r>
          </a:p>
          <a:p>
            <a:r>
              <a:rPr lang="en-US" sz="1200" b="0" i="0" u="none" strike="noStrike" kern="1200" dirty="0">
                <a:solidFill>
                  <a:schemeClr val="tx1"/>
                </a:solidFill>
                <a:effectLst/>
                <a:latin typeface="Calibri" panose="020F0502020204030204" pitchFamily="34" charset="0"/>
                <a:ea typeface="+mn-ea"/>
                <a:cs typeface="+mn-cs"/>
              </a:rPr>
              <a:t> </a:t>
            </a:r>
          </a:p>
          <a:p>
            <a:r>
              <a:rPr lang="en-US" sz="1200" b="0" i="0" u="none" strike="noStrike" kern="1200" dirty="0">
                <a:solidFill>
                  <a:schemeClr val="tx1"/>
                </a:solidFill>
                <a:effectLst/>
                <a:latin typeface="Calibri" panose="020F0502020204030204" pitchFamily="34" charset="0"/>
                <a:ea typeface="+mn-ea"/>
                <a:cs typeface="+mn-cs"/>
              </a:rPr>
              <a:t>So in case of L7-VIP with an HTTP Profile with higher response header size, then each “request processed by LB” will consume slightly more memory. Again that memory is released when the “response is sent from LB to Client”.</a:t>
            </a:r>
          </a:p>
          <a:p>
            <a:r>
              <a:rPr lang="en-US" sz="1200" b="0" i="0" u="none" strike="noStrike" kern="1200" dirty="0">
                <a:solidFill>
                  <a:schemeClr val="tx1"/>
                </a:solidFill>
                <a:effectLst/>
                <a:latin typeface="Calibri" panose="020F0502020204030204" pitchFamily="34" charset="0"/>
                <a:ea typeface="+mn-ea"/>
                <a:cs typeface="+mn-cs"/>
              </a:rPr>
              <a:t>How much more: with your config at 64k response header size =&gt; that’s 60k more “VIP-Server connection” for the lifetime of that request/response (which is most likely sub-second).</a:t>
            </a:r>
          </a:p>
          <a:p>
            <a:r>
              <a:rPr lang="en-US" sz="1200" b="0" i="0" u="none" strike="noStrike" kern="1200" dirty="0">
                <a:solidFill>
                  <a:schemeClr val="tx1"/>
                </a:solidFill>
                <a:effectLst/>
                <a:latin typeface="Calibri" panose="020F0502020204030204" pitchFamily="34" charset="0"/>
                <a:ea typeface="+mn-ea"/>
                <a:cs typeface="+mn-cs"/>
              </a:rPr>
              <a:t>Conclusion:</a:t>
            </a:r>
          </a:p>
          <a:p>
            <a:r>
              <a:rPr lang="en-US" sz="1200" b="0" i="0" u="none" strike="noStrike" kern="1200" dirty="0">
                <a:solidFill>
                  <a:schemeClr val="tx1"/>
                </a:solidFill>
                <a:effectLst/>
                <a:latin typeface="Calibri" panose="020F0502020204030204" pitchFamily="34" charset="0"/>
                <a:ea typeface="+mn-ea"/>
                <a:cs typeface="+mn-cs"/>
              </a:rPr>
              <a:t>Even with that large increase of response header size</a:t>
            </a:r>
            <a:r>
              <a:rPr lang="en-US" sz="1200" b="0" i="0" u="none" strike="noStrike" kern="1200">
                <a:solidFill>
                  <a:schemeClr val="tx1"/>
                </a:solidFill>
                <a:effectLst/>
                <a:latin typeface="Calibri" panose="020F0502020204030204" pitchFamily="34" charset="0"/>
                <a:ea typeface="+mn-ea"/>
                <a:cs typeface="+mn-cs"/>
              </a:rPr>
              <a:t>, we do </a:t>
            </a:r>
            <a:r>
              <a:rPr lang="en-US" sz="1200" b="0" i="0" u="none" strike="noStrike" kern="1200" dirty="0">
                <a:solidFill>
                  <a:schemeClr val="tx1"/>
                </a:solidFill>
                <a:effectLst/>
                <a:latin typeface="Calibri" panose="020F0502020204030204" pitchFamily="34" charset="0"/>
                <a:ea typeface="+mn-ea"/>
                <a:cs typeface="+mn-cs"/>
              </a:rPr>
              <a:t>not expect any noticeable LB perf/scale change.</a:t>
            </a:r>
          </a:p>
          <a:p>
            <a:r>
              <a:rPr lang="en-US" sz="1200" b="0" i="0" u="none" strike="noStrike" kern="1200" dirty="0">
                <a:solidFill>
                  <a:schemeClr val="tx1"/>
                </a:solidFill>
                <a:effectLst/>
                <a:latin typeface="Calibri" panose="020F0502020204030204" pitchFamily="34" charset="0"/>
                <a:ea typeface="+mn-ea"/>
                <a:cs typeface="+mn-cs"/>
              </a:rPr>
              <a:t> </a:t>
            </a:r>
          </a:p>
          <a:p>
            <a:endParaRPr lang="en-US" dirty="0">
              <a:latin typeface="Courier New" panose="02070309020205020404" pitchFamily="49" charset="0"/>
              <a:cs typeface="Courier New" panose="02070309020205020404" pitchFamily="49" charset="0"/>
            </a:endParaRPr>
          </a:p>
        </p:txBody>
      </p:sp>
      <p:sp>
        <p:nvSpPr>
          <p:cNvPr id="4" name="Slide Number Placeholder 3"/>
          <p:cNvSpPr>
            <a:spLocks noGrp="1"/>
          </p:cNvSpPr>
          <p:nvPr>
            <p:ph type="sldNum" sz="quarter" idx="5"/>
          </p:nvPr>
        </p:nvSpPr>
        <p:spPr/>
        <p:txBody>
          <a:bodyPr/>
          <a:lstStyle/>
          <a:p>
            <a:fld id="{9F4FBC3A-A12C-40F9-BB8D-BC30C7901396}" type="slidenum">
              <a:rPr lang="en-US" smtClean="0"/>
              <a:pPr/>
              <a:t>102</a:t>
            </a:fld>
            <a:endParaRPr lang="en-US"/>
          </a:p>
        </p:txBody>
      </p:sp>
    </p:spTree>
    <p:extLst>
      <p:ext uri="{BB962C8B-B14F-4D97-AF65-F5344CB8AC3E}">
        <p14:creationId xmlns:p14="http://schemas.microsoft.com/office/powerpoint/2010/main" val="83559002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103</a:t>
            </a:fld>
            <a:endParaRPr lang="en-US"/>
          </a:p>
        </p:txBody>
      </p:sp>
    </p:spTree>
    <p:extLst>
      <p:ext uri="{BB962C8B-B14F-4D97-AF65-F5344CB8AC3E}">
        <p14:creationId xmlns:p14="http://schemas.microsoft.com/office/powerpoint/2010/main" val="381836121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Courier New" panose="02070309020205020404" pitchFamily="49" charset="0"/>
              <a:cs typeface="Courier New" panose="02070309020205020404" pitchFamily="49" charset="0"/>
            </a:endParaRPr>
          </a:p>
        </p:txBody>
      </p:sp>
      <p:sp>
        <p:nvSpPr>
          <p:cNvPr id="4" name="Slide Number Placeholder 3"/>
          <p:cNvSpPr>
            <a:spLocks noGrp="1"/>
          </p:cNvSpPr>
          <p:nvPr>
            <p:ph type="sldNum" sz="quarter" idx="5"/>
          </p:nvPr>
        </p:nvSpPr>
        <p:spPr/>
        <p:txBody>
          <a:bodyPr/>
          <a:lstStyle/>
          <a:p>
            <a:fld id="{9F4FBC3A-A12C-40F9-BB8D-BC30C7901396}" type="slidenum">
              <a:rPr lang="en-US" smtClean="0"/>
              <a:pPr/>
              <a:t>104</a:t>
            </a:fld>
            <a:endParaRPr lang="en-US"/>
          </a:p>
        </p:txBody>
      </p:sp>
    </p:spTree>
    <p:extLst>
      <p:ext uri="{BB962C8B-B14F-4D97-AF65-F5344CB8AC3E}">
        <p14:creationId xmlns:p14="http://schemas.microsoft.com/office/powerpoint/2010/main" val="227701706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105</a:t>
            </a:fld>
            <a:endParaRPr lang="en-US"/>
          </a:p>
        </p:txBody>
      </p:sp>
    </p:spTree>
    <p:extLst>
      <p:ext uri="{BB962C8B-B14F-4D97-AF65-F5344CB8AC3E}">
        <p14:creationId xmlns:p14="http://schemas.microsoft.com/office/powerpoint/2010/main" val="28392538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15</a:t>
            </a:fld>
            <a:endParaRPr lang="en-US"/>
          </a:p>
        </p:txBody>
      </p:sp>
    </p:spTree>
    <p:extLst>
      <p:ext uri="{BB962C8B-B14F-4D97-AF65-F5344CB8AC3E}">
        <p14:creationId xmlns:p14="http://schemas.microsoft.com/office/powerpoint/2010/main" val="227359920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107</a:t>
            </a:fld>
            <a:endParaRPr lang="en-US"/>
          </a:p>
        </p:txBody>
      </p:sp>
    </p:spTree>
    <p:extLst>
      <p:ext uri="{BB962C8B-B14F-4D97-AF65-F5344CB8AC3E}">
        <p14:creationId xmlns:p14="http://schemas.microsoft.com/office/powerpoint/2010/main" val="32922187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114</a:t>
            </a:fld>
            <a:endParaRPr lang="en-US"/>
          </a:p>
        </p:txBody>
      </p:sp>
    </p:spTree>
    <p:extLst>
      <p:ext uri="{BB962C8B-B14F-4D97-AF65-F5344CB8AC3E}">
        <p14:creationId xmlns:p14="http://schemas.microsoft.com/office/powerpoint/2010/main" val="346062351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115</a:t>
            </a:fld>
            <a:endParaRPr lang="en-US"/>
          </a:p>
        </p:txBody>
      </p:sp>
    </p:spTree>
    <p:extLst>
      <p:ext uri="{BB962C8B-B14F-4D97-AF65-F5344CB8AC3E}">
        <p14:creationId xmlns:p14="http://schemas.microsoft.com/office/powerpoint/2010/main" val="127397517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116</a:t>
            </a:fld>
            <a:endParaRPr lang="en-US"/>
          </a:p>
        </p:txBody>
      </p:sp>
    </p:spTree>
    <p:extLst>
      <p:ext uri="{BB962C8B-B14F-4D97-AF65-F5344CB8AC3E}">
        <p14:creationId xmlns:p14="http://schemas.microsoft.com/office/powerpoint/2010/main" val="372306915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r>
              <a:rPr lang="en-US" b="1" u="sng" noProof="0" dirty="0"/>
              <a:t>In case of certificate chain the order is:</a:t>
            </a:r>
          </a:p>
          <a:p>
            <a:r>
              <a:rPr lang="en-US" sz="1400" i="0" noProof="0" dirty="0">
                <a:latin typeface="Courier New" pitchFamily="49" charset="0"/>
                <a:cs typeface="Courier New" pitchFamily="49" charset="0"/>
              </a:rPr>
              <a:t>-----BEGIN CERTIFICATE-----</a:t>
            </a:r>
          </a:p>
          <a:p>
            <a:r>
              <a:rPr lang="en-US" sz="1400" i="0" noProof="0" dirty="0">
                <a:latin typeface="Courier New" pitchFamily="49" charset="0"/>
                <a:cs typeface="Courier New" pitchFamily="49" charset="0"/>
              </a:rPr>
              <a:t>Server cert</a:t>
            </a:r>
          </a:p>
          <a:p>
            <a:r>
              <a:rPr lang="en-US" sz="1400" i="0" noProof="0" dirty="0">
                <a:latin typeface="Courier New" pitchFamily="49" charset="0"/>
                <a:cs typeface="Courier New" pitchFamily="49" charset="0"/>
              </a:rPr>
              <a:t>-----END CERTIFICATE-----</a:t>
            </a:r>
          </a:p>
          <a:p>
            <a:pPr marL="0" lvl="1" indent="-342900">
              <a:spcBef>
                <a:spcPts val="300"/>
              </a:spcBef>
              <a:buNone/>
            </a:pPr>
            <a:r>
              <a:rPr lang="en-US" sz="1400" i="0" noProof="0" dirty="0">
                <a:latin typeface="Courier New" pitchFamily="49" charset="0"/>
                <a:cs typeface="Courier New" pitchFamily="49" charset="0"/>
              </a:rPr>
              <a:t>-----BEGIN CERTIFICATE-----</a:t>
            </a:r>
          </a:p>
          <a:p>
            <a:pPr marL="0" lvl="1" indent="-342900">
              <a:spcBef>
                <a:spcPts val="300"/>
              </a:spcBef>
              <a:buNone/>
            </a:pPr>
            <a:r>
              <a:rPr lang="en-US" sz="1400" i="0" noProof="0" dirty="0">
                <a:latin typeface="Courier New" pitchFamily="49" charset="0"/>
                <a:cs typeface="Courier New" pitchFamily="49" charset="0"/>
              </a:rPr>
              <a:t>Intermediate cert</a:t>
            </a:r>
          </a:p>
          <a:p>
            <a:pPr marL="0" lvl="1" indent="-342900">
              <a:spcBef>
                <a:spcPts val="300"/>
              </a:spcBef>
              <a:buNone/>
            </a:pPr>
            <a:r>
              <a:rPr lang="en-US" sz="1400" i="0" noProof="0" dirty="0">
                <a:latin typeface="Courier New" pitchFamily="49" charset="0"/>
                <a:cs typeface="Courier New" pitchFamily="49" charset="0"/>
              </a:rPr>
              <a:t>-----END CERTIFICATE-----</a:t>
            </a:r>
          </a:p>
          <a:p>
            <a:pPr marL="0" lvl="1" indent="-342900">
              <a:spcBef>
                <a:spcPts val="300"/>
              </a:spcBef>
              <a:buNone/>
            </a:pPr>
            <a:r>
              <a:rPr lang="en-US" sz="1400" i="0" noProof="0" dirty="0">
                <a:latin typeface="Courier New" pitchFamily="49" charset="0"/>
                <a:cs typeface="Courier New" pitchFamily="49" charset="0"/>
              </a:rPr>
              <a:t>-----BEGIN CERTIFICATE-----</a:t>
            </a:r>
          </a:p>
          <a:p>
            <a:pPr marL="0" lvl="1" indent="-342900">
              <a:spcBef>
                <a:spcPts val="300"/>
              </a:spcBef>
              <a:buNone/>
            </a:pPr>
            <a:r>
              <a:rPr lang="en-US" sz="1400" i="0" noProof="0" dirty="0">
                <a:latin typeface="Courier New" pitchFamily="49" charset="0"/>
                <a:cs typeface="Courier New" pitchFamily="49" charset="0"/>
              </a:rPr>
              <a:t>Root cert</a:t>
            </a:r>
          </a:p>
          <a:p>
            <a:pPr marL="0" lvl="1" indent="-342900">
              <a:spcBef>
                <a:spcPts val="300"/>
              </a:spcBef>
              <a:buNone/>
            </a:pPr>
            <a:r>
              <a:rPr lang="en-US" sz="1400" i="0" noProof="0" dirty="0">
                <a:latin typeface="Courier New" pitchFamily="49" charset="0"/>
                <a:cs typeface="Courier New" pitchFamily="49" charset="0"/>
              </a:rPr>
              <a:t>-----END CERTIFICATE-----</a:t>
            </a:r>
          </a:p>
          <a:p>
            <a:endParaRPr lang="en-US" b="0" u="none" noProof="0" dirty="0"/>
          </a:p>
          <a:p>
            <a:endParaRPr lang="en-US" b="1" u="sng" noProof="0" dirty="0"/>
          </a:p>
          <a:p>
            <a:endParaRPr lang="en-US" b="1" u="sng" noProof="0" dirty="0"/>
          </a:p>
          <a:p>
            <a:r>
              <a:rPr lang="en-US" b="1" u="sng" noProof="0" dirty="0"/>
              <a:t>Example of Server Certificate (for </a:t>
            </a:r>
            <a:r>
              <a:rPr lang="en-US" b="1" u="sng" noProof="0" dirty="0" err="1"/>
              <a:t>www.dimi.fr</a:t>
            </a:r>
            <a:r>
              <a:rPr lang="en-US" b="1" u="sng" noProof="0" dirty="0"/>
              <a:t>)</a:t>
            </a:r>
          </a:p>
          <a:p>
            <a:r>
              <a:rPr lang="en-US" sz="1000" noProof="0" dirty="0">
                <a:latin typeface="Courier New" panose="02070309020205020404" pitchFamily="49" charset="0"/>
                <a:cs typeface="Courier New" panose="02070309020205020404" pitchFamily="49" charset="0"/>
              </a:rPr>
              <a:t>-----BEGIN CERTIFICATE-----</a:t>
            </a:r>
          </a:p>
          <a:p>
            <a:r>
              <a:rPr lang="en-US" sz="1000" noProof="0" dirty="0">
                <a:latin typeface="Courier New" panose="02070309020205020404" pitchFamily="49" charset="0"/>
                <a:cs typeface="Courier New" panose="02070309020205020404" pitchFamily="49" charset="0"/>
              </a:rPr>
              <a:t>MIIFJjCCAw4CAQEwDQYJKoZIhvcNAQEFBQAwVzELMAkGA1UEBhMCRlIxEzARBgNV</a:t>
            </a:r>
          </a:p>
          <a:p>
            <a:r>
              <a:rPr lang="en-US" sz="1000" noProof="0" dirty="0">
                <a:latin typeface="Courier New" panose="02070309020205020404" pitchFamily="49" charset="0"/>
                <a:cs typeface="Courier New" panose="02070309020205020404" pitchFamily="49" charset="0"/>
              </a:rPr>
              <a:t>BAgMClNvbWUtU3RhdGUxITAfBgNVBAoMGEludGVybmV0IFdpZGdpdHMgUHR5IEx0</a:t>
            </a:r>
          </a:p>
          <a:p>
            <a:r>
              <a:rPr lang="en-US" sz="1000" noProof="0" dirty="0">
                <a:latin typeface="Courier New" panose="02070309020205020404" pitchFamily="49" charset="0"/>
                <a:cs typeface="Courier New" panose="02070309020205020404" pitchFamily="49" charset="0"/>
              </a:rPr>
              <a:t>ZDEQMA4GA1UEAwwHRGltaS1DQTAeFw0xNTAxMjkwNzQ2MDlaFw0yNTAxMjYwNzQ2</a:t>
            </a:r>
          </a:p>
          <a:p>
            <a:r>
              <a:rPr lang="en-US" sz="1000" noProof="0" dirty="0">
                <a:latin typeface="Courier New" panose="02070309020205020404" pitchFamily="49" charset="0"/>
                <a:cs typeface="Courier New" panose="02070309020205020404" pitchFamily="49" charset="0"/>
              </a:rPr>
              <a:t>MDlaMFsxCzAJBgNVBAYTAkZSMRMwEQYDVQQIDApTb21lLVN0YXRlMSEwHwYDVQQK</a:t>
            </a:r>
          </a:p>
          <a:p>
            <a:r>
              <a:rPr lang="en-US" sz="1000" noProof="0" dirty="0">
                <a:latin typeface="Courier New" panose="02070309020205020404" pitchFamily="49" charset="0"/>
                <a:cs typeface="Courier New" panose="02070309020205020404" pitchFamily="49" charset="0"/>
              </a:rPr>
              <a:t>DBhJbnRlcm5ldCBXaWRnaXRzIFB0eSBMdGQxFDASBgNVBAMMC3d3dy5kaW1pLmZy</a:t>
            </a:r>
          </a:p>
          <a:p>
            <a:r>
              <a:rPr lang="en-US" sz="1000" noProof="0" dirty="0">
                <a:latin typeface="Courier New" panose="02070309020205020404" pitchFamily="49" charset="0"/>
                <a:cs typeface="Courier New" panose="02070309020205020404" pitchFamily="49" charset="0"/>
              </a:rPr>
              <a:t>MIICIjANBgkqhkiG9w0BAQEFAAOCAg8AMIICCgKCAgEA5B4YCA4KaniPPjRWl+ii</a:t>
            </a:r>
          </a:p>
          <a:p>
            <a:r>
              <a:rPr lang="en-US" sz="1000" noProof="0" dirty="0">
                <a:latin typeface="Courier New" panose="02070309020205020404" pitchFamily="49" charset="0"/>
                <a:cs typeface="Courier New" panose="02070309020205020404" pitchFamily="49" charset="0"/>
              </a:rPr>
              <a:t>iZZ+B2lzJZp3NGtV5hXJoTvQy0U7secUD0TOU0gG+76gPMTgrlUelsS4kLTKnn2n</a:t>
            </a:r>
          </a:p>
          <a:p>
            <a:r>
              <a:rPr lang="en-US" sz="1000" noProof="0" dirty="0">
                <a:latin typeface="Courier New" panose="02070309020205020404" pitchFamily="49" charset="0"/>
                <a:cs typeface="Courier New" panose="02070309020205020404" pitchFamily="49" charset="0"/>
              </a:rPr>
              <a:t>UWtVArPs2Jempq5+sPUbwsXtpgkyayISCYG1dcUnE8Lc8XJfshxDcCJj5laTsdmT</a:t>
            </a:r>
          </a:p>
          <a:p>
            <a:r>
              <a:rPr lang="en-US" sz="1000" noProof="0" dirty="0">
                <a:latin typeface="Courier New" panose="02070309020205020404" pitchFamily="49" charset="0"/>
                <a:cs typeface="Courier New" panose="02070309020205020404" pitchFamily="49" charset="0"/>
              </a:rPr>
              <a:t>p59NzOGE2Oms/fGbsUfq+Nw0iwL8Ferrbb4An+8elyuMFi7oUoJDVUCNQf8HRacY</a:t>
            </a:r>
          </a:p>
          <a:p>
            <a:r>
              <a:rPr lang="en-US" sz="1000" noProof="0" dirty="0">
                <a:latin typeface="Courier New" panose="02070309020205020404" pitchFamily="49" charset="0"/>
                <a:cs typeface="Courier New" panose="02070309020205020404" pitchFamily="49" charset="0"/>
              </a:rPr>
              <a:t>9uL/Dq0DDKdCB6gX6sUhwpqABauZ03PYgNx7IPFijGqNF0O0mC8Wu3yz5w8CcOXm</a:t>
            </a:r>
          </a:p>
          <a:p>
            <a:r>
              <a:rPr lang="en-US" sz="1000" noProof="0" dirty="0">
                <a:latin typeface="Courier New" panose="02070309020205020404" pitchFamily="49" charset="0"/>
                <a:cs typeface="Courier New" panose="02070309020205020404" pitchFamily="49" charset="0"/>
              </a:rPr>
              <a:t>h5cdlz+0k4wgCVXa+itS6XS08HwisB5AXVnIHPsLb9otX9RD5ap5O5zMKr49uEU/</a:t>
            </a:r>
          </a:p>
          <a:p>
            <a:r>
              <a:rPr lang="en-US" sz="1000" noProof="0" dirty="0">
                <a:latin typeface="Courier New" panose="02070309020205020404" pitchFamily="49" charset="0"/>
                <a:cs typeface="Courier New" panose="02070309020205020404" pitchFamily="49" charset="0"/>
              </a:rPr>
              <a:t>OKeo3nnTRw3Oy4vLdpZ1mw3guPqOvTUirLwe1snlTTn/BnV6gF8VILXyFcD2wQrP</a:t>
            </a:r>
          </a:p>
          <a:p>
            <a:r>
              <a:rPr lang="en-US" sz="1000" noProof="0" dirty="0">
                <a:latin typeface="Courier New" panose="02070309020205020404" pitchFamily="49" charset="0"/>
                <a:cs typeface="Courier New" panose="02070309020205020404" pitchFamily="49" charset="0"/>
              </a:rPr>
              <a:t>BlcE4TAa+YerHjA8Htmcf8JZzeZ7S9M0S6U4liUGvkF+8as6o1Bp2vE3gBPAvWM6</a:t>
            </a:r>
          </a:p>
          <a:p>
            <a:r>
              <a:rPr lang="en-US" sz="1000" noProof="0" dirty="0">
                <a:latin typeface="Courier New" panose="02070309020205020404" pitchFamily="49" charset="0"/>
                <a:cs typeface="Courier New" panose="02070309020205020404" pitchFamily="49" charset="0"/>
              </a:rPr>
              <a:t>amOW857+eQRR7bi4zNuBWWjO4Sqpkoeyn9iUvQemgItWWfY3Cx++</a:t>
            </a:r>
            <a:r>
              <a:rPr lang="en-US" sz="1000" noProof="0" dirty="0" err="1">
                <a:latin typeface="Courier New" panose="02070309020205020404" pitchFamily="49" charset="0"/>
                <a:cs typeface="Courier New" panose="02070309020205020404" pitchFamily="49" charset="0"/>
              </a:rPr>
              <a:t>epOmKozVzhdV</a:t>
            </a:r>
            <a:endParaRPr lang="en-US" sz="1000" noProof="0" dirty="0">
              <a:latin typeface="Courier New" panose="02070309020205020404" pitchFamily="49" charset="0"/>
              <a:cs typeface="Courier New" panose="02070309020205020404" pitchFamily="49" charset="0"/>
            </a:endParaRPr>
          </a:p>
          <a:p>
            <a:r>
              <a:rPr lang="en-US" sz="1000" noProof="0" dirty="0">
                <a:latin typeface="Courier New" panose="02070309020205020404" pitchFamily="49" charset="0"/>
                <a:cs typeface="Courier New" panose="02070309020205020404" pitchFamily="49" charset="0"/>
              </a:rPr>
              <a:t>Kf1aVq4uyR/C3eCWJD20IJ+zD1VCE+YCz+UVv5qGVaqbtwHZqoklgAGN5NxUkz7Z</a:t>
            </a:r>
          </a:p>
          <a:p>
            <a:r>
              <a:rPr lang="en-US" sz="1000" noProof="0" dirty="0">
                <a:latin typeface="Courier New" panose="02070309020205020404" pitchFamily="49" charset="0"/>
                <a:cs typeface="Courier New" panose="02070309020205020404" pitchFamily="49" charset="0"/>
              </a:rPr>
              <a:t>NnbhcK5EcazwVNG9TvghlTYP2HAeh1QViuEeLboYXSXS5KmPzBSPZS3ltD/</a:t>
            </a:r>
            <a:r>
              <a:rPr lang="en-US" sz="1000" noProof="0" dirty="0" err="1">
                <a:latin typeface="Courier New" panose="02070309020205020404" pitchFamily="49" charset="0"/>
                <a:cs typeface="Courier New" panose="02070309020205020404" pitchFamily="49" charset="0"/>
              </a:rPr>
              <a:t>pQMvg</a:t>
            </a:r>
            <a:endParaRPr lang="en-US" sz="1000" noProof="0" dirty="0">
              <a:latin typeface="Courier New" panose="02070309020205020404" pitchFamily="49" charset="0"/>
              <a:cs typeface="Courier New" panose="02070309020205020404" pitchFamily="49" charset="0"/>
            </a:endParaRPr>
          </a:p>
          <a:p>
            <a:r>
              <a:rPr lang="en-US" sz="1000" noProof="0" dirty="0">
                <a:latin typeface="Courier New" panose="02070309020205020404" pitchFamily="49" charset="0"/>
                <a:cs typeface="Courier New" panose="02070309020205020404" pitchFamily="49" charset="0"/>
              </a:rPr>
              <a:t>mtzq+ODMK9jlwkLcv+ZpcxMCAwEAATANBgkqhkiG9w0BAQUFAAOCAgEAipLue/CP</a:t>
            </a:r>
          </a:p>
          <a:p>
            <a:r>
              <a:rPr lang="en-US" sz="1000" noProof="0" dirty="0">
                <a:latin typeface="Courier New" panose="02070309020205020404" pitchFamily="49" charset="0"/>
                <a:cs typeface="Courier New" panose="02070309020205020404" pitchFamily="49" charset="0"/>
              </a:rPr>
              <a:t>Lj4lOF+G4awqxbvF89Kq+QM2ZcPhA+WzYDiM08zOQBTYQqI1G46P2xpp6v9LYVR3</a:t>
            </a:r>
          </a:p>
          <a:p>
            <a:r>
              <a:rPr lang="en-US" sz="1000" noProof="0" dirty="0">
                <a:latin typeface="Courier New" panose="02070309020205020404" pitchFamily="49" charset="0"/>
                <a:cs typeface="Courier New" panose="02070309020205020404" pitchFamily="49" charset="0"/>
              </a:rPr>
              <a:t>6P4M8DyteRag1vMvPRSAMb4v/grCMDbUQRgPE5SJWB5z4Zsg767ZFlld1rgUx2fv</a:t>
            </a:r>
          </a:p>
          <a:p>
            <a:r>
              <a:rPr lang="en-US" sz="1000" noProof="0" dirty="0">
                <a:latin typeface="Courier New" panose="02070309020205020404" pitchFamily="49" charset="0"/>
                <a:cs typeface="Courier New" panose="02070309020205020404" pitchFamily="49" charset="0"/>
              </a:rPr>
              <a:t>0Mw6Fxe2thRumaHJLVpfOwiUrO9g6sfYN4O82Q13wCrPucn/</a:t>
            </a:r>
            <a:r>
              <a:rPr lang="en-US" sz="1000" noProof="0" dirty="0" err="1">
                <a:latin typeface="Courier New" panose="02070309020205020404" pitchFamily="49" charset="0"/>
                <a:cs typeface="Courier New" panose="02070309020205020404" pitchFamily="49" charset="0"/>
              </a:rPr>
              <a:t>jHeVIcSGyWbHcEiA</a:t>
            </a:r>
            <a:endParaRPr lang="en-US" sz="1000" noProof="0" dirty="0">
              <a:latin typeface="Courier New" panose="02070309020205020404" pitchFamily="49" charset="0"/>
              <a:cs typeface="Courier New" panose="02070309020205020404" pitchFamily="49" charset="0"/>
            </a:endParaRPr>
          </a:p>
          <a:p>
            <a:r>
              <a:rPr lang="en-US" sz="1000" noProof="0" dirty="0">
                <a:latin typeface="Courier New" panose="02070309020205020404" pitchFamily="49" charset="0"/>
                <a:cs typeface="Courier New" panose="02070309020205020404" pitchFamily="49" charset="0"/>
              </a:rPr>
              <a:t>hjJWMYBH42r3aTP4Leip09zS2iE8CMxiARih0VLfFSoycMC1NW6f/1Zma0NaMW4E</a:t>
            </a:r>
          </a:p>
          <a:p>
            <a:r>
              <a:rPr lang="en-US" sz="1000" noProof="0" dirty="0">
                <a:latin typeface="Courier New" panose="02070309020205020404" pitchFamily="49" charset="0"/>
                <a:cs typeface="Courier New" panose="02070309020205020404" pitchFamily="49" charset="0"/>
              </a:rPr>
              <a:t>jHzjGHt2na3JTIK92sciO7YhYw7J/i8W9iNy/b+8dg/KzMu1GH9F1iGXLwjerFTy</a:t>
            </a:r>
          </a:p>
          <a:p>
            <a:r>
              <a:rPr lang="en-US" sz="1000" noProof="0" dirty="0" err="1">
                <a:latin typeface="Courier New" panose="02070309020205020404" pitchFamily="49" charset="0"/>
                <a:cs typeface="Courier New" panose="02070309020205020404" pitchFamily="49" charset="0"/>
              </a:rPr>
              <a:t>IlLuxE</a:t>
            </a:r>
            <a:r>
              <a:rPr lang="en-US" sz="1000" noProof="0" dirty="0">
                <a:latin typeface="Courier New" panose="02070309020205020404" pitchFamily="49" charset="0"/>
                <a:cs typeface="Courier New" panose="02070309020205020404" pitchFamily="49" charset="0"/>
              </a:rPr>
              <a:t>/</a:t>
            </a:r>
            <a:r>
              <a:rPr lang="en-US" sz="1000" noProof="0" dirty="0" err="1">
                <a:latin typeface="Courier New" panose="02070309020205020404" pitchFamily="49" charset="0"/>
                <a:cs typeface="Courier New" panose="02070309020205020404" pitchFamily="49" charset="0"/>
              </a:rPr>
              <a:t>WMBZndrLsXxTcyqmVSJlqpnZYVEjhiRmKeMDDaBz</a:t>
            </a:r>
            <a:r>
              <a:rPr lang="en-US" sz="1000" noProof="0" dirty="0">
                <a:latin typeface="Courier New" panose="02070309020205020404" pitchFamily="49" charset="0"/>
                <a:cs typeface="Courier New" panose="02070309020205020404" pitchFamily="49" charset="0"/>
              </a:rPr>
              <a:t>/eM9b6pgq5FsrVNst</a:t>
            </a:r>
          </a:p>
          <a:p>
            <a:r>
              <a:rPr lang="en-US" sz="1000" noProof="0" dirty="0">
                <a:latin typeface="Courier New" panose="02070309020205020404" pitchFamily="49" charset="0"/>
                <a:cs typeface="Courier New" panose="02070309020205020404" pitchFamily="49" charset="0"/>
              </a:rPr>
              <a:t>a/vsK4on+1k08TrXlJxuNuLALafm2IoK/SNrd42ZjX5mRCyLb2I8WUa/VGMFZ9a/</a:t>
            </a:r>
          </a:p>
          <a:p>
            <a:r>
              <a:rPr lang="en-US" sz="1000" noProof="0" dirty="0">
                <a:latin typeface="Courier New" panose="02070309020205020404" pitchFamily="49" charset="0"/>
                <a:cs typeface="Courier New" panose="02070309020205020404" pitchFamily="49" charset="0"/>
              </a:rPr>
              <a:t>92O4DXfRwi5UCQFtvFwJQLCnP5xbEKoBVvDfuRCOMgPkfil+QfSrWVAPmn7Dmpph</a:t>
            </a:r>
          </a:p>
          <a:p>
            <a:r>
              <a:rPr lang="en-US" sz="1000" noProof="0" dirty="0">
                <a:latin typeface="Courier New" panose="02070309020205020404" pitchFamily="49" charset="0"/>
                <a:cs typeface="Courier New" panose="02070309020205020404" pitchFamily="49" charset="0"/>
              </a:rPr>
              <a:t>LXCXtAo+3sEpo9cRpSNp/TeKplXr1DzyPnGgglOb8mLYD3XysDcQx1KmumcodyUH</a:t>
            </a:r>
          </a:p>
          <a:p>
            <a:r>
              <a:rPr lang="en-US" sz="1000" noProof="0" dirty="0">
                <a:latin typeface="Courier New" panose="02070309020205020404" pitchFamily="49" charset="0"/>
                <a:cs typeface="Courier New" panose="02070309020205020404" pitchFamily="49" charset="0"/>
              </a:rPr>
              <a:t>I2Djr5KQtZfa7mxFuDPJgGdR+wSIv1MNkvPZG+o+F50PbFoHgU0eYcoDq6okwxss</a:t>
            </a:r>
          </a:p>
          <a:p>
            <a:r>
              <a:rPr lang="en-US" sz="1000" noProof="0" dirty="0">
                <a:latin typeface="Courier New" panose="02070309020205020404" pitchFamily="49" charset="0"/>
                <a:cs typeface="Courier New" panose="02070309020205020404" pitchFamily="49" charset="0"/>
              </a:rPr>
              <a:t>zR23WrqkIYRxnOXYVHywy6Rw3yPQas9dpj4=</a:t>
            </a:r>
          </a:p>
          <a:p>
            <a:r>
              <a:rPr lang="en-US" sz="1000" noProof="0" dirty="0">
                <a:latin typeface="Courier New" panose="02070309020205020404" pitchFamily="49" charset="0"/>
                <a:cs typeface="Courier New" panose="02070309020205020404" pitchFamily="49" charset="0"/>
              </a:rPr>
              <a:t>-----END CERTIFICATE-----</a:t>
            </a:r>
          </a:p>
          <a:p>
            <a:endParaRPr lang="en-US" noProof="0" dirty="0"/>
          </a:p>
          <a:p>
            <a:r>
              <a:rPr lang="en-US" b="1" u="sng" noProof="0" dirty="0"/>
              <a:t>Example of Server Key (for </a:t>
            </a:r>
            <a:r>
              <a:rPr lang="en-US" b="1" u="sng" noProof="0" dirty="0" err="1"/>
              <a:t>www.dimi.fr</a:t>
            </a:r>
            <a:r>
              <a:rPr lang="en-US" b="1" u="sng" noProof="0" dirty="0"/>
              <a:t>)</a:t>
            </a:r>
          </a:p>
          <a:p>
            <a:r>
              <a:rPr lang="en-US" sz="1000" noProof="0" dirty="0">
                <a:latin typeface="Courier New" panose="02070309020205020404" pitchFamily="49" charset="0"/>
                <a:cs typeface="Courier New" panose="02070309020205020404" pitchFamily="49" charset="0"/>
              </a:rPr>
              <a:t>-----BEGIN RSA PRIVATE KEY-----</a:t>
            </a:r>
          </a:p>
          <a:p>
            <a:r>
              <a:rPr lang="en-US" sz="1000" noProof="0" dirty="0">
                <a:latin typeface="Courier New" panose="02070309020205020404" pitchFamily="49" charset="0"/>
                <a:cs typeface="Courier New" panose="02070309020205020404" pitchFamily="49" charset="0"/>
              </a:rPr>
              <a:t>MIIJKQIBAAKCAgEA5B4YCA4KaniPPjRWl+iiiZZ+B2lzJZp3NGtV5hXJoTvQy0U7</a:t>
            </a:r>
          </a:p>
          <a:p>
            <a:r>
              <a:rPr lang="en-US" sz="1000" noProof="0" dirty="0">
                <a:latin typeface="Courier New" panose="02070309020205020404" pitchFamily="49" charset="0"/>
                <a:cs typeface="Courier New" panose="02070309020205020404" pitchFamily="49" charset="0"/>
              </a:rPr>
              <a:t>secUD0TOU0gG+76gPMTgrlUelsS4kLTKnn2nUWtVArPs2Jempq5+sPUbwsXtpgky</a:t>
            </a:r>
          </a:p>
          <a:p>
            <a:r>
              <a:rPr lang="en-US" sz="1000" noProof="0" dirty="0">
                <a:latin typeface="Courier New" panose="02070309020205020404" pitchFamily="49" charset="0"/>
                <a:cs typeface="Courier New" panose="02070309020205020404" pitchFamily="49" charset="0"/>
              </a:rPr>
              <a:t>ayISCYG1dcUnE8Lc8XJfshxDcCJj5laTsdmTp59NzOGE2Oms/fGbsUfq+Nw0iwL8</a:t>
            </a:r>
          </a:p>
          <a:p>
            <a:r>
              <a:rPr lang="en-US" sz="1000" noProof="0" dirty="0">
                <a:latin typeface="Courier New" panose="02070309020205020404" pitchFamily="49" charset="0"/>
                <a:cs typeface="Courier New" panose="02070309020205020404" pitchFamily="49" charset="0"/>
              </a:rPr>
              <a:t>Ferrbb4An+8elyuMFi7oUoJDVUCNQf8HRacY9uL/Dq0DDKdCB6gX6sUhwpqABauZ</a:t>
            </a:r>
          </a:p>
          <a:p>
            <a:r>
              <a:rPr lang="en-US" sz="1000" noProof="0" dirty="0">
                <a:latin typeface="Courier New" panose="02070309020205020404" pitchFamily="49" charset="0"/>
                <a:cs typeface="Courier New" panose="02070309020205020404" pitchFamily="49" charset="0"/>
              </a:rPr>
              <a:t>03PYgNx7IPFijGqNF0O0mC8Wu3yz5w8CcOXmh5cdlz+0k4wgCVXa+itS6XS08Hwi</a:t>
            </a:r>
          </a:p>
          <a:p>
            <a:r>
              <a:rPr lang="en-US" sz="1000" noProof="0" dirty="0">
                <a:latin typeface="Courier New" panose="02070309020205020404" pitchFamily="49" charset="0"/>
                <a:cs typeface="Courier New" panose="02070309020205020404" pitchFamily="49" charset="0"/>
              </a:rPr>
              <a:t>sB5AXVnIHPsLb9otX9RD5ap5O5zMKr49uEU/OKeo3nnTRw3Oy4vLdpZ1mw3guPqO</a:t>
            </a:r>
          </a:p>
          <a:p>
            <a:r>
              <a:rPr lang="en-US" sz="1000" noProof="0" dirty="0">
                <a:latin typeface="Courier New" panose="02070309020205020404" pitchFamily="49" charset="0"/>
                <a:cs typeface="Courier New" panose="02070309020205020404" pitchFamily="49" charset="0"/>
              </a:rPr>
              <a:t>vTUirLwe1snlTTn/BnV6gF8VILXyFcD2wQrPBlcE4TAa+YerHjA8Htmcf8JZzeZ7</a:t>
            </a:r>
          </a:p>
          <a:p>
            <a:r>
              <a:rPr lang="en-US" sz="1000" noProof="0" dirty="0">
                <a:latin typeface="Courier New" panose="02070309020205020404" pitchFamily="49" charset="0"/>
                <a:cs typeface="Courier New" panose="02070309020205020404" pitchFamily="49" charset="0"/>
              </a:rPr>
              <a:t>S9M0S6U4liUGvkF+8as6o1Bp2vE3gBPAvWM6amOW857+eQRR7bi4zNuBWWjO4Sqp</a:t>
            </a:r>
          </a:p>
          <a:p>
            <a:r>
              <a:rPr lang="en-US" sz="1000" noProof="0" dirty="0">
                <a:latin typeface="Courier New" panose="02070309020205020404" pitchFamily="49" charset="0"/>
                <a:cs typeface="Courier New" panose="02070309020205020404" pitchFamily="49" charset="0"/>
              </a:rPr>
              <a:t>koeyn9iUvQemgItWWfY3Cx++epOmKozVzhdVKf1aVq4uyR/C3eCWJD20IJ+zD1VC</a:t>
            </a:r>
          </a:p>
          <a:p>
            <a:r>
              <a:rPr lang="en-US" sz="1000" noProof="0" dirty="0">
                <a:latin typeface="Courier New" panose="02070309020205020404" pitchFamily="49" charset="0"/>
                <a:cs typeface="Courier New" panose="02070309020205020404" pitchFamily="49" charset="0"/>
              </a:rPr>
              <a:t>E+YCz+UVv5qGVaqbtwHZqoklgAGN5NxUkz7ZNnbhcK5EcazwVNG9TvghlTYP2HAe</a:t>
            </a:r>
          </a:p>
          <a:p>
            <a:r>
              <a:rPr lang="en-US" sz="1000" noProof="0" dirty="0">
                <a:latin typeface="Courier New" panose="02070309020205020404" pitchFamily="49" charset="0"/>
                <a:cs typeface="Courier New" panose="02070309020205020404" pitchFamily="49" charset="0"/>
              </a:rPr>
              <a:t>h1QViuEeLboYXSXS5KmPzBSPZS3ltD/pQMvgmtzq+ODMK9jlwkLcv+ZpcxMCAwEA</a:t>
            </a:r>
          </a:p>
          <a:p>
            <a:r>
              <a:rPr lang="en-US" sz="1000" noProof="0" dirty="0">
                <a:latin typeface="Courier New" panose="02070309020205020404" pitchFamily="49" charset="0"/>
                <a:cs typeface="Courier New" panose="02070309020205020404" pitchFamily="49" charset="0"/>
              </a:rPr>
              <a:t>AQKCAgAqNDsj+l0I98cgrhQ7RKoVpIcqneLU2TAmvZkF2ZAVSXjGssdpkaQPcx5t</a:t>
            </a:r>
          </a:p>
          <a:p>
            <a:r>
              <a:rPr lang="en-US" sz="1000" noProof="0" dirty="0">
                <a:latin typeface="Courier New" panose="02070309020205020404" pitchFamily="49" charset="0"/>
                <a:cs typeface="Courier New" panose="02070309020205020404" pitchFamily="49" charset="0"/>
              </a:rPr>
              <a:t>IA1StCD3PUGIX20qXbj75Mb77alwEdiHiHxQUjZd7ji4SpDZRz9BkcAHPCV0JtBI</a:t>
            </a:r>
          </a:p>
          <a:p>
            <a:r>
              <a:rPr lang="en-US" sz="1000" noProof="0" dirty="0">
                <a:latin typeface="Courier New" panose="02070309020205020404" pitchFamily="49" charset="0"/>
                <a:cs typeface="Courier New" panose="02070309020205020404" pitchFamily="49" charset="0"/>
              </a:rPr>
              <a:t>urIRIOM5tHxp+nqrm2E6M1hd9jAwOfPt7OdkLk94KCQy92hMpIkAEwxKjc0C371D</a:t>
            </a:r>
          </a:p>
          <a:p>
            <a:r>
              <a:rPr lang="en-US" sz="1000" noProof="0" dirty="0">
                <a:latin typeface="Courier New" panose="02070309020205020404" pitchFamily="49" charset="0"/>
                <a:cs typeface="Courier New" panose="02070309020205020404" pitchFamily="49" charset="0"/>
              </a:rPr>
              <a:t>2byiIUdor0MCSOFmO2wnAqT4yQKAYtznfTDsPWGlAv9xywkE9QqsgeQS0AMFTEVn</a:t>
            </a:r>
          </a:p>
          <a:p>
            <a:r>
              <a:rPr lang="en-US" sz="1000" noProof="0" dirty="0">
                <a:latin typeface="Courier New" panose="02070309020205020404" pitchFamily="49" charset="0"/>
                <a:cs typeface="Courier New" panose="02070309020205020404" pitchFamily="49" charset="0"/>
              </a:rPr>
              <a:t>geFGs0vpOviFk2i0RU0PeaJs+svc2CN8YSfqiGlA8OZzlGJhmNsFByJvzRkBbGPu</a:t>
            </a:r>
          </a:p>
          <a:p>
            <a:r>
              <a:rPr lang="en-US" sz="1000" noProof="0" dirty="0">
                <a:latin typeface="Courier New" panose="02070309020205020404" pitchFamily="49" charset="0"/>
                <a:cs typeface="Courier New" panose="02070309020205020404" pitchFamily="49" charset="0"/>
              </a:rPr>
              <a:t>oK+sAQSWDzKEojaNxeOsIMhQeFdKrabi557pHs1ACOfLX0j74nWNMYbardBr07PX</a:t>
            </a:r>
          </a:p>
          <a:p>
            <a:r>
              <a:rPr lang="en-US" sz="1000" noProof="0" dirty="0">
                <a:latin typeface="Courier New" panose="02070309020205020404" pitchFamily="49" charset="0"/>
                <a:cs typeface="Courier New" panose="02070309020205020404" pitchFamily="49" charset="0"/>
              </a:rPr>
              <a:t>fb0pcUNQXY1RRuBynErqa4dX/Gc9SVO5XT/Sj9PhyCtnd8c/hf9BRXwh9iqhgLr+</a:t>
            </a:r>
          </a:p>
          <a:p>
            <a:r>
              <a:rPr lang="en-US" sz="1000" noProof="0" dirty="0">
                <a:latin typeface="Courier New" panose="02070309020205020404" pitchFamily="49" charset="0"/>
                <a:cs typeface="Courier New" panose="02070309020205020404" pitchFamily="49" charset="0"/>
              </a:rPr>
              <a:t>RD7tXAm5nfnZ4N97gWc/OknzRfLv28B/IeXN0WH2/1f4xl5yJiweuDNV11olElKy</a:t>
            </a:r>
          </a:p>
          <a:p>
            <a:r>
              <a:rPr lang="en-US" sz="1000" noProof="0" dirty="0">
                <a:latin typeface="Courier New" panose="02070309020205020404" pitchFamily="49" charset="0"/>
                <a:cs typeface="Courier New" panose="02070309020205020404" pitchFamily="49" charset="0"/>
              </a:rPr>
              <a:t>4+0GRIKzjAc4eEDN/ncMN6B3yq6dcwDjONSo4E6vNYSNN9OCNRrOAQg8j8zZHoCA</a:t>
            </a:r>
          </a:p>
          <a:p>
            <a:r>
              <a:rPr lang="en-US" sz="1000" noProof="0" dirty="0" err="1">
                <a:latin typeface="Courier New" panose="02070309020205020404" pitchFamily="49" charset="0"/>
                <a:cs typeface="Courier New" panose="02070309020205020404" pitchFamily="49" charset="0"/>
              </a:rPr>
              <a:t>kfnenbGgJ</a:t>
            </a:r>
            <a:r>
              <a:rPr lang="en-US" sz="1000" noProof="0" dirty="0">
                <a:latin typeface="Courier New" panose="02070309020205020404" pitchFamily="49" charset="0"/>
                <a:cs typeface="Courier New" panose="02070309020205020404" pitchFamily="49" charset="0"/>
              </a:rPr>
              <a:t>/+vQT6SEgDGc5vx7wv/d3LaAQ5hkmvfRNT5JjpenoE1AOTrjE2XtT16</a:t>
            </a:r>
          </a:p>
          <a:p>
            <a:r>
              <a:rPr lang="en-US" sz="1000" noProof="0" dirty="0">
                <a:latin typeface="Courier New" panose="02070309020205020404" pitchFamily="49" charset="0"/>
                <a:cs typeface="Courier New" panose="02070309020205020404" pitchFamily="49" charset="0"/>
              </a:rPr>
              <a:t>txfGzVVT23JpdGwH52+LUl/tpcuGq03sN0w0Gw65m3fh4N51+QKCAQEA8eaRTfSM</a:t>
            </a:r>
          </a:p>
          <a:p>
            <a:r>
              <a:rPr lang="en-US" sz="1000" noProof="0" dirty="0">
                <a:latin typeface="Courier New" panose="02070309020205020404" pitchFamily="49" charset="0"/>
                <a:cs typeface="Courier New" panose="02070309020205020404" pitchFamily="49" charset="0"/>
              </a:rPr>
              <a:t>/USdoEcCR9Fhf8cVT2MpntKdYGP60pI93FhwgEZteAT+RGcxHqy5c2CqfYVEMfRp</a:t>
            </a:r>
          </a:p>
          <a:p>
            <a:r>
              <a:rPr lang="en-US" sz="1000" noProof="0" dirty="0">
                <a:latin typeface="Courier New" panose="02070309020205020404" pitchFamily="49" charset="0"/>
                <a:cs typeface="Courier New" panose="02070309020205020404" pitchFamily="49" charset="0"/>
              </a:rPr>
              <a:t>w6GzScFzUZJRFUQaHJCfocw8e0G9bsLJVgq8U0fHSlEzYJnuUF28BrbtGiKMSMga</a:t>
            </a:r>
          </a:p>
          <a:p>
            <a:r>
              <a:rPr lang="en-US" sz="1000" noProof="0" dirty="0">
                <a:latin typeface="Courier New" panose="02070309020205020404" pitchFamily="49" charset="0"/>
                <a:cs typeface="Courier New" panose="02070309020205020404" pitchFamily="49" charset="0"/>
              </a:rPr>
              <a:t>TfcVxl9fZ1DEXCJkLwttp5NDK7b5pHcC0k7agdr31NB36kmWariTFpUz/do3ZEFI</a:t>
            </a:r>
          </a:p>
          <a:p>
            <a:r>
              <a:rPr lang="en-US" sz="1000" noProof="0" dirty="0">
                <a:latin typeface="Courier New" panose="02070309020205020404" pitchFamily="49" charset="0"/>
                <a:cs typeface="Courier New" panose="02070309020205020404" pitchFamily="49" charset="0"/>
              </a:rPr>
              <a:t>Uct7EWLM0D4VRPsRQBJAL/AP2bUPKAcpv+utZs4Th3rkP9P3Rr9UWEfRR1mAUQ4M</a:t>
            </a:r>
          </a:p>
          <a:p>
            <a:r>
              <a:rPr lang="en-US" sz="1000" noProof="0" dirty="0">
                <a:latin typeface="Courier New" panose="02070309020205020404" pitchFamily="49" charset="0"/>
                <a:cs typeface="Courier New" panose="02070309020205020404" pitchFamily="49" charset="0"/>
              </a:rPr>
              <a:t>sNEuEG2SqAMBZVUOCUlvH6AIquzf2rjSVk/Vb5mZkk4xPSzIYyFnSf8/</a:t>
            </a:r>
            <a:r>
              <a:rPr lang="en-US" sz="1000" noProof="0" dirty="0" err="1">
                <a:latin typeface="Courier New" panose="02070309020205020404" pitchFamily="49" charset="0"/>
                <a:cs typeface="Courier New" panose="02070309020205020404" pitchFamily="49" charset="0"/>
              </a:rPr>
              <a:t>snzXLfNy</a:t>
            </a:r>
            <a:endParaRPr lang="en-US" sz="1000" noProof="0" dirty="0">
              <a:latin typeface="Courier New" panose="02070309020205020404" pitchFamily="49" charset="0"/>
              <a:cs typeface="Courier New" panose="02070309020205020404" pitchFamily="49" charset="0"/>
            </a:endParaRPr>
          </a:p>
          <a:p>
            <a:r>
              <a:rPr lang="en-US" sz="1000" noProof="0" dirty="0">
                <a:latin typeface="Courier New" panose="02070309020205020404" pitchFamily="49" charset="0"/>
                <a:cs typeface="Courier New" panose="02070309020205020404" pitchFamily="49" charset="0"/>
              </a:rPr>
              <a:t>a/E5FSlKkfOHxQKCAQEA8Wnd5J2+x2qOES/z32iY1JwV07/JytHUnkPm+Zytun3S</a:t>
            </a:r>
          </a:p>
          <a:p>
            <a:r>
              <a:rPr lang="en-US" sz="1000" noProof="0" dirty="0">
                <a:latin typeface="Courier New" panose="02070309020205020404" pitchFamily="49" charset="0"/>
                <a:cs typeface="Courier New" panose="02070309020205020404" pitchFamily="49" charset="0"/>
              </a:rPr>
              <a:t>2gmDSP4oIOY8WcpuNT+/N+ra0DmcH97nRzzrxpADiUf3t06oAZfd8OJd2Rk13YRu</a:t>
            </a:r>
          </a:p>
          <a:p>
            <a:r>
              <a:rPr lang="en-US" sz="1000" noProof="0" dirty="0">
                <a:latin typeface="Courier New" panose="02070309020205020404" pitchFamily="49" charset="0"/>
                <a:cs typeface="Courier New" panose="02070309020205020404" pitchFamily="49" charset="0"/>
              </a:rPr>
              <a:t>RYckV9GUL2olGjOH0EuK/</a:t>
            </a:r>
            <a:r>
              <a:rPr lang="en-US" sz="1000" noProof="0" dirty="0" err="1">
                <a:latin typeface="Courier New" panose="02070309020205020404" pitchFamily="49" charset="0"/>
                <a:cs typeface="Courier New" panose="02070309020205020404" pitchFamily="49" charset="0"/>
              </a:rPr>
              <a:t>wBYgb</a:t>
            </a:r>
            <a:r>
              <a:rPr lang="en-US" sz="1000" noProof="0" dirty="0">
                <a:latin typeface="Courier New" panose="02070309020205020404" pitchFamily="49" charset="0"/>
                <a:cs typeface="Courier New" panose="02070309020205020404" pitchFamily="49" charset="0"/>
              </a:rPr>
              <a:t>/jN1HyX8feh7GjNBuhpmyMO3AyP6Ff2H5NqEl5</a:t>
            </a:r>
          </a:p>
          <a:p>
            <a:r>
              <a:rPr lang="en-US" sz="1000" noProof="0" dirty="0">
                <a:latin typeface="Courier New" panose="02070309020205020404" pitchFamily="49" charset="0"/>
                <a:cs typeface="Courier New" panose="02070309020205020404" pitchFamily="49" charset="0"/>
              </a:rPr>
              <a:t>3Xz7C2TKB5xpQkFjjwDcWnMsyUPiXsreNoNziuuKK2yoWDznntGYjhPgjfolBZol</a:t>
            </a:r>
          </a:p>
          <a:p>
            <a:r>
              <a:rPr lang="en-US" sz="1000" noProof="0" dirty="0">
                <a:latin typeface="Courier New" panose="02070309020205020404" pitchFamily="49" charset="0"/>
                <a:cs typeface="Courier New" panose="02070309020205020404" pitchFamily="49" charset="0"/>
              </a:rPr>
              <a:t>Zhih8dsvCB8i2GYGUSD0nuXB39U9Ct7eHDMVyY2CrIYaGkbdhqvwUlUyqpm2PREQ</a:t>
            </a:r>
          </a:p>
          <a:p>
            <a:r>
              <a:rPr lang="en-US" sz="1000" noProof="0" dirty="0">
                <a:latin typeface="Courier New" panose="02070309020205020404" pitchFamily="49" charset="0"/>
                <a:cs typeface="Courier New" panose="02070309020205020404" pitchFamily="49" charset="0"/>
              </a:rPr>
              <a:t>b0RyFbNQXsbstWuFL66hxcUmbGHeU4nLJ2C1I87k9wKCAQAEw+D64yVf29krDhsK</a:t>
            </a:r>
          </a:p>
          <a:p>
            <a:r>
              <a:rPr lang="en-US" sz="1000" noProof="0" dirty="0">
                <a:latin typeface="Courier New" panose="02070309020205020404" pitchFamily="49" charset="0"/>
                <a:cs typeface="Courier New" panose="02070309020205020404" pitchFamily="49" charset="0"/>
              </a:rPr>
              <a:t>ZSKBjN9rl+169nUpL+8B9OWJEKjurfR8F8UWfd3m18ozbqUNIfHs9f6bXvUUL95g</a:t>
            </a:r>
          </a:p>
          <a:p>
            <a:r>
              <a:rPr lang="en-US" sz="1000" noProof="0" dirty="0">
                <a:latin typeface="Courier New" panose="02070309020205020404" pitchFamily="49" charset="0"/>
                <a:cs typeface="Courier New" panose="02070309020205020404" pitchFamily="49" charset="0"/>
              </a:rPr>
              <a:t>rfww6g2FoIe0fTx3xRzBMM8chcud7F0NprnXXlDmfmI006eqCyIuUNrLzGE+biSH</a:t>
            </a:r>
          </a:p>
          <a:p>
            <a:r>
              <a:rPr lang="en-US" sz="1000" noProof="0" dirty="0">
                <a:latin typeface="Courier New" panose="02070309020205020404" pitchFamily="49" charset="0"/>
                <a:cs typeface="Courier New" panose="02070309020205020404" pitchFamily="49" charset="0"/>
              </a:rPr>
              <a:t>+XxUwEyu7I+1bF43XzxdtAZ3NBxz0GdvZsfl8psm8QncuQW0K3dJ30tYaSS8e/DC</a:t>
            </a:r>
          </a:p>
          <a:p>
            <a:r>
              <a:rPr lang="en-US" sz="1000" noProof="0" dirty="0">
                <a:latin typeface="Courier New" panose="02070309020205020404" pitchFamily="49" charset="0"/>
                <a:cs typeface="Courier New" panose="02070309020205020404" pitchFamily="49" charset="0"/>
              </a:rPr>
              <a:t>7WYn3LZDR9jB2P3G8R0iUbnN0Quyab7SvWX/p+JIH36+2nNR735qmlc/qG863Z20</a:t>
            </a:r>
          </a:p>
          <a:p>
            <a:r>
              <a:rPr lang="en-US" sz="1000" noProof="0" dirty="0">
                <a:latin typeface="Courier New" panose="02070309020205020404" pitchFamily="49" charset="0"/>
                <a:cs typeface="Courier New" panose="02070309020205020404" pitchFamily="49" charset="0"/>
              </a:rPr>
              <a:t>95Iwd9N19V9eBR4Gl/H08g0arCntL95plma76MTtxvus5n1Pu8vVWOVZIQBZ3V1d</a:t>
            </a:r>
          </a:p>
          <a:p>
            <a:r>
              <a:rPr lang="en-US" sz="1000" noProof="0" dirty="0">
                <a:latin typeface="Courier New" panose="02070309020205020404" pitchFamily="49" charset="0"/>
                <a:cs typeface="Courier New" panose="02070309020205020404" pitchFamily="49" charset="0"/>
              </a:rPr>
              <a:t>sKltAoIBAQDJXIyAjDL9Epu9Kko4Jn6TmD18iZQ/YBYAjJKz0UP3McwVoamn0JaY</a:t>
            </a:r>
          </a:p>
          <a:p>
            <a:r>
              <a:rPr lang="en-US" sz="1000" noProof="0" dirty="0">
                <a:latin typeface="Courier New" panose="02070309020205020404" pitchFamily="49" charset="0"/>
                <a:cs typeface="Courier New" panose="02070309020205020404" pitchFamily="49" charset="0"/>
              </a:rPr>
              <a:t>GnJsUrTqJWnRskshM2xOCRbQDLh8vtK0RxsQAsOP0KSGr8mns6eCRVvVEov11BHO</a:t>
            </a:r>
          </a:p>
          <a:p>
            <a:r>
              <a:rPr lang="en-US" sz="1000" noProof="0" dirty="0">
                <a:latin typeface="Courier New" panose="02070309020205020404" pitchFamily="49" charset="0"/>
                <a:cs typeface="Courier New" panose="02070309020205020404" pitchFamily="49" charset="0"/>
              </a:rPr>
              <a:t>GrMnz6OQ0fH2EMvCLdPP6MJJseSjOj/uzr1em1u8mDDRckEHyxHrNJ45aG3daww4</a:t>
            </a:r>
          </a:p>
          <a:p>
            <a:r>
              <a:rPr lang="en-US" sz="1000" noProof="0" dirty="0">
                <a:latin typeface="Courier New" panose="02070309020205020404" pitchFamily="49" charset="0"/>
                <a:cs typeface="Courier New" panose="02070309020205020404" pitchFamily="49" charset="0"/>
              </a:rPr>
              <a:t>nPYPFYt9VDJ4H2lT1xOSDZSb07kkPqLY5aDlOKfZiOm+WEYNJoCK07AuII2ztibc</a:t>
            </a:r>
          </a:p>
          <a:p>
            <a:r>
              <a:rPr lang="en-US" sz="1000" noProof="0" dirty="0">
                <a:latin typeface="Courier New" panose="02070309020205020404" pitchFamily="49" charset="0"/>
                <a:cs typeface="Courier New" panose="02070309020205020404" pitchFamily="49" charset="0"/>
              </a:rPr>
              <a:t>l1vxM+hA80QW5X14vdxUnOCWlOWvYCGG1bQgBsvv8KpbgkTol52yAfG7XVPrVc3L</a:t>
            </a:r>
          </a:p>
          <a:p>
            <a:r>
              <a:rPr lang="en-US" sz="1000" noProof="0" dirty="0">
                <a:latin typeface="Courier New" panose="02070309020205020404" pitchFamily="49" charset="0"/>
                <a:cs typeface="Courier New" panose="02070309020205020404" pitchFamily="49" charset="0"/>
              </a:rPr>
              <a:t>wBDgofZNd1PoKjGKZXeUJnMVPUzZuVCxAoIBAQDoYdDi/</a:t>
            </a:r>
            <a:r>
              <a:rPr lang="en-US" sz="1000" noProof="0" dirty="0" err="1">
                <a:latin typeface="Courier New" panose="02070309020205020404" pitchFamily="49" charset="0"/>
                <a:cs typeface="Courier New" panose="02070309020205020404" pitchFamily="49" charset="0"/>
              </a:rPr>
              <a:t>YrXUIcC+wy</a:t>
            </a:r>
            <a:r>
              <a:rPr lang="en-US" sz="1000" noProof="0" dirty="0">
                <a:latin typeface="Courier New" panose="02070309020205020404" pitchFamily="49" charset="0"/>
                <a:cs typeface="Courier New" panose="02070309020205020404" pitchFamily="49" charset="0"/>
              </a:rPr>
              <a:t>/26JWJo60</a:t>
            </a:r>
          </a:p>
          <a:p>
            <a:r>
              <a:rPr lang="en-US" sz="1000" noProof="0" dirty="0">
                <a:latin typeface="Courier New" panose="02070309020205020404" pitchFamily="49" charset="0"/>
                <a:cs typeface="Courier New" panose="02070309020205020404" pitchFamily="49" charset="0"/>
              </a:rPr>
              <a:t>jMjUC8Y2ty8tOOVo1Pdcl+8a3GDkhIbEEvtf4viaG7lnXdKTq+QytnKr11I+zVj3</a:t>
            </a:r>
          </a:p>
          <a:p>
            <a:r>
              <a:rPr lang="en-US" sz="1000" noProof="0" dirty="0">
                <a:latin typeface="Courier New" panose="02070309020205020404" pitchFamily="49" charset="0"/>
                <a:cs typeface="Courier New" panose="02070309020205020404" pitchFamily="49" charset="0"/>
              </a:rPr>
              <a:t>iEhpkw5Llq2ewPKs5Qqi0+iLF0gwFU+FUijdfKVXe+omKcxYJ5KJ5haBcCBspcTs</a:t>
            </a:r>
          </a:p>
          <a:p>
            <a:r>
              <a:rPr lang="en-US" sz="1000" noProof="0" dirty="0">
                <a:latin typeface="Courier New" panose="02070309020205020404" pitchFamily="49" charset="0"/>
                <a:cs typeface="Courier New" panose="02070309020205020404" pitchFamily="49" charset="0"/>
              </a:rPr>
              <a:t>JH9qPFeRxjzjUgUWGb3JLj6bNNHypg5tDPcr0NhAQgM0wfvHaQf4afx6cPOj7Lun</a:t>
            </a:r>
          </a:p>
          <a:p>
            <a:r>
              <a:rPr lang="en-US" sz="1000" noProof="0" dirty="0">
                <a:latin typeface="Courier New" panose="02070309020205020404" pitchFamily="49" charset="0"/>
                <a:cs typeface="Courier New" panose="02070309020205020404" pitchFamily="49" charset="0"/>
              </a:rPr>
              <a:t>hjRBqEs6X07UguJnWY4LR+mgFz2UrDj/wi9NbJzRFNjwGEFVc1VKu4RJ+XIxvSDK</a:t>
            </a:r>
          </a:p>
          <a:p>
            <a:r>
              <a:rPr lang="en-US" sz="1000" noProof="0" dirty="0">
                <a:latin typeface="Courier New" panose="02070309020205020404" pitchFamily="49" charset="0"/>
                <a:cs typeface="Courier New" panose="02070309020205020404" pitchFamily="49" charset="0"/>
              </a:rPr>
              <a:t>DbhcHWwp0RnzDazQGEO2EdnIeKYi/Zpz9Ybos8ljejIkILAdqiPE+1syUlHn</a:t>
            </a:r>
          </a:p>
          <a:p>
            <a:r>
              <a:rPr lang="en-US" sz="1000" noProof="0" dirty="0">
                <a:latin typeface="Courier New" panose="02070309020205020404" pitchFamily="49" charset="0"/>
                <a:cs typeface="Courier New" panose="02070309020205020404" pitchFamily="49" charset="0"/>
              </a:rPr>
              <a:t>-----END RSA PRIVATE KEY-----</a:t>
            </a:r>
          </a:p>
          <a:p>
            <a:endParaRPr lang="en-US" noProof="0" dirty="0"/>
          </a:p>
          <a:p>
            <a:endParaRPr lang="en-US" noProof="0"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117</a:t>
            </a:fld>
            <a:endParaRPr lang="en-US"/>
          </a:p>
        </p:txBody>
      </p:sp>
    </p:spTree>
    <p:extLst>
      <p:ext uri="{BB962C8B-B14F-4D97-AF65-F5344CB8AC3E}">
        <p14:creationId xmlns:p14="http://schemas.microsoft.com/office/powerpoint/2010/main" val="302636761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noProof="0" dirty="0"/>
              <a:t>Certificates listed under "Default Certificate" are only Certificates that were imported </a:t>
            </a:r>
            <a:r>
              <a:rPr lang="en-US" b="1" noProof="0" dirty="0"/>
              <a:t>with option "Service Certificate = Enabled"</a:t>
            </a:r>
            <a:r>
              <a:rPr lang="en-US" noProof="0" dirty="0"/>
              <a:t>.</a:t>
            </a:r>
          </a:p>
          <a:p>
            <a:endParaRPr lang="en-US" noProof="0" dirty="0"/>
          </a:p>
          <a:p>
            <a:r>
              <a:rPr lang="en-US" noProof="0" dirty="0"/>
              <a:t>The certificates imported on NSX-T Manager can be:</a:t>
            </a:r>
          </a:p>
          <a:p>
            <a:pPr marL="171450" lvl="0" indent="-171450">
              <a:buFont typeface="Arial" panose="020B0604020202020204" pitchFamily="34" charset="0"/>
              <a:buChar char="•"/>
            </a:pPr>
            <a:r>
              <a:rPr lang="en-US" noProof="0" dirty="0"/>
              <a:t>Self-signed certificates</a:t>
            </a:r>
          </a:p>
          <a:p>
            <a:pPr marL="171450" lvl="0" indent="-171450">
              <a:buFont typeface="Arial" panose="020B0604020202020204" pitchFamily="34" charset="0"/>
              <a:buChar char="•"/>
            </a:pPr>
            <a:r>
              <a:rPr lang="en-US" noProof="0" dirty="0"/>
              <a:t>CA / Intermediate CA signed certificates</a:t>
            </a:r>
          </a:p>
          <a:p>
            <a:pPr marL="171450" lvl="0" indent="-171450">
              <a:buFont typeface="Arial" panose="020B0604020202020204" pitchFamily="34" charset="0"/>
              <a:buChar char="•"/>
            </a:pPr>
            <a:r>
              <a:rPr lang="en-US" noProof="0" dirty="0"/>
              <a:t>SAN (multi-domains) certificates</a:t>
            </a:r>
          </a:p>
        </p:txBody>
      </p:sp>
      <p:sp>
        <p:nvSpPr>
          <p:cNvPr id="4" name="Slide Number Placeholder 3"/>
          <p:cNvSpPr>
            <a:spLocks noGrp="1"/>
          </p:cNvSpPr>
          <p:nvPr>
            <p:ph type="sldNum" sz="quarter" idx="5"/>
          </p:nvPr>
        </p:nvSpPr>
        <p:spPr/>
        <p:txBody>
          <a:bodyPr/>
          <a:lstStyle/>
          <a:p>
            <a:fld id="{9F4FBC3A-A12C-40F9-BB8D-BC30C7901396}" type="slidenum">
              <a:rPr lang="en-US" smtClean="0"/>
              <a:pPr/>
              <a:t>120</a:t>
            </a:fld>
            <a:endParaRPr lang="en-US"/>
          </a:p>
        </p:txBody>
      </p:sp>
    </p:spTree>
    <p:extLst>
      <p:ext uri="{BB962C8B-B14F-4D97-AF65-F5344CB8AC3E}">
        <p14:creationId xmlns:p14="http://schemas.microsoft.com/office/powerpoint/2010/main" val="238333449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121</a:t>
            </a:fld>
            <a:endParaRPr lang="en-US"/>
          </a:p>
        </p:txBody>
      </p:sp>
    </p:spTree>
    <p:extLst>
      <p:ext uri="{BB962C8B-B14F-4D97-AF65-F5344CB8AC3E}">
        <p14:creationId xmlns:p14="http://schemas.microsoft.com/office/powerpoint/2010/main" val="288074852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r>
              <a:rPr lang="fr-FR" b="1" u="sng" dirty="0"/>
              <a:t>Server </a:t>
            </a:r>
            <a:r>
              <a:rPr lang="fr-FR" b="1" u="sng" dirty="0" err="1"/>
              <a:t>Certificate</a:t>
            </a:r>
            <a:r>
              <a:rPr lang="fr-FR" b="1" u="sng" dirty="0"/>
              <a:t> (for www.dimi.fr)</a:t>
            </a:r>
          </a:p>
          <a:p>
            <a:r>
              <a:rPr lang="en-US" sz="1000" dirty="0">
                <a:latin typeface="Courier New" panose="02070309020205020404" pitchFamily="49" charset="0"/>
                <a:cs typeface="Courier New" panose="02070309020205020404" pitchFamily="49" charset="0"/>
              </a:rPr>
              <a:t>-----BEGIN CERTIFICATE-----</a:t>
            </a:r>
          </a:p>
          <a:p>
            <a:r>
              <a:rPr lang="en-US" sz="1000" dirty="0">
                <a:latin typeface="Courier New" panose="02070309020205020404" pitchFamily="49" charset="0"/>
                <a:cs typeface="Courier New" panose="02070309020205020404" pitchFamily="49" charset="0"/>
              </a:rPr>
              <a:t>MIIFJjCCAw4CAQEwDQYJKoZIhvcNAQEFBQAwVzELMAkGA1UEBhMCRlIxEzARBgNV</a:t>
            </a:r>
          </a:p>
          <a:p>
            <a:r>
              <a:rPr lang="en-US" sz="1000" dirty="0">
                <a:latin typeface="Courier New" panose="02070309020205020404" pitchFamily="49" charset="0"/>
                <a:cs typeface="Courier New" panose="02070309020205020404" pitchFamily="49" charset="0"/>
              </a:rPr>
              <a:t>BAgMClNvbWUtU3RhdGUxITAfBgNVBAoMGEludGVybmV0IFdpZGdpdHMgUHR5IEx0</a:t>
            </a:r>
          </a:p>
          <a:p>
            <a:r>
              <a:rPr lang="en-US" sz="1000" dirty="0">
                <a:latin typeface="Courier New" panose="02070309020205020404" pitchFamily="49" charset="0"/>
                <a:cs typeface="Courier New" panose="02070309020205020404" pitchFamily="49" charset="0"/>
              </a:rPr>
              <a:t>ZDEQMA4GA1UEAwwHRGltaS1DQTAeFw0xNTAxMjkwNzQ2MDlaFw0yNTAxMjYwNzQ2</a:t>
            </a:r>
          </a:p>
          <a:p>
            <a:r>
              <a:rPr lang="en-US" sz="1000" dirty="0">
                <a:latin typeface="Courier New" panose="02070309020205020404" pitchFamily="49" charset="0"/>
                <a:cs typeface="Courier New" panose="02070309020205020404" pitchFamily="49" charset="0"/>
              </a:rPr>
              <a:t>MDlaMFsxCzAJBgNVBAYTAkZSMRMwEQYDVQQIDApTb21lLVN0YXRlMSEwHwYDVQQK</a:t>
            </a:r>
          </a:p>
          <a:p>
            <a:r>
              <a:rPr lang="en-US" sz="1000" dirty="0">
                <a:latin typeface="Courier New" panose="02070309020205020404" pitchFamily="49" charset="0"/>
                <a:cs typeface="Courier New" panose="02070309020205020404" pitchFamily="49" charset="0"/>
              </a:rPr>
              <a:t>DBhJbnRlcm5ldCBXaWRnaXRzIFB0eSBMdGQxFDASBgNVBAMMC3d3dy5kaW1pLmZy</a:t>
            </a:r>
          </a:p>
          <a:p>
            <a:r>
              <a:rPr lang="en-US" sz="1000" dirty="0">
                <a:latin typeface="Courier New" panose="02070309020205020404" pitchFamily="49" charset="0"/>
                <a:cs typeface="Courier New" panose="02070309020205020404" pitchFamily="49" charset="0"/>
              </a:rPr>
              <a:t>MIICIjANBgkqhkiG9w0BAQEFAAOCAg8AMIICCgKCAgEA5B4YCA4KaniPPjRWl+ii</a:t>
            </a:r>
          </a:p>
          <a:p>
            <a:r>
              <a:rPr lang="en-US" sz="1000" dirty="0">
                <a:latin typeface="Courier New" panose="02070309020205020404" pitchFamily="49" charset="0"/>
                <a:cs typeface="Courier New" panose="02070309020205020404" pitchFamily="49" charset="0"/>
              </a:rPr>
              <a:t>iZZ+B2lzJZp3NGtV5hXJoTvQy0U7secUD0TOU0gG+76gPMTgrlUelsS4kLTKnn2n</a:t>
            </a:r>
          </a:p>
          <a:p>
            <a:r>
              <a:rPr lang="en-US" sz="1000" dirty="0">
                <a:latin typeface="Courier New" panose="02070309020205020404" pitchFamily="49" charset="0"/>
                <a:cs typeface="Courier New" panose="02070309020205020404" pitchFamily="49" charset="0"/>
              </a:rPr>
              <a:t>UWtVArPs2Jempq5+sPUbwsXtpgkyayISCYG1dcUnE8Lc8XJfshxDcCJj5laTsdmT</a:t>
            </a:r>
          </a:p>
          <a:p>
            <a:r>
              <a:rPr lang="en-US" sz="1000" dirty="0">
                <a:latin typeface="Courier New" panose="02070309020205020404" pitchFamily="49" charset="0"/>
                <a:cs typeface="Courier New" panose="02070309020205020404" pitchFamily="49" charset="0"/>
              </a:rPr>
              <a:t>p59NzOGE2Oms/fGbsUfq+Nw0iwL8Ferrbb4An+8elyuMFi7oUoJDVUCNQf8HRacY</a:t>
            </a:r>
          </a:p>
          <a:p>
            <a:r>
              <a:rPr lang="en-US" sz="1000" dirty="0">
                <a:latin typeface="Courier New" panose="02070309020205020404" pitchFamily="49" charset="0"/>
                <a:cs typeface="Courier New" panose="02070309020205020404" pitchFamily="49" charset="0"/>
              </a:rPr>
              <a:t>9uL/Dq0DDKdCB6gX6sUhwpqABauZ03PYgNx7IPFijGqNF0O0mC8Wu3yz5w8CcOXm</a:t>
            </a:r>
          </a:p>
          <a:p>
            <a:r>
              <a:rPr lang="en-US" sz="1000" dirty="0">
                <a:latin typeface="Courier New" panose="02070309020205020404" pitchFamily="49" charset="0"/>
                <a:cs typeface="Courier New" panose="02070309020205020404" pitchFamily="49" charset="0"/>
              </a:rPr>
              <a:t>h5cdlz+0k4wgCVXa+itS6XS08HwisB5AXVnIHPsLb9otX9RD5ap5O5zMKr49uEU/</a:t>
            </a:r>
          </a:p>
          <a:p>
            <a:r>
              <a:rPr lang="en-US" sz="1000" dirty="0">
                <a:latin typeface="Courier New" panose="02070309020205020404" pitchFamily="49" charset="0"/>
                <a:cs typeface="Courier New" panose="02070309020205020404" pitchFamily="49" charset="0"/>
              </a:rPr>
              <a:t>OKeo3nnTRw3Oy4vLdpZ1mw3guPqOvTUirLwe1snlTTn/BnV6gF8VILXyFcD2wQrP</a:t>
            </a:r>
          </a:p>
          <a:p>
            <a:r>
              <a:rPr lang="en-US" sz="1000" dirty="0">
                <a:latin typeface="Courier New" panose="02070309020205020404" pitchFamily="49" charset="0"/>
                <a:cs typeface="Courier New" panose="02070309020205020404" pitchFamily="49" charset="0"/>
              </a:rPr>
              <a:t>BlcE4TAa+YerHjA8Htmcf8JZzeZ7S9M0S6U4liUGvkF+8as6o1Bp2vE3gBPAvWM6</a:t>
            </a:r>
          </a:p>
          <a:p>
            <a:r>
              <a:rPr lang="en-US" sz="1000" dirty="0">
                <a:latin typeface="Courier New" panose="02070309020205020404" pitchFamily="49" charset="0"/>
                <a:cs typeface="Courier New" panose="02070309020205020404" pitchFamily="49" charset="0"/>
              </a:rPr>
              <a:t>amOW857+eQRR7bi4zNuBWWjO4Sqpkoeyn9iUvQemgItWWfY3Cx++</a:t>
            </a:r>
            <a:r>
              <a:rPr lang="en-US" sz="1000" dirty="0" err="1">
                <a:latin typeface="Courier New" panose="02070309020205020404" pitchFamily="49" charset="0"/>
                <a:cs typeface="Courier New" panose="02070309020205020404" pitchFamily="49" charset="0"/>
              </a:rPr>
              <a:t>epOmKozVzhdV</a:t>
            </a:r>
            <a:endParaRPr lang="en-US" sz="1000" dirty="0">
              <a:latin typeface="Courier New" panose="02070309020205020404" pitchFamily="49" charset="0"/>
              <a:cs typeface="Courier New" panose="02070309020205020404" pitchFamily="49" charset="0"/>
            </a:endParaRPr>
          </a:p>
          <a:p>
            <a:r>
              <a:rPr lang="en-US" sz="1000" dirty="0">
                <a:latin typeface="Courier New" panose="02070309020205020404" pitchFamily="49" charset="0"/>
                <a:cs typeface="Courier New" panose="02070309020205020404" pitchFamily="49" charset="0"/>
              </a:rPr>
              <a:t>Kf1aVq4uyR/C3eCWJD20IJ+zD1VCE+YCz+UVv5qGVaqbtwHZqoklgAGN5NxUkz7Z</a:t>
            </a:r>
          </a:p>
          <a:p>
            <a:r>
              <a:rPr lang="en-US" sz="1000" dirty="0">
                <a:latin typeface="Courier New" panose="02070309020205020404" pitchFamily="49" charset="0"/>
                <a:cs typeface="Courier New" panose="02070309020205020404" pitchFamily="49" charset="0"/>
              </a:rPr>
              <a:t>NnbhcK5EcazwVNG9TvghlTYP2HAeh1QViuEeLboYXSXS5KmPzBSPZS3ltD/</a:t>
            </a:r>
            <a:r>
              <a:rPr lang="en-US" sz="1000" dirty="0" err="1">
                <a:latin typeface="Courier New" panose="02070309020205020404" pitchFamily="49" charset="0"/>
                <a:cs typeface="Courier New" panose="02070309020205020404" pitchFamily="49" charset="0"/>
              </a:rPr>
              <a:t>pQMvg</a:t>
            </a:r>
            <a:endParaRPr lang="en-US" sz="1000" dirty="0">
              <a:latin typeface="Courier New" panose="02070309020205020404" pitchFamily="49" charset="0"/>
              <a:cs typeface="Courier New" panose="02070309020205020404" pitchFamily="49" charset="0"/>
            </a:endParaRPr>
          </a:p>
          <a:p>
            <a:r>
              <a:rPr lang="en-US" sz="1000" dirty="0">
                <a:latin typeface="Courier New" panose="02070309020205020404" pitchFamily="49" charset="0"/>
                <a:cs typeface="Courier New" panose="02070309020205020404" pitchFamily="49" charset="0"/>
              </a:rPr>
              <a:t>mtzq+ODMK9jlwkLcv+ZpcxMCAwEAATANBgkqhkiG9w0BAQUFAAOCAgEAipLue/CP</a:t>
            </a:r>
          </a:p>
          <a:p>
            <a:r>
              <a:rPr lang="en-US" sz="1000" dirty="0">
                <a:latin typeface="Courier New" panose="02070309020205020404" pitchFamily="49" charset="0"/>
                <a:cs typeface="Courier New" panose="02070309020205020404" pitchFamily="49" charset="0"/>
              </a:rPr>
              <a:t>Lj4lOF+G4awqxbvF89Kq+QM2ZcPhA+WzYDiM08zOQBTYQqI1G46P2xpp6v9LYVR3</a:t>
            </a:r>
          </a:p>
          <a:p>
            <a:r>
              <a:rPr lang="en-US" sz="1000" dirty="0">
                <a:latin typeface="Courier New" panose="02070309020205020404" pitchFamily="49" charset="0"/>
                <a:cs typeface="Courier New" panose="02070309020205020404" pitchFamily="49" charset="0"/>
              </a:rPr>
              <a:t>6P4M8DyteRag1vMvPRSAMb4v/grCMDbUQRgPE5SJWB5z4Zsg767ZFlld1rgUx2fv</a:t>
            </a:r>
          </a:p>
          <a:p>
            <a:r>
              <a:rPr lang="en-US" sz="1000" dirty="0">
                <a:latin typeface="Courier New" panose="02070309020205020404" pitchFamily="49" charset="0"/>
                <a:cs typeface="Courier New" panose="02070309020205020404" pitchFamily="49" charset="0"/>
              </a:rPr>
              <a:t>0Mw6Fxe2thRumaHJLVpfOwiUrO9g6sfYN4O82Q13wCrPucn/</a:t>
            </a:r>
            <a:r>
              <a:rPr lang="en-US" sz="1000" dirty="0" err="1">
                <a:latin typeface="Courier New" panose="02070309020205020404" pitchFamily="49" charset="0"/>
                <a:cs typeface="Courier New" panose="02070309020205020404" pitchFamily="49" charset="0"/>
              </a:rPr>
              <a:t>jHeVIcSGyWbHcEiA</a:t>
            </a:r>
            <a:endParaRPr lang="en-US" sz="1000" dirty="0">
              <a:latin typeface="Courier New" panose="02070309020205020404" pitchFamily="49" charset="0"/>
              <a:cs typeface="Courier New" panose="02070309020205020404" pitchFamily="49" charset="0"/>
            </a:endParaRPr>
          </a:p>
          <a:p>
            <a:r>
              <a:rPr lang="en-US" sz="1000" dirty="0">
                <a:latin typeface="Courier New" panose="02070309020205020404" pitchFamily="49" charset="0"/>
                <a:cs typeface="Courier New" panose="02070309020205020404" pitchFamily="49" charset="0"/>
              </a:rPr>
              <a:t>hjJWMYBH42r3aTP4Leip09zS2iE8CMxiARih0VLfFSoycMC1NW6f/1Zma0NaMW4E</a:t>
            </a:r>
          </a:p>
          <a:p>
            <a:r>
              <a:rPr lang="en-US" sz="1000" dirty="0">
                <a:latin typeface="Courier New" panose="02070309020205020404" pitchFamily="49" charset="0"/>
                <a:cs typeface="Courier New" panose="02070309020205020404" pitchFamily="49" charset="0"/>
              </a:rPr>
              <a:t>jHzjGHt2na3JTIK92sciO7YhYw7J/i8W9iNy/b+8dg/KzMu1GH9F1iGXLwjerFTy</a:t>
            </a:r>
          </a:p>
          <a:p>
            <a:r>
              <a:rPr lang="en-US" sz="1000" dirty="0" err="1">
                <a:latin typeface="Courier New" panose="02070309020205020404" pitchFamily="49" charset="0"/>
                <a:cs typeface="Courier New" panose="02070309020205020404" pitchFamily="49" charset="0"/>
              </a:rPr>
              <a:t>IlLuxE</a:t>
            </a:r>
            <a:r>
              <a:rPr lang="en-US" sz="1000" dirty="0">
                <a:latin typeface="Courier New" panose="02070309020205020404" pitchFamily="49" charset="0"/>
                <a:cs typeface="Courier New" panose="02070309020205020404" pitchFamily="49" charset="0"/>
              </a:rPr>
              <a:t>/</a:t>
            </a:r>
            <a:r>
              <a:rPr lang="en-US" sz="1000" dirty="0" err="1">
                <a:latin typeface="Courier New" panose="02070309020205020404" pitchFamily="49" charset="0"/>
                <a:cs typeface="Courier New" panose="02070309020205020404" pitchFamily="49" charset="0"/>
              </a:rPr>
              <a:t>WMBZndrLsXxTcyqmVSJlqpnZYVEjhiRmKeMDDaBz</a:t>
            </a:r>
            <a:r>
              <a:rPr lang="en-US" sz="1000" dirty="0">
                <a:latin typeface="Courier New" panose="02070309020205020404" pitchFamily="49" charset="0"/>
                <a:cs typeface="Courier New" panose="02070309020205020404" pitchFamily="49" charset="0"/>
              </a:rPr>
              <a:t>/eM9b6pgq5FsrVNst</a:t>
            </a:r>
          </a:p>
          <a:p>
            <a:r>
              <a:rPr lang="en-US" sz="1000" dirty="0">
                <a:latin typeface="Courier New" panose="02070309020205020404" pitchFamily="49" charset="0"/>
                <a:cs typeface="Courier New" panose="02070309020205020404" pitchFamily="49" charset="0"/>
              </a:rPr>
              <a:t>a/vsK4on+1k08TrXlJxuNuLALafm2IoK/SNrd42ZjX5mRCyLb2I8WUa/VGMFZ9a/</a:t>
            </a:r>
          </a:p>
          <a:p>
            <a:r>
              <a:rPr lang="en-US" sz="1000" dirty="0">
                <a:latin typeface="Courier New" panose="02070309020205020404" pitchFamily="49" charset="0"/>
                <a:cs typeface="Courier New" panose="02070309020205020404" pitchFamily="49" charset="0"/>
              </a:rPr>
              <a:t>92O4DXfRwi5UCQFtvFwJQLCnP5xbEKoBVvDfuRCOMgPkfil+QfSrWVAPmn7Dmpph</a:t>
            </a:r>
          </a:p>
          <a:p>
            <a:r>
              <a:rPr lang="en-US" sz="1000" dirty="0">
                <a:latin typeface="Courier New" panose="02070309020205020404" pitchFamily="49" charset="0"/>
                <a:cs typeface="Courier New" panose="02070309020205020404" pitchFamily="49" charset="0"/>
              </a:rPr>
              <a:t>LXCXtAo+3sEpo9cRpSNp/TeKplXr1DzyPnGgglOb8mLYD3XysDcQx1KmumcodyUH</a:t>
            </a:r>
          </a:p>
          <a:p>
            <a:r>
              <a:rPr lang="en-US" sz="1000" dirty="0">
                <a:latin typeface="Courier New" panose="02070309020205020404" pitchFamily="49" charset="0"/>
                <a:cs typeface="Courier New" panose="02070309020205020404" pitchFamily="49" charset="0"/>
              </a:rPr>
              <a:t>I2Djr5KQtZfa7mxFuDPJgGdR+wSIv1MNkvPZG+o+F50PbFoHgU0eYcoDq6okwxss</a:t>
            </a:r>
          </a:p>
          <a:p>
            <a:r>
              <a:rPr lang="en-US" sz="1000" dirty="0">
                <a:latin typeface="Courier New" panose="02070309020205020404" pitchFamily="49" charset="0"/>
                <a:cs typeface="Courier New" panose="02070309020205020404" pitchFamily="49" charset="0"/>
              </a:rPr>
              <a:t>zR23WrqkIYRxnOXYVHywy6Rw3yPQas9dpj4=</a:t>
            </a:r>
          </a:p>
          <a:p>
            <a:r>
              <a:rPr lang="en-US" sz="1000" dirty="0">
                <a:latin typeface="Courier New" panose="02070309020205020404" pitchFamily="49" charset="0"/>
                <a:cs typeface="Courier New" panose="02070309020205020404" pitchFamily="49" charset="0"/>
              </a:rPr>
              <a:t>-----END CERTIFICATE-----</a:t>
            </a:r>
          </a:p>
          <a:p>
            <a:endParaRPr lang="en-US" dirty="0"/>
          </a:p>
          <a:p>
            <a:r>
              <a:rPr lang="fr-FR" b="1" u="sng" dirty="0"/>
              <a:t>Server Key (for www.dimi.fr)</a:t>
            </a:r>
          </a:p>
          <a:p>
            <a:r>
              <a:rPr lang="en-US" sz="1000" dirty="0">
                <a:latin typeface="Courier New" panose="02070309020205020404" pitchFamily="49" charset="0"/>
                <a:cs typeface="Courier New" panose="02070309020205020404" pitchFamily="49" charset="0"/>
              </a:rPr>
              <a:t>-----BEGIN RSA PRIVATE KEY-----</a:t>
            </a:r>
          </a:p>
          <a:p>
            <a:r>
              <a:rPr lang="en-US" sz="1000" dirty="0">
                <a:latin typeface="Courier New" panose="02070309020205020404" pitchFamily="49" charset="0"/>
                <a:cs typeface="Courier New" panose="02070309020205020404" pitchFamily="49" charset="0"/>
              </a:rPr>
              <a:t>MIIJKQIBAAKCAgEA5B4YCA4KaniPPjRWl+iiiZZ+B2lzJZp3NGtV5hXJoTvQy0U7</a:t>
            </a:r>
          </a:p>
          <a:p>
            <a:r>
              <a:rPr lang="en-US" sz="1000" dirty="0">
                <a:latin typeface="Courier New" panose="02070309020205020404" pitchFamily="49" charset="0"/>
                <a:cs typeface="Courier New" panose="02070309020205020404" pitchFamily="49" charset="0"/>
              </a:rPr>
              <a:t>secUD0TOU0gG+76gPMTgrlUelsS4kLTKnn2nUWtVArPs2Jempq5+sPUbwsXtpgky</a:t>
            </a:r>
          </a:p>
          <a:p>
            <a:r>
              <a:rPr lang="en-US" sz="1000" dirty="0">
                <a:latin typeface="Courier New" panose="02070309020205020404" pitchFamily="49" charset="0"/>
                <a:cs typeface="Courier New" panose="02070309020205020404" pitchFamily="49" charset="0"/>
              </a:rPr>
              <a:t>ayISCYG1dcUnE8Lc8XJfshxDcCJj5laTsdmTp59NzOGE2Oms/fGbsUfq+Nw0iwL8</a:t>
            </a:r>
          </a:p>
          <a:p>
            <a:r>
              <a:rPr lang="en-US" sz="1000" dirty="0">
                <a:latin typeface="Courier New" panose="02070309020205020404" pitchFamily="49" charset="0"/>
                <a:cs typeface="Courier New" panose="02070309020205020404" pitchFamily="49" charset="0"/>
              </a:rPr>
              <a:t>Ferrbb4An+8elyuMFi7oUoJDVUCNQf8HRacY9uL/Dq0DDKdCB6gX6sUhwpqABauZ</a:t>
            </a:r>
          </a:p>
          <a:p>
            <a:r>
              <a:rPr lang="en-US" sz="1000" dirty="0">
                <a:latin typeface="Courier New" panose="02070309020205020404" pitchFamily="49" charset="0"/>
                <a:cs typeface="Courier New" panose="02070309020205020404" pitchFamily="49" charset="0"/>
              </a:rPr>
              <a:t>03PYgNx7IPFijGqNF0O0mC8Wu3yz5w8CcOXmh5cdlz+0k4wgCVXa+itS6XS08Hwi</a:t>
            </a:r>
          </a:p>
          <a:p>
            <a:r>
              <a:rPr lang="en-US" sz="1000" dirty="0">
                <a:latin typeface="Courier New" panose="02070309020205020404" pitchFamily="49" charset="0"/>
                <a:cs typeface="Courier New" panose="02070309020205020404" pitchFamily="49" charset="0"/>
              </a:rPr>
              <a:t>sB5AXVnIHPsLb9otX9RD5ap5O5zMKr49uEU/OKeo3nnTRw3Oy4vLdpZ1mw3guPqO</a:t>
            </a:r>
          </a:p>
          <a:p>
            <a:r>
              <a:rPr lang="en-US" sz="1000" dirty="0">
                <a:latin typeface="Courier New" panose="02070309020205020404" pitchFamily="49" charset="0"/>
                <a:cs typeface="Courier New" panose="02070309020205020404" pitchFamily="49" charset="0"/>
              </a:rPr>
              <a:t>vTUirLwe1snlTTn/BnV6gF8VILXyFcD2wQrPBlcE4TAa+YerHjA8Htmcf8JZzeZ7</a:t>
            </a:r>
          </a:p>
          <a:p>
            <a:r>
              <a:rPr lang="en-US" sz="1000" dirty="0">
                <a:latin typeface="Courier New" panose="02070309020205020404" pitchFamily="49" charset="0"/>
                <a:cs typeface="Courier New" panose="02070309020205020404" pitchFamily="49" charset="0"/>
              </a:rPr>
              <a:t>S9M0S6U4liUGvkF+8as6o1Bp2vE3gBPAvWM6amOW857+eQRR7bi4zNuBWWjO4Sqp</a:t>
            </a:r>
          </a:p>
          <a:p>
            <a:r>
              <a:rPr lang="en-US" sz="1000" dirty="0">
                <a:latin typeface="Courier New" panose="02070309020205020404" pitchFamily="49" charset="0"/>
                <a:cs typeface="Courier New" panose="02070309020205020404" pitchFamily="49" charset="0"/>
              </a:rPr>
              <a:t>koeyn9iUvQemgItWWfY3Cx++epOmKozVzhdVKf1aVq4uyR/C3eCWJD20IJ+zD1VC</a:t>
            </a:r>
          </a:p>
          <a:p>
            <a:r>
              <a:rPr lang="en-US" sz="1000" dirty="0">
                <a:latin typeface="Courier New" panose="02070309020205020404" pitchFamily="49" charset="0"/>
                <a:cs typeface="Courier New" panose="02070309020205020404" pitchFamily="49" charset="0"/>
              </a:rPr>
              <a:t>E+YCz+UVv5qGVaqbtwHZqoklgAGN5NxUkz7ZNnbhcK5EcazwVNG9TvghlTYP2HAe</a:t>
            </a:r>
          </a:p>
          <a:p>
            <a:r>
              <a:rPr lang="en-US" sz="1000" dirty="0">
                <a:latin typeface="Courier New" panose="02070309020205020404" pitchFamily="49" charset="0"/>
                <a:cs typeface="Courier New" panose="02070309020205020404" pitchFamily="49" charset="0"/>
              </a:rPr>
              <a:t>h1QViuEeLboYXSXS5KmPzBSPZS3ltD/pQMvgmtzq+ODMK9jlwkLcv+ZpcxMCAwEA</a:t>
            </a:r>
          </a:p>
          <a:p>
            <a:r>
              <a:rPr lang="en-US" sz="1000" dirty="0">
                <a:latin typeface="Courier New" panose="02070309020205020404" pitchFamily="49" charset="0"/>
                <a:cs typeface="Courier New" panose="02070309020205020404" pitchFamily="49" charset="0"/>
              </a:rPr>
              <a:t>AQKCAgAqNDsj+l0I98cgrhQ7RKoVpIcqneLU2TAmvZkF2ZAVSXjGssdpkaQPcx5t</a:t>
            </a:r>
          </a:p>
          <a:p>
            <a:r>
              <a:rPr lang="en-US" sz="1000" dirty="0">
                <a:latin typeface="Courier New" panose="02070309020205020404" pitchFamily="49" charset="0"/>
                <a:cs typeface="Courier New" panose="02070309020205020404" pitchFamily="49" charset="0"/>
              </a:rPr>
              <a:t>IA1StCD3PUGIX20qXbj75Mb77alwEdiHiHxQUjZd7ji4SpDZRz9BkcAHPCV0JtBI</a:t>
            </a:r>
          </a:p>
          <a:p>
            <a:r>
              <a:rPr lang="en-US" sz="1000" dirty="0">
                <a:latin typeface="Courier New" panose="02070309020205020404" pitchFamily="49" charset="0"/>
                <a:cs typeface="Courier New" panose="02070309020205020404" pitchFamily="49" charset="0"/>
              </a:rPr>
              <a:t>urIRIOM5tHxp+nqrm2E6M1hd9jAwOfPt7OdkLk94KCQy92hMpIkAEwxKjc0C371D</a:t>
            </a:r>
          </a:p>
          <a:p>
            <a:r>
              <a:rPr lang="en-US" sz="1000" dirty="0">
                <a:latin typeface="Courier New" panose="02070309020205020404" pitchFamily="49" charset="0"/>
                <a:cs typeface="Courier New" panose="02070309020205020404" pitchFamily="49" charset="0"/>
              </a:rPr>
              <a:t>2byiIUdor0MCSOFmO2wnAqT4yQKAYtznfTDsPWGlAv9xywkE9QqsgeQS0AMFTEVn</a:t>
            </a:r>
          </a:p>
          <a:p>
            <a:r>
              <a:rPr lang="en-US" sz="1000" dirty="0">
                <a:latin typeface="Courier New" panose="02070309020205020404" pitchFamily="49" charset="0"/>
                <a:cs typeface="Courier New" panose="02070309020205020404" pitchFamily="49" charset="0"/>
              </a:rPr>
              <a:t>geFGs0vpOviFk2i0RU0PeaJs+svc2CN8YSfqiGlA8OZzlGJhmNsFByJvzRkBbGPu</a:t>
            </a:r>
          </a:p>
          <a:p>
            <a:r>
              <a:rPr lang="en-US" sz="1000" dirty="0">
                <a:latin typeface="Courier New" panose="02070309020205020404" pitchFamily="49" charset="0"/>
                <a:cs typeface="Courier New" panose="02070309020205020404" pitchFamily="49" charset="0"/>
              </a:rPr>
              <a:t>oK+sAQSWDzKEojaNxeOsIMhQeFdKrabi557pHs1ACOfLX0j74nWNMYbardBr07PX</a:t>
            </a:r>
          </a:p>
          <a:p>
            <a:r>
              <a:rPr lang="en-US" sz="1000" dirty="0">
                <a:latin typeface="Courier New" panose="02070309020205020404" pitchFamily="49" charset="0"/>
                <a:cs typeface="Courier New" panose="02070309020205020404" pitchFamily="49" charset="0"/>
              </a:rPr>
              <a:t>fb0pcUNQXY1RRuBynErqa4dX/Gc9SVO5XT/Sj9PhyCtnd8c/hf9BRXwh9iqhgLr+</a:t>
            </a:r>
          </a:p>
          <a:p>
            <a:r>
              <a:rPr lang="en-US" sz="1000" dirty="0">
                <a:latin typeface="Courier New" panose="02070309020205020404" pitchFamily="49" charset="0"/>
                <a:cs typeface="Courier New" panose="02070309020205020404" pitchFamily="49" charset="0"/>
              </a:rPr>
              <a:t>RD7tXAm5nfnZ4N97gWc/OknzRfLv28B/IeXN0WH2/1f4xl5yJiweuDNV11olElKy</a:t>
            </a:r>
          </a:p>
          <a:p>
            <a:r>
              <a:rPr lang="en-US" sz="1000" dirty="0">
                <a:latin typeface="Courier New" panose="02070309020205020404" pitchFamily="49" charset="0"/>
                <a:cs typeface="Courier New" panose="02070309020205020404" pitchFamily="49" charset="0"/>
              </a:rPr>
              <a:t>4+0GRIKzjAc4eEDN/ncMN6B3yq6dcwDjONSo4E6vNYSNN9OCNRrOAQg8j8zZHoCA</a:t>
            </a:r>
          </a:p>
          <a:p>
            <a:r>
              <a:rPr lang="en-US" sz="1000" dirty="0" err="1">
                <a:latin typeface="Courier New" panose="02070309020205020404" pitchFamily="49" charset="0"/>
                <a:cs typeface="Courier New" panose="02070309020205020404" pitchFamily="49" charset="0"/>
              </a:rPr>
              <a:t>kfnenbGgJ</a:t>
            </a:r>
            <a:r>
              <a:rPr lang="en-US" sz="1000" dirty="0">
                <a:latin typeface="Courier New" panose="02070309020205020404" pitchFamily="49" charset="0"/>
                <a:cs typeface="Courier New" panose="02070309020205020404" pitchFamily="49" charset="0"/>
              </a:rPr>
              <a:t>/+vQT6SEgDGc5vx7wv/d3LaAQ5hkmvfRNT5JjpenoE1AOTrjE2XtT16</a:t>
            </a:r>
          </a:p>
          <a:p>
            <a:r>
              <a:rPr lang="en-US" sz="1000" dirty="0">
                <a:latin typeface="Courier New" panose="02070309020205020404" pitchFamily="49" charset="0"/>
                <a:cs typeface="Courier New" panose="02070309020205020404" pitchFamily="49" charset="0"/>
              </a:rPr>
              <a:t>txfGzVVT23JpdGwH52+LUl/tpcuGq03sN0w0Gw65m3fh4N51+QKCAQEA8eaRTfSM</a:t>
            </a:r>
          </a:p>
          <a:p>
            <a:r>
              <a:rPr lang="en-US" sz="1000" dirty="0">
                <a:latin typeface="Courier New" panose="02070309020205020404" pitchFamily="49" charset="0"/>
                <a:cs typeface="Courier New" panose="02070309020205020404" pitchFamily="49" charset="0"/>
              </a:rPr>
              <a:t>/USdoEcCR9Fhf8cVT2MpntKdYGP60pI93FhwgEZteAT+RGcxHqy5c2CqfYVEMfRp</a:t>
            </a:r>
          </a:p>
          <a:p>
            <a:r>
              <a:rPr lang="en-US" sz="1000" dirty="0">
                <a:latin typeface="Courier New" panose="02070309020205020404" pitchFamily="49" charset="0"/>
                <a:cs typeface="Courier New" panose="02070309020205020404" pitchFamily="49" charset="0"/>
              </a:rPr>
              <a:t>w6GzScFzUZJRFUQaHJCfocw8e0G9bsLJVgq8U0fHSlEzYJnuUF28BrbtGiKMSMga</a:t>
            </a:r>
          </a:p>
          <a:p>
            <a:r>
              <a:rPr lang="en-US" sz="1000" dirty="0">
                <a:latin typeface="Courier New" panose="02070309020205020404" pitchFamily="49" charset="0"/>
                <a:cs typeface="Courier New" panose="02070309020205020404" pitchFamily="49" charset="0"/>
              </a:rPr>
              <a:t>TfcVxl9fZ1DEXCJkLwttp5NDK7b5pHcC0k7agdr31NB36kmWariTFpUz/do3ZEFI</a:t>
            </a:r>
          </a:p>
          <a:p>
            <a:r>
              <a:rPr lang="en-US" sz="1000" dirty="0">
                <a:latin typeface="Courier New" panose="02070309020205020404" pitchFamily="49" charset="0"/>
                <a:cs typeface="Courier New" panose="02070309020205020404" pitchFamily="49" charset="0"/>
              </a:rPr>
              <a:t>Uct7EWLM0D4VRPsRQBJAL/AP2bUPKAcpv+utZs4Th3rkP9P3Rr9UWEfRR1mAUQ4M</a:t>
            </a:r>
          </a:p>
          <a:p>
            <a:r>
              <a:rPr lang="en-US" sz="1000" dirty="0">
                <a:latin typeface="Courier New" panose="02070309020205020404" pitchFamily="49" charset="0"/>
                <a:cs typeface="Courier New" panose="02070309020205020404" pitchFamily="49" charset="0"/>
              </a:rPr>
              <a:t>sNEuEG2SqAMBZVUOCUlvH6AIquzf2rjSVk/Vb5mZkk4xPSzIYyFnSf8/</a:t>
            </a:r>
            <a:r>
              <a:rPr lang="en-US" sz="1000" dirty="0" err="1">
                <a:latin typeface="Courier New" panose="02070309020205020404" pitchFamily="49" charset="0"/>
                <a:cs typeface="Courier New" panose="02070309020205020404" pitchFamily="49" charset="0"/>
              </a:rPr>
              <a:t>snzXLfNy</a:t>
            </a:r>
            <a:endParaRPr lang="en-US" sz="1000" dirty="0">
              <a:latin typeface="Courier New" panose="02070309020205020404" pitchFamily="49" charset="0"/>
              <a:cs typeface="Courier New" panose="02070309020205020404" pitchFamily="49" charset="0"/>
            </a:endParaRPr>
          </a:p>
          <a:p>
            <a:r>
              <a:rPr lang="en-US" sz="1000" dirty="0">
                <a:latin typeface="Courier New" panose="02070309020205020404" pitchFamily="49" charset="0"/>
                <a:cs typeface="Courier New" panose="02070309020205020404" pitchFamily="49" charset="0"/>
              </a:rPr>
              <a:t>a/E5FSlKkfOHxQKCAQEA8Wnd5J2+x2qOES/z32iY1JwV07/JytHUnkPm+Zytun3S</a:t>
            </a:r>
          </a:p>
          <a:p>
            <a:r>
              <a:rPr lang="en-US" sz="1000" dirty="0">
                <a:latin typeface="Courier New" panose="02070309020205020404" pitchFamily="49" charset="0"/>
                <a:cs typeface="Courier New" panose="02070309020205020404" pitchFamily="49" charset="0"/>
              </a:rPr>
              <a:t>2gmDSP4oIOY8WcpuNT+/N+ra0DmcH97nRzzrxpADiUf3t06oAZfd8OJd2Rk13YRu</a:t>
            </a:r>
          </a:p>
          <a:p>
            <a:r>
              <a:rPr lang="en-US" sz="1000" dirty="0">
                <a:latin typeface="Courier New" panose="02070309020205020404" pitchFamily="49" charset="0"/>
                <a:cs typeface="Courier New" panose="02070309020205020404" pitchFamily="49" charset="0"/>
              </a:rPr>
              <a:t>RYckV9GUL2olGjOH0EuK/</a:t>
            </a:r>
            <a:r>
              <a:rPr lang="en-US" sz="1000" dirty="0" err="1">
                <a:latin typeface="Courier New" panose="02070309020205020404" pitchFamily="49" charset="0"/>
                <a:cs typeface="Courier New" panose="02070309020205020404" pitchFamily="49" charset="0"/>
              </a:rPr>
              <a:t>wBYgb</a:t>
            </a:r>
            <a:r>
              <a:rPr lang="en-US" sz="1000" dirty="0">
                <a:latin typeface="Courier New" panose="02070309020205020404" pitchFamily="49" charset="0"/>
                <a:cs typeface="Courier New" panose="02070309020205020404" pitchFamily="49" charset="0"/>
              </a:rPr>
              <a:t>/jN1HyX8feh7GjNBuhpmyMO3AyP6Ff2H5NqEl5</a:t>
            </a:r>
          </a:p>
          <a:p>
            <a:r>
              <a:rPr lang="en-US" sz="1000" dirty="0">
                <a:latin typeface="Courier New" panose="02070309020205020404" pitchFamily="49" charset="0"/>
                <a:cs typeface="Courier New" panose="02070309020205020404" pitchFamily="49" charset="0"/>
              </a:rPr>
              <a:t>3Xz7C2TKB5xpQkFjjwDcWnMsyUPiXsreNoNziuuKK2yoWDznntGYjhPgjfolBZol</a:t>
            </a:r>
          </a:p>
          <a:p>
            <a:r>
              <a:rPr lang="en-US" sz="1000" dirty="0">
                <a:latin typeface="Courier New" panose="02070309020205020404" pitchFamily="49" charset="0"/>
                <a:cs typeface="Courier New" panose="02070309020205020404" pitchFamily="49" charset="0"/>
              </a:rPr>
              <a:t>Zhih8dsvCB8i2GYGUSD0nuXB39U9Ct7eHDMVyY2CrIYaGkbdhqvwUlUyqpm2PREQ</a:t>
            </a:r>
          </a:p>
          <a:p>
            <a:r>
              <a:rPr lang="en-US" sz="1000" dirty="0">
                <a:latin typeface="Courier New" panose="02070309020205020404" pitchFamily="49" charset="0"/>
                <a:cs typeface="Courier New" panose="02070309020205020404" pitchFamily="49" charset="0"/>
              </a:rPr>
              <a:t>b0RyFbNQXsbstWuFL66hxcUmbGHeU4nLJ2C1I87k9wKCAQAEw+D64yVf29krDhsK</a:t>
            </a:r>
          </a:p>
          <a:p>
            <a:r>
              <a:rPr lang="en-US" sz="1000" dirty="0">
                <a:latin typeface="Courier New" panose="02070309020205020404" pitchFamily="49" charset="0"/>
                <a:cs typeface="Courier New" panose="02070309020205020404" pitchFamily="49" charset="0"/>
              </a:rPr>
              <a:t>ZSKBjN9rl+169nUpL+8B9OWJEKjurfR8F8UWfd3m18ozbqUNIfHs9f6bXvUUL95g</a:t>
            </a:r>
          </a:p>
          <a:p>
            <a:r>
              <a:rPr lang="en-US" sz="1000" dirty="0">
                <a:latin typeface="Courier New" panose="02070309020205020404" pitchFamily="49" charset="0"/>
                <a:cs typeface="Courier New" panose="02070309020205020404" pitchFamily="49" charset="0"/>
              </a:rPr>
              <a:t>rfww6g2FoIe0fTx3xRzBMM8chcud7F0NprnXXlDmfmI006eqCyIuUNrLzGE+biSH</a:t>
            </a:r>
          </a:p>
          <a:p>
            <a:r>
              <a:rPr lang="en-US" sz="1000" dirty="0">
                <a:latin typeface="Courier New" panose="02070309020205020404" pitchFamily="49" charset="0"/>
                <a:cs typeface="Courier New" panose="02070309020205020404" pitchFamily="49" charset="0"/>
              </a:rPr>
              <a:t>+XxUwEyu7I+1bF43XzxdtAZ3NBxz0GdvZsfl8psm8QncuQW0K3dJ30tYaSS8e/DC</a:t>
            </a:r>
          </a:p>
          <a:p>
            <a:r>
              <a:rPr lang="en-US" sz="1000" dirty="0">
                <a:latin typeface="Courier New" panose="02070309020205020404" pitchFamily="49" charset="0"/>
                <a:cs typeface="Courier New" panose="02070309020205020404" pitchFamily="49" charset="0"/>
              </a:rPr>
              <a:t>7WYn3LZDR9jB2P3G8R0iUbnN0Quyab7SvWX/p+JIH36+2nNR735qmlc/qG863Z20</a:t>
            </a:r>
          </a:p>
          <a:p>
            <a:r>
              <a:rPr lang="en-US" sz="1000" dirty="0">
                <a:latin typeface="Courier New" panose="02070309020205020404" pitchFamily="49" charset="0"/>
                <a:cs typeface="Courier New" panose="02070309020205020404" pitchFamily="49" charset="0"/>
              </a:rPr>
              <a:t>95Iwd9N19V9eBR4Gl/H08g0arCntL95plma76MTtxvus5n1Pu8vVWOVZIQBZ3V1d</a:t>
            </a:r>
          </a:p>
          <a:p>
            <a:r>
              <a:rPr lang="en-US" sz="1000" dirty="0">
                <a:latin typeface="Courier New" panose="02070309020205020404" pitchFamily="49" charset="0"/>
                <a:cs typeface="Courier New" panose="02070309020205020404" pitchFamily="49" charset="0"/>
              </a:rPr>
              <a:t>sKltAoIBAQDJXIyAjDL9Epu9Kko4Jn6TmD18iZQ/YBYAjJKz0UP3McwVoamn0JaY</a:t>
            </a:r>
          </a:p>
          <a:p>
            <a:r>
              <a:rPr lang="en-US" sz="1000" dirty="0">
                <a:latin typeface="Courier New" panose="02070309020205020404" pitchFamily="49" charset="0"/>
                <a:cs typeface="Courier New" panose="02070309020205020404" pitchFamily="49" charset="0"/>
              </a:rPr>
              <a:t>GnJsUrTqJWnRskshM2xOCRbQDLh8vtK0RxsQAsOP0KSGr8mns6eCRVvVEov11BHO</a:t>
            </a:r>
          </a:p>
          <a:p>
            <a:r>
              <a:rPr lang="en-US" sz="1000" dirty="0">
                <a:latin typeface="Courier New" panose="02070309020205020404" pitchFamily="49" charset="0"/>
                <a:cs typeface="Courier New" panose="02070309020205020404" pitchFamily="49" charset="0"/>
              </a:rPr>
              <a:t>GrMnz6OQ0fH2EMvCLdPP6MJJseSjOj/uzr1em1u8mDDRckEHyxHrNJ45aG3daww4</a:t>
            </a:r>
          </a:p>
          <a:p>
            <a:r>
              <a:rPr lang="en-US" sz="1000" dirty="0">
                <a:latin typeface="Courier New" panose="02070309020205020404" pitchFamily="49" charset="0"/>
                <a:cs typeface="Courier New" panose="02070309020205020404" pitchFamily="49" charset="0"/>
              </a:rPr>
              <a:t>nPYPFYt9VDJ4H2lT1xOSDZSb07kkPqLY5aDlOKfZiOm+WEYNJoCK07AuII2ztibc</a:t>
            </a:r>
          </a:p>
          <a:p>
            <a:r>
              <a:rPr lang="en-US" sz="1000" dirty="0">
                <a:latin typeface="Courier New" panose="02070309020205020404" pitchFamily="49" charset="0"/>
                <a:cs typeface="Courier New" panose="02070309020205020404" pitchFamily="49" charset="0"/>
              </a:rPr>
              <a:t>l1vxM+hA80QW5X14vdxUnOCWlOWvYCGG1bQgBsvv8KpbgkTol52yAfG7XVPrVc3L</a:t>
            </a:r>
          </a:p>
          <a:p>
            <a:r>
              <a:rPr lang="en-US" sz="1000" dirty="0">
                <a:latin typeface="Courier New" panose="02070309020205020404" pitchFamily="49" charset="0"/>
                <a:cs typeface="Courier New" panose="02070309020205020404" pitchFamily="49" charset="0"/>
              </a:rPr>
              <a:t>wBDgofZNd1PoKjGKZXeUJnMVPUzZuVCxAoIBAQDoYdDi/</a:t>
            </a:r>
            <a:r>
              <a:rPr lang="en-US" sz="1000" dirty="0" err="1">
                <a:latin typeface="Courier New" panose="02070309020205020404" pitchFamily="49" charset="0"/>
                <a:cs typeface="Courier New" panose="02070309020205020404" pitchFamily="49" charset="0"/>
              </a:rPr>
              <a:t>YrXUIcC+wy</a:t>
            </a:r>
            <a:r>
              <a:rPr lang="en-US" sz="1000" dirty="0">
                <a:latin typeface="Courier New" panose="02070309020205020404" pitchFamily="49" charset="0"/>
                <a:cs typeface="Courier New" panose="02070309020205020404" pitchFamily="49" charset="0"/>
              </a:rPr>
              <a:t>/26JWJo60</a:t>
            </a:r>
          </a:p>
          <a:p>
            <a:r>
              <a:rPr lang="en-US" sz="1000" dirty="0">
                <a:latin typeface="Courier New" panose="02070309020205020404" pitchFamily="49" charset="0"/>
                <a:cs typeface="Courier New" panose="02070309020205020404" pitchFamily="49" charset="0"/>
              </a:rPr>
              <a:t>jMjUC8Y2ty8tOOVo1Pdcl+8a3GDkhIbEEvtf4viaG7lnXdKTq+QytnKr11I+zVj3</a:t>
            </a:r>
          </a:p>
          <a:p>
            <a:r>
              <a:rPr lang="en-US" sz="1000" dirty="0">
                <a:latin typeface="Courier New" panose="02070309020205020404" pitchFamily="49" charset="0"/>
                <a:cs typeface="Courier New" panose="02070309020205020404" pitchFamily="49" charset="0"/>
              </a:rPr>
              <a:t>iEhpkw5Llq2ewPKs5Qqi0+iLF0gwFU+FUijdfKVXe+omKcxYJ5KJ5haBcCBspcTs</a:t>
            </a:r>
          </a:p>
          <a:p>
            <a:r>
              <a:rPr lang="en-US" sz="1000" dirty="0">
                <a:latin typeface="Courier New" panose="02070309020205020404" pitchFamily="49" charset="0"/>
                <a:cs typeface="Courier New" panose="02070309020205020404" pitchFamily="49" charset="0"/>
              </a:rPr>
              <a:t>JH9qPFeRxjzjUgUWGb3JLj6bNNHypg5tDPcr0NhAQgM0wfvHaQf4afx6cPOj7Lun</a:t>
            </a:r>
          </a:p>
          <a:p>
            <a:r>
              <a:rPr lang="en-US" sz="1000" dirty="0">
                <a:latin typeface="Courier New" panose="02070309020205020404" pitchFamily="49" charset="0"/>
                <a:cs typeface="Courier New" panose="02070309020205020404" pitchFamily="49" charset="0"/>
              </a:rPr>
              <a:t>hjRBqEs6X07UguJnWY4LR+mgFz2UrDj/wi9NbJzRFNjwGEFVc1VKu4RJ+XIxvSDK</a:t>
            </a:r>
          </a:p>
          <a:p>
            <a:r>
              <a:rPr lang="en-US" sz="1000" dirty="0">
                <a:latin typeface="Courier New" panose="02070309020205020404" pitchFamily="49" charset="0"/>
                <a:cs typeface="Courier New" panose="02070309020205020404" pitchFamily="49" charset="0"/>
              </a:rPr>
              <a:t>DbhcHWwp0RnzDazQGEO2EdnIeKYi/Zpz9Ybos8ljejIkILAdqiPE+1syUlHn</a:t>
            </a:r>
          </a:p>
          <a:p>
            <a:r>
              <a:rPr lang="en-US" sz="1000" dirty="0">
                <a:latin typeface="Courier New" panose="02070309020205020404" pitchFamily="49" charset="0"/>
                <a:cs typeface="Courier New" panose="02070309020205020404" pitchFamily="49" charset="0"/>
              </a:rPr>
              <a:t>-----END RSA PRIVATE KEY-----</a:t>
            </a:r>
          </a:p>
          <a:p>
            <a:endParaRPr lang="en-US" dirty="0"/>
          </a:p>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122</a:t>
            </a:fld>
            <a:endParaRPr lang="en-US"/>
          </a:p>
        </p:txBody>
      </p:sp>
    </p:spTree>
    <p:extLst>
      <p:ext uri="{BB962C8B-B14F-4D97-AF65-F5344CB8AC3E}">
        <p14:creationId xmlns:p14="http://schemas.microsoft.com/office/powerpoint/2010/main" val="423747056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noProof="0" dirty="0"/>
              <a:t>Certificates listed under "Default Certificate" are only Certificates that were imported with option "Service Certificate = Enabled".</a:t>
            </a:r>
          </a:p>
          <a:p>
            <a:r>
              <a:rPr lang="en-US" noProof="0" dirty="0"/>
              <a:t>Currently Self-Signed Certificates created within NSX-T can not be used by NSX-T LB.</a:t>
            </a:r>
          </a:p>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125</a:t>
            </a:fld>
            <a:endParaRPr lang="en-US"/>
          </a:p>
        </p:txBody>
      </p:sp>
    </p:spTree>
    <p:extLst>
      <p:ext uri="{BB962C8B-B14F-4D97-AF65-F5344CB8AC3E}">
        <p14:creationId xmlns:p14="http://schemas.microsoft.com/office/powerpoint/2010/main" val="17150995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126</a:t>
            </a:fld>
            <a:endParaRPr lang="en-US"/>
          </a:p>
        </p:txBody>
      </p:sp>
    </p:spTree>
    <p:extLst>
      <p:ext uri="{BB962C8B-B14F-4D97-AF65-F5344CB8AC3E}">
        <p14:creationId xmlns:p14="http://schemas.microsoft.com/office/powerpoint/2010/main" val="32367075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Information on Active </a:t>
            </a:r>
          </a:p>
          <a:p>
            <a:r>
              <a:rPr lang="en-US" sz="1200" dirty="0">
                <a:latin typeface="Courier New" panose="02070309020205020404" pitchFamily="49" charset="0"/>
                <a:cs typeface="Courier New" panose="02070309020205020404" pitchFamily="49" charset="0"/>
              </a:rPr>
              <a:t>lab1-edge1&gt; get load-balancer cc81d6b1-9c2c-431f-b726-85846c6c5cde high-availability-state</a:t>
            </a:r>
          </a:p>
          <a:p>
            <a:r>
              <a:rPr lang="en-US" sz="1200" dirty="0">
                <a:latin typeface="Courier New" panose="02070309020205020404" pitchFamily="49" charset="0"/>
                <a:cs typeface="Courier New" panose="02070309020205020404" pitchFamily="49" charset="0"/>
              </a:rPr>
              <a:t>LB HA Sync State: ACTIVE, FULL_SYNC - NOT STARTED</a:t>
            </a:r>
          </a:p>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16</a:t>
            </a:fld>
            <a:endParaRPr lang="en-US"/>
          </a:p>
        </p:txBody>
      </p:sp>
    </p:spTree>
    <p:extLst>
      <p:ext uri="{BB962C8B-B14F-4D97-AF65-F5344CB8AC3E}">
        <p14:creationId xmlns:p14="http://schemas.microsoft.com/office/powerpoint/2010/main" val="306645573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127</a:t>
            </a:fld>
            <a:endParaRPr lang="en-US"/>
          </a:p>
        </p:txBody>
      </p:sp>
    </p:spTree>
    <p:extLst>
      <p:ext uri="{BB962C8B-B14F-4D97-AF65-F5344CB8AC3E}">
        <p14:creationId xmlns:p14="http://schemas.microsoft.com/office/powerpoint/2010/main" val="265041881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128</a:t>
            </a:fld>
            <a:endParaRPr lang="en-US"/>
          </a:p>
        </p:txBody>
      </p:sp>
    </p:spTree>
    <p:extLst>
      <p:ext uri="{BB962C8B-B14F-4D97-AF65-F5344CB8AC3E}">
        <p14:creationId xmlns:p14="http://schemas.microsoft.com/office/powerpoint/2010/main" val="201173920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r>
              <a:rPr lang="fr-FR" b="1" u="sng" dirty="0"/>
              <a:t>CA </a:t>
            </a:r>
            <a:r>
              <a:rPr lang="fr-FR" b="1" u="sng" dirty="0" err="1"/>
              <a:t>Certificate</a:t>
            </a:r>
            <a:r>
              <a:rPr lang="fr-FR" b="1" u="sng" dirty="0"/>
              <a:t> (for dimi.fr)</a:t>
            </a:r>
          </a:p>
          <a:p>
            <a:r>
              <a:rPr lang="en-US" sz="1200" dirty="0">
                <a:latin typeface="Courier New" panose="02070309020205020404" pitchFamily="49" charset="0"/>
                <a:cs typeface="Courier New" panose="02070309020205020404" pitchFamily="49" charset="0"/>
              </a:rPr>
              <a:t>-----BEGIN CERTIFICATE-----</a:t>
            </a:r>
          </a:p>
          <a:p>
            <a:r>
              <a:rPr lang="en-US" sz="1200" dirty="0">
                <a:latin typeface="Courier New" panose="02070309020205020404" pitchFamily="49" charset="0"/>
                <a:cs typeface="Courier New" panose="02070309020205020404" pitchFamily="49" charset="0"/>
              </a:rPr>
              <a:t>MIIFgTCCA2mgAwIBAgIJAP0MXOQV1tJnMA0GCSqGSIb3DQEBBQUAMFcxCzAJBgNV</a:t>
            </a:r>
          </a:p>
          <a:p>
            <a:r>
              <a:rPr lang="en-US" sz="1200" dirty="0">
                <a:latin typeface="Courier New" panose="02070309020205020404" pitchFamily="49" charset="0"/>
                <a:cs typeface="Courier New" panose="02070309020205020404" pitchFamily="49" charset="0"/>
              </a:rPr>
              <a:t>BAYTAkZSMRMwEQYDVQQIDApTb21lLVN0YXRlMSEwHwYDVQQKDBhJbnRlcm5ldCBX</a:t>
            </a:r>
          </a:p>
          <a:p>
            <a:r>
              <a:rPr lang="en-US" sz="1200" dirty="0">
                <a:latin typeface="Courier New" panose="02070309020205020404" pitchFamily="49" charset="0"/>
                <a:cs typeface="Courier New" panose="02070309020205020404" pitchFamily="49" charset="0"/>
              </a:rPr>
              <a:t>aWRnaXRzIFB0eSBMdGQxEDAOBgNVBAMMB0RpbWktQ0EwHhcNMTUwMTI5MDc0NDM4</a:t>
            </a:r>
          </a:p>
          <a:p>
            <a:r>
              <a:rPr lang="en-US" sz="1200" dirty="0">
                <a:latin typeface="Courier New" panose="02070309020205020404" pitchFamily="49" charset="0"/>
                <a:cs typeface="Courier New" panose="02070309020205020404" pitchFamily="49" charset="0"/>
              </a:rPr>
              <a:t>WhcNMjUwMTI2MDc0NDM4WjBXMQswCQYDVQQGEwJGUjETMBEGA1UECAwKU29tZS1T</a:t>
            </a:r>
          </a:p>
          <a:p>
            <a:r>
              <a:rPr lang="en-US" sz="1200" dirty="0">
                <a:latin typeface="Courier New" panose="02070309020205020404" pitchFamily="49" charset="0"/>
                <a:cs typeface="Courier New" panose="02070309020205020404" pitchFamily="49" charset="0"/>
              </a:rPr>
              <a:t>dGF0ZTEhMB8GA1UECgwYSW50ZXJuZXQgV2lkZ2l0cyBQdHkgTHRkMRAwDgYDVQQD</a:t>
            </a:r>
          </a:p>
          <a:p>
            <a:r>
              <a:rPr lang="en-US" sz="1200" dirty="0">
                <a:latin typeface="Courier New" panose="02070309020205020404" pitchFamily="49" charset="0"/>
                <a:cs typeface="Courier New" panose="02070309020205020404" pitchFamily="49" charset="0"/>
              </a:rPr>
              <a:t>DAdEaW1pLUNBMIICIjANBgkqhkiG9w0BAQEFAAOCAg8AMIICCgKCAgEA1FY+XazP</a:t>
            </a:r>
          </a:p>
          <a:p>
            <a:r>
              <a:rPr lang="en-US" sz="1200" dirty="0">
                <a:latin typeface="Courier New" panose="02070309020205020404" pitchFamily="49" charset="0"/>
                <a:cs typeface="Courier New" panose="02070309020205020404" pitchFamily="49" charset="0"/>
              </a:rPr>
              <a:t>OGxY8V+Ne8YR54SAgLOXO3M5J3M2k/9bm3JCme+GxvjeoAl/8rPbrYlTqFkqsM2M</a:t>
            </a:r>
          </a:p>
          <a:p>
            <a:r>
              <a:rPr lang="en-US" sz="1200" dirty="0">
                <a:latin typeface="Courier New" panose="02070309020205020404" pitchFamily="49" charset="0"/>
                <a:cs typeface="Courier New" panose="02070309020205020404" pitchFamily="49" charset="0"/>
              </a:rPr>
              <a:t>Vv50O1ykLFwfzvL1C+gprRaQbOQIN2y6y/</a:t>
            </a:r>
            <a:r>
              <a:rPr lang="en-US" sz="1200" dirty="0" err="1">
                <a:latin typeface="Courier New" panose="02070309020205020404" pitchFamily="49" charset="0"/>
                <a:cs typeface="Courier New" panose="02070309020205020404" pitchFamily="49" charset="0"/>
              </a:rPr>
              <a:t>usjunQq</a:t>
            </a:r>
            <a:r>
              <a:rPr lang="en-US" sz="1200" dirty="0">
                <a:latin typeface="Courier New" panose="02070309020205020404" pitchFamily="49" charset="0"/>
                <a:cs typeface="Courier New" panose="02070309020205020404" pitchFamily="49" charset="0"/>
              </a:rPr>
              <a:t>/WfVpDvGOMoagU8/JJtY364</a:t>
            </a:r>
          </a:p>
          <a:p>
            <a:r>
              <a:rPr lang="en-US" sz="1200" dirty="0">
                <a:latin typeface="Courier New" panose="02070309020205020404" pitchFamily="49" charset="0"/>
                <a:cs typeface="Courier New" panose="02070309020205020404" pitchFamily="49" charset="0"/>
              </a:rPr>
              <a:t>i3aZBio26wXDiK5JqWeNfSNFaR8usLUxdqicG3lppTbvwzxlK7QC4+X5BBBukOvX</a:t>
            </a:r>
          </a:p>
          <a:p>
            <a:r>
              <a:rPr lang="en-US" sz="1200" dirty="0">
                <a:latin typeface="Courier New" panose="02070309020205020404" pitchFamily="49" charset="0"/>
                <a:cs typeface="Courier New" panose="02070309020205020404" pitchFamily="49" charset="0"/>
              </a:rPr>
              <a:t>B2T/qTfjjHIvcAbyfg3Iv+8TsIfE/EwhgtGgg8I4rXoqfh4BK2aYpCIM4oNVy28C</a:t>
            </a:r>
          </a:p>
          <a:p>
            <a:r>
              <a:rPr lang="en-US" sz="1200" dirty="0">
                <a:latin typeface="Courier New" panose="02070309020205020404" pitchFamily="49" charset="0"/>
                <a:cs typeface="Courier New" panose="02070309020205020404" pitchFamily="49" charset="0"/>
              </a:rPr>
              <a:t>WF5+6RhXHg21fioyNHNIxp+QYjxGACzBbIdDcPvb0K+neA/gEinq9Mk9Biihxbzi</a:t>
            </a:r>
          </a:p>
          <a:p>
            <a:r>
              <a:rPr lang="en-US" sz="1200" dirty="0">
                <a:latin typeface="Courier New" panose="02070309020205020404" pitchFamily="49" charset="0"/>
                <a:cs typeface="Courier New" panose="02070309020205020404" pitchFamily="49" charset="0"/>
              </a:rPr>
              <a:t>LJosgCpiRFQiPSYzYit0eScLNsp/A+b9Jqyvm7CccTvwBRcRTF1sDybwYxWlcNUJ</a:t>
            </a:r>
          </a:p>
          <a:p>
            <a:r>
              <a:rPr lang="en-US" sz="1200" dirty="0">
                <a:latin typeface="Courier New" panose="02070309020205020404" pitchFamily="49" charset="0"/>
                <a:cs typeface="Courier New" panose="02070309020205020404" pitchFamily="49" charset="0"/>
              </a:rPr>
              <a:t>25e9VE9GW+8C8wn13o/BfoG4UWk9v10KIyLaTjQKSsPFDqScYDPgxhHQshbHzblm</a:t>
            </a:r>
          </a:p>
          <a:p>
            <a:r>
              <a:rPr lang="en-US" sz="1200" dirty="0" err="1">
                <a:latin typeface="Courier New" panose="02070309020205020404" pitchFamily="49" charset="0"/>
                <a:cs typeface="Courier New" panose="02070309020205020404" pitchFamily="49" charset="0"/>
              </a:rPr>
              <a:t>rg</a:t>
            </a:r>
            <a:r>
              <a:rPr lang="en-US" sz="1200" dirty="0">
                <a:latin typeface="Courier New" panose="02070309020205020404" pitchFamily="49" charset="0"/>
                <a:cs typeface="Courier New" panose="02070309020205020404" pitchFamily="49" charset="0"/>
              </a:rPr>
              <a:t>/4wby4wqJktolLI0/Su1RQBOwXEKP5AKSsvD1zfI5KadU1pbjYkZxjbKqkRI+d</a:t>
            </a:r>
          </a:p>
          <a:p>
            <a:r>
              <a:rPr lang="en-US" sz="1200" dirty="0">
                <a:latin typeface="Courier New" panose="02070309020205020404" pitchFamily="49" charset="0"/>
                <a:cs typeface="Courier New" panose="02070309020205020404" pitchFamily="49" charset="0"/>
              </a:rPr>
              <a:t>pjetQspSGYg8EqHsorPd1hle1DvcQugIxXTRXTkcPbtNttxprku4UMXDs7vKlrGG</a:t>
            </a:r>
          </a:p>
          <a:p>
            <a:r>
              <a:rPr lang="en-US" sz="1200" dirty="0">
                <a:latin typeface="Courier New" panose="02070309020205020404" pitchFamily="49" charset="0"/>
                <a:cs typeface="Courier New" panose="02070309020205020404" pitchFamily="49" charset="0"/>
              </a:rPr>
              <a:t>vSbE0O4a04OOpr7EsKCFYueH/MAypRvw+tDO0zy0jILiUcDXABMfLqkBVQJoWWqp</a:t>
            </a:r>
          </a:p>
          <a:p>
            <a:r>
              <a:rPr lang="en-US" sz="1200" dirty="0">
                <a:latin typeface="Courier New" panose="02070309020205020404" pitchFamily="49" charset="0"/>
                <a:cs typeface="Courier New" panose="02070309020205020404" pitchFamily="49" charset="0"/>
              </a:rPr>
              <a:t>8TKtDc7J0LY/BMs57aKMRU/RZi4RDCD6+VcCAwEAAaNQME4wHQYDVR0OBBYEFI3Y</a:t>
            </a:r>
          </a:p>
          <a:p>
            <a:r>
              <a:rPr lang="en-US" sz="1200" dirty="0">
                <a:latin typeface="Courier New" panose="02070309020205020404" pitchFamily="49" charset="0"/>
                <a:cs typeface="Courier New" panose="02070309020205020404" pitchFamily="49" charset="0"/>
              </a:rPr>
              <a:t>/TwGaSUMr7Qlq9xFkZq6MlgsMB8GA1UdIwQYMBaAFI3Y/TwGaSUMr7Qlq9xFkZq6</a:t>
            </a:r>
          </a:p>
          <a:p>
            <a:r>
              <a:rPr lang="en-US" sz="1200" dirty="0">
                <a:latin typeface="Courier New" panose="02070309020205020404" pitchFamily="49" charset="0"/>
                <a:cs typeface="Courier New" panose="02070309020205020404" pitchFamily="49" charset="0"/>
              </a:rPr>
              <a:t>MlgsMAwGA1UdEwQFMAMBAf8wDQYJKoZIhvcNAQEFBQADggIBAFyLa4NQJZDRH3zC</a:t>
            </a:r>
          </a:p>
          <a:p>
            <a:r>
              <a:rPr lang="en-US" sz="1200" dirty="0">
                <a:latin typeface="Courier New" panose="02070309020205020404" pitchFamily="49" charset="0"/>
                <a:cs typeface="Courier New" panose="02070309020205020404" pitchFamily="49" charset="0"/>
              </a:rPr>
              <a:t>QabOSzKvv74RYyNEafysEuX46TUOywi0+RaMSZSgxUOXt1R0mH4OA+CAmnq6U9he</a:t>
            </a:r>
          </a:p>
          <a:p>
            <a:r>
              <a:rPr lang="en-US" sz="1200" dirty="0">
                <a:latin typeface="Courier New" panose="02070309020205020404" pitchFamily="49" charset="0"/>
                <a:cs typeface="Courier New" panose="02070309020205020404" pitchFamily="49" charset="0"/>
              </a:rPr>
              <a:t>ofCGQw1YcoDraGVcqVNu0hm0eUFL/066ckk87Cn7NEIBNo0VqegGP+3hAVGNz5CY</a:t>
            </a:r>
          </a:p>
          <a:p>
            <a:r>
              <a:rPr lang="en-US" sz="1200" dirty="0">
                <a:latin typeface="Courier New" panose="02070309020205020404" pitchFamily="49" charset="0"/>
                <a:cs typeface="Courier New" panose="02070309020205020404" pitchFamily="49" charset="0"/>
              </a:rPr>
              <a:t>giJU93mMKEB1BcxL9aaIAMUlCoeOl1/HtfL1CHRivo//ZLlClhlTIWNG4JMN4Cb7</a:t>
            </a:r>
          </a:p>
          <a:p>
            <a:r>
              <a:rPr lang="en-US" sz="1200" dirty="0">
                <a:latin typeface="Courier New" panose="02070309020205020404" pitchFamily="49" charset="0"/>
                <a:cs typeface="Courier New" panose="02070309020205020404" pitchFamily="49" charset="0"/>
              </a:rPr>
              <a:t>1CFNTbQxTxs15vzZl6PMixUWQPJyXZ26LLnEI0FsqZll6mgjVjbNFbdqbQcnWtoO</a:t>
            </a:r>
          </a:p>
          <a:p>
            <a:r>
              <a:rPr lang="en-US" sz="1200" dirty="0">
                <a:latin typeface="Courier New" panose="02070309020205020404" pitchFamily="49" charset="0"/>
                <a:cs typeface="Courier New" panose="02070309020205020404" pitchFamily="49" charset="0"/>
              </a:rPr>
              <a:t>Dpk0J69E6Y5B6QmKWcB+F1tQhTYW2R3omMK1/16h+vhrbcemySJHO0Mf+WQ0Rqsx</a:t>
            </a:r>
          </a:p>
          <a:p>
            <a:r>
              <a:rPr lang="en-US" sz="1200" dirty="0">
                <a:latin typeface="Courier New" panose="02070309020205020404" pitchFamily="49" charset="0"/>
                <a:cs typeface="Courier New" panose="02070309020205020404" pitchFamily="49" charset="0"/>
              </a:rPr>
              <a:t>0ieawgNhWEswgStotSl3428jaayZ+xvTCjTa9dV2qCYk0EtyTivzJ9WaCfug62qV</a:t>
            </a:r>
          </a:p>
          <a:p>
            <a:r>
              <a:rPr lang="en-US" sz="1200" dirty="0">
                <a:latin typeface="Courier New" panose="02070309020205020404" pitchFamily="49" charset="0"/>
                <a:cs typeface="Courier New" panose="02070309020205020404" pitchFamily="49" charset="0"/>
              </a:rPr>
              <a:t>snVG+qqmKOBEOHXgZVNVg2xUqKvbdyqqAZvpz7LvUeOpsK07LGddgo7/i7x6zANz</a:t>
            </a:r>
          </a:p>
          <a:p>
            <a:r>
              <a:rPr lang="en-US" sz="1200" dirty="0">
                <a:latin typeface="Courier New" panose="02070309020205020404" pitchFamily="49" charset="0"/>
                <a:cs typeface="Courier New" panose="02070309020205020404" pitchFamily="49" charset="0"/>
              </a:rPr>
              <a:t>JuD23PYJWi1kMv36PS5SFN7VjtMikdF+VZRgVpNZHqExjpNBLNKKyQExCSQorES+</a:t>
            </a:r>
          </a:p>
          <a:p>
            <a:r>
              <a:rPr lang="en-US" sz="1200" dirty="0">
                <a:latin typeface="Courier New" panose="02070309020205020404" pitchFamily="49" charset="0"/>
                <a:cs typeface="Courier New" panose="02070309020205020404" pitchFamily="49" charset="0"/>
              </a:rPr>
              <a:t>nhN1jeacWQMGS9KgzKd7QnBwjf38GzqhvJZbYXGABM0sC1VqTpx+AauNh/QFf02y</a:t>
            </a:r>
          </a:p>
          <a:p>
            <a:r>
              <a:rPr lang="en-US" sz="1200" dirty="0">
                <a:latin typeface="Courier New" panose="02070309020205020404" pitchFamily="49" charset="0"/>
                <a:cs typeface="Courier New" panose="02070309020205020404" pitchFamily="49" charset="0"/>
              </a:rPr>
              <a:t>cb9hsu6yNoUNCWw2uJErxVK1xqLIevA/CVLqiF3rBrJJrwKPiiRSn27ddVOJdjkQ</a:t>
            </a:r>
          </a:p>
          <a:p>
            <a:r>
              <a:rPr lang="en-US" sz="1200" dirty="0">
                <a:latin typeface="Courier New" panose="02070309020205020404" pitchFamily="49" charset="0"/>
                <a:cs typeface="Courier New" panose="02070309020205020404" pitchFamily="49" charset="0"/>
              </a:rPr>
              <a:t>3rCRtHcMO+axQOB0dB/Vg3DX48X8</a:t>
            </a:r>
          </a:p>
          <a:p>
            <a:r>
              <a:rPr lang="en-US" sz="1200" dirty="0">
                <a:latin typeface="Courier New" panose="02070309020205020404" pitchFamily="49" charset="0"/>
                <a:cs typeface="Courier New" panose="02070309020205020404" pitchFamily="49" charset="0"/>
              </a:rPr>
              <a:t>-----END CERTIFICATE-----</a:t>
            </a:r>
          </a:p>
          <a:p>
            <a:endParaRPr lang="en-US" dirty="0"/>
          </a:p>
          <a:p>
            <a:r>
              <a:rPr lang="fr-FR" b="1" u="sng" dirty="0"/>
              <a:t>CA Key (for dimi.fr)</a:t>
            </a:r>
          </a:p>
          <a:p>
            <a:r>
              <a:rPr lang="en-US" sz="1200" dirty="0">
                <a:latin typeface="Courier New" panose="02070309020205020404" pitchFamily="49" charset="0"/>
                <a:cs typeface="Courier New" panose="02070309020205020404" pitchFamily="49" charset="0"/>
              </a:rPr>
              <a:t>-----BEGIN RSA PRIVATE KEY-----</a:t>
            </a:r>
          </a:p>
          <a:p>
            <a:r>
              <a:rPr lang="en-US" sz="1200" dirty="0">
                <a:latin typeface="Courier New" panose="02070309020205020404" pitchFamily="49" charset="0"/>
                <a:cs typeface="Courier New" panose="02070309020205020404" pitchFamily="49" charset="0"/>
              </a:rPr>
              <a:t>MIIJKgIBAAKCAgEA1FY+XazPOGxY8V+Ne8YR54SAgLOXO3M5J3M2k/9bm3JCme+G</a:t>
            </a:r>
          </a:p>
          <a:p>
            <a:r>
              <a:rPr lang="en-US" sz="1200" dirty="0" err="1">
                <a:latin typeface="Courier New" panose="02070309020205020404" pitchFamily="49" charset="0"/>
                <a:cs typeface="Courier New" panose="02070309020205020404" pitchFamily="49" charset="0"/>
              </a:rPr>
              <a:t>xvjeoAl</a:t>
            </a:r>
            <a:r>
              <a:rPr lang="en-US" sz="1200" dirty="0">
                <a:latin typeface="Courier New" panose="02070309020205020404" pitchFamily="49" charset="0"/>
                <a:cs typeface="Courier New" panose="02070309020205020404" pitchFamily="49" charset="0"/>
              </a:rPr>
              <a:t>/8rPbrYlTqFkqsM2MVv50O1ykLFwfzvL1C+gprRaQbOQIN2y6y/</a:t>
            </a:r>
            <a:r>
              <a:rPr lang="en-US" sz="1200" dirty="0" err="1">
                <a:latin typeface="Courier New" panose="02070309020205020404" pitchFamily="49" charset="0"/>
                <a:cs typeface="Courier New" panose="02070309020205020404" pitchFamily="49" charset="0"/>
              </a:rPr>
              <a:t>usjunQ</a:t>
            </a:r>
            <a:endParaRPr lang="en-US" sz="1200" dirty="0">
              <a:latin typeface="Courier New" panose="02070309020205020404" pitchFamily="49" charset="0"/>
              <a:cs typeface="Courier New" panose="02070309020205020404" pitchFamily="49" charset="0"/>
            </a:endParaRPr>
          </a:p>
          <a:p>
            <a:r>
              <a:rPr lang="en-US" sz="1200" dirty="0">
                <a:latin typeface="Courier New" panose="02070309020205020404" pitchFamily="49" charset="0"/>
                <a:cs typeface="Courier New" panose="02070309020205020404" pitchFamily="49" charset="0"/>
              </a:rPr>
              <a:t>q/WfVpDvGOMoagU8/JJtY364i3aZBio26wXDiK5JqWeNfSNFaR8usLUxdqicG3lp</a:t>
            </a:r>
          </a:p>
          <a:p>
            <a:r>
              <a:rPr lang="en-US" sz="1200" dirty="0">
                <a:latin typeface="Courier New" panose="02070309020205020404" pitchFamily="49" charset="0"/>
                <a:cs typeface="Courier New" panose="02070309020205020404" pitchFamily="49" charset="0"/>
              </a:rPr>
              <a:t>pTbvwzxlK7QC4+X5BBBukOvXB2T/qTfjjHIvcAbyfg3Iv+8TsIfE/EwhgtGgg8I4</a:t>
            </a:r>
          </a:p>
          <a:p>
            <a:r>
              <a:rPr lang="en-US" sz="1200" dirty="0">
                <a:latin typeface="Courier New" panose="02070309020205020404" pitchFamily="49" charset="0"/>
                <a:cs typeface="Courier New" panose="02070309020205020404" pitchFamily="49" charset="0"/>
              </a:rPr>
              <a:t>rXoqfh4BK2aYpCIM4oNVy28CWF5+6RhXHg21fioyNHNIxp+QYjxGACzBbIdDcPvb</a:t>
            </a:r>
          </a:p>
          <a:p>
            <a:r>
              <a:rPr lang="en-US" sz="1200" dirty="0">
                <a:latin typeface="Courier New" panose="02070309020205020404" pitchFamily="49" charset="0"/>
                <a:cs typeface="Courier New" panose="02070309020205020404" pitchFamily="49" charset="0"/>
              </a:rPr>
              <a:t>0K+neA/gEinq9Mk9BiihxbziLJosgCpiRFQiPSYzYit0eScLNsp/A+b9Jqyvm7Cc</a:t>
            </a:r>
          </a:p>
          <a:p>
            <a:r>
              <a:rPr lang="en-US" sz="1200" dirty="0">
                <a:latin typeface="Courier New" panose="02070309020205020404" pitchFamily="49" charset="0"/>
                <a:cs typeface="Courier New" panose="02070309020205020404" pitchFamily="49" charset="0"/>
              </a:rPr>
              <a:t>cTvwBRcRTF1sDybwYxWlcNUJ25e9VE9GW+8C8wn13o/BfoG4UWk9v10KIyLaTjQK</a:t>
            </a:r>
          </a:p>
          <a:p>
            <a:r>
              <a:rPr lang="en-US" sz="1200" dirty="0" err="1">
                <a:latin typeface="Courier New" panose="02070309020205020404" pitchFamily="49" charset="0"/>
                <a:cs typeface="Courier New" panose="02070309020205020404" pitchFamily="49" charset="0"/>
              </a:rPr>
              <a:t>SsPFDqScYDPgxhHQshbHzblmrg</a:t>
            </a:r>
            <a:r>
              <a:rPr lang="en-US" sz="1200" dirty="0">
                <a:latin typeface="Courier New" panose="02070309020205020404" pitchFamily="49" charset="0"/>
                <a:cs typeface="Courier New" panose="02070309020205020404" pitchFamily="49" charset="0"/>
              </a:rPr>
              <a:t>/4wby4wqJktolLI0/Su1RQBOwXEKP5AKSsvD1z</a:t>
            </a:r>
          </a:p>
          <a:p>
            <a:r>
              <a:rPr lang="en-US" sz="1200" dirty="0">
                <a:latin typeface="Courier New" panose="02070309020205020404" pitchFamily="49" charset="0"/>
                <a:cs typeface="Courier New" panose="02070309020205020404" pitchFamily="49" charset="0"/>
              </a:rPr>
              <a:t>fI5KadU1pbjYkZxjbKqkRI+dpjetQspSGYg8EqHsorPd1hle1DvcQugIxXTRXTkc</a:t>
            </a:r>
          </a:p>
          <a:p>
            <a:r>
              <a:rPr lang="en-US" sz="1200" dirty="0">
                <a:latin typeface="Courier New" panose="02070309020205020404" pitchFamily="49" charset="0"/>
                <a:cs typeface="Courier New" panose="02070309020205020404" pitchFamily="49" charset="0"/>
              </a:rPr>
              <a:t>PbtNttxprku4UMXDs7vKlrGGvSbE0O4a04OOpr7EsKCFYueH/MAypRvw+tDO0zy0</a:t>
            </a:r>
          </a:p>
          <a:p>
            <a:r>
              <a:rPr lang="en-US" sz="1200" dirty="0">
                <a:latin typeface="Courier New" panose="02070309020205020404" pitchFamily="49" charset="0"/>
                <a:cs typeface="Courier New" panose="02070309020205020404" pitchFamily="49" charset="0"/>
              </a:rPr>
              <a:t>jILiUcDXABMfLqkBVQJoWWqp8TKtDc7J0LY/BMs57aKMRU/RZi4RDCD6+VcCAwEA</a:t>
            </a:r>
          </a:p>
          <a:p>
            <a:r>
              <a:rPr lang="en-US" sz="1200" dirty="0">
                <a:latin typeface="Courier New" panose="02070309020205020404" pitchFamily="49" charset="0"/>
                <a:cs typeface="Courier New" panose="02070309020205020404" pitchFamily="49" charset="0"/>
              </a:rPr>
              <a:t>AQKCAgEAui5E0O5NZDPcaQhXjkfGOzI7Wp4d5MrLOoQTPwGQ2WP+cetMSfq9eaXa</a:t>
            </a:r>
          </a:p>
          <a:p>
            <a:r>
              <a:rPr lang="en-US" sz="1200" dirty="0">
                <a:latin typeface="Courier New" panose="02070309020205020404" pitchFamily="49" charset="0"/>
                <a:cs typeface="Courier New" panose="02070309020205020404" pitchFamily="49" charset="0"/>
              </a:rPr>
              <a:t>wnxiCm93Iw3MGOqiO0UxtTst2JeObG8r3hzbLiGy0UfAzJhR0boDO+xYQ+9CnyzF</a:t>
            </a:r>
          </a:p>
          <a:p>
            <a:r>
              <a:rPr lang="en-US" sz="1200" dirty="0">
                <a:latin typeface="Courier New" panose="02070309020205020404" pitchFamily="49" charset="0"/>
                <a:cs typeface="Courier New" panose="02070309020205020404" pitchFamily="49" charset="0"/>
              </a:rPr>
              <a:t>+RR0w0GEkBH0SGE8f0ymMHmjXb/YC2iGvjtGHItouRvWXKsDi/+boZt7vpnE8XNr</a:t>
            </a:r>
          </a:p>
          <a:p>
            <a:r>
              <a:rPr lang="en-US" sz="1200" dirty="0">
                <a:latin typeface="Courier New" panose="02070309020205020404" pitchFamily="49" charset="0"/>
                <a:cs typeface="Courier New" panose="02070309020205020404" pitchFamily="49" charset="0"/>
              </a:rPr>
              <a:t>Yj6cqidjiOS/jeK80IcGhOG0a9lTLu9ogI6lj2WZ5hel6XL3jzUvgVgzSijsSVkV</a:t>
            </a:r>
          </a:p>
          <a:p>
            <a:r>
              <a:rPr lang="en-US" sz="1200" dirty="0">
                <a:latin typeface="Courier New" panose="02070309020205020404" pitchFamily="49" charset="0"/>
                <a:cs typeface="Courier New" panose="02070309020205020404" pitchFamily="49" charset="0"/>
              </a:rPr>
              <a:t>vXBgNsqEcbim6ZGUhNeWf9wPxxJOKSnmi4bqMP6IIxqmZlDX6MlRoSe1Pe5G8Uc6</a:t>
            </a:r>
          </a:p>
          <a:p>
            <a:r>
              <a:rPr lang="en-US" sz="1200" dirty="0">
                <a:latin typeface="Courier New" panose="02070309020205020404" pitchFamily="49" charset="0"/>
                <a:cs typeface="Courier New" panose="02070309020205020404" pitchFamily="49" charset="0"/>
              </a:rPr>
              <a:t>ObL3iVtKXrQR5MgRqPomOtru/uqmeU4VL1X5EXQTEb2KZrip/qZIchrKlK9sI/0R</a:t>
            </a:r>
          </a:p>
          <a:p>
            <a:r>
              <a:rPr lang="en-US" sz="1200" dirty="0">
                <a:latin typeface="Courier New" panose="02070309020205020404" pitchFamily="49" charset="0"/>
                <a:cs typeface="Courier New" panose="02070309020205020404" pitchFamily="49" charset="0"/>
              </a:rPr>
              <a:t>0CUBrf8/VWg4rgeolb9iB10Rpkd+nAkICuAHQ8q/5Oxn2RuMcWUkYeVbuF2VbQFj</a:t>
            </a:r>
          </a:p>
          <a:p>
            <a:r>
              <a:rPr lang="en-US" sz="1200" dirty="0">
                <a:latin typeface="Courier New" panose="02070309020205020404" pitchFamily="49" charset="0"/>
                <a:cs typeface="Courier New" panose="02070309020205020404" pitchFamily="49" charset="0"/>
              </a:rPr>
              <a:t>rlPBVREX1BY17mK7gj23tjuspUc4QVKrQgwq21M9WUO3qJiYXr9U5wi6WMbU4s7Q</a:t>
            </a:r>
          </a:p>
          <a:p>
            <a:r>
              <a:rPr lang="en-US" sz="1200" dirty="0">
                <a:latin typeface="Courier New" panose="02070309020205020404" pitchFamily="49" charset="0"/>
                <a:cs typeface="Courier New" panose="02070309020205020404" pitchFamily="49" charset="0"/>
              </a:rPr>
              <a:t>HJnU969fTBS60QGkUv4ErV2zE8XG66UxRUWQAentQmiNUMmUo44oYQsclWABLqBA</a:t>
            </a:r>
          </a:p>
          <a:p>
            <a:r>
              <a:rPr lang="en-US" sz="1200" dirty="0">
                <a:latin typeface="Courier New" panose="02070309020205020404" pitchFamily="49" charset="0"/>
                <a:cs typeface="Courier New" panose="02070309020205020404" pitchFamily="49" charset="0"/>
              </a:rPr>
              <a:t>bjl2BZwkICh/D/HOWM9KjsdAdjaafkGytNljHAj9YfJ+4tThg0j/</a:t>
            </a:r>
            <a:r>
              <a:rPr lang="en-US" sz="1200" dirty="0" err="1">
                <a:latin typeface="Courier New" panose="02070309020205020404" pitchFamily="49" charset="0"/>
                <a:cs typeface="Courier New" panose="02070309020205020404" pitchFamily="49" charset="0"/>
              </a:rPr>
              <a:t>IlzhvxnbikVm</a:t>
            </a:r>
            <a:endParaRPr lang="en-US" sz="1200" dirty="0">
              <a:latin typeface="Courier New" panose="02070309020205020404" pitchFamily="49" charset="0"/>
              <a:cs typeface="Courier New" panose="02070309020205020404" pitchFamily="49" charset="0"/>
            </a:endParaRPr>
          </a:p>
          <a:p>
            <a:r>
              <a:rPr lang="en-US" sz="1200" dirty="0">
                <a:latin typeface="Courier New" panose="02070309020205020404" pitchFamily="49" charset="0"/>
                <a:cs typeface="Courier New" panose="02070309020205020404" pitchFamily="49" charset="0"/>
              </a:rPr>
              <a:t>h5msiixo34toBsXnQlz2c+k+yQFaLuSdzO/RAfBqqe0QMgCcf4ECggEBAPbfV3uo</a:t>
            </a:r>
          </a:p>
          <a:p>
            <a:r>
              <a:rPr lang="en-US" sz="1200" dirty="0">
                <a:latin typeface="Courier New" panose="02070309020205020404" pitchFamily="49" charset="0"/>
                <a:cs typeface="Courier New" panose="02070309020205020404" pitchFamily="49" charset="0"/>
              </a:rPr>
              <a:t>zfZa1WkAJRdFl0WFvW88bbnSzvBwhQMWDc3KE1XQGb+rxfTKuZ7QtEwc8en5v9uo</a:t>
            </a:r>
          </a:p>
          <a:p>
            <a:r>
              <a:rPr lang="en-US" sz="1200" dirty="0">
                <a:latin typeface="Courier New" panose="02070309020205020404" pitchFamily="49" charset="0"/>
                <a:cs typeface="Courier New" panose="02070309020205020404" pitchFamily="49" charset="0"/>
              </a:rPr>
              <a:t>c6/AabhPEwEF3uxAprlTrpcCKt7y7p+CcoEGItURjnn9oR0TGzXAcAJHO5pueb89</a:t>
            </a:r>
          </a:p>
          <a:p>
            <a:r>
              <a:rPr lang="en-US" sz="1200" dirty="0">
                <a:latin typeface="Courier New" panose="02070309020205020404" pitchFamily="49" charset="0"/>
                <a:cs typeface="Courier New" panose="02070309020205020404" pitchFamily="49" charset="0"/>
              </a:rPr>
              <a:t>9sAlYca/u6R1fUD+gSfhmtX5ch9mpF6z0GzFW2L5FQAFPHig/c4gor3H9sFesCY8</a:t>
            </a:r>
          </a:p>
          <a:p>
            <a:r>
              <a:rPr lang="en-US" sz="1200" dirty="0">
                <a:latin typeface="Courier New" panose="02070309020205020404" pitchFamily="49" charset="0"/>
                <a:cs typeface="Courier New" panose="02070309020205020404" pitchFamily="49" charset="0"/>
              </a:rPr>
              <a:t>439TtcNt3hr7o1SJIoKWtd61s01chw0k6B2mDd3jhp87QUjsmgnWc3TJ0SWCBpEF</a:t>
            </a:r>
          </a:p>
          <a:p>
            <a:r>
              <a:rPr lang="en-US" sz="1200" dirty="0">
                <a:latin typeface="Courier New" panose="02070309020205020404" pitchFamily="49" charset="0"/>
                <a:cs typeface="Courier New" panose="02070309020205020404" pitchFamily="49" charset="0"/>
              </a:rPr>
              <a:t>4jdfvQpfhgMOAPjTxbMSBzIVBI8KvDnB3V3wuznTx89rHyiO8ASWsLUOmVh+n/Ac</a:t>
            </a:r>
          </a:p>
          <a:p>
            <a:r>
              <a:rPr lang="en-US" sz="1200" dirty="0">
                <a:latin typeface="Courier New" panose="02070309020205020404" pitchFamily="49" charset="0"/>
                <a:cs typeface="Courier New" panose="02070309020205020404" pitchFamily="49" charset="0"/>
              </a:rPr>
              <a:t>JPTPEiwbMvN4DTkCggEBANwwBYE/klOPY0RcCAhqpxomce6QKk+b5T5Ndys2TuVn</a:t>
            </a:r>
          </a:p>
          <a:p>
            <a:r>
              <a:rPr lang="en-US" sz="1200" dirty="0">
                <a:latin typeface="Courier New" panose="02070309020205020404" pitchFamily="49" charset="0"/>
                <a:cs typeface="Courier New" panose="02070309020205020404" pitchFamily="49" charset="0"/>
              </a:rPr>
              <a:t>Xm9U8CeMyLnmkElZcuuLyNn4ZWBxIGisGdEqPQGAssK1tPqihPe0H5Swm8eMcMeD</a:t>
            </a:r>
          </a:p>
          <a:p>
            <a:r>
              <a:rPr lang="en-US" sz="1200" dirty="0">
                <a:latin typeface="Courier New" panose="02070309020205020404" pitchFamily="49" charset="0"/>
                <a:cs typeface="Courier New" panose="02070309020205020404" pitchFamily="49" charset="0"/>
              </a:rPr>
              <a:t>FDOW71cscOCIrz5uLdP7Xt8f25sAcAzEsArtkd6dLT/hzwkEveWW0Gszovgy3Hd4</a:t>
            </a:r>
          </a:p>
          <a:p>
            <a:r>
              <a:rPr lang="en-US" sz="1200" dirty="0">
                <a:latin typeface="Courier New" panose="02070309020205020404" pitchFamily="49" charset="0"/>
                <a:cs typeface="Courier New" panose="02070309020205020404" pitchFamily="49" charset="0"/>
              </a:rPr>
              <a:t>vMKhbjs2YhvkDYTnuAsXi9a7TkuHd7UY/8tdtVoEjpC1OBiBdzKQLeRyxNW0c3Im</a:t>
            </a:r>
          </a:p>
          <a:p>
            <a:r>
              <a:rPr lang="en-US" sz="1200" dirty="0" err="1">
                <a:latin typeface="Courier New" panose="02070309020205020404" pitchFamily="49" charset="0"/>
                <a:cs typeface="Courier New" panose="02070309020205020404" pitchFamily="49" charset="0"/>
              </a:rPr>
              <a:t>SgnQbfpsgpzt</a:t>
            </a:r>
            <a:r>
              <a:rPr lang="en-US" sz="1200" dirty="0">
                <a:latin typeface="Courier New" panose="02070309020205020404" pitchFamily="49" charset="0"/>
                <a:cs typeface="Courier New" panose="02070309020205020404" pitchFamily="49" charset="0"/>
              </a:rPr>
              <a:t>/7adsxo0wczKh4Hm1WvLQHWQBhjU5cRweIKYc98runYv2xFDyEo7</a:t>
            </a:r>
          </a:p>
          <a:p>
            <a:r>
              <a:rPr lang="en-US" sz="1200" dirty="0">
                <a:latin typeface="Courier New" panose="02070309020205020404" pitchFamily="49" charset="0"/>
                <a:cs typeface="Courier New" panose="02070309020205020404" pitchFamily="49" charset="0"/>
              </a:rPr>
              <a:t>R4ssz9ey+BV7qqzI8b5i2UuK7vowm84a1nxfj1Qmyw8CggEAXTZdCMLm6XLIi3nT</a:t>
            </a:r>
          </a:p>
          <a:p>
            <a:r>
              <a:rPr lang="en-US" sz="1200" dirty="0">
                <a:latin typeface="Courier New" panose="02070309020205020404" pitchFamily="49" charset="0"/>
                <a:cs typeface="Courier New" panose="02070309020205020404" pitchFamily="49" charset="0"/>
              </a:rPr>
              <a:t>h2LuSADEUwDFCVmwaxaBEnY8RgxbmpYVcsp/1vrIdU+mE+sF6Gs1ZtHGxIBpKn8o</a:t>
            </a:r>
          </a:p>
          <a:p>
            <a:r>
              <a:rPr lang="en-US" sz="1200" dirty="0">
                <a:latin typeface="Courier New" panose="02070309020205020404" pitchFamily="49" charset="0"/>
                <a:cs typeface="Courier New" panose="02070309020205020404" pitchFamily="49" charset="0"/>
              </a:rPr>
              <a:t>1MULs7aBfQ48qKXX3BBryuxtIYxYkIyteCAsuhahunzrjeCpf5jg/TV/OnOi5HE2</a:t>
            </a:r>
          </a:p>
          <a:p>
            <a:r>
              <a:rPr lang="en-US" sz="1200" dirty="0">
                <a:latin typeface="Courier New" panose="02070309020205020404" pitchFamily="49" charset="0"/>
                <a:cs typeface="Courier New" panose="02070309020205020404" pitchFamily="49" charset="0"/>
              </a:rPr>
              <a:t>f1UhMu4lhBJp7QrfbT3LKDrKopct90PHCxfvCjj3O+IUsIWVBNQkvHtXBpdr1Nth</a:t>
            </a:r>
          </a:p>
          <a:p>
            <a:r>
              <a:rPr lang="en-US" sz="1200" dirty="0">
                <a:latin typeface="Courier New" panose="02070309020205020404" pitchFamily="49" charset="0"/>
                <a:cs typeface="Courier New" panose="02070309020205020404" pitchFamily="49" charset="0"/>
              </a:rPr>
              <a:t>9lw3Ak85KYeQKgP/LGGYWH0r6y3spHApP2wXLVqwmrBPLbSZ9IiQxCctj+zlKsqA</a:t>
            </a:r>
          </a:p>
          <a:p>
            <a:r>
              <a:rPr lang="en-US" sz="1200" dirty="0">
                <a:latin typeface="Courier New" panose="02070309020205020404" pitchFamily="49" charset="0"/>
                <a:cs typeface="Courier New" panose="02070309020205020404" pitchFamily="49" charset="0"/>
              </a:rPr>
              <a:t>hhy+fzUuu3s+HknTS9Mo2MH7PGINvzrYgdeXjy/RLlpbZDGb8s70wqtNxOV+ngqz</a:t>
            </a:r>
          </a:p>
          <a:p>
            <a:r>
              <a:rPr lang="en-US" sz="1200" dirty="0">
                <a:latin typeface="Courier New" panose="02070309020205020404" pitchFamily="49" charset="0"/>
                <a:cs typeface="Courier New" panose="02070309020205020404" pitchFamily="49" charset="0"/>
              </a:rPr>
              <a:t>BTy5+QKCAQEA151uxpIqCAlxe49jjlpiKAldp+8kf7B5W/kfqQEVYS9IGl1ijlge</a:t>
            </a:r>
          </a:p>
          <a:p>
            <a:r>
              <a:rPr lang="en-US" sz="1200" dirty="0">
                <a:latin typeface="Courier New" panose="02070309020205020404" pitchFamily="49" charset="0"/>
                <a:cs typeface="Courier New" panose="02070309020205020404" pitchFamily="49" charset="0"/>
              </a:rPr>
              <a:t>d2x//lPJZT8M/+Vt4HLm+ZkN7vUdqEsOwfyNrKFY8/c+tav73/x2s+h378ztsr+i</a:t>
            </a:r>
          </a:p>
          <a:p>
            <a:r>
              <a:rPr lang="en-US" sz="1200" dirty="0">
                <a:latin typeface="Courier New" panose="02070309020205020404" pitchFamily="49" charset="0"/>
                <a:cs typeface="Courier New" panose="02070309020205020404" pitchFamily="49" charset="0"/>
              </a:rPr>
              <a:t>CT3P3aKm3d5ZmMTpl29mShqRCSJ6pTPlC5lj08EA88Irdc6q18F2gseIkE7kUrd+</a:t>
            </a:r>
          </a:p>
          <a:p>
            <a:r>
              <a:rPr lang="en-US" sz="1200" dirty="0">
                <a:latin typeface="Courier New" panose="02070309020205020404" pitchFamily="49" charset="0"/>
                <a:cs typeface="Courier New" panose="02070309020205020404" pitchFamily="49" charset="0"/>
              </a:rPr>
              <a:t>ezFmy67dWn9EQJJKqUuOvZgtZEfvPqcXtDzBIb4lqy3kwsBgX6TFKBK2jcW87G01</a:t>
            </a:r>
          </a:p>
          <a:p>
            <a:r>
              <a:rPr lang="en-US" sz="1200" dirty="0">
                <a:latin typeface="Courier New" panose="02070309020205020404" pitchFamily="49" charset="0"/>
                <a:cs typeface="Courier New" panose="02070309020205020404" pitchFamily="49" charset="0"/>
              </a:rPr>
              <a:t>udaVgY4LxK3E2XW6HEqe01/FT1opnkdceHBqkfgX/4IipXlXXCC0EXzbIj5PiTmI</a:t>
            </a:r>
          </a:p>
          <a:p>
            <a:r>
              <a:rPr lang="en-US" sz="1200" dirty="0">
                <a:latin typeface="Courier New" panose="02070309020205020404" pitchFamily="49" charset="0"/>
                <a:cs typeface="Courier New" panose="02070309020205020404" pitchFamily="49" charset="0"/>
              </a:rPr>
              <a:t>FgFzsJ9VmsnRX1g9jGHtMHa3cjNhd1ZFoQKCAQEAlFBya3Hx2ZcfppJ1sIxwJCcR</a:t>
            </a:r>
          </a:p>
          <a:p>
            <a:r>
              <a:rPr lang="en-US" sz="1200" dirty="0">
                <a:latin typeface="Courier New" panose="02070309020205020404" pitchFamily="49" charset="0"/>
                <a:cs typeface="Courier New" panose="02070309020205020404" pitchFamily="49" charset="0"/>
              </a:rPr>
              <a:t>ijfpmVyz3bOyKSQ1mDxi3NEKx0/8fKWOjKqCqwZN1v+U5QdRnxxhzjYOsosfMzNZ</a:t>
            </a:r>
          </a:p>
          <a:p>
            <a:r>
              <a:rPr lang="en-US" sz="1200" dirty="0">
                <a:latin typeface="Courier New" panose="02070309020205020404" pitchFamily="49" charset="0"/>
                <a:cs typeface="Courier New" panose="02070309020205020404" pitchFamily="49" charset="0"/>
              </a:rPr>
              <a:t>atpJBt9PjsABs1vKJm/</a:t>
            </a:r>
            <a:r>
              <a:rPr lang="en-US" sz="1200" dirty="0" err="1">
                <a:latin typeface="Courier New" panose="02070309020205020404" pitchFamily="49" charset="0"/>
                <a:cs typeface="Courier New" panose="02070309020205020404" pitchFamily="49" charset="0"/>
              </a:rPr>
              <a:t>pvRmu</a:t>
            </a:r>
            <a:r>
              <a:rPr lang="en-US" sz="1200" dirty="0">
                <a:latin typeface="Courier New" panose="02070309020205020404" pitchFamily="49" charset="0"/>
                <a:cs typeface="Courier New" panose="02070309020205020404" pitchFamily="49" charset="0"/>
              </a:rPr>
              <a:t>/t9E5UVJUMl/XvMwPJ48Wic+/G3vU91uCHBL0RDr</a:t>
            </a:r>
          </a:p>
          <a:p>
            <a:r>
              <a:rPr lang="en-US" sz="1200" dirty="0">
                <a:latin typeface="Courier New" panose="02070309020205020404" pitchFamily="49" charset="0"/>
                <a:cs typeface="Courier New" panose="02070309020205020404" pitchFamily="49" charset="0"/>
              </a:rPr>
              <a:t>Hg2GthkZ3zqsPA6qc7E459DwWxcypc7z3MCiKwzPE8+1k7fGv7kK9YIerAmm/e85</a:t>
            </a:r>
          </a:p>
          <a:p>
            <a:r>
              <a:rPr lang="en-US" sz="1200" dirty="0">
                <a:latin typeface="Courier New" panose="02070309020205020404" pitchFamily="49" charset="0"/>
                <a:cs typeface="Courier New" panose="02070309020205020404" pitchFamily="49" charset="0"/>
              </a:rPr>
              <a:t>GFQC5iD9sKG3eXtaIA/zdmbhQJarqhdAryjSkPq0xabB5KQSMw8Gt+gQfcdzRLel</a:t>
            </a:r>
          </a:p>
          <a:p>
            <a:r>
              <a:rPr lang="en-US" sz="1200" dirty="0">
                <a:latin typeface="Courier New" panose="02070309020205020404" pitchFamily="49" charset="0"/>
                <a:cs typeface="Courier New" panose="02070309020205020404" pitchFamily="49" charset="0"/>
              </a:rPr>
              <a:t>DKJ6Fqi96d5Qg8cvIshdAO4w7ihK2Lm/i0ezYRqniPMZr+jB7Kk4/jRc3wS7oA==</a:t>
            </a:r>
          </a:p>
          <a:p>
            <a:r>
              <a:rPr lang="en-US" sz="1200" dirty="0">
                <a:latin typeface="Courier New" panose="02070309020205020404" pitchFamily="49" charset="0"/>
                <a:cs typeface="Courier New" panose="02070309020205020404" pitchFamily="49" charset="0"/>
              </a:rPr>
              <a:t>-----END RSA PRIVATE KEY-----</a:t>
            </a:r>
          </a:p>
          <a:p>
            <a:endParaRPr lang="en-US" dirty="0"/>
          </a:p>
          <a:p>
            <a:endParaRPr lang="en-US" dirty="0"/>
          </a:p>
          <a:p>
            <a:r>
              <a:rPr lang="fr-FR" b="1" u="sng" dirty="0"/>
              <a:t>Client </a:t>
            </a:r>
            <a:r>
              <a:rPr lang="fr-FR" b="1" u="sng" dirty="0" err="1"/>
              <a:t>Certificate</a:t>
            </a:r>
            <a:r>
              <a:rPr lang="fr-FR" b="1" u="sng" dirty="0"/>
              <a:t> to </a:t>
            </a:r>
            <a:r>
              <a:rPr lang="fr-FR" b="1" u="sng" dirty="0" err="1"/>
              <a:t>install</a:t>
            </a:r>
            <a:r>
              <a:rPr lang="fr-FR" b="1" u="sng" dirty="0"/>
              <a:t> on browser (for dimi.fr)</a:t>
            </a:r>
          </a:p>
          <a:p>
            <a:r>
              <a:rPr lang="en-US" sz="1800" dirty="0">
                <a:latin typeface="Courier New" panose="02070309020205020404" pitchFamily="49" charset="0"/>
                <a:cs typeface="Courier New" panose="02070309020205020404" pitchFamily="49" charset="0"/>
              </a:rPr>
              <a:t>-----BEGIN CERTIFICATE-----</a:t>
            </a:r>
          </a:p>
          <a:p>
            <a:r>
              <a:rPr lang="en-US" sz="1800" dirty="0" err="1">
                <a:latin typeface="Courier New" panose="02070309020205020404" pitchFamily="49" charset="0"/>
                <a:cs typeface="Courier New" panose="02070309020205020404" pitchFamily="49" charset="0"/>
              </a:rPr>
              <a:t>MIIEYzCCAksCCQDc</a:t>
            </a:r>
            <a:r>
              <a:rPr lang="en-US" sz="1800" dirty="0">
                <a:latin typeface="Courier New" panose="02070309020205020404" pitchFamily="49" charset="0"/>
                <a:cs typeface="Courier New" panose="02070309020205020404" pitchFamily="49" charset="0"/>
              </a:rPr>
              <a:t>/p0Co19rnDANBgkqhkiG9w0BAQsFADBXMQswCQYDVQQGEwJG</a:t>
            </a:r>
          </a:p>
          <a:p>
            <a:r>
              <a:rPr lang="en-US" sz="1800" dirty="0">
                <a:latin typeface="Courier New" panose="02070309020205020404" pitchFamily="49" charset="0"/>
                <a:cs typeface="Courier New" panose="02070309020205020404" pitchFamily="49" charset="0"/>
              </a:rPr>
              <a:t>UjETMBEGA1UECAwKU29tZS1TdGF0ZTEhMB8GA1UECgwYSW50ZXJuZXQgV2lkZ2l0</a:t>
            </a:r>
          </a:p>
          <a:p>
            <a:r>
              <a:rPr lang="en-US" sz="1800" dirty="0">
                <a:latin typeface="Courier New" panose="02070309020205020404" pitchFamily="49" charset="0"/>
                <a:cs typeface="Courier New" panose="02070309020205020404" pitchFamily="49" charset="0"/>
              </a:rPr>
              <a:t>cyBQdHkgTHRkMRAwDgYDVQQDDAdEaW1pLUNBMB4XDTE5MDMxMTE5NTEyMloXDTI0</a:t>
            </a:r>
          </a:p>
          <a:p>
            <a:r>
              <a:rPr lang="en-US" sz="1800" dirty="0">
                <a:latin typeface="Courier New" panose="02070309020205020404" pitchFamily="49" charset="0"/>
                <a:cs typeface="Courier New" panose="02070309020205020404" pitchFamily="49" charset="0"/>
              </a:rPr>
              <a:t>MTAxODE5NTEyMlowgY8xCzAJBgNVBAYTAkZSMRMwEQYDVQQIDApTb21lLVN0YXRl</a:t>
            </a:r>
          </a:p>
          <a:p>
            <a:r>
              <a:rPr lang="en-US" sz="1800" dirty="0">
                <a:latin typeface="Courier New" panose="02070309020205020404" pitchFamily="49" charset="0"/>
                <a:cs typeface="Courier New" panose="02070309020205020404" pitchFamily="49" charset="0"/>
              </a:rPr>
              <a:t>MQ4wDAYDVQQHDAVQYXJpczEPMA0GA1UECgwGVk13YXJlMQwwCgYDVQQLDANOU1gx</a:t>
            </a:r>
          </a:p>
          <a:p>
            <a:r>
              <a:rPr lang="en-US" sz="1800" dirty="0">
                <a:latin typeface="Courier New" panose="02070309020205020404" pitchFamily="49" charset="0"/>
                <a:cs typeface="Courier New" panose="02070309020205020404" pitchFamily="49" charset="0"/>
              </a:rPr>
              <a:t>GDAWBgNVBAMMD0RpbWl0cmkgRGVzbWlkdDEiMCAGCSqGSIb3DQEJARYTZGRlc21p</a:t>
            </a:r>
          </a:p>
          <a:p>
            <a:r>
              <a:rPr lang="en-US" sz="1800" dirty="0">
                <a:latin typeface="Courier New" panose="02070309020205020404" pitchFamily="49" charset="0"/>
                <a:cs typeface="Courier New" panose="02070309020205020404" pitchFamily="49" charset="0"/>
              </a:rPr>
              <a:t>ZHRAdm13YXJlLmNvbTCCASIwDQYJKoZIhvcNAQEBBQADggEPADCCAQoCggEBAKZM</a:t>
            </a:r>
          </a:p>
          <a:p>
            <a:r>
              <a:rPr lang="en-US" sz="1800" dirty="0">
                <a:latin typeface="Courier New" panose="02070309020205020404" pitchFamily="49" charset="0"/>
                <a:cs typeface="Courier New" panose="02070309020205020404" pitchFamily="49" charset="0"/>
              </a:rPr>
              <a:t>EQjAf+DMwF8Kz8tjA5rg3y238jzZLyuzSw4fyQc9CTvgoq7sISrEs6vfWRbZFsu7</a:t>
            </a:r>
          </a:p>
          <a:p>
            <a:r>
              <a:rPr lang="en-US" sz="1800" dirty="0">
                <a:latin typeface="Courier New" panose="02070309020205020404" pitchFamily="49" charset="0"/>
                <a:cs typeface="Courier New" panose="02070309020205020404" pitchFamily="49" charset="0"/>
              </a:rPr>
              <a:t>QVmaqyRzo1gj+LgRh3kw7kf8Nze9R2q/sIztBvasaiH890OJZB5UztjPICD9AgfG</a:t>
            </a:r>
          </a:p>
          <a:p>
            <a:r>
              <a:rPr lang="en-US" sz="1800" dirty="0">
                <a:latin typeface="Courier New" panose="02070309020205020404" pitchFamily="49" charset="0"/>
                <a:cs typeface="Courier New" panose="02070309020205020404" pitchFamily="49" charset="0"/>
              </a:rPr>
              <a:t>8tGbHZiB+fwBMhYb/JSpn00kGd2qfBwJfWFXXE3vnAtXC70ektqggnQZJm07YnqH</a:t>
            </a:r>
          </a:p>
          <a:p>
            <a:r>
              <a:rPr lang="en-US" sz="1800" dirty="0">
                <a:latin typeface="Courier New" panose="02070309020205020404" pitchFamily="49" charset="0"/>
                <a:cs typeface="Courier New" panose="02070309020205020404" pitchFamily="49" charset="0"/>
              </a:rPr>
              <a:t>ilPzFhxJBmz1Te+j6Rcv8bQJdZNuXAWWF/eJYv1VD2/</a:t>
            </a:r>
            <a:r>
              <a:rPr lang="en-US" sz="1800" dirty="0" err="1">
                <a:latin typeface="Courier New" panose="02070309020205020404" pitchFamily="49" charset="0"/>
                <a:cs typeface="Courier New" panose="02070309020205020404" pitchFamily="49" charset="0"/>
              </a:rPr>
              <a:t>maaYr</a:t>
            </a:r>
            <a:r>
              <a:rPr lang="en-US" sz="1800" dirty="0">
                <a:latin typeface="Courier New" panose="02070309020205020404" pitchFamily="49" charset="0"/>
                <a:cs typeface="Courier New" panose="02070309020205020404" pitchFamily="49" charset="0"/>
              </a:rPr>
              <a:t>/xdqfs67yGQ4+PBv</a:t>
            </a:r>
          </a:p>
          <a:p>
            <a:r>
              <a:rPr lang="en-US" sz="1800" dirty="0">
                <a:latin typeface="Courier New" panose="02070309020205020404" pitchFamily="49" charset="0"/>
                <a:cs typeface="Courier New" panose="02070309020205020404" pitchFamily="49" charset="0"/>
              </a:rPr>
              <a:t>4hf2PKAuR27IGwW406cqU+e40ThjtiuXTeSiUvojMi7tVHu4fwOQQiP02h8edcGR</a:t>
            </a:r>
          </a:p>
          <a:p>
            <a:r>
              <a:rPr lang="en-US" sz="1800" dirty="0">
                <a:latin typeface="Courier New" panose="02070309020205020404" pitchFamily="49" charset="0"/>
                <a:cs typeface="Courier New" panose="02070309020205020404" pitchFamily="49" charset="0"/>
              </a:rPr>
              <a:t>1dGIwJzgMmHTh30mzK0CAwEAATANBgkqhkiG9w0BAQsFAAOCAgEARhlWFNFvdS19</a:t>
            </a:r>
          </a:p>
          <a:p>
            <a:r>
              <a:rPr lang="en-US" sz="1800" dirty="0">
                <a:latin typeface="Courier New" panose="02070309020205020404" pitchFamily="49" charset="0"/>
                <a:cs typeface="Courier New" panose="02070309020205020404" pitchFamily="49" charset="0"/>
              </a:rPr>
              <a:t>FWCvk+H9scOihRUEg0aTrvwKf8f3zl/djth4lBwRcfIuyocKLBD/ShWdgpPk1PpD</a:t>
            </a:r>
          </a:p>
          <a:p>
            <a:r>
              <a:rPr lang="en-US" sz="1800" dirty="0">
                <a:latin typeface="Courier New" panose="02070309020205020404" pitchFamily="49" charset="0"/>
                <a:cs typeface="Courier New" panose="02070309020205020404" pitchFamily="49" charset="0"/>
              </a:rPr>
              <a:t>kHVUWTTsITjtFrTwbIMci6yeI2HmQO4AkdJpb0q2lCxc6gSQWM4esT1lH7lZEGdD</a:t>
            </a:r>
          </a:p>
          <a:p>
            <a:r>
              <a:rPr lang="en-US" sz="1800" dirty="0">
                <a:latin typeface="Courier New" panose="02070309020205020404" pitchFamily="49" charset="0"/>
                <a:cs typeface="Courier New" panose="02070309020205020404" pitchFamily="49" charset="0"/>
              </a:rPr>
              <a:t>0mL09L9EI9X4xcQxA7yraIdmLStu1ErGHD9q1I3FFs7NzdqL/UjqD10B25x/6LAc</a:t>
            </a:r>
          </a:p>
          <a:p>
            <a:r>
              <a:rPr lang="en-US" sz="1800" dirty="0">
                <a:latin typeface="Courier New" panose="02070309020205020404" pitchFamily="49" charset="0"/>
                <a:cs typeface="Courier New" panose="02070309020205020404" pitchFamily="49" charset="0"/>
              </a:rPr>
              <a:t>uiIUVoopstr2xwF688wT+G9+wcW9JfKcmKtZlFVWatikqH/IGmD8sQN9jb4NNmfi</a:t>
            </a:r>
          </a:p>
          <a:p>
            <a:r>
              <a:rPr lang="en-US" sz="1800" dirty="0">
                <a:latin typeface="Courier New" panose="02070309020205020404" pitchFamily="49" charset="0"/>
                <a:cs typeface="Courier New" panose="02070309020205020404" pitchFamily="49" charset="0"/>
              </a:rPr>
              <a:t>1w5dK6oaaPgW/</a:t>
            </a:r>
            <a:r>
              <a:rPr lang="en-US" sz="1800" dirty="0" err="1">
                <a:latin typeface="Courier New" panose="02070309020205020404" pitchFamily="49" charset="0"/>
                <a:cs typeface="Courier New" panose="02070309020205020404" pitchFamily="49" charset="0"/>
              </a:rPr>
              <a:t>QxlI</a:t>
            </a:r>
            <a:r>
              <a:rPr lang="en-US" sz="1800" dirty="0">
                <a:latin typeface="Courier New" panose="02070309020205020404" pitchFamily="49" charset="0"/>
                <a:cs typeface="Courier New" panose="02070309020205020404" pitchFamily="49" charset="0"/>
              </a:rPr>
              <a:t>/HkRPcEv4pSlcOp/bwH03UcgDzmy7WaIBwLMvZQInpsGspv</a:t>
            </a:r>
          </a:p>
          <a:p>
            <a:r>
              <a:rPr lang="en-US" sz="1800" dirty="0">
                <a:latin typeface="Courier New" panose="02070309020205020404" pitchFamily="49" charset="0"/>
                <a:cs typeface="Courier New" panose="02070309020205020404" pitchFamily="49" charset="0"/>
              </a:rPr>
              <a:t>xL8Y4mdME8mf0Qcgla1L4QgZUnQIVhGPDf8imS9wGy2iPcHh4j/u56TqjPaeqXXS</a:t>
            </a:r>
          </a:p>
          <a:p>
            <a:r>
              <a:rPr lang="en-US" sz="1800" dirty="0">
                <a:latin typeface="Courier New" panose="02070309020205020404" pitchFamily="49" charset="0"/>
                <a:cs typeface="Courier New" panose="02070309020205020404" pitchFamily="49" charset="0"/>
              </a:rPr>
              <a:t>JzI8t+jR9vZPJBNvbpwDowQ7svLTalDnhlAtA7EGfyQxj30UZH7NEDOTVN8CtqvK</a:t>
            </a:r>
          </a:p>
          <a:p>
            <a:r>
              <a:rPr lang="en-US" sz="1800" dirty="0">
                <a:latin typeface="Courier New" panose="02070309020205020404" pitchFamily="49" charset="0"/>
                <a:cs typeface="Courier New" panose="02070309020205020404" pitchFamily="49" charset="0"/>
              </a:rPr>
              <a:t>tNdgdK+cINu2P/I8qL2lpket3sAyJbh0pDbEuUgZQpif9Va6Kx3MnhcfBEuAWQbJ</a:t>
            </a:r>
          </a:p>
          <a:p>
            <a:r>
              <a:rPr lang="en-US" sz="1800" dirty="0">
                <a:latin typeface="Courier New" panose="02070309020205020404" pitchFamily="49" charset="0"/>
                <a:cs typeface="Courier New" panose="02070309020205020404" pitchFamily="49" charset="0"/>
              </a:rPr>
              <a:t>bq0HHn3wXQ/FvSibeyhhTdfyVTmfjiOHsoTDwQuCtNjSgg2CX97YVovcmU5myjc9</a:t>
            </a:r>
          </a:p>
          <a:p>
            <a:r>
              <a:rPr lang="en-US" sz="1800" dirty="0">
                <a:latin typeface="Courier New" panose="02070309020205020404" pitchFamily="49" charset="0"/>
                <a:cs typeface="Courier New" panose="02070309020205020404" pitchFamily="49" charset="0"/>
              </a:rPr>
              <a:t>hT7oGK/pDaO+FrLeKoOJwHzTnXGEiv0tWu9cwiYW1Ml8dLvW/</a:t>
            </a:r>
            <a:r>
              <a:rPr lang="en-US" sz="1800" dirty="0" err="1">
                <a:latin typeface="Courier New" panose="02070309020205020404" pitchFamily="49" charset="0"/>
                <a:cs typeface="Courier New" panose="02070309020205020404" pitchFamily="49" charset="0"/>
              </a:rPr>
              <a:t>VzPdTuwYoamdTju</a:t>
            </a:r>
            <a:endParaRPr lang="en-US" sz="1800" dirty="0">
              <a:latin typeface="Courier New" panose="02070309020205020404" pitchFamily="49" charset="0"/>
              <a:cs typeface="Courier New" panose="02070309020205020404" pitchFamily="49" charset="0"/>
            </a:endParaRPr>
          </a:p>
          <a:p>
            <a:r>
              <a:rPr lang="en-US" sz="1800" dirty="0">
                <a:latin typeface="Courier New" panose="02070309020205020404" pitchFamily="49" charset="0"/>
                <a:cs typeface="Courier New" panose="02070309020205020404" pitchFamily="49" charset="0"/>
              </a:rPr>
              <a:t>WDL7+lIIQEU4npT/QfOxJgi7mRg3f44=</a:t>
            </a:r>
          </a:p>
          <a:p>
            <a:r>
              <a:rPr lang="en-US" sz="1800" dirty="0">
                <a:latin typeface="Courier New" panose="02070309020205020404" pitchFamily="49" charset="0"/>
                <a:cs typeface="Courier New" panose="02070309020205020404" pitchFamily="49" charset="0"/>
              </a:rPr>
              <a:t>-----END CERTIFICATE-----</a:t>
            </a:r>
          </a:p>
          <a:p>
            <a:endParaRPr lang="en-US" dirty="0"/>
          </a:p>
          <a:p>
            <a:r>
              <a:rPr lang="fr-FR" b="1" u="sng" dirty="0"/>
              <a:t>Client Key to </a:t>
            </a:r>
            <a:r>
              <a:rPr lang="fr-FR" b="1" u="sng" dirty="0" err="1"/>
              <a:t>install</a:t>
            </a:r>
            <a:r>
              <a:rPr lang="fr-FR" b="1" u="sng" dirty="0"/>
              <a:t> on browser (for dimi.fr)</a:t>
            </a:r>
          </a:p>
          <a:p>
            <a:r>
              <a:rPr lang="en-US" sz="1800" dirty="0">
                <a:latin typeface="Courier New" panose="02070309020205020404" pitchFamily="49" charset="0"/>
                <a:cs typeface="Courier New" panose="02070309020205020404" pitchFamily="49" charset="0"/>
              </a:rPr>
              <a:t>-----BEGIN RSA PRIVATE KEY-----</a:t>
            </a:r>
          </a:p>
          <a:p>
            <a:r>
              <a:rPr lang="en-US" sz="1800" dirty="0" err="1">
                <a:latin typeface="Courier New" panose="02070309020205020404" pitchFamily="49" charset="0"/>
                <a:cs typeface="Courier New" panose="02070309020205020404" pitchFamily="49" charset="0"/>
              </a:rPr>
              <a:t>MIIEpAIBAAKCAQEApkwRCMB</a:t>
            </a:r>
            <a:r>
              <a:rPr lang="en-US" sz="1800" dirty="0">
                <a:latin typeface="Courier New" panose="02070309020205020404" pitchFamily="49" charset="0"/>
                <a:cs typeface="Courier New" panose="02070309020205020404" pitchFamily="49" charset="0"/>
              </a:rPr>
              <a:t>/4MzAXwrPy2MDmuDfLbfyPNkvK7NLDh/JBz0JO+Ci</a:t>
            </a:r>
          </a:p>
          <a:p>
            <a:r>
              <a:rPr lang="en-US" sz="1800" dirty="0">
                <a:latin typeface="Courier New" panose="02070309020205020404" pitchFamily="49" charset="0"/>
                <a:cs typeface="Courier New" panose="02070309020205020404" pitchFamily="49" charset="0"/>
              </a:rPr>
              <a:t>ruwhKsSzq99ZFtkWy7tBWZqrJHOjWCP4uBGHeTDuR/w3N71Har+wjO0G9qxqIfz3</a:t>
            </a:r>
          </a:p>
          <a:p>
            <a:r>
              <a:rPr lang="en-US" sz="1800" dirty="0">
                <a:latin typeface="Courier New" panose="02070309020205020404" pitchFamily="49" charset="0"/>
                <a:cs typeface="Courier New" panose="02070309020205020404" pitchFamily="49" charset="0"/>
              </a:rPr>
              <a:t>Q4lkHlTO2M8gIP0CB8by0ZsdmIH5/AEyFhv8lKmfTSQZ3ap8HAl9YVdcTe+cC1cL</a:t>
            </a:r>
          </a:p>
          <a:p>
            <a:r>
              <a:rPr lang="en-US" sz="1800" dirty="0">
                <a:latin typeface="Courier New" panose="02070309020205020404" pitchFamily="49" charset="0"/>
                <a:cs typeface="Courier New" panose="02070309020205020404" pitchFamily="49" charset="0"/>
              </a:rPr>
              <a:t>vR6S2qCCdBkmbTtieoeKU/MWHEkGbPVN76PpFy/xtAl1k25cBZYX94li/</a:t>
            </a:r>
            <a:r>
              <a:rPr lang="en-US" sz="1800" dirty="0" err="1">
                <a:latin typeface="Courier New" panose="02070309020205020404" pitchFamily="49" charset="0"/>
                <a:cs typeface="Courier New" panose="02070309020205020404" pitchFamily="49" charset="0"/>
              </a:rPr>
              <a:t>VUPb+Zp</a:t>
            </a:r>
            <a:endParaRPr lang="en-US" sz="1800" dirty="0">
              <a:latin typeface="Courier New" panose="02070309020205020404" pitchFamily="49" charset="0"/>
              <a:cs typeface="Courier New" panose="02070309020205020404" pitchFamily="49" charset="0"/>
            </a:endParaRPr>
          </a:p>
          <a:p>
            <a:r>
              <a:rPr lang="en-US" sz="1800" dirty="0" err="1">
                <a:latin typeface="Courier New" panose="02070309020205020404" pitchFamily="49" charset="0"/>
                <a:cs typeface="Courier New" panose="02070309020205020404" pitchFamily="49" charset="0"/>
              </a:rPr>
              <a:t>piv</a:t>
            </a:r>
            <a:r>
              <a:rPr lang="en-US" sz="1800" dirty="0">
                <a:latin typeface="Courier New" panose="02070309020205020404" pitchFamily="49" charset="0"/>
                <a:cs typeface="Courier New" panose="02070309020205020404" pitchFamily="49" charset="0"/>
              </a:rPr>
              <a:t>/F2p+zrvIZDj48G/</a:t>
            </a:r>
            <a:r>
              <a:rPr lang="en-US" sz="1800" dirty="0" err="1">
                <a:latin typeface="Courier New" panose="02070309020205020404" pitchFamily="49" charset="0"/>
                <a:cs typeface="Courier New" panose="02070309020205020404" pitchFamily="49" charset="0"/>
              </a:rPr>
              <a:t>iF</a:t>
            </a:r>
            <a:r>
              <a:rPr lang="en-US" sz="1800" dirty="0">
                <a:latin typeface="Courier New" panose="02070309020205020404" pitchFamily="49" charset="0"/>
                <a:cs typeface="Courier New" panose="02070309020205020404" pitchFamily="49" charset="0"/>
              </a:rPr>
              <a:t>/Y8oC5HbsgbBbjTpypT57jROGO2K5dN5KJS+iMyLu1U</a:t>
            </a:r>
          </a:p>
          <a:p>
            <a:r>
              <a:rPr lang="en-US" sz="1800" dirty="0">
                <a:latin typeface="Courier New" panose="02070309020205020404" pitchFamily="49" charset="0"/>
                <a:cs typeface="Courier New" panose="02070309020205020404" pitchFamily="49" charset="0"/>
              </a:rPr>
              <a:t>e7h/A5BCI/TaHx51wZHV0YjAnOAyYdOHfSbMrQIDAQABAoIBAQCii/mef2K/</a:t>
            </a:r>
            <a:r>
              <a:rPr lang="en-US" sz="1800" dirty="0" err="1">
                <a:latin typeface="Courier New" panose="02070309020205020404" pitchFamily="49" charset="0"/>
                <a:cs typeface="Courier New" panose="02070309020205020404" pitchFamily="49" charset="0"/>
              </a:rPr>
              <a:t>ngNv</a:t>
            </a:r>
            <a:endParaRPr lang="en-US" sz="1800" dirty="0">
              <a:latin typeface="Courier New" panose="02070309020205020404" pitchFamily="49" charset="0"/>
              <a:cs typeface="Courier New" panose="02070309020205020404" pitchFamily="49" charset="0"/>
            </a:endParaRPr>
          </a:p>
          <a:p>
            <a:r>
              <a:rPr lang="en-US" sz="1800" dirty="0">
                <a:latin typeface="Courier New" panose="02070309020205020404" pitchFamily="49" charset="0"/>
                <a:cs typeface="Courier New" panose="02070309020205020404" pitchFamily="49" charset="0"/>
              </a:rPr>
              <a:t>IwdHe0nbym/7pTBPD88OvRrg/Gqn+54Z/BGoP0CQKGKi3habwaiJjUhsSEV+xNVl</a:t>
            </a:r>
          </a:p>
          <a:p>
            <a:r>
              <a:rPr lang="en-US" sz="1800" dirty="0">
                <a:latin typeface="Courier New" panose="02070309020205020404" pitchFamily="49" charset="0"/>
                <a:cs typeface="Courier New" panose="02070309020205020404" pitchFamily="49" charset="0"/>
              </a:rPr>
              <a:t>4wtLCD9OU2ilzj8+6XF0Q1hT959138OB41zhk9rb1vO0coiqFgQ1C97uyNrd5jYu</a:t>
            </a:r>
          </a:p>
          <a:p>
            <a:r>
              <a:rPr lang="en-US" sz="1800" dirty="0">
                <a:latin typeface="Courier New" panose="02070309020205020404" pitchFamily="49" charset="0"/>
                <a:cs typeface="Courier New" panose="02070309020205020404" pitchFamily="49" charset="0"/>
              </a:rPr>
              <a:t>gBCwEb0Kpt4CLgZmaC0VzqTST+z2c2pcQd5yTTjYbyIuSEGOOaBSEaGZ+cjO4498</a:t>
            </a:r>
          </a:p>
          <a:p>
            <a:r>
              <a:rPr lang="en-US" sz="1800" dirty="0">
                <a:latin typeface="Courier New" panose="02070309020205020404" pitchFamily="49" charset="0"/>
                <a:cs typeface="Courier New" panose="02070309020205020404" pitchFamily="49" charset="0"/>
              </a:rPr>
              <a:t>SyeVeowYTUb+fQMnPagQmMOjqg04W9OYXMYNyJcLp065brwQMZO0tEPvk748zJCL</a:t>
            </a:r>
          </a:p>
          <a:p>
            <a:r>
              <a:rPr lang="en-US" sz="1800" dirty="0">
                <a:latin typeface="Courier New" panose="02070309020205020404" pitchFamily="49" charset="0"/>
                <a:cs typeface="Courier New" panose="02070309020205020404" pitchFamily="49" charset="0"/>
              </a:rPr>
              <a:t>Hq8y7etiGM9inQNVQ6d3JiR0fP2+ITBVkeF0TdsLoDL20ZMxPlcI5KlNLC1QxkwD</a:t>
            </a:r>
          </a:p>
          <a:p>
            <a:r>
              <a:rPr lang="en-US" sz="1800" dirty="0">
                <a:latin typeface="Courier New" panose="02070309020205020404" pitchFamily="49" charset="0"/>
                <a:cs typeface="Courier New" panose="02070309020205020404" pitchFamily="49" charset="0"/>
              </a:rPr>
              <a:t>uIcu2NWhAoGBANgtmGEtNkMD0tin6/2QcyWsQ26cZinmTXpz2/</a:t>
            </a:r>
            <a:r>
              <a:rPr lang="en-US" sz="1800" dirty="0" err="1">
                <a:latin typeface="Courier New" panose="02070309020205020404" pitchFamily="49" charset="0"/>
                <a:cs typeface="Courier New" panose="02070309020205020404" pitchFamily="49" charset="0"/>
              </a:rPr>
              <a:t>ebMFONoeglZkyK</a:t>
            </a:r>
            <a:endParaRPr lang="en-US" sz="1800" dirty="0">
              <a:latin typeface="Courier New" panose="02070309020205020404" pitchFamily="49" charset="0"/>
              <a:cs typeface="Courier New" panose="02070309020205020404" pitchFamily="49" charset="0"/>
            </a:endParaRPr>
          </a:p>
          <a:p>
            <a:r>
              <a:rPr lang="en-US" sz="1800" dirty="0">
                <a:latin typeface="Courier New" panose="02070309020205020404" pitchFamily="49" charset="0"/>
                <a:cs typeface="Courier New" panose="02070309020205020404" pitchFamily="49" charset="0"/>
              </a:rPr>
              <a:t>Pq3tzGzJt5LZcz17gKINuFXAgx56b+DSSt7VvvCu4rqUC5PQc+frgr7HpbUQn/f8</a:t>
            </a:r>
          </a:p>
          <a:p>
            <a:r>
              <a:rPr lang="en-US" sz="1800" dirty="0">
                <a:latin typeface="Courier New" panose="02070309020205020404" pitchFamily="49" charset="0"/>
                <a:cs typeface="Courier New" panose="02070309020205020404" pitchFamily="49" charset="0"/>
              </a:rPr>
              <a:t>ba5FVHln/</a:t>
            </a:r>
            <a:r>
              <a:rPr lang="en-US" sz="1800" dirty="0" err="1">
                <a:latin typeface="Courier New" panose="02070309020205020404" pitchFamily="49" charset="0"/>
                <a:cs typeface="Courier New" panose="02070309020205020404" pitchFamily="49" charset="0"/>
              </a:rPr>
              <a:t>zuWxIlj</a:t>
            </a:r>
            <a:r>
              <a:rPr lang="en-US" sz="1800" dirty="0">
                <a:latin typeface="Courier New" panose="02070309020205020404" pitchFamily="49" charset="0"/>
                <a:cs typeface="Courier New" panose="02070309020205020404" pitchFamily="49" charset="0"/>
              </a:rPr>
              <a:t>/dx07Y3LRy+AHVen8VRjFbqbNZ4kgvtSy341eIE1AoGBAMTu</a:t>
            </a:r>
          </a:p>
          <a:p>
            <a:r>
              <a:rPr lang="en-US" sz="1800" dirty="0">
                <a:latin typeface="Courier New" panose="02070309020205020404" pitchFamily="49" charset="0"/>
                <a:cs typeface="Courier New" panose="02070309020205020404" pitchFamily="49" charset="0"/>
              </a:rPr>
              <a:t>NnLy36Gb6/cCO5pbGuEQQusu7UhhE9CdReeV3+n54LdHKMIxlO7422ImCjzMYOtN</a:t>
            </a:r>
          </a:p>
          <a:p>
            <a:r>
              <a:rPr lang="en-US" sz="1800" dirty="0">
                <a:latin typeface="Courier New" panose="02070309020205020404" pitchFamily="49" charset="0"/>
                <a:cs typeface="Courier New" panose="02070309020205020404" pitchFamily="49" charset="0"/>
              </a:rPr>
              <a:t>dDmFL95gqlfRc4ex2JopPOZA3NCuRVgl5yu9HNPbY5rfypznnGHw9O5xxPF3daLl</a:t>
            </a:r>
          </a:p>
          <a:p>
            <a:r>
              <a:rPr lang="en-US" sz="1800" dirty="0">
                <a:latin typeface="Courier New" panose="02070309020205020404" pitchFamily="49" charset="0"/>
                <a:cs typeface="Courier New" panose="02070309020205020404" pitchFamily="49" charset="0"/>
              </a:rPr>
              <a:t>JoCEmXp8xfin6G4TudDHSAma5/annjxo4uo0AcSZAoGAVcoCZs4icoXZ7tD0/</a:t>
            </a:r>
            <a:r>
              <a:rPr lang="en-US" sz="1800" dirty="0" err="1">
                <a:latin typeface="Courier New" panose="02070309020205020404" pitchFamily="49" charset="0"/>
                <a:cs typeface="Courier New" panose="02070309020205020404" pitchFamily="49" charset="0"/>
              </a:rPr>
              <a:t>jOM</a:t>
            </a:r>
            <a:endParaRPr lang="en-US" sz="1800" dirty="0">
              <a:latin typeface="Courier New" panose="02070309020205020404" pitchFamily="49" charset="0"/>
              <a:cs typeface="Courier New" panose="02070309020205020404" pitchFamily="49" charset="0"/>
            </a:endParaRPr>
          </a:p>
          <a:p>
            <a:r>
              <a:rPr lang="en-US" sz="1800" dirty="0">
                <a:latin typeface="Courier New" panose="02070309020205020404" pitchFamily="49" charset="0"/>
                <a:cs typeface="Courier New" panose="02070309020205020404" pitchFamily="49" charset="0"/>
              </a:rPr>
              <a:t>/q5WNFcs1APpS2cfLCwSCZZzYkU1S7qxFSUBs0p553UUHpocejMnrCAx6K5+J6JM</a:t>
            </a:r>
          </a:p>
          <a:p>
            <a:r>
              <a:rPr lang="en-US" sz="1800" dirty="0">
                <a:latin typeface="Courier New" panose="02070309020205020404" pitchFamily="49" charset="0"/>
                <a:cs typeface="Courier New" panose="02070309020205020404" pitchFamily="49" charset="0"/>
              </a:rPr>
              <a:t>xBHfLHS61YBa99YJqUf1IvDn+esXELrEbBxnYaa7y1IRvNRJsmtUuqipH1igTGEB</a:t>
            </a:r>
          </a:p>
          <a:p>
            <a:r>
              <a:rPr lang="en-US" sz="1800" dirty="0">
                <a:latin typeface="Courier New" panose="02070309020205020404" pitchFamily="49" charset="0"/>
                <a:cs typeface="Courier New" panose="02070309020205020404" pitchFamily="49" charset="0"/>
              </a:rPr>
              <a:t>jJOl0+A0bwXeVQ6OYw+lOuECgYEAtIeoFKJ/zhgxLeS3HR6tumr83brMPZD46EJ1</a:t>
            </a:r>
          </a:p>
          <a:p>
            <a:r>
              <a:rPr lang="en-US" sz="1800" dirty="0">
                <a:latin typeface="Courier New" panose="02070309020205020404" pitchFamily="49" charset="0"/>
                <a:cs typeface="Courier New" panose="02070309020205020404" pitchFamily="49" charset="0"/>
              </a:rPr>
              <a:t>JgMoHMc8cOfj/noTjStHemdi9S9rHeqIRH7LTjIRlqXlIh0wcsqhEHefthI8cb11</a:t>
            </a:r>
          </a:p>
          <a:p>
            <a:r>
              <a:rPr lang="en-US" sz="1800" dirty="0">
                <a:latin typeface="Courier New" panose="02070309020205020404" pitchFamily="49" charset="0"/>
                <a:cs typeface="Courier New" panose="02070309020205020404" pitchFamily="49" charset="0"/>
              </a:rPr>
              <a:t>eYxJFBJH8l97z3En1EVfVAOpxq57gdROAn0McdRWbEgI9HhS3IkDigKe6Wfp0Hla</a:t>
            </a:r>
          </a:p>
          <a:p>
            <a:r>
              <a:rPr lang="en-US" sz="1800" dirty="0">
                <a:latin typeface="Courier New" panose="02070309020205020404" pitchFamily="49" charset="0"/>
                <a:cs typeface="Courier New" panose="02070309020205020404" pitchFamily="49" charset="0"/>
              </a:rPr>
              <a:t>o9b/U+kCgYAuOQJCZDOyIUa6rXDOADrik79qZjm3834eFxu5ig+RQeMU0xKjFE6S</a:t>
            </a:r>
          </a:p>
          <a:p>
            <a:r>
              <a:rPr lang="en-US" sz="1800" dirty="0">
                <a:latin typeface="Courier New" panose="02070309020205020404" pitchFamily="49" charset="0"/>
                <a:cs typeface="Courier New" panose="02070309020205020404" pitchFamily="49" charset="0"/>
              </a:rPr>
              <a:t>mxF2IEcy/go8L48MekjB2q095hRG1UhBZGE1QAQ1446IpHT1GlvuY5Vd4DZiOwhR</a:t>
            </a:r>
          </a:p>
          <a:p>
            <a:r>
              <a:rPr lang="en-US" sz="1800" dirty="0">
                <a:latin typeface="Courier New" panose="02070309020205020404" pitchFamily="49" charset="0"/>
                <a:cs typeface="Courier New" panose="02070309020205020404" pitchFamily="49" charset="0"/>
              </a:rPr>
              <a:t>GShcWQgQkEmfVKbbWbSNTZMiEGC0aqnXfORbm5Ar2/U4jaePGex1eg==</a:t>
            </a:r>
          </a:p>
          <a:p>
            <a:r>
              <a:rPr lang="en-US" sz="1800" dirty="0">
                <a:latin typeface="Courier New" panose="02070309020205020404" pitchFamily="49" charset="0"/>
                <a:cs typeface="Courier New" panose="02070309020205020404" pitchFamily="49" charset="0"/>
              </a:rPr>
              <a:t>-----END RSA PRIVATE KEY-----</a:t>
            </a:r>
          </a:p>
          <a:p>
            <a:endParaRPr lang="en-US" dirty="0"/>
          </a:p>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129</a:t>
            </a:fld>
            <a:endParaRPr lang="en-US"/>
          </a:p>
        </p:txBody>
      </p:sp>
    </p:spTree>
    <p:extLst>
      <p:ext uri="{BB962C8B-B14F-4D97-AF65-F5344CB8AC3E}">
        <p14:creationId xmlns:p14="http://schemas.microsoft.com/office/powerpoint/2010/main" val="183847930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131</a:t>
            </a:fld>
            <a:endParaRPr lang="en-US"/>
          </a:p>
        </p:txBody>
      </p:sp>
    </p:spTree>
    <p:extLst>
      <p:ext uri="{BB962C8B-B14F-4D97-AF65-F5344CB8AC3E}">
        <p14:creationId xmlns:p14="http://schemas.microsoft.com/office/powerpoint/2010/main" val="313956960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r>
              <a:rPr lang="fr-FR" b="1" u="sng" dirty="0"/>
              <a:t>Server </a:t>
            </a:r>
            <a:r>
              <a:rPr lang="fr-FR" b="1" u="sng" dirty="0" err="1"/>
              <a:t>Certificate</a:t>
            </a:r>
            <a:r>
              <a:rPr lang="fr-FR" b="1" u="sng" dirty="0"/>
              <a:t> (for www.dimi.fr)</a:t>
            </a:r>
          </a:p>
          <a:p>
            <a:r>
              <a:rPr lang="en-US" sz="1200" dirty="0">
                <a:latin typeface="Courier New" panose="02070309020205020404" pitchFamily="49" charset="0"/>
                <a:cs typeface="Courier New" panose="02070309020205020404" pitchFamily="49" charset="0"/>
              </a:rPr>
              <a:t>-----BEGIN CERTIFICATE-----</a:t>
            </a:r>
          </a:p>
          <a:p>
            <a:r>
              <a:rPr lang="en-US" sz="1200" dirty="0">
                <a:latin typeface="Courier New" panose="02070309020205020404" pitchFamily="49" charset="0"/>
                <a:cs typeface="Courier New" panose="02070309020205020404" pitchFamily="49" charset="0"/>
              </a:rPr>
              <a:t>MIIFJjCCAw4CAQEwDQYJKoZIhvcNAQEFBQAwVzELMAkGA1UEBhMCRlIxEzARBgNV</a:t>
            </a:r>
          </a:p>
          <a:p>
            <a:r>
              <a:rPr lang="en-US" sz="1200" dirty="0">
                <a:latin typeface="Courier New" panose="02070309020205020404" pitchFamily="49" charset="0"/>
                <a:cs typeface="Courier New" panose="02070309020205020404" pitchFamily="49" charset="0"/>
              </a:rPr>
              <a:t>BAgMClNvbWUtU3RhdGUxITAfBgNVBAoMGEludGVybmV0IFdpZGdpdHMgUHR5IEx0</a:t>
            </a:r>
          </a:p>
          <a:p>
            <a:r>
              <a:rPr lang="en-US" sz="1200" dirty="0">
                <a:latin typeface="Courier New" panose="02070309020205020404" pitchFamily="49" charset="0"/>
                <a:cs typeface="Courier New" panose="02070309020205020404" pitchFamily="49" charset="0"/>
              </a:rPr>
              <a:t>ZDEQMA4GA1UEAwwHRGltaS1DQTAeFw0xNTAxMjkwNzQ2MDlaFw0yNTAxMjYwNzQ2</a:t>
            </a:r>
          </a:p>
          <a:p>
            <a:r>
              <a:rPr lang="en-US" sz="1200" dirty="0">
                <a:latin typeface="Courier New" panose="02070309020205020404" pitchFamily="49" charset="0"/>
                <a:cs typeface="Courier New" panose="02070309020205020404" pitchFamily="49" charset="0"/>
              </a:rPr>
              <a:t>MDlaMFsxCzAJBgNVBAYTAkZSMRMwEQYDVQQIDApTb21lLVN0YXRlMSEwHwYDVQQK</a:t>
            </a:r>
          </a:p>
          <a:p>
            <a:r>
              <a:rPr lang="en-US" sz="1200" dirty="0">
                <a:latin typeface="Courier New" panose="02070309020205020404" pitchFamily="49" charset="0"/>
                <a:cs typeface="Courier New" panose="02070309020205020404" pitchFamily="49" charset="0"/>
              </a:rPr>
              <a:t>DBhJbnRlcm5ldCBXaWRnaXRzIFB0eSBMdGQxFDASBgNVBAMMC3d3dy5kaW1pLmZy</a:t>
            </a:r>
          </a:p>
          <a:p>
            <a:r>
              <a:rPr lang="en-US" sz="1200" dirty="0">
                <a:latin typeface="Courier New" panose="02070309020205020404" pitchFamily="49" charset="0"/>
                <a:cs typeface="Courier New" panose="02070309020205020404" pitchFamily="49" charset="0"/>
              </a:rPr>
              <a:t>MIICIjANBgkqhkiG9w0BAQEFAAOCAg8AMIICCgKCAgEA5B4YCA4KaniPPjRWl+ii</a:t>
            </a:r>
          </a:p>
          <a:p>
            <a:r>
              <a:rPr lang="en-US" sz="1200" dirty="0">
                <a:latin typeface="Courier New" panose="02070309020205020404" pitchFamily="49" charset="0"/>
                <a:cs typeface="Courier New" panose="02070309020205020404" pitchFamily="49" charset="0"/>
              </a:rPr>
              <a:t>iZZ+B2lzJZp3NGtV5hXJoTvQy0U7secUD0TOU0gG+76gPMTgrlUelsS4kLTKnn2n</a:t>
            </a:r>
          </a:p>
          <a:p>
            <a:r>
              <a:rPr lang="en-US" sz="1200" dirty="0">
                <a:latin typeface="Courier New" panose="02070309020205020404" pitchFamily="49" charset="0"/>
                <a:cs typeface="Courier New" panose="02070309020205020404" pitchFamily="49" charset="0"/>
              </a:rPr>
              <a:t>UWtVArPs2Jempq5+sPUbwsXtpgkyayISCYG1dcUnE8Lc8XJfshxDcCJj5laTsdmT</a:t>
            </a:r>
          </a:p>
          <a:p>
            <a:r>
              <a:rPr lang="en-US" sz="1200" dirty="0">
                <a:latin typeface="Courier New" panose="02070309020205020404" pitchFamily="49" charset="0"/>
                <a:cs typeface="Courier New" panose="02070309020205020404" pitchFamily="49" charset="0"/>
              </a:rPr>
              <a:t>p59NzOGE2Oms/fGbsUfq+Nw0iwL8Ferrbb4An+8elyuMFi7oUoJDVUCNQf8HRacY</a:t>
            </a:r>
          </a:p>
          <a:p>
            <a:r>
              <a:rPr lang="en-US" sz="1200" dirty="0">
                <a:latin typeface="Courier New" panose="02070309020205020404" pitchFamily="49" charset="0"/>
                <a:cs typeface="Courier New" panose="02070309020205020404" pitchFamily="49" charset="0"/>
              </a:rPr>
              <a:t>9uL/Dq0DDKdCB6gX6sUhwpqABauZ03PYgNx7IPFijGqNF0O0mC8Wu3yz5w8CcOXm</a:t>
            </a:r>
          </a:p>
          <a:p>
            <a:r>
              <a:rPr lang="en-US" sz="1200" dirty="0">
                <a:latin typeface="Courier New" panose="02070309020205020404" pitchFamily="49" charset="0"/>
                <a:cs typeface="Courier New" panose="02070309020205020404" pitchFamily="49" charset="0"/>
              </a:rPr>
              <a:t>h5cdlz+0k4wgCVXa+itS6XS08HwisB5AXVnIHPsLb9otX9RD5ap5O5zMKr49uEU/</a:t>
            </a:r>
          </a:p>
          <a:p>
            <a:r>
              <a:rPr lang="en-US" sz="1200" dirty="0">
                <a:latin typeface="Courier New" panose="02070309020205020404" pitchFamily="49" charset="0"/>
                <a:cs typeface="Courier New" panose="02070309020205020404" pitchFamily="49" charset="0"/>
              </a:rPr>
              <a:t>OKeo3nnTRw3Oy4vLdpZ1mw3guPqOvTUirLwe1snlTTn/BnV6gF8VILXyFcD2wQrP</a:t>
            </a:r>
          </a:p>
          <a:p>
            <a:r>
              <a:rPr lang="en-US" sz="1200" dirty="0">
                <a:latin typeface="Courier New" panose="02070309020205020404" pitchFamily="49" charset="0"/>
                <a:cs typeface="Courier New" panose="02070309020205020404" pitchFamily="49" charset="0"/>
              </a:rPr>
              <a:t>BlcE4TAa+YerHjA8Htmcf8JZzeZ7S9M0S6U4liUGvkF+8as6o1Bp2vE3gBPAvWM6</a:t>
            </a:r>
          </a:p>
          <a:p>
            <a:r>
              <a:rPr lang="en-US" sz="1200" dirty="0">
                <a:latin typeface="Courier New" panose="02070309020205020404" pitchFamily="49" charset="0"/>
                <a:cs typeface="Courier New" panose="02070309020205020404" pitchFamily="49" charset="0"/>
              </a:rPr>
              <a:t>amOW857+eQRR7bi4zNuBWWjO4Sqpkoeyn9iUvQemgItWWfY3Cx++</a:t>
            </a:r>
            <a:r>
              <a:rPr lang="en-US" sz="1200" dirty="0" err="1">
                <a:latin typeface="Courier New" panose="02070309020205020404" pitchFamily="49" charset="0"/>
                <a:cs typeface="Courier New" panose="02070309020205020404" pitchFamily="49" charset="0"/>
              </a:rPr>
              <a:t>epOmKozVzhdV</a:t>
            </a:r>
            <a:endParaRPr lang="en-US" sz="1200" dirty="0">
              <a:latin typeface="Courier New" panose="02070309020205020404" pitchFamily="49" charset="0"/>
              <a:cs typeface="Courier New" panose="02070309020205020404" pitchFamily="49" charset="0"/>
            </a:endParaRPr>
          </a:p>
          <a:p>
            <a:r>
              <a:rPr lang="en-US" sz="1200" dirty="0">
                <a:latin typeface="Courier New" panose="02070309020205020404" pitchFamily="49" charset="0"/>
                <a:cs typeface="Courier New" panose="02070309020205020404" pitchFamily="49" charset="0"/>
              </a:rPr>
              <a:t>Kf1aVq4uyR/C3eCWJD20IJ+zD1VCE+YCz+UVv5qGVaqbtwHZqoklgAGN5NxUkz7Z</a:t>
            </a:r>
          </a:p>
          <a:p>
            <a:r>
              <a:rPr lang="en-US" sz="1200" dirty="0">
                <a:latin typeface="Courier New" panose="02070309020205020404" pitchFamily="49" charset="0"/>
                <a:cs typeface="Courier New" panose="02070309020205020404" pitchFamily="49" charset="0"/>
              </a:rPr>
              <a:t>NnbhcK5EcazwVNG9TvghlTYP2HAeh1QViuEeLboYXSXS5KmPzBSPZS3ltD/</a:t>
            </a:r>
            <a:r>
              <a:rPr lang="en-US" sz="1200" dirty="0" err="1">
                <a:latin typeface="Courier New" panose="02070309020205020404" pitchFamily="49" charset="0"/>
                <a:cs typeface="Courier New" panose="02070309020205020404" pitchFamily="49" charset="0"/>
              </a:rPr>
              <a:t>pQMvg</a:t>
            </a:r>
            <a:endParaRPr lang="en-US" sz="1200" dirty="0">
              <a:latin typeface="Courier New" panose="02070309020205020404" pitchFamily="49" charset="0"/>
              <a:cs typeface="Courier New" panose="02070309020205020404" pitchFamily="49" charset="0"/>
            </a:endParaRPr>
          </a:p>
          <a:p>
            <a:r>
              <a:rPr lang="en-US" sz="1200" dirty="0">
                <a:latin typeface="Courier New" panose="02070309020205020404" pitchFamily="49" charset="0"/>
                <a:cs typeface="Courier New" panose="02070309020205020404" pitchFamily="49" charset="0"/>
              </a:rPr>
              <a:t>mtzq+ODMK9jlwkLcv+ZpcxMCAwEAATANBgkqhkiG9w0BAQUFAAOCAgEAipLue/CP</a:t>
            </a:r>
          </a:p>
          <a:p>
            <a:r>
              <a:rPr lang="en-US" sz="1200" dirty="0">
                <a:latin typeface="Courier New" panose="02070309020205020404" pitchFamily="49" charset="0"/>
                <a:cs typeface="Courier New" panose="02070309020205020404" pitchFamily="49" charset="0"/>
              </a:rPr>
              <a:t>Lj4lOF+G4awqxbvF89Kq+QM2ZcPhA+WzYDiM08zOQBTYQqI1G46P2xpp6v9LYVR3</a:t>
            </a:r>
          </a:p>
          <a:p>
            <a:r>
              <a:rPr lang="en-US" sz="1200" dirty="0">
                <a:latin typeface="Courier New" panose="02070309020205020404" pitchFamily="49" charset="0"/>
                <a:cs typeface="Courier New" panose="02070309020205020404" pitchFamily="49" charset="0"/>
              </a:rPr>
              <a:t>6P4M8DyteRag1vMvPRSAMb4v/grCMDbUQRgPE5SJWB5z4Zsg767ZFlld1rgUx2fv</a:t>
            </a:r>
          </a:p>
          <a:p>
            <a:r>
              <a:rPr lang="en-US" sz="1200" dirty="0">
                <a:latin typeface="Courier New" panose="02070309020205020404" pitchFamily="49" charset="0"/>
                <a:cs typeface="Courier New" panose="02070309020205020404" pitchFamily="49" charset="0"/>
              </a:rPr>
              <a:t>0Mw6Fxe2thRumaHJLVpfOwiUrO9g6sfYN4O82Q13wCrPucn/</a:t>
            </a:r>
            <a:r>
              <a:rPr lang="en-US" sz="1200" dirty="0" err="1">
                <a:latin typeface="Courier New" panose="02070309020205020404" pitchFamily="49" charset="0"/>
                <a:cs typeface="Courier New" panose="02070309020205020404" pitchFamily="49" charset="0"/>
              </a:rPr>
              <a:t>jHeVIcSGyWbHcEiA</a:t>
            </a:r>
            <a:endParaRPr lang="en-US" sz="1200" dirty="0">
              <a:latin typeface="Courier New" panose="02070309020205020404" pitchFamily="49" charset="0"/>
              <a:cs typeface="Courier New" panose="02070309020205020404" pitchFamily="49" charset="0"/>
            </a:endParaRPr>
          </a:p>
          <a:p>
            <a:r>
              <a:rPr lang="en-US" sz="1200" dirty="0">
                <a:latin typeface="Courier New" panose="02070309020205020404" pitchFamily="49" charset="0"/>
                <a:cs typeface="Courier New" panose="02070309020205020404" pitchFamily="49" charset="0"/>
              </a:rPr>
              <a:t>hjJWMYBH42r3aTP4Leip09zS2iE8CMxiARih0VLfFSoycMC1NW6f/1Zma0NaMW4E</a:t>
            </a:r>
          </a:p>
          <a:p>
            <a:r>
              <a:rPr lang="en-US" sz="1200" dirty="0">
                <a:latin typeface="Courier New" panose="02070309020205020404" pitchFamily="49" charset="0"/>
                <a:cs typeface="Courier New" panose="02070309020205020404" pitchFamily="49" charset="0"/>
              </a:rPr>
              <a:t>jHzjGHt2na3JTIK92sciO7YhYw7J/i8W9iNy/b+8dg/KzMu1GH9F1iGXLwjerFTy</a:t>
            </a:r>
          </a:p>
          <a:p>
            <a:r>
              <a:rPr lang="en-US" sz="1200" dirty="0" err="1">
                <a:latin typeface="Courier New" panose="02070309020205020404" pitchFamily="49" charset="0"/>
                <a:cs typeface="Courier New" panose="02070309020205020404" pitchFamily="49" charset="0"/>
              </a:rPr>
              <a:t>IlLuxE</a:t>
            </a:r>
            <a:r>
              <a:rPr lang="en-US" sz="1200" dirty="0">
                <a:latin typeface="Courier New" panose="02070309020205020404" pitchFamily="49" charset="0"/>
                <a:cs typeface="Courier New" panose="02070309020205020404" pitchFamily="49" charset="0"/>
              </a:rPr>
              <a:t>/</a:t>
            </a:r>
            <a:r>
              <a:rPr lang="en-US" sz="1200" dirty="0" err="1">
                <a:latin typeface="Courier New" panose="02070309020205020404" pitchFamily="49" charset="0"/>
                <a:cs typeface="Courier New" panose="02070309020205020404" pitchFamily="49" charset="0"/>
              </a:rPr>
              <a:t>WMBZndrLsXxTcyqmVSJlqpnZYVEjhiRmKeMDDaBz</a:t>
            </a:r>
            <a:r>
              <a:rPr lang="en-US" sz="1200" dirty="0">
                <a:latin typeface="Courier New" panose="02070309020205020404" pitchFamily="49" charset="0"/>
                <a:cs typeface="Courier New" panose="02070309020205020404" pitchFamily="49" charset="0"/>
              </a:rPr>
              <a:t>/eM9b6pgq5FsrVNst</a:t>
            </a:r>
          </a:p>
          <a:p>
            <a:r>
              <a:rPr lang="en-US" sz="1200" dirty="0">
                <a:latin typeface="Courier New" panose="02070309020205020404" pitchFamily="49" charset="0"/>
                <a:cs typeface="Courier New" panose="02070309020205020404" pitchFamily="49" charset="0"/>
              </a:rPr>
              <a:t>a/vsK4on+1k08TrXlJxuNuLALafm2IoK/SNrd42ZjX5mRCyLb2I8WUa/VGMFZ9a/</a:t>
            </a:r>
          </a:p>
          <a:p>
            <a:r>
              <a:rPr lang="en-US" sz="1200" dirty="0">
                <a:latin typeface="Courier New" panose="02070309020205020404" pitchFamily="49" charset="0"/>
                <a:cs typeface="Courier New" panose="02070309020205020404" pitchFamily="49" charset="0"/>
              </a:rPr>
              <a:t>92O4DXfRwi5UCQFtvFwJQLCnP5xbEKoBVvDfuRCOMgPkfil+QfSrWVAPmn7Dmpph</a:t>
            </a:r>
          </a:p>
          <a:p>
            <a:r>
              <a:rPr lang="en-US" sz="1200" dirty="0">
                <a:latin typeface="Courier New" panose="02070309020205020404" pitchFamily="49" charset="0"/>
                <a:cs typeface="Courier New" panose="02070309020205020404" pitchFamily="49" charset="0"/>
              </a:rPr>
              <a:t>LXCXtAo+3sEpo9cRpSNp/TeKplXr1DzyPnGgglOb8mLYD3XysDcQx1KmumcodyUH</a:t>
            </a:r>
          </a:p>
          <a:p>
            <a:r>
              <a:rPr lang="en-US" sz="1200" dirty="0">
                <a:latin typeface="Courier New" panose="02070309020205020404" pitchFamily="49" charset="0"/>
                <a:cs typeface="Courier New" panose="02070309020205020404" pitchFamily="49" charset="0"/>
              </a:rPr>
              <a:t>I2Djr5KQtZfa7mxFuDPJgGdR+wSIv1MNkvPZG+o+F50PbFoHgU0eYcoDq6okwxss</a:t>
            </a:r>
          </a:p>
          <a:p>
            <a:r>
              <a:rPr lang="en-US" sz="1200" dirty="0">
                <a:latin typeface="Courier New" panose="02070309020205020404" pitchFamily="49" charset="0"/>
                <a:cs typeface="Courier New" panose="02070309020205020404" pitchFamily="49" charset="0"/>
              </a:rPr>
              <a:t>zR23WrqkIYRxnOXYVHywy6Rw3yPQas9dpj4=</a:t>
            </a:r>
          </a:p>
          <a:p>
            <a:r>
              <a:rPr lang="en-US" sz="1200" dirty="0">
                <a:latin typeface="Courier New" panose="02070309020205020404" pitchFamily="49" charset="0"/>
                <a:cs typeface="Courier New" panose="02070309020205020404" pitchFamily="49" charset="0"/>
              </a:rPr>
              <a:t>-----END CERTIFICATE-----</a:t>
            </a:r>
          </a:p>
          <a:p>
            <a:endParaRPr lang="en-US" dirty="0"/>
          </a:p>
          <a:p>
            <a:r>
              <a:rPr lang="fr-FR" b="1" u="sng" dirty="0"/>
              <a:t>Server Key (for www.dimi.fr)</a:t>
            </a:r>
          </a:p>
          <a:p>
            <a:r>
              <a:rPr lang="en-US" sz="1200" dirty="0">
                <a:latin typeface="Courier New" panose="02070309020205020404" pitchFamily="49" charset="0"/>
                <a:cs typeface="Courier New" panose="02070309020205020404" pitchFamily="49" charset="0"/>
              </a:rPr>
              <a:t>-----BEGIN RSA PRIVATE KEY-----</a:t>
            </a:r>
          </a:p>
          <a:p>
            <a:r>
              <a:rPr lang="en-US" sz="1200" dirty="0">
                <a:latin typeface="Courier New" panose="02070309020205020404" pitchFamily="49" charset="0"/>
                <a:cs typeface="Courier New" panose="02070309020205020404" pitchFamily="49" charset="0"/>
              </a:rPr>
              <a:t>MIIJKQIBAAKCAgEA5B4YCA4KaniPPjRWl+iiiZZ+B2lzJZp3NGtV5hXJoTvQy0U7</a:t>
            </a:r>
          </a:p>
          <a:p>
            <a:r>
              <a:rPr lang="en-US" sz="1200" dirty="0">
                <a:latin typeface="Courier New" panose="02070309020205020404" pitchFamily="49" charset="0"/>
                <a:cs typeface="Courier New" panose="02070309020205020404" pitchFamily="49" charset="0"/>
              </a:rPr>
              <a:t>secUD0TOU0gG+76gPMTgrlUelsS4kLTKnn2nUWtVArPs2Jempq5+sPUbwsXtpgky</a:t>
            </a:r>
          </a:p>
          <a:p>
            <a:r>
              <a:rPr lang="en-US" sz="1200" dirty="0">
                <a:latin typeface="Courier New" panose="02070309020205020404" pitchFamily="49" charset="0"/>
                <a:cs typeface="Courier New" panose="02070309020205020404" pitchFamily="49" charset="0"/>
              </a:rPr>
              <a:t>ayISCYG1dcUnE8Lc8XJfshxDcCJj5laTsdmTp59NzOGE2Oms/fGbsUfq+Nw0iwL8</a:t>
            </a:r>
          </a:p>
          <a:p>
            <a:r>
              <a:rPr lang="en-US" sz="1200" dirty="0">
                <a:latin typeface="Courier New" panose="02070309020205020404" pitchFamily="49" charset="0"/>
                <a:cs typeface="Courier New" panose="02070309020205020404" pitchFamily="49" charset="0"/>
              </a:rPr>
              <a:t>Ferrbb4An+8elyuMFi7oUoJDVUCNQf8HRacY9uL/Dq0DDKdCB6gX6sUhwpqABauZ</a:t>
            </a:r>
          </a:p>
          <a:p>
            <a:r>
              <a:rPr lang="en-US" sz="1200" dirty="0">
                <a:latin typeface="Courier New" panose="02070309020205020404" pitchFamily="49" charset="0"/>
                <a:cs typeface="Courier New" panose="02070309020205020404" pitchFamily="49" charset="0"/>
              </a:rPr>
              <a:t>03PYgNx7IPFijGqNF0O0mC8Wu3yz5w8CcOXmh5cdlz+0k4wgCVXa+itS6XS08Hwi</a:t>
            </a:r>
          </a:p>
          <a:p>
            <a:r>
              <a:rPr lang="en-US" sz="1200" dirty="0">
                <a:latin typeface="Courier New" panose="02070309020205020404" pitchFamily="49" charset="0"/>
                <a:cs typeface="Courier New" panose="02070309020205020404" pitchFamily="49" charset="0"/>
              </a:rPr>
              <a:t>sB5AXVnIHPsLb9otX9RD5ap5O5zMKr49uEU/OKeo3nnTRw3Oy4vLdpZ1mw3guPqO</a:t>
            </a:r>
          </a:p>
          <a:p>
            <a:r>
              <a:rPr lang="en-US" sz="1200" dirty="0">
                <a:latin typeface="Courier New" panose="02070309020205020404" pitchFamily="49" charset="0"/>
                <a:cs typeface="Courier New" panose="02070309020205020404" pitchFamily="49" charset="0"/>
              </a:rPr>
              <a:t>vTUirLwe1snlTTn/BnV6gF8VILXyFcD2wQrPBlcE4TAa+YerHjA8Htmcf8JZzeZ7</a:t>
            </a:r>
          </a:p>
          <a:p>
            <a:r>
              <a:rPr lang="en-US" sz="1200" dirty="0">
                <a:latin typeface="Courier New" panose="02070309020205020404" pitchFamily="49" charset="0"/>
                <a:cs typeface="Courier New" panose="02070309020205020404" pitchFamily="49" charset="0"/>
              </a:rPr>
              <a:t>S9M0S6U4liUGvkF+8as6o1Bp2vE3gBPAvWM6amOW857+eQRR7bi4zNuBWWjO4Sqp</a:t>
            </a:r>
          </a:p>
          <a:p>
            <a:r>
              <a:rPr lang="en-US" sz="1200" dirty="0">
                <a:latin typeface="Courier New" panose="02070309020205020404" pitchFamily="49" charset="0"/>
                <a:cs typeface="Courier New" panose="02070309020205020404" pitchFamily="49" charset="0"/>
              </a:rPr>
              <a:t>koeyn9iUvQemgItWWfY3Cx++epOmKozVzhdVKf1aVq4uyR/C3eCWJD20IJ+zD1VC</a:t>
            </a:r>
          </a:p>
          <a:p>
            <a:r>
              <a:rPr lang="en-US" sz="1200" dirty="0">
                <a:latin typeface="Courier New" panose="02070309020205020404" pitchFamily="49" charset="0"/>
                <a:cs typeface="Courier New" panose="02070309020205020404" pitchFamily="49" charset="0"/>
              </a:rPr>
              <a:t>E+YCz+UVv5qGVaqbtwHZqoklgAGN5NxUkz7ZNnbhcK5EcazwVNG9TvghlTYP2HAe</a:t>
            </a:r>
          </a:p>
          <a:p>
            <a:r>
              <a:rPr lang="en-US" sz="1200" dirty="0">
                <a:latin typeface="Courier New" panose="02070309020205020404" pitchFamily="49" charset="0"/>
                <a:cs typeface="Courier New" panose="02070309020205020404" pitchFamily="49" charset="0"/>
              </a:rPr>
              <a:t>h1QViuEeLboYXSXS5KmPzBSPZS3ltD/pQMvgmtzq+ODMK9jlwkLcv+ZpcxMCAwEA</a:t>
            </a:r>
          </a:p>
          <a:p>
            <a:r>
              <a:rPr lang="en-US" sz="1200" dirty="0">
                <a:latin typeface="Courier New" panose="02070309020205020404" pitchFamily="49" charset="0"/>
                <a:cs typeface="Courier New" panose="02070309020205020404" pitchFamily="49" charset="0"/>
              </a:rPr>
              <a:t>AQKCAgAqNDsj+l0I98cgrhQ7RKoVpIcqneLU2TAmvZkF2ZAVSXjGssdpkaQPcx5t</a:t>
            </a:r>
          </a:p>
          <a:p>
            <a:r>
              <a:rPr lang="en-US" sz="1200" dirty="0">
                <a:latin typeface="Courier New" panose="02070309020205020404" pitchFamily="49" charset="0"/>
                <a:cs typeface="Courier New" panose="02070309020205020404" pitchFamily="49" charset="0"/>
              </a:rPr>
              <a:t>IA1StCD3PUGIX20qXbj75Mb77alwEdiHiHxQUjZd7ji4SpDZRz9BkcAHPCV0JtBI</a:t>
            </a:r>
          </a:p>
          <a:p>
            <a:r>
              <a:rPr lang="en-US" sz="1200" dirty="0">
                <a:latin typeface="Courier New" panose="02070309020205020404" pitchFamily="49" charset="0"/>
                <a:cs typeface="Courier New" panose="02070309020205020404" pitchFamily="49" charset="0"/>
              </a:rPr>
              <a:t>urIRIOM5tHxp+nqrm2E6M1hd9jAwOfPt7OdkLk94KCQy92hMpIkAEwxKjc0C371D</a:t>
            </a:r>
          </a:p>
          <a:p>
            <a:r>
              <a:rPr lang="en-US" sz="1200" dirty="0">
                <a:latin typeface="Courier New" panose="02070309020205020404" pitchFamily="49" charset="0"/>
                <a:cs typeface="Courier New" panose="02070309020205020404" pitchFamily="49" charset="0"/>
              </a:rPr>
              <a:t>2byiIUdor0MCSOFmO2wnAqT4yQKAYtznfTDsPWGlAv9xywkE9QqsgeQS0AMFTEVn</a:t>
            </a:r>
          </a:p>
          <a:p>
            <a:r>
              <a:rPr lang="en-US" sz="1200" dirty="0">
                <a:latin typeface="Courier New" panose="02070309020205020404" pitchFamily="49" charset="0"/>
                <a:cs typeface="Courier New" panose="02070309020205020404" pitchFamily="49" charset="0"/>
              </a:rPr>
              <a:t>geFGs0vpOviFk2i0RU0PeaJs+svc2CN8YSfqiGlA8OZzlGJhmNsFByJvzRkBbGPu</a:t>
            </a:r>
          </a:p>
          <a:p>
            <a:r>
              <a:rPr lang="en-US" sz="1200" dirty="0">
                <a:latin typeface="Courier New" panose="02070309020205020404" pitchFamily="49" charset="0"/>
                <a:cs typeface="Courier New" panose="02070309020205020404" pitchFamily="49" charset="0"/>
              </a:rPr>
              <a:t>oK+sAQSWDzKEojaNxeOsIMhQeFdKrabi557pHs1ACOfLX0j74nWNMYbardBr07PX</a:t>
            </a:r>
          </a:p>
          <a:p>
            <a:r>
              <a:rPr lang="en-US" sz="1200" dirty="0">
                <a:latin typeface="Courier New" panose="02070309020205020404" pitchFamily="49" charset="0"/>
                <a:cs typeface="Courier New" panose="02070309020205020404" pitchFamily="49" charset="0"/>
              </a:rPr>
              <a:t>fb0pcUNQXY1RRuBynErqa4dX/Gc9SVO5XT/Sj9PhyCtnd8c/hf9BRXwh9iqhgLr+</a:t>
            </a:r>
          </a:p>
          <a:p>
            <a:r>
              <a:rPr lang="en-US" sz="1200" dirty="0">
                <a:latin typeface="Courier New" panose="02070309020205020404" pitchFamily="49" charset="0"/>
                <a:cs typeface="Courier New" panose="02070309020205020404" pitchFamily="49" charset="0"/>
              </a:rPr>
              <a:t>RD7tXAm5nfnZ4N97gWc/OknzRfLv28B/IeXN0WH2/1f4xl5yJiweuDNV11olElKy</a:t>
            </a:r>
          </a:p>
          <a:p>
            <a:r>
              <a:rPr lang="en-US" sz="1200" dirty="0">
                <a:latin typeface="Courier New" panose="02070309020205020404" pitchFamily="49" charset="0"/>
                <a:cs typeface="Courier New" panose="02070309020205020404" pitchFamily="49" charset="0"/>
              </a:rPr>
              <a:t>4+0GRIKzjAc4eEDN/ncMN6B3yq6dcwDjONSo4E6vNYSNN9OCNRrOAQg8j8zZHoCA</a:t>
            </a:r>
          </a:p>
          <a:p>
            <a:r>
              <a:rPr lang="en-US" sz="1200" dirty="0" err="1">
                <a:latin typeface="Courier New" panose="02070309020205020404" pitchFamily="49" charset="0"/>
                <a:cs typeface="Courier New" panose="02070309020205020404" pitchFamily="49" charset="0"/>
              </a:rPr>
              <a:t>kfnenbGgJ</a:t>
            </a:r>
            <a:r>
              <a:rPr lang="en-US" sz="1200" dirty="0">
                <a:latin typeface="Courier New" panose="02070309020205020404" pitchFamily="49" charset="0"/>
                <a:cs typeface="Courier New" panose="02070309020205020404" pitchFamily="49" charset="0"/>
              </a:rPr>
              <a:t>/+vQT6SEgDGc5vx7wv/d3LaAQ5hkmvfRNT5JjpenoE1AOTrjE2XtT16</a:t>
            </a:r>
          </a:p>
          <a:p>
            <a:r>
              <a:rPr lang="en-US" sz="1200" dirty="0">
                <a:latin typeface="Courier New" panose="02070309020205020404" pitchFamily="49" charset="0"/>
                <a:cs typeface="Courier New" panose="02070309020205020404" pitchFamily="49" charset="0"/>
              </a:rPr>
              <a:t>txfGzVVT23JpdGwH52+LUl/tpcuGq03sN0w0Gw65m3fh4N51+QKCAQEA8eaRTfSM</a:t>
            </a:r>
          </a:p>
          <a:p>
            <a:r>
              <a:rPr lang="en-US" sz="1200" dirty="0">
                <a:latin typeface="Courier New" panose="02070309020205020404" pitchFamily="49" charset="0"/>
                <a:cs typeface="Courier New" panose="02070309020205020404" pitchFamily="49" charset="0"/>
              </a:rPr>
              <a:t>/USdoEcCR9Fhf8cVT2MpntKdYGP60pI93FhwgEZteAT+RGcxHqy5c2CqfYVEMfRp</a:t>
            </a:r>
          </a:p>
          <a:p>
            <a:r>
              <a:rPr lang="en-US" sz="1200" dirty="0">
                <a:latin typeface="Courier New" panose="02070309020205020404" pitchFamily="49" charset="0"/>
                <a:cs typeface="Courier New" panose="02070309020205020404" pitchFamily="49" charset="0"/>
              </a:rPr>
              <a:t>w6GzScFzUZJRFUQaHJCfocw8e0G9bsLJVgq8U0fHSlEzYJnuUF28BrbtGiKMSMga</a:t>
            </a:r>
          </a:p>
          <a:p>
            <a:r>
              <a:rPr lang="en-US" sz="1200" dirty="0">
                <a:latin typeface="Courier New" panose="02070309020205020404" pitchFamily="49" charset="0"/>
                <a:cs typeface="Courier New" panose="02070309020205020404" pitchFamily="49" charset="0"/>
              </a:rPr>
              <a:t>TfcVxl9fZ1DEXCJkLwttp5NDK7b5pHcC0k7agdr31NB36kmWariTFpUz/do3ZEFI</a:t>
            </a:r>
          </a:p>
          <a:p>
            <a:r>
              <a:rPr lang="en-US" sz="1200" dirty="0">
                <a:latin typeface="Courier New" panose="02070309020205020404" pitchFamily="49" charset="0"/>
                <a:cs typeface="Courier New" panose="02070309020205020404" pitchFamily="49" charset="0"/>
              </a:rPr>
              <a:t>Uct7EWLM0D4VRPsRQBJAL/AP2bUPKAcpv+utZs4Th3rkP9P3Rr9UWEfRR1mAUQ4M</a:t>
            </a:r>
          </a:p>
          <a:p>
            <a:r>
              <a:rPr lang="en-US" sz="1200" dirty="0">
                <a:latin typeface="Courier New" panose="02070309020205020404" pitchFamily="49" charset="0"/>
                <a:cs typeface="Courier New" panose="02070309020205020404" pitchFamily="49" charset="0"/>
              </a:rPr>
              <a:t>sNEuEG2SqAMBZVUOCUlvH6AIquzf2rjSVk/Vb5mZkk4xPSzIYyFnSf8/</a:t>
            </a:r>
            <a:r>
              <a:rPr lang="en-US" sz="1200" dirty="0" err="1">
                <a:latin typeface="Courier New" panose="02070309020205020404" pitchFamily="49" charset="0"/>
                <a:cs typeface="Courier New" panose="02070309020205020404" pitchFamily="49" charset="0"/>
              </a:rPr>
              <a:t>snzXLfNy</a:t>
            </a:r>
            <a:endParaRPr lang="en-US" sz="1200" dirty="0">
              <a:latin typeface="Courier New" panose="02070309020205020404" pitchFamily="49" charset="0"/>
              <a:cs typeface="Courier New" panose="02070309020205020404" pitchFamily="49" charset="0"/>
            </a:endParaRPr>
          </a:p>
          <a:p>
            <a:r>
              <a:rPr lang="en-US" sz="1200" dirty="0">
                <a:latin typeface="Courier New" panose="02070309020205020404" pitchFamily="49" charset="0"/>
                <a:cs typeface="Courier New" panose="02070309020205020404" pitchFamily="49" charset="0"/>
              </a:rPr>
              <a:t>a/E5FSlKkfOHxQKCAQEA8Wnd5J2+x2qOES/z32iY1JwV07/JytHUnkPm+Zytun3S</a:t>
            </a:r>
          </a:p>
          <a:p>
            <a:r>
              <a:rPr lang="en-US" sz="1200" dirty="0">
                <a:latin typeface="Courier New" panose="02070309020205020404" pitchFamily="49" charset="0"/>
                <a:cs typeface="Courier New" panose="02070309020205020404" pitchFamily="49" charset="0"/>
              </a:rPr>
              <a:t>2gmDSP4oIOY8WcpuNT+/N+ra0DmcH97nRzzrxpADiUf3t06oAZfd8OJd2Rk13YRu</a:t>
            </a:r>
          </a:p>
          <a:p>
            <a:r>
              <a:rPr lang="en-US" sz="1200" dirty="0">
                <a:latin typeface="Courier New" panose="02070309020205020404" pitchFamily="49" charset="0"/>
                <a:cs typeface="Courier New" panose="02070309020205020404" pitchFamily="49" charset="0"/>
              </a:rPr>
              <a:t>RYckV9GUL2olGjOH0EuK/</a:t>
            </a:r>
            <a:r>
              <a:rPr lang="en-US" sz="1200" dirty="0" err="1">
                <a:latin typeface="Courier New" panose="02070309020205020404" pitchFamily="49" charset="0"/>
                <a:cs typeface="Courier New" panose="02070309020205020404" pitchFamily="49" charset="0"/>
              </a:rPr>
              <a:t>wBYgb</a:t>
            </a:r>
            <a:r>
              <a:rPr lang="en-US" sz="1200" dirty="0">
                <a:latin typeface="Courier New" panose="02070309020205020404" pitchFamily="49" charset="0"/>
                <a:cs typeface="Courier New" panose="02070309020205020404" pitchFamily="49" charset="0"/>
              </a:rPr>
              <a:t>/jN1HyX8feh7GjNBuhpmyMO3AyP6Ff2H5NqEl5</a:t>
            </a:r>
          </a:p>
          <a:p>
            <a:r>
              <a:rPr lang="en-US" sz="1200" dirty="0">
                <a:latin typeface="Courier New" panose="02070309020205020404" pitchFamily="49" charset="0"/>
                <a:cs typeface="Courier New" panose="02070309020205020404" pitchFamily="49" charset="0"/>
              </a:rPr>
              <a:t>3Xz7C2TKB5xpQkFjjwDcWnMsyUPiXsreNoNziuuKK2yoWDznntGYjhPgjfolBZol</a:t>
            </a:r>
          </a:p>
          <a:p>
            <a:r>
              <a:rPr lang="en-US" sz="1200" dirty="0">
                <a:latin typeface="Courier New" panose="02070309020205020404" pitchFamily="49" charset="0"/>
                <a:cs typeface="Courier New" panose="02070309020205020404" pitchFamily="49" charset="0"/>
              </a:rPr>
              <a:t>Zhih8dsvCB8i2GYGUSD0nuXB39U9Ct7eHDMVyY2CrIYaGkbdhqvwUlUyqpm2PREQ</a:t>
            </a:r>
          </a:p>
          <a:p>
            <a:r>
              <a:rPr lang="en-US" sz="1200" dirty="0">
                <a:latin typeface="Courier New" panose="02070309020205020404" pitchFamily="49" charset="0"/>
                <a:cs typeface="Courier New" panose="02070309020205020404" pitchFamily="49" charset="0"/>
              </a:rPr>
              <a:t>b0RyFbNQXsbstWuFL66hxcUmbGHeU4nLJ2C1I87k9wKCAQAEw+D64yVf29krDhsK</a:t>
            </a:r>
          </a:p>
          <a:p>
            <a:r>
              <a:rPr lang="en-US" sz="1200" dirty="0">
                <a:latin typeface="Courier New" panose="02070309020205020404" pitchFamily="49" charset="0"/>
                <a:cs typeface="Courier New" panose="02070309020205020404" pitchFamily="49" charset="0"/>
              </a:rPr>
              <a:t>ZSKBjN9rl+169nUpL+8B9OWJEKjurfR8F8UWfd3m18ozbqUNIfHs9f6bXvUUL95g</a:t>
            </a:r>
          </a:p>
          <a:p>
            <a:r>
              <a:rPr lang="en-US" sz="1200" dirty="0">
                <a:latin typeface="Courier New" panose="02070309020205020404" pitchFamily="49" charset="0"/>
                <a:cs typeface="Courier New" panose="02070309020205020404" pitchFamily="49" charset="0"/>
              </a:rPr>
              <a:t>rfww6g2FoIe0fTx3xRzBMM8chcud7F0NprnXXlDmfmI006eqCyIuUNrLzGE+biSH</a:t>
            </a:r>
          </a:p>
          <a:p>
            <a:r>
              <a:rPr lang="en-US" sz="1200" dirty="0">
                <a:latin typeface="Courier New" panose="02070309020205020404" pitchFamily="49" charset="0"/>
                <a:cs typeface="Courier New" panose="02070309020205020404" pitchFamily="49" charset="0"/>
              </a:rPr>
              <a:t>+XxUwEyu7I+1bF43XzxdtAZ3NBxz0GdvZsfl8psm8QncuQW0K3dJ30tYaSS8e/DC</a:t>
            </a:r>
          </a:p>
          <a:p>
            <a:r>
              <a:rPr lang="en-US" sz="1200" dirty="0">
                <a:latin typeface="Courier New" panose="02070309020205020404" pitchFamily="49" charset="0"/>
                <a:cs typeface="Courier New" panose="02070309020205020404" pitchFamily="49" charset="0"/>
              </a:rPr>
              <a:t>7WYn3LZDR9jB2P3G8R0iUbnN0Quyab7SvWX/p+JIH36+2nNR735qmlc/qG863Z20</a:t>
            </a:r>
          </a:p>
          <a:p>
            <a:r>
              <a:rPr lang="en-US" sz="1200" dirty="0">
                <a:latin typeface="Courier New" panose="02070309020205020404" pitchFamily="49" charset="0"/>
                <a:cs typeface="Courier New" panose="02070309020205020404" pitchFamily="49" charset="0"/>
              </a:rPr>
              <a:t>95Iwd9N19V9eBR4Gl/H08g0arCntL95plma76MTtxvus5n1Pu8vVWOVZIQBZ3V1d</a:t>
            </a:r>
          </a:p>
          <a:p>
            <a:r>
              <a:rPr lang="en-US" sz="1200" dirty="0">
                <a:latin typeface="Courier New" panose="02070309020205020404" pitchFamily="49" charset="0"/>
                <a:cs typeface="Courier New" panose="02070309020205020404" pitchFamily="49" charset="0"/>
              </a:rPr>
              <a:t>sKltAoIBAQDJXIyAjDL9Epu9Kko4Jn6TmD18iZQ/YBYAjJKz0UP3McwVoamn0JaY</a:t>
            </a:r>
          </a:p>
          <a:p>
            <a:r>
              <a:rPr lang="en-US" sz="1200" dirty="0">
                <a:latin typeface="Courier New" panose="02070309020205020404" pitchFamily="49" charset="0"/>
                <a:cs typeface="Courier New" panose="02070309020205020404" pitchFamily="49" charset="0"/>
              </a:rPr>
              <a:t>GnJsUrTqJWnRskshM2xOCRbQDLh8vtK0RxsQAsOP0KSGr8mns6eCRVvVEov11BHO</a:t>
            </a:r>
          </a:p>
          <a:p>
            <a:r>
              <a:rPr lang="en-US" sz="1200" dirty="0">
                <a:latin typeface="Courier New" panose="02070309020205020404" pitchFamily="49" charset="0"/>
                <a:cs typeface="Courier New" panose="02070309020205020404" pitchFamily="49" charset="0"/>
              </a:rPr>
              <a:t>GrMnz6OQ0fH2EMvCLdPP6MJJseSjOj/uzr1em1u8mDDRckEHyxHrNJ45aG3daww4</a:t>
            </a:r>
          </a:p>
          <a:p>
            <a:r>
              <a:rPr lang="en-US" sz="1200" dirty="0">
                <a:latin typeface="Courier New" panose="02070309020205020404" pitchFamily="49" charset="0"/>
                <a:cs typeface="Courier New" panose="02070309020205020404" pitchFamily="49" charset="0"/>
              </a:rPr>
              <a:t>nPYPFYt9VDJ4H2lT1xOSDZSb07kkPqLY5aDlOKfZiOm+WEYNJoCK07AuII2ztibc</a:t>
            </a:r>
          </a:p>
          <a:p>
            <a:r>
              <a:rPr lang="en-US" sz="1200" dirty="0">
                <a:latin typeface="Courier New" panose="02070309020205020404" pitchFamily="49" charset="0"/>
                <a:cs typeface="Courier New" panose="02070309020205020404" pitchFamily="49" charset="0"/>
              </a:rPr>
              <a:t>l1vxM+hA80QW5X14vdxUnOCWlOWvYCGG1bQgBsvv8KpbgkTol52yAfG7XVPrVc3L</a:t>
            </a:r>
          </a:p>
          <a:p>
            <a:r>
              <a:rPr lang="en-US" sz="1200" dirty="0">
                <a:latin typeface="Courier New" panose="02070309020205020404" pitchFamily="49" charset="0"/>
                <a:cs typeface="Courier New" panose="02070309020205020404" pitchFamily="49" charset="0"/>
              </a:rPr>
              <a:t>wBDgofZNd1PoKjGKZXeUJnMVPUzZuVCxAoIBAQDoYdDi/</a:t>
            </a:r>
            <a:r>
              <a:rPr lang="en-US" sz="1200" dirty="0" err="1">
                <a:latin typeface="Courier New" panose="02070309020205020404" pitchFamily="49" charset="0"/>
                <a:cs typeface="Courier New" panose="02070309020205020404" pitchFamily="49" charset="0"/>
              </a:rPr>
              <a:t>YrXUIcC+wy</a:t>
            </a:r>
            <a:r>
              <a:rPr lang="en-US" sz="1200" dirty="0">
                <a:latin typeface="Courier New" panose="02070309020205020404" pitchFamily="49" charset="0"/>
                <a:cs typeface="Courier New" panose="02070309020205020404" pitchFamily="49" charset="0"/>
              </a:rPr>
              <a:t>/26JWJo60</a:t>
            </a:r>
          </a:p>
          <a:p>
            <a:r>
              <a:rPr lang="en-US" sz="1200" dirty="0">
                <a:latin typeface="Courier New" panose="02070309020205020404" pitchFamily="49" charset="0"/>
                <a:cs typeface="Courier New" panose="02070309020205020404" pitchFamily="49" charset="0"/>
              </a:rPr>
              <a:t>jMjUC8Y2ty8tOOVo1Pdcl+8a3GDkhIbEEvtf4viaG7lnXdKTq+QytnKr11I+zVj3</a:t>
            </a:r>
          </a:p>
          <a:p>
            <a:r>
              <a:rPr lang="en-US" sz="1200" dirty="0">
                <a:latin typeface="Courier New" panose="02070309020205020404" pitchFamily="49" charset="0"/>
                <a:cs typeface="Courier New" panose="02070309020205020404" pitchFamily="49" charset="0"/>
              </a:rPr>
              <a:t>iEhpkw5Llq2ewPKs5Qqi0+iLF0gwFU+FUijdfKVXe+omKcxYJ5KJ5haBcCBspcTs</a:t>
            </a:r>
          </a:p>
          <a:p>
            <a:r>
              <a:rPr lang="en-US" sz="1200" dirty="0">
                <a:latin typeface="Courier New" panose="02070309020205020404" pitchFamily="49" charset="0"/>
                <a:cs typeface="Courier New" panose="02070309020205020404" pitchFamily="49" charset="0"/>
              </a:rPr>
              <a:t>JH9qPFeRxjzjUgUWGb3JLj6bNNHypg5tDPcr0NhAQgM0wfvHaQf4afx6cPOj7Lun</a:t>
            </a:r>
          </a:p>
          <a:p>
            <a:r>
              <a:rPr lang="en-US" sz="1200" dirty="0">
                <a:latin typeface="Courier New" panose="02070309020205020404" pitchFamily="49" charset="0"/>
                <a:cs typeface="Courier New" panose="02070309020205020404" pitchFamily="49" charset="0"/>
              </a:rPr>
              <a:t>hjRBqEs6X07UguJnWY4LR+mgFz2UrDj/wi9NbJzRFNjwGEFVc1VKu4RJ+XIxvSDK</a:t>
            </a:r>
          </a:p>
          <a:p>
            <a:r>
              <a:rPr lang="en-US" sz="1200" dirty="0">
                <a:latin typeface="Courier New" panose="02070309020205020404" pitchFamily="49" charset="0"/>
                <a:cs typeface="Courier New" panose="02070309020205020404" pitchFamily="49" charset="0"/>
              </a:rPr>
              <a:t>DbhcHWwp0RnzDazQGEO2EdnIeKYi/Zpz9Ybos8ljejIkILAdqiPE+1syUlHn</a:t>
            </a:r>
          </a:p>
          <a:p>
            <a:r>
              <a:rPr lang="en-US" sz="1200" dirty="0">
                <a:latin typeface="Courier New" panose="02070309020205020404" pitchFamily="49" charset="0"/>
                <a:cs typeface="Courier New" panose="02070309020205020404" pitchFamily="49" charset="0"/>
              </a:rPr>
              <a:t>-----END RSA PRIVATE KEY-----</a:t>
            </a:r>
          </a:p>
          <a:p>
            <a:endParaRPr lang="en-US" dirty="0"/>
          </a:p>
          <a:p>
            <a:endParaRPr lang="en-US" dirty="0"/>
          </a:p>
          <a:p>
            <a:r>
              <a:rPr lang="fr-FR" b="1" u="sng" dirty="0"/>
              <a:t>Server </a:t>
            </a:r>
            <a:r>
              <a:rPr lang="fr-FR" b="1" u="sng" dirty="0" err="1"/>
              <a:t>Certificate</a:t>
            </a:r>
            <a:r>
              <a:rPr lang="fr-FR" b="1" u="sng" dirty="0"/>
              <a:t> (for blog.dimi.fr)</a:t>
            </a:r>
          </a:p>
          <a:p>
            <a:r>
              <a:rPr lang="en-US" sz="1200" dirty="0">
                <a:latin typeface="Courier New" panose="02070309020205020404" pitchFamily="49" charset="0"/>
                <a:cs typeface="Courier New" panose="02070309020205020404" pitchFamily="49" charset="0"/>
              </a:rPr>
              <a:t>-----BEGIN CERTIFICATE-----</a:t>
            </a:r>
          </a:p>
          <a:p>
            <a:r>
              <a:rPr lang="en-US" sz="1200" dirty="0">
                <a:latin typeface="Courier New" panose="02070309020205020404" pitchFamily="49" charset="0"/>
                <a:cs typeface="Courier New" panose="02070309020205020404" pitchFamily="49" charset="0"/>
              </a:rPr>
              <a:t>MIIENjCCAh4CCQCyIXiswtMWQDANBgkqhkiG9w0BAQsFADBXMQswCQYDVQQGEwJG</a:t>
            </a:r>
          </a:p>
          <a:p>
            <a:r>
              <a:rPr lang="en-US" sz="1200" dirty="0">
                <a:latin typeface="Courier New" panose="02070309020205020404" pitchFamily="49" charset="0"/>
                <a:cs typeface="Courier New" panose="02070309020205020404" pitchFamily="49" charset="0"/>
              </a:rPr>
              <a:t>UjETMBEGA1UECAwKU29tZS1TdGF0ZTEhMB8GA1UECgwYSW50ZXJuZXQgV2lkZ2l0</a:t>
            </a:r>
          </a:p>
          <a:p>
            <a:r>
              <a:rPr lang="en-US" sz="1200" dirty="0">
                <a:latin typeface="Courier New" panose="02070309020205020404" pitchFamily="49" charset="0"/>
                <a:cs typeface="Courier New" panose="02070309020205020404" pitchFamily="49" charset="0"/>
              </a:rPr>
              <a:t>cyBQdHkgTHRkMRAwDgYDVQQDDAdEaW1pLUNBMB4XDTE5MDYwNTE2MzQ0OVoXDTI3</a:t>
            </a:r>
          </a:p>
          <a:p>
            <a:r>
              <a:rPr lang="en-US" sz="1200" dirty="0">
                <a:latin typeface="Courier New" panose="02070309020205020404" pitchFamily="49" charset="0"/>
                <a:cs typeface="Courier New" panose="02070309020205020404" pitchFamily="49" charset="0"/>
              </a:rPr>
              <a:t>MDgyMjE2MzQ0OVowYzELMAkGA1UEBhMCRlIxDjAMBgNVBAgMBVBhcmlzMQ4wDAYD</a:t>
            </a:r>
          </a:p>
          <a:p>
            <a:r>
              <a:rPr lang="en-US" sz="1200" dirty="0">
                <a:latin typeface="Courier New" panose="02070309020205020404" pitchFamily="49" charset="0"/>
                <a:cs typeface="Courier New" panose="02070309020205020404" pitchFamily="49" charset="0"/>
              </a:rPr>
              <a:t>VQQHDAVQYXJpczEPMA0GA1UECgwGVk13YXJlMQwwCgYDVQQLDANUUE0xFTATBgNV</a:t>
            </a:r>
          </a:p>
          <a:p>
            <a:r>
              <a:rPr lang="en-US" sz="1200" dirty="0">
                <a:latin typeface="Courier New" panose="02070309020205020404" pitchFamily="49" charset="0"/>
                <a:cs typeface="Courier New" panose="02070309020205020404" pitchFamily="49" charset="0"/>
              </a:rPr>
              <a:t>BAMMDGJsb2cuZGltaS5mcjCCASIwDQYJKoZIhvcNAQEBBQADggEPADCCAQoCggEB</a:t>
            </a:r>
          </a:p>
          <a:p>
            <a:r>
              <a:rPr lang="en-US" sz="1200" dirty="0" err="1">
                <a:latin typeface="Courier New" panose="02070309020205020404" pitchFamily="49" charset="0"/>
                <a:cs typeface="Courier New" panose="02070309020205020404" pitchFamily="49" charset="0"/>
              </a:rPr>
              <a:t>ALHu</a:t>
            </a:r>
            <a:r>
              <a:rPr lang="en-US" sz="1200" dirty="0">
                <a:latin typeface="Courier New" panose="02070309020205020404" pitchFamily="49" charset="0"/>
                <a:cs typeface="Courier New" panose="02070309020205020404" pitchFamily="49" charset="0"/>
              </a:rPr>
              <a:t>/4ErOmkUc/CN8JptArzq+ZoTMHTC5EkfjtU6PYgqNjUvfRVfOKfs80BxTd11</a:t>
            </a:r>
          </a:p>
          <a:p>
            <a:r>
              <a:rPr lang="en-US" sz="1200" dirty="0">
                <a:latin typeface="Courier New" panose="02070309020205020404" pitchFamily="49" charset="0"/>
                <a:cs typeface="Courier New" panose="02070309020205020404" pitchFamily="49" charset="0"/>
              </a:rPr>
              <a:t>ANFeTDlhPgmvXDp+ANokOrs6ZgAVeZ/sK51oRaquLmpzxl4lS9CwEEwXs4cd99q+</a:t>
            </a:r>
          </a:p>
          <a:p>
            <a:r>
              <a:rPr lang="en-US" sz="1200" dirty="0">
                <a:latin typeface="Courier New" panose="02070309020205020404" pitchFamily="49" charset="0"/>
                <a:cs typeface="Courier New" panose="02070309020205020404" pitchFamily="49" charset="0"/>
              </a:rPr>
              <a:t>oq+OAbxLK7Z8FPyGThi4B1RZdEl4sTsl/+6lGGeUnlMdT/C51hfv3/lvTw37r8qX</a:t>
            </a:r>
          </a:p>
          <a:p>
            <a:r>
              <a:rPr lang="en-US" sz="1200" dirty="0">
                <a:latin typeface="Courier New" panose="02070309020205020404" pitchFamily="49" charset="0"/>
                <a:cs typeface="Courier New" panose="02070309020205020404" pitchFamily="49" charset="0"/>
              </a:rPr>
              <a:t>f463ySGcdaFvBPSqr48b1rMw9bGwHE3ygcuyfLzpbN0UrP2H4n9c6Hi9SCSESnHB</a:t>
            </a:r>
          </a:p>
          <a:p>
            <a:r>
              <a:rPr lang="en-US" sz="1200" dirty="0">
                <a:latin typeface="Courier New" panose="02070309020205020404" pitchFamily="49" charset="0"/>
                <a:cs typeface="Courier New" panose="02070309020205020404" pitchFamily="49" charset="0"/>
              </a:rPr>
              <a:t>YqF5Pj6/3+HL8cgbkBcCzIIBN4n+9G71SVwUX1Mhi7XEO8FOD24h3RfDBg3cgKt2</a:t>
            </a:r>
          </a:p>
          <a:p>
            <a:r>
              <a:rPr lang="en-US" sz="1200" dirty="0">
                <a:latin typeface="Courier New" panose="02070309020205020404" pitchFamily="49" charset="0"/>
                <a:cs typeface="Courier New" panose="02070309020205020404" pitchFamily="49" charset="0"/>
              </a:rPr>
              <a:t>gwP7oEecSJTb0hcUO1h75RECAwEAATANBgkqhkiG9w0BAQsFAAOCAgEABtE9hTtL</a:t>
            </a:r>
          </a:p>
          <a:p>
            <a:r>
              <a:rPr lang="en-US" sz="1200" dirty="0">
                <a:latin typeface="Courier New" panose="02070309020205020404" pitchFamily="49" charset="0"/>
                <a:cs typeface="Courier New" panose="02070309020205020404" pitchFamily="49" charset="0"/>
              </a:rPr>
              <a:t>lsJYvwaftsg6EGK2EPlsjSe5xkQmMi3i1Bj6ZPj9o+khawDCzc/</a:t>
            </a:r>
            <a:r>
              <a:rPr lang="en-US" sz="1200" dirty="0" err="1">
                <a:latin typeface="Courier New" panose="02070309020205020404" pitchFamily="49" charset="0"/>
                <a:cs typeface="Courier New" panose="02070309020205020404" pitchFamily="49" charset="0"/>
              </a:rPr>
              <a:t>lscEOMWcjOQHb</a:t>
            </a:r>
            <a:endParaRPr lang="en-US" sz="1200" dirty="0">
              <a:latin typeface="Courier New" panose="02070309020205020404" pitchFamily="49" charset="0"/>
              <a:cs typeface="Courier New" panose="02070309020205020404" pitchFamily="49" charset="0"/>
            </a:endParaRPr>
          </a:p>
          <a:p>
            <a:r>
              <a:rPr lang="en-US" sz="1200" dirty="0">
                <a:latin typeface="Courier New" panose="02070309020205020404" pitchFamily="49" charset="0"/>
                <a:cs typeface="Courier New" panose="02070309020205020404" pitchFamily="49" charset="0"/>
              </a:rPr>
              <a:t>+pMoRHES9r8nz0tb1zEQy1FFY7O83zgZunWLVaOm9s7MaKjcZxfg44lAgp9B+71J</a:t>
            </a:r>
          </a:p>
          <a:p>
            <a:r>
              <a:rPr lang="en-US" sz="1200" dirty="0">
                <a:latin typeface="Courier New" panose="02070309020205020404" pitchFamily="49" charset="0"/>
                <a:cs typeface="Courier New" panose="02070309020205020404" pitchFamily="49" charset="0"/>
              </a:rPr>
              <a:t>JGliXBhI275vjn8T/rrL6pMQZDHkpcYjQT6YrhadYFHY5+Ld5DJJe/861XONggdA</a:t>
            </a:r>
          </a:p>
          <a:p>
            <a:r>
              <a:rPr lang="en-US" sz="1200" dirty="0">
                <a:latin typeface="Courier New" panose="02070309020205020404" pitchFamily="49" charset="0"/>
                <a:cs typeface="Courier New" panose="02070309020205020404" pitchFamily="49" charset="0"/>
              </a:rPr>
              <a:t>8accipZsJO20obnM59ove21uyqbgiIgHAXHdfkhzbNnpjSvCnMXCNX2KUbaol+1C</a:t>
            </a:r>
          </a:p>
          <a:p>
            <a:r>
              <a:rPr lang="en-US" sz="1200" dirty="0">
                <a:latin typeface="Courier New" panose="02070309020205020404" pitchFamily="49" charset="0"/>
                <a:cs typeface="Courier New" panose="02070309020205020404" pitchFamily="49" charset="0"/>
              </a:rPr>
              <a:t>KPUvFpLDOjBPvqLQeJV9AgTr4jFRK7a4r3htapk9gpk9nRcy+ebYBkKufn6iqiTH</a:t>
            </a:r>
          </a:p>
          <a:p>
            <a:r>
              <a:rPr lang="en-US" sz="1200" dirty="0">
                <a:latin typeface="Courier New" panose="02070309020205020404" pitchFamily="49" charset="0"/>
                <a:cs typeface="Courier New" panose="02070309020205020404" pitchFamily="49" charset="0"/>
              </a:rPr>
              <a:t>5wM94Sp1Qut1EKegJO5M7BivhMU2+ztbDW0TDWrun+x0wVOVsCVgJvouM95P9lDV</a:t>
            </a:r>
          </a:p>
          <a:p>
            <a:r>
              <a:rPr lang="en-US" sz="1200" dirty="0">
                <a:latin typeface="Courier New" panose="02070309020205020404" pitchFamily="49" charset="0"/>
                <a:cs typeface="Courier New" panose="02070309020205020404" pitchFamily="49" charset="0"/>
              </a:rPr>
              <a:t>LdjcHNqZpXu+hJ+Hz7ySLKFQgw6wY99U6sXcobVuPaXvZSY0YUCWiOtP45yyKuZE</a:t>
            </a:r>
          </a:p>
          <a:p>
            <a:r>
              <a:rPr lang="en-US" sz="1200" dirty="0" err="1">
                <a:latin typeface="Courier New" panose="02070309020205020404" pitchFamily="49" charset="0"/>
                <a:cs typeface="Courier New" panose="02070309020205020404" pitchFamily="49" charset="0"/>
              </a:rPr>
              <a:t>vameIpmnLgjSLmDY</a:t>
            </a:r>
            <a:r>
              <a:rPr lang="en-US" sz="1200" dirty="0">
                <a:latin typeface="Courier New" panose="02070309020205020404" pitchFamily="49" charset="0"/>
                <a:cs typeface="Courier New" panose="02070309020205020404" pitchFamily="49" charset="0"/>
              </a:rPr>
              <a:t>/cgUWcT7xuOEkbkxIelj0JoOsCmSZNHfU57HZzHuxEWVlV0F</a:t>
            </a:r>
          </a:p>
          <a:p>
            <a:r>
              <a:rPr lang="en-US" sz="1200" dirty="0">
                <a:latin typeface="Courier New" panose="02070309020205020404" pitchFamily="49" charset="0"/>
                <a:cs typeface="Courier New" panose="02070309020205020404" pitchFamily="49" charset="0"/>
              </a:rPr>
              <a:t>v0JzaYPsfPkYkcDCLW/LMDHDUzoHhqdyldpudpSVdpC2ipKhyW6fjO25EUeOejG2</a:t>
            </a:r>
          </a:p>
          <a:p>
            <a:r>
              <a:rPr lang="en-US" sz="1200" dirty="0">
                <a:latin typeface="Courier New" panose="02070309020205020404" pitchFamily="49" charset="0"/>
                <a:cs typeface="Courier New" panose="02070309020205020404" pitchFamily="49" charset="0"/>
              </a:rPr>
              <a:t>DOBBypThq4yXV3ogE7tx5rgZFA4lOVLvJPeAxDi47zbsL1m/QTkWc6xterB3A0El</a:t>
            </a:r>
          </a:p>
          <a:p>
            <a:r>
              <a:rPr lang="en-US" sz="1200" dirty="0">
                <a:latin typeface="Courier New" panose="02070309020205020404" pitchFamily="49" charset="0"/>
                <a:cs typeface="Courier New" panose="02070309020205020404" pitchFamily="49" charset="0"/>
              </a:rPr>
              <a:t>96eBKQ4VagF7lCvXNjlarB0IFJTzyyjz3TU=</a:t>
            </a:r>
          </a:p>
          <a:p>
            <a:r>
              <a:rPr lang="en-US" sz="1200" dirty="0">
                <a:latin typeface="Courier New" panose="02070309020205020404" pitchFamily="49" charset="0"/>
                <a:cs typeface="Courier New" panose="02070309020205020404" pitchFamily="49" charset="0"/>
              </a:rPr>
              <a:t>-----END CERTIFICATE-----</a:t>
            </a:r>
          </a:p>
          <a:p>
            <a:r>
              <a:rPr lang="en-US" sz="1200" dirty="0">
                <a:latin typeface="Courier New" panose="02070309020205020404" pitchFamily="49" charset="0"/>
                <a:cs typeface="Courier New" panose="02070309020205020404" pitchFamily="49" charset="0"/>
              </a:rPr>
              <a:t>-----END CERTIFICATE-----</a:t>
            </a:r>
          </a:p>
          <a:p>
            <a:endParaRPr lang="en-US" dirty="0"/>
          </a:p>
          <a:p>
            <a:r>
              <a:rPr lang="fr-FR" b="1" u="sng" dirty="0"/>
              <a:t>Server Key (for blog.dimi.fr)</a:t>
            </a:r>
          </a:p>
          <a:p>
            <a:r>
              <a:rPr lang="en-US" sz="1200" dirty="0">
                <a:latin typeface="Courier New" panose="02070309020205020404" pitchFamily="49" charset="0"/>
                <a:cs typeface="Courier New" panose="02070309020205020404" pitchFamily="49" charset="0"/>
              </a:rPr>
              <a:t>-----BEGIN RSA PRIVATE KEY-----</a:t>
            </a:r>
          </a:p>
          <a:p>
            <a:r>
              <a:rPr lang="en-US" sz="1200" dirty="0">
                <a:latin typeface="Courier New" panose="02070309020205020404" pitchFamily="49" charset="0"/>
                <a:cs typeface="Courier New" panose="02070309020205020404" pitchFamily="49" charset="0"/>
              </a:rPr>
              <a:t>MIIEogIBAAKCAQEAse7/gSs6aRRz8I3wmm0CvOr5mhMwdMLkSR+O1To9iCo2NS99</a:t>
            </a:r>
          </a:p>
          <a:p>
            <a:r>
              <a:rPr lang="en-US" sz="1200" dirty="0">
                <a:latin typeface="Courier New" panose="02070309020205020404" pitchFamily="49" charset="0"/>
                <a:cs typeface="Courier New" panose="02070309020205020404" pitchFamily="49" charset="0"/>
              </a:rPr>
              <a:t>FV84p+zzQHFN3XUA0V5MOWE+Ca9cOn4A2iQ6uzpmABV5n+wrnWhFqq4uanPGXiVL</a:t>
            </a:r>
          </a:p>
          <a:p>
            <a:r>
              <a:rPr lang="en-US" sz="1200" dirty="0">
                <a:latin typeface="Courier New" panose="02070309020205020404" pitchFamily="49" charset="0"/>
                <a:cs typeface="Courier New" panose="02070309020205020404" pitchFamily="49" charset="0"/>
              </a:rPr>
              <a:t>0LAQTBezhx332r6ir44BvEsrtnwU/IZOGLgHVFl0SXixOyX/7qUYZ5SeUx1P8LnW</a:t>
            </a:r>
          </a:p>
          <a:p>
            <a:r>
              <a:rPr lang="en-US" sz="1200" dirty="0">
                <a:latin typeface="Courier New" panose="02070309020205020404" pitchFamily="49" charset="0"/>
                <a:cs typeface="Courier New" panose="02070309020205020404" pitchFamily="49" charset="0"/>
              </a:rPr>
              <a:t>F+/f+W9PDfuvypd/jrfJIZx1oW8E9KqvjxvWszD1sbAcTfKBy7J8vOls3RSs/</a:t>
            </a:r>
            <a:r>
              <a:rPr lang="en-US" sz="1200" dirty="0" err="1">
                <a:latin typeface="Courier New" panose="02070309020205020404" pitchFamily="49" charset="0"/>
                <a:cs typeface="Courier New" panose="02070309020205020404" pitchFamily="49" charset="0"/>
              </a:rPr>
              <a:t>Yfi</a:t>
            </a:r>
            <a:endParaRPr lang="en-US" sz="1200" dirty="0">
              <a:latin typeface="Courier New" panose="02070309020205020404" pitchFamily="49" charset="0"/>
              <a:cs typeface="Courier New" panose="02070309020205020404" pitchFamily="49" charset="0"/>
            </a:endParaRPr>
          </a:p>
          <a:p>
            <a:r>
              <a:rPr lang="en-US" sz="1200" dirty="0">
                <a:latin typeface="Courier New" panose="02070309020205020404" pitchFamily="49" charset="0"/>
                <a:cs typeface="Courier New" panose="02070309020205020404" pitchFamily="49" charset="0"/>
              </a:rPr>
              <a:t>f1zoeL1IJIRKccFioXk+Pr/f4cvxyBuQFwLMggE3if70bvVJXBRfUyGLtcQ7wU4P</a:t>
            </a:r>
          </a:p>
          <a:p>
            <a:r>
              <a:rPr lang="en-US" sz="1200" dirty="0">
                <a:latin typeface="Courier New" panose="02070309020205020404" pitchFamily="49" charset="0"/>
                <a:cs typeface="Courier New" panose="02070309020205020404" pitchFamily="49" charset="0"/>
              </a:rPr>
              <a:t>biHdF8MGDdyAq3aDA/ugR5xIlNvSFxQ7WHvlEQIDAQABAoIBAFAU+PnxssBIbEYA</a:t>
            </a:r>
          </a:p>
          <a:p>
            <a:r>
              <a:rPr lang="en-US" sz="1200" dirty="0">
                <a:latin typeface="Courier New" panose="02070309020205020404" pitchFamily="49" charset="0"/>
                <a:cs typeface="Courier New" panose="02070309020205020404" pitchFamily="49" charset="0"/>
              </a:rPr>
              <a:t>HCHkni7Ysq4dpNloPcaLZYWiSL9YAD2/udQ8nws1IeYHGLxrRIr2nefVVE6XljLd</a:t>
            </a:r>
          </a:p>
          <a:p>
            <a:r>
              <a:rPr lang="en-US" sz="1200" dirty="0">
                <a:latin typeface="Courier New" panose="02070309020205020404" pitchFamily="49" charset="0"/>
                <a:cs typeface="Courier New" panose="02070309020205020404" pitchFamily="49" charset="0"/>
              </a:rPr>
              <a:t>MxT66VQK3I19HNhVOuwFWhWPf2R55vXIY27xTuRwZmSRoFPbKO1KRI2yZ2IiRm/B</a:t>
            </a:r>
          </a:p>
          <a:p>
            <a:r>
              <a:rPr lang="en-US" sz="1200" dirty="0">
                <a:latin typeface="Courier New" panose="02070309020205020404" pitchFamily="49" charset="0"/>
                <a:cs typeface="Courier New" panose="02070309020205020404" pitchFamily="49" charset="0"/>
              </a:rPr>
              <a:t>IrUNXn8gI65Nm7a7S4zk0S8NPJS7BARRWRBD+POwNKCGnl+oEfw03eSXO2vOhkyr</a:t>
            </a:r>
          </a:p>
          <a:p>
            <a:r>
              <a:rPr lang="en-US" sz="1200" dirty="0">
                <a:latin typeface="Courier New" panose="02070309020205020404" pitchFamily="49" charset="0"/>
                <a:cs typeface="Courier New" panose="02070309020205020404" pitchFamily="49" charset="0"/>
              </a:rPr>
              <a:t>kR6nNe+OpAEsLBSqXe72IgsCTSRWKcadzoL9ybL2hqz3k//j1nucJk3YXpoJuzAj</a:t>
            </a:r>
          </a:p>
          <a:p>
            <a:r>
              <a:rPr lang="en-US" sz="1200" dirty="0">
                <a:latin typeface="Courier New" panose="02070309020205020404" pitchFamily="49" charset="0"/>
                <a:cs typeface="Courier New" panose="02070309020205020404" pitchFamily="49" charset="0"/>
              </a:rPr>
              <a:t>bHS69QkSnAHhpizTxG1tjADlJhl+MK45f3G0YXVgoVO+r+mE/uBlnE0sQBJWlm9J</a:t>
            </a:r>
          </a:p>
          <a:p>
            <a:r>
              <a:rPr lang="en-US" sz="1200" dirty="0">
                <a:latin typeface="Courier New" panose="02070309020205020404" pitchFamily="49" charset="0"/>
                <a:cs typeface="Courier New" panose="02070309020205020404" pitchFamily="49" charset="0"/>
              </a:rPr>
              <a:t>3l4UCIECgYEA5Lc0vRy0sUIRPo19DY+KCSDLFEIFO7b0NXD1V/XiKn6V8xQHOAZ+</a:t>
            </a:r>
          </a:p>
          <a:p>
            <a:r>
              <a:rPr lang="en-US" sz="1200" dirty="0">
                <a:latin typeface="Courier New" panose="02070309020205020404" pitchFamily="49" charset="0"/>
                <a:cs typeface="Courier New" panose="02070309020205020404" pitchFamily="49" charset="0"/>
              </a:rPr>
              <a:t>05HmzktrAG37zoq+QBjHO+y+7ZCGydWEdFN60fokna3y80RybW0lKzlVRkSGT82H</a:t>
            </a:r>
          </a:p>
          <a:p>
            <a:r>
              <a:rPr lang="en-US" sz="1200" dirty="0">
                <a:latin typeface="Courier New" panose="02070309020205020404" pitchFamily="49" charset="0"/>
                <a:cs typeface="Courier New" panose="02070309020205020404" pitchFamily="49" charset="0"/>
              </a:rPr>
              <a:t>wJt3t1aC8TQ3sBgsFb1NDgnF6pHh4L2d2lXFKKSxqFRLkOo8Zp2k9N0CgYEAxyjy</a:t>
            </a:r>
          </a:p>
          <a:p>
            <a:r>
              <a:rPr lang="en-US" sz="1200" dirty="0">
                <a:latin typeface="Courier New" panose="02070309020205020404" pitchFamily="49" charset="0"/>
                <a:cs typeface="Courier New" panose="02070309020205020404" pitchFamily="49" charset="0"/>
              </a:rPr>
              <a:t>wVe96h6I+K4VhYAVJ8tAs9G6oxStngzkXhshv3L8dqPoPROrEM8uMsXjB+gXJkUs</a:t>
            </a:r>
          </a:p>
          <a:p>
            <a:r>
              <a:rPr lang="en-US" sz="1200" dirty="0">
                <a:latin typeface="Courier New" panose="02070309020205020404" pitchFamily="49" charset="0"/>
                <a:cs typeface="Courier New" panose="02070309020205020404" pitchFamily="49" charset="0"/>
              </a:rPr>
              <a:t>dnFPOmRqK1VOqU2AkqhfeU3aQ+re2cSXvLv+LcgVpSI4NWlyqU5glYf2PKTsNJ9k</a:t>
            </a:r>
          </a:p>
          <a:p>
            <a:r>
              <a:rPr lang="en-US" sz="1200" dirty="0">
                <a:latin typeface="Courier New" panose="02070309020205020404" pitchFamily="49" charset="0"/>
                <a:cs typeface="Courier New" panose="02070309020205020404" pitchFamily="49" charset="0"/>
              </a:rPr>
              <a:t>psKA5/dEFEtx8tSZeKfJNU23ndWUItnv8dKiY8UCgYAfM/No/XqVWEsb+ped+wA9</a:t>
            </a:r>
          </a:p>
          <a:p>
            <a:r>
              <a:rPr lang="en-US" sz="1200" dirty="0">
                <a:latin typeface="Courier New" panose="02070309020205020404" pitchFamily="49" charset="0"/>
                <a:cs typeface="Courier New" panose="02070309020205020404" pitchFamily="49" charset="0"/>
              </a:rPr>
              <a:t>AJFUITGvlOU6ST/</a:t>
            </a:r>
            <a:r>
              <a:rPr lang="en-US" sz="1200" dirty="0" err="1">
                <a:latin typeface="Courier New" panose="02070309020205020404" pitchFamily="49" charset="0"/>
                <a:cs typeface="Courier New" panose="02070309020205020404" pitchFamily="49" charset="0"/>
              </a:rPr>
              <a:t>fkTcazwxMDmZxuUkiOhx</a:t>
            </a:r>
            <a:r>
              <a:rPr lang="en-US" sz="1200" dirty="0">
                <a:latin typeface="Courier New" panose="02070309020205020404" pitchFamily="49" charset="0"/>
                <a:cs typeface="Courier New" panose="02070309020205020404" pitchFamily="49" charset="0"/>
              </a:rPr>
              <a:t>/9oARne+lnP4Zpoe/4CuoI3iQHqYk</a:t>
            </a:r>
          </a:p>
          <a:p>
            <a:r>
              <a:rPr lang="en-US" sz="1200" dirty="0">
                <a:latin typeface="Courier New" panose="02070309020205020404" pitchFamily="49" charset="0"/>
                <a:cs typeface="Courier New" panose="02070309020205020404" pitchFamily="49" charset="0"/>
              </a:rPr>
              <a:t>bKMr9HF8ZZfoomTuEt7oR7kfjge46XRkzZEGnTHeEF6sko+pI5tYl/K9bsufKp9X</a:t>
            </a:r>
          </a:p>
          <a:p>
            <a:r>
              <a:rPr lang="en-US" sz="1200" dirty="0">
                <a:latin typeface="Courier New" panose="02070309020205020404" pitchFamily="49" charset="0"/>
                <a:cs typeface="Courier New" panose="02070309020205020404" pitchFamily="49" charset="0"/>
              </a:rPr>
              <a:t>gy4TvmxSZ7Wrfplg8o7nrQKBgF5S/34gjzrV0WtuD5VVzy80rWU8/JcGUSAc3P/Q</a:t>
            </a:r>
          </a:p>
          <a:p>
            <a:r>
              <a:rPr lang="en-US" sz="1200" dirty="0">
                <a:latin typeface="Courier New" panose="02070309020205020404" pitchFamily="49" charset="0"/>
                <a:cs typeface="Courier New" panose="02070309020205020404" pitchFamily="49" charset="0"/>
              </a:rPr>
              <a:t>+8/PptCN2o0qxodEiI3VeSwieOxQMLm7+pkeO8ZgNcwrf6x2ABnUjH5EO92JpY/m</a:t>
            </a:r>
          </a:p>
          <a:p>
            <a:r>
              <a:rPr lang="en-US" sz="1200" dirty="0">
                <a:latin typeface="Courier New" panose="02070309020205020404" pitchFamily="49" charset="0"/>
                <a:cs typeface="Courier New" panose="02070309020205020404" pitchFamily="49" charset="0"/>
              </a:rPr>
              <a:t>vYBzVgUKyvJJCdwz2byYUz/</a:t>
            </a:r>
            <a:r>
              <a:rPr lang="en-US" sz="1200" dirty="0" err="1">
                <a:latin typeface="Courier New" panose="02070309020205020404" pitchFamily="49" charset="0"/>
                <a:cs typeface="Courier New" panose="02070309020205020404" pitchFamily="49" charset="0"/>
              </a:rPr>
              <a:t>voEtf</a:t>
            </a:r>
            <a:r>
              <a:rPr lang="en-US" sz="1200" dirty="0">
                <a:latin typeface="Courier New" panose="02070309020205020404" pitchFamily="49" charset="0"/>
                <a:cs typeface="Courier New" panose="02070309020205020404" pitchFamily="49" charset="0"/>
              </a:rPr>
              <a:t>/myYjDLQwjaWcNZgaHtjhAEx2LfxEqLa8zBl</a:t>
            </a:r>
          </a:p>
          <a:p>
            <a:r>
              <a:rPr lang="en-US" sz="1200" dirty="0">
                <a:latin typeface="Courier New" panose="02070309020205020404" pitchFamily="49" charset="0"/>
                <a:cs typeface="Courier New" panose="02070309020205020404" pitchFamily="49" charset="0"/>
              </a:rPr>
              <a:t>4TE9AoGAChVvM67+MNz/Fx5AiXEPC8oxIwJ77kZIemcaPN2635Rnd14uvPhKaqTf</a:t>
            </a:r>
          </a:p>
          <a:p>
            <a:r>
              <a:rPr lang="en-US" sz="1200" dirty="0">
                <a:latin typeface="Courier New" panose="02070309020205020404" pitchFamily="49" charset="0"/>
                <a:cs typeface="Courier New" panose="02070309020205020404" pitchFamily="49" charset="0"/>
              </a:rPr>
              <a:t>9ivg1zdFG0IBGyWJVbeRKJODgl4lTsa+KbOzyL42SoOhYk2t6w4N30i2M9WRRZPo</a:t>
            </a:r>
          </a:p>
          <a:p>
            <a:r>
              <a:rPr lang="en-US" sz="1200" dirty="0">
                <a:latin typeface="Courier New" panose="02070309020205020404" pitchFamily="49" charset="0"/>
                <a:cs typeface="Courier New" panose="02070309020205020404" pitchFamily="49" charset="0"/>
              </a:rPr>
              <a:t>VsGX4hlHVCmDRT0yeNc1nh2Sv/sM928mSYDdzGkHeR3Th8SmuEs=</a:t>
            </a:r>
          </a:p>
          <a:p>
            <a:r>
              <a:rPr lang="en-US" sz="1200" dirty="0">
                <a:latin typeface="Courier New" panose="02070309020205020404" pitchFamily="49" charset="0"/>
                <a:cs typeface="Courier New" panose="02070309020205020404" pitchFamily="49" charset="0"/>
              </a:rPr>
              <a:t>-----END RSA PRIVATE KEY-----</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132</a:t>
            </a:fld>
            <a:endParaRPr lang="en-US"/>
          </a:p>
        </p:txBody>
      </p:sp>
    </p:spTree>
    <p:extLst>
      <p:ext uri="{BB962C8B-B14F-4D97-AF65-F5344CB8AC3E}">
        <p14:creationId xmlns:p14="http://schemas.microsoft.com/office/powerpoint/2010/main" val="410713262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134</a:t>
            </a:fld>
            <a:endParaRPr lang="en-US"/>
          </a:p>
        </p:txBody>
      </p:sp>
    </p:spTree>
    <p:extLst>
      <p:ext uri="{BB962C8B-B14F-4D97-AF65-F5344CB8AC3E}">
        <p14:creationId xmlns:p14="http://schemas.microsoft.com/office/powerpoint/2010/main" val="237794567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2"/>
                </a:solidFill>
              </a:rPr>
              <a:t>SSL Configuration: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2"/>
                </a:solidFill>
              </a:rPr>
              <a:t>SSL Configuration is required if the VIP is configured for SSL Passthrough only for some SNI (like “app1.xyz.com”) and not all SNI.</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2"/>
                </a:solidFill>
              </a:rPr>
              <a:t>However, currently the Configuration Sanity Check requires SSL Configuration as soon as SSL Passthrough is configured under LB Rule. So you must always configure something.</a:t>
            </a:r>
          </a:p>
        </p:txBody>
      </p:sp>
      <p:sp>
        <p:nvSpPr>
          <p:cNvPr id="4" name="Slide Number Placeholder 3"/>
          <p:cNvSpPr>
            <a:spLocks noGrp="1"/>
          </p:cNvSpPr>
          <p:nvPr>
            <p:ph type="sldNum" sz="quarter" idx="5"/>
          </p:nvPr>
        </p:nvSpPr>
        <p:spPr/>
        <p:txBody>
          <a:bodyPr/>
          <a:lstStyle/>
          <a:p>
            <a:fld id="{9F4FBC3A-A12C-40F9-BB8D-BC30C7901396}" type="slidenum">
              <a:rPr lang="en-US" smtClean="0"/>
              <a:pPr/>
              <a:t>136</a:t>
            </a:fld>
            <a:endParaRPr lang="en-US"/>
          </a:p>
        </p:txBody>
      </p:sp>
    </p:spTree>
    <p:extLst>
      <p:ext uri="{BB962C8B-B14F-4D97-AF65-F5344CB8AC3E}">
        <p14:creationId xmlns:p14="http://schemas.microsoft.com/office/powerpoint/2010/main" val="221743399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noProof="0" dirty="0"/>
              <a:t>Certificates listed under "Default Certificate" are only Certificates that were imported with option "Service Certificate = Enabled".</a:t>
            </a:r>
          </a:p>
          <a:p>
            <a:r>
              <a:rPr lang="en-US" noProof="0" dirty="0"/>
              <a:t>Currently Self-Signed Certificates created within NSX-T can not be used by NSX-T LB.</a:t>
            </a:r>
          </a:p>
        </p:txBody>
      </p:sp>
      <p:sp>
        <p:nvSpPr>
          <p:cNvPr id="4" name="Slide Number Placeholder 3"/>
          <p:cNvSpPr>
            <a:spLocks noGrp="1"/>
          </p:cNvSpPr>
          <p:nvPr>
            <p:ph type="sldNum" sz="quarter" idx="5"/>
          </p:nvPr>
        </p:nvSpPr>
        <p:spPr/>
        <p:txBody>
          <a:bodyPr/>
          <a:lstStyle/>
          <a:p>
            <a:fld id="{9F4FBC3A-A12C-40F9-BB8D-BC30C7901396}" type="slidenum">
              <a:rPr lang="en-US" smtClean="0"/>
              <a:pPr/>
              <a:t>137</a:t>
            </a:fld>
            <a:endParaRPr lang="en-US"/>
          </a:p>
        </p:txBody>
      </p:sp>
    </p:spTree>
    <p:extLst>
      <p:ext uri="{BB962C8B-B14F-4D97-AF65-F5344CB8AC3E}">
        <p14:creationId xmlns:p14="http://schemas.microsoft.com/office/powerpoint/2010/main" val="299427534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r>
              <a:rPr lang="en-US" sz="1200" u="sng" kern="1200" dirty="0">
                <a:solidFill>
                  <a:schemeClr val="tx1"/>
                </a:solidFill>
                <a:effectLst/>
                <a:ea typeface="+mn-ea"/>
                <a:cs typeface="+mn-cs"/>
              </a:rPr>
              <a:t>System embedded variables</a:t>
            </a:r>
          </a:p>
          <a:p>
            <a:r>
              <a:rPr lang="en-US" dirty="0"/>
              <a:t>$_</a:t>
            </a:r>
            <a:r>
              <a:rPr lang="en-US" dirty="0" err="1"/>
              <a:t>args</a:t>
            </a:r>
            <a:r>
              <a:rPr lang="en-US" dirty="0"/>
              <a:t> : arguments in the request</a:t>
            </a:r>
          </a:p>
          <a:p>
            <a:r>
              <a:rPr lang="en-US" dirty="0"/>
              <a:t>$_cookie_&lt;name&gt; : The &lt;name&gt; cookie</a:t>
            </a:r>
          </a:p>
          <a:p>
            <a:r>
              <a:rPr lang="en-US" sz="1200" b="0" i="0" kern="1200" dirty="0">
                <a:solidFill>
                  <a:schemeClr val="tx1"/>
                </a:solidFill>
                <a:effectLst/>
                <a:latin typeface="Calibri" panose="020F0502020204030204" pitchFamily="34" charset="0"/>
                <a:ea typeface="+mn-ea"/>
                <a:cs typeface="+mn-cs"/>
              </a:rPr>
              <a:t>$_</a:t>
            </a:r>
            <a:r>
              <a:rPr lang="en-US" sz="1200" b="0" i="0" kern="1200" dirty="0" err="1">
                <a:solidFill>
                  <a:schemeClr val="tx1"/>
                </a:solidFill>
                <a:effectLst/>
                <a:latin typeface="Calibri" panose="020F0502020204030204" pitchFamily="34" charset="0"/>
                <a:ea typeface="+mn-ea"/>
                <a:cs typeface="+mn-cs"/>
              </a:rPr>
              <a:t>upstream_cookie</a:t>
            </a:r>
            <a:r>
              <a:rPr lang="en-US" sz="1200" b="0" i="0" kern="1200" dirty="0">
                <a:solidFill>
                  <a:schemeClr val="tx1"/>
                </a:solidFill>
                <a:effectLst/>
                <a:latin typeface="Calibri" panose="020F0502020204030204" pitchFamily="34" charset="0"/>
                <a:ea typeface="+mn-ea"/>
                <a:cs typeface="+mn-cs"/>
              </a:rPr>
              <a:t>_&lt;name&gt;: The &lt;name&gt; of the Set-Cookie sent by the pool member</a:t>
            </a:r>
            <a:endParaRPr lang="en-US" dirty="0"/>
          </a:p>
          <a:p>
            <a:r>
              <a:rPr lang="en-US" dirty="0"/>
              <a:t>$_host  : in this order of precedence: host name from the request, or host name from the “Host” request header field, or the server name matching a request</a:t>
            </a:r>
          </a:p>
          <a:p>
            <a:r>
              <a:rPr lang="en-US" dirty="0"/>
              <a:t>$_hostname : host name</a:t>
            </a:r>
          </a:p>
          <a:p>
            <a:r>
              <a:rPr lang="en-US" dirty="0"/>
              <a:t>$_http_&lt;name&gt; : arbitrary request header field; the last part of a variable name is the field name converted to lower case with dashes replaced by underscores</a:t>
            </a:r>
          </a:p>
          <a:p>
            <a:r>
              <a:rPr lang="en-US" dirty="0"/>
              <a:t>$_https: “on” if connection operates in SSL mode, or an empty string otherwise</a:t>
            </a:r>
          </a:p>
          <a:p>
            <a:r>
              <a:rPr lang="en-US" dirty="0"/>
              <a:t>$_</a:t>
            </a:r>
            <a:r>
              <a:rPr lang="en-US" dirty="0" err="1"/>
              <a:t>is_args</a:t>
            </a:r>
            <a:r>
              <a:rPr lang="en-US" dirty="0"/>
              <a:t>: “?” if a request line has arguments, or an empty string otherwise</a:t>
            </a:r>
          </a:p>
          <a:p>
            <a:r>
              <a:rPr lang="en-US" dirty="0"/>
              <a:t>$_</a:t>
            </a:r>
            <a:r>
              <a:rPr lang="en-US" dirty="0" err="1"/>
              <a:t>query_string</a:t>
            </a:r>
            <a:r>
              <a:rPr lang="en-US" dirty="0"/>
              <a:t>: same as $_</a:t>
            </a:r>
            <a:r>
              <a:rPr lang="en-US" dirty="0" err="1"/>
              <a:t>args</a:t>
            </a:r>
            <a:endParaRPr lang="en-US" dirty="0"/>
          </a:p>
          <a:p>
            <a:r>
              <a:rPr lang="en-US" dirty="0"/>
              <a:t>$_</a:t>
            </a:r>
            <a:r>
              <a:rPr lang="en-US" dirty="0" err="1"/>
              <a:t>remote_addr</a:t>
            </a:r>
            <a:r>
              <a:rPr lang="en-US" dirty="0"/>
              <a:t>: client address</a:t>
            </a:r>
          </a:p>
          <a:p>
            <a:r>
              <a:rPr lang="en-US" dirty="0"/>
              <a:t>$_</a:t>
            </a:r>
            <a:r>
              <a:rPr lang="en-US" dirty="0" err="1"/>
              <a:t>remote_port</a:t>
            </a:r>
            <a:r>
              <a:rPr lang="en-US" dirty="0"/>
              <a:t>: client port</a:t>
            </a:r>
          </a:p>
          <a:p>
            <a:r>
              <a:rPr lang="en-US" dirty="0"/>
              <a:t>$_</a:t>
            </a:r>
            <a:r>
              <a:rPr lang="en-US" dirty="0" err="1"/>
              <a:t>request_uri</a:t>
            </a:r>
            <a:r>
              <a:rPr lang="en-US" dirty="0"/>
              <a:t>: full original request URI (with arguments)</a:t>
            </a:r>
          </a:p>
          <a:p>
            <a:r>
              <a:rPr lang="en-US" dirty="0"/>
              <a:t>$_scheme: request scheme, “http” or “https”</a:t>
            </a:r>
          </a:p>
          <a:p>
            <a:r>
              <a:rPr lang="en-US" dirty="0"/>
              <a:t>$_</a:t>
            </a:r>
            <a:r>
              <a:rPr lang="en-US" dirty="0" err="1"/>
              <a:t>server_addr</a:t>
            </a:r>
            <a:r>
              <a:rPr lang="en-US" dirty="0"/>
              <a:t>: an address of the server which accepted a request</a:t>
            </a:r>
          </a:p>
          <a:p>
            <a:r>
              <a:rPr lang="en-US" dirty="0"/>
              <a:t>$_</a:t>
            </a:r>
            <a:r>
              <a:rPr lang="en-US" dirty="0" err="1"/>
              <a:t>server_name</a:t>
            </a:r>
            <a:r>
              <a:rPr lang="en-US" dirty="0"/>
              <a:t>: name of the server which accepted a request</a:t>
            </a:r>
          </a:p>
          <a:p>
            <a:r>
              <a:rPr lang="en-US" dirty="0"/>
              <a:t>$_</a:t>
            </a:r>
            <a:r>
              <a:rPr lang="en-US" dirty="0" err="1"/>
              <a:t>server_port</a:t>
            </a:r>
            <a:r>
              <a:rPr lang="en-US" dirty="0"/>
              <a:t>: port of the server which accepted a request</a:t>
            </a:r>
          </a:p>
          <a:p>
            <a:r>
              <a:rPr lang="en-US" dirty="0"/>
              <a:t>$_</a:t>
            </a:r>
            <a:r>
              <a:rPr lang="en-US" dirty="0" err="1"/>
              <a:t>server_protocol</a:t>
            </a:r>
            <a:r>
              <a:rPr lang="en-US" dirty="0"/>
              <a:t>:  request protocol, usually “HTTP/1.0", “HTTP/1.1”, or “HTTP/2.0"</a:t>
            </a:r>
          </a:p>
          <a:p>
            <a:r>
              <a:rPr lang="en-US" dirty="0"/>
              <a:t>$_</a:t>
            </a:r>
            <a:r>
              <a:rPr lang="en-US" dirty="0" err="1"/>
              <a:t>ssl_client_cert</a:t>
            </a:r>
            <a:r>
              <a:rPr lang="en-US" dirty="0"/>
              <a:t>: returns the client certificate in the PEM format for an established SSL connection, with each line except the first prepended with the tab character;</a:t>
            </a:r>
          </a:p>
          <a:p>
            <a:r>
              <a:rPr lang="en-US" dirty="0"/>
              <a:t>$_</a:t>
            </a:r>
            <a:r>
              <a:rPr lang="en-US" dirty="0" err="1"/>
              <a:t>ssl_server_name</a:t>
            </a:r>
            <a:r>
              <a:rPr lang="en-US" dirty="0"/>
              <a:t>: returns the server name requested through SNI</a:t>
            </a:r>
          </a:p>
          <a:p>
            <a:r>
              <a:rPr lang="en-US" dirty="0"/>
              <a:t>$_</a:t>
            </a:r>
            <a:r>
              <a:rPr lang="en-US" dirty="0" err="1"/>
              <a:t>uri</a:t>
            </a:r>
            <a:r>
              <a:rPr lang="en-US" dirty="0"/>
              <a:t>: URI path in request</a:t>
            </a:r>
          </a:p>
          <a:p>
            <a:r>
              <a:rPr lang="en-US" dirty="0"/>
              <a:t>$_</a:t>
            </a:r>
            <a:r>
              <a:rPr lang="en-US" dirty="0" err="1"/>
              <a:t>ssl_ciphers</a:t>
            </a:r>
            <a:r>
              <a:rPr lang="en-US" dirty="0"/>
              <a:t>: returns the client </a:t>
            </a:r>
            <a:r>
              <a:rPr lang="en-US" dirty="0" err="1"/>
              <a:t>ssl</a:t>
            </a:r>
            <a:r>
              <a:rPr lang="en-US" dirty="0"/>
              <a:t> ciphers</a:t>
            </a:r>
          </a:p>
          <a:p>
            <a:r>
              <a:rPr lang="en-US" dirty="0"/>
              <a:t>$_</a:t>
            </a:r>
            <a:r>
              <a:rPr lang="en-US" dirty="0" err="1"/>
              <a:t>ssl_client_i_dn</a:t>
            </a:r>
            <a:r>
              <a:rPr lang="en-US" dirty="0"/>
              <a:t>: </a:t>
            </a:r>
            <a:r>
              <a:rPr lang="en-US" sz="1200" kern="1200" dirty="0">
                <a:solidFill>
                  <a:schemeClr val="tx1"/>
                </a:solidFill>
                <a:effectLst/>
                <a:ea typeface="+mn-ea"/>
                <a:cs typeface="+mn-cs"/>
              </a:rPr>
              <a:t>returns the “issuer DN” string of the client certificate for an established SSL connection according to RFC 2253</a:t>
            </a:r>
            <a:endParaRPr lang="en-US" dirty="0"/>
          </a:p>
          <a:p>
            <a:r>
              <a:rPr lang="en-US" dirty="0"/>
              <a:t>$_</a:t>
            </a:r>
            <a:r>
              <a:rPr lang="en-US" dirty="0" err="1"/>
              <a:t>ssl_client_s_dn</a:t>
            </a:r>
            <a:r>
              <a:rPr lang="en-US" dirty="0"/>
              <a:t>: </a:t>
            </a:r>
            <a:r>
              <a:rPr lang="en-US" sz="1200" kern="1200" dirty="0">
                <a:solidFill>
                  <a:schemeClr val="tx1"/>
                </a:solidFill>
                <a:effectLst/>
                <a:ea typeface="+mn-ea"/>
                <a:cs typeface="+mn-cs"/>
              </a:rPr>
              <a:t>returns the “subject DN” string of the client certificate for an established SSL connection according to RFC 2253</a:t>
            </a:r>
            <a:endParaRPr lang="en-US" dirty="0"/>
          </a:p>
          <a:p>
            <a:r>
              <a:rPr lang="en-US" dirty="0"/>
              <a:t>$_</a:t>
            </a:r>
            <a:r>
              <a:rPr lang="en-US" dirty="0" err="1"/>
              <a:t>ssl_protocol</a:t>
            </a:r>
            <a:r>
              <a:rPr lang="en-US" dirty="0"/>
              <a:t>: </a:t>
            </a:r>
            <a:r>
              <a:rPr lang="en-US" sz="1200" kern="1200" dirty="0">
                <a:solidFill>
                  <a:schemeClr val="tx1"/>
                </a:solidFill>
                <a:effectLst/>
                <a:ea typeface="+mn-ea"/>
                <a:cs typeface="+mn-cs"/>
              </a:rPr>
              <a:t>returns the protocol of an established SSL connection</a:t>
            </a:r>
            <a:endParaRPr lang="en-US" dirty="0"/>
          </a:p>
          <a:p>
            <a:r>
              <a:rPr lang="en-US" dirty="0"/>
              <a:t>$_</a:t>
            </a:r>
            <a:r>
              <a:rPr lang="en-US" dirty="0" err="1"/>
              <a:t>ssl_session_reused</a:t>
            </a:r>
            <a:r>
              <a:rPr lang="en-US" dirty="0"/>
              <a:t>: </a:t>
            </a:r>
            <a:r>
              <a:rPr lang="en-US" sz="1200" kern="1200" dirty="0">
                <a:solidFill>
                  <a:schemeClr val="tx1"/>
                </a:solidFill>
                <a:effectLst/>
                <a:ea typeface="+mn-ea"/>
                <a:cs typeface="+mn-cs"/>
              </a:rPr>
              <a:t>returns “</a:t>
            </a:r>
            <a:r>
              <a:rPr lang="en-US" dirty="0"/>
              <a:t>r</a:t>
            </a:r>
            <a:r>
              <a:rPr lang="en-US" sz="1200" kern="1200" dirty="0">
                <a:solidFill>
                  <a:schemeClr val="tx1"/>
                </a:solidFill>
                <a:effectLst/>
                <a:ea typeface="+mn-ea"/>
                <a:cs typeface="+mn-cs"/>
              </a:rPr>
              <a:t>” if an SSL session was reused, or “</a:t>
            </a:r>
            <a:r>
              <a:rPr lang="en-US" dirty="0"/>
              <a:t>.</a:t>
            </a:r>
            <a:r>
              <a:rPr lang="en-US" sz="1200" kern="1200" dirty="0">
                <a:solidFill>
                  <a:schemeClr val="tx1"/>
                </a:solidFill>
                <a:effectLst/>
                <a:ea typeface="+mn-ea"/>
                <a:cs typeface="+mn-cs"/>
              </a:rPr>
              <a:t>” otherwise</a:t>
            </a:r>
            <a:endParaRPr lang="en-US" dirty="0"/>
          </a:p>
          <a:p>
            <a:endParaRPr lang="en-US" dirty="0"/>
          </a:p>
          <a:p>
            <a:endParaRPr lang="en-US" dirty="0"/>
          </a:p>
          <a:p>
            <a:r>
              <a:rPr lang="en-US" b="1" u="sng" dirty="0"/>
              <a:t>LB Rules behavior per step:</a:t>
            </a:r>
          </a:p>
          <a:p>
            <a:pPr lvl="0"/>
            <a:r>
              <a:rPr lang="en-US" sz="1200" b="0" i="0" kern="1200" dirty="0">
                <a:solidFill>
                  <a:schemeClr val="tx1"/>
                </a:solidFill>
                <a:effectLst/>
                <a:latin typeface="Calibri" panose="020F0502020204030204" pitchFamily="34" charset="0"/>
                <a:ea typeface="+mn-ea"/>
                <a:cs typeface="+mn-cs"/>
              </a:rPr>
              <a:t>On step “B: HTTP Access” , once a rule is hit we </a:t>
            </a:r>
            <a:r>
              <a:rPr lang="en-US" sz="1200" b="1" i="0" kern="1200" dirty="0">
                <a:solidFill>
                  <a:schemeClr val="tx1"/>
                </a:solidFill>
                <a:effectLst/>
                <a:latin typeface="Calibri" panose="020F0502020204030204" pitchFamily="34" charset="0"/>
                <a:ea typeface="+mn-ea"/>
                <a:cs typeface="+mn-cs"/>
              </a:rPr>
              <a:t>STOP</a:t>
            </a:r>
            <a:r>
              <a:rPr lang="en-US" sz="1200" b="0" i="0" kern="1200" dirty="0">
                <a:solidFill>
                  <a:schemeClr val="tx1"/>
                </a:solidFill>
                <a:effectLst/>
                <a:latin typeface="Calibri" panose="020F0502020204030204" pitchFamily="34" charset="0"/>
                <a:ea typeface="+mn-ea"/>
                <a:cs typeface="+mn-cs"/>
              </a:rPr>
              <a:t>. </a:t>
            </a:r>
          </a:p>
          <a:p>
            <a:pPr lvl="0"/>
            <a:r>
              <a:rPr lang="en-US" sz="1200" b="0" i="0" kern="1200" dirty="0">
                <a:solidFill>
                  <a:schemeClr val="tx1"/>
                </a:solidFill>
                <a:effectLst/>
                <a:latin typeface="Calibri" panose="020F0502020204030204" pitchFamily="34" charset="0"/>
                <a:ea typeface="+mn-ea"/>
                <a:cs typeface="+mn-cs"/>
              </a:rPr>
              <a:t>On Step “C. Request Rewrite”, once a rule is hit we still </a:t>
            </a:r>
            <a:r>
              <a:rPr lang="en-US" sz="1200" b="1" i="0" kern="1200" dirty="0">
                <a:solidFill>
                  <a:schemeClr val="tx1"/>
                </a:solidFill>
                <a:effectLst/>
                <a:latin typeface="Calibri" panose="020F0502020204030204" pitchFamily="34" charset="0"/>
                <a:ea typeface="+mn-ea"/>
                <a:cs typeface="+mn-cs"/>
              </a:rPr>
              <a:t>GO ON</a:t>
            </a:r>
            <a:r>
              <a:rPr lang="en-US" sz="1200" b="0" i="0" kern="1200" dirty="0">
                <a:solidFill>
                  <a:schemeClr val="tx1"/>
                </a:solidFill>
                <a:effectLst/>
                <a:latin typeface="Calibri" panose="020F0502020204030204" pitchFamily="34" charset="0"/>
                <a:ea typeface="+mn-ea"/>
                <a:cs typeface="+mn-cs"/>
              </a:rPr>
              <a:t> in the following rules</a:t>
            </a:r>
          </a:p>
          <a:p>
            <a:pPr lvl="0"/>
            <a:r>
              <a:rPr lang="en-US" sz="1200" b="0" i="0" kern="1200" dirty="0">
                <a:solidFill>
                  <a:schemeClr val="tx1"/>
                </a:solidFill>
                <a:effectLst/>
                <a:latin typeface="Calibri" panose="020F0502020204030204" pitchFamily="34" charset="0"/>
                <a:ea typeface="+mn-ea"/>
                <a:cs typeface="+mn-cs"/>
              </a:rPr>
              <a:t>On Step “D. Request Forwarding”, once a rule is hit we </a:t>
            </a:r>
            <a:r>
              <a:rPr lang="en-US" sz="1200" b="1" i="0" kern="1200" dirty="0">
                <a:solidFill>
                  <a:schemeClr val="tx1"/>
                </a:solidFill>
                <a:effectLst/>
                <a:latin typeface="Calibri" panose="020F0502020204030204" pitchFamily="34" charset="0"/>
                <a:ea typeface="+mn-ea"/>
                <a:cs typeface="+mn-cs"/>
              </a:rPr>
              <a:t>STOP</a:t>
            </a:r>
            <a:endParaRPr lang="en-US" sz="1200" b="0" i="0" kern="1200" dirty="0">
              <a:solidFill>
                <a:schemeClr val="tx1"/>
              </a:solidFill>
              <a:effectLst/>
              <a:latin typeface="Calibri" panose="020F0502020204030204" pitchFamily="34" charset="0"/>
              <a:ea typeface="+mn-ea"/>
              <a:cs typeface="+mn-cs"/>
            </a:endParaRPr>
          </a:p>
          <a:p>
            <a:pPr lvl="0"/>
            <a:r>
              <a:rPr lang="en-US" sz="1200" b="0" i="0" kern="1200" dirty="0">
                <a:solidFill>
                  <a:schemeClr val="tx1"/>
                </a:solidFill>
                <a:effectLst/>
                <a:latin typeface="Calibri" panose="020F0502020204030204" pitchFamily="34" charset="0"/>
                <a:ea typeface="+mn-ea"/>
                <a:cs typeface="+mn-cs"/>
              </a:rPr>
              <a:t>On step “E: Response Rewrite”, once a rule is hit we still </a:t>
            </a:r>
            <a:r>
              <a:rPr lang="en-US" sz="1200" b="1" i="0" kern="1200" dirty="0">
                <a:solidFill>
                  <a:schemeClr val="tx1"/>
                </a:solidFill>
                <a:effectLst/>
                <a:latin typeface="Calibri" panose="020F0502020204030204" pitchFamily="34" charset="0"/>
                <a:ea typeface="+mn-ea"/>
                <a:cs typeface="+mn-cs"/>
              </a:rPr>
              <a:t>GO ON</a:t>
            </a:r>
            <a:r>
              <a:rPr lang="en-US" sz="1200" b="0" i="0" kern="1200" dirty="0">
                <a:solidFill>
                  <a:schemeClr val="tx1"/>
                </a:solidFill>
                <a:effectLst/>
                <a:latin typeface="Calibri" panose="020F0502020204030204" pitchFamily="34" charset="0"/>
                <a:ea typeface="+mn-ea"/>
                <a:cs typeface="+mn-cs"/>
              </a:rPr>
              <a:t> in the following rules</a:t>
            </a:r>
          </a:p>
          <a:p>
            <a:pPr lvl="0"/>
            <a:r>
              <a:rPr lang="en-US" sz="1200" b="0" i="0" kern="1200" dirty="0">
                <a:solidFill>
                  <a:schemeClr val="tx1"/>
                </a:solidFill>
                <a:effectLst/>
                <a:latin typeface="Calibri" panose="020F0502020204030204" pitchFamily="34" charset="0"/>
                <a:ea typeface="+mn-ea"/>
                <a:cs typeface="+mn-cs"/>
              </a:rPr>
              <a:t>On step “A: Transport”, this depends on the nginx native behavior. In the nginx </a:t>
            </a:r>
            <a:r>
              <a:rPr lang="en-US" sz="1200" b="0" i="0" u="sng" kern="1200" dirty="0">
                <a:solidFill>
                  <a:schemeClr val="tx1"/>
                </a:solidFill>
                <a:effectLst/>
                <a:latin typeface="Calibri" panose="020F0502020204030204" pitchFamily="34" charset="0"/>
                <a:ea typeface="+mn-ea"/>
                <a:cs typeface="+mn-cs"/>
                <a:hlinkClick r:id="rId3"/>
              </a:rPr>
              <a:t>doc</a:t>
            </a:r>
            <a:r>
              <a:rPr lang="en-US" sz="1200" b="0" i="0" kern="1200" dirty="0">
                <a:solidFill>
                  <a:schemeClr val="tx1"/>
                </a:solidFill>
                <a:effectLst/>
                <a:latin typeface="Calibri" panose="020F0502020204030204" pitchFamily="34" charset="0"/>
                <a:ea typeface="+mn-ea"/>
                <a:cs typeface="+mn-cs"/>
              </a:rPr>
              <a:t>, it is defined as below.</a:t>
            </a:r>
          </a:p>
          <a:p>
            <a:pPr marL="285750" lvl="0" indent="-285750">
              <a:buFont typeface="Arial" panose="020B0604020202020204" pitchFamily="34" charset="0"/>
              <a:buChar char="•"/>
            </a:pPr>
            <a:r>
              <a:rPr lang="en-US" sz="1200" b="0" i="0" kern="1200" dirty="0">
                <a:solidFill>
                  <a:schemeClr val="tx1"/>
                </a:solidFill>
                <a:effectLst/>
                <a:latin typeface="Calibri" panose="020F0502020204030204" pitchFamily="34" charset="0"/>
                <a:ea typeface="+mn-ea"/>
                <a:cs typeface="+mn-cs"/>
              </a:rPr>
              <a:t>If the source value matches more than one of the specified variants, e.g. both a mask and a regular expression match, the first matching variant will be chosen, in the following order of priority: </a:t>
            </a:r>
          </a:p>
          <a:p>
            <a:pPr marL="285750" lvl="0" indent="-285750">
              <a:buFont typeface="Arial" panose="020B0604020202020204" pitchFamily="34" charset="0"/>
              <a:buChar char="•"/>
            </a:pPr>
            <a:r>
              <a:rPr lang="en-US" sz="1200" b="0" i="0" kern="1200" dirty="0">
                <a:solidFill>
                  <a:schemeClr val="tx1"/>
                </a:solidFill>
                <a:effectLst/>
                <a:latin typeface="Calibri" panose="020F0502020204030204" pitchFamily="34" charset="0"/>
                <a:ea typeface="+mn-ea"/>
                <a:cs typeface="+mn-cs"/>
              </a:rPr>
              <a:t>string value without a mask </a:t>
            </a:r>
          </a:p>
          <a:p>
            <a:pPr marL="285750" lvl="0" indent="-285750">
              <a:buFont typeface="Arial" panose="020B0604020202020204" pitchFamily="34" charset="0"/>
              <a:buChar char="•"/>
            </a:pPr>
            <a:r>
              <a:rPr lang="en-US" sz="1200" b="0" i="0" kern="1200" dirty="0">
                <a:solidFill>
                  <a:schemeClr val="tx1"/>
                </a:solidFill>
                <a:effectLst/>
                <a:latin typeface="Calibri" panose="020F0502020204030204" pitchFamily="34" charset="0"/>
                <a:ea typeface="+mn-ea"/>
                <a:cs typeface="+mn-cs"/>
              </a:rPr>
              <a:t>longest string value with a prefix mask, e.g. “*.</a:t>
            </a:r>
            <a:r>
              <a:rPr lang="en-US" sz="1200" b="0" i="0" kern="1200" dirty="0" err="1">
                <a:solidFill>
                  <a:schemeClr val="tx1"/>
                </a:solidFill>
                <a:effectLst/>
                <a:latin typeface="Calibri" panose="020F0502020204030204" pitchFamily="34" charset="0"/>
                <a:ea typeface="+mn-ea"/>
                <a:cs typeface="+mn-cs"/>
              </a:rPr>
              <a:t>example.com</a:t>
            </a:r>
            <a:r>
              <a:rPr lang="en-US" sz="1200" b="0" i="0" kern="1200" dirty="0">
                <a:solidFill>
                  <a:schemeClr val="tx1"/>
                </a:solidFill>
                <a:effectLst/>
                <a:latin typeface="Calibri" panose="020F0502020204030204" pitchFamily="34" charset="0"/>
                <a:ea typeface="+mn-ea"/>
                <a:cs typeface="+mn-cs"/>
              </a:rPr>
              <a:t>” </a:t>
            </a:r>
          </a:p>
          <a:p>
            <a:pPr marL="285750" lvl="0" indent="-285750">
              <a:buFont typeface="Arial" panose="020B0604020202020204" pitchFamily="34" charset="0"/>
              <a:buChar char="•"/>
            </a:pPr>
            <a:r>
              <a:rPr lang="en-US" sz="1200" b="0" i="0" kern="1200" dirty="0">
                <a:solidFill>
                  <a:schemeClr val="tx1"/>
                </a:solidFill>
                <a:effectLst/>
                <a:latin typeface="Calibri" panose="020F0502020204030204" pitchFamily="34" charset="0"/>
                <a:ea typeface="+mn-ea"/>
                <a:cs typeface="+mn-cs"/>
              </a:rPr>
              <a:t>longest string value with a suffix mask, e.g. “mail.*” </a:t>
            </a:r>
          </a:p>
          <a:p>
            <a:pPr marL="285750" lvl="0" indent="-285750">
              <a:buFont typeface="Arial" panose="020B0604020202020204" pitchFamily="34" charset="0"/>
              <a:buChar char="•"/>
            </a:pPr>
            <a:r>
              <a:rPr lang="en-US" sz="1200" b="0" i="0" kern="1200" dirty="0">
                <a:solidFill>
                  <a:schemeClr val="tx1"/>
                </a:solidFill>
                <a:effectLst/>
                <a:latin typeface="Calibri" panose="020F0502020204030204" pitchFamily="34" charset="0"/>
                <a:ea typeface="+mn-ea"/>
                <a:cs typeface="+mn-cs"/>
              </a:rPr>
              <a:t>first matching regular expression (in order of appearance in a configuration file) </a:t>
            </a:r>
          </a:p>
          <a:p>
            <a:pPr marL="285750" lvl="0" indent="-285750">
              <a:buFont typeface="Arial" panose="020B0604020202020204" pitchFamily="34" charset="0"/>
              <a:buChar char="•"/>
            </a:pPr>
            <a:r>
              <a:rPr lang="en-US" sz="1200" b="0" i="0" kern="1200" dirty="0">
                <a:solidFill>
                  <a:schemeClr val="tx1"/>
                </a:solidFill>
                <a:effectLst/>
                <a:latin typeface="Calibri" panose="020F0502020204030204" pitchFamily="34" charset="0"/>
                <a:ea typeface="+mn-ea"/>
                <a:cs typeface="+mn-cs"/>
              </a:rPr>
              <a:t>default value </a:t>
            </a:r>
          </a:p>
          <a:p>
            <a:r>
              <a:rPr lang="en-US" sz="1200" b="0" i="0" kern="1200" dirty="0">
                <a:solidFill>
                  <a:schemeClr val="tx1"/>
                </a:solidFill>
                <a:effectLst/>
                <a:latin typeface="Calibri" panose="020F0502020204030204" pitchFamily="34" charset="0"/>
                <a:ea typeface="+mn-ea"/>
                <a:cs typeface="+mn-cs"/>
              </a:rPr>
              <a:t> </a:t>
            </a:r>
          </a:p>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144</a:t>
            </a:fld>
            <a:endParaRPr lang="en-US"/>
          </a:p>
        </p:txBody>
      </p:sp>
    </p:spTree>
    <p:extLst>
      <p:ext uri="{BB962C8B-B14F-4D97-AF65-F5344CB8AC3E}">
        <p14:creationId xmlns:p14="http://schemas.microsoft.com/office/powerpoint/2010/main" val="31361241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145</a:t>
            </a:fld>
            <a:endParaRPr lang="en-US"/>
          </a:p>
        </p:txBody>
      </p:sp>
    </p:spTree>
    <p:extLst>
      <p:ext uri="{BB962C8B-B14F-4D97-AF65-F5344CB8AC3E}">
        <p14:creationId xmlns:p14="http://schemas.microsoft.com/office/powerpoint/2010/main" val="297830804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CLI:</a:t>
            </a:r>
          </a:p>
          <a:p>
            <a:pPr lvl="1"/>
            <a:r>
              <a:rPr lang="en-US" sz="1200" dirty="0">
                <a:latin typeface="Courier New" panose="02070309020205020404" pitchFamily="49" charset="0"/>
                <a:cs typeface="Courier New" panose="02070309020205020404" pitchFamily="49" charset="0"/>
              </a:rPr>
              <a:t>lab1-edge1&gt; get load-balancer cc81d6b1-9c2c-431f-b726-85846c6c5cde high-availability-state</a:t>
            </a:r>
          </a:p>
          <a:p>
            <a:pPr lvl="1"/>
            <a:r>
              <a:rPr lang="en-US" sz="1200" dirty="0">
                <a:latin typeface="Courier New" panose="02070309020205020404" pitchFamily="49" charset="0"/>
                <a:cs typeface="Courier New" panose="02070309020205020404" pitchFamily="49" charset="0"/>
              </a:rPr>
              <a:t>LB HA Sync State: ACTIVE, FULL_SYNC - NOT STARTED</a:t>
            </a:r>
          </a:p>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17</a:t>
            </a:fld>
            <a:endParaRPr lang="en-US"/>
          </a:p>
        </p:txBody>
      </p:sp>
    </p:spTree>
    <p:extLst>
      <p:ext uri="{BB962C8B-B14F-4D97-AF65-F5344CB8AC3E}">
        <p14:creationId xmlns:p14="http://schemas.microsoft.com/office/powerpoint/2010/main" val="135799115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147</a:t>
            </a:fld>
            <a:endParaRPr lang="en-US"/>
          </a:p>
        </p:txBody>
      </p:sp>
    </p:spTree>
    <p:extLst>
      <p:ext uri="{BB962C8B-B14F-4D97-AF65-F5344CB8AC3E}">
        <p14:creationId xmlns:p14="http://schemas.microsoft.com/office/powerpoint/2010/main" val="283045923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149</a:t>
            </a:fld>
            <a:endParaRPr lang="en-US"/>
          </a:p>
        </p:txBody>
      </p:sp>
    </p:spTree>
    <p:extLst>
      <p:ext uri="{BB962C8B-B14F-4D97-AF65-F5344CB8AC3E}">
        <p14:creationId xmlns:p14="http://schemas.microsoft.com/office/powerpoint/2010/main" val="123977175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151</a:t>
            </a:fld>
            <a:endParaRPr lang="en-US"/>
          </a:p>
        </p:txBody>
      </p:sp>
    </p:spTree>
    <p:extLst>
      <p:ext uri="{BB962C8B-B14F-4D97-AF65-F5344CB8AC3E}">
        <p14:creationId xmlns:p14="http://schemas.microsoft.com/office/powerpoint/2010/main" val="83254066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154</a:t>
            </a:fld>
            <a:endParaRPr lang="en-US"/>
          </a:p>
        </p:txBody>
      </p:sp>
    </p:spTree>
    <p:extLst>
      <p:ext uri="{BB962C8B-B14F-4D97-AF65-F5344CB8AC3E}">
        <p14:creationId xmlns:p14="http://schemas.microsoft.com/office/powerpoint/2010/main" val="23595986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156</a:t>
            </a:fld>
            <a:endParaRPr lang="en-US"/>
          </a:p>
        </p:txBody>
      </p:sp>
    </p:spTree>
    <p:extLst>
      <p:ext uri="{BB962C8B-B14F-4D97-AF65-F5344CB8AC3E}">
        <p14:creationId xmlns:p14="http://schemas.microsoft.com/office/powerpoint/2010/main" val="367427807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158</a:t>
            </a:fld>
            <a:endParaRPr lang="en-US"/>
          </a:p>
        </p:txBody>
      </p:sp>
    </p:spTree>
    <p:extLst>
      <p:ext uri="{BB962C8B-B14F-4D97-AF65-F5344CB8AC3E}">
        <p14:creationId xmlns:p14="http://schemas.microsoft.com/office/powerpoint/2010/main" val="83825598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160</a:t>
            </a:fld>
            <a:endParaRPr lang="en-US"/>
          </a:p>
        </p:txBody>
      </p:sp>
    </p:spTree>
    <p:extLst>
      <p:ext uri="{BB962C8B-B14F-4D97-AF65-F5344CB8AC3E}">
        <p14:creationId xmlns:p14="http://schemas.microsoft.com/office/powerpoint/2010/main" val="1108632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162</a:t>
            </a:fld>
            <a:endParaRPr lang="en-US"/>
          </a:p>
        </p:txBody>
      </p:sp>
    </p:spTree>
    <p:extLst>
      <p:ext uri="{BB962C8B-B14F-4D97-AF65-F5344CB8AC3E}">
        <p14:creationId xmlns:p14="http://schemas.microsoft.com/office/powerpoint/2010/main" val="98568200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164</a:t>
            </a:fld>
            <a:endParaRPr lang="en-US"/>
          </a:p>
        </p:txBody>
      </p:sp>
    </p:spTree>
    <p:extLst>
      <p:ext uri="{BB962C8B-B14F-4D97-AF65-F5344CB8AC3E}">
        <p14:creationId xmlns:p14="http://schemas.microsoft.com/office/powerpoint/2010/main" val="309441819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166</a:t>
            </a:fld>
            <a:endParaRPr lang="en-US"/>
          </a:p>
        </p:txBody>
      </p:sp>
    </p:spTree>
    <p:extLst>
      <p:ext uri="{BB962C8B-B14F-4D97-AF65-F5344CB8AC3E}">
        <p14:creationId xmlns:p14="http://schemas.microsoft.com/office/powerpoint/2010/main" val="20393648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21</a:t>
            </a:fld>
            <a:endParaRPr lang="en-US"/>
          </a:p>
        </p:txBody>
      </p:sp>
    </p:spTree>
    <p:extLst>
      <p:ext uri="{BB962C8B-B14F-4D97-AF65-F5344CB8AC3E}">
        <p14:creationId xmlns:p14="http://schemas.microsoft.com/office/powerpoint/2010/main" val="283494174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F4FBC3A-A12C-40F9-BB8D-BC30C7901396}" type="slidenum">
              <a:rPr lang="en-US" smtClean="0"/>
              <a:pPr/>
              <a:t>167</a:t>
            </a:fld>
            <a:endParaRPr lang="en-US"/>
          </a:p>
        </p:txBody>
      </p:sp>
    </p:spTree>
    <p:extLst>
      <p:ext uri="{BB962C8B-B14F-4D97-AF65-F5344CB8AC3E}">
        <p14:creationId xmlns:p14="http://schemas.microsoft.com/office/powerpoint/2010/main" val="53075668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r>
              <a:rPr lang="en-US" b="1" u="sng" dirty="0"/>
              <a:t>Client request with JWT in Authorization request header:</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root@lab1-jumhost:~# </a:t>
            </a:r>
            <a:r>
              <a:rPr lang="en-US" sz="1000" b="1" dirty="0">
                <a:latin typeface="Courier" pitchFamily="2" charset="0"/>
              </a:rPr>
              <a:t>curl -v  -H 'Authorization: Bearer eyJhbGciOiJIUzI1NiIsInR5cCI6IkpXVCIsImFwcCI6IkFwcDEifQ.eyJzdWIiOiIxMjM0NTY3ODkwIiwibmFtZSI6IkRpbWkiLCJpYXQiOjE1MTYyMzkwMjJ9.EGq88Ds3ySPw9sgKk8NgKWNQg78Ow--g3D-MlByWu38' http://10.1.1.7/</a:t>
            </a:r>
            <a:r>
              <a:rPr lang="en-US" sz="1000" b="1" dirty="0" err="1">
                <a:latin typeface="Courier" pitchFamily="2" charset="0"/>
              </a:rPr>
              <a:t>jwt</a:t>
            </a:r>
            <a:r>
              <a:rPr lang="en-US" sz="1000" b="1" dirty="0">
                <a:latin typeface="Courier" pitchFamily="2" charset="0"/>
              </a:rPr>
              <a:t>/</a:t>
            </a:r>
            <a:r>
              <a:rPr lang="en-US" sz="1000" b="1" dirty="0" err="1">
                <a:latin typeface="Courier" pitchFamily="2" charset="0"/>
              </a:rPr>
              <a:t>test.php</a:t>
            </a:r>
            <a:endParaRPr lang="en-US" sz="1000" b="1" dirty="0">
              <a:latin typeface="Courier" pitchFamily="2" charset="0"/>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&lt;snip&gt;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GET /</a:t>
            </a:r>
            <a:r>
              <a:rPr lang="en-US" sz="1000" dirty="0" err="1">
                <a:latin typeface="Courier" pitchFamily="2" charset="0"/>
              </a:rPr>
              <a:t>jwt</a:t>
            </a:r>
            <a:r>
              <a:rPr lang="en-US" sz="1000" dirty="0">
                <a:latin typeface="Courier" pitchFamily="2" charset="0"/>
              </a:rPr>
              <a:t>/</a:t>
            </a:r>
            <a:r>
              <a:rPr lang="en-US" sz="1000" dirty="0" err="1">
                <a:latin typeface="Courier" pitchFamily="2" charset="0"/>
              </a:rPr>
              <a:t>test.php</a:t>
            </a:r>
            <a:r>
              <a:rPr lang="en-US" sz="1000" dirty="0">
                <a:latin typeface="Courier" pitchFamily="2" charset="0"/>
              </a:rPr>
              <a:t> HTTP/1.1</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Host: 10.1.1.7</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User-Agent: curl/7.58.0</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Accept: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1" dirty="0">
                <a:latin typeface="Courier" pitchFamily="2" charset="0"/>
              </a:rPr>
              <a:t>&gt; Authorization: Bearer eyJhbGciOiJIUzI1NiIsInR5cCI6IkpXVCIsImFwcCI6IkFwcDEifQ.eyJzdWIiOiIxMjM0NTY3ODkwIiwibmFtZSI6IkRpbWkiLCJpYXQiOjE1MTYyMzkwMjJ9.EGq88Ds3ySPw9sgKk8NgKWNQg78Ow--g3D-MlByWu38</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HTTP/1.1 200 OK</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&lt;snip&gt;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The Client IP@ is: 10.1.1.203&lt;</a:t>
            </a:r>
            <a:r>
              <a:rPr lang="en-US" sz="1000" dirty="0" err="1">
                <a:latin typeface="Courier" pitchFamily="2" charset="0"/>
              </a:rPr>
              <a:t>br</a:t>
            </a:r>
            <a:r>
              <a:rPr lang="en-US" sz="1000" dirty="0">
                <a:latin typeface="Courier" pitchFamily="2" charset="0"/>
              </a:rPr>
              <a:t>&gt;          &lt;---------------- Pool Member response (so varies based on your app – here my server replies the client + server IP@)</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The Server IP@ is: 10.1.1.12</a:t>
            </a:r>
          </a:p>
          <a:p>
            <a:endParaRPr lang="en-US" b="0" u="none" dirty="0"/>
          </a:p>
          <a:p>
            <a:endParaRPr lang="en-US" b="0" u="none" dirty="0"/>
          </a:p>
          <a:p>
            <a:r>
              <a:rPr lang="en-US" b="1" u="sng" dirty="0"/>
              <a:t>Client request with JWT in Cookie:</a:t>
            </a:r>
          </a:p>
          <a:p>
            <a:r>
              <a:rPr lang="en-US" b="0" u="none" dirty="0"/>
              <a:t>NSX-T LB configuration requires “Tokens = </a:t>
            </a:r>
            <a:r>
              <a:rPr lang="en-US" sz="1200" u="none" strike="noStrike" kern="1200" dirty="0">
                <a:solidFill>
                  <a:schemeClr val="tx1"/>
                </a:solidFill>
                <a:effectLst/>
                <a:ea typeface="+mn-ea"/>
                <a:cs typeface="+mn-cs"/>
              </a:rPr>
              <a:t>_</a:t>
            </a:r>
            <a:r>
              <a:rPr lang="en-US" sz="1200" u="none" strike="noStrike" kern="1200" dirty="0" err="1">
                <a:solidFill>
                  <a:schemeClr val="tx1"/>
                </a:solidFill>
                <a:effectLst/>
                <a:ea typeface="+mn-ea"/>
                <a:cs typeface="+mn-cs"/>
              </a:rPr>
              <a:t>cookie_dimi</a:t>
            </a:r>
            <a:r>
              <a:rPr lang="en-US" sz="1200" u="none" strike="noStrike" kern="1200" dirty="0">
                <a:solidFill>
                  <a:schemeClr val="tx1"/>
                </a:solidFill>
                <a:effectLst/>
                <a:ea typeface="+mn-ea"/>
                <a:cs typeface="+mn-cs"/>
              </a:rPr>
              <a:t>”</a:t>
            </a:r>
            <a:endParaRPr lang="en-US" b="0" u="none" dirty="0"/>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root@lab1-jumhost:~# </a:t>
            </a:r>
            <a:r>
              <a:rPr lang="en-US" sz="1000" b="1" dirty="0">
                <a:latin typeface="Courier" pitchFamily="2" charset="0"/>
              </a:rPr>
              <a:t>curl -v  --cookie '</a:t>
            </a:r>
            <a:r>
              <a:rPr lang="en-US" sz="1000" b="1" dirty="0" err="1">
                <a:latin typeface="Courier" pitchFamily="2" charset="0"/>
              </a:rPr>
              <a:t>dimi</a:t>
            </a:r>
            <a:r>
              <a:rPr lang="en-US" sz="1000" b="1" dirty="0">
                <a:latin typeface="Courier" pitchFamily="2" charset="0"/>
              </a:rPr>
              <a:t>=eyJhbGciOiJIUzI1NiIsInR5cCI6IkpXVCIsImFwcCI6IkFwcDEifQ.eyJzdWIiOiIxMjM0NTY3ODkwIiwibmFtZSI6IkRpbWkiLCJpYXQiOjE1MTYyMzkwMjJ9.EGq88Ds3ySPw9sgKk8NgKWNQg78Ow--g3D-MlByWu38' http://10.1.1.7/</a:t>
            </a:r>
            <a:r>
              <a:rPr lang="en-US" sz="1000" b="1" dirty="0" err="1">
                <a:latin typeface="Courier" pitchFamily="2" charset="0"/>
              </a:rPr>
              <a:t>jwt</a:t>
            </a:r>
            <a:r>
              <a:rPr lang="en-US" sz="1000" b="1" dirty="0">
                <a:latin typeface="Courier" pitchFamily="2" charset="0"/>
              </a:rPr>
              <a:t>/</a:t>
            </a:r>
            <a:r>
              <a:rPr lang="en-US" sz="1000" b="1" dirty="0" err="1">
                <a:latin typeface="Courier" pitchFamily="2" charset="0"/>
              </a:rPr>
              <a:t>test.php</a:t>
            </a:r>
            <a:endParaRPr lang="en-US" sz="1000" b="1" dirty="0">
              <a:latin typeface="Courier" pitchFamily="2" charset="0"/>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&lt;snip&gt;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GET /</a:t>
            </a:r>
            <a:r>
              <a:rPr lang="en-US" sz="1000" dirty="0" err="1">
                <a:latin typeface="Courier" pitchFamily="2" charset="0"/>
              </a:rPr>
              <a:t>jwt</a:t>
            </a:r>
            <a:r>
              <a:rPr lang="en-US" sz="1000" dirty="0">
                <a:latin typeface="Courier" pitchFamily="2" charset="0"/>
              </a:rPr>
              <a:t>/</a:t>
            </a:r>
            <a:r>
              <a:rPr lang="en-US" sz="1000" dirty="0" err="1">
                <a:latin typeface="Courier" pitchFamily="2" charset="0"/>
              </a:rPr>
              <a:t>test.php</a:t>
            </a:r>
            <a:r>
              <a:rPr lang="en-US" sz="1000" dirty="0">
                <a:latin typeface="Courier" pitchFamily="2" charset="0"/>
              </a:rPr>
              <a:t> HTTP/1.1</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Host: 10.1.1.7</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User-Agent: curl/7.58.0</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Accept: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1" dirty="0"/>
              <a:t>&gt; Cookie: </a:t>
            </a:r>
            <a:r>
              <a:rPr lang="en-US" sz="1000" b="1" dirty="0" err="1"/>
              <a:t>dimi</a:t>
            </a:r>
            <a:r>
              <a:rPr lang="en-US" sz="1000" b="1" dirty="0"/>
              <a:t>=eyJhbGciOiJIUzI1NiIsInR5cCI6IkpXVCIsImFwcCI6IkFwcDEifQ.eyJzdWIiOiIxMjM0NTY3ODkwIiwibmFtZSI6IkRpbWkiLCJpYXQiOjE1MTYyMzkwMjJ9.EGq88Ds3ySPw9sgKk8NgKWNQg78Ow--g3D-MlByWu38</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HTTP/1.1 200 OK</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&lt;snip&gt;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The Client IP@ is: 10.1.1.203&lt;</a:t>
            </a:r>
            <a:r>
              <a:rPr lang="en-US" sz="1000" dirty="0" err="1">
                <a:latin typeface="Courier" pitchFamily="2" charset="0"/>
              </a:rPr>
              <a:t>br</a:t>
            </a:r>
            <a:r>
              <a:rPr lang="en-US" sz="1000" dirty="0">
                <a:latin typeface="Courier" pitchFamily="2" charset="0"/>
              </a:rPr>
              <a:t>&gt;          &lt;---------------- Pool Member response (so varies based on your app – here my server replies the client + server IP@)</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The Server IP@ is: 10.1.1.12</a:t>
            </a:r>
          </a:p>
          <a:p>
            <a:endParaRPr lang="en-US" sz="1000" b="0" u="none" dirty="0">
              <a:latin typeface="Courier" pitchFamily="2" charset="0"/>
            </a:endParaRPr>
          </a:p>
          <a:p>
            <a:endParaRPr lang="en-US" sz="1000" b="0" u="none" dirty="0">
              <a:latin typeface="Courier" pitchFamily="2" charset="0"/>
            </a:endParaRPr>
          </a:p>
          <a:p>
            <a:r>
              <a:rPr lang="en-US" b="1" u="sng" dirty="0"/>
              <a:t>Client request with JWT in argument:</a:t>
            </a:r>
          </a:p>
          <a:p>
            <a:r>
              <a:rPr lang="en-US" b="0" u="none" dirty="0"/>
              <a:t>NSX-T LB configuration requires “Tokens = </a:t>
            </a:r>
            <a:r>
              <a:rPr lang="en-US" sz="1200" u="none" strike="noStrike" kern="1200" dirty="0">
                <a:solidFill>
                  <a:schemeClr val="tx1"/>
                </a:solidFill>
                <a:effectLst/>
                <a:ea typeface="+mn-ea"/>
                <a:cs typeface="+mn-cs"/>
              </a:rPr>
              <a:t>_</a:t>
            </a:r>
            <a:r>
              <a:rPr lang="en-US" sz="1200" u="none" strike="noStrike" kern="1200" dirty="0" err="1">
                <a:solidFill>
                  <a:schemeClr val="tx1"/>
                </a:solidFill>
                <a:effectLst/>
                <a:ea typeface="+mn-ea"/>
                <a:cs typeface="+mn-cs"/>
              </a:rPr>
              <a:t>arg_dimi</a:t>
            </a:r>
            <a:r>
              <a:rPr lang="en-US" sz="1200" u="none" strike="noStrike" kern="1200" dirty="0">
                <a:solidFill>
                  <a:schemeClr val="tx1"/>
                </a:solidFill>
                <a:effectLst/>
                <a:ea typeface="+mn-ea"/>
                <a:cs typeface="+mn-cs"/>
              </a:rPr>
              <a:t>”</a:t>
            </a:r>
            <a:endParaRPr lang="en-US" b="0" u="none" dirty="0"/>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root@lab1-jumhost:~# </a:t>
            </a:r>
            <a:r>
              <a:rPr lang="en-US" sz="1000" b="1" dirty="0">
                <a:latin typeface="Courier" pitchFamily="2" charset="0"/>
              </a:rPr>
              <a:t>curl -v http://10.1.1.7/</a:t>
            </a:r>
            <a:r>
              <a:rPr lang="en-US" sz="1000" b="1" dirty="0" err="1">
                <a:latin typeface="Courier" pitchFamily="2" charset="0"/>
              </a:rPr>
              <a:t>jwt</a:t>
            </a:r>
            <a:r>
              <a:rPr lang="en-US" sz="1000" b="1" dirty="0">
                <a:latin typeface="Courier" pitchFamily="2" charset="0"/>
              </a:rPr>
              <a:t>/</a:t>
            </a:r>
            <a:r>
              <a:rPr lang="en-US" sz="1000" b="1" dirty="0" err="1">
                <a:latin typeface="Courier" pitchFamily="2" charset="0"/>
              </a:rPr>
              <a:t>test.php?dimi</a:t>
            </a:r>
            <a:r>
              <a:rPr lang="en-US" sz="1000" b="1" dirty="0">
                <a:latin typeface="Courier" pitchFamily="2" charset="0"/>
              </a:rPr>
              <a:t>=eyJhbGciOiJIUzI1NiIsInR5cCI6IkpXVCIsImFwcCI6IkFwcDEifQ.eyJzdWIiOiIxMjM0NTY3ODkwIiwibmFtZSI6IkRpbWkiLCJpYXQiOjE1MTYyMzkwMjJ9.EGq88Ds3ySPw9sgKk8NgKWNQg78Ow--g3D-MlByWu38</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&lt;snip&gt;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1" dirty="0">
                <a:latin typeface="Courier" pitchFamily="2" charset="0"/>
              </a:rPr>
              <a:t>&gt; </a:t>
            </a:r>
            <a:r>
              <a:rPr lang="en-US" sz="1000" b="1" dirty="0"/>
              <a:t>GET /</a:t>
            </a:r>
            <a:r>
              <a:rPr lang="en-US" sz="1000" b="1" dirty="0" err="1"/>
              <a:t>jwt</a:t>
            </a:r>
            <a:r>
              <a:rPr lang="en-US" sz="1000" b="1" dirty="0"/>
              <a:t>/</a:t>
            </a:r>
            <a:r>
              <a:rPr lang="en-US" sz="1000" b="1" dirty="0" err="1"/>
              <a:t>test.php?dimi</a:t>
            </a:r>
            <a:r>
              <a:rPr lang="en-US" sz="1000" b="1" dirty="0"/>
              <a:t>=eyJhbGciOiJIUzI1NiIsInR5cCI6IkpXVCIsImFwcCI6IkFwcDEifQ.eyJzdWIiOiIxMjM0NTY3ODkwIiwibmFtZSI6IkRpbWkiLCJpYXQiOjE1MTYyMzkwMjJ9.EGq88Ds3ySPw9sgKk8NgKWNQg78Ow--g3D-MlByWu38 HTTP/1.1</a:t>
            </a:r>
            <a:endParaRPr lang="en-US" sz="1000" b="1" dirty="0">
              <a:latin typeface="Courier" pitchFamily="2" charset="0"/>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Host: 10.1.1.7</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User-Agent: curl/7.58.0</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Accept: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HTTP/1.1 200 OK</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&lt;snip&gt;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The Client IP@ is: 10.1.1.203&lt;</a:t>
            </a:r>
            <a:r>
              <a:rPr lang="en-US" sz="1000" dirty="0" err="1">
                <a:latin typeface="Courier" pitchFamily="2" charset="0"/>
              </a:rPr>
              <a:t>br</a:t>
            </a:r>
            <a:r>
              <a:rPr lang="en-US" sz="1000" dirty="0">
                <a:latin typeface="Courier" pitchFamily="2" charset="0"/>
              </a:rPr>
              <a:t>&gt;          &lt;---------------- Pool Member response (so varies based on your app – here my server replies the client + server IP@)</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The Server IP@ is: 10.1.1.12</a:t>
            </a:r>
          </a:p>
          <a:p>
            <a:pPr marL="457200" marR="0" lvl="1" indent="0" algn="l" defTabSz="914400" rtl="0" eaLnBrk="1" fontAlgn="auto" latinLnBrk="0" hangingPunct="1">
              <a:lnSpc>
                <a:spcPct val="100000"/>
              </a:lnSpc>
              <a:spcBef>
                <a:spcPts val="0"/>
              </a:spcBef>
              <a:spcAft>
                <a:spcPts val="0"/>
              </a:spcAft>
              <a:buClrTx/>
              <a:buSzTx/>
              <a:buFontTx/>
              <a:buNone/>
              <a:tabLst/>
              <a:defRPr/>
            </a:pPr>
            <a:endParaRPr lang="en-US" sz="1000" dirty="0">
              <a:latin typeface="Courier" pitchFamily="2" charset="0"/>
            </a:endParaRPr>
          </a:p>
          <a:p>
            <a:endParaRPr lang="en-US" b="0" u="none" dirty="0"/>
          </a:p>
          <a:p>
            <a:endParaRPr lang="en-US" b="0" u="none" dirty="0"/>
          </a:p>
          <a:p>
            <a:r>
              <a:rPr lang="en-US" b="1" u="sng" dirty="0"/>
              <a:t>Client request without JWT or incorrect JWT: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root@lab1-jumhost:~# </a:t>
            </a:r>
            <a:r>
              <a:rPr lang="en-US" sz="1000" b="1" dirty="0">
                <a:latin typeface="Courier" pitchFamily="2" charset="0"/>
              </a:rPr>
              <a:t>curl http://10.1.1.7/</a:t>
            </a:r>
            <a:r>
              <a:rPr lang="en-US" sz="1000" b="1" dirty="0" err="1">
                <a:latin typeface="Courier" pitchFamily="2" charset="0"/>
              </a:rPr>
              <a:t>jwt</a:t>
            </a:r>
            <a:r>
              <a:rPr lang="en-US" sz="1000" b="1" dirty="0">
                <a:latin typeface="Courier" pitchFamily="2" charset="0"/>
              </a:rPr>
              <a:t>/</a:t>
            </a:r>
            <a:r>
              <a:rPr lang="en-US" sz="1000" b="1" dirty="0" err="1">
                <a:latin typeface="Courier" pitchFamily="2" charset="0"/>
              </a:rPr>
              <a:t>test.php</a:t>
            </a:r>
            <a:r>
              <a:rPr lang="en-US" sz="1000" b="1" dirty="0">
                <a:latin typeface="Courier" pitchFamily="2" charset="0"/>
              </a:rPr>
              <a:t> -v</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&lt;snip&gt;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GET /</a:t>
            </a:r>
            <a:r>
              <a:rPr lang="en-US" sz="1000" dirty="0" err="1">
                <a:latin typeface="Courier" pitchFamily="2" charset="0"/>
              </a:rPr>
              <a:t>jwt</a:t>
            </a:r>
            <a:r>
              <a:rPr lang="en-US" sz="1000" dirty="0">
                <a:latin typeface="Courier" pitchFamily="2" charset="0"/>
              </a:rPr>
              <a:t>/</a:t>
            </a:r>
            <a:r>
              <a:rPr lang="en-US" sz="1000" dirty="0" err="1">
                <a:latin typeface="Courier" pitchFamily="2" charset="0"/>
              </a:rPr>
              <a:t>test.php</a:t>
            </a:r>
            <a:r>
              <a:rPr lang="en-US" sz="1000" dirty="0">
                <a:latin typeface="Courier" pitchFamily="2" charset="0"/>
              </a:rPr>
              <a:t> HTTP/1.1</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Host: 10.1.1.7</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User-Agent: curl/7.58.0</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Accept: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&gt;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1" dirty="0">
                <a:latin typeface="Courier" pitchFamily="2" charset="0"/>
              </a:rPr>
              <a:t>&lt; HTTP/1.1 401 Unauthorized</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Server: NSX LB</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Date: Fri, 15 May 2020 18:37:08 GMT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Content-Type: text/html</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Content-Length: 189</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Connection: keep-alive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b="1" dirty="0">
                <a:latin typeface="Courier" pitchFamily="2" charset="0"/>
              </a:rPr>
              <a:t>&lt; WWW-Authenticate: Bearer realm="</a:t>
            </a:r>
            <a:r>
              <a:rPr lang="en-US" sz="1000" b="1" dirty="0" err="1">
                <a:latin typeface="Courier" pitchFamily="2" charset="0"/>
              </a:rPr>
              <a:t>RealmDimi</a:t>
            </a:r>
            <a:r>
              <a:rPr lang="en-US" sz="1000" b="1" dirty="0">
                <a:latin typeface="Courier" pitchFamily="2" charset="0"/>
              </a:rPr>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&lt;html&gt;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&lt;head&gt;&lt;title&gt;401 Authorization Required&lt;/title&gt;&lt;/head&gt;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&lt;body </a:t>
            </a:r>
            <a:r>
              <a:rPr lang="en-US" sz="1000" dirty="0" err="1">
                <a:latin typeface="Courier" pitchFamily="2" charset="0"/>
              </a:rPr>
              <a:t>bgcolor</a:t>
            </a:r>
            <a:r>
              <a:rPr lang="en-US" sz="1000" dirty="0">
                <a:latin typeface="Courier" pitchFamily="2" charset="0"/>
              </a:rPr>
              <a:t>="white"&gt;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&lt;center&gt;&lt;h1&gt;401 Authorization Required&lt;/h1&gt;&lt;/center&gt;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a:t>
            </a:r>
            <a:r>
              <a:rPr lang="en-US" sz="1000" dirty="0" err="1">
                <a:latin typeface="Courier" pitchFamily="2" charset="0"/>
              </a:rPr>
              <a:t>hr</a:t>
            </a:r>
            <a:r>
              <a:rPr lang="en-US" sz="1000" dirty="0">
                <a:latin typeface="Courier" pitchFamily="2" charset="0"/>
              </a:rPr>
              <a:t>&gt;&lt;center&gt;NSX LB&lt;/center&gt;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&lt;/body&gt;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dirty="0">
                <a:latin typeface="Courier" pitchFamily="2" charset="0"/>
              </a:rPr>
              <a:t>&lt;/html&gt;</a:t>
            </a:r>
          </a:p>
        </p:txBody>
      </p:sp>
      <p:sp>
        <p:nvSpPr>
          <p:cNvPr id="4" name="Slide Number Placeholder 3"/>
          <p:cNvSpPr>
            <a:spLocks noGrp="1"/>
          </p:cNvSpPr>
          <p:nvPr>
            <p:ph type="sldNum" sz="quarter" idx="5"/>
          </p:nvPr>
        </p:nvSpPr>
        <p:spPr/>
        <p:txBody>
          <a:bodyPr/>
          <a:lstStyle/>
          <a:p>
            <a:fld id="{9F4FBC3A-A12C-40F9-BB8D-BC30C7901396}" type="slidenum">
              <a:rPr lang="en-US" smtClean="0"/>
              <a:pPr/>
              <a:t>168</a:t>
            </a:fld>
            <a:endParaRPr lang="en-US"/>
          </a:p>
        </p:txBody>
      </p:sp>
    </p:spTree>
    <p:extLst>
      <p:ext uri="{BB962C8B-B14F-4D97-AF65-F5344CB8AC3E}">
        <p14:creationId xmlns:p14="http://schemas.microsoft.com/office/powerpoint/2010/main" val="43061126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000" dirty="0">
              <a:latin typeface="Courier" pitchFamily="2" charset="0"/>
            </a:endParaRPr>
          </a:p>
        </p:txBody>
      </p:sp>
      <p:sp>
        <p:nvSpPr>
          <p:cNvPr id="4" name="Slide Number Placeholder 3"/>
          <p:cNvSpPr>
            <a:spLocks noGrp="1"/>
          </p:cNvSpPr>
          <p:nvPr>
            <p:ph type="sldNum" sz="quarter" idx="5"/>
          </p:nvPr>
        </p:nvSpPr>
        <p:spPr/>
        <p:txBody>
          <a:bodyPr/>
          <a:lstStyle/>
          <a:p>
            <a:fld id="{9F4FBC3A-A12C-40F9-BB8D-BC30C7901396}" type="slidenum">
              <a:rPr lang="en-US" smtClean="0"/>
              <a:pPr/>
              <a:t>169</a:t>
            </a:fld>
            <a:endParaRPr lang="en-US"/>
          </a:p>
        </p:txBody>
      </p:sp>
    </p:spTree>
    <p:extLst>
      <p:ext uri="{BB962C8B-B14F-4D97-AF65-F5344CB8AC3E}">
        <p14:creationId xmlns:p14="http://schemas.microsoft.com/office/powerpoint/2010/main" val="227833223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u="sng" noProof="0" dirty="0"/>
              <a:t>Different Pool Status Down Reasons:</a:t>
            </a:r>
          </a:p>
          <a:p>
            <a:pPr marL="171450" indent="-171450" algn="l">
              <a:buFont typeface="Arial" panose="020B0604020202020204" pitchFamily="34" charset="0"/>
              <a:buChar char="•"/>
            </a:pPr>
            <a:r>
              <a:rPr lang="en-US" noProof="0" dirty="0"/>
              <a:t>TCP connection failure</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noProof="0" dirty="0"/>
              <a:t>"DOWN: Failed to connect, the reason is Connection refused" (UI) / "The </a:t>
            </a:r>
            <a:r>
              <a:rPr lang="en-US" sz="1200" noProof="0" dirty="0">
                <a:latin typeface="Courier New" panose="02070309020205020404" pitchFamily="49" charset="0"/>
                <a:cs typeface="Courier New" panose="02070309020205020404" pitchFamily="49" charset="0"/>
              </a:rPr>
              <a:t>Connect to Peer Failure" (CLI)</a:t>
            </a:r>
            <a:endParaRPr lang="en-US" noProof="0" dirty="0"/>
          </a:p>
          <a:p>
            <a:pPr marL="171450" indent="-171450" algn="l">
              <a:buFont typeface="Arial" panose="020B0604020202020204" pitchFamily="34" charset="0"/>
              <a:buChar char="•"/>
            </a:pPr>
            <a:r>
              <a:rPr lang="en-US" noProof="0" dirty="0"/>
              <a:t>HTTP Response Code (by default 2xx are considered UP)</a:t>
            </a:r>
          </a:p>
          <a:p>
            <a:pPr marL="457200" lvl="1" indent="0" algn="l">
              <a:buFont typeface="Arial" panose="020B0604020202020204" pitchFamily="34" charset="0"/>
              <a:buNone/>
            </a:pPr>
            <a:r>
              <a:rPr lang="en-US" noProof="0" dirty="0"/>
              <a:t>"DOWN: HTTP Status Code {0} is not matched" (UI) / "</a:t>
            </a:r>
            <a:r>
              <a:rPr lang="en-US" noProof="0" dirty="0" err="1"/>
              <a:t>UnExpected</a:t>
            </a:r>
            <a:r>
              <a:rPr lang="en-US" noProof="0" dirty="0"/>
              <a:t> HTTP Status Code</a:t>
            </a:r>
            <a:r>
              <a:rPr lang="en-US" sz="1200" noProof="0" dirty="0">
                <a:latin typeface="Courier New" panose="02070309020205020404" pitchFamily="49" charset="0"/>
                <a:cs typeface="Courier New" panose="02070309020205020404" pitchFamily="49" charset="0"/>
              </a:rPr>
              <a:t>" (CLI)</a:t>
            </a:r>
          </a:p>
          <a:p>
            <a:pPr marL="171450" indent="-171450" algn="l">
              <a:buFont typeface="Arial" panose="020B0604020202020204" pitchFamily="34" charset="0"/>
              <a:buChar char="•"/>
            </a:pPr>
            <a:r>
              <a:rPr lang="en-US" noProof="0" dirty="0"/>
              <a:t>HTTP Response Body</a:t>
            </a:r>
          </a:p>
          <a:p>
            <a:pPr marL="457200" lvl="1" indent="0" algn="l">
              <a:buFont typeface="Arial" panose="020B0604020202020204" pitchFamily="34" charset="0"/>
              <a:buNone/>
            </a:pPr>
            <a:r>
              <a:rPr lang="en-US" noProof="0" dirty="0"/>
              <a:t>"DOWN: HTTP Status Line is invalid" (UI) / "Wrong HTTP Status Line</a:t>
            </a:r>
            <a:r>
              <a:rPr lang="en-US" sz="1200" noProof="0" dirty="0">
                <a:latin typeface="Courier New" panose="02070309020205020404" pitchFamily="49" charset="0"/>
                <a:cs typeface="Courier New" panose="02070309020205020404" pitchFamily="49" charset="0"/>
              </a:rPr>
              <a:t>" (CLI) / “Response Not Match” (CLI)</a:t>
            </a:r>
          </a:p>
          <a:p>
            <a:pPr marL="171450" indent="-171450" algn="l">
              <a:buFont typeface="Arial" panose="020B0604020202020204" pitchFamily="34" charset="0"/>
              <a:buChar char="•"/>
            </a:pPr>
            <a:r>
              <a:rPr lang="en-US" noProof="0" dirty="0"/>
              <a:t>HTTPS handshake</a:t>
            </a:r>
          </a:p>
          <a:p>
            <a:pPr marL="457200" lvl="1" indent="0" algn="l">
              <a:buFont typeface="Arial" panose="020B0604020202020204" pitchFamily="34" charset="0"/>
              <a:buNone/>
            </a:pPr>
            <a:r>
              <a:rPr lang="en-US" noProof="0" dirty="0"/>
              <a:t>"DOWN: SSL handshake failure" (UI) / "SSL Handshake Failure</a:t>
            </a:r>
            <a:r>
              <a:rPr lang="en-US" sz="1200" noProof="0" dirty="0">
                <a:latin typeface="Courier New" panose="02070309020205020404" pitchFamily="49" charset="0"/>
                <a:cs typeface="Courier New" panose="02070309020205020404" pitchFamily="49" charset="0"/>
              </a:rPr>
              <a:t>" (CLI)</a:t>
            </a:r>
          </a:p>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172</a:t>
            </a:fld>
            <a:endParaRPr lang="en-US"/>
          </a:p>
        </p:txBody>
      </p:sp>
    </p:spTree>
    <p:extLst>
      <p:ext uri="{BB962C8B-B14F-4D97-AF65-F5344CB8AC3E}">
        <p14:creationId xmlns:p14="http://schemas.microsoft.com/office/powerpoint/2010/main" val="393022864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173</a:t>
            </a:fld>
            <a:endParaRPr lang="en-US"/>
          </a:p>
        </p:txBody>
      </p:sp>
    </p:spTree>
    <p:extLst>
      <p:ext uri="{BB962C8B-B14F-4D97-AF65-F5344CB8AC3E}">
        <p14:creationId xmlns:p14="http://schemas.microsoft.com/office/powerpoint/2010/main" val="58882755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Example with filter count:</a:t>
            </a:r>
          </a:p>
          <a:p>
            <a:pPr lvl="1"/>
            <a:r>
              <a:rPr lang="en-US" sz="1200" u="none" strike="noStrike" kern="1200" dirty="0">
                <a:solidFill>
                  <a:schemeClr val="tx1"/>
                </a:solidFill>
                <a:effectLst/>
                <a:latin typeface="Calibri" panose="020F0502020204030204" pitchFamily="34" charset="0"/>
                <a:ea typeface="+mn-ea"/>
                <a:cs typeface="+mn-cs"/>
              </a:rPr>
              <a:t>lab1-edge1&gt; get load-balancer cc81d6b1-9c2c-431f-b726-85846c6c5cde session-tables</a:t>
            </a:r>
          </a:p>
          <a:p>
            <a:pPr lvl="1"/>
            <a:r>
              <a:rPr lang="en-US" sz="1200" u="none" strike="noStrike" kern="1200" dirty="0">
                <a:solidFill>
                  <a:schemeClr val="tx1"/>
                </a:solidFill>
                <a:effectLst/>
                <a:latin typeface="Calibri" panose="020F0502020204030204" pitchFamily="34" charset="0"/>
                <a:ea typeface="+mn-ea"/>
                <a:cs typeface="+mn-cs"/>
              </a:rPr>
              <a:t>Session-Tables</a:t>
            </a:r>
          </a:p>
          <a:p>
            <a:pPr lvl="1"/>
            <a:r>
              <a:rPr lang="en-US" sz="1200" u="none" strike="noStrike" kern="1200" dirty="0">
                <a:solidFill>
                  <a:schemeClr val="tx1"/>
                </a:solidFill>
                <a:effectLst/>
                <a:latin typeface="Calibri" panose="020F0502020204030204" pitchFamily="34" charset="0"/>
                <a:ea typeface="+mn-ea"/>
                <a:cs typeface="+mn-cs"/>
              </a:rPr>
              <a:t>TABLE   ID               PROTO CADDR           CPORT  VADDR           VPORT   SADDR           SPORT  DADDR           DPORT</a:t>
            </a:r>
          </a:p>
          <a:p>
            <a:pPr lvl="1"/>
            <a:r>
              <a:rPr lang="en-US" sz="1200" u="none" strike="noStrike" kern="1200" dirty="0">
                <a:solidFill>
                  <a:schemeClr val="tx1"/>
                </a:solidFill>
                <a:effectLst/>
                <a:latin typeface="Calibri" panose="020F0502020204030204" pitchFamily="34" charset="0"/>
                <a:ea typeface="+mn-ea"/>
                <a:cs typeface="+mn-cs"/>
              </a:rPr>
              <a:t>l4lb-0  000000000000000d </a:t>
            </a:r>
            <a:r>
              <a:rPr lang="en-US" sz="1200" u="none" strike="noStrike" kern="1200" dirty="0" err="1">
                <a:solidFill>
                  <a:schemeClr val="tx1"/>
                </a:solidFill>
                <a:effectLst/>
                <a:latin typeface="Calibri" panose="020F0502020204030204" pitchFamily="34" charset="0"/>
                <a:ea typeface="+mn-ea"/>
                <a:cs typeface="+mn-cs"/>
              </a:rPr>
              <a:t>tcp</a:t>
            </a:r>
            <a:r>
              <a:rPr lang="en-US" sz="1200" u="none" strike="noStrike" kern="1200" dirty="0">
                <a:solidFill>
                  <a:schemeClr val="tx1"/>
                </a:solidFill>
                <a:effectLst/>
                <a:latin typeface="Calibri" panose="020F0502020204030204" pitchFamily="34" charset="0"/>
                <a:ea typeface="+mn-ea"/>
                <a:cs typeface="+mn-cs"/>
              </a:rPr>
              <a:t>   10.114.218.199  47530  10.1.1.6        80      100.64.192.1    4153   10.1.1.12       80</a:t>
            </a:r>
          </a:p>
          <a:p>
            <a:pPr lvl="1"/>
            <a:r>
              <a:rPr lang="en-US" sz="1200" u="none" strike="noStrike" kern="1200" dirty="0">
                <a:solidFill>
                  <a:schemeClr val="tx1"/>
                </a:solidFill>
                <a:effectLst/>
                <a:latin typeface="Calibri" panose="020F0502020204030204" pitchFamily="34" charset="0"/>
                <a:ea typeface="+mn-ea"/>
                <a:cs typeface="+mn-cs"/>
              </a:rPr>
              <a:t> </a:t>
            </a:r>
          </a:p>
          <a:p>
            <a:pPr lvl="1"/>
            <a:r>
              <a:rPr lang="en-US" sz="1200" u="none" strike="noStrike" kern="1200" dirty="0">
                <a:solidFill>
                  <a:schemeClr val="tx1"/>
                </a:solidFill>
                <a:effectLst/>
                <a:latin typeface="Calibri" panose="020F0502020204030204" pitchFamily="34" charset="0"/>
                <a:ea typeface="+mn-ea"/>
                <a:cs typeface="+mn-cs"/>
              </a:rPr>
              <a:t>lab1-edge1&gt; get load-balancer cc81d6b1-9c2c-431f-b726-85846c6c5cde session-tables | count 10.114.218.199</a:t>
            </a:r>
          </a:p>
          <a:p>
            <a:pPr lvl="1"/>
            <a:r>
              <a:rPr lang="en-US" sz="1200" u="none" strike="noStrike" kern="1200" dirty="0">
                <a:solidFill>
                  <a:schemeClr val="tx1"/>
                </a:solidFill>
                <a:effectLst/>
                <a:latin typeface="Calibri" panose="020F0502020204030204" pitchFamily="34" charset="0"/>
                <a:ea typeface="+mn-ea"/>
                <a:cs typeface="+mn-cs"/>
              </a:rPr>
              <a:t>Number of lines that match pattern '10.114.218.199': 1</a:t>
            </a:r>
          </a:p>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174</a:t>
            </a:fld>
            <a:endParaRPr lang="en-US"/>
          </a:p>
        </p:txBody>
      </p:sp>
    </p:spTree>
    <p:extLst>
      <p:ext uri="{BB962C8B-B14F-4D97-AF65-F5344CB8AC3E}">
        <p14:creationId xmlns:p14="http://schemas.microsoft.com/office/powerpoint/2010/main" val="221950960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175</a:t>
            </a:fld>
            <a:endParaRPr lang="en-US"/>
          </a:p>
        </p:txBody>
      </p:sp>
    </p:spTree>
    <p:extLst>
      <p:ext uri="{BB962C8B-B14F-4D97-AF65-F5344CB8AC3E}">
        <p14:creationId xmlns:p14="http://schemas.microsoft.com/office/powerpoint/2010/main" val="241517887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fr-FR" dirty="0"/>
          </a:p>
          <a:p>
            <a:endParaRPr lang="fr-FR" dirty="0"/>
          </a:p>
          <a:p>
            <a:r>
              <a:rPr lang="en-US" dirty="0"/>
              <a:t>nsx-edgebm4&gt; get load-balancer d25c44d3-e02c-40d0-8a42-59c3b045c5bf stats verbose</a:t>
            </a:r>
          </a:p>
          <a:p>
            <a:r>
              <a:rPr lang="en-US" dirty="0"/>
              <a:t>Load Balancer Datapath</a:t>
            </a:r>
          </a:p>
          <a:p>
            <a:r>
              <a:rPr lang="en-US" dirty="0"/>
              <a:t>L4 Cp </a:t>
            </a:r>
            <a:r>
              <a:rPr lang="en-US" dirty="0" err="1"/>
              <a:t>Cnt</a:t>
            </a:r>
            <a:r>
              <a:rPr lang="en-US" dirty="0"/>
              <a:t>                                       : 1</a:t>
            </a:r>
          </a:p>
          <a:p>
            <a:r>
              <a:rPr lang="en-US" dirty="0"/>
              <a:t>L4 Cp Start Worker                              : 1</a:t>
            </a:r>
          </a:p>
          <a:p>
            <a:r>
              <a:rPr lang="en-US" dirty="0"/>
              <a:t>L4 Cp Target Id                                 : 1</a:t>
            </a:r>
          </a:p>
          <a:p>
            <a:r>
              <a:rPr lang="en-US" dirty="0"/>
              <a:t>L4 </a:t>
            </a:r>
            <a:r>
              <a:rPr lang="en-US" dirty="0" err="1"/>
              <a:t>Lb</a:t>
            </a:r>
            <a:r>
              <a:rPr lang="en-US" dirty="0"/>
              <a:t> Is </a:t>
            </a:r>
            <a:r>
              <a:rPr lang="en-US" dirty="0" err="1"/>
              <a:t>Syncable</a:t>
            </a:r>
            <a:r>
              <a:rPr lang="en-US" dirty="0"/>
              <a:t>                               : 0</a:t>
            </a:r>
          </a:p>
          <a:p>
            <a:r>
              <a:rPr lang="en-US" dirty="0"/>
              <a:t>Creation Time                                   : Mon Oct 22 21:58:34 2018</a:t>
            </a:r>
          </a:p>
          <a:p>
            <a:r>
              <a:rPr lang="en-US" dirty="0" err="1"/>
              <a:t>Curr</a:t>
            </a:r>
            <a:r>
              <a:rPr lang="en-US" dirty="0"/>
              <a:t> Buffer Count                               : 0</a:t>
            </a:r>
          </a:p>
          <a:p>
            <a:r>
              <a:rPr lang="en-US" dirty="0" err="1"/>
              <a:t>Curr</a:t>
            </a:r>
            <a:r>
              <a:rPr lang="en-US" dirty="0"/>
              <a:t> Session Count                              : 0</a:t>
            </a:r>
          </a:p>
          <a:p>
            <a:r>
              <a:rPr lang="en-US" dirty="0"/>
              <a:t>Max Buffer Limit                                : 10000</a:t>
            </a:r>
          </a:p>
          <a:p>
            <a:r>
              <a:rPr lang="en-US" dirty="0"/>
              <a:t>Max Session Limit                               : 10000000</a:t>
            </a:r>
          </a:p>
          <a:p>
            <a:r>
              <a:rPr lang="en-US" dirty="0"/>
              <a:t>Oldest </a:t>
            </a:r>
            <a:r>
              <a:rPr lang="en-US" dirty="0" err="1"/>
              <a:t>Sess</a:t>
            </a:r>
            <a:r>
              <a:rPr lang="en-US" dirty="0"/>
              <a:t> Timestamp On </a:t>
            </a:r>
            <a:r>
              <a:rPr lang="en-US" dirty="0" err="1"/>
              <a:t>Dp</a:t>
            </a:r>
            <a:r>
              <a:rPr lang="en-US" dirty="0"/>
              <a:t>                     : 1999511</a:t>
            </a:r>
          </a:p>
          <a:p>
            <a:r>
              <a:rPr lang="en-US" dirty="0"/>
              <a:t>Redirect Interface                              : 6cb9480c-6d0e-483e-bd25-a25ba3017190</a:t>
            </a:r>
          </a:p>
          <a:p>
            <a:r>
              <a:rPr lang="en-US" dirty="0" err="1"/>
              <a:t>Sess</a:t>
            </a:r>
            <a:r>
              <a:rPr lang="en-US" dirty="0"/>
              <a:t> Count In Del List                          : 0</a:t>
            </a:r>
          </a:p>
          <a:p>
            <a:r>
              <a:rPr lang="en-US" dirty="0" err="1"/>
              <a:t>Sess</a:t>
            </a:r>
            <a:r>
              <a:rPr lang="en-US" dirty="0"/>
              <a:t> Timestamp Rcvd From Cp                     : 0</a:t>
            </a:r>
          </a:p>
          <a:p>
            <a:r>
              <a:rPr lang="en-US" dirty="0" err="1"/>
              <a:t>Sess</a:t>
            </a:r>
            <a:r>
              <a:rPr lang="en-US" dirty="0"/>
              <a:t> Timestamp Sent To Cp                       : 0</a:t>
            </a:r>
          </a:p>
          <a:p>
            <a:r>
              <a:rPr lang="en-US" dirty="0"/>
              <a:t>Stats</a:t>
            </a:r>
          </a:p>
          <a:p>
            <a:r>
              <a:rPr lang="en-US" dirty="0"/>
              <a:t>    Tx Sync Msg To Cp </a:t>
            </a:r>
            <a:r>
              <a:rPr lang="en-US" dirty="0" err="1"/>
              <a:t>Cnt</a:t>
            </a:r>
            <a:r>
              <a:rPr lang="en-US" dirty="0"/>
              <a:t>                       : 0</a:t>
            </a:r>
          </a:p>
          <a:p>
            <a:r>
              <a:rPr lang="en-US" dirty="0"/>
              <a:t>    Min Latency Waiting For Cp (Us)             : 0</a:t>
            </a:r>
          </a:p>
          <a:p>
            <a:r>
              <a:rPr lang="en-US" dirty="0"/>
              <a:t>    Del Conn Req Sent                           : 30</a:t>
            </a:r>
          </a:p>
          <a:p>
            <a:r>
              <a:rPr lang="en-US" dirty="0"/>
              <a:t>    Del Conn Reply Rcvd                         : 0</a:t>
            </a:r>
          </a:p>
          <a:p>
            <a:r>
              <a:rPr lang="en-US" dirty="0"/>
              <a:t>    Max Established Conn (Per </a:t>
            </a:r>
            <a:r>
              <a:rPr lang="en-US" dirty="0" err="1"/>
              <a:t>Dp</a:t>
            </a:r>
            <a:r>
              <a:rPr lang="en-US" dirty="0"/>
              <a:t> Thread)        : 0</a:t>
            </a:r>
          </a:p>
          <a:p>
            <a:r>
              <a:rPr lang="en-US" dirty="0"/>
              <a:t>    New Conn Req Sent                           : 0</a:t>
            </a:r>
          </a:p>
          <a:p>
            <a:r>
              <a:rPr lang="en-US" dirty="0"/>
              <a:t>    New Conn Waiting For Cp                     : 0</a:t>
            </a:r>
          </a:p>
          <a:p>
            <a:r>
              <a:rPr lang="en-US" dirty="0"/>
              <a:t>    Rcvd Sync Msg </a:t>
            </a:r>
            <a:r>
              <a:rPr lang="en-US" dirty="0" err="1"/>
              <a:t>Cnt</a:t>
            </a:r>
            <a:r>
              <a:rPr lang="en-US" dirty="0"/>
              <a:t>                           : 0</a:t>
            </a:r>
          </a:p>
          <a:p>
            <a:r>
              <a:rPr lang="en-US" dirty="0"/>
              <a:t>    Sync Req Sent                               : 0</a:t>
            </a:r>
          </a:p>
          <a:p>
            <a:r>
              <a:rPr lang="en-US" dirty="0"/>
              <a:t>    Del Conn Req Suppressed                     : 0</a:t>
            </a:r>
          </a:p>
          <a:p>
            <a:r>
              <a:rPr lang="en-US" dirty="0"/>
              <a:t>    Max New Conn Waiting For Cp (Per </a:t>
            </a:r>
            <a:r>
              <a:rPr lang="en-US" dirty="0" err="1"/>
              <a:t>Dp</a:t>
            </a:r>
            <a:r>
              <a:rPr lang="en-US" dirty="0"/>
              <a:t> Thread) : 0</a:t>
            </a:r>
          </a:p>
          <a:p>
            <a:r>
              <a:rPr lang="en-US" dirty="0"/>
              <a:t>    Max Del Conn Waiting For Cp (Per </a:t>
            </a:r>
            <a:r>
              <a:rPr lang="en-US" dirty="0" err="1"/>
              <a:t>Dp</a:t>
            </a:r>
            <a:r>
              <a:rPr lang="en-US" dirty="0"/>
              <a:t> Thread) : 1</a:t>
            </a:r>
          </a:p>
          <a:p>
            <a:r>
              <a:rPr lang="en-US" dirty="0"/>
              <a:t>    L4 </a:t>
            </a:r>
            <a:r>
              <a:rPr lang="en-US" dirty="0" err="1"/>
              <a:t>Lb</a:t>
            </a:r>
            <a:r>
              <a:rPr lang="en-US" dirty="0"/>
              <a:t> </a:t>
            </a:r>
            <a:r>
              <a:rPr lang="en-US" dirty="0" err="1"/>
              <a:t>Pfsync</a:t>
            </a:r>
            <a:r>
              <a:rPr lang="en-US" dirty="0"/>
              <a:t> State Rcvd                     : 0</a:t>
            </a:r>
          </a:p>
          <a:p>
            <a:r>
              <a:rPr lang="en-US" dirty="0"/>
              <a:t>    Del Conn Waiting For Cp                     : 0</a:t>
            </a:r>
          </a:p>
          <a:p>
            <a:r>
              <a:rPr lang="en-US" dirty="0"/>
              <a:t>    Established Conn                            : 0</a:t>
            </a:r>
          </a:p>
          <a:p>
            <a:r>
              <a:rPr lang="en-US" dirty="0"/>
              <a:t>    Avg Latency Waiting For Cp (Us)             : 0</a:t>
            </a:r>
          </a:p>
          <a:p>
            <a:r>
              <a:rPr lang="en-US" dirty="0"/>
              <a:t>    Del Conn Req Not Needed                     : 0</a:t>
            </a:r>
          </a:p>
          <a:p>
            <a:r>
              <a:rPr lang="en-US" dirty="0"/>
              <a:t>    Max Latency Waiting For Cp (Us)             : 0</a:t>
            </a:r>
          </a:p>
          <a:p>
            <a:r>
              <a:rPr lang="en-US" dirty="0"/>
              <a:t>    New Conn Reply Rcvd                         : 0</a:t>
            </a:r>
          </a:p>
          <a:p>
            <a:endParaRPr lang="en-US" dirty="0"/>
          </a:p>
          <a:p>
            <a:r>
              <a:rPr lang="en-US" dirty="0"/>
              <a:t>Load Balancer Engine</a:t>
            </a:r>
          </a:p>
          <a:p>
            <a:r>
              <a:rPr lang="en-US" dirty="0"/>
              <a:t>Cp Rx Stats</a:t>
            </a:r>
          </a:p>
          <a:p>
            <a:r>
              <a:rPr lang="en-US" dirty="0"/>
              <a:t>    </a:t>
            </a:r>
            <a:r>
              <a:rPr lang="en-US" dirty="0" err="1"/>
              <a:t>Msgs</a:t>
            </a:r>
            <a:r>
              <a:rPr lang="en-US" dirty="0"/>
              <a:t> Rcvd                                   : 0</a:t>
            </a:r>
          </a:p>
          <a:p>
            <a:r>
              <a:rPr lang="en-US" dirty="0"/>
              <a:t>    Block Counter                               : 2</a:t>
            </a:r>
          </a:p>
          <a:p>
            <a:r>
              <a:rPr lang="en-US" dirty="0"/>
              <a:t>    Unblock Signal Rcvd                         : 0</a:t>
            </a:r>
          </a:p>
          <a:p>
            <a:r>
              <a:rPr lang="en-US" dirty="0"/>
              <a:t>    Last Queue Depth                            : 0</a:t>
            </a:r>
          </a:p>
          <a:p>
            <a:r>
              <a:rPr lang="en-US" dirty="0"/>
              <a:t>    Max Queue Depth                             : 0</a:t>
            </a:r>
          </a:p>
          <a:p>
            <a:r>
              <a:rPr lang="en-US" dirty="0"/>
              <a:t>Cp Tx Stats</a:t>
            </a:r>
          </a:p>
          <a:p>
            <a:r>
              <a:rPr lang="en-US" dirty="0"/>
              <a:t>    </a:t>
            </a:r>
            <a:r>
              <a:rPr lang="en-US" dirty="0" err="1"/>
              <a:t>Msgs</a:t>
            </a:r>
            <a:r>
              <a:rPr lang="en-US" dirty="0"/>
              <a:t> Sent                                   : 4</a:t>
            </a:r>
          </a:p>
          <a:p>
            <a:r>
              <a:rPr lang="en-US" dirty="0"/>
              <a:t>    Unblock Counter                             : 0</a:t>
            </a:r>
          </a:p>
          <a:p>
            <a:r>
              <a:rPr lang="en-US" dirty="0"/>
              <a:t>    Unblock Signal Sent                         : 0</a:t>
            </a:r>
          </a:p>
          <a:p>
            <a:r>
              <a:rPr lang="en-US" dirty="0"/>
              <a:t>    Unblock Last Read                           : 0</a:t>
            </a:r>
          </a:p>
          <a:p>
            <a:r>
              <a:rPr lang="en-US" dirty="0"/>
              <a:t>Dispatcher Rx Stats</a:t>
            </a:r>
          </a:p>
          <a:p>
            <a:r>
              <a:rPr lang="en-US" dirty="0"/>
              <a:t>    </a:t>
            </a:r>
            <a:r>
              <a:rPr lang="en-US" dirty="0" err="1"/>
              <a:t>Msgs</a:t>
            </a:r>
            <a:r>
              <a:rPr lang="en-US" dirty="0"/>
              <a:t> Rcvd                                   : 4</a:t>
            </a:r>
          </a:p>
          <a:p>
            <a:r>
              <a:rPr lang="en-US" dirty="0"/>
              <a:t>    Block Counter                               : 0</a:t>
            </a:r>
          </a:p>
          <a:p>
            <a:r>
              <a:rPr lang="en-US" dirty="0"/>
              <a:t>    Unblock Signal Rcvd                         : 0</a:t>
            </a:r>
          </a:p>
          <a:p>
            <a:r>
              <a:rPr lang="en-US" dirty="0"/>
              <a:t>    Last Queue Depth                            : 0</a:t>
            </a:r>
          </a:p>
          <a:p>
            <a:r>
              <a:rPr lang="en-US" dirty="0"/>
              <a:t>    Max Queue Depth                             : 1</a:t>
            </a:r>
          </a:p>
          <a:p>
            <a:r>
              <a:rPr lang="en-US" dirty="0"/>
              <a:t>Dispatcher Tx Stats</a:t>
            </a:r>
          </a:p>
          <a:p>
            <a:r>
              <a:rPr lang="en-US" dirty="0"/>
              <a:t>    </a:t>
            </a:r>
            <a:r>
              <a:rPr lang="en-US" dirty="0" err="1"/>
              <a:t>Msgs</a:t>
            </a:r>
            <a:r>
              <a:rPr lang="en-US" dirty="0"/>
              <a:t> Sent                                   : 0</a:t>
            </a:r>
          </a:p>
          <a:p>
            <a:r>
              <a:rPr lang="en-US" dirty="0"/>
              <a:t>    Unblock Counter                             : 0</a:t>
            </a:r>
          </a:p>
          <a:p>
            <a:r>
              <a:rPr lang="en-US" dirty="0"/>
              <a:t>    Unblock Signal Sent                         : 0</a:t>
            </a:r>
          </a:p>
          <a:p>
            <a:r>
              <a:rPr lang="en-US" dirty="0"/>
              <a:t>    Unblock Last Read                           : 0</a:t>
            </a:r>
          </a:p>
          <a:p>
            <a:r>
              <a:rPr lang="en-US" dirty="0"/>
              <a:t>Stats</a:t>
            </a:r>
          </a:p>
          <a:p>
            <a:r>
              <a:rPr lang="en-US" dirty="0"/>
              <a:t>    Sync St Entry Del Request Rcvd              : 0</a:t>
            </a:r>
          </a:p>
          <a:p>
            <a:r>
              <a:rPr lang="en-US" dirty="0"/>
              <a:t>    New Conn Success                            : 8453</a:t>
            </a:r>
          </a:p>
          <a:p>
            <a:r>
              <a:rPr lang="en-US" dirty="0"/>
              <a:t>    Sync Health Check Update Rcvd               : 4</a:t>
            </a:r>
          </a:p>
          <a:p>
            <a:r>
              <a:rPr lang="en-US" dirty="0"/>
              <a:t>    Sync Conn Not Exist                         : 0</a:t>
            </a:r>
          </a:p>
          <a:p>
            <a:r>
              <a:rPr lang="en-US" dirty="0"/>
              <a:t>    Sync </a:t>
            </a:r>
            <a:r>
              <a:rPr lang="en-US" dirty="0" err="1"/>
              <a:t>Snat</a:t>
            </a:r>
            <a:r>
              <a:rPr lang="en-US" dirty="0"/>
              <a:t> </a:t>
            </a:r>
            <a:r>
              <a:rPr lang="en-US" dirty="0" err="1"/>
              <a:t>Resouce</a:t>
            </a:r>
            <a:r>
              <a:rPr lang="en-US" dirty="0"/>
              <a:t> </a:t>
            </a:r>
            <a:r>
              <a:rPr lang="en-US" dirty="0" err="1"/>
              <a:t>Alloc</a:t>
            </a:r>
            <a:r>
              <a:rPr lang="en-US" dirty="0"/>
              <a:t> Success             : 0</a:t>
            </a:r>
          </a:p>
          <a:p>
            <a:r>
              <a:rPr lang="en-US" dirty="0"/>
              <a:t>    Sync St Entry Create Success                : 0</a:t>
            </a:r>
          </a:p>
          <a:p>
            <a:r>
              <a:rPr lang="en-US" dirty="0"/>
              <a:t>    Msg Processing Retries                      : 0</a:t>
            </a:r>
          </a:p>
          <a:p>
            <a:r>
              <a:rPr lang="en-US" dirty="0"/>
              <a:t>    Sync-Done Msg Sent                          : 0</a:t>
            </a:r>
          </a:p>
          <a:p>
            <a:r>
              <a:rPr lang="en-US" dirty="0"/>
              <a:t>    Del Conn Req Rcvd                           : 8633</a:t>
            </a:r>
          </a:p>
          <a:p>
            <a:r>
              <a:rPr lang="en-US" dirty="0"/>
              <a:t>    Del Conn Successful                         : 3652</a:t>
            </a:r>
          </a:p>
          <a:p>
            <a:r>
              <a:rPr lang="en-US" dirty="0"/>
              <a:t>    Sync Create Request Success                 : 0</a:t>
            </a:r>
          </a:p>
          <a:p>
            <a:r>
              <a:rPr lang="en-US" dirty="0"/>
              <a:t>    New Conn Reply Sent                         : 8453</a:t>
            </a:r>
          </a:p>
          <a:p>
            <a:r>
              <a:rPr lang="en-US" dirty="0"/>
              <a:t>    Sync Bulk-Pull-Req Rcvd                     : 0</a:t>
            </a:r>
          </a:p>
          <a:p>
            <a:r>
              <a:rPr lang="en-US" dirty="0"/>
              <a:t>    Sync St Entry Hit                           : 0</a:t>
            </a:r>
          </a:p>
          <a:p>
            <a:r>
              <a:rPr lang="en-US" dirty="0"/>
              <a:t>    Del Conn Reply Sent                         : 8633</a:t>
            </a:r>
          </a:p>
          <a:p>
            <a:r>
              <a:rPr lang="en-US" dirty="0"/>
              <a:t>    L4 Sync Request Rcvd                        : 0</a:t>
            </a:r>
          </a:p>
          <a:p>
            <a:r>
              <a:rPr lang="en-US" dirty="0"/>
              <a:t>    New Conn Req Rcvd                           : 8453</a:t>
            </a:r>
          </a:p>
          <a:p>
            <a:r>
              <a:rPr lang="en-US" dirty="0"/>
              <a:t>    Bad Cp Conn Id Error                        : 4801</a:t>
            </a:r>
          </a:p>
          <a:p>
            <a:r>
              <a:rPr lang="en-US" dirty="0"/>
              <a:t>    New Conn Failed                             : 0</a:t>
            </a:r>
          </a:p>
          <a:p>
            <a:r>
              <a:rPr lang="en-US" dirty="0"/>
              <a:t>    Msg Processing Timer Set                    : 0</a:t>
            </a:r>
          </a:p>
          <a:p>
            <a:r>
              <a:rPr lang="en-US" dirty="0"/>
              <a:t>    Sync L4Lb St Entry Create Success           : 0</a:t>
            </a:r>
          </a:p>
          <a:p>
            <a:r>
              <a:rPr lang="en-US" dirty="0"/>
              <a:t>    Sync St Entry Create Req Sent               : 0</a:t>
            </a:r>
          </a:p>
          <a:p>
            <a:r>
              <a:rPr lang="en-US" dirty="0"/>
              <a:t>    Sync-Done Msg Rcvd                          : 0</a:t>
            </a:r>
          </a:p>
          <a:p>
            <a:r>
              <a:rPr lang="en-US" dirty="0"/>
              <a:t>    Sync St Entry Create Request Rcvd           : 0</a:t>
            </a:r>
          </a:p>
          <a:p>
            <a:r>
              <a:rPr lang="en-US" dirty="0"/>
              <a:t>    Sync St Entry Success                       : 0</a:t>
            </a:r>
          </a:p>
          <a:p>
            <a:r>
              <a:rPr lang="en-US" dirty="0"/>
              <a:t>    Sync St Entry Delete Req Sent               : 0</a:t>
            </a:r>
          </a:p>
          <a:p>
            <a:r>
              <a:rPr lang="en-US" dirty="0"/>
              <a:t>    Sync Health Check Update Sent               : 32</a:t>
            </a:r>
          </a:p>
          <a:p>
            <a:r>
              <a:rPr lang="en-US" dirty="0"/>
              <a:t>    Sync Bulk-Pull-Req Sent                     : 10</a:t>
            </a:r>
          </a:p>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176</a:t>
            </a:fld>
            <a:endParaRPr lang="en-US"/>
          </a:p>
        </p:txBody>
      </p:sp>
    </p:spTree>
    <p:extLst>
      <p:ext uri="{BB962C8B-B14F-4D97-AF65-F5344CB8AC3E}">
        <p14:creationId xmlns:p14="http://schemas.microsoft.com/office/powerpoint/2010/main" val="368653945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177</a:t>
            </a:fld>
            <a:endParaRPr lang="en-US"/>
          </a:p>
        </p:txBody>
      </p:sp>
    </p:spTree>
    <p:extLst>
      <p:ext uri="{BB962C8B-B14F-4D97-AF65-F5344CB8AC3E}">
        <p14:creationId xmlns:p14="http://schemas.microsoft.com/office/powerpoint/2010/main" val="281136684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9F4FBC3A-A12C-40F9-BB8D-BC30C7901396}" type="slidenum">
              <a:rPr lang="en-US" smtClean="0"/>
              <a:pPr/>
              <a:t>178</a:t>
            </a:fld>
            <a:endParaRPr lang="en-US"/>
          </a:p>
        </p:txBody>
      </p:sp>
    </p:spTree>
    <p:extLst>
      <p:ext uri="{BB962C8B-B14F-4D97-AF65-F5344CB8AC3E}">
        <p14:creationId xmlns:p14="http://schemas.microsoft.com/office/powerpoint/2010/main" val="266372781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hyperlink" Target="http://www.vmware.com/brand" TargetMode="External"/><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EA73C23-56DE-4A7B-B974-6593CE39F432}"/>
              </a:ext>
            </a:extLst>
          </p:cNvPr>
          <p:cNvPicPr>
            <a:picLocks noChangeAspect="1"/>
          </p:cNvPicPr>
          <p:nvPr userDrawn="1"/>
        </p:nvPicPr>
        <p:blipFill>
          <a:blip r:embed="rId2"/>
          <a:stretch>
            <a:fillRect/>
          </a:stretch>
        </p:blipFill>
        <p:spPr bwMode="ltGray">
          <a:xfrm>
            <a:off x="0" y="0"/>
            <a:ext cx="8058913" cy="6858000"/>
          </a:xfrm>
          <a:prstGeom prst="rect">
            <a:avLst/>
          </a:prstGeom>
        </p:spPr>
      </p:pic>
      <p:sp>
        <p:nvSpPr>
          <p:cNvPr id="2" name="Title 1"/>
          <p:cNvSpPr>
            <a:spLocks noGrp="1"/>
          </p:cNvSpPr>
          <p:nvPr>
            <p:ph type="title" hasCustomPrompt="1"/>
          </p:nvPr>
        </p:nvSpPr>
        <p:spPr>
          <a:xfrm>
            <a:off x="5184363" y="1679667"/>
            <a:ext cx="6400800" cy="1234440"/>
          </a:xfrm>
        </p:spPr>
        <p:txBody>
          <a:bodyPr wrap="square" anchor="b"/>
          <a:lstStyle>
            <a:lvl1pPr algn="r">
              <a:defRPr sz="4000" b="0" cap="none" baseline="0"/>
            </a:lvl1pPr>
          </a:lstStyle>
          <a:p>
            <a:r>
              <a:rPr lang="en-US"/>
              <a:t>Click to Edit Master Title Style</a:t>
            </a:r>
          </a:p>
        </p:txBody>
      </p:sp>
      <p:sp>
        <p:nvSpPr>
          <p:cNvPr id="128" name="Subtitle 2">
            <a:extLst>
              <a:ext uri="{FF2B5EF4-FFF2-40B4-BE49-F238E27FC236}">
                <a16:creationId xmlns:a16="http://schemas.microsoft.com/office/drawing/2014/main" id="{6EBAFA4D-7B92-4E38-8320-94F3BCA2E41C}"/>
              </a:ext>
            </a:extLst>
          </p:cNvPr>
          <p:cNvSpPr>
            <a:spLocks noGrp="1"/>
          </p:cNvSpPr>
          <p:nvPr>
            <p:ph type="subTitle" idx="10" hasCustomPrompt="1"/>
          </p:nvPr>
        </p:nvSpPr>
        <p:spPr>
          <a:xfrm>
            <a:off x="7008812" y="2956717"/>
            <a:ext cx="4570379" cy="700882"/>
          </a:xfrm>
        </p:spPr>
        <p:txBody>
          <a:bodyPr/>
          <a:lstStyle>
            <a:lvl1pPr marL="0" indent="0" algn="r">
              <a:buNone/>
              <a:defRPr sz="2400">
                <a:solidFill>
                  <a:schemeClr val="accent4"/>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Text Placeholder 6">
            <a:extLst>
              <a:ext uri="{FF2B5EF4-FFF2-40B4-BE49-F238E27FC236}">
                <a16:creationId xmlns:a16="http://schemas.microsoft.com/office/drawing/2014/main" id="{DEA43E1E-B208-4DC4-9D6A-01669D00DA14}"/>
              </a:ext>
            </a:extLst>
          </p:cNvPr>
          <p:cNvSpPr>
            <a:spLocks noGrp="1"/>
          </p:cNvSpPr>
          <p:nvPr>
            <p:ph type="body" sz="quarter" idx="11" hasCustomPrompt="1"/>
          </p:nvPr>
        </p:nvSpPr>
        <p:spPr>
          <a:xfrm>
            <a:off x="7923212" y="4231638"/>
            <a:ext cx="3657600" cy="355601"/>
          </a:xfrm>
        </p:spPr>
        <p:txBody>
          <a:bodyPr anchor="b"/>
          <a:lstStyle>
            <a:lvl1pPr algn="r">
              <a:buNone/>
              <a:defRPr sz="1600">
                <a:solidFill>
                  <a:schemeClr val="tx2"/>
                </a:solidFill>
              </a:defRPr>
            </a:lvl1pPr>
          </a:lstStyle>
          <a:p>
            <a:pPr lvl="0"/>
            <a:r>
              <a:rPr lang="en-US"/>
              <a:t>Speaker Name</a:t>
            </a:r>
          </a:p>
        </p:txBody>
      </p:sp>
      <p:sp>
        <p:nvSpPr>
          <p:cNvPr id="129" name="Text Placeholder 6">
            <a:extLst>
              <a:ext uri="{FF2B5EF4-FFF2-40B4-BE49-F238E27FC236}">
                <a16:creationId xmlns:a16="http://schemas.microsoft.com/office/drawing/2014/main" id="{2111BB8B-7B37-4FB4-B2CD-984FE1C6C5E4}"/>
              </a:ext>
            </a:extLst>
          </p:cNvPr>
          <p:cNvSpPr>
            <a:spLocks noGrp="1"/>
          </p:cNvSpPr>
          <p:nvPr>
            <p:ph type="body" sz="quarter" idx="12" hasCustomPrompt="1"/>
          </p:nvPr>
        </p:nvSpPr>
        <p:spPr>
          <a:xfrm>
            <a:off x="7923212" y="4866638"/>
            <a:ext cx="3657600" cy="355601"/>
          </a:xfrm>
        </p:spPr>
        <p:txBody>
          <a:bodyPr/>
          <a:lstStyle>
            <a:lvl1pPr algn="r">
              <a:buNone/>
              <a:defRPr sz="1600">
                <a:solidFill>
                  <a:schemeClr val="tx2"/>
                </a:solidFill>
              </a:defRPr>
            </a:lvl1pPr>
          </a:lstStyle>
          <a:p>
            <a:pPr lvl="0"/>
            <a:r>
              <a:rPr lang="en-US"/>
              <a:t>Role / Division at VMware</a:t>
            </a:r>
          </a:p>
        </p:txBody>
      </p:sp>
      <p:sp>
        <p:nvSpPr>
          <p:cNvPr id="16" name="Text Placeholder 6">
            <a:extLst>
              <a:ext uri="{FF2B5EF4-FFF2-40B4-BE49-F238E27FC236}">
                <a16:creationId xmlns:a16="http://schemas.microsoft.com/office/drawing/2014/main" id="{68E7D54E-C753-48F7-AB43-C7A586277F50}"/>
              </a:ext>
            </a:extLst>
          </p:cNvPr>
          <p:cNvSpPr>
            <a:spLocks noGrp="1"/>
          </p:cNvSpPr>
          <p:nvPr>
            <p:ph type="body" sz="quarter" idx="13" hasCustomPrompt="1"/>
          </p:nvPr>
        </p:nvSpPr>
        <p:spPr>
          <a:xfrm>
            <a:off x="7923212" y="5655332"/>
            <a:ext cx="3657600" cy="112587"/>
          </a:xfrm>
        </p:spPr>
        <p:txBody>
          <a:bodyPr/>
          <a:lstStyle>
            <a:lvl1pPr algn="r">
              <a:buNone/>
              <a:defRPr sz="1050">
                <a:solidFill>
                  <a:schemeClr val="tx1"/>
                </a:solidFill>
              </a:defRPr>
            </a:lvl1pPr>
          </a:lstStyle>
          <a:p>
            <a:pPr lvl="0"/>
            <a:r>
              <a:rPr lang="en-US"/>
              <a:t>Date</a:t>
            </a:r>
          </a:p>
        </p:txBody>
      </p:sp>
      <p:grpSp>
        <p:nvGrpSpPr>
          <p:cNvPr id="17" name="Group 16">
            <a:extLst>
              <a:ext uri="{FF2B5EF4-FFF2-40B4-BE49-F238E27FC236}">
                <a16:creationId xmlns:a16="http://schemas.microsoft.com/office/drawing/2014/main" id="{571B1726-E7C5-4C32-A22F-BB8C0CA833E9}"/>
              </a:ext>
            </a:extLst>
          </p:cNvPr>
          <p:cNvGrpSpPr/>
          <p:nvPr userDrawn="1"/>
        </p:nvGrpSpPr>
        <p:grpSpPr>
          <a:xfrm>
            <a:off x="608012" y="6392865"/>
            <a:ext cx="1424385" cy="224518"/>
            <a:chOff x="863272" y="6563918"/>
            <a:chExt cx="861082" cy="135727"/>
          </a:xfrm>
          <a:solidFill>
            <a:schemeClr val="bg1"/>
          </a:solidFill>
        </p:grpSpPr>
        <p:sp>
          <p:nvSpPr>
            <p:cNvPr id="18" name="Freeform 6">
              <a:extLst>
                <a:ext uri="{FF2B5EF4-FFF2-40B4-BE49-F238E27FC236}">
                  <a16:creationId xmlns:a16="http://schemas.microsoft.com/office/drawing/2014/main" id="{0AEE4566-BDD0-43EB-8593-753B4AFC5389}"/>
                </a:ext>
              </a:extLst>
            </p:cNvPr>
            <p:cNvSpPr>
              <a:spLocks/>
            </p:cNvSpPr>
            <p:nvPr userDrawn="1"/>
          </p:nvSpPr>
          <p:spPr bwMode="auto">
            <a:xfrm>
              <a:off x="1195963" y="6569284"/>
              <a:ext cx="181812" cy="128783"/>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solidFill>
                  <a:schemeClr val="tx2"/>
                </a:solidFill>
                <a:latin typeface="Calibri" panose="020F0502020204030204" pitchFamily="34" charset="0"/>
              </a:endParaRPr>
            </a:p>
          </p:txBody>
        </p:sp>
        <p:sp>
          <p:nvSpPr>
            <p:cNvPr id="19" name="Freeform 7">
              <a:extLst>
                <a:ext uri="{FF2B5EF4-FFF2-40B4-BE49-F238E27FC236}">
                  <a16:creationId xmlns:a16="http://schemas.microsoft.com/office/drawing/2014/main" id="{CDDDBBBD-2B47-4F32-9507-B47217AD31D1}"/>
                </a:ext>
              </a:extLst>
            </p:cNvPr>
            <p:cNvSpPr>
              <a:spLocks/>
            </p:cNvSpPr>
            <p:nvPr userDrawn="1"/>
          </p:nvSpPr>
          <p:spPr bwMode="auto">
            <a:xfrm>
              <a:off x="1509084" y="6569284"/>
              <a:ext cx="70389" cy="128783"/>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solidFill>
                  <a:schemeClr val="tx2"/>
                </a:solidFill>
                <a:latin typeface="Calibri" panose="020F0502020204030204" pitchFamily="34" charset="0"/>
              </a:endParaRPr>
            </a:p>
          </p:txBody>
        </p:sp>
        <p:sp>
          <p:nvSpPr>
            <p:cNvPr id="20" name="Freeform 8">
              <a:extLst>
                <a:ext uri="{FF2B5EF4-FFF2-40B4-BE49-F238E27FC236}">
                  <a16:creationId xmlns:a16="http://schemas.microsoft.com/office/drawing/2014/main" id="{9A63A2EB-B414-427C-8975-27B69B276D4B}"/>
                </a:ext>
              </a:extLst>
            </p:cNvPr>
            <p:cNvSpPr>
              <a:spLocks noEditPoints="1"/>
            </p:cNvSpPr>
            <p:nvPr userDrawn="1"/>
          </p:nvSpPr>
          <p:spPr bwMode="auto">
            <a:xfrm>
              <a:off x="1577894" y="6569284"/>
              <a:ext cx="115211" cy="130361"/>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solidFill>
                  <a:schemeClr val="tx2"/>
                </a:solidFill>
                <a:latin typeface="Calibri" panose="020F0502020204030204" pitchFamily="34" charset="0"/>
              </a:endParaRPr>
            </a:p>
          </p:txBody>
        </p:sp>
        <p:sp>
          <p:nvSpPr>
            <p:cNvPr id="21" name="Freeform 9">
              <a:extLst>
                <a:ext uri="{FF2B5EF4-FFF2-40B4-BE49-F238E27FC236}">
                  <a16:creationId xmlns:a16="http://schemas.microsoft.com/office/drawing/2014/main" id="{4AFD0B14-399F-447F-BBDD-FF049C867FA7}"/>
                </a:ext>
              </a:extLst>
            </p:cNvPr>
            <p:cNvSpPr>
              <a:spLocks noEditPoints="1"/>
            </p:cNvSpPr>
            <p:nvPr userDrawn="1"/>
          </p:nvSpPr>
          <p:spPr bwMode="auto">
            <a:xfrm>
              <a:off x="1377775" y="6569284"/>
              <a:ext cx="108898" cy="130361"/>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solidFill>
                  <a:schemeClr val="tx2"/>
                </a:solidFill>
                <a:latin typeface="Calibri" panose="020F0502020204030204" pitchFamily="34" charset="0"/>
              </a:endParaRPr>
            </a:p>
          </p:txBody>
        </p:sp>
        <p:sp>
          <p:nvSpPr>
            <p:cNvPr id="22" name="Freeform 10">
              <a:extLst>
                <a:ext uri="{FF2B5EF4-FFF2-40B4-BE49-F238E27FC236}">
                  <a16:creationId xmlns:a16="http://schemas.microsoft.com/office/drawing/2014/main" id="{0778A2AC-9D1D-4FDB-973A-47DEA988606E}"/>
                </a:ext>
              </a:extLst>
            </p:cNvPr>
            <p:cNvSpPr>
              <a:spLocks/>
            </p:cNvSpPr>
            <p:nvPr userDrawn="1"/>
          </p:nvSpPr>
          <p:spPr bwMode="auto">
            <a:xfrm>
              <a:off x="863272" y="6563918"/>
              <a:ext cx="325115" cy="135727"/>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solidFill>
                  <a:schemeClr val="tx2"/>
                </a:solidFill>
                <a:latin typeface="Calibri" panose="020F0502020204030204" pitchFamily="34" charset="0"/>
              </a:endParaRPr>
            </a:p>
          </p:txBody>
        </p:sp>
        <p:sp>
          <p:nvSpPr>
            <p:cNvPr id="23" name="Freeform 11">
              <a:extLst>
                <a:ext uri="{FF2B5EF4-FFF2-40B4-BE49-F238E27FC236}">
                  <a16:creationId xmlns:a16="http://schemas.microsoft.com/office/drawing/2014/main" id="{52873CFF-17A0-467C-B061-5E3FD5E92C7C}"/>
                </a:ext>
              </a:extLst>
            </p:cNvPr>
            <p:cNvSpPr>
              <a:spLocks noEditPoints="1"/>
            </p:cNvSpPr>
            <p:nvPr userDrawn="1"/>
          </p:nvSpPr>
          <p:spPr bwMode="auto">
            <a:xfrm>
              <a:off x="1694683" y="6569284"/>
              <a:ext cx="29671" cy="31249"/>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solidFill>
                  <a:schemeClr val="tx2"/>
                </a:solidFill>
                <a:latin typeface="Calibri" panose="020F0502020204030204" pitchFamily="34" charset="0"/>
              </a:endParaRPr>
            </a:p>
          </p:txBody>
        </p:sp>
        <p:sp>
          <p:nvSpPr>
            <p:cNvPr id="24" name="Freeform 12">
              <a:extLst>
                <a:ext uri="{FF2B5EF4-FFF2-40B4-BE49-F238E27FC236}">
                  <a16:creationId xmlns:a16="http://schemas.microsoft.com/office/drawing/2014/main" id="{C351EEF9-CE8C-4948-8867-FDC697419BE3}"/>
                </a:ext>
              </a:extLst>
            </p:cNvPr>
            <p:cNvSpPr>
              <a:spLocks noEditPoints="1"/>
            </p:cNvSpPr>
            <p:nvPr userDrawn="1"/>
          </p:nvSpPr>
          <p:spPr bwMode="auto">
            <a:xfrm>
              <a:off x="1703521" y="6576859"/>
              <a:ext cx="12626" cy="15151"/>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solidFill>
                  <a:schemeClr val="tx2"/>
                </a:solidFill>
                <a:latin typeface="Calibri" panose="020F0502020204030204" pitchFamily="34" charset="0"/>
              </a:endParaRPr>
            </a:p>
          </p:txBody>
        </p:sp>
      </p:grpSp>
      <p:sp>
        <p:nvSpPr>
          <p:cNvPr id="32" name="TextBox 31">
            <a:extLst>
              <a:ext uri="{FF2B5EF4-FFF2-40B4-BE49-F238E27FC236}">
                <a16:creationId xmlns:a16="http://schemas.microsoft.com/office/drawing/2014/main" id="{576FCBCF-AFA0-4D2E-AF64-919BFE9B44B8}"/>
              </a:ext>
            </a:extLst>
          </p:cNvPr>
          <p:cNvSpPr txBox="1"/>
          <p:nvPr userDrawn="1"/>
        </p:nvSpPr>
        <p:spPr bwMode="white">
          <a:xfrm flipH="1">
            <a:off x="2220913" y="6453433"/>
            <a:ext cx="1728888" cy="186690"/>
          </a:xfrm>
          <a:prstGeom prst="rect">
            <a:avLst/>
          </a:prstGeom>
          <a:noFill/>
        </p:spPr>
        <p:txBody>
          <a:bodyPr wrap="none" lIns="0" tIns="0" rIns="0" bIns="0" rtlCol="0" anchor="ctr">
            <a:noAutofit/>
          </a:bodyPr>
          <a:lstStyle/>
          <a:p>
            <a:pPr>
              <a:lnSpc>
                <a:spcPct val="90000"/>
              </a:lnSpc>
            </a:pPr>
            <a:r>
              <a:rPr lang="en-US" sz="1000" dirty="0">
                <a:solidFill>
                  <a:schemeClr val="bg1"/>
                </a:solidFill>
                <a:latin typeface="+mj-lt"/>
                <a:ea typeface="Verdana" panose="020B0604030504040204" pitchFamily="34" charset="0"/>
                <a:cs typeface="Verdana" panose="020B0604030504040204" pitchFamily="34" charset="0"/>
              </a:rPr>
              <a:t>Confidential   </a:t>
            </a:r>
            <a:r>
              <a:rPr lang="en-US" sz="1000" dirty="0">
                <a:solidFill>
                  <a:schemeClr val="bg1"/>
                </a:solidFill>
                <a:latin typeface="+mj-lt"/>
                <a:ea typeface="Verdana" panose="020B0604030504040204" pitchFamily="34" charset="0"/>
                <a:cs typeface="Arial" panose="020B0604020202020204" pitchFamily="34" charset="0"/>
              </a:rPr>
              <a:t>│</a:t>
            </a:r>
            <a:r>
              <a:rPr lang="en-US" sz="1000" dirty="0">
                <a:solidFill>
                  <a:schemeClr val="bg1"/>
                </a:solidFill>
                <a:latin typeface="+mj-lt"/>
                <a:ea typeface="Verdana" panose="020B0604030504040204" pitchFamily="34" charset="0"/>
                <a:cs typeface="Verdana" panose="020B0604030504040204" pitchFamily="34" charset="0"/>
              </a:rPr>
              <a:t>  ©2018 VMware, Inc.</a:t>
            </a:r>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229416F8-1B20-4892-97FA-108F191A5885}"/>
                  </a:ext>
                </a:extLst>
              </p14:cNvPr>
              <p14:cNvContentPartPr/>
              <p14:nvPr userDrawn="1"/>
            </p14:nvContentPartPr>
            <p14:xfrm>
              <a:off x="9859593" y="4881179"/>
              <a:ext cx="240" cy="240"/>
            </p14:xfrm>
          </p:contentPart>
        </mc:Choice>
        <mc:Fallback xmlns="">
          <p:pic>
            <p:nvPicPr>
              <p:cNvPr id="3" name="Ink 2">
                <a:extLst>
                  <a:ext uri="{FF2B5EF4-FFF2-40B4-BE49-F238E27FC236}">
                    <a16:creationId xmlns:a16="http://schemas.microsoft.com/office/drawing/2014/main" id="{229416F8-1B20-4892-97FA-108F191A5885}"/>
                  </a:ext>
                </a:extLst>
              </p:cNvPr>
              <p:cNvPicPr/>
              <p:nvPr/>
            </p:nvPicPr>
            <p:blipFill>
              <a:blip r:embed="rId4"/>
              <a:stretch>
                <a:fillRect/>
              </a:stretch>
            </p:blipFill>
            <p:spPr>
              <a:xfrm>
                <a:off x="9855513" y="4877099"/>
                <a:ext cx="7920" cy="7920"/>
              </a:xfrm>
              <a:prstGeom prst="rect">
                <a:avLst/>
              </a:prstGeom>
            </p:spPr>
          </p:pic>
        </mc:Fallback>
      </mc:AlternateContent>
    </p:spTree>
    <p:extLst>
      <p:ext uri="{BB962C8B-B14F-4D97-AF65-F5344CB8AC3E}">
        <p14:creationId xmlns:p14="http://schemas.microsoft.com/office/powerpoint/2010/main" val="94597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ntent with Photo – Blue">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258B014-FCEB-457B-AA95-D932FA2C4BC9}"/>
              </a:ext>
            </a:extLst>
          </p:cNvPr>
          <p:cNvGrpSpPr/>
          <p:nvPr userDrawn="1"/>
        </p:nvGrpSpPr>
        <p:grpSpPr>
          <a:xfrm>
            <a:off x="617878" y="6446044"/>
            <a:ext cx="1099793" cy="173355"/>
            <a:chOff x="-84138" y="5622925"/>
            <a:chExt cx="4330701" cy="682626"/>
          </a:xfrm>
          <a:solidFill>
            <a:schemeClr val="bg1"/>
          </a:solidFill>
        </p:grpSpPr>
        <p:sp>
          <p:nvSpPr>
            <p:cNvPr id="13" name="Freeform 6">
              <a:extLst>
                <a:ext uri="{FF2B5EF4-FFF2-40B4-BE49-F238E27FC236}">
                  <a16:creationId xmlns:a16="http://schemas.microsoft.com/office/drawing/2014/main" id="{CB6D6772-32FD-406C-B104-D9AC3E44093C}"/>
                </a:ext>
              </a:extLst>
            </p:cNvPr>
            <p:cNvSpPr>
              <a:spLocks/>
            </p:cNvSpPr>
            <p:nvPr userDrawn="1"/>
          </p:nvSpPr>
          <p:spPr bwMode="auto">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4" name="Freeform 7">
              <a:extLst>
                <a:ext uri="{FF2B5EF4-FFF2-40B4-BE49-F238E27FC236}">
                  <a16:creationId xmlns:a16="http://schemas.microsoft.com/office/drawing/2014/main" id="{CC3CEB0D-63A7-488A-851F-704345953731}"/>
                </a:ext>
              </a:extLst>
            </p:cNvPr>
            <p:cNvSpPr>
              <a:spLocks/>
            </p:cNvSpPr>
            <p:nvPr userDrawn="1"/>
          </p:nvSpPr>
          <p:spPr bwMode="auto">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6" name="Freeform 8">
              <a:extLst>
                <a:ext uri="{FF2B5EF4-FFF2-40B4-BE49-F238E27FC236}">
                  <a16:creationId xmlns:a16="http://schemas.microsoft.com/office/drawing/2014/main" id="{334922AD-8470-4017-85C7-85046F9188EA}"/>
                </a:ext>
              </a:extLst>
            </p:cNvPr>
            <p:cNvSpPr>
              <a:spLocks noEditPoints="1"/>
            </p:cNvSpPr>
            <p:nvPr userDrawn="1"/>
          </p:nvSpPr>
          <p:spPr bwMode="auto">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7" name="Freeform 9">
              <a:extLst>
                <a:ext uri="{FF2B5EF4-FFF2-40B4-BE49-F238E27FC236}">
                  <a16:creationId xmlns:a16="http://schemas.microsoft.com/office/drawing/2014/main" id="{2A58DEF3-B9F5-43D3-AD9F-61C45EDC8B8C}"/>
                </a:ext>
              </a:extLst>
            </p:cNvPr>
            <p:cNvSpPr>
              <a:spLocks noEditPoints="1"/>
            </p:cNvSpPr>
            <p:nvPr userDrawn="1"/>
          </p:nvSpPr>
          <p:spPr bwMode="auto">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8" name="Freeform 10">
              <a:extLst>
                <a:ext uri="{FF2B5EF4-FFF2-40B4-BE49-F238E27FC236}">
                  <a16:creationId xmlns:a16="http://schemas.microsoft.com/office/drawing/2014/main" id="{389D5504-A761-45F3-9538-801643637603}"/>
                </a:ext>
              </a:extLst>
            </p:cNvPr>
            <p:cNvSpPr>
              <a:spLocks/>
            </p:cNvSpPr>
            <p:nvPr userDrawn="1"/>
          </p:nvSpPr>
          <p:spPr bwMode="auto">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9" name="Freeform 11">
              <a:extLst>
                <a:ext uri="{FF2B5EF4-FFF2-40B4-BE49-F238E27FC236}">
                  <a16:creationId xmlns:a16="http://schemas.microsoft.com/office/drawing/2014/main" id="{AE2C2CA5-4BB2-4E68-B3C2-6F779AA486D0}"/>
                </a:ext>
              </a:extLst>
            </p:cNvPr>
            <p:cNvSpPr>
              <a:spLocks noEditPoints="1"/>
            </p:cNvSpPr>
            <p:nvPr userDrawn="1"/>
          </p:nvSpPr>
          <p:spPr bwMode="auto">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0" name="Freeform 12">
              <a:extLst>
                <a:ext uri="{FF2B5EF4-FFF2-40B4-BE49-F238E27FC236}">
                  <a16:creationId xmlns:a16="http://schemas.microsoft.com/office/drawing/2014/main" id="{6CF418B7-8CEF-4ACC-8C96-F7807AE1EAB6}"/>
                </a:ext>
              </a:extLst>
            </p:cNvPr>
            <p:cNvSpPr>
              <a:spLocks noEditPoints="1"/>
            </p:cNvSpPr>
            <p:nvPr userDrawn="1"/>
          </p:nvSpPr>
          <p:spPr bwMode="auto">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
        <p:nvSpPr>
          <p:cNvPr id="21" name="TextBox 20">
            <a:extLst>
              <a:ext uri="{FF2B5EF4-FFF2-40B4-BE49-F238E27FC236}">
                <a16:creationId xmlns:a16="http://schemas.microsoft.com/office/drawing/2014/main" id="{A6945510-9B71-4377-A2F9-71426E32479D}"/>
              </a:ext>
            </a:extLst>
          </p:cNvPr>
          <p:cNvSpPr txBox="1"/>
          <p:nvPr userDrawn="1"/>
        </p:nvSpPr>
        <p:spPr bwMode="white">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solidFill>
                  <a:schemeClr val="bg1"/>
                </a:solidFill>
                <a:latin typeface="+mj-lt"/>
              </a:rPr>
              <a:pPr algn="r">
                <a:lnSpc>
                  <a:spcPct val="90000"/>
                </a:lnSpc>
              </a:pPr>
              <a:t>‹#›</a:t>
            </a:fld>
            <a:endParaRPr lang="en-US">
              <a:solidFill>
                <a:schemeClr val="bg1"/>
              </a:solidFill>
              <a:latin typeface="+mj-lt"/>
            </a:endParaRPr>
          </a:p>
        </p:txBody>
      </p:sp>
      <p:sp>
        <p:nvSpPr>
          <p:cNvPr id="2" name="Title 1">
            <a:extLst>
              <a:ext uri="{FF2B5EF4-FFF2-40B4-BE49-F238E27FC236}">
                <a16:creationId xmlns:a16="http://schemas.microsoft.com/office/drawing/2014/main" id="{19215FFC-C666-4D82-B2D8-6E34FBA38A74}"/>
              </a:ext>
            </a:extLst>
          </p:cNvPr>
          <p:cNvSpPr>
            <a:spLocks noGrp="1"/>
          </p:cNvSpPr>
          <p:nvPr>
            <p:ph type="title"/>
          </p:nvPr>
        </p:nvSpPr>
        <p:spPr>
          <a:xfrm>
            <a:off x="-1" y="223470"/>
            <a:ext cx="6094413" cy="1034129"/>
          </a:xfrm>
          <a:solidFill>
            <a:schemeClr val="bg1">
              <a:alpha val="90000"/>
            </a:schemeClr>
          </a:solidFill>
        </p:spPr>
        <p:txBody>
          <a:bodyPr wrap="square" lIns="576072" tIns="182880" rIns="457200" bIns="457200">
            <a:spAutoFit/>
          </a:bodyPr>
          <a:lstStyle/>
          <a:p>
            <a:r>
              <a:rPr lang="en-US"/>
              <a:t>Click to edit Master title style</a:t>
            </a:r>
          </a:p>
        </p:txBody>
      </p:sp>
      <p:sp>
        <p:nvSpPr>
          <p:cNvPr id="22" name="Subtitle 2">
            <a:extLst>
              <a:ext uri="{FF2B5EF4-FFF2-40B4-BE49-F238E27FC236}">
                <a16:creationId xmlns:a16="http://schemas.microsoft.com/office/drawing/2014/main" id="{2A4C07D5-4CD5-43B7-8FFA-FD7A502CF0F7}"/>
              </a:ext>
            </a:extLst>
          </p:cNvPr>
          <p:cNvSpPr>
            <a:spLocks noGrp="1"/>
          </p:cNvSpPr>
          <p:nvPr>
            <p:ph type="subTitle" idx="10"/>
          </p:nvPr>
        </p:nvSpPr>
        <p:spPr>
          <a:xfrm>
            <a:off x="592867" y="811830"/>
            <a:ext cx="5361244"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Text Placeholder 3">
            <a:extLst>
              <a:ext uri="{FF2B5EF4-FFF2-40B4-BE49-F238E27FC236}">
                <a16:creationId xmlns:a16="http://schemas.microsoft.com/office/drawing/2014/main" id="{ED41D1FF-CD74-4066-90E2-A98516D87B6A}"/>
              </a:ext>
            </a:extLst>
          </p:cNvPr>
          <p:cNvSpPr>
            <a:spLocks noGrp="1"/>
          </p:cNvSpPr>
          <p:nvPr>
            <p:ph type="body" sz="quarter" idx="11" hasCustomPrompt="1"/>
          </p:nvPr>
        </p:nvSpPr>
        <p:spPr>
          <a:xfrm>
            <a:off x="0" y="1600200"/>
            <a:ext cx="6094413" cy="4572000"/>
          </a:xfrm>
          <a:gradFill>
            <a:gsLst>
              <a:gs pos="98000">
                <a:schemeClr val="accent2">
                  <a:alpha val="90000"/>
                </a:schemeClr>
              </a:gs>
              <a:gs pos="98000">
                <a:schemeClr val="accent1"/>
              </a:gs>
            </a:gsLst>
            <a:lin ang="5400000" scaled="1"/>
          </a:gradFill>
        </p:spPr>
        <p:txBody>
          <a:bodyPr lIns="594360" tIns="457200" rIns="457200" bIns="457200"/>
          <a:lstStyle>
            <a:lvl1pP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Tx/>
              <a:defRPr>
                <a:solidFill>
                  <a:schemeClr val="bg1"/>
                </a:solidFill>
              </a:defRPr>
            </a:lvl6pPr>
            <a:lvl7pPr>
              <a:buClrTx/>
              <a:defRPr>
                <a:solidFill>
                  <a:schemeClr val="bg1"/>
                </a:solidFill>
              </a:defRPr>
            </a:lvl7pPr>
            <a:lvl8pPr>
              <a:buClrTx/>
              <a:defRPr>
                <a:solidFill>
                  <a:schemeClr val="bg1"/>
                </a:solidFill>
              </a:defRPr>
            </a:lvl8pPr>
            <a:lvl9pPr>
              <a:buClrTx/>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a:p>
            <a:pPr lvl="8"/>
            <a:r>
              <a:rPr lang="en-US"/>
              <a:t>Ninth level</a:t>
            </a:r>
          </a:p>
        </p:txBody>
      </p:sp>
    </p:spTree>
    <p:extLst>
      <p:ext uri="{BB962C8B-B14F-4D97-AF65-F5344CB8AC3E}">
        <p14:creationId xmlns:p14="http://schemas.microsoft.com/office/powerpoint/2010/main" val="27613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Content Balance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B6A9629E-98B5-43F5-8323-C894B734208A}"/>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E000E4C6-16B5-49A9-898A-3B53C5AB065D}"/>
              </a:ext>
            </a:extLst>
          </p:cNvPr>
          <p:cNvSpPr>
            <a:spLocks noGrp="1"/>
          </p:cNvSpPr>
          <p:nvPr>
            <p:ph type="title"/>
          </p:nvPr>
        </p:nvSpPr>
        <p:spPr/>
        <p:txBody>
          <a:bodyPr/>
          <a:lstStyle/>
          <a:p>
            <a:r>
              <a:rPr lang="en-US"/>
              <a:t>Click to edit Master title style</a:t>
            </a:r>
          </a:p>
        </p:txBody>
      </p:sp>
      <p:sp>
        <p:nvSpPr>
          <p:cNvPr id="8" name="Subtitle 2">
            <a:extLst>
              <a:ext uri="{FF2B5EF4-FFF2-40B4-BE49-F238E27FC236}">
                <a16:creationId xmlns:a16="http://schemas.microsoft.com/office/drawing/2014/main" id="{38535540-CB20-4CD5-9F73-DB64F5A49CD3}"/>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Content Placeholder 3">
            <a:extLst>
              <a:ext uri="{FF2B5EF4-FFF2-40B4-BE49-F238E27FC236}">
                <a16:creationId xmlns:a16="http://schemas.microsoft.com/office/drawing/2014/main" id="{87AF420A-ED2C-4AD1-A28B-EB26178557DE}"/>
              </a:ext>
            </a:extLst>
          </p:cNvPr>
          <p:cNvSpPr>
            <a:spLocks noGrp="1"/>
          </p:cNvSpPr>
          <p:nvPr>
            <p:ph sz="quarter" idx="17" hasCustomPrompt="1"/>
          </p:nvPr>
        </p:nvSpPr>
        <p:spPr>
          <a:xfrm>
            <a:off x="-1" y="1600200"/>
            <a:ext cx="5893593" cy="4572000"/>
          </a:xfrm>
        </p:spPr>
        <p:txBody>
          <a:bodyPr lIns="594360"/>
          <a:lstStyle>
            <a:lvl1pPr>
              <a:defRPr sz="1800"/>
            </a:lvl1pPr>
            <a:lvl2pPr>
              <a:defRPr sz="1600"/>
            </a:lvl2pPr>
            <a:lvl3pPr>
              <a:defRPr sz="1400"/>
            </a:lvl3pPr>
            <a:lvl4pPr>
              <a:defRPr sz="1200"/>
            </a:lvl4pPr>
            <a:lvl5pPr>
              <a:defRPr sz="1200"/>
            </a:lvl5pPr>
            <a:lvl6pPr>
              <a:defRPr sz="1800"/>
            </a:lvl6pPr>
            <a:lvl7pPr>
              <a:defRPr sz="1400"/>
            </a:lvl7pPr>
            <a:lvl8pPr>
              <a:defRPr sz="12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a:p>
            <a:pPr lvl="8"/>
            <a:r>
              <a:rPr lang="en-US"/>
              <a:t>Ninth level</a:t>
            </a:r>
          </a:p>
          <a:p>
            <a:pPr lvl="5"/>
            <a:endParaRPr lang="en-US"/>
          </a:p>
        </p:txBody>
      </p:sp>
      <p:sp>
        <p:nvSpPr>
          <p:cNvPr id="12" name="Content Placeholder 3">
            <a:extLst>
              <a:ext uri="{FF2B5EF4-FFF2-40B4-BE49-F238E27FC236}">
                <a16:creationId xmlns:a16="http://schemas.microsoft.com/office/drawing/2014/main" id="{CD860A49-A98C-4F0E-AB34-4E13B89D5EBC}"/>
              </a:ext>
            </a:extLst>
          </p:cNvPr>
          <p:cNvSpPr>
            <a:spLocks noGrp="1"/>
          </p:cNvSpPr>
          <p:nvPr>
            <p:ph sz="quarter" idx="18" hasCustomPrompt="1"/>
          </p:nvPr>
        </p:nvSpPr>
        <p:spPr>
          <a:xfrm>
            <a:off x="6321287" y="1600200"/>
            <a:ext cx="5867538" cy="4572000"/>
          </a:xfrm>
        </p:spPr>
        <p:txBody>
          <a:bodyPr lIns="0" rIns="594360"/>
          <a:lstStyle>
            <a:lvl1pPr>
              <a:defRPr sz="1800"/>
            </a:lvl1pPr>
            <a:lvl2pPr>
              <a:defRPr sz="1600"/>
            </a:lvl2pPr>
            <a:lvl3pPr>
              <a:defRPr sz="1400"/>
            </a:lvl3pPr>
            <a:lvl4pPr>
              <a:defRPr sz="1200"/>
            </a:lvl4pPr>
            <a:lvl5pPr>
              <a:defRPr sz="1200"/>
            </a:lvl5pPr>
            <a:lvl6pPr>
              <a:defRPr sz="1800"/>
            </a:lvl6pPr>
            <a:lvl7pPr>
              <a:defRPr sz="1400"/>
            </a:lvl7pPr>
            <a:lvl8pPr>
              <a:defRPr sz="12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 Eighth level</a:t>
            </a:r>
          </a:p>
          <a:p>
            <a:pPr lvl="8"/>
            <a:r>
              <a:rPr lang="en-US"/>
              <a:t>Ninth level</a:t>
            </a:r>
          </a:p>
        </p:txBody>
      </p:sp>
    </p:spTree>
    <p:extLst>
      <p:ext uri="{BB962C8B-B14F-4D97-AF65-F5344CB8AC3E}">
        <p14:creationId xmlns:p14="http://schemas.microsoft.com/office/powerpoint/2010/main" val="2531991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wo-Content Balanced – Color">
    <p:spTree>
      <p:nvGrpSpPr>
        <p:cNvPr id="1" name=""/>
        <p:cNvGrpSpPr/>
        <p:nvPr/>
      </p:nvGrpSpPr>
      <p:grpSpPr>
        <a:xfrm>
          <a:off x="0" y="0"/>
          <a:ext cx="0" cy="0"/>
          <a:chOff x="0" y="0"/>
          <a:chExt cx="0" cy="0"/>
        </a:xfrm>
      </p:grpSpPr>
      <p:sp>
        <p:nvSpPr>
          <p:cNvPr id="18" name="Content Placeholder 17">
            <a:extLst>
              <a:ext uri="{FF2B5EF4-FFF2-40B4-BE49-F238E27FC236}">
                <a16:creationId xmlns:a16="http://schemas.microsoft.com/office/drawing/2014/main" id="{D034FA3F-D529-4D8B-B6EC-A8341FCAF67E}"/>
              </a:ext>
            </a:extLst>
          </p:cNvPr>
          <p:cNvSpPr>
            <a:spLocks noGrp="1"/>
          </p:cNvSpPr>
          <p:nvPr>
            <p:ph sz="quarter" idx="14" hasCustomPrompt="1"/>
          </p:nvPr>
        </p:nvSpPr>
        <p:spPr bwMode="ltGray">
          <a:xfrm>
            <a:off x="0" y="1600201"/>
            <a:ext cx="5893593" cy="4572000"/>
          </a:xfrm>
          <a:gradFill>
            <a:gsLst>
              <a:gs pos="0">
                <a:schemeClr val="accent4"/>
              </a:gs>
              <a:gs pos="98000">
                <a:schemeClr val="accent4"/>
              </a:gs>
              <a:gs pos="98000">
                <a:schemeClr val="accent6"/>
              </a:gs>
            </a:gsLst>
            <a:lin ang="5400000" scaled="1"/>
          </a:gradFill>
        </p:spPr>
        <p:txBody>
          <a:bodyPr vert="horz" lIns="594360" tIns="457200" rIns="457200" bIns="457200" rtlCol="0">
            <a:noAutofit/>
          </a:bodyPr>
          <a:lstStyle>
            <a:lvl1pPr>
              <a:spcBef>
                <a:spcPts val="1200"/>
              </a:spcBef>
              <a:defRPr lang="en-US" sz="1800" dirty="0">
                <a:solidFill>
                  <a:schemeClr val="bg1"/>
                </a:solidFill>
              </a:defRPr>
            </a:lvl1pPr>
            <a:lvl2pPr>
              <a:buClr>
                <a:schemeClr val="bg1"/>
              </a:buClr>
              <a:defRPr lang="en-US" sz="1600" dirty="0">
                <a:solidFill>
                  <a:schemeClr val="bg1"/>
                </a:solidFill>
              </a:defRPr>
            </a:lvl2pPr>
            <a:lvl3pPr>
              <a:buClr>
                <a:schemeClr val="bg1"/>
              </a:buClr>
              <a:defRPr lang="en-US" sz="1400" dirty="0">
                <a:solidFill>
                  <a:schemeClr val="bg1"/>
                </a:solidFill>
              </a:defRPr>
            </a:lvl3pPr>
            <a:lvl4pPr>
              <a:buClr>
                <a:schemeClr val="bg1"/>
              </a:buClr>
              <a:defRPr lang="en-US" sz="1200" dirty="0">
                <a:solidFill>
                  <a:schemeClr val="bg1"/>
                </a:solidFill>
              </a:defRPr>
            </a:lvl4pPr>
            <a:lvl5pPr>
              <a:buClr>
                <a:schemeClr val="bg1"/>
              </a:buClr>
              <a:defRPr lang="en-US" sz="1200" dirty="0">
                <a:solidFill>
                  <a:schemeClr val="bg1"/>
                </a:solidFill>
              </a:defRPr>
            </a:lvl5pPr>
            <a:lvl6pPr>
              <a:buClrTx/>
              <a:defRPr sz="1800">
                <a:solidFill>
                  <a:schemeClr val="bg1"/>
                </a:solidFill>
              </a:defRPr>
            </a:lvl6pPr>
            <a:lvl7pPr>
              <a:buClrTx/>
              <a:defRPr sz="1400">
                <a:solidFill>
                  <a:schemeClr val="bg1"/>
                </a:solidFill>
              </a:defRPr>
            </a:lvl7pPr>
            <a:lvl8pPr>
              <a:buClrTx/>
              <a:defRPr sz="1200">
                <a:solidFill>
                  <a:schemeClr val="bg1"/>
                </a:solidFill>
              </a:defRPr>
            </a:lvl8pPr>
            <a:lvl9pPr>
              <a:buClrTx/>
              <a:defRPr sz="1800">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 Seventh level</a:t>
            </a:r>
          </a:p>
          <a:p>
            <a:pPr lvl="7"/>
            <a:r>
              <a:rPr lang="en-US"/>
              <a:t>Eighth level</a:t>
            </a:r>
          </a:p>
          <a:p>
            <a:pPr lvl="8"/>
            <a:r>
              <a:rPr lang="en-US"/>
              <a:t>Ninth level</a:t>
            </a:r>
          </a:p>
        </p:txBody>
      </p:sp>
      <p:sp>
        <p:nvSpPr>
          <p:cNvPr id="72" name="Content Placeholder 17">
            <a:extLst>
              <a:ext uri="{FF2B5EF4-FFF2-40B4-BE49-F238E27FC236}">
                <a16:creationId xmlns:a16="http://schemas.microsoft.com/office/drawing/2014/main" id="{A0456ED3-FDC5-4E29-B939-E35EA08477CA}"/>
              </a:ext>
            </a:extLst>
          </p:cNvPr>
          <p:cNvSpPr>
            <a:spLocks noGrp="1"/>
          </p:cNvSpPr>
          <p:nvPr>
            <p:ph sz="quarter" idx="16" hasCustomPrompt="1"/>
          </p:nvPr>
        </p:nvSpPr>
        <p:spPr bwMode="ltGray">
          <a:xfrm>
            <a:off x="6323381" y="1600201"/>
            <a:ext cx="5865445" cy="4572000"/>
          </a:xfrm>
          <a:gradFill>
            <a:gsLst>
              <a:gs pos="0">
                <a:schemeClr val="accent1"/>
              </a:gs>
              <a:gs pos="98000">
                <a:schemeClr val="accent1"/>
              </a:gs>
              <a:gs pos="98000">
                <a:schemeClr val="accent3"/>
              </a:gs>
            </a:gsLst>
            <a:lin ang="5400000" scaled="1"/>
          </a:gradFill>
        </p:spPr>
        <p:txBody>
          <a:bodyPr lIns="457200" tIns="457200" rIns="594360"/>
          <a:lstStyle>
            <a:lvl1pPr>
              <a:spcBef>
                <a:spcPts val="1200"/>
              </a:spcBef>
              <a:defRPr sz="1800">
                <a:solidFill>
                  <a:schemeClr val="bg1"/>
                </a:solidFill>
              </a:defRPr>
            </a:lvl1pPr>
            <a:lvl2pPr>
              <a:buClr>
                <a:schemeClr val="bg1"/>
              </a:buClr>
              <a:defRPr sz="1600">
                <a:solidFill>
                  <a:schemeClr val="bg1"/>
                </a:solidFill>
              </a:defRPr>
            </a:lvl2pPr>
            <a:lvl3pPr>
              <a:buClr>
                <a:schemeClr val="bg1"/>
              </a:buClr>
              <a:defRPr sz="1400">
                <a:solidFill>
                  <a:schemeClr val="bg1"/>
                </a:solidFill>
              </a:defRPr>
            </a:lvl3pPr>
            <a:lvl4pPr>
              <a:buClr>
                <a:schemeClr val="bg1"/>
              </a:buClr>
              <a:defRPr sz="1200">
                <a:solidFill>
                  <a:schemeClr val="bg1"/>
                </a:solidFill>
              </a:defRPr>
            </a:lvl4pPr>
            <a:lvl5pPr>
              <a:buClr>
                <a:schemeClr val="bg1"/>
              </a:buClr>
              <a:defRPr sz="1200">
                <a:solidFill>
                  <a:schemeClr val="bg1"/>
                </a:solidFill>
              </a:defRPr>
            </a:lvl5pPr>
            <a:lvl6pPr>
              <a:buClrTx/>
              <a:defRPr>
                <a:solidFill>
                  <a:schemeClr val="bg1"/>
                </a:solidFill>
              </a:defRPr>
            </a:lvl6pPr>
            <a:lvl7pPr>
              <a:buClrTx/>
              <a:defRPr>
                <a:solidFill>
                  <a:schemeClr val="bg1"/>
                </a:solidFill>
              </a:defRPr>
            </a:lvl7pPr>
            <a:lvl8pPr>
              <a:buClrTx/>
              <a:defRPr>
                <a:solidFill>
                  <a:schemeClr val="bg1"/>
                </a:solidFill>
              </a:defRPr>
            </a:lvl8pPr>
            <a:lvl9pPr>
              <a:buClrTx/>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a:p>
            <a:pPr lvl="8"/>
            <a:r>
              <a:rPr lang="en-US"/>
              <a:t>Ninth level</a:t>
            </a:r>
          </a:p>
        </p:txBody>
      </p:sp>
      <p:sp>
        <p:nvSpPr>
          <p:cNvPr id="10" name="TextBox 9">
            <a:extLst>
              <a:ext uri="{FF2B5EF4-FFF2-40B4-BE49-F238E27FC236}">
                <a16:creationId xmlns:a16="http://schemas.microsoft.com/office/drawing/2014/main" id="{B6A9629E-98B5-43F5-8323-C894B734208A}"/>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E000E4C6-16B5-49A9-898A-3B53C5AB065D}"/>
              </a:ext>
            </a:extLst>
          </p:cNvPr>
          <p:cNvSpPr>
            <a:spLocks noGrp="1"/>
          </p:cNvSpPr>
          <p:nvPr>
            <p:ph type="title"/>
          </p:nvPr>
        </p:nvSpPr>
        <p:spPr/>
        <p:txBody>
          <a:bodyPr/>
          <a:lstStyle/>
          <a:p>
            <a:r>
              <a:rPr lang="en-US"/>
              <a:t>Click to edit Master title style</a:t>
            </a:r>
          </a:p>
        </p:txBody>
      </p:sp>
      <p:sp>
        <p:nvSpPr>
          <p:cNvPr id="8" name="Subtitle 2">
            <a:extLst>
              <a:ext uri="{FF2B5EF4-FFF2-40B4-BE49-F238E27FC236}">
                <a16:creationId xmlns:a16="http://schemas.microsoft.com/office/drawing/2014/main" id="{38535540-CB20-4CD5-9F73-DB64F5A49CD3}"/>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1211706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8" name="Content Placeholder 17">
            <a:extLst>
              <a:ext uri="{FF2B5EF4-FFF2-40B4-BE49-F238E27FC236}">
                <a16:creationId xmlns:a16="http://schemas.microsoft.com/office/drawing/2014/main" id="{D034FA3F-D529-4D8B-B6EC-A8341FCAF67E}"/>
              </a:ext>
            </a:extLst>
          </p:cNvPr>
          <p:cNvSpPr>
            <a:spLocks noGrp="1"/>
          </p:cNvSpPr>
          <p:nvPr>
            <p:ph sz="quarter" idx="14" hasCustomPrompt="1"/>
          </p:nvPr>
        </p:nvSpPr>
        <p:spPr bwMode="gray">
          <a:xfrm>
            <a:off x="1" y="1600201"/>
            <a:ext cx="5866360" cy="4572000"/>
          </a:xfrm>
          <a:solidFill>
            <a:schemeClr val="bg2"/>
          </a:solidFill>
        </p:spPr>
        <p:txBody>
          <a:bodyPr lIns="594360" tIns="1371600" rIns="548640"/>
          <a:lstStyle>
            <a:lvl1pPr>
              <a:spcBef>
                <a:spcPts val="2400"/>
              </a:spcBef>
              <a:defRPr sz="1800"/>
            </a:lvl1pPr>
            <a:lvl2pPr>
              <a:defRPr sz="1600"/>
            </a:lvl2pPr>
            <a:lvl3pPr>
              <a:defRPr sz="1400"/>
            </a:lvl3pPr>
            <a:lvl4pPr>
              <a:defRPr sz="1200"/>
            </a:lvl4pPr>
            <a:lvl5pPr>
              <a:defRPr sz="1200"/>
            </a:lvl5pPr>
            <a:lvl6pPr>
              <a:defRPr sz="1800"/>
            </a:lvl6pPr>
            <a:lvl7pPr>
              <a:defRPr sz="1400"/>
            </a:lvl7pPr>
            <a:lvl8pPr>
              <a:defRPr sz="12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a:p>
            <a:pPr lvl="8"/>
            <a:r>
              <a:rPr lang="en-US"/>
              <a:t>Ninth level</a:t>
            </a:r>
          </a:p>
          <a:p>
            <a:pPr lvl="4"/>
            <a:endParaRPr lang="en-US"/>
          </a:p>
        </p:txBody>
      </p:sp>
      <p:sp>
        <p:nvSpPr>
          <p:cNvPr id="72" name="Content Placeholder 17">
            <a:extLst>
              <a:ext uri="{FF2B5EF4-FFF2-40B4-BE49-F238E27FC236}">
                <a16:creationId xmlns:a16="http://schemas.microsoft.com/office/drawing/2014/main" id="{A0456ED3-FDC5-4E29-B939-E35EA08477CA}"/>
              </a:ext>
            </a:extLst>
          </p:cNvPr>
          <p:cNvSpPr>
            <a:spLocks noGrp="1"/>
          </p:cNvSpPr>
          <p:nvPr>
            <p:ph sz="quarter" idx="16" hasCustomPrompt="1"/>
          </p:nvPr>
        </p:nvSpPr>
        <p:spPr bwMode="gray">
          <a:xfrm>
            <a:off x="6323381" y="1600201"/>
            <a:ext cx="5865445" cy="4572000"/>
          </a:xfrm>
          <a:solidFill>
            <a:schemeClr val="bg2"/>
          </a:solidFill>
        </p:spPr>
        <p:txBody>
          <a:bodyPr lIns="548640" tIns="1371600" rIns="548640"/>
          <a:lstStyle>
            <a:lvl1pPr>
              <a:spcBef>
                <a:spcPts val="2400"/>
              </a:spcBef>
              <a:defRPr sz="1800"/>
            </a:lvl1pPr>
            <a:lvl2pPr>
              <a:defRPr sz="1600"/>
            </a:lvl2pPr>
            <a:lvl3pPr>
              <a:defRPr sz="1400"/>
            </a:lvl3pPr>
            <a:lvl4pPr>
              <a:defRPr sz="1200"/>
            </a:lvl4pPr>
            <a:lvl5pPr>
              <a:defRPr sz="1200"/>
            </a:lvl5pPr>
            <a:lvl6pPr>
              <a:defRPr sz="1800"/>
            </a:lvl6pPr>
            <a:lvl7pPr>
              <a:defRPr sz="1400"/>
            </a:lvl7pPr>
            <a:lvl8pPr>
              <a:defRPr sz="12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 Seventh level</a:t>
            </a:r>
          </a:p>
          <a:p>
            <a:pPr lvl="7"/>
            <a:r>
              <a:rPr lang="en-US"/>
              <a:t> Eighth level</a:t>
            </a:r>
          </a:p>
          <a:p>
            <a:pPr lvl="8"/>
            <a:r>
              <a:rPr lang="en-US"/>
              <a:t>Ninth level</a:t>
            </a:r>
          </a:p>
        </p:txBody>
      </p:sp>
      <p:sp>
        <p:nvSpPr>
          <p:cNvPr id="5" name="Text Placeholder 4">
            <a:extLst>
              <a:ext uri="{FF2B5EF4-FFF2-40B4-BE49-F238E27FC236}">
                <a16:creationId xmlns:a16="http://schemas.microsoft.com/office/drawing/2014/main" id="{C8337636-71A7-4831-B382-F842B3A29490}"/>
              </a:ext>
            </a:extLst>
          </p:cNvPr>
          <p:cNvSpPr>
            <a:spLocks noGrp="1"/>
          </p:cNvSpPr>
          <p:nvPr>
            <p:ph type="body" sz="quarter" idx="17"/>
          </p:nvPr>
        </p:nvSpPr>
        <p:spPr bwMode="gray">
          <a:xfrm>
            <a:off x="0" y="1806122"/>
            <a:ext cx="5637213" cy="911225"/>
          </a:xfrm>
          <a:gradFill>
            <a:gsLst>
              <a:gs pos="8000">
                <a:schemeClr val="accent6"/>
              </a:gs>
              <a:gs pos="8000">
                <a:schemeClr val="accent4"/>
              </a:gs>
              <a:gs pos="0">
                <a:schemeClr val="accent6"/>
              </a:gs>
              <a:gs pos="100000">
                <a:schemeClr val="accent4"/>
              </a:gs>
            </a:gsLst>
            <a:lin ang="13500000" scaled="0"/>
          </a:gradFill>
        </p:spPr>
        <p:txBody>
          <a:bodyPr vert="horz" lIns="594360" tIns="91440" rIns="457200" bIns="91440" rtlCol="0" anchor="ctr">
            <a:noAutofit/>
          </a:bodyPr>
          <a:lstStyle>
            <a:lvl1pPr>
              <a:defRPr lang="en-US" sz="2000">
                <a:solidFill>
                  <a:schemeClr val="bg1"/>
                </a:solidFill>
              </a:defRPr>
            </a:lvl1pPr>
          </a:lstStyle>
          <a:p>
            <a:pPr lvl="0"/>
            <a:r>
              <a:rPr lang="en-US"/>
              <a:t>Edit Master text styles</a:t>
            </a:r>
          </a:p>
        </p:txBody>
      </p:sp>
      <p:sp>
        <p:nvSpPr>
          <p:cNvPr id="21" name="Text Placeholder 4">
            <a:extLst>
              <a:ext uri="{FF2B5EF4-FFF2-40B4-BE49-F238E27FC236}">
                <a16:creationId xmlns:a16="http://schemas.microsoft.com/office/drawing/2014/main" id="{78A74DE7-78E3-4ECA-9661-D73FBD37E480}"/>
              </a:ext>
            </a:extLst>
          </p:cNvPr>
          <p:cNvSpPr>
            <a:spLocks noGrp="1"/>
          </p:cNvSpPr>
          <p:nvPr>
            <p:ph type="body" sz="quarter" idx="18"/>
          </p:nvPr>
        </p:nvSpPr>
        <p:spPr bwMode="gray">
          <a:xfrm>
            <a:off x="6551613" y="1806122"/>
            <a:ext cx="5637212" cy="911225"/>
          </a:xfrm>
          <a:gradFill>
            <a:gsLst>
              <a:gs pos="100000">
                <a:schemeClr val="accent3"/>
              </a:gs>
              <a:gs pos="92000">
                <a:schemeClr val="accent1"/>
              </a:gs>
              <a:gs pos="92000">
                <a:schemeClr val="accent3"/>
              </a:gs>
              <a:gs pos="6000">
                <a:schemeClr val="accent1"/>
              </a:gs>
            </a:gsLst>
            <a:lin ang="2700000" scaled="0"/>
          </a:gradFill>
        </p:spPr>
        <p:txBody>
          <a:bodyPr vert="horz" lIns="338328" tIns="91440" rIns="612648" bIns="91440" rtlCol="0" anchor="ctr">
            <a:noAutofit/>
          </a:bodyPr>
          <a:lstStyle>
            <a:lvl1pPr>
              <a:defRPr lang="en-US" sz="2000">
                <a:solidFill>
                  <a:schemeClr val="bg1"/>
                </a:solidFill>
              </a:defRPr>
            </a:lvl1pPr>
          </a:lstStyle>
          <a:p>
            <a:pPr lvl="0"/>
            <a:r>
              <a:rPr lang="en-US"/>
              <a:t>Edit Master text styles</a:t>
            </a:r>
          </a:p>
        </p:txBody>
      </p:sp>
      <p:sp>
        <p:nvSpPr>
          <p:cNvPr id="12" name="TextBox 11">
            <a:extLst>
              <a:ext uri="{FF2B5EF4-FFF2-40B4-BE49-F238E27FC236}">
                <a16:creationId xmlns:a16="http://schemas.microsoft.com/office/drawing/2014/main" id="{192176E5-FE3D-4EA5-BF24-8ABF8BFBF668}"/>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66A1FE0B-90B1-4BED-9AA5-6DC9F6424E67}"/>
              </a:ext>
            </a:extLst>
          </p:cNvPr>
          <p:cNvSpPr>
            <a:spLocks noGrp="1"/>
          </p:cNvSpPr>
          <p:nvPr>
            <p:ph type="title"/>
          </p:nvPr>
        </p:nvSpPr>
        <p:spPr/>
        <p:txBody>
          <a:bodyPr/>
          <a:lstStyle/>
          <a:p>
            <a:r>
              <a:rPr lang="en-US"/>
              <a:t>Click to edit Master title style</a:t>
            </a:r>
          </a:p>
        </p:txBody>
      </p:sp>
      <p:sp>
        <p:nvSpPr>
          <p:cNvPr id="13" name="Subtitle 2">
            <a:extLst>
              <a:ext uri="{FF2B5EF4-FFF2-40B4-BE49-F238E27FC236}">
                <a16:creationId xmlns:a16="http://schemas.microsoft.com/office/drawing/2014/main" id="{D541C7AA-97CA-4F96-9506-F144DA2CD8E2}"/>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2371827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wo Content Dynamic – Left">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A9E4CD6E-324F-4BEC-884B-D217C07BF39E}"/>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5346AD2E-9306-49E7-A98B-7D26E458C2B2}"/>
              </a:ext>
            </a:extLst>
          </p:cNvPr>
          <p:cNvSpPr>
            <a:spLocks noGrp="1"/>
          </p:cNvSpPr>
          <p:nvPr>
            <p:ph type="title"/>
          </p:nvPr>
        </p:nvSpPr>
        <p:spPr/>
        <p:txBody>
          <a:bodyPr wrap="none"/>
          <a:lstStyle/>
          <a:p>
            <a:r>
              <a:rPr lang="en-US"/>
              <a:t>Click to edit Master title style</a:t>
            </a:r>
          </a:p>
        </p:txBody>
      </p:sp>
      <p:sp>
        <p:nvSpPr>
          <p:cNvPr id="11" name="Content Placeholder 10">
            <a:extLst>
              <a:ext uri="{FF2B5EF4-FFF2-40B4-BE49-F238E27FC236}">
                <a16:creationId xmlns:a16="http://schemas.microsoft.com/office/drawing/2014/main" id="{577AE2CA-1B34-4F04-BD7F-F624F20E94FB}"/>
              </a:ext>
            </a:extLst>
          </p:cNvPr>
          <p:cNvSpPr>
            <a:spLocks noGrp="1"/>
          </p:cNvSpPr>
          <p:nvPr>
            <p:ph sz="quarter" idx="19"/>
          </p:nvPr>
        </p:nvSpPr>
        <p:spPr>
          <a:xfrm>
            <a:off x="3351213" y="1600200"/>
            <a:ext cx="8229600" cy="4572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2">
            <a:extLst>
              <a:ext uri="{FF2B5EF4-FFF2-40B4-BE49-F238E27FC236}">
                <a16:creationId xmlns:a16="http://schemas.microsoft.com/office/drawing/2014/main" id="{551435C2-3F7C-4835-8DB0-71E2C00537CF}"/>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Text Placeholder 3">
            <a:extLst>
              <a:ext uri="{FF2B5EF4-FFF2-40B4-BE49-F238E27FC236}">
                <a16:creationId xmlns:a16="http://schemas.microsoft.com/office/drawing/2014/main" id="{830FD232-93CB-4B54-A933-93C11B099F7A}"/>
              </a:ext>
            </a:extLst>
          </p:cNvPr>
          <p:cNvSpPr>
            <a:spLocks noGrp="1"/>
          </p:cNvSpPr>
          <p:nvPr>
            <p:ph type="body" sz="quarter" idx="20"/>
          </p:nvPr>
        </p:nvSpPr>
        <p:spPr>
          <a:xfrm>
            <a:off x="0" y="1600200"/>
            <a:ext cx="2894013" cy="4572000"/>
          </a:xfrm>
          <a:gradFill>
            <a:gsLst>
              <a:gs pos="0">
                <a:schemeClr val="accent2"/>
              </a:gs>
              <a:gs pos="98000">
                <a:schemeClr val="accent2"/>
              </a:gs>
              <a:gs pos="98000">
                <a:schemeClr val="accent1"/>
              </a:gs>
              <a:gs pos="100000">
                <a:schemeClr val="accent1"/>
              </a:gs>
            </a:gsLst>
            <a:lin ang="5400000" scaled="1"/>
          </a:gradFill>
        </p:spPr>
        <p:txBody>
          <a:bodyPr lIns="594360" tIns="457200" rIns="457200" bIns="457200"/>
          <a:lstStyle>
            <a:lvl1pPr>
              <a:defRPr sz="1600">
                <a:solidFill>
                  <a:schemeClr val="bg1"/>
                </a:solidFill>
              </a:defRPr>
            </a:lvl1pPr>
            <a:lvl2pPr marL="171450" indent="-171450">
              <a:buClr>
                <a:schemeClr val="bg1"/>
              </a:buClr>
              <a:defRPr sz="1400">
                <a:solidFill>
                  <a:schemeClr val="bg1"/>
                </a:solidFill>
              </a:defRPr>
            </a:lvl2pPr>
            <a:lvl3pPr marL="342900" indent="-171450">
              <a:buClr>
                <a:schemeClr val="bg1"/>
              </a:buClr>
              <a:defRPr sz="1200">
                <a:solidFill>
                  <a:schemeClr val="bg1"/>
                </a:solidFill>
              </a:defRPr>
            </a:lvl3pPr>
            <a:lvl4pPr marL="514350" indent="-171450">
              <a:buClr>
                <a:schemeClr val="bg1"/>
              </a:buClr>
              <a:defRPr sz="1100">
                <a:solidFill>
                  <a:schemeClr val="bg1"/>
                </a:solidFill>
              </a:defRPr>
            </a:lvl4pPr>
            <a:lvl5pPr marL="742950" indent="-171450">
              <a:buClr>
                <a:schemeClr val="bg1"/>
              </a:buClr>
              <a:defRPr sz="1100">
                <a:solidFill>
                  <a:schemeClr val="bg1"/>
                </a:solidFill>
              </a:defRPr>
            </a:lvl5pPr>
            <a:lvl6pPr>
              <a:buClr>
                <a:schemeClr val="bg1"/>
              </a:buClr>
              <a:defRPr sz="1800">
                <a:solidFill>
                  <a:schemeClr val="bg1"/>
                </a:solidFill>
              </a:defRPr>
            </a:lvl6pPr>
            <a:lvl7pPr>
              <a:buClr>
                <a:schemeClr val="bg1"/>
              </a:buClr>
              <a:defRPr sz="1400">
                <a:solidFill>
                  <a:schemeClr val="bg1"/>
                </a:solidFill>
              </a:defRPr>
            </a:lvl7pPr>
            <a:lvl8pPr>
              <a:buClrTx/>
              <a:defRPr sz="1200">
                <a:solidFill>
                  <a:schemeClr val="bg1"/>
                </a:solidFill>
              </a:defRPr>
            </a:lvl8pPr>
            <a:lvl9pPr>
              <a:buClrTx/>
              <a:defRPr sz="1800">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a:p>
            <a:pPr lvl="8"/>
            <a:r>
              <a:rPr lang="en-US"/>
              <a:t>Ninth level</a:t>
            </a:r>
          </a:p>
        </p:txBody>
      </p:sp>
    </p:spTree>
    <p:extLst>
      <p:ext uri="{BB962C8B-B14F-4D97-AF65-F5344CB8AC3E}">
        <p14:creationId xmlns:p14="http://schemas.microsoft.com/office/powerpoint/2010/main" val="1208313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wo Content Dynamic – Right">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7460DEEA-0331-45ED-8943-6F9E74884092}"/>
              </a:ext>
            </a:extLst>
          </p:cNvPr>
          <p:cNvSpPr>
            <a:spLocks noGrp="1"/>
          </p:cNvSpPr>
          <p:nvPr>
            <p:ph sz="quarter" idx="19"/>
          </p:nvPr>
        </p:nvSpPr>
        <p:spPr>
          <a:xfrm>
            <a:off x="608013" y="1600200"/>
            <a:ext cx="8229600" cy="4572000"/>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p:txBody>
      </p:sp>
      <p:sp>
        <p:nvSpPr>
          <p:cNvPr id="10" name="TextBox 9">
            <a:extLst>
              <a:ext uri="{FF2B5EF4-FFF2-40B4-BE49-F238E27FC236}">
                <a16:creationId xmlns:a16="http://schemas.microsoft.com/office/drawing/2014/main" id="{CDE1D12F-78DF-4A32-BDDB-1E22FB9CA5D0}"/>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F92A934A-AC6B-460C-9C93-B13CF6B6263F}"/>
              </a:ext>
            </a:extLst>
          </p:cNvPr>
          <p:cNvSpPr>
            <a:spLocks noGrp="1"/>
          </p:cNvSpPr>
          <p:nvPr>
            <p:ph type="title"/>
          </p:nvPr>
        </p:nvSpPr>
        <p:spPr/>
        <p:txBody>
          <a:bodyPr wrap="none"/>
          <a:lstStyle/>
          <a:p>
            <a:r>
              <a:rPr lang="en-US"/>
              <a:t>Click to edit Master title style</a:t>
            </a:r>
          </a:p>
        </p:txBody>
      </p:sp>
      <p:sp>
        <p:nvSpPr>
          <p:cNvPr id="14" name="Subtitle 2">
            <a:extLst>
              <a:ext uri="{FF2B5EF4-FFF2-40B4-BE49-F238E27FC236}">
                <a16:creationId xmlns:a16="http://schemas.microsoft.com/office/drawing/2014/main" id="{F6F5131D-84AE-4294-83A1-243FE1C81A8A}"/>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5" name="Text Placeholder 4">
            <a:extLst>
              <a:ext uri="{FF2B5EF4-FFF2-40B4-BE49-F238E27FC236}">
                <a16:creationId xmlns:a16="http://schemas.microsoft.com/office/drawing/2014/main" id="{8197ED16-D162-4BF7-B635-2F70E10855A0}"/>
              </a:ext>
            </a:extLst>
          </p:cNvPr>
          <p:cNvSpPr>
            <a:spLocks noGrp="1"/>
          </p:cNvSpPr>
          <p:nvPr>
            <p:ph type="body" sz="quarter" idx="20"/>
          </p:nvPr>
        </p:nvSpPr>
        <p:spPr>
          <a:xfrm>
            <a:off x="9294813" y="1600200"/>
            <a:ext cx="2894012" cy="4572000"/>
          </a:xfrm>
          <a:gradFill>
            <a:gsLst>
              <a:gs pos="0">
                <a:schemeClr val="accent2"/>
              </a:gs>
              <a:gs pos="98000">
                <a:schemeClr val="accent2"/>
              </a:gs>
              <a:gs pos="98000">
                <a:schemeClr val="accent1"/>
              </a:gs>
              <a:gs pos="100000">
                <a:schemeClr val="accent1"/>
              </a:gs>
            </a:gsLst>
            <a:lin ang="5400000" scaled="1"/>
          </a:gradFill>
        </p:spPr>
        <p:txBody>
          <a:bodyPr lIns="457200" tIns="457200" rIns="594360" bIns="457200"/>
          <a:lstStyle>
            <a:lvl1pPr>
              <a:defRPr sz="1600">
                <a:solidFill>
                  <a:schemeClr val="bg1"/>
                </a:solidFill>
              </a:defRPr>
            </a:lvl1pPr>
            <a:lvl2pPr marL="171450" indent="-171450">
              <a:buClr>
                <a:schemeClr val="bg1"/>
              </a:buClr>
              <a:defRPr sz="1400">
                <a:solidFill>
                  <a:schemeClr val="bg1"/>
                </a:solidFill>
              </a:defRPr>
            </a:lvl2pPr>
            <a:lvl3pPr marL="342900" indent="-171450">
              <a:buClr>
                <a:schemeClr val="bg1"/>
              </a:buClr>
              <a:defRPr sz="1200">
                <a:solidFill>
                  <a:schemeClr val="bg1"/>
                </a:solidFill>
              </a:defRPr>
            </a:lvl3pPr>
            <a:lvl4pPr marL="514350" indent="-171450">
              <a:buClr>
                <a:schemeClr val="bg1"/>
              </a:buClr>
              <a:defRPr sz="1100">
                <a:solidFill>
                  <a:schemeClr val="bg1"/>
                </a:solidFill>
              </a:defRPr>
            </a:lvl4pPr>
            <a:lvl5pPr marL="685800" indent="-171450">
              <a:buClr>
                <a:schemeClr val="bg1"/>
              </a:buClr>
              <a:defRPr sz="1100">
                <a:solidFill>
                  <a:schemeClr val="bg1"/>
                </a:solidFill>
              </a:defRPr>
            </a:lvl5pPr>
            <a:lvl6pPr>
              <a:buClrTx/>
              <a:defRPr>
                <a:solidFill>
                  <a:schemeClr val="bg1"/>
                </a:solidFill>
              </a:defRPr>
            </a:lvl6pPr>
            <a:lvl7pPr>
              <a:buClrTx/>
              <a:defRPr>
                <a:solidFill>
                  <a:schemeClr val="bg1"/>
                </a:solidFill>
              </a:defRPr>
            </a:lvl7pPr>
            <a:lvl8pPr>
              <a:buClrTx/>
              <a:defRPr>
                <a:solidFill>
                  <a:schemeClr val="bg1"/>
                </a:solidFill>
              </a:defRPr>
            </a:lvl8pPr>
            <a:lvl9pPr>
              <a:buClrTx/>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 Eight level</a:t>
            </a:r>
          </a:p>
          <a:p>
            <a:pPr lvl="8"/>
            <a:r>
              <a:rPr lang="en-US"/>
              <a:t>Ninth level</a:t>
            </a:r>
          </a:p>
        </p:txBody>
      </p:sp>
    </p:spTree>
    <p:extLst>
      <p:ext uri="{BB962C8B-B14F-4D97-AF65-F5344CB8AC3E}">
        <p14:creationId xmlns:p14="http://schemas.microsoft.com/office/powerpoint/2010/main" val="2739673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hree-Content">
    <p:spTree>
      <p:nvGrpSpPr>
        <p:cNvPr id="1" name=""/>
        <p:cNvGrpSpPr/>
        <p:nvPr/>
      </p:nvGrpSpPr>
      <p:grpSpPr>
        <a:xfrm>
          <a:off x="0" y="0"/>
          <a:ext cx="0" cy="0"/>
          <a:chOff x="0" y="0"/>
          <a:chExt cx="0" cy="0"/>
        </a:xfrm>
      </p:grpSpPr>
      <p:sp>
        <p:nvSpPr>
          <p:cNvPr id="815" name="Rectangle 814">
            <a:extLst>
              <a:ext uri="{FF2B5EF4-FFF2-40B4-BE49-F238E27FC236}">
                <a16:creationId xmlns:a16="http://schemas.microsoft.com/office/drawing/2014/main" id="{7B16AAE1-F978-4FC7-959F-05998D9FBD85}"/>
              </a:ext>
            </a:extLst>
          </p:cNvPr>
          <p:cNvSpPr/>
          <p:nvPr userDrawn="1"/>
        </p:nvSpPr>
        <p:spPr bwMode="ltGray">
          <a:xfrm>
            <a:off x="-3443" y="6766560"/>
            <a:ext cx="12192265" cy="91440"/>
          </a:xfrm>
          <a:prstGeom prst="rect">
            <a:avLst/>
          </a:prstGeom>
          <a:gradFill flip="none" rotWithShape="1">
            <a:gsLst>
              <a:gs pos="0">
                <a:srgbClr val="AADB1E"/>
              </a:gs>
              <a:gs pos="25000">
                <a:schemeClr val="accent4"/>
              </a:gs>
              <a:gs pos="100000">
                <a:srgbClr val="003D79"/>
              </a:gs>
              <a:gs pos="50000">
                <a:schemeClr val="accent1"/>
              </a:gs>
              <a:gs pos="75000">
                <a:schemeClr val="accent3"/>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18" name="Content Placeholder 17">
            <a:extLst>
              <a:ext uri="{FF2B5EF4-FFF2-40B4-BE49-F238E27FC236}">
                <a16:creationId xmlns:a16="http://schemas.microsoft.com/office/drawing/2014/main" id="{D034FA3F-D529-4D8B-B6EC-A8341FCAF67E}"/>
              </a:ext>
            </a:extLst>
          </p:cNvPr>
          <p:cNvSpPr>
            <a:spLocks noGrp="1"/>
          </p:cNvSpPr>
          <p:nvPr userDrawn="1">
            <p:ph sz="quarter" idx="14"/>
          </p:nvPr>
        </p:nvSpPr>
        <p:spPr bwMode="gray">
          <a:xfrm>
            <a:off x="616504" y="2515154"/>
            <a:ext cx="3346929" cy="3657600"/>
          </a:xfrm>
          <a:solidFill>
            <a:schemeClr val="bg2"/>
          </a:solidFill>
        </p:spPr>
        <p:txBody>
          <a:bodyPr lIns="182880" tIns="274320" rIns="182880"/>
          <a:lstStyle>
            <a:lvl1pPr algn="l">
              <a:spcBef>
                <a:spcPts val="1200"/>
              </a:spcBef>
              <a:defRPr sz="1600"/>
            </a:lvl1pPr>
            <a:lvl2pPr>
              <a:defRPr sz="1400"/>
            </a:lvl2pPr>
            <a:lvl3pPr>
              <a:defRPr sz="1400"/>
            </a:lvl3pPr>
            <a:lvl4pPr>
              <a:defRPr sz="1200"/>
            </a:lvl4pPr>
            <a:lvl5pPr>
              <a:defRPr sz="1200"/>
            </a:lvl5pPr>
            <a:lvl6pPr>
              <a:defRPr sz="1600"/>
            </a:lvl6pPr>
            <a:lvl7pPr>
              <a:defRPr sz="1200"/>
            </a:lvl7pPr>
            <a:lvl8pPr>
              <a:defRPr sz="1100"/>
            </a:lvl8pPr>
            <a:lvl9pPr>
              <a:defRPr sz="1600"/>
            </a:lvl9pPr>
          </a:lstStyle>
          <a:p>
            <a:pPr lvl="0"/>
            <a:r>
              <a:rPr lang="en-US"/>
              <a:t>Edit Master text styles</a:t>
            </a:r>
          </a:p>
          <a:p>
            <a:pPr lvl="1"/>
            <a:r>
              <a:rPr lang="en-US"/>
              <a:t>Level two</a:t>
            </a:r>
          </a:p>
          <a:p>
            <a:pPr lvl="2"/>
            <a:r>
              <a:rPr lang="en-US"/>
              <a:t>Level three</a:t>
            </a:r>
          </a:p>
          <a:p>
            <a:pPr lvl="3"/>
            <a:r>
              <a:rPr lang="en-US"/>
              <a:t>Level four</a:t>
            </a:r>
          </a:p>
          <a:p>
            <a:pPr lvl="4"/>
            <a:r>
              <a:rPr lang="en-US"/>
              <a:t>Level Five</a:t>
            </a:r>
          </a:p>
          <a:p>
            <a:pPr lvl="5"/>
            <a:r>
              <a:rPr lang="en-US"/>
              <a:t>Level Six</a:t>
            </a:r>
          </a:p>
          <a:p>
            <a:pPr lvl="6"/>
            <a:r>
              <a:rPr lang="en-US"/>
              <a:t> Level Seven</a:t>
            </a:r>
          </a:p>
          <a:p>
            <a:pPr lvl="7"/>
            <a:r>
              <a:rPr lang="en-US"/>
              <a:t>Level eight</a:t>
            </a:r>
          </a:p>
          <a:p>
            <a:pPr lvl="8"/>
            <a:r>
              <a:rPr lang="en-US"/>
              <a:t>Level Nine</a:t>
            </a:r>
          </a:p>
          <a:p>
            <a:pPr lvl="1"/>
            <a:endParaRPr lang="en-US"/>
          </a:p>
        </p:txBody>
      </p:sp>
      <p:sp>
        <p:nvSpPr>
          <p:cNvPr id="72" name="Content Placeholder 17">
            <a:extLst>
              <a:ext uri="{FF2B5EF4-FFF2-40B4-BE49-F238E27FC236}">
                <a16:creationId xmlns:a16="http://schemas.microsoft.com/office/drawing/2014/main" id="{A0456ED3-FDC5-4E29-B939-E35EA08477CA}"/>
              </a:ext>
            </a:extLst>
          </p:cNvPr>
          <p:cNvSpPr>
            <a:spLocks noGrp="1"/>
          </p:cNvSpPr>
          <p:nvPr userDrawn="1">
            <p:ph sz="quarter" idx="16"/>
          </p:nvPr>
        </p:nvSpPr>
        <p:spPr bwMode="gray">
          <a:xfrm>
            <a:off x="4419676" y="2515154"/>
            <a:ext cx="3349473" cy="3657600"/>
          </a:xfrm>
          <a:solidFill>
            <a:schemeClr val="bg2"/>
          </a:solidFill>
        </p:spPr>
        <p:txBody>
          <a:bodyPr lIns="182880" tIns="274320" rIns="182880"/>
          <a:lstStyle>
            <a:lvl1pPr algn="l">
              <a:spcBef>
                <a:spcPts val="1200"/>
              </a:spcBef>
              <a:defRPr sz="1600"/>
            </a:lvl1pPr>
            <a:lvl2pPr>
              <a:defRPr sz="1400"/>
            </a:lvl2pPr>
            <a:lvl3pPr>
              <a:defRPr sz="1400"/>
            </a:lvl3pPr>
            <a:lvl4pPr>
              <a:defRPr sz="1200"/>
            </a:lvl4pPr>
            <a:lvl5pPr>
              <a:defRPr sz="1200"/>
            </a:lvl5pPr>
            <a:lvl6pPr>
              <a:defRPr sz="1600"/>
            </a:lvl6pPr>
            <a:lvl7pPr>
              <a:defRPr sz="1200"/>
            </a:lvl7pPr>
            <a:lvl8pPr>
              <a:defRPr sz="1100"/>
            </a:lvl8pPr>
            <a:lvl9pPr>
              <a:defRPr sz="1600"/>
            </a:lvl9pPr>
          </a:lstStyle>
          <a:p>
            <a:pPr lvl="0"/>
            <a:r>
              <a:rPr lang="en-US"/>
              <a:t>Edit Master text styles</a:t>
            </a:r>
          </a:p>
          <a:p>
            <a:pPr lvl="1"/>
            <a:r>
              <a:rPr lang="en-US"/>
              <a:t>Level two</a:t>
            </a:r>
          </a:p>
          <a:p>
            <a:pPr lvl="2"/>
            <a:r>
              <a:rPr lang="en-US"/>
              <a:t>Level three</a:t>
            </a:r>
          </a:p>
          <a:p>
            <a:pPr lvl="3"/>
            <a:r>
              <a:rPr lang="en-US"/>
              <a:t>Level four</a:t>
            </a:r>
          </a:p>
          <a:p>
            <a:pPr lvl="4"/>
            <a:r>
              <a:rPr lang="en-US"/>
              <a:t>Level Five</a:t>
            </a:r>
          </a:p>
          <a:p>
            <a:pPr lvl="5"/>
            <a:r>
              <a:rPr lang="en-US"/>
              <a:t>Level Six</a:t>
            </a:r>
          </a:p>
          <a:p>
            <a:pPr lvl="6"/>
            <a:r>
              <a:rPr lang="en-US"/>
              <a:t> Level Seven </a:t>
            </a:r>
          </a:p>
          <a:p>
            <a:pPr lvl="7"/>
            <a:r>
              <a:rPr lang="en-US"/>
              <a:t>Level Eight</a:t>
            </a:r>
          </a:p>
          <a:p>
            <a:pPr lvl="8"/>
            <a:r>
              <a:rPr lang="en-US"/>
              <a:t>Level Nine</a:t>
            </a:r>
          </a:p>
          <a:p>
            <a:pPr lvl="3"/>
            <a:endParaRPr lang="en-US"/>
          </a:p>
          <a:p>
            <a:pPr lvl="1"/>
            <a:endParaRPr lang="en-US"/>
          </a:p>
        </p:txBody>
      </p:sp>
      <p:sp>
        <p:nvSpPr>
          <p:cNvPr id="73" name="Content Placeholder 17">
            <a:extLst>
              <a:ext uri="{FF2B5EF4-FFF2-40B4-BE49-F238E27FC236}">
                <a16:creationId xmlns:a16="http://schemas.microsoft.com/office/drawing/2014/main" id="{9C016467-4262-4DAA-9B43-A02E57530676}"/>
              </a:ext>
            </a:extLst>
          </p:cNvPr>
          <p:cNvSpPr>
            <a:spLocks noGrp="1"/>
          </p:cNvSpPr>
          <p:nvPr userDrawn="1">
            <p:ph sz="quarter" idx="17"/>
          </p:nvPr>
        </p:nvSpPr>
        <p:spPr bwMode="gray">
          <a:xfrm>
            <a:off x="8236361" y="2515154"/>
            <a:ext cx="3346704" cy="3657600"/>
          </a:xfrm>
          <a:solidFill>
            <a:schemeClr val="bg2"/>
          </a:solidFill>
        </p:spPr>
        <p:txBody>
          <a:bodyPr lIns="182880" tIns="274320" rIns="182880"/>
          <a:lstStyle>
            <a:lvl1pPr algn="l">
              <a:spcBef>
                <a:spcPts val="1200"/>
              </a:spcBef>
              <a:defRPr sz="1600"/>
            </a:lvl1pPr>
            <a:lvl2pPr>
              <a:defRPr sz="1400"/>
            </a:lvl2pPr>
            <a:lvl3pPr>
              <a:defRPr sz="1400"/>
            </a:lvl3pPr>
            <a:lvl4pPr>
              <a:defRPr sz="1200"/>
            </a:lvl4pPr>
            <a:lvl5pPr>
              <a:defRPr sz="1200"/>
            </a:lvl5pPr>
            <a:lvl6pPr>
              <a:defRPr sz="1600"/>
            </a:lvl6pPr>
            <a:lvl7pPr>
              <a:defRPr sz="1200"/>
            </a:lvl7pPr>
            <a:lvl8pPr>
              <a:defRPr sz="1100"/>
            </a:lvl8pPr>
            <a:lvl9pPr>
              <a:defRPr sz="1600"/>
            </a:lvl9pPr>
          </a:lstStyle>
          <a:p>
            <a:pPr lvl="0"/>
            <a:r>
              <a:rPr lang="en-US"/>
              <a:t>Edit Master text styles</a:t>
            </a:r>
          </a:p>
          <a:p>
            <a:pPr lvl="1"/>
            <a:r>
              <a:rPr lang="en-US"/>
              <a:t>Level two</a:t>
            </a:r>
          </a:p>
          <a:p>
            <a:pPr lvl="2"/>
            <a:r>
              <a:rPr lang="en-US"/>
              <a:t>Level three</a:t>
            </a:r>
          </a:p>
          <a:p>
            <a:pPr lvl="3"/>
            <a:r>
              <a:rPr lang="en-US"/>
              <a:t>Level four</a:t>
            </a:r>
          </a:p>
          <a:p>
            <a:pPr lvl="4"/>
            <a:r>
              <a:rPr lang="en-US"/>
              <a:t>Level five</a:t>
            </a:r>
          </a:p>
          <a:p>
            <a:pPr lvl="5"/>
            <a:r>
              <a:rPr lang="en-US"/>
              <a:t>Level Six</a:t>
            </a:r>
          </a:p>
          <a:p>
            <a:pPr lvl="6"/>
            <a:r>
              <a:rPr lang="en-US"/>
              <a:t>Level Seven</a:t>
            </a:r>
          </a:p>
          <a:p>
            <a:pPr lvl="7"/>
            <a:r>
              <a:rPr lang="en-US"/>
              <a:t>Level Eight</a:t>
            </a:r>
          </a:p>
          <a:p>
            <a:pPr lvl="8"/>
            <a:r>
              <a:rPr lang="en-US"/>
              <a:t>Level Nine</a:t>
            </a:r>
          </a:p>
          <a:p>
            <a:pPr lvl="1"/>
            <a:endParaRPr lang="en-US"/>
          </a:p>
        </p:txBody>
      </p:sp>
      <p:sp>
        <p:nvSpPr>
          <p:cNvPr id="818" name="TextBox 817">
            <a:extLst>
              <a:ext uri="{FF2B5EF4-FFF2-40B4-BE49-F238E27FC236}">
                <a16:creationId xmlns:a16="http://schemas.microsoft.com/office/drawing/2014/main" id="{0B7E1504-B128-423C-AA77-E7FED5DC3B79}"/>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85F2C94F-DA57-4BDB-8E5C-E4A0C7522314}"/>
              </a:ext>
            </a:extLst>
          </p:cNvPr>
          <p:cNvSpPr>
            <a:spLocks noGrp="1"/>
          </p:cNvSpPr>
          <p:nvPr>
            <p:ph type="title"/>
          </p:nvPr>
        </p:nvSpPr>
        <p:spPr/>
        <p:txBody>
          <a:bodyPr/>
          <a:lstStyle/>
          <a:p>
            <a:r>
              <a:rPr lang="en-US"/>
              <a:t>Click to edit Master title style</a:t>
            </a:r>
          </a:p>
        </p:txBody>
      </p:sp>
      <p:sp>
        <p:nvSpPr>
          <p:cNvPr id="13" name="Subtitle 2">
            <a:extLst>
              <a:ext uri="{FF2B5EF4-FFF2-40B4-BE49-F238E27FC236}">
                <a16:creationId xmlns:a16="http://schemas.microsoft.com/office/drawing/2014/main" id="{FC59F98B-A991-4DEC-A409-289E778CB84A}"/>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Text Placeholder 3">
            <a:extLst>
              <a:ext uri="{FF2B5EF4-FFF2-40B4-BE49-F238E27FC236}">
                <a16:creationId xmlns:a16="http://schemas.microsoft.com/office/drawing/2014/main" id="{59392189-2D4C-4618-9072-F26EE557FD02}"/>
              </a:ext>
            </a:extLst>
          </p:cNvPr>
          <p:cNvSpPr>
            <a:spLocks noGrp="1"/>
          </p:cNvSpPr>
          <p:nvPr>
            <p:ph type="body" sz="quarter" idx="21"/>
          </p:nvPr>
        </p:nvSpPr>
        <p:spPr>
          <a:xfrm>
            <a:off x="616504" y="1600200"/>
            <a:ext cx="3346704" cy="914400"/>
          </a:xfrm>
          <a:gradFill>
            <a:gsLst>
              <a:gs pos="100000">
                <a:schemeClr val="accent6"/>
              </a:gs>
              <a:gs pos="92000">
                <a:schemeClr val="accent4"/>
              </a:gs>
              <a:gs pos="92000">
                <a:schemeClr val="accent6"/>
              </a:gs>
            </a:gsLst>
            <a:lin ang="2700000" scaled="0"/>
          </a:gradFill>
        </p:spPr>
        <p:txBody>
          <a:bodyPr lIns="182880" tIns="91440" rIns="182880" bIns="91440" anchor="ctr"/>
          <a:lstStyle>
            <a:lvl1pPr>
              <a:defRPr sz="1800">
                <a:solidFill>
                  <a:schemeClr val="bg1"/>
                </a:solidFill>
              </a:defRPr>
            </a:lvl1pPr>
            <a:lvl2pPr marL="0" indent="0">
              <a:buFont typeface="Open Sans" panose="020B0606030504020204" pitchFamily="34" charset="0"/>
              <a:buChar char="​"/>
              <a:defRPr sz="180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p:txBody>
      </p:sp>
      <p:sp>
        <p:nvSpPr>
          <p:cNvPr id="16" name="Text Placeholder 3">
            <a:extLst>
              <a:ext uri="{FF2B5EF4-FFF2-40B4-BE49-F238E27FC236}">
                <a16:creationId xmlns:a16="http://schemas.microsoft.com/office/drawing/2014/main" id="{665955AB-F417-4DCB-8CC3-98BAC90A9AFB}"/>
              </a:ext>
            </a:extLst>
          </p:cNvPr>
          <p:cNvSpPr>
            <a:spLocks noGrp="1"/>
          </p:cNvSpPr>
          <p:nvPr>
            <p:ph type="body" sz="quarter" idx="22"/>
          </p:nvPr>
        </p:nvSpPr>
        <p:spPr>
          <a:xfrm>
            <a:off x="4419676" y="1600200"/>
            <a:ext cx="3346704" cy="914400"/>
          </a:xfrm>
          <a:gradFill>
            <a:gsLst>
              <a:gs pos="92000">
                <a:schemeClr val="accent1"/>
              </a:gs>
              <a:gs pos="92000">
                <a:schemeClr val="accent3"/>
              </a:gs>
            </a:gsLst>
            <a:lin ang="2700000" scaled="0"/>
          </a:gradFill>
        </p:spPr>
        <p:txBody>
          <a:bodyPr lIns="182880" tIns="91440" rIns="182880" bIns="91440" anchor="ctr"/>
          <a:lstStyle>
            <a:lvl1pPr>
              <a:defRPr sz="1800">
                <a:solidFill>
                  <a:schemeClr val="bg1"/>
                </a:solidFill>
              </a:defRPr>
            </a:lvl1pPr>
            <a:lvl2pPr marL="0" indent="0">
              <a:buFont typeface="Open Sans" panose="020B0606030504020204" pitchFamily="34" charset="0"/>
              <a:buChar char="​"/>
              <a:defRPr sz="180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p:txBody>
      </p:sp>
      <p:sp>
        <p:nvSpPr>
          <p:cNvPr id="17" name="Text Placeholder 3">
            <a:extLst>
              <a:ext uri="{FF2B5EF4-FFF2-40B4-BE49-F238E27FC236}">
                <a16:creationId xmlns:a16="http://schemas.microsoft.com/office/drawing/2014/main" id="{7AFB5407-642C-468A-81DB-F0C5C485F6F7}"/>
              </a:ext>
            </a:extLst>
          </p:cNvPr>
          <p:cNvSpPr>
            <a:spLocks noGrp="1"/>
          </p:cNvSpPr>
          <p:nvPr>
            <p:ph type="body" sz="quarter" idx="23"/>
          </p:nvPr>
        </p:nvSpPr>
        <p:spPr>
          <a:xfrm>
            <a:off x="8236361" y="1600200"/>
            <a:ext cx="3346704" cy="914400"/>
          </a:xfrm>
          <a:gradFill>
            <a:gsLst>
              <a:gs pos="92000">
                <a:schemeClr val="accent2"/>
              </a:gs>
              <a:gs pos="92000">
                <a:schemeClr val="accent2">
                  <a:lumMod val="50000"/>
                </a:schemeClr>
              </a:gs>
            </a:gsLst>
            <a:lin ang="2700000" scaled="0"/>
          </a:gradFill>
        </p:spPr>
        <p:txBody>
          <a:bodyPr lIns="182880" tIns="91440" rIns="182880" bIns="91440" anchor="ctr"/>
          <a:lstStyle>
            <a:lvl1pPr>
              <a:defRPr sz="1800">
                <a:solidFill>
                  <a:schemeClr val="bg1"/>
                </a:solidFill>
              </a:defRPr>
            </a:lvl1pPr>
            <a:lvl2pPr marL="0" indent="0">
              <a:buFont typeface="Open Sans" panose="020B0606030504020204" pitchFamily="34" charset="0"/>
              <a:buChar char="​"/>
              <a:defRPr sz="180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p:txBody>
      </p:sp>
    </p:spTree>
    <p:extLst>
      <p:ext uri="{BB962C8B-B14F-4D97-AF65-F5344CB8AC3E}">
        <p14:creationId xmlns:p14="http://schemas.microsoft.com/office/powerpoint/2010/main" val="1847924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Diagram with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30CD733-93DE-4793-929B-26E6DBA7592D}"/>
              </a:ext>
            </a:extLst>
          </p:cNvPr>
          <p:cNvSpPr/>
          <p:nvPr userDrawn="1"/>
        </p:nvSpPr>
        <p:spPr bwMode="ltGray">
          <a:xfrm>
            <a:off x="1" y="1600202"/>
            <a:ext cx="7923212" cy="4570946"/>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800" b="0" i="0" dirty="0">
              <a:solidFill>
                <a:schemeClr val="accent2"/>
              </a:solidFill>
              <a:latin typeface="Calibri" panose="020F0502020204030204" pitchFamily="34" charset="0"/>
            </a:endParaRPr>
          </a:p>
        </p:txBody>
      </p:sp>
      <p:cxnSp>
        <p:nvCxnSpPr>
          <p:cNvPr id="73" name="Straight Connector 72">
            <a:extLst>
              <a:ext uri="{FF2B5EF4-FFF2-40B4-BE49-F238E27FC236}">
                <a16:creationId xmlns:a16="http://schemas.microsoft.com/office/drawing/2014/main" id="{D8C8783A-257B-4A50-95A0-6C7B8E51707B}"/>
              </a:ext>
            </a:extLst>
          </p:cNvPr>
          <p:cNvCxnSpPr>
            <a:cxnSpLocks/>
          </p:cNvCxnSpPr>
          <p:nvPr userDrawn="1"/>
        </p:nvCxnSpPr>
        <p:spPr>
          <a:xfrm>
            <a:off x="8380413" y="1608668"/>
            <a:ext cx="3808412" cy="0"/>
          </a:xfrm>
          <a:prstGeom prst="line">
            <a:avLst/>
          </a:prstGeom>
          <a:ln w="25400">
            <a:solidFill>
              <a:schemeClr val="accent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A17EA1E-A574-444B-9004-45836D98DAD0}"/>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C157BCD9-063B-4ED4-B68C-092EC2C342E6}"/>
              </a:ext>
            </a:extLst>
          </p:cNvPr>
          <p:cNvSpPr>
            <a:spLocks noGrp="1"/>
          </p:cNvSpPr>
          <p:nvPr>
            <p:ph type="title"/>
          </p:nvPr>
        </p:nvSpPr>
        <p:spPr/>
        <p:txBody>
          <a:bodyPr wrap="none"/>
          <a:lstStyle/>
          <a:p>
            <a:r>
              <a:rPr lang="en-US"/>
              <a:t>Click to edit Master title style</a:t>
            </a:r>
          </a:p>
        </p:txBody>
      </p:sp>
      <p:sp>
        <p:nvSpPr>
          <p:cNvPr id="5" name="Text Placeholder 4">
            <a:extLst>
              <a:ext uri="{FF2B5EF4-FFF2-40B4-BE49-F238E27FC236}">
                <a16:creationId xmlns:a16="http://schemas.microsoft.com/office/drawing/2014/main" id="{7F7496CC-9DD2-4299-850C-005958FB65CC}"/>
              </a:ext>
            </a:extLst>
          </p:cNvPr>
          <p:cNvSpPr>
            <a:spLocks noGrp="1"/>
          </p:cNvSpPr>
          <p:nvPr>
            <p:ph type="body" sz="quarter" idx="17"/>
          </p:nvPr>
        </p:nvSpPr>
        <p:spPr>
          <a:xfrm>
            <a:off x="8380413" y="1600200"/>
            <a:ext cx="3808412" cy="4572000"/>
          </a:xfrm>
        </p:spPr>
        <p:txBody>
          <a:bodyPr tIns="457200" rIns="594360" bIns="457200"/>
          <a:lstStyle>
            <a:lvl1pPr>
              <a:defRPr sz="1800"/>
            </a:lvl1pPr>
            <a:lvl2pPr>
              <a:defRPr sz="1600"/>
            </a:lvl2pPr>
            <a:lvl3pPr>
              <a:defRPr sz="1400"/>
            </a:lvl3pPr>
            <a:lvl4pPr>
              <a:defRPr sz="1200"/>
            </a:lvl4pPr>
            <a:lvl5pPr>
              <a:defRPr sz="1200"/>
            </a:lvl5pPr>
            <a:lvl6pPr>
              <a:defRPr sz="1800"/>
            </a:lvl6pPr>
            <a:lvl7pPr>
              <a:defRPr sz="1400"/>
            </a:lvl7pPr>
            <a:lvl8pPr>
              <a:defRPr sz="12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 Seventh level</a:t>
            </a:r>
          </a:p>
          <a:p>
            <a:pPr lvl="7"/>
            <a:r>
              <a:rPr lang="en-US"/>
              <a:t> Eighth level</a:t>
            </a:r>
          </a:p>
          <a:p>
            <a:pPr lvl="8"/>
            <a:r>
              <a:rPr lang="en-US"/>
              <a:t>Ninth level</a:t>
            </a:r>
          </a:p>
        </p:txBody>
      </p:sp>
      <p:sp>
        <p:nvSpPr>
          <p:cNvPr id="9" name="Subtitle 2">
            <a:extLst>
              <a:ext uri="{FF2B5EF4-FFF2-40B4-BE49-F238E27FC236}">
                <a16:creationId xmlns:a16="http://schemas.microsoft.com/office/drawing/2014/main" id="{A0D276D7-17CD-46AB-99B2-97FD34FEEFFA}"/>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2234607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utcome / Benefit">
    <p:spTree>
      <p:nvGrpSpPr>
        <p:cNvPr id="1" name=""/>
        <p:cNvGrpSpPr/>
        <p:nvPr/>
      </p:nvGrpSpPr>
      <p:grpSpPr>
        <a:xfrm>
          <a:off x="0" y="0"/>
          <a:ext cx="0" cy="0"/>
          <a:chOff x="0" y="0"/>
          <a:chExt cx="0" cy="0"/>
        </a:xfrm>
      </p:grpSpPr>
      <p:sp>
        <p:nvSpPr>
          <p:cNvPr id="16" name="Text Placeholder 3">
            <a:extLst>
              <a:ext uri="{FF2B5EF4-FFF2-40B4-BE49-F238E27FC236}">
                <a16:creationId xmlns:a16="http://schemas.microsoft.com/office/drawing/2014/main" id="{BB1458BF-96C1-46C6-A67F-AD0FB4B4E5C0}"/>
              </a:ext>
            </a:extLst>
          </p:cNvPr>
          <p:cNvSpPr>
            <a:spLocks noGrp="1"/>
          </p:cNvSpPr>
          <p:nvPr>
            <p:ph type="body" sz="quarter" idx="21"/>
          </p:nvPr>
        </p:nvSpPr>
        <p:spPr>
          <a:xfrm>
            <a:off x="8378825" y="4347904"/>
            <a:ext cx="3201988" cy="1600200"/>
          </a:xfrm>
        </p:spPr>
        <p:txBody>
          <a:bodyPr/>
          <a:lstStyle>
            <a:lvl1pPr>
              <a:defRPr sz="1400"/>
            </a:lvl1pPr>
            <a:lvl2pPr>
              <a:defRPr sz="1200"/>
            </a:lvl2pPr>
            <a:lvl3pPr>
              <a:defRPr sz="1200"/>
            </a:lvl3pPr>
          </a:lstStyle>
          <a:p>
            <a:pPr lvl="0"/>
            <a:r>
              <a:rPr lang="en-US"/>
              <a:t>Edit Master text styles</a:t>
            </a:r>
          </a:p>
          <a:p>
            <a:pPr lvl="1"/>
            <a:r>
              <a:rPr lang="en-US"/>
              <a:t>Second level</a:t>
            </a:r>
          </a:p>
          <a:p>
            <a:pPr lvl="2"/>
            <a:r>
              <a:rPr lang="en-US"/>
              <a:t>Third level</a:t>
            </a:r>
          </a:p>
        </p:txBody>
      </p:sp>
      <p:sp>
        <p:nvSpPr>
          <p:cNvPr id="4" name="Text Placeholder 3">
            <a:extLst>
              <a:ext uri="{FF2B5EF4-FFF2-40B4-BE49-F238E27FC236}">
                <a16:creationId xmlns:a16="http://schemas.microsoft.com/office/drawing/2014/main" id="{A8781D19-2DDB-4D83-983D-3D159A7DE7C0}"/>
              </a:ext>
            </a:extLst>
          </p:cNvPr>
          <p:cNvSpPr>
            <a:spLocks noGrp="1"/>
          </p:cNvSpPr>
          <p:nvPr>
            <p:ph type="body" sz="quarter" idx="20"/>
          </p:nvPr>
        </p:nvSpPr>
        <p:spPr>
          <a:xfrm>
            <a:off x="8378825" y="2063048"/>
            <a:ext cx="3201988" cy="1600200"/>
          </a:xfrm>
        </p:spPr>
        <p:txBody>
          <a:bodyPr/>
          <a:lstStyle>
            <a:lvl1pPr>
              <a:defRPr sz="1400"/>
            </a:lvl1pPr>
            <a:lvl2pPr>
              <a:defRPr sz="1200"/>
            </a:lvl2pPr>
            <a:lvl3pPr>
              <a:defRPr sz="1200"/>
            </a:lvl3pPr>
          </a:lstStyle>
          <a:p>
            <a:pPr lvl="0"/>
            <a:r>
              <a:rPr lang="en-US"/>
              <a:t>Edit Master text styles</a:t>
            </a:r>
          </a:p>
          <a:p>
            <a:pPr lvl="1"/>
            <a:r>
              <a:rPr lang="en-US"/>
              <a:t>Second level</a:t>
            </a:r>
          </a:p>
          <a:p>
            <a:pPr lvl="2"/>
            <a:r>
              <a:rPr lang="en-US"/>
              <a:t>Third level</a:t>
            </a:r>
          </a:p>
        </p:txBody>
      </p:sp>
      <p:sp>
        <p:nvSpPr>
          <p:cNvPr id="7" name="Text Placeholder 6">
            <a:extLst>
              <a:ext uri="{FF2B5EF4-FFF2-40B4-BE49-F238E27FC236}">
                <a16:creationId xmlns:a16="http://schemas.microsoft.com/office/drawing/2014/main" id="{9005EB21-86C3-42EF-BFE7-549D9EA3645A}"/>
              </a:ext>
            </a:extLst>
          </p:cNvPr>
          <p:cNvSpPr>
            <a:spLocks noGrp="1"/>
          </p:cNvSpPr>
          <p:nvPr>
            <p:ph type="body" sz="quarter" idx="17" hasCustomPrompt="1"/>
          </p:nvPr>
        </p:nvSpPr>
        <p:spPr>
          <a:xfrm>
            <a:off x="8380413" y="1699688"/>
            <a:ext cx="2006600" cy="298450"/>
          </a:xfrm>
        </p:spPr>
        <p:txBody>
          <a:bodyPr anchor="b"/>
          <a:lstStyle>
            <a:lvl1pPr>
              <a:defRPr sz="1600">
                <a:solidFill>
                  <a:schemeClr val="accent1"/>
                </a:solidFill>
              </a:defRPr>
            </a:lvl1pPr>
            <a:lvl5pPr>
              <a:defRPr/>
            </a:lvl5pPr>
          </a:lstStyle>
          <a:p>
            <a:pPr lvl="0"/>
            <a:r>
              <a:rPr lang="en-US"/>
              <a:t>Outcome</a:t>
            </a:r>
          </a:p>
        </p:txBody>
      </p:sp>
      <p:cxnSp>
        <p:nvCxnSpPr>
          <p:cNvPr id="75" name="Straight Connector 74">
            <a:extLst>
              <a:ext uri="{FF2B5EF4-FFF2-40B4-BE49-F238E27FC236}">
                <a16:creationId xmlns:a16="http://schemas.microsoft.com/office/drawing/2014/main" id="{F789B473-DDE6-4450-A111-3761F341AAE3}"/>
              </a:ext>
            </a:extLst>
          </p:cNvPr>
          <p:cNvCxnSpPr>
            <a:cxnSpLocks/>
          </p:cNvCxnSpPr>
          <p:nvPr userDrawn="1"/>
        </p:nvCxnSpPr>
        <p:spPr>
          <a:xfrm>
            <a:off x="8380413" y="3872441"/>
            <a:ext cx="3808412" cy="0"/>
          </a:xfrm>
          <a:prstGeom prst="line">
            <a:avLst/>
          </a:prstGeom>
          <a:ln w="25400">
            <a:solidFill>
              <a:schemeClr val="accent4"/>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6" name="Text Placeholder 6">
            <a:extLst>
              <a:ext uri="{FF2B5EF4-FFF2-40B4-BE49-F238E27FC236}">
                <a16:creationId xmlns:a16="http://schemas.microsoft.com/office/drawing/2014/main" id="{0D0977FA-A4CA-4F1F-8109-D7498D165EDD}"/>
              </a:ext>
            </a:extLst>
          </p:cNvPr>
          <p:cNvSpPr>
            <a:spLocks noGrp="1"/>
          </p:cNvSpPr>
          <p:nvPr>
            <p:ph type="body" sz="quarter" idx="19" hasCustomPrompt="1"/>
          </p:nvPr>
        </p:nvSpPr>
        <p:spPr>
          <a:xfrm>
            <a:off x="8380413" y="3972469"/>
            <a:ext cx="2006600" cy="298450"/>
          </a:xfrm>
        </p:spPr>
        <p:txBody>
          <a:bodyPr anchor="b"/>
          <a:lstStyle>
            <a:lvl1pPr>
              <a:defRPr sz="1600">
                <a:solidFill>
                  <a:schemeClr val="accent4"/>
                </a:solidFill>
              </a:defRPr>
            </a:lvl1pPr>
            <a:lvl5pPr>
              <a:defRPr/>
            </a:lvl5pPr>
          </a:lstStyle>
          <a:p>
            <a:pPr lvl="0"/>
            <a:r>
              <a:rPr lang="en-US"/>
              <a:t>Benefit</a:t>
            </a:r>
          </a:p>
        </p:txBody>
      </p:sp>
      <p:sp>
        <p:nvSpPr>
          <p:cNvPr id="14" name="TextBox 13">
            <a:extLst>
              <a:ext uri="{FF2B5EF4-FFF2-40B4-BE49-F238E27FC236}">
                <a16:creationId xmlns:a16="http://schemas.microsoft.com/office/drawing/2014/main" id="{DF992B4C-D72B-4160-80E2-5EE05E2DDD3F}"/>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9E15888C-CFB4-4BEC-9B94-46E698DFC481}"/>
              </a:ext>
            </a:extLst>
          </p:cNvPr>
          <p:cNvSpPr>
            <a:spLocks noGrp="1"/>
          </p:cNvSpPr>
          <p:nvPr>
            <p:ph type="title"/>
          </p:nvPr>
        </p:nvSpPr>
        <p:spPr/>
        <p:txBody>
          <a:bodyPr wrap="none"/>
          <a:lstStyle/>
          <a:p>
            <a:r>
              <a:rPr lang="en-US"/>
              <a:t>Click to edit Master title style</a:t>
            </a:r>
          </a:p>
        </p:txBody>
      </p:sp>
      <p:sp>
        <p:nvSpPr>
          <p:cNvPr id="18" name="Rectangle 17">
            <a:extLst>
              <a:ext uri="{FF2B5EF4-FFF2-40B4-BE49-F238E27FC236}">
                <a16:creationId xmlns:a16="http://schemas.microsoft.com/office/drawing/2014/main" id="{92EE86E2-0F2F-484B-8170-3AEBA1DDEB2D}"/>
              </a:ext>
            </a:extLst>
          </p:cNvPr>
          <p:cNvSpPr/>
          <p:nvPr userDrawn="1"/>
        </p:nvSpPr>
        <p:spPr bwMode="ltGray">
          <a:xfrm>
            <a:off x="1" y="1600201"/>
            <a:ext cx="7923212" cy="45709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800" b="0" i="0" dirty="0">
              <a:solidFill>
                <a:schemeClr val="accent2"/>
              </a:solidFill>
              <a:latin typeface="Calibri" panose="020F0502020204030204" pitchFamily="34" charset="0"/>
            </a:endParaRPr>
          </a:p>
        </p:txBody>
      </p:sp>
      <p:cxnSp>
        <p:nvCxnSpPr>
          <p:cNvPr id="138" name="Straight Connector 137">
            <a:extLst>
              <a:ext uri="{FF2B5EF4-FFF2-40B4-BE49-F238E27FC236}">
                <a16:creationId xmlns:a16="http://schemas.microsoft.com/office/drawing/2014/main" id="{56D4D92B-574E-4F63-A5BA-8F7282B54C27}"/>
              </a:ext>
            </a:extLst>
          </p:cNvPr>
          <p:cNvCxnSpPr>
            <a:cxnSpLocks/>
          </p:cNvCxnSpPr>
          <p:nvPr userDrawn="1"/>
        </p:nvCxnSpPr>
        <p:spPr>
          <a:xfrm>
            <a:off x="8380413" y="1608668"/>
            <a:ext cx="3808412" cy="0"/>
          </a:xfrm>
          <a:prstGeom prst="line">
            <a:avLst/>
          </a:prstGeom>
          <a:ln w="25400">
            <a:solidFill>
              <a:schemeClr val="accent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9" name="Subtitle 2">
            <a:extLst>
              <a:ext uri="{FF2B5EF4-FFF2-40B4-BE49-F238E27FC236}">
                <a16:creationId xmlns:a16="http://schemas.microsoft.com/office/drawing/2014/main" id="{E9D6A872-88BD-4DFC-AFFD-1E9BEEB6533B}"/>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2024822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ustomer Success">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309367CD-64CE-4B7B-91B1-53B17F8F693D}"/>
              </a:ext>
            </a:extLst>
          </p:cNvPr>
          <p:cNvSpPr/>
          <p:nvPr userDrawn="1"/>
        </p:nvSpPr>
        <p:spPr bwMode="ltGray">
          <a:xfrm>
            <a:off x="1" y="1600201"/>
            <a:ext cx="7923212" cy="45709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00000"/>
              </a:lnSpc>
              <a:spcBef>
                <a:spcPts val="0"/>
              </a:spcBef>
            </a:pPr>
            <a:endParaRPr lang="en-US" sz="2800" b="0" i="0" dirty="0">
              <a:solidFill>
                <a:schemeClr val="accent2"/>
              </a:solidFill>
              <a:latin typeface="Calibri" panose="020F0502020204030204" pitchFamily="34" charset="0"/>
            </a:endParaRPr>
          </a:p>
        </p:txBody>
      </p:sp>
      <p:sp>
        <p:nvSpPr>
          <p:cNvPr id="72" name="Content Placeholder 17">
            <a:extLst>
              <a:ext uri="{FF2B5EF4-FFF2-40B4-BE49-F238E27FC236}">
                <a16:creationId xmlns:a16="http://schemas.microsoft.com/office/drawing/2014/main" id="{A0456ED3-FDC5-4E29-B939-E35EA08477CA}"/>
              </a:ext>
            </a:extLst>
          </p:cNvPr>
          <p:cNvSpPr>
            <a:spLocks noGrp="1"/>
          </p:cNvSpPr>
          <p:nvPr>
            <p:ph sz="quarter" idx="16"/>
          </p:nvPr>
        </p:nvSpPr>
        <p:spPr>
          <a:xfrm>
            <a:off x="611645" y="2409552"/>
            <a:ext cx="3201848" cy="934931"/>
          </a:xfrm>
          <a:noFill/>
        </p:spPr>
        <p:txBody>
          <a:bodyPr vert="horz" lIns="0" tIns="0" rIns="0" bIns="457200" rtlCol="0">
            <a:noAutofit/>
          </a:bodyPr>
          <a:lstStyle>
            <a:lvl1pPr>
              <a:lnSpc>
                <a:spcPct val="100000"/>
              </a:lnSpc>
              <a:spcBef>
                <a:spcPts val="0"/>
              </a:spcBef>
              <a:defRPr lang="en-US" sz="1050" dirty="0">
                <a:solidFill>
                  <a:schemeClr val="tx2"/>
                </a:solidFill>
              </a:defRPr>
            </a:lvl1pPr>
            <a:lvl2pPr marL="114300" indent="-114300">
              <a:lnSpc>
                <a:spcPct val="100000"/>
              </a:lnSpc>
              <a:spcBef>
                <a:spcPts val="0"/>
              </a:spcBef>
              <a:defRPr lang="en-US" sz="1000" dirty="0">
                <a:solidFill>
                  <a:schemeClr val="tx2"/>
                </a:solidFill>
              </a:defRPr>
            </a:lvl2pPr>
            <a:lvl3pPr>
              <a:defRPr lang="en-US" sz="1400" dirty="0">
                <a:solidFill>
                  <a:schemeClr val="tx2"/>
                </a:solidFill>
              </a:defRPr>
            </a:lvl3pPr>
            <a:lvl4pPr>
              <a:defRPr lang="en-US" sz="1200" dirty="0">
                <a:solidFill>
                  <a:schemeClr val="tx2"/>
                </a:solidFill>
              </a:defRPr>
            </a:lvl4pPr>
            <a:lvl5pPr>
              <a:defRPr lang="en-US" sz="1200" dirty="0">
                <a:solidFill>
                  <a:schemeClr val="tx2"/>
                </a:solidFill>
              </a:defRPr>
            </a:lvl5pPr>
          </a:lstStyle>
          <a:p>
            <a:pPr lvl="0"/>
            <a:r>
              <a:rPr lang="en-US"/>
              <a:t>Edit Master text styles</a:t>
            </a:r>
          </a:p>
          <a:p>
            <a:pPr lvl="1"/>
            <a:r>
              <a:rPr lang="en-US"/>
              <a:t>Second level</a:t>
            </a:r>
          </a:p>
        </p:txBody>
      </p:sp>
      <p:sp>
        <p:nvSpPr>
          <p:cNvPr id="7" name="Text Placeholder 6">
            <a:extLst>
              <a:ext uri="{FF2B5EF4-FFF2-40B4-BE49-F238E27FC236}">
                <a16:creationId xmlns:a16="http://schemas.microsoft.com/office/drawing/2014/main" id="{9005EB21-86C3-42EF-BFE7-549D9EA3645A}"/>
              </a:ext>
            </a:extLst>
          </p:cNvPr>
          <p:cNvSpPr>
            <a:spLocks noGrp="1"/>
          </p:cNvSpPr>
          <p:nvPr>
            <p:ph type="body" sz="quarter" idx="17" hasCustomPrompt="1"/>
          </p:nvPr>
        </p:nvSpPr>
        <p:spPr>
          <a:xfrm>
            <a:off x="613093" y="2079840"/>
            <a:ext cx="2006600" cy="227454"/>
          </a:xfrm>
        </p:spPr>
        <p:txBody>
          <a:bodyPr anchor="b"/>
          <a:lstStyle>
            <a:lvl1pPr>
              <a:lnSpc>
                <a:spcPct val="100000"/>
              </a:lnSpc>
              <a:spcBef>
                <a:spcPts val="0"/>
              </a:spcBef>
              <a:defRPr sz="1600">
                <a:solidFill>
                  <a:schemeClr val="accent1"/>
                </a:solidFill>
              </a:defRPr>
            </a:lvl1pPr>
            <a:lvl5pPr>
              <a:defRPr/>
            </a:lvl5pPr>
          </a:lstStyle>
          <a:p>
            <a:pPr lvl="0"/>
            <a:r>
              <a:rPr lang="en-US"/>
              <a:t>About</a:t>
            </a:r>
          </a:p>
        </p:txBody>
      </p:sp>
      <p:sp>
        <p:nvSpPr>
          <p:cNvPr id="74" name="Content Placeholder 17">
            <a:extLst>
              <a:ext uri="{FF2B5EF4-FFF2-40B4-BE49-F238E27FC236}">
                <a16:creationId xmlns:a16="http://schemas.microsoft.com/office/drawing/2014/main" id="{F00013B6-2241-400E-9E61-946C485F8D5E}"/>
              </a:ext>
            </a:extLst>
          </p:cNvPr>
          <p:cNvSpPr>
            <a:spLocks noGrp="1"/>
          </p:cNvSpPr>
          <p:nvPr>
            <p:ph sz="quarter" idx="18"/>
          </p:nvPr>
        </p:nvSpPr>
        <p:spPr>
          <a:xfrm>
            <a:off x="611645" y="3952605"/>
            <a:ext cx="3201848" cy="847996"/>
          </a:xfrm>
          <a:noFill/>
        </p:spPr>
        <p:txBody>
          <a:bodyPr vert="horz" lIns="0" tIns="0" rIns="0" bIns="457200" rtlCol="0">
            <a:noAutofit/>
          </a:bodyPr>
          <a:lstStyle>
            <a:lvl1pPr>
              <a:lnSpc>
                <a:spcPct val="100000"/>
              </a:lnSpc>
              <a:spcBef>
                <a:spcPts val="0"/>
              </a:spcBef>
              <a:defRPr lang="en-US" sz="1050" dirty="0">
                <a:solidFill>
                  <a:schemeClr val="tx2"/>
                </a:solidFill>
              </a:defRPr>
            </a:lvl1pPr>
            <a:lvl2pPr marL="114300" indent="-114300">
              <a:lnSpc>
                <a:spcPct val="100000"/>
              </a:lnSpc>
              <a:spcBef>
                <a:spcPts val="0"/>
              </a:spcBef>
              <a:defRPr lang="en-US" sz="1000" dirty="0">
                <a:solidFill>
                  <a:schemeClr val="tx2"/>
                </a:solidFill>
              </a:defRPr>
            </a:lvl2pPr>
            <a:lvl3pPr>
              <a:defRPr lang="en-US" sz="1400" dirty="0">
                <a:solidFill>
                  <a:schemeClr val="tx2"/>
                </a:solidFill>
              </a:defRPr>
            </a:lvl3pPr>
            <a:lvl4pPr>
              <a:defRPr lang="en-US" sz="1200" dirty="0">
                <a:solidFill>
                  <a:schemeClr val="tx2"/>
                </a:solidFill>
              </a:defRPr>
            </a:lvl4pPr>
            <a:lvl5pPr>
              <a:defRPr lang="en-US" sz="1200" dirty="0">
                <a:solidFill>
                  <a:schemeClr val="tx2"/>
                </a:solidFill>
              </a:defRPr>
            </a:lvl5pPr>
          </a:lstStyle>
          <a:p>
            <a:pPr lvl="0"/>
            <a:r>
              <a:rPr lang="en-US"/>
              <a:t>Edit Master text styles</a:t>
            </a:r>
          </a:p>
          <a:p>
            <a:pPr lvl="1"/>
            <a:r>
              <a:rPr lang="en-US"/>
              <a:t>Second level</a:t>
            </a:r>
          </a:p>
        </p:txBody>
      </p:sp>
      <p:cxnSp>
        <p:nvCxnSpPr>
          <p:cNvPr id="73" name="Straight Connector 72">
            <a:extLst>
              <a:ext uri="{FF2B5EF4-FFF2-40B4-BE49-F238E27FC236}">
                <a16:creationId xmlns:a16="http://schemas.microsoft.com/office/drawing/2014/main" id="{D8C8783A-257B-4A50-95A0-6C7B8E51707B}"/>
              </a:ext>
            </a:extLst>
          </p:cNvPr>
          <p:cNvCxnSpPr>
            <a:cxnSpLocks/>
          </p:cNvCxnSpPr>
          <p:nvPr userDrawn="1"/>
        </p:nvCxnSpPr>
        <p:spPr>
          <a:xfrm>
            <a:off x="609600" y="1964843"/>
            <a:ext cx="3198812" cy="0"/>
          </a:xfrm>
          <a:prstGeom prst="line">
            <a:avLst/>
          </a:prstGeom>
          <a:ln w="25400">
            <a:solidFill>
              <a:schemeClr val="accent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F789B473-DDE6-4450-A111-3761F341AAE3}"/>
              </a:ext>
            </a:extLst>
          </p:cNvPr>
          <p:cNvCxnSpPr>
            <a:cxnSpLocks/>
          </p:cNvCxnSpPr>
          <p:nvPr userDrawn="1"/>
        </p:nvCxnSpPr>
        <p:spPr>
          <a:xfrm>
            <a:off x="609600" y="3547676"/>
            <a:ext cx="3198812" cy="0"/>
          </a:xfrm>
          <a:prstGeom prst="line">
            <a:avLst/>
          </a:prstGeom>
          <a:ln w="25400">
            <a:solidFill>
              <a:schemeClr val="accent2"/>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6" name="Text Placeholder 6">
            <a:extLst>
              <a:ext uri="{FF2B5EF4-FFF2-40B4-BE49-F238E27FC236}">
                <a16:creationId xmlns:a16="http://schemas.microsoft.com/office/drawing/2014/main" id="{0D0977FA-A4CA-4F1F-8109-D7498D165EDD}"/>
              </a:ext>
            </a:extLst>
          </p:cNvPr>
          <p:cNvSpPr>
            <a:spLocks noGrp="1"/>
          </p:cNvSpPr>
          <p:nvPr userDrawn="1">
            <p:ph type="body" sz="quarter" idx="19" hasCustomPrompt="1"/>
          </p:nvPr>
        </p:nvSpPr>
        <p:spPr>
          <a:xfrm>
            <a:off x="613093" y="3634037"/>
            <a:ext cx="2006600" cy="227454"/>
          </a:xfrm>
        </p:spPr>
        <p:txBody>
          <a:bodyPr anchor="b"/>
          <a:lstStyle>
            <a:lvl1pPr>
              <a:lnSpc>
                <a:spcPct val="100000"/>
              </a:lnSpc>
              <a:spcBef>
                <a:spcPts val="0"/>
              </a:spcBef>
              <a:defRPr sz="1600">
                <a:solidFill>
                  <a:schemeClr val="accent2"/>
                </a:solidFill>
              </a:defRPr>
            </a:lvl1pPr>
            <a:lvl5pPr>
              <a:defRPr/>
            </a:lvl5pPr>
          </a:lstStyle>
          <a:p>
            <a:pPr lvl="0"/>
            <a:r>
              <a:rPr lang="en-US"/>
              <a:t>Challenges</a:t>
            </a:r>
          </a:p>
        </p:txBody>
      </p:sp>
      <p:sp>
        <p:nvSpPr>
          <p:cNvPr id="14" name="TextBox 13">
            <a:extLst>
              <a:ext uri="{FF2B5EF4-FFF2-40B4-BE49-F238E27FC236}">
                <a16:creationId xmlns:a16="http://schemas.microsoft.com/office/drawing/2014/main" id="{DF992B4C-D72B-4160-80E2-5EE05E2DDD3F}"/>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100000"/>
              </a:lnSpc>
              <a:spcBef>
                <a:spcPts val="0"/>
              </a:spcBef>
            </a:pPr>
            <a:fld id="{7A51DB15-7364-4F0B-A3A0-1309F8830053}" type="slidenum">
              <a:rPr lang="en-US" sz="800" smtClean="0">
                <a:latin typeface="+mj-lt"/>
              </a:rPr>
              <a:pPr algn="r">
                <a:lnSpc>
                  <a:spcPct val="100000"/>
                </a:lnSpc>
                <a:spcBef>
                  <a:spcPts val="0"/>
                </a:spcBef>
              </a:pPr>
              <a:t>‹#›</a:t>
            </a:fld>
            <a:endParaRPr lang="en-US">
              <a:latin typeface="+mj-lt"/>
            </a:endParaRPr>
          </a:p>
        </p:txBody>
      </p:sp>
      <p:sp>
        <p:nvSpPr>
          <p:cNvPr id="87" name="Content Placeholder 17">
            <a:extLst>
              <a:ext uri="{FF2B5EF4-FFF2-40B4-BE49-F238E27FC236}">
                <a16:creationId xmlns:a16="http://schemas.microsoft.com/office/drawing/2014/main" id="{CB3B18B9-1B70-4F2B-86D9-C5183A845D12}"/>
              </a:ext>
            </a:extLst>
          </p:cNvPr>
          <p:cNvSpPr>
            <a:spLocks noGrp="1"/>
          </p:cNvSpPr>
          <p:nvPr>
            <p:ph sz="quarter" idx="20"/>
          </p:nvPr>
        </p:nvSpPr>
        <p:spPr>
          <a:xfrm>
            <a:off x="4269245" y="2409552"/>
            <a:ext cx="3201848" cy="934931"/>
          </a:xfrm>
          <a:noFill/>
        </p:spPr>
        <p:txBody>
          <a:bodyPr vert="horz" lIns="0" tIns="0" rIns="0" bIns="457200" rtlCol="0">
            <a:noAutofit/>
          </a:bodyPr>
          <a:lstStyle>
            <a:lvl1pPr>
              <a:lnSpc>
                <a:spcPct val="100000"/>
              </a:lnSpc>
              <a:spcBef>
                <a:spcPts val="0"/>
              </a:spcBef>
              <a:defRPr lang="en-US" sz="1050" dirty="0">
                <a:solidFill>
                  <a:schemeClr val="tx2"/>
                </a:solidFill>
              </a:defRPr>
            </a:lvl1pPr>
            <a:lvl2pPr marL="114300" indent="-114300">
              <a:lnSpc>
                <a:spcPct val="100000"/>
              </a:lnSpc>
              <a:spcBef>
                <a:spcPts val="0"/>
              </a:spcBef>
              <a:defRPr lang="en-US" sz="1000" dirty="0">
                <a:solidFill>
                  <a:schemeClr val="tx2"/>
                </a:solidFill>
              </a:defRPr>
            </a:lvl2pPr>
            <a:lvl3pPr>
              <a:defRPr lang="en-US" sz="1400" dirty="0">
                <a:solidFill>
                  <a:schemeClr val="tx2"/>
                </a:solidFill>
              </a:defRPr>
            </a:lvl3pPr>
            <a:lvl4pPr>
              <a:defRPr lang="en-US" sz="1200" dirty="0">
                <a:solidFill>
                  <a:schemeClr val="tx2"/>
                </a:solidFill>
              </a:defRPr>
            </a:lvl4pPr>
            <a:lvl5pPr>
              <a:defRPr lang="en-US" sz="1200" dirty="0">
                <a:solidFill>
                  <a:schemeClr val="tx2"/>
                </a:solidFill>
              </a:defRPr>
            </a:lvl5pPr>
          </a:lstStyle>
          <a:p>
            <a:pPr lvl="0"/>
            <a:r>
              <a:rPr lang="en-US"/>
              <a:t>Edit Master text styles</a:t>
            </a:r>
          </a:p>
          <a:p>
            <a:pPr lvl="1"/>
            <a:r>
              <a:rPr lang="en-US"/>
              <a:t>Second level</a:t>
            </a:r>
          </a:p>
        </p:txBody>
      </p:sp>
      <p:sp>
        <p:nvSpPr>
          <p:cNvPr id="88" name="Text Placeholder 6">
            <a:extLst>
              <a:ext uri="{FF2B5EF4-FFF2-40B4-BE49-F238E27FC236}">
                <a16:creationId xmlns:a16="http://schemas.microsoft.com/office/drawing/2014/main" id="{45C2837B-EA55-4186-A2EA-1E7FB5B122D2}"/>
              </a:ext>
            </a:extLst>
          </p:cNvPr>
          <p:cNvSpPr>
            <a:spLocks noGrp="1"/>
          </p:cNvSpPr>
          <p:nvPr>
            <p:ph type="body" sz="quarter" idx="21" hasCustomPrompt="1"/>
          </p:nvPr>
        </p:nvSpPr>
        <p:spPr>
          <a:xfrm>
            <a:off x="4270693" y="2079840"/>
            <a:ext cx="2006600" cy="227454"/>
          </a:xfrm>
        </p:spPr>
        <p:txBody>
          <a:bodyPr anchor="b"/>
          <a:lstStyle>
            <a:lvl1pPr>
              <a:lnSpc>
                <a:spcPct val="100000"/>
              </a:lnSpc>
              <a:spcBef>
                <a:spcPts val="0"/>
              </a:spcBef>
              <a:buNone/>
              <a:defRPr sz="1600">
                <a:solidFill>
                  <a:schemeClr val="accent4"/>
                </a:solidFill>
              </a:defRPr>
            </a:lvl1pPr>
            <a:lvl5pPr>
              <a:defRPr/>
            </a:lvl5pPr>
          </a:lstStyle>
          <a:p>
            <a:pPr lvl="0"/>
            <a:r>
              <a:rPr lang="en-US"/>
              <a:t>Solution</a:t>
            </a:r>
          </a:p>
        </p:txBody>
      </p:sp>
      <p:sp>
        <p:nvSpPr>
          <p:cNvPr id="89" name="Content Placeholder 17">
            <a:extLst>
              <a:ext uri="{FF2B5EF4-FFF2-40B4-BE49-F238E27FC236}">
                <a16:creationId xmlns:a16="http://schemas.microsoft.com/office/drawing/2014/main" id="{00A3A11C-EA43-4ACC-83B9-C4C7C1080E3C}"/>
              </a:ext>
            </a:extLst>
          </p:cNvPr>
          <p:cNvSpPr>
            <a:spLocks noGrp="1"/>
          </p:cNvSpPr>
          <p:nvPr>
            <p:ph sz="quarter" idx="22"/>
          </p:nvPr>
        </p:nvSpPr>
        <p:spPr>
          <a:xfrm>
            <a:off x="4269245" y="3952605"/>
            <a:ext cx="3201848" cy="847996"/>
          </a:xfrm>
          <a:noFill/>
        </p:spPr>
        <p:txBody>
          <a:bodyPr vert="horz" lIns="0" tIns="0" rIns="0" bIns="457200" rtlCol="0">
            <a:noAutofit/>
          </a:bodyPr>
          <a:lstStyle>
            <a:lvl1pPr>
              <a:lnSpc>
                <a:spcPct val="100000"/>
              </a:lnSpc>
              <a:spcBef>
                <a:spcPts val="0"/>
              </a:spcBef>
              <a:defRPr lang="en-US" sz="1050" dirty="0">
                <a:solidFill>
                  <a:schemeClr val="tx2"/>
                </a:solidFill>
              </a:defRPr>
            </a:lvl1pPr>
            <a:lvl2pPr marL="114300" indent="-114300">
              <a:lnSpc>
                <a:spcPct val="100000"/>
              </a:lnSpc>
              <a:spcBef>
                <a:spcPts val="0"/>
              </a:spcBef>
              <a:defRPr lang="en-US" sz="1000" dirty="0">
                <a:solidFill>
                  <a:schemeClr val="tx2"/>
                </a:solidFill>
              </a:defRPr>
            </a:lvl2pPr>
            <a:lvl3pPr>
              <a:defRPr lang="en-US" sz="1400" dirty="0">
                <a:solidFill>
                  <a:schemeClr val="tx2"/>
                </a:solidFill>
              </a:defRPr>
            </a:lvl3pPr>
            <a:lvl4pPr>
              <a:defRPr lang="en-US" sz="1200" dirty="0">
                <a:solidFill>
                  <a:schemeClr val="tx2"/>
                </a:solidFill>
              </a:defRPr>
            </a:lvl4pPr>
            <a:lvl5pPr>
              <a:defRPr lang="en-US" sz="1200" dirty="0">
                <a:solidFill>
                  <a:schemeClr val="tx2"/>
                </a:solidFill>
              </a:defRPr>
            </a:lvl5pPr>
          </a:lstStyle>
          <a:p>
            <a:pPr lvl="0"/>
            <a:r>
              <a:rPr lang="en-US"/>
              <a:t>Edit Master text styles</a:t>
            </a:r>
          </a:p>
          <a:p>
            <a:pPr lvl="1"/>
            <a:r>
              <a:rPr lang="en-US"/>
              <a:t>Second level</a:t>
            </a:r>
          </a:p>
        </p:txBody>
      </p:sp>
      <p:cxnSp>
        <p:nvCxnSpPr>
          <p:cNvPr id="90" name="Straight Connector 89">
            <a:extLst>
              <a:ext uri="{FF2B5EF4-FFF2-40B4-BE49-F238E27FC236}">
                <a16:creationId xmlns:a16="http://schemas.microsoft.com/office/drawing/2014/main" id="{EAAB5B3C-AE89-4605-BB4B-0C07DE733C40}"/>
              </a:ext>
            </a:extLst>
          </p:cNvPr>
          <p:cNvCxnSpPr>
            <a:cxnSpLocks/>
          </p:cNvCxnSpPr>
          <p:nvPr userDrawn="1"/>
        </p:nvCxnSpPr>
        <p:spPr>
          <a:xfrm>
            <a:off x="4267200" y="1964843"/>
            <a:ext cx="3198812" cy="0"/>
          </a:xfrm>
          <a:prstGeom prst="line">
            <a:avLst/>
          </a:prstGeom>
          <a:ln w="25400">
            <a:solidFill>
              <a:schemeClr val="accent4"/>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4709593A-BC10-40A3-842E-346F6E0EE30C}"/>
              </a:ext>
            </a:extLst>
          </p:cNvPr>
          <p:cNvCxnSpPr>
            <a:cxnSpLocks/>
          </p:cNvCxnSpPr>
          <p:nvPr userDrawn="1"/>
        </p:nvCxnSpPr>
        <p:spPr>
          <a:xfrm>
            <a:off x="4267200" y="3547676"/>
            <a:ext cx="3198812" cy="0"/>
          </a:xfrm>
          <a:prstGeom prst="line">
            <a:avLst/>
          </a:prstGeom>
          <a:ln w="25400">
            <a:solidFill>
              <a:schemeClr val="accent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2" name="Text Placeholder 6">
            <a:extLst>
              <a:ext uri="{FF2B5EF4-FFF2-40B4-BE49-F238E27FC236}">
                <a16:creationId xmlns:a16="http://schemas.microsoft.com/office/drawing/2014/main" id="{48CE9E08-388B-4458-B1F4-453A8413D639}"/>
              </a:ext>
            </a:extLst>
          </p:cNvPr>
          <p:cNvSpPr>
            <a:spLocks noGrp="1"/>
          </p:cNvSpPr>
          <p:nvPr>
            <p:ph type="body" sz="quarter" idx="23" hasCustomPrompt="1"/>
          </p:nvPr>
        </p:nvSpPr>
        <p:spPr>
          <a:xfrm>
            <a:off x="4270693" y="3634037"/>
            <a:ext cx="2006600" cy="227454"/>
          </a:xfrm>
        </p:spPr>
        <p:txBody>
          <a:bodyPr anchor="b"/>
          <a:lstStyle>
            <a:lvl1pPr>
              <a:lnSpc>
                <a:spcPct val="100000"/>
              </a:lnSpc>
              <a:spcBef>
                <a:spcPts val="0"/>
              </a:spcBef>
              <a:defRPr sz="1600">
                <a:solidFill>
                  <a:schemeClr val="accent6"/>
                </a:solidFill>
              </a:defRPr>
            </a:lvl1pPr>
            <a:lvl5pPr>
              <a:defRPr/>
            </a:lvl5pPr>
          </a:lstStyle>
          <a:p>
            <a:pPr lvl="0"/>
            <a:r>
              <a:rPr lang="en-US"/>
              <a:t>Impact</a:t>
            </a:r>
          </a:p>
        </p:txBody>
      </p:sp>
      <p:sp>
        <p:nvSpPr>
          <p:cNvPr id="6" name="Picture Placeholder 5">
            <a:extLst>
              <a:ext uri="{FF2B5EF4-FFF2-40B4-BE49-F238E27FC236}">
                <a16:creationId xmlns:a16="http://schemas.microsoft.com/office/drawing/2014/main" id="{4D909953-1B24-4C7D-A173-A53DF3FC7EC3}"/>
              </a:ext>
            </a:extLst>
          </p:cNvPr>
          <p:cNvSpPr>
            <a:spLocks noGrp="1"/>
          </p:cNvSpPr>
          <p:nvPr>
            <p:ph type="pic" sz="quarter" idx="24"/>
          </p:nvPr>
        </p:nvSpPr>
        <p:spPr>
          <a:xfrm>
            <a:off x="8382000" y="2971800"/>
            <a:ext cx="3194050" cy="1828800"/>
          </a:xfrm>
        </p:spPr>
        <p:txBody>
          <a:bodyPr/>
          <a:lstStyle>
            <a:lvl1pPr>
              <a:lnSpc>
                <a:spcPct val="100000"/>
              </a:lnSpc>
              <a:spcBef>
                <a:spcPts val="0"/>
              </a:spcBef>
              <a:defRPr/>
            </a:lvl1pPr>
          </a:lstStyle>
          <a:p>
            <a:r>
              <a:rPr lang="en-US"/>
              <a:t>Click icon to add picture</a:t>
            </a:r>
          </a:p>
        </p:txBody>
      </p:sp>
      <p:sp>
        <p:nvSpPr>
          <p:cNvPr id="9" name="Picture Placeholder 8">
            <a:extLst>
              <a:ext uri="{FF2B5EF4-FFF2-40B4-BE49-F238E27FC236}">
                <a16:creationId xmlns:a16="http://schemas.microsoft.com/office/drawing/2014/main" id="{D0ED48B1-3A1C-41E2-BEC6-E8E6B54A07B0}"/>
              </a:ext>
            </a:extLst>
          </p:cNvPr>
          <p:cNvSpPr>
            <a:spLocks noGrp="1"/>
          </p:cNvSpPr>
          <p:nvPr>
            <p:ph type="pic" sz="quarter" idx="25" hasCustomPrompt="1"/>
          </p:nvPr>
        </p:nvSpPr>
        <p:spPr>
          <a:xfrm>
            <a:off x="8959850" y="1600200"/>
            <a:ext cx="1841500" cy="660399"/>
          </a:xfrm>
        </p:spPr>
        <p:txBody>
          <a:bodyPr anchor="ctr"/>
          <a:lstStyle>
            <a:lvl1pPr algn="ctr">
              <a:lnSpc>
                <a:spcPct val="100000"/>
              </a:lnSpc>
              <a:spcBef>
                <a:spcPts val="0"/>
              </a:spcBef>
              <a:defRPr/>
            </a:lvl1pPr>
          </a:lstStyle>
          <a:p>
            <a:r>
              <a:rPr lang="en-US" dirty="0"/>
              <a:t>Insert Logo here</a:t>
            </a:r>
          </a:p>
        </p:txBody>
      </p:sp>
      <p:sp>
        <p:nvSpPr>
          <p:cNvPr id="11" name="Text Placeholder 10">
            <a:extLst>
              <a:ext uri="{FF2B5EF4-FFF2-40B4-BE49-F238E27FC236}">
                <a16:creationId xmlns:a16="http://schemas.microsoft.com/office/drawing/2014/main" id="{D0A78DDD-5F83-4940-98A7-CF6D7FB81405}"/>
              </a:ext>
            </a:extLst>
          </p:cNvPr>
          <p:cNvSpPr>
            <a:spLocks noGrp="1"/>
          </p:cNvSpPr>
          <p:nvPr>
            <p:ph type="body" sz="quarter" idx="26"/>
          </p:nvPr>
        </p:nvSpPr>
        <p:spPr>
          <a:xfrm>
            <a:off x="8382000" y="5022214"/>
            <a:ext cx="3200400" cy="1153795"/>
          </a:xfrm>
        </p:spPr>
        <p:txBody>
          <a:bodyPr/>
          <a:lstStyle>
            <a:lvl1pPr algn="ctr">
              <a:lnSpc>
                <a:spcPct val="100000"/>
              </a:lnSpc>
              <a:spcBef>
                <a:spcPts val="0"/>
              </a:spcBef>
              <a:defRPr sz="1400"/>
            </a:lvl1pPr>
            <a:lvl2pPr marL="0" indent="0" algn="ctr">
              <a:lnSpc>
                <a:spcPct val="100000"/>
              </a:lnSpc>
              <a:spcBef>
                <a:spcPts val="0"/>
              </a:spcBef>
              <a:buFont typeface="Open Sans" panose="020B0606030504020204" pitchFamily="34" charset="0"/>
              <a:buChar char="​"/>
              <a:defRPr sz="1200">
                <a:solidFill>
                  <a:schemeClr val="accent1"/>
                </a:solidFill>
              </a:defRPr>
            </a:lvl2pPr>
            <a:lvl3pPr marL="0" indent="0" algn="ctr">
              <a:buFont typeface="Open Sans" panose="020B0606030504020204" pitchFamily="34" charset="0"/>
              <a:buNone/>
              <a:defRPr sz="1200">
                <a:solidFill>
                  <a:schemeClr val="accent1"/>
                </a:solidFill>
              </a:defRPr>
            </a:lvl3pPr>
            <a:lvl4pPr marL="0" indent="0" algn="ctr">
              <a:buFont typeface="Open Sans" panose="020B0606030504020204" pitchFamily="34" charset="0"/>
              <a:buChar char="​"/>
              <a:defRPr sz="1200">
                <a:solidFill>
                  <a:schemeClr val="accent1"/>
                </a:solidFill>
              </a:defRPr>
            </a:lvl4pPr>
            <a:lvl5pPr marL="0" indent="0" algn="ctr">
              <a:buFont typeface="Open Sans" panose="020B0606030504020204" pitchFamily="34" charset="0"/>
              <a:buChar char="​"/>
              <a:defRPr sz="1200">
                <a:solidFill>
                  <a:schemeClr val="accent1"/>
                </a:solidFill>
              </a:defRPr>
            </a:lvl5pPr>
          </a:lstStyle>
          <a:p>
            <a:pPr lvl="0"/>
            <a:r>
              <a:rPr lang="en-US"/>
              <a:t>Edit Master text styles</a:t>
            </a:r>
          </a:p>
          <a:p>
            <a:pPr lvl="1"/>
            <a:r>
              <a:rPr lang="en-US"/>
              <a:t>Second level</a:t>
            </a:r>
          </a:p>
        </p:txBody>
      </p:sp>
      <p:sp>
        <p:nvSpPr>
          <p:cNvPr id="93" name="Text Placeholder 10">
            <a:extLst>
              <a:ext uri="{FF2B5EF4-FFF2-40B4-BE49-F238E27FC236}">
                <a16:creationId xmlns:a16="http://schemas.microsoft.com/office/drawing/2014/main" id="{356F2006-5264-4FEB-8EBA-8BA6A55D19B4}"/>
              </a:ext>
            </a:extLst>
          </p:cNvPr>
          <p:cNvSpPr>
            <a:spLocks noGrp="1"/>
          </p:cNvSpPr>
          <p:nvPr>
            <p:ph type="body" sz="quarter" idx="27" hasCustomPrompt="1"/>
          </p:nvPr>
        </p:nvSpPr>
        <p:spPr>
          <a:xfrm>
            <a:off x="8375650" y="2347933"/>
            <a:ext cx="3206750" cy="241300"/>
          </a:xfrm>
        </p:spPr>
        <p:txBody>
          <a:bodyPr anchor="ctr"/>
          <a:lstStyle>
            <a:lvl1pPr algn="ctr">
              <a:lnSpc>
                <a:spcPct val="100000"/>
              </a:lnSpc>
              <a:spcBef>
                <a:spcPts val="0"/>
              </a:spcBef>
              <a:defRPr sz="1200"/>
            </a:lvl1pPr>
            <a:lvl2pPr marL="0" indent="0" algn="ctr">
              <a:buFont typeface="Open Sans" panose="020B0606030504020204" pitchFamily="34" charset="0"/>
              <a:buChar char="​"/>
              <a:defRPr sz="1200">
                <a:solidFill>
                  <a:schemeClr val="accent1"/>
                </a:solidFill>
              </a:defRPr>
            </a:lvl2pPr>
            <a:lvl3pPr marL="0" indent="0" algn="ctr">
              <a:buFont typeface="Open Sans" panose="020B0606030504020204" pitchFamily="34" charset="0"/>
              <a:buChar char="​"/>
              <a:defRPr sz="1200">
                <a:solidFill>
                  <a:schemeClr val="accent1"/>
                </a:solidFill>
              </a:defRPr>
            </a:lvl3pPr>
            <a:lvl4pPr marL="0" indent="0" algn="ctr">
              <a:buFont typeface="Open Sans" panose="020B0606030504020204" pitchFamily="34" charset="0"/>
              <a:buChar char="​"/>
              <a:defRPr sz="1200">
                <a:solidFill>
                  <a:schemeClr val="accent1"/>
                </a:solidFill>
              </a:defRPr>
            </a:lvl4pPr>
            <a:lvl5pPr marL="0" indent="0" algn="ctr">
              <a:buFont typeface="Open Sans" panose="020B0606030504020204" pitchFamily="34" charset="0"/>
              <a:buChar char="​"/>
              <a:defRPr sz="1200">
                <a:solidFill>
                  <a:schemeClr val="accent1"/>
                </a:solidFill>
              </a:defRPr>
            </a:lvl5pPr>
          </a:lstStyle>
          <a:p>
            <a:pPr lvl="0"/>
            <a:r>
              <a:rPr lang="en-US"/>
              <a:t>Location</a:t>
            </a:r>
          </a:p>
        </p:txBody>
      </p:sp>
      <p:sp>
        <p:nvSpPr>
          <p:cNvPr id="12" name="Rectangle 11">
            <a:extLst>
              <a:ext uri="{FF2B5EF4-FFF2-40B4-BE49-F238E27FC236}">
                <a16:creationId xmlns:a16="http://schemas.microsoft.com/office/drawing/2014/main" id="{8AF7F59A-4C67-4F41-A6E0-906850EDF3F1}"/>
              </a:ext>
            </a:extLst>
          </p:cNvPr>
          <p:cNvSpPr/>
          <p:nvPr userDrawn="1"/>
        </p:nvSpPr>
        <p:spPr>
          <a:xfrm>
            <a:off x="608739" y="4978399"/>
            <a:ext cx="3204753" cy="879645"/>
          </a:xfrm>
          <a:prstGeom prst="rect">
            <a:avLst/>
          </a:prstGeom>
          <a:gradFill>
            <a:gsLst>
              <a:gs pos="0">
                <a:schemeClr val="accent4"/>
              </a:gs>
              <a:gs pos="98000">
                <a:schemeClr val="accent4"/>
              </a:gs>
            </a:gsLst>
            <a:lin ang="5400000" scaled="1"/>
          </a:gradFill>
        </p:spPr>
        <p:txBody>
          <a:bodyPr vert="horz" lIns="594360" tIns="457200" rIns="457200" bIns="457200" rtlCol="0">
            <a:noAutofit/>
          </a:bodyPr>
          <a:lstStyle/>
          <a:p>
            <a:pPr lvl="0" indent="0">
              <a:lnSpc>
                <a:spcPct val="100000"/>
              </a:lnSpc>
              <a:spcBef>
                <a:spcPts val="0"/>
              </a:spcBef>
              <a:buClr>
                <a:schemeClr val="tx1">
                  <a:lumMod val="60000"/>
                  <a:lumOff val="40000"/>
                </a:schemeClr>
              </a:buClr>
              <a:buSzPct val="90000"/>
              <a:buFont typeface="Arial" panose="020B0604020202020204" pitchFamily="34" charset="0"/>
              <a:buChar char="​"/>
            </a:pPr>
            <a:endParaRPr lang="en-US" b="0" i="0" dirty="0">
              <a:solidFill>
                <a:schemeClr val="bg1"/>
              </a:solidFill>
              <a:latin typeface="Calibri" panose="020F0502020204030204" pitchFamily="34" charset="0"/>
            </a:endParaRPr>
          </a:p>
        </p:txBody>
      </p:sp>
      <p:sp>
        <p:nvSpPr>
          <p:cNvPr id="152" name="Rectangle 151">
            <a:extLst>
              <a:ext uri="{FF2B5EF4-FFF2-40B4-BE49-F238E27FC236}">
                <a16:creationId xmlns:a16="http://schemas.microsoft.com/office/drawing/2014/main" id="{85779326-D874-4DC4-BA73-C7157B414B05}"/>
              </a:ext>
            </a:extLst>
          </p:cNvPr>
          <p:cNvSpPr/>
          <p:nvPr userDrawn="1"/>
        </p:nvSpPr>
        <p:spPr>
          <a:xfrm>
            <a:off x="4267199" y="4978400"/>
            <a:ext cx="3203893" cy="878840"/>
          </a:xfrm>
          <a:prstGeom prst="rect">
            <a:avLst/>
          </a:prstGeom>
          <a:gradFill>
            <a:gsLst>
              <a:gs pos="0">
                <a:schemeClr val="accent1"/>
              </a:gs>
              <a:gs pos="98000">
                <a:schemeClr val="accent1"/>
              </a:gs>
            </a:gsLst>
            <a:lin ang="5400000" scaled="1"/>
          </a:gradFill>
        </p:spPr>
        <p:txBody>
          <a:bodyPr vert="horz" lIns="457200" tIns="457200" rIns="594360" bIns="0" rtlCol="0">
            <a:noAutofit/>
          </a:bodyPr>
          <a:lstStyle/>
          <a:p>
            <a:pPr lvl="0" indent="0">
              <a:lnSpc>
                <a:spcPct val="100000"/>
              </a:lnSpc>
              <a:spcBef>
                <a:spcPts val="0"/>
              </a:spcBef>
              <a:buClr>
                <a:schemeClr val="tx1">
                  <a:lumMod val="60000"/>
                  <a:lumOff val="40000"/>
                </a:schemeClr>
              </a:buClr>
              <a:buSzPct val="90000"/>
              <a:buFont typeface="Arial" panose="020B0604020202020204" pitchFamily="34" charset="0"/>
              <a:buChar char="​"/>
            </a:pPr>
            <a:endParaRPr lang="en-US" b="0" i="0" dirty="0">
              <a:solidFill>
                <a:schemeClr val="bg1"/>
              </a:solidFill>
              <a:latin typeface="Calibri" panose="020F0502020204030204" pitchFamily="34" charset="0"/>
            </a:endParaRPr>
          </a:p>
        </p:txBody>
      </p:sp>
      <p:sp>
        <p:nvSpPr>
          <p:cNvPr id="2" name="Title 1">
            <a:extLst>
              <a:ext uri="{FF2B5EF4-FFF2-40B4-BE49-F238E27FC236}">
                <a16:creationId xmlns:a16="http://schemas.microsoft.com/office/drawing/2014/main" id="{10FD359B-DBB1-4A58-B3A5-88DBD360EFA4}"/>
              </a:ext>
            </a:extLst>
          </p:cNvPr>
          <p:cNvSpPr>
            <a:spLocks noGrp="1"/>
          </p:cNvSpPr>
          <p:nvPr>
            <p:ph type="title" hasCustomPrompt="1"/>
          </p:nvPr>
        </p:nvSpPr>
        <p:spPr/>
        <p:txBody>
          <a:bodyPr/>
          <a:lstStyle>
            <a:lvl1pPr>
              <a:defRPr/>
            </a:lvl1pPr>
          </a:lstStyle>
          <a:p>
            <a:r>
              <a:rPr lang="en-US"/>
              <a:t>Company Name</a:t>
            </a:r>
          </a:p>
        </p:txBody>
      </p:sp>
      <p:sp>
        <p:nvSpPr>
          <p:cNvPr id="27" name="Subtitle 2">
            <a:extLst>
              <a:ext uri="{FF2B5EF4-FFF2-40B4-BE49-F238E27FC236}">
                <a16:creationId xmlns:a16="http://schemas.microsoft.com/office/drawing/2014/main" id="{9A29AA74-2865-4B6A-BD11-7A351A336A6C}"/>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29" name="Text Placeholder 10">
            <a:extLst>
              <a:ext uri="{FF2B5EF4-FFF2-40B4-BE49-F238E27FC236}">
                <a16:creationId xmlns:a16="http://schemas.microsoft.com/office/drawing/2014/main" id="{09C7727F-F570-4AF1-856D-98544836237D}"/>
              </a:ext>
            </a:extLst>
          </p:cNvPr>
          <p:cNvSpPr>
            <a:spLocks noGrp="1"/>
          </p:cNvSpPr>
          <p:nvPr>
            <p:ph type="body" sz="quarter" idx="28" hasCustomPrompt="1"/>
          </p:nvPr>
        </p:nvSpPr>
        <p:spPr>
          <a:xfrm>
            <a:off x="8375650" y="2647290"/>
            <a:ext cx="3206750" cy="241300"/>
          </a:xfrm>
        </p:spPr>
        <p:txBody>
          <a:bodyPr anchor="ctr"/>
          <a:lstStyle>
            <a:lvl1pPr algn="ctr">
              <a:lnSpc>
                <a:spcPct val="100000"/>
              </a:lnSpc>
              <a:spcBef>
                <a:spcPts val="0"/>
              </a:spcBef>
              <a:defRPr sz="1200"/>
            </a:lvl1pPr>
            <a:lvl2pPr marL="0" indent="0" algn="ctr">
              <a:buFont typeface="Open Sans" panose="020B0606030504020204" pitchFamily="34" charset="0"/>
              <a:buChar char="​"/>
              <a:defRPr sz="1200">
                <a:solidFill>
                  <a:schemeClr val="accent1"/>
                </a:solidFill>
              </a:defRPr>
            </a:lvl2pPr>
            <a:lvl3pPr marL="0" indent="0" algn="ctr">
              <a:buFont typeface="Open Sans" panose="020B0606030504020204" pitchFamily="34" charset="0"/>
              <a:buChar char="​"/>
              <a:defRPr sz="1200">
                <a:solidFill>
                  <a:schemeClr val="accent1"/>
                </a:solidFill>
              </a:defRPr>
            </a:lvl3pPr>
            <a:lvl4pPr marL="0" indent="0" algn="ctr">
              <a:buFont typeface="Open Sans" panose="020B0606030504020204" pitchFamily="34" charset="0"/>
              <a:buChar char="​"/>
              <a:defRPr sz="1200">
                <a:solidFill>
                  <a:schemeClr val="accent1"/>
                </a:solidFill>
              </a:defRPr>
            </a:lvl4pPr>
            <a:lvl5pPr marL="0" indent="0" algn="ctr">
              <a:buFont typeface="Open Sans" panose="020B0606030504020204" pitchFamily="34" charset="0"/>
              <a:buChar char="​"/>
              <a:defRPr sz="1200">
                <a:solidFill>
                  <a:schemeClr val="accent1"/>
                </a:solidFill>
              </a:defRPr>
            </a:lvl5pPr>
          </a:lstStyle>
          <a:p>
            <a:pPr lvl="0"/>
            <a:r>
              <a:rPr lang="en-US"/>
              <a:t>Industry</a:t>
            </a:r>
          </a:p>
        </p:txBody>
      </p:sp>
      <p:sp>
        <p:nvSpPr>
          <p:cNvPr id="30" name="Text Placeholder 6">
            <a:extLst>
              <a:ext uri="{FF2B5EF4-FFF2-40B4-BE49-F238E27FC236}">
                <a16:creationId xmlns:a16="http://schemas.microsoft.com/office/drawing/2014/main" id="{F13DC67D-58A2-45BD-A728-B6ECDD8B5A5B}"/>
              </a:ext>
            </a:extLst>
          </p:cNvPr>
          <p:cNvSpPr>
            <a:spLocks noGrp="1"/>
          </p:cNvSpPr>
          <p:nvPr>
            <p:ph type="body" sz="quarter" idx="29" hasCustomPrompt="1"/>
          </p:nvPr>
        </p:nvSpPr>
        <p:spPr>
          <a:xfrm>
            <a:off x="613093" y="4978400"/>
            <a:ext cx="3200400" cy="227454"/>
          </a:xfrm>
        </p:spPr>
        <p:txBody>
          <a:bodyPr anchor="b"/>
          <a:lstStyle>
            <a:lvl1pPr algn="ctr">
              <a:lnSpc>
                <a:spcPct val="100000"/>
              </a:lnSpc>
              <a:spcBef>
                <a:spcPts val="0"/>
              </a:spcBef>
              <a:defRPr sz="1000">
                <a:solidFill>
                  <a:schemeClr val="bg1"/>
                </a:solidFill>
              </a:defRPr>
            </a:lvl1pPr>
            <a:lvl5pPr>
              <a:defRPr/>
            </a:lvl5pPr>
          </a:lstStyle>
          <a:p>
            <a:pPr lvl="0"/>
            <a:r>
              <a:rPr lang="en-US"/>
              <a:t>Products</a:t>
            </a:r>
          </a:p>
        </p:txBody>
      </p:sp>
      <p:sp>
        <p:nvSpPr>
          <p:cNvPr id="31" name="Text Placeholder 6">
            <a:extLst>
              <a:ext uri="{FF2B5EF4-FFF2-40B4-BE49-F238E27FC236}">
                <a16:creationId xmlns:a16="http://schemas.microsoft.com/office/drawing/2014/main" id="{53D9F0A4-74F4-4BA6-AD21-4791EF0A203A}"/>
              </a:ext>
            </a:extLst>
          </p:cNvPr>
          <p:cNvSpPr>
            <a:spLocks noGrp="1"/>
          </p:cNvSpPr>
          <p:nvPr>
            <p:ph type="body" sz="quarter" idx="30" hasCustomPrompt="1"/>
          </p:nvPr>
        </p:nvSpPr>
        <p:spPr>
          <a:xfrm>
            <a:off x="4273995" y="4978400"/>
            <a:ext cx="3200400" cy="227454"/>
          </a:xfrm>
        </p:spPr>
        <p:txBody>
          <a:bodyPr anchor="b"/>
          <a:lstStyle>
            <a:lvl1pPr algn="ctr">
              <a:lnSpc>
                <a:spcPct val="100000"/>
              </a:lnSpc>
              <a:spcBef>
                <a:spcPts val="0"/>
              </a:spcBef>
              <a:defRPr sz="1000">
                <a:solidFill>
                  <a:schemeClr val="bg1"/>
                </a:solidFill>
              </a:defRPr>
            </a:lvl1pPr>
            <a:lvl5pPr>
              <a:defRPr/>
            </a:lvl5pPr>
          </a:lstStyle>
          <a:p>
            <a:pPr lvl="0"/>
            <a:r>
              <a:rPr lang="en-US"/>
              <a:t>Strategic Priorities</a:t>
            </a:r>
          </a:p>
        </p:txBody>
      </p:sp>
    </p:spTree>
    <p:extLst>
      <p:ext uri="{BB962C8B-B14F-4D97-AF65-F5344CB8AC3E}">
        <p14:creationId xmlns:p14="http://schemas.microsoft.com/office/powerpoint/2010/main" val="2418193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genda">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9183EB20-0C5F-4DF1-ACB7-C31AA7522317}"/>
              </a:ext>
            </a:extLst>
          </p:cNvPr>
          <p:cNvPicPr>
            <a:picLocks noChangeAspect="1"/>
          </p:cNvPicPr>
          <p:nvPr userDrawn="1"/>
        </p:nvPicPr>
        <p:blipFill>
          <a:blip r:embed="rId2"/>
          <a:stretch>
            <a:fillRect/>
          </a:stretch>
        </p:blipFill>
        <p:spPr bwMode="ltGray">
          <a:xfrm rot="16200000">
            <a:off x="8594080" y="298526"/>
            <a:ext cx="3893271" cy="3296220"/>
          </a:xfrm>
          <a:prstGeom prst="rect">
            <a:avLst/>
          </a:prstGeom>
        </p:spPr>
      </p:pic>
      <p:sp>
        <p:nvSpPr>
          <p:cNvPr id="756" name="TextBox 755">
            <a:extLst>
              <a:ext uri="{FF2B5EF4-FFF2-40B4-BE49-F238E27FC236}">
                <a16:creationId xmlns:a16="http://schemas.microsoft.com/office/drawing/2014/main" id="{2387BAEF-04D4-4DE9-B7A0-5B5AD8C8A831}"/>
              </a:ext>
            </a:extLst>
          </p:cNvPr>
          <p:cNvSpPr txBox="1"/>
          <p:nvPr userDrawn="1"/>
        </p:nvSpPr>
        <p:spPr>
          <a:xfrm>
            <a:off x="608013" y="1265019"/>
            <a:ext cx="1933864" cy="534891"/>
          </a:xfrm>
          <a:prstGeom prst="rect">
            <a:avLst/>
          </a:prstGeom>
          <a:noFill/>
        </p:spPr>
        <p:txBody>
          <a:bodyPr wrap="square" lIns="0" tIns="0" rIns="0" bIns="0" rtlCol="0">
            <a:noAutofit/>
          </a:bodyPr>
          <a:lstStyle/>
          <a:p>
            <a:pPr>
              <a:lnSpc>
                <a:spcPct val="90000"/>
              </a:lnSpc>
            </a:pPr>
            <a:r>
              <a:rPr lang="en-US" sz="3200">
                <a:solidFill>
                  <a:schemeClr val="accent6"/>
                </a:solidFill>
                <a:latin typeface="+mj-lt"/>
              </a:rPr>
              <a:t>Agenda</a:t>
            </a:r>
          </a:p>
        </p:txBody>
      </p:sp>
      <p:sp>
        <p:nvSpPr>
          <p:cNvPr id="730" name="TextBox 729">
            <a:extLst>
              <a:ext uri="{FF2B5EF4-FFF2-40B4-BE49-F238E27FC236}">
                <a16:creationId xmlns:a16="http://schemas.microsoft.com/office/drawing/2014/main" id="{AB8D1A6B-3CE6-468D-804E-6300F8B6DC81}"/>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solidFill>
                  <a:schemeClr val="tx1"/>
                </a:solidFill>
                <a:latin typeface="+mj-lt"/>
              </a:rPr>
              <a:pPr algn="r">
                <a:lnSpc>
                  <a:spcPct val="90000"/>
                </a:lnSpc>
              </a:pPr>
              <a:t>‹#›</a:t>
            </a:fld>
            <a:endParaRPr lang="en-US">
              <a:solidFill>
                <a:schemeClr val="tx1"/>
              </a:solidFill>
              <a:latin typeface="+mj-lt"/>
            </a:endParaRPr>
          </a:p>
        </p:txBody>
      </p:sp>
      <p:sp>
        <p:nvSpPr>
          <p:cNvPr id="16" name="Text Placeholder 757">
            <a:extLst>
              <a:ext uri="{FF2B5EF4-FFF2-40B4-BE49-F238E27FC236}">
                <a16:creationId xmlns:a16="http://schemas.microsoft.com/office/drawing/2014/main" id="{B29EB907-51A5-4D60-B03A-85DECB7627F9}"/>
              </a:ext>
            </a:extLst>
          </p:cNvPr>
          <p:cNvSpPr>
            <a:spLocks noGrp="1"/>
          </p:cNvSpPr>
          <p:nvPr>
            <p:ph type="body" sz="quarter" idx="23"/>
          </p:nvPr>
        </p:nvSpPr>
        <p:spPr>
          <a:xfrm>
            <a:off x="2894013" y="1392216"/>
            <a:ext cx="7315200" cy="4322783"/>
          </a:xfrm>
        </p:spPr>
        <p:txBody>
          <a:bodyPr anchor="t"/>
          <a:lstStyle>
            <a:lvl1pPr marL="0" indent="0">
              <a:spcBef>
                <a:spcPts val="1800"/>
              </a:spcBef>
              <a:buClr>
                <a:schemeClr val="accent2"/>
              </a:buClr>
              <a:buFont typeface="Open Sans" panose="020B0606030504020204" pitchFamily="34" charset="0"/>
              <a:buChar char="​"/>
              <a:defRPr>
                <a:solidFill>
                  <a:schemeClr val="accent2"/>
                </a:solidFill>
              </a:defRPr>
            </a:lvl1pPr>
            <a:lvl2pPr marL="0" indent="0">
              <a:spcBef>
                <a:spcPts val="600"/>
              </a:spcBef>
              <a:buFont typeface="Open Sans" panose="020B0606030504020204" pitchFamily="34" charset="0"/>
              <a:buChar char="​"/>
              <a:defRPr/>
            </a:lvl2pPr>
            <a:lvl3pPr marL="342900" indent="0">
              <a:buFont typeface="Open Sans" panose="020B0606030504020204" pitchFamily="34" charset="0"/>
              <a:buNone/>
              <a:defRPr sz="1800"/>
            </a:lvl3pPr>
            <a:lvl4pPr marL="342900" indent="0">
              <a:buFont typeface="Open Sans" panose="020B0606030504020204" pitchFamily="34" charset="0"/>
              <a:buChar char="​"/>
              <a:tabLst/>
              <a:defRPr sz="1800">
                <a:solidFill>
                  <a:schemeClr val="tx2"/>
                </a:solidFill>
              </a:defRPr>
            </a:lvl4pPr>
            <a:lvl5pPr marL="342900" indent="0">
              <a:buFont typeface="Open Sans" panose="020B0606030504020204" pitchFamily="34" charset="0"/>
              <a:buChar char="​"/>
              <a:tabLst/>
              <a:defRPr sz="1800">
                <a:solidFill>
                  <a:schemeClr val="tx2"/>
                </a:solidFill>
              </a:defRPr>
            </a:lvl5pPr>
            <a:lvl6pPr marL="342900" indent="0">
              <a:buFont typeface="Open Sans" panose="020B0606030504020204" pitchFamily="34" charset="0"/>
              <a:buChar char="​"/>
              <a:defRPr sz="1800">
                <a:solidFill>
                  <a:schemeClr val="tx2"/>
                </a:solidFill>
              </a:defRPr>
            </a:lvl6pPr>
            <a:lvl7pPr marL="342900" indent="0">
              <a:buFont typeface="Open Sans" panose="020B0606030504020204" pitchFamily="34" charset="0"/>
              <a:buChar char="​"/>
              <a:defRPr sz="1800">
                <a:solidFill>
                  <a:schemeClr val="tx2"/>
                </a:solidFill>
              </a:defRPr>
            </a:lvl7pPr>
            <a:lvl8pPr marL="342900" indent="0">
              <a:buFont typeface="Open Sans" panose="020B0606030504020204" pitchFamily="34" charset="0"/>
              <a:buChar char="​"/>
              <a:defRPr sz="1800">
                <a:solidFill>
                  <a:schemeClr val="tx2"/>
                </a:solidFill>
              </a:defRPr>
            </a:lvl8pPr>
            <a:lvl9pPr marL="342900" indent="0">
              <a:buFont typeface="Open Sans" panose="020B0606030504020204" pitchFamily="34" charset="0"/>
              <a:buChar char="​"/>
              <a:defRPr sz="1800">
                <a:solidFill>
                  <a:schemeClr val="tx2"/>
                </a:solidFill>
              </a:defRPr>
            </a:lvl9pPr>
          </a:lstStyle>
          <a:p>
            <a:pPr lvl="0"/>
            <a:r>
              <a:rPr lang="en-US"/>
              <a:t>Edit Master text styles</a:t>
            </a:r>
          </a:p>
          <a:p>
            <a:pPr lvl="1"/>
            <a:r>
              <a:rPr lang="en-US"/>
              <a:t>Second level</a:t>
            </a:r>
          </a:p>
        </p:txBody>
      </p:sp>
      <p:grpSp>
        <p:nvGrpSpPr>
          <p:cNvPr id="21" name="Group 20">
            <a:extLst>
              <a:ext uri="{FF2B5EF4-FFF2-40B4-BE49-F238E27FC236}">
                <a16:creationId xmlns:a16="http://schemas.microsoft.com/office/drawing/2014/main" id="{27C06013-757A-4FD4-A789-7E9656F64A59}"/>
              </a:ext>
            </a:extLst>
          </p:cNvPr>
          <p:cNvGrpSpPr/>
          <p:nvPr userDrawn="1"/>
        </p:nvGrpSpPr>
        <p:grpSpPr bwMode="black">
          <a:xfrm>
            <a:off x="617878" y="6446044"/>
            <a:ext cx="1099793" cy="173355"/>
            <a:chOff x="-84138" y="5622925"/>
            <a:chExt cx="4330701" cy="682626"/>
          </a:xfrm>
        </p:grpSpPr>
        <p:sp>
          <p:nvSpPr>
            <p:cNvPr id="22" name="Freeform 6">
              <a:extLst>
                <a:ext uri="{FF2B5EF4-FFF2-40B4-BE49-F238E27FC236}">
                  <a16:creationId xmlns:a16="http://schemas.microsoft.com/office/drawing/2014/main" id="{5E650B00-898D-4367-B76F-5BF89476C91F}"/>
                </a:ext>
              </a:extLst>
            </p:cNvPr>
            <p:cNvSpPr>
              <a:spLocks/>
            </p:cNvSpPr>
            <p:nvPr userDrawn="1"/>
          </p:nvSpPr>
          <p:spPr bwMode="black">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3" name="Freeform 7">
              <a:extLst>
                <a:ext uri="{FF2B5EF4-FFF2-40B4-BE49-F238E27FC236}">
                  <a16:creationId xmlns:a16="http://schemas.microsoft.com/office/drawing/2014/main" id="{8A491FA9-9AD4-4837-B9D8-EA75606548C8}"/>
                </a:ext>
              </a:extLst>
            </p:cNvPr>
            <p:cNvSpPr>
              <a:spLocks/>
            </p:cNvSpPr>
            <p:nvPr userDrawn="1"/>
          </p:nvSpPr>
          <p:spPr bwMode="black">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4" name="Freeform 8">
              <a:extLst>
                <a:ext uri="{FF2B5EF4-FFF2-40B4-BE49-F238E27FC236}">
                  <a16:creationId xmlns:a16="http://schemas.microsoft.com/office/drawing/2014/main" id="{38AD407B-7DC8-4213-960A-A37523666873}"/>
                </a:ext>
              </a:extLst>
            </p:cNvPr>
            <p:cNvSpPr>
              <a:spLocks noEditPoints="1"/>
            </p:cNvSpPr>
            <p:nvPr userDrawn="1"/>
          </p:nvSpPr>
          <p:spPr bwMode="black">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5" name="Freeform 9">
              <a:extLst>
                <a:ext uri="{FF2B5EF4-FFF2-40B4-BE49-F238E27FC236}">
                  <a16:creationId xmlns:a16="http://schemas.microsoft.com/office/drawing/2014/main" id="{F0E957BF-4633-4BC7-8378-1B670BA6A950}"/>
                </a:ext>
              </a:extLst>
            </p:cNvPr>
            <p:cNvSpPr>
              <a:spLocks noEditPoints="1"/>
            </p:cNvSpPr>
            <p:nvPr userDrawn="1"/>
          </p:nvSpPr>
          <p:spPr bwMode="black">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6" name="Freeform 10">
              <a:extLst>
                <a:ext uri="{FF2B5EF4-FFF2-40B4-BE49-F238E27FC236}">
                  <a16:creationId xmlns:a16="http://schemas.microsoft.com/office/drawing/2014/main" id="{33412CC5-5B25-43E7-AFAC-0EF817E6F7FF}"/>
                </a:ext>
              </a:extLst>
            </p:cNvPr>
            <p:cNvSpPr>
              <a:spLocks/>
            </p:cNvSpPr>
            <p:nvPr userDrawn="1"/>
          </p:nvSpPr>
          <p:spPr bwMode="black">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7" name="Freeform 11">
              <a:extLst>
                <a:ext uri="{FF2B5EF4-FFF2-40B4-BE49-F238E27FC236}">
                  <a16:creationId xmlns:a16="http://schemas.microsoft.com/office/drawing/2014/main" id="{0E0EEC98-4D81-4BBF-A18F-A2562013EC4D}"/>
                </a:ext>
              </a:extLst>
            </p:cNvPr>
            <p:cNvSpPr>
              <a:spLocks noEditPoints="1"/>
            </p:cNvSpPr>
            <p:nvPr userDrawn="1"/>
          </p:nvSpPr>
          <p:spPr bwMode="black">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8" name="Freeform 12">
              <a:extLst>
                <a:ext uri="{FF2B5EF4-FFF2-40B4-BE49-F238E27FC236}">
                  <a16:creationId xmlns:a16="http://schemas.microsoft.com/office/drawing/2014/main" id="{0624E438-D004-4788-9C41-D6E07F017ACF}"/>
                </a:ext>
              </a:extLst>
            </p:cNvPr>
            <p:cNvSpPr>
              <a:spLocks noEditPoints="1"/>
            </p:cNvSpPr>
            <p:nvPr userDrawn="1"/>
          </p:nvSpPr>
          <p:spPr bwMode="black">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Tree>
    <p:extLst>
      <p:ext uri="{BB962C8B-B14F-4D97-AF65-F5344CB8AC3E}">
        <p14:creationId xmlns:p14="http://schemas.microsoft.com/office/powerpoint/2010/main" val="3708898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Full-Bleed Photo">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F045A585-C5E4-4DFF-AE3A-0EA9773E9130}"/>
              </a:ext>
            </a:extLst>
          </p:cNvPr>
          <p:cNvGrpSpPr/>
          <p:nvPr userDrawn="1"/>
        </p:nvGrpSpPr>
        <p:grpSpPr>
          <a:xfrm>
            <a:off x="617878" y="6446044"/>
            <a:ext cx="1099793" cy="173355"/>
            <a:chOff x="-84138" y="5622925"/>
            <a:chExt cx="4330701" cy="682626"/>
          </a:xfrm>
          <a:solidFill>
            <a:schemeClr val="bg1"/>
          </a:solidFill>
        </p:grpSpPr>
        <p:sp>
          <p:nvSpPr>
            <p:cNvPr id="6" name="Freeform 6">
              <a:extLst>
                <a:ext uri="{FF2B5EF4-FFF2-40B4-BE49-F238E27FC236}">
                  <a16:creationId xmlns:a16="http://schemas.microsoft.com/office/drawing/2014/main" id="{D8FDE86E-66A8-45FE-8B59-41FB9D05B2FD}"/>
                </a:ext>
              </a:extLst>
            </p:cNvPr>
            <p:cNvSpPr>
              <a:spLocks/>
            </p:cNvSpPr>
            <p:nvPr userDrawn="1"/>
          </p:nvSpPr>
          <p:spPr bwMode="auto">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 name="Freeform 7">
              <a:extLst>
                <a:ext uri="{FF2B5EF4-FFF2-40B4-BE49-F238E27FC236}">
                  <a16:creationId xmlns:a16="http://schemas.microsoft.com/office/drawing/2014/main" id="{B7AA4155-9310-415A-B110-0BF9DA5E5D31}"/>
                </a:ext>
              </a:extLst>
            </p:cNvPr>
            <p:cNvSpPr>
              <a:spLocks/>
            </p:cNvSpPr>
            <p:nvPr userDrawn="1"/>
          </p:nvSpPr>
          <p:spPr bwMode="auto">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8" name="Freeform 8">
              <a:extLst>
                <a:ext uri="{FF2B5EF4-FFF2-40B4-BE49-F238E27FC236}">
                  <a16:creationId xmlns:a16="http://schemas.microsoft.com/office/drawing/2014/main" id="{83B3DCE9-C445-4A41-B77E-F198E3BADD21}"/>
                </a:ext>
              </a:extLst>
            </p:cNvPr>
            <p:cNvSpPr>
              <a:spLocks noEditPoints="1"/>
            </p:cNvSpPr>
            <p:nvPr userDrawn="1"/>
          </p:nvSpPr>
          <p:spPr bwMode="auto">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9" name="Freeform 9">
              <a:extLst>
                <a:ext uri="{FF2B5EF4-FFF2-40B4-BE49-F238E27FC236}">
                  <a16:creationId xmlns:a16="http://schemas.microsoft.com/office/drawing/2014/main" id="{E182E788-22A0-496F-849F-FCC9079CB6C4}"/>
                </a:ext>
              </a:extLst>
            </p:cNvPr>
            <p:cNvSpPr>
              <a:spLocks noEditPoints="1"/>
            </p:cNvSpPr>
            <p:nvPr userDrawn="1"/>
          </p:nvSpPr>
          <p:spPr bwMode="auto">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0" name="Freeform 10">
              <a:extLst>
                <a:ext uri="{FF2B5EF4-FFF2-40B4-BE49-F238E27FC236}">
                  <a16:creationId xmlns:a16="http://schemas.microsoft.com/office/drawing/2014/main" id="{371C5B7A-6EBF-488F-86A0-39A4A325FCE3}"/>
                </a:ext>
              </a:extLst>
            </p:cNvPr>
            <p:cNvSpPr>
              <a:spLocks/>
            </p:cNvSpPr>
            <p:nvPr userDrawn="1"/>
          </p:nvSpPr>
          <p:spPr bwMode="auto">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1" name="Freeform 11">
              <a:extLst>
                <a:ext uri="{FF2B5EF4-FFF2-40B4-BE49-F238E27FC236}">
                  <a16:creationId xmlns:a16="http://schemas.microsoft.com/office/drawing/2014/main" id="{DECC2199-8BE0-4BE3-8039-08C58860B285}"/>
                </a:ext>
              </a:extLst>
            </p:cNvPr>
            <p:cNvSpPr>
              <a:spLocks noEditPoints="1"/>
            </p:cNvSpPr>
            <p:nvPr userDrawn="1"/>
          </p:nvSpPr>
          <p:spPr bwMode="auto">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2" name="Freeform 12">
              <a:extLst>
                <a:ext uri="{FF2B5EF4-FFF2-40B4-BE49-F238E27FC236}">
                  <a16:creationId xmlns:a16="http://schemas.microsoft.com/office/drawing/2014/main" id="{2A5DFC5A-1DCA-4CC1-8322-583C069B4BD0}"/>
                </a:ext>
              </a:extLst>
            </p:cNvPr>
            <p:cNvSpPr>
              <a:spLocks noEditPoints="1"/>
            </p:cNvSpPr>
            <p:nvPr userDrawn="1"/>
          </p:nvSpPr>
          <p:spPr bwMode="auto">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
        <p:nvSpPr>
          <p:cNvPr id="13" name="TextBox 12">
            <a:extLst>
              <a:ext uri="{FF2B5EF4-FFF2-40B4-BE49-F238E27FC236}">
                <a16:creationId xmlns:a16="http://schemas.microsoft.com/office/drawing/2014/main" id="{7F5379A2-B049-4A1C-A18D-79A1F237E82B}"/>
              </a:ext>
            </a:extLst>
          </p:cNvPr>
          <p:cNvSpPr txBox="1"/>
          <p:nvPr userDrawn="1"/>
        </p:nvSpPr>
        <p:spPr bwMode="white">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solidFill>
                  <a:schemeClr val="bg1"/>
                </a:solidFill>
                <a:latin typeface="+mj-lt"/>
              </a:rPr>
              <a:pPr algn="r">
                <a:lnSpc>
                  <a:spcPct val="90000"/>
                </a:lnSpc>
              </a:pPr>
              <a:t>‹#›</a:t>
            </a:fld>
            <a:endParaRPr lang="en-US">
              <a:solidFill>
                <a:schemeClr val="bg1"/>
              </a:solidFill>
              <a:latin typeface="+mj-lt"/>
            </a:endParaRPr>
          </a:p>
        </p:txBody>
      </p:sp>
    </p:spTree>
    <p:extLst>
      <p:ext uri="{BB962C8B-B14F-4D97-AF65-F5344CB8AC3E}">
        <p14:creationId xmlns:p14="http://schemas.microsoft.com/office/powerpoint/2010/main" val="1079875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hree Icon ">
    <p:spTree>
      <p:nvGrpSpPr>
        <p:cNvPr id="1" name=""/>
        <p:cNvGrpSpPr/>
        <p:nvPr/>
      </p:nvGrpSpPr>
      <p:grpSpPr>
        <a:xfrm>
          <a:off x="0" y="0"/>
          <a:ext cx="0" cy="0"/>
          <a:chOff x="0" y="0"/>
          <a:chExt cx="0" cy="0"/>
        </a:xfrm>
      </p:grpSpPr>
      <p:sp>
        <p:nvSpPr>
          <p:cNvPr id="21" name="Oval 20">
            <a:extLst>
              <a:ext uri="{FF2B5EF4-FFF2-40B4-BE49-F238E27FC236}">
                <a16:creationId xmlns:a16="http://schemas.microsoft.com/office/drawing/2014/main" id="{B1C210DC-5DBB-4F0D-875F-CD8AAAB938CE}"/>
              </a:ext>
            </a:extLst>
          </p:cNvPr>
          <p:cNvSpPr/>
          <p:nvPr userDrawn="1"/>
        </p:nvSpPr>
        <p:spPr bwMode="gray">
          <a:xfrm>
            <a:off x="1981877" y="2055429"/>
            <a:ext cx="1828959" cy="1828959"/>
          </a:xfrm>
          <a:prstGeom prst="ellipse">
            <a:avLst/>
          </a:prstGeom>
          <a:solidFill>
            <a:schemeClr val="accent4"/>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solidFill>
                <a:schemeClr val="accent4"/>
              </a:solidFill>
              <a:latin typeface="Calibri" panose="020F0502020204030204" pitchFamily="34" charset="0"/>
            </a:endParaRPr>
          </a:p>
        </p:txBody>
      </p:sp>
      <p:sp>
        <p:nvSpPr>
          <p:cNvPr id="22" name="Oval 21">
            <a:extLst>
              <a:ext uri="{FF2B5EF4-FFF2-40B4-BE49-F238E27FC236}">
                <a16:creationId xmlns:a16="http://schemas.microsoft.com/office/drawing/2014/main" id="{446F04B0-7860-407F-85B7-42E38FAFE34B}"/>
              </a:ext>
            </a:extLst>
          </p:cNvPr>
          <p:cNvSpPr/>
          <p:nvPr userDrawn="1"/>
        </p:nvSpPr>
        <p:spPr bwMode="gray">
          <a:xfrm>
            <a:off x="8389301" y="2055429"/>
            <a:ext cx="1828959" cy="1828959"/>
          </a:xfrm>
          <a:prstGeom prst="ellipse">
            <a:avLst/>
          </a:prstGeom>
          <a:solidFill>
            <a:schemeClr val="accent2"/>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23" name="Oval 22">
            <a:extLst>
              <a:ext uri="{FF2B5EF4-FFF2-40B4-BE49-F238E27FC236}">
                <a16:creationId xmlns:a16="http://schemas.microsoft.com/office/drawing/2014/main" id="{6FECF9D0-D7A8-43DD-B38D-E1090C0B322F}"/>
              </a:ext>
            </a:extLst>
          </p:cNvPr>
          <p:cNvSpPr/>
          <p:nvPr userDrawn="1"/>
        </p:nvSpPr>
        <p:spPr bwMode="gray">
          <a:xfrm>
            <a:off x="5184924" y="2055429"/>
            <a:ext cx="1828959" cy="1828959"/>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78" name="TextBox 77">
            <a:extLst>
              <a:ext uri="{FF2B5EF4-FFF2-40B4-BE49-F238E27FC236}">
                <a16:creationId xmlns:a16="http://schemas.microsoft.com/office/drawing/2014/main" id="{AD23688F-2550-4740-B5D6-C78F74FDE08D}"/>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14C5A99F-0678-4DC4-A266-1AD031E9C8E4}"/>
              </a:ext>
            </a:extLst>
          </p:cNvPr>
          <p:cNvSpPr>
            <a:spLocks noGrp="1"/>
          </p:cNvSpPr>
          <p:nvPr>
            <p:ph type="title"/>
          </p:nvPr>
        </p:nvSpPr>
        <p:spPr/>
        <p:txBody>
          <a:bodyPr/>
          <a:lstStyle/>
          <a:p>
            <a:r>
              <a:rPr lang="en-US"/>
              <a:t>Click to edit Master title style</a:t>
            </a:r>
          </a:p>
        </p:txBody>
      </p:sp>
      <p:sp>
        <p:nvSpPr>
          <p:cNvPr id="12" name="Subtitle 2">
            <a:extLst>
              <a:ext uri="{FF2B5EF4-FFF2-40B4-BE49-F238E27FC236}">
                <a16:creationId xmlns:a16="http://schemas.microsoft.com/office/drawing/2014/main" id="{4EBF1472-E940-4CC7-B5D3-349346A425A8}"/>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Text Placeholder 3">
            <a:extLst>
              <a:ext uri="{FF2B5EF4-FFF2-40B4-BE49-F238E27FC236}">
                <a16:creationId xmlns:a16="http://schemas.microsoft.com/office/drawing/2014/main" id="{B9CC9B40-9AF4-4EF7-8384-2ACE79EA95C9}"/>
              </a:ext>
            </a:extLst>
          </p:cNvPr>
          <p:cNvSpPr>
            <a:spLocks noGrp="1"/>
          </p:cNvSpPr>
          <p:nvPr>
            <p:ph type="body" sz="quarter" idx="18"/>
          </p:nvPr>
        </p:nvSpPr>
        <p:spPr>
          <a:xfrm>
            <a:off x="1525905" y="4267940"/>
            <a:ext cx="2744788" cy="1458912"/>
          </a:xfrm>
        </p:spPr>
        <p:txBody>
          <a:bodyPr/>
          <a:lstStyle>
            <a:lvl1pPr algn="ctr">
              <a:lnSpc>
                <a:spcPct val="100000"/>
              </a:lnSpc>
              <a:spcBef>
                <a:spcPts val="600"/>
              </a:spcBef>
              <a:defRPr sz="2400">
                <a:solidFill>
                  <a:schemeClr val="accent4"/>
                </a:solidFill>
              </a:defRPr>
            </a:lvl1pPr>
            <a:lvl2pPr marL="0" indent="0" algn="ctr">
              <a:lnSpc>
                <a:spcPct val="100000"/>
              </a:lnSpc>
              <a:spcBef>
                <a:spcPts val="600"/>
              </a:spcBef>
              <a:buFont typeface="Open Sans" panose="020B0606030504020204" pitchFamily="34" charset="0"/>
              <a:buChar char="​"/>
              <a:defRPr/>
            </a:lvl2pPr>
          </a:lstStyle>
          <a:p>
            <a:pPr lvl="0"/>
            <a:r>
              <a:rPr lang="en-US"/>
              <a:t>Edit Master text styles</a:t>
            </a:r>
          </a:p>
          <a:p>
            <a:pPr lvl="1"/>
            <a:r>
              <a:rPr lang="en-US"/>
              <a:t>Second level</a:t>
            </a:r>
          </a:p>
        </p:txBody>
      </p:sp>
      <p:sp>
        <p:nvSpPr>
          <p:cNvPr id="14" name="Text Placeholder 3">
            <a:extLst>
              <a:ext uri="{FF2B5EF4-FFF2-40B4-BE49-F238E27FC236}">
                <a16:creationId xmlns:a16="http://schemas.microsoft.com/office/drawing/2014/main" id="{D69CA39A-E967-4A68-A944-35C345A456D5}"/>
              </a:ext>
            </a:extLst>
          </p:cNvPr>
          <p:cNvSpPr>
            <a:spLocks noGrp="1"/>
          </p:cNvSpPr>
          <p:nvPr>
            <p:ph type="body" sz="quarter" idx="19"/>
          </p:nvPr>
        </p:nvSpPr>
        <p:spPr>
          <a:xfrm>
            <a:off x="4721225" y="4267940"/>
            <a:ext cx="2744788" cy="1458912"/>
          </a:xfrm>
        </p:spPr>
        <p:txBody>
          <a:bodyPr/>
          <a:lstStyle>
            <a:lvl1pPr algn="ctr">
              <a:lnSpc>
                <a:spcPct val="100000"/>
              </a:lnSpc>
              <a:spcBef>
                <a:spcPts val="600"/>
              </a:spcBef>
              <a:defRPr sz="2400">
                <a:solidFill>
                  <a:schemeClr val="accent1"/>
                </a:solidFill>
              </a:defRPr>
            </a:lvl1pPr>
            <a:lvl2pPr marL="0" indent="0" algn="ctr">
              <a:lnSpc>
                <a:spcPct val="100000"/>
              </a:lnSpc>
              <a:spcBef>
                <a:spcPts val="600"/>
              </a:spcBef>
              <a:buFont typeface="Open Sans" panose="020B0606030504020204" pitchFamily="34" charset="0"/>
              <a:buChar char="​"/>
              <a:defRPr/>
            </a:lvl2pPr>
          </a:lstStyle>
          <a:p>
            <a:pPr lvl="0"/>
            <a:r>
              <a:rPr lang="en-US"/>
              <a:t>Edit Master text styles</a:t>
            </a:r>
          </a:p>
          <a:p>
            <a:pPr lvl="1"/>
            <a:r>
              <a:rPr lang="en-US"/>
              <a:t>Second level</a:t>
            </a:r>
          </a:p>
        </p:txBody>
      </p:sp>
      <p:sp>
        <p:nvSpPr>
          <p:cNvPr id="15" name="Text Placeholder 3">
            <a:extLst>
              <a:ext uri="{FF2B5EF4-FFF2-40B4-BE49-F238E27FC236}">
                <a16:creationId xmlns:a16="http://schemas.microsoft.com/office/drawing/2014/main" id="{41A16A22-350B-4B24-A3CD-4D5DE470DEEB}"/>
              </a:ext>
            </a:extLst>
          </p:cNvPr>
          <p:cNvSpPr>
            <a:spLocks noGrp="1"/>
          </p:cNvSpPr>
          <p:nvPr>
            <p:ph type="body" sz="quarter" idx="20"/>
          </p:nvPr>
        </p:nvSpPr>
        <p:spPr>
          <a:xfrm>
            <a:off x="7923213" y="4267940"/>
            <a:ext cx="2744788" cy="1458912"/>
          </a:xfrm>
        </p:spPr>
        <p:txBody>
          <a:bodyPr/>
          <a:lstStyle>
            <a:lvl1pPr algn="ctr">
              <a:lnSpc>
                <a:spcPct val="100000"/>
              </a:lnSpc>
              <a:spcBef>
                <a:spcPts val="600"/>
              </a:spcBef>
              <a:defRPr sz="2400">
                <a:solidFill>
                  <a:schemeClr val="accent2"/>
                </a:solidFill>
              </a:defRPr>
            </a:lvl1pPr>
            <a:lvl2pPr marL="0" indent="0" algn="ctr">
              <a:lnSpc>
                <a:spcPct val="100000"/>
              </a:lnSpc>
              <a:spcBef>
                <a:spcPts val="600"/>
              </a:spcBef>
              <a:buFont typeface="Open Sans" panose="020B0606030504020204" pitchFamily="34" charset="0"/>
              <a:buChar char="​"/>
              <a:defRPr>
                <a:solidFill>
                  <a:schemeClr val="tx2"/>
                </a:solidFill>
              </a:defRPr>
            </a:lvl2pPr>
          </a:lstStyle>
          <a:p>
            <a:pPr lvl="0"/>
            <a:r>
              <a:rPr lang="en-US"/>
              <a:t>Edit Master text styles</a:t>
            </a:r>
          </a:p>
          <a:p>
            <a:pPr lvl="1"/>
            <a:r>
              <a:rPr lang="en-US"/>
              <a:t>Second level</a:t>
            </a:r>
          </a:p>
        </p:txBody>
      </p:sp>
    </p:spTree>
    <p:extLst>
      <p:ext uri="{BB962C8B-B14F-4D97-AF65-F5344CB8AC3E}">
        <p14:creationId xmlns:p14="http://schemas.microsoft.com/office/powerpoint/2010/main" val="1777055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Four Icon ">
    <p:spTree>
      <p:nvGrpSpPr>
        <p:cNvPr id="1" name=""/>
        <p:cNvGrpSpPr/>
        <p:nvPr/>
      </p:nvGrpSpPr>
      <p:grpSpPr>
        <a:xfrm>
          <a:off x="0" y="0"/>
          <a:ext cx="0" cy="0"/>
          <a:chOff x="0" y="0"/>
          <a:chExt cx="0" cy="0"/>
        </a:xfrm>
      </p:grpSpPr>
      <p:sp>
        <p:nvSpPr>
          <p:cNvPr id="84" name="Oval 83">
            <a:extLst>
              <a:ext uri="{FF2B5EF4-FFF2-40B4-BE49-F238E27FC236}">
                <a16:creationId xmlns:a16="http://schemas.microsoft.com/office/drawing/2014/main" id="{085441A7-EBA5-4ABB-8D29-CE4338F0F9B5}"/>
              </a:ext>
            </a:extLst>
          </p:cNvPr>
          <p:cNvSpPr/>
          <p:nvPr userDrawn="1"/>
        </p:nvSpPr>
        <p:spPr bwMode="gray">
          <a:xfrm>
            <a:off x="1065749" y="2060872"/>
            <a:ext cx="1828959" cy="1828959"/>
          </a:xfrm>
          <a:prstGeom prst="ellipse">
            <a:avLst/>
          </a:prstGeom>
          <a:solidFill>
            <a:schemeClr val="accent4"/>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solidFill>
                <a:schemeClr val="accent4"/>
              </a:solidFill>
              <a:latin typeface="Calibri" panose="020F0502020204030204" pitchFamily="34" charset="0"/>
            </a:endParaRPr>
          </a:p>
        </p:txBody>
      </p:sp>
      <p:sp>
        <p:nvSpPr>
          <p:cNvPr id="85" name="Oval 84">
            <a:extLst>
              <a:ext uri="{FF2B5EF4-FFF2-40B4-BE49-F238E27FC236}">
                <a16:creationId xmlns:a16="http://schemas.microsoft.com/office/drawing/2014/main" id="{3019BB56-AE7C-42CA-A8FF-432F4F176B8B}"/>
              </a:ext>
            </a:extLst>
          </p:cNvPr>
          <p:cNvSpPr/>
          <p:nvPr userDrawn="1"/>
        </p:nvSpPr>
        <p:spPr bwMode="gray">
          <a:xfrm>
            <a:off x="9302132" y="2060872"/>
            <a:ext cx="1828959" cy="1828959"/>
          </a:xfrm>
          <a:prstGeom prst="ellipse">
            <a:avLst/>
          </a:prstGeom>
          <a:solidFill>
            <a:schemeClr val="accent2"/>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86" name="Oval 85">
            <a:extLst>
              <a:ext uri="{FF2B5EF4-FFF2-40B4-BE49-F238E27FC236}">
                <a16:creationId xmlns:a16="http://schemas.microsoft.com/office/drawing/2014/main" id="{5670C03F-6336-45E3-A9F4-0CD130D80D1B}"/>
              </a:ext>
            </a:extLst>
          </p:cNvPr>
          <p:cNvSpPr/>
          <p:nvPr userDrawn="1"/>
        </p:nvSpPr>
        <p:spPr bwMode="gray">
          <a:xfrm>
            <a:off x="6562100" y="2060872"/>
            <a:ext cx="1828959" cy="1828959"/>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87" name="Oval 86">
            <a:extLst>
              <a:ext uri="{FF2B5EF4-FFF2-40B4-BE49-F238E27FC236}">
                <a16:creationId xmlns:a16="http://schemas.microsoft.com/office/drawing/2014/main" id="{45D908EF-1F96-4808-A8DB-F55AB9E8E436}"/>
              </a:ext>
            </a:extLst>
          </p:cNvPr>
          <p:cNvSpPr/>
          <p:nvPr userDrawn="1"/>
        </p:nvSpPr>
        <p:spPr bwMode="gray">
          <a:xfrm>
            <a:off x="3806932" y="2060872"/>
            <a:ext cx="1828959" cy="1828959"/>
          </a:xfrm>
          <a:prstGeom prst="ellipse">
            <a:avLst/>
          </a:prstGeom>
          <a:solidFill>
            <a:schemeClr val="accent6"/>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0" i="0" dirty="0">
              <a:latin typeface="Calibri" panose="020F0502020204030204" pitchFamily="34" charset="0"/>
            </a:endParaRPr>
          </a:p>
        </p:txBody>
      </p:sp>
      <p:sp>
        <p:nvSpPr>
          <p:cNvPr id="88" name="TextBox 87">
            <a:extLst>
              <a:ext uri="{FF2B5EF4-FFF2-40B4-BE49-F238E27FC236}">
                <a16:creationId xmlns:a16="http://schemas.microsoft.com/office/drawing/2014/main" id="{0AAF357F-A1D5-401D-94D2-9C67E6AEDA09}"/>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6A6ED71B-2619-4816-B753-5E850ED08FBC}"/>
              </a:ext>
            </a:extLst>
          </p:cNvPr>
          <p:cNvSpPr>
            <a:spLocks noGrp="1"/>
          </p:cNvSpPr>
          <p:nvPr>
            <p:ph type="title"/>
          </p:nvPr>
        </p:nvSpPr>
        <p:spPr/>
        <p:txBody>
          <a:bodyPr/>
          <a:lstStyle/>
          <a:p>
            <a:r>
              <a:rPr lang="en-US"/>
              <a:t>Click to edit Master title style</a:t>
            </a:r>
          </a:p>
        </p:txBody>
      </p:sp>
      <p:sp>
        <p:nvSpPr>
          <p:cNvPr id="14" name="Subtitle 2">
            <a:extLst>
              <a:ext uri="{FF2B5EF4-FFF2-40B4-BE49-F238E27FC236}">
                <a16:creationId xmlns:a16="http://schemas.microsoft.com/office/drawing/2014/main" id="{BB679D5C-AEFA-4052-96E3-7DF67D7C105A}"/>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5" name="Text Placeholder 3">
            <a:extLst>
              <a:ext uri="{FF2B5EF4-FFF2-40B4-BE49-F238E27FC236}">
                <a16:creationId xmlns:a16="http://schemas.microsoft.com/office/drawing/2014/main" id="{83A73281-E5F0-4C3B-BE4E-A12D56CC1003}"/>
              </a:ext>
            </a:extLst>
          </p:cNvPr>
          <p:cNvSpPr>
            <a:spLocks noGrp="1"/>
          </p:cNvSpPr>
          <p:nvPr>
            <p:ph type="body" sz="quarter" idx="19"/>
          </p:nvPr>
        </p:nvSpPr>
        <p:spPr>
          <a:xfrm>
            <a:off x="842673" y="4269508"/>
            <a:ext cx="2286000" cy="1458912"/>
          </a:xfrm>
        </p:spPr>
        <p:txBody>
          <a:bodyPr/>
          <a:lstStyle>
            <a:lvl1pPr algn="ctr">
              <a:lnSpc>
                <a:spcPct val="100000"/>
              </a:lnSpc>
              <a:spcBef>
                <a:spcPts val="600"/>
              </a:spcBef>
              <a:defRPr sz="2400">
                <a:solidFill>
                  <a:schemeClr val="accent4"/>
                </a:solidFill>
              </a:defRPr>
            </a:lvl1pPr>
            <a:lvl2pPr marL="0" indent="0" algn="ctr">
              <a:lnSpc>
                <a:spcPct val="100000"/>
              </a:lnSpc>
              <a:spcBef>
                <a:spcPts val="600"/>
              </a:spcBef>
              <a:buFont typeface="Open Sans" panose="020B0606030504020204" pitchFamily="34" charset="0"/>
              <a:buChar char="​"/>
              <a:defRPr/>
            </a:lvl2pPr>
          </a:lstStyle>
          <a:p>
            <a:pPr lvl="0"/>
            <a:r>
              <a:rPr lang="en-US"/>
              <a:t>Edit Master text styles</a:t>
            </a:r>
          </a:p>
          <a:p>
            <a:pPr lvl="1"/>
            <a:r>
              <a:rPr lang="en-US"/>
              <a:t>Second level</a:t>
            </a:r>
          </a:p>
        </p:txBody>
      </p:sp>
      <p:sp>
        <p:nvSpPr>
          <p:cNvPr id="21" name="Text Placeholder 3">
            <a:extLst>
              <a:ext uri="{FF2B5EF4-FFF2-40B4-BE49-F238E27FC236}">
                <a16:creationId xmlns:a16="http://schemas.microsoft.com/office/drawing/2014/main" id="{70078EAE-661A-4C72-917B-F0225239F68A}"/>
              </a:ext>
            </a:extLst>
          </p:cNvPr>
          <p:cNvSpPr>
            <a:spLocks noGrp="1"/>
          </p:cNvSpPr>
          <p:nvPr>
            <p:ph type="body" sz="quarter" idx="20"/>
          </p:nvPr>
        </p:nvSpPr>
        <p:spPr>
          <a:xfrm>
            <a:off x="3579813" y="4269508"/>
            <a:ext cx="2286000" cy="1458912"/>
          </a:xfrm>
        </p:spPr>
        <p:txBody>
          <a:bodyPr/>
          <a:lstStyle>
            <a:lvl1pPr algn="ctr">
              <a:lnSpc>
                <a:spcPct val="100000"/>
              </a:lnSpc>
              <a:spcBef>
                <a:spcPts val="600"/>
              </a:spcBef>
              <a:defRPr sz="2400">
                <a:solidFill>
                  <a:schemeClr val="accent6"/>
                </a:solidFill>
              </a:defRPr>
            </a:lvl1pPr>
            <a:lvl2pPr marL="0" indent="0" algn="ctr">
              <a:lnSpc>
                <a:spcPct val="100000"/>
              </a:lnSpc>
              <a:spcBef>
                <a:spcPts val="600"/>
              </a:spcBef>
              <a:buFont typeface="Open Sans" panose="020B0606030504020204" pitchFamily="34" charset="0"/>
              <a:buChar char="​"/>
              <a:defRPr/>
            </a:lvl2pPr>
          </a:lstStyle>
          <a:p>
            <a:pPr lvl="0"/>
            <a:r>
              <a:rPr lang="en-US"/>
              <a:t>Edit Master text styles</a:t>
            </a:r>
          </a:p>
          <a:p>
            <a:pPr lvl="1"/>
            <a:r>
              <a:rPr lang="en-US"/>
              <a:t>Second level</a:t>
            </a:r>
          </a:p>
        </p:txBody>
      </p:sp>
      <p:sp>
        <p:nvSpPr>
          <p:cNvPr id="22" name="Text Placeholder 3">
            <a:extLst>
              <a:ext uri="{FF2B5EF4-FFF2-40B4-BE49-F238E27FC236}">
                <a16:creationId xmlns:a16="http://schemas.microsoft.com/office/drawing/2014/main" id="{566D6B40-9CB0-4B56-A3E1-9A7F945F094A}"/>
              </a:ext>
            </a:extLst>
          </p:cNvPr>
          <p:cNvSpPr>
            <a:spLocks noGrp="1"/>
          </p:cNvSpPr>
          <p:nvPr>
            <p:ph type="body" sz="quarter" idx="21"/>
          </p:nvPr>
        </p:nvSpPr>
        <p:spPr>
          <a:xfrm>
            <a:off x="6323013" y="4269508"/>
            <a:ext cx="2286000" cy="1458912"/>
          </a:xfrm>
        </p:spPr>
        <p:txBody>
          <a:bodyPr/>
          <a:lstStyle>
            <a:lvl1pPr algn="ctr">
              <a:lnSpc>
                <a:spcPct val="100000"/>
              </a:lnSpc>
              <a:spcBef>
                <a:spcPts val="600"/>
              </a:spcBef>
              <a:defRPr sz="2400">
                <a:solidFill>
                  <a:schemeClr val="accent1"/>
                </a:solidFill>
              </a:defRPr>
            </a:lvl1pPr>
            <a:lvl2pPr marL="0" indent="0" algn="ctr">
              <a:lnSpc>
                <a:spcPct val="100000"/>
              </a:lnSpc>
              <a:spcBef>
                <a:spcPts val="600"/>
              </a:spcBef>
              <a:buFont typeface="Open Sans" panose="020B0606030504020204" pitchFamily="34" charset="0"/>
              <a:buChar char="​"/>
              <a:defRPr/>
            </a:lvl2pPr>
          </a:lstStyle>
          <a:p>
            <a:pPr lvl="0"/>
            <a:r>
              <a:rPr lang="en-US"/>
              <a:t>Edit Master text styles</a:t>
            </a:r>
          </a:p>
          <a:p>
            <a:pPr lvl="1"/>
            <a:r>
              <a:rPr lang="en-US"/>
              <a:t>Second level</a:t>
            </a:r>
          </a:p>
        </p:txBody>
      </p:sp>
      <p:sp>
        <p:nvSpPr>
          <p:cNvPr id="23" name="Text Placeholder 3">
            <a:extLst>
              <a:ext uri="{FF2B5EF4-FFF2-40B4-BE49-F238E27FC236}">
                <a16:creationId xmlns:a16="http://schemas.microsoft.com/office/drawing/2014/main" id="{16F5CA9C-E491-4F70-B6EE-A50641060112}"/>
              </a:ext>
            </a:extLst>
          </p:cNvPr>
          <p:cNvSpPr>
            <a:spLocks noGrp="1"/>
          </p:cNvSpPr>
          <p:nvPr>
            <p:ph type="body" sz="quarter" idx="22"/>
          </p:nvPr>
        </p:nvSpPr>
        <p:spPr>
          <a:xfrm>
            <a:off x="9066213" y="4269508"/>
            <a:ext cx="2286000" cy="1458912"/>
          </a:xfrm>
        </p:spPr>
        <p:txBody>
          <a:bodyPr/>
          <a:lstStyle>
            <a:lvl1pPr algn="ctr">
              <a:lnSpc>
                <a:spcPct val="100000"/>
              </a:lnSpc>
              <a:spcBef>
                <a:spcPts val="600"/>
              </a:spcBef>
              <a:defRPr sz="2400">
                <a:solidFill>
                  <a:schemeClr val="accent2"/>
                </a:solidFill>
              </a:defRPr>
            </a:lvl1pPr>
            <a:lvl2pPr marL="0" indent="0" algn="ctr">
              <a:lnSpc>
                <a:spcPct val="100000"/>
              </a:lnSpc>
              <a:spcBef>
                <a:spcPts val="600"/>
              </a:spcBef>
              <a:buFont typeface="Open Sans" panose="020B0606030504020204" pitchFamily="34" charset="0"/>
              <a:buChar char="​"/>
              <a:defRPr/>
            </a:lvl2pPr>
          </a:lstStyle>
          <a:p>
            <a:pPr lvl="0"/>
            <a:r>
              <a:rPr lang="en-US"/>
              <a:t>Edit Master text styles</a:t>
            </a:r>
          </a:p>
          <a:p>
            <a:pPr lvl="1"/>
            <a:r>
              <a:rPr lang="en-US"/>
              <a:t>Second level</a:t>
            </a:r>
          </a:p>
        </p:txBody>
      </p:sp>
    </p:spTree>
    <p:extLst>
      <p:ext uri="{BB962C8B-B14F-4D97-AF65-F5344CB8AC3E}">
        <p14:creationId xmlns:p14="http://schemas.microsoft.com/office/powerpoint/2010/main" val="4175886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Five Icon ">
    <p:spTree>
      <p:nvGrpSpPr>
        <p:cNvPr id="1" name=""/>
        <p:cNvGrpSpPr/>
        <p:nvPr/>
      </p:nvGrpSpPr>
      <p:grpSpPr>
        <a:xfrm>
          <a:off x="0" y="0"/>
          <a:ext cx="0" cy="0"/>
          <a:chOff x="0" y="0"/>
          <a:chExt cx="0" cy="0"/>
        </a:xfrm>
      </p:grpSpPr>
      <p:sp>
        <p:nvSpPr>
          <p:cNvPr id="22" name="Oval 21">
            <a:extLst>
              <a:ext uri="{FF2B5EF4-FFF2-40B4-BE49-F238E27FC236}">
                <a16:creationId xmlns:a16="http://schemas.microsoft.com/office/drawing/2014/main" id="{A1FDF9D3-5B68-4A75-97BF-2C5113CFAA66}"/>
              </a:ext>
            </a:extLst>
          </p:cNvPr>
          <p:cNvSpPr/>
          <p:nvPr userDrawn="1"/>
        </p:nvSpPr>
        <p:spPr bwMode="gray">
          <a:xfrm>
            <a:off x="609800" y="2064663"/>
            <a:ext cx="1828959" cy="1828959"/>
          </a:xfrm>
          <a:prstGeom prst="ellipse">
            <a:avLst/>
          </a:prstGeom>
          <a:solidFill>
            <a:schemeClr val="accent4"/>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solidFill>
                <a:schemeClr val="accent4"/>
              </a:solidFill>
              <a:latin typeface="Calibri" panose="020F0502020204030204" pitchFamily="34" charset="0"/>
            </a:endParaRPr>
          </a:p>
        </p:txBody>
      </p:sp>
      <p:sp>
        <p:nvSpPr>
          <p:cNvPr id="23" name="Oval 22">
            <a:extLst>
              <a:ext uri="{FF2B5EF4-FFF2-40B4-BE49-F238E27FC236}">
                <a16:creationId xmlns:a16="http://schemas.microsoft.com/office/drawing/2014/main" id="{7EAB1992-E472-4489-8A4E-A8FE45DE10CF}"/>
              </a:ext>
            </a:extLst>
          </p:cNvPr>
          <p:cNvSpPr/>
          <p:nvPr userDrawn="1"/>
        </p:nvSpPr>
        <p:spPr bwMode="gray">
          <a:xfrm>
            <a:off x="9744473" y="2064663"/>
            <a:ext cx="1828959" cy="1828959"/>
          </a:xfrm>
          <a:prstGeom prst="ellipse">
            <a:avLst/>
          </a:prstGeom>
          <a:solidFill>
            <a:schemeClr val="accent2"/>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24" name="Oval 23">
            <a:extLst>
              <a:ext uri="{FF2B5EF4-FFF2-40B4-BE49-F238E27FC236}">
                <a16:creationId xmlns:a16="http://schemas.microsoft.com/office/drawing/2014/main" id="{C551C90A-573F-4E4A-9359-5C7B0F546BF9}"/>
              </a:ext>
            </a:extLst>
          </p:cNvPr>
          <p:cNvSpPr/>
          <p:nvPr userDrawn="1"/>
        </p:nvSpPr>
        <p:spPr bwMode="gray">
          <a:xfrm>
            <a:off x="5201380" y="2064663"/>
            <a:ext cx="1828959" cy="1828959"/>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25" name="Oval 24">
            <a:extLst>
              <a:ext uri="{FF2B5EF4-FFF2-40B4-BE49-F238E27FC236}">
                <a16:creationId xmlns:a16="http://schemas.microsoft.com/office/drawing/2014/main" id="{AF79E162-3D8F-4829-A4AD-02A03597B11A}"/>
              </a:ext>
            </a:extLst>
          </p:cNvPr>
          <p:cNvSpPr/>
          <p:nvPr userDrawn="1"/>
        </p:nvSpPr>
        <p:spPr bwMode="gray">
          <a:xfrm>
            <a:off x="2892452" y="2064663"/>
            <a:ext cx="1828959" cy="1828959"/>
          </a:xfrm>
          <a:prstGeom prst="ellipse">
            <a:avLst/>
          </a:prstGeom>
          <a:solidFill>
            <a:schemeClr val="accent6"/>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0" i="0" dirty="0">
              <a:latin typeface="Calibri" panose="020F0502020204030204" pitchFamily="34" charset="0"/>
            </a:endParaRPr>
          </a:p>
        </p:txBody>
      </p:sp>
      <p:sp>
        <p:nvSpPr>
          <p:cNvPr id="93" name="Oval 92">
            <a:extLst>
              <a:ext uri="{FF2B5EF4-FFF2-40B4-BE49-F238E27FC236}">
                <a16:creationId xmlns:a16="http://schemas.microsoft.com/office/drawing/2014/main" id="{026B9B36-08E7-4664-970C-13123F24C793}"/>
              </a:ext>
            </a:extLst>
          </p:cNvPr>
          <p:cNvSpPr/>
          <p:nvPr userDrawn="1"/>
        </p:nvSpPr>
        <p:spPr bwMode="gray">
          <a:xfrm>
            <a:off x="7464921" y="2064663"/>
            <a:ext cx="1828959" cy="1828959"/>
          </a:xfrm>
          <a:prstGeom prst="ellipse">
            <a:avLst/>
          </a:prstGeom>
          <a:solidFill>
            <a:schemeClr val="accent3"/>
          </a:solidFill>
          <a:ln>
            <a:noFill/>
          </a:ln>
          <a:effectLst/>
        </p:spPr>
        <p:txBody>
          <a:bodyPr vert="horz" wrap="square" lIns="0" tIns="0" rIns="0" bIns="0" numCol="1" anchor="ctr" anchorCtr="0" compatLnSpc="1">
            <a:prstTxWarp prst="textNoShape">
              <a:avLst/>
            </a:prstTxWarp>
          </a:bodyPr>
          <a:lstStyle/>
          <a:p>
            <a:pPr lvl="0" algn="ctr"/>
            <a:endParaRPr lang="en-US" b="0" i="0" dirty="0">
              <a:solidFill>
                <a:schemeClr val="bg1"/>
              </a:solidFill>
              <a:latin typeface="Calibri" panose="020F0502020204030204" pitchFamily="34" charset="0"/>
            </a:endParaRPr>
          </a:p>
        </p:txBody>
      </p:sp>
      <p:sp>
        <p:nvSpPr>
          <p:cNvPr id="94" name="TextBox 93">
            <a:extLst>
              <a:ext uri="{FF2B5EF4-FFF2-40B4-BE49-F238E27FC236}">
                <a16:creationId xmlns:a16="http://schemas.microsoft.com/office/drawing/2014/main" id="{0E19ACAF-9401-49DF-ACFF-2BA2129506AB}"/>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CBA8A47F-2243-412F-A1A8-FA8E3475F5E1}"/>
              </a:ext>
            </a:extLst>
          </p:cNvPr>
          <p:cNvSpPr>
            <a:spLocks noGrp="1"/>
          </p:cNvSpPr>
          <p:nvPr>
            <p:ph type="title"/>
          </p:nvPr>
        </p:nvSpPr>
        <p:spPr/>
        <p:txBody>
          <a:bodyPr/>
          <a:lstStyle/>
          <a:p>
            <a:r>
              <a:rPr lang="en-US"/>
              <a:t>Click to edit Master title style</a:t>
            </a:r>
          </a:p>
        </p:txBody>
      </p:sp>
      <p:sp>
        <p:nvSpPr>
          <p:cNvPr id="16" name="Subtitle 2">
            <a:extLst>
              <a:ext uri="{FF2B5EF4-FFF2-40B4-BE49-F238E27FC236}">
                <a16:creationId xmlns:a16="http://schemas.microsoft.com/office/drawing/2014/main" id="{EEA64E97-C31D-49B1-B8E1-20E5F404F516}"/>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7" name="Text Placeholder 3">
            <a:extLst>
              <a:ext uri="{FF2B5EF4-FFF2-40B4-BE49-F238E27FC236}">
                <a16:creationId xmlns:a16="http://schemas.microsoft.com/office/drawing/2014/main" id="{2E201879-B985-4ADE-8AD6-6C3E14CE0AFE}"/>
              </a:ext>
            </a:extLst>
          </p:cNvPr>
          <p:cNvSpPr>
            <a:spLocks noGrp="1"/>
          </p:cNvSpPr>
          <p:nvPr>
            <p:ph type="body" sz="quarter" idx="19"/>
          </p:nvPr>
        </p:nvSpPr>
        <p:spPr>
          <a:xfrm>
            <a:off x="610850" y="4282873"/>
            <a:ext cx="1828800" cy="1458912"/>
          </a:xfrm>
        </p:spPr>
        <p:txBody>
          <a:bodyPr/>
          <a:lstStyle>
            <a:lvl1pPr algn="ctr">
              <a:lnSpc>
                <a:spcPct val="100000"/>
              </a:lnSpc>
              <a:spcBef>
                <a:spcPts val="600"/>
              </a:spcBef>
              <a:defRPr sz="2000">
                <a:solidFill>
                  <a:schemeClr val="accent4"/>
                </a:solidFill>
              </a:defRPr>
            </a:lvl1pPr>
            <a:lvl2pPr marL="0" indent="0" algn="ctr">
              <a:lnSpc>
                <a:spcPct val="100000"/>
              </a:lnSpc>
              <a:spcBef>
                <a:spcPts val="600"/>
              </a:spcBef>
              <a:buFont typeface="Open Sans" panose="020B0606030504020204" pitchFamily="34" charset="0"/>
              <a:buChar char="​"/>
              <a:defRPr sz="1600"/>
            </a:lvl2pPr>
          </a:lstStyle>
          <a:p>
            <a:pPr lvl="0"/>
            <a:r>
              <a:rPr lang="en-US"/>
              <a:t>Edit Master text styles</a:t>
            </a:r>
          </a:p>
          <a:p>
            <a:pPr lvl="1"/>
            <a:r>
              <a:rPr lang="en-US"/>
              <a:t>Second level</a:t>
            </a:r>
          </a:p>
        </p:txBody>
      </p:sp>
      <p:sp>
        <p:nvSpPr>
          <p:cNvPr id="28" name="Text Placeholder 3">
            <a:extLst>
              <a:ext uri="{FF2B5EF4-FFF2-40B4-BE49-F238E27FC236}">
                <a16:creationId xmlns:a16="http://schemas.microsoft.com/office/drawing/2014/main" id="{9495BAAB-E860-4075-9DA3-ABA7C32D235E}"/>
              </a:ext>
            </a:extLst>
          </p:cNvPr>
          <p:cNvSpPr>
            <a:spLocks noGrp="1"/>
          </p:cNvSpPr>
          <p:nvPr>
            <p:ph type="body" sz="quarter" idx="20"/>
          </p:nvPr>
        </p:nvSpPr>
        <p:spPr>
          <a:xfrm>
            <a:off x="2894013" y="4282873"/>
            <a:ext cx="1828800" cy="1458912"/>
          </a:xfrm>
        </p:spPr>
        <p:txBody>
          <a:bodyPr/>
          <a:lstStyle>
            <a:lvl1pPr algn="ctr">
              <a:lnSpc>
                <a:spcPct val="100000"/>
              </a:lnSpc>
              <a:spcBef>
                <a:spcPts val="600"/>
              </a:spcBef>
              <a:defRPr sz="2000">
                <a:solidFill>
                  <a:schemeClr val="accent6"/>
                </a:solidFill>
              </a:defRPr>
            </a:lvl1pPr>
            <a:lvl2pPr marL="0" indent="0" algn="ctr">
              <a:lnSpc>
                <a:spcPct val="100000"/>
              </a:lnSpc>
              <a:spcBef>
                <a:spcPts val="600"/>
              </a:spcBef>
              <a:buFont typeface="Open Sans" panose="020B0606030504020204" pitchFamily="34" charset="0"/>
              <a:buChar char="​"/>
              <a:defRPr sz="1600"/>
            </a:lvl2pPr>
          </a:lstStyle>
          <a:p>
            <a:pPr lvl="0"/>
            <a:r>
              <a:rPr lang="en-US"/>
              <a:t>Edit Master text styles</a:t>
            </a:r>
          </a:p>
          <a:p>
            <a:pPr lvl="1"/>
            <a:r>
              <a:rPr lang="en-US"/>
              <a:t>Second level</a:t>
            </a:r>
          </a:p>
        </p:txBody>
      </p:sp>
      <p:sp>
        <p:nvSpPr>
          <p:cNvPr id="29" name="Text Placeholder 3">
            <a:extLst>
              <a:ext uri="{FF2B5EF4-FFF2-40B4-BE49-F238E27FC236}">
                <a16:creationId xmlns:a16="http://schemas.microsoft.com/office/drawing/2014/main" id="{62D3946B-F2F1-42AF-8E89-00761A7745D4}"/>
              </a:ext>
            </a:extLst>
          </p:cNvPr>
          <p:cNvSpPr>
            <a:spLocks noGrp="1"/>
          </p:cNvSpPr>
          <p:nvPr>
            <p:ph type="body" sz="quarter" idx="21"/>
          </p:nvPr>
        </p:nvSpPr>
        <p:spPr>
          <a:xfrm>
            <a:off x="5185093" y="4282873"/>
            <a:ext cx="1828800" cy="1458912"/>
          </a:xfrm>
        </p:spPr>
        <p:txBody>
          <a:bodyPr/>
          <a:lstStyle>
            <a:lvl1pPr algn="ctr">
              <a:lnSpc>
                <a:spcPct val="100000"/>
              </a:lnSpc>
              <a:spcBef>
                <a:spcPts val="600"/>
              </a:spcBef>
              <a:defRPr sz="2000">
                <a:solidFill>
                  <a:schemeClr val="accent1"/>
                </a:solidFill>
              </a:defRPr>
            </a:lvl1pPr>
            <a:lvl2pPr marL="0" indent="0" algn="ctr">
              <a:lnSpc>
                <a:spcPct val="100000"/>
              </a:lnSpc>
              <a:spcBef>
                <a:spcPts val="600"/>
              </a:spcBef>
              <a:buFont typeface="Open Sans" panose="020B0606030504020204" pitchFamily="34" charset="0"/>
              <a:buChar char="​"/>
              <a:defRPr sz="1600"/>
            </a:lvl2pPr>
          </a:lstStyle>
          <a:p>
            <a:pPr lvl="0"/>
            <a:r>
              <a:rPr lang="en-US"/>
              <a:t>Edit Master text styles</a:t>
            </a:r>
          </a:p>
          <a:p>
            <a:pPr lvl="1"/>
            <a:r>
              <a:rPr lang="en-US"/>
              <a:t>Second level</a:t>
            </a:r>
          </a:p>
        </p:txBody>
      </p:sp>
      <p:sp>
        <p:nvSpPr>
          <p:cNvPr id="30" name="Text Placeholder 3">
            <a:extLst>
              <a:ext uri="{FF2B5EF4-FFF2-40B4-BE49-F238E27FC236}">
                <a16:creationId xmlns:a16="http://schemas.microsoft.com/office/drawing/2014/main" id="{22F84664-2E68-46AE-AE2C-E8D2B6C9A1DD}"/>
              </a:ext>
            </a:extLst>
          </p:cNvPr>
          <p:cNvSpPr>
            <a:spLocks noGrp="1"/>
          </p:cNvSpPr>
          <p:nvPr>
            <p:ph type="body" sz="quarter" idx="22"/>
          </p:nvPr>
        </p:nvSpPr>
        <p:spPr>
          <a:xfrm>
            <a:off x="7470001" y="4282873"/>
            <a:ext cx="1828800" cy="1458912"/>
          </a:xfrm>
        </p:spPr>
        <p:txBody>
          <a:bodyPr/>
          <a:lstStyle>
            <a:lvl1pPr algn="ctr">
              <a:lnSpc>
                <a:spcPct val="100000"/>
              </a:lnSpc>
              <a:spcBef>
                <a:spcPts val="600"/>
              </a:spcBef>
              <a:defRPr sz="2000">
                <a:solidFill>
                  <a:schemeClr val="accent3"/>
                </a:solidFill>
              </a:defRPr>
            </a:lvl1pPr>
            <a:lvl2pPr marL="0" indent="0" algn="ctr">
              <a:lnSpc>
                <a:spcPct val="100000"/>
              </a:lnSpc>
              <a:spcBef>
                <a:spcPts val="600"/>
              </a:spcBef>
              <a:buFont typeface="Open Sans" panose="020B0606030504020204" pitchFamily="34" charset="0"/>
              <a:buChar char="​"/>
              <a:defRPr sz="1600"/>
            </a:lvl2pPr>
          </a:lstStyle>
          <a:p>
            <a:pPr lvl="0"/>
            <a:r>
              <a:rPr lang="en-US"/>
              <a:t>Edit Master text styles</a:t>
            </a:r>
          </a:p>
          <a:p>
            <a:pPr lvl="1"/>
            <a:r>
              <a:rPr lang="en-US"/>
              <a:t>Second level</a:t>
            </a:r>
          </a:p>
        </p:txBody>
      </p:sp>
      <p:sp>
        <p:nvSpPr>
          <p:cNvPr id="32" name="Text Placeholder 3">
            <a:extLst>
              <a:ext uri="{FF2B5EF4-FFF2-40B4-BE49-F238E27FC236}">
                <a16:creationId xmlns:a16="http://schemas.microsoft.com/office/drawing/2014/main" id="{CDC9B65E-8BAA-4676-9F32-44EC3772D342}"/>
              </a:ext>
            </a:extLst>
          </p:cNvPr>
          <p:cNvSpPr>
            <a:spLocks noGrp="1"/>
          </p:cNvSpPr>
          <p:nvPr>
            <p:ph type="body" sz="quarter" idx="23"/>
          </p:nvPr>
        </p:nvSpPr>
        <p:spPr>
          <a:xfrm>
            <a:off x="9752013" y="4282873"/>
            <a:ext cx="1828800" cy="1458912"/>
          </a:xfrm>
        </p:spPr>
        <p:txBody>
          <a:bodyPr/>
          <a:lstStyle>
            <a:lvl1pPr algn="ctr">
              <a:lnSpc>
                <a:spcPct val="100000"/>
              </a:lnSpc>
              <a:spcBef>
                <a:spcPts val="600"/>
              </a:spcBef>
              <a:defRPr sz="2000">
                <a:solidFill>
                  <a:schemeClr val="accent2"/>
                </a:solidFill>
              </a:defRPr>
            </a:lvl1pPr>
            <a:lvl2pPr marL="0" indent="0" algn="ctr">
              <a:lnSpc>
                <a:spcPct val="100000"/>
              </a:lnSpc>
              <a:spcBef>
                <a:spcPts val="600"/>
              </a:spcBef>
              <a:buFont typeface="Open Sans" panose="020B0606030504020204" pitchFamily="34" charset="0"/>
              <a:buChar char="​"/>
              <a:defRPr sz="1600"/>
            </a:lvl2pPr>
          </a:lstStyle>
          <a:p>
            <a:pPr lvl="0"/>
            <a:r>
              <a:rPr lang="en-US"/>
              <a:t>Edit Master text styles</a:t>
            </a:r>
          </a:p>
          <a:p>
            <a:pPr lvl="1"/>
            <a:r>
              <a:rPr lang="en-US"/>
              <a:t>Second level</a:t>
            </a:r>
          </a:p>
        </p:txBody>
      </p:sp>
    </p:spTree>
    <p:extLst>
      <p:ext uri="{BB962C8B-B14F-4D97-AF65-F5344CB8AC3E}">
        <p14:creationId xmlns:p14="http://schemas.microsoft.com/office/powerpoint/2010/main" val="2456461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Big Statem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D6567F8-257F-483B-B2D4-ACC66C513D8B}"/>
              </a:ext>
            </a:extLst>
          </p:cNvPr>
          <p:cNvSpPr/>
          <p:nvPr userDrawn="1"/>
        </p:nvSpPr>
        <p:spPr bwMode="gray">
          <a:xfrm>
            <a:off x="4846201" y="-27162"/>
            <a:ext cx="7374601" cy="6793722"/>
          </a:xfrm>
          <a:prstGeom prst="rect">
            <a:avLst/>
          </a:prstGeom>
          <a:solidFill>
            <a:srgbClr val="C6C6C8">
              <a:lumMod val="40000"/>
              <a:lumOff val="6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Verdana"/>
            </a:endParaRPr>
          </a:p>
        </p:txBody>
      </p:sp>
      <p:sp>
        <p:nvSpPr>
          <p:cNvPr id="664" name="Right Triangle 663">
            <a:extLst>
              <a:ext uri="{FF2B5EF4-FFF2-40B4-BE49-F238E27FC236}">
                <a16:creationId xmlns:a16="http://schemas.microsoft.com/office/drawing/2014/main" id="{2C5A75DF-B9C1-4A5D-8693-A417E8858D63}"/>
              </a:ext>
            </a:extLst>
          </p:cNvPr>
          <p:cNvSpPr/>
          <p:nvPr/>
        </p:nvSpPr>
        <p:spPr bwMode="gray">
          <a:xfrm>
            <a:off x="6785686" y="5795355"/>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65" name="Right Triangle 664">
            <a:extLst>
              <a:ext uri="{FF2B5EF4-FFF2-40B4-BE49-F238E27FC236}">
                <a16:creationId xmlns:a16="http://schemas.microsoft.com/office/drawing/2014/main" id="{A90A1136-1EEB-4C77-AFF4-9E0972EF13B5}"/>
              </a:ext>
            </a:extLst>
          </p:cNvPr>
          <p:cNvSpPr/>
          <p:nvPr/>
        </p:nvSpPr>
        <p:spPr bwMode="gray">
          <a:xfrm rot="10800000">
            <a:off x="6785686" y="5795355"/>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66" name="Right Triangle 665">
            <a:extLst>
              <a:ext uri="{FF2B5EF4-FFF2-40B4-BE49-F238E27FC236}">
                <a16:creationId xmlns:a16="http://schemas.microsoft.com/office/drawing/2014/main" id="{B4FDC405-07DE-49A2-92C3-22D7CCC2B1FD}"/>
              </a:ext>
            </a:extLst>
          </p:cNvPr>
          <p:cNvSpPr/>
          <p:nvPr/>
        </p:nvSpPr>
        <p:spPr bwMode="gray">
          <a:xfrm flipV="1">
            <a:off x="6785686"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67" name="Right Triangle 666">
            <a:extLst>
              <a:ext uri="{FF2B5EF4-FFF2-40B4-BE49-F238E27FC236}">
                <a16:creationId xmlns:a16="http://schemas.microsoft.com/office/drawing/2014/main" id="{317C1343-52C5-4AAB-A6B1-5E64545CFC16}"/>
              </a:ext>
            </a:extLst>
          </p:cNvPr>
          <p:cNvSpPr/>
          <p:nvPr/>
        </p:nvSpPr>
        <p:spPr bwMode="gray">
          <a:xfrm>
            <a:off x="6785686"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68" name="Right Triangle 667">
            <a:extLst>
              <a:ext uri="{FF2B5EF4-FFF2-40B4-BE49-F238E27FC236}">
                <a16:creationId xmlns:a16="http://schemas.microsoft.com/office/drawing/2014/main" id="{180F82F4-4FF4-4115-A2EE-359EF0AAF35B}"/>
              </a:ext>
            </a:extLst>
          </p:cNvPr>
          <p:cNvSpPr/>
          <p:nvPr/>
        </p:nvSpPr>
        <p:spPr bwMode="gray">
          <a:xfrm rot="10800000">
            <a:off x="6785686" y="4823069"/>
            <a:ext cx="971203" cy="971203"/>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69" name="Right Triangle 668">
            <a:extLst>
              <a:ext uri="{FF2B5EF4-FFF2-40B4-BE49-F238E27FC236}">
                <a16:creationId xmlns:a16="http://schemas.microsoft.com/office/drawing/2014/main" id="{D31F4E0E-C07A-465F-A7E0-9B67B9FBB38F}"/>
              </a:ext>
            </a:extLst>
          </p:cNvPr>
          <p:cNvSpPr/>
          <p:nvPr/>
        </p:nvSpPr>
        <p:spPr bwMode="gray">
          <a:xfrm>
            <a:off x="6785686" y="2882357"/>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70" name="Right Triangle 669">
            <a:extLst>
              <a:ext uri="{FF2B5EF4-FFF2-40B4-BE49-F238E27FC236}">
                <a16:creationId xmlns:a16="http://schemas.microsoft.com/office/drawing/2014/main" id="{9660FF54-EE5F-469D-A717-B169EBB5113A}"/>
              </a:ext>
            </a:extLst>
          </p:cNvPr>
          <p:cNvSpPr/>
          <p:nvPr/>
        </p:nvSpPr>
        <p:spPr bwMode="gray">
          <a:xfrm flipV="1">
            <a:off x="6785686"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71" name="Right Triangle 670">
            <a:extLst>
              <a:ext uri="{FF2B5EF4-FFF2-40B4-BE49-F238E27FC236}">
                <a16:creationId xmlns:a16="http://schemas.microsoft.com/office/drawing/2014/main" id="{A262CDFD-0FF1-428E-96C5-E87AE98B3FAB}"/>
              </a:ext>
            </a:extLst>
          </p:cNvPr>
          <p:cNvSpPr/>
          <p:nvPr/>
        </p:nvSpPr>
        <p:spPr bwMode="gray">
          <a:xfrm>
            <a:off x="6785686" y="191374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72" name="Right Triangle 671">
            <a:extLst>
              <a:ext uri="{FF2B5EF4-FFF2-40B4-BE49-F238E27FC236}">
                <a16:creationId xmlns:a16="http://schemas.microsoft.com/office/drawing/2014/main" id="{9FB9B9C6-14C5-44EC-8357-E491F4166AC7}"/>
              </a:ext>
            </a:extLst>
          </p:cNvPr>
          <p:cNvSpPr/>
          <p:nvPr/>
        </p:nvSpPr>
        <p:spPr bwMode="gray">
          <a:xfrm rot="10800000">
            <a:off x="6785687" y="1913743"/>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73" name="Right Triangle 672">
            <a:extLst>
              <a:ext uri="{FF2B5EF4-FFF2-40B4-BE49-F238E27FC236}">
                <a16:creationId xmlns:a16="http://schemas.microsoft.com/office/drawing/2014/main" id="{D115A183-5DEE-4557-906C-841E8BF4AD8A}"/>
              </a:ext>
            </a:extLst>
          </p:cNvPr>
          <p:cNvSpPr/>
          <p:nvPr/>
        </p:nvSpPr>
        <p:spPr bwMode="gray">
          <a:xfrm>
            <a:off x="6785686" y="-2716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74" name="Right Triangle 673">
            <a:extLst>
              <a:ext uri="{FF2B5EF4-FFF2-40B4-BE49-F238E27FC236}">
                <a16:creationId xmlns:a16="http://schemas.microsoft.com/office/drawing/2014/main" id="{D4CB3AC0-7B72-4B5F-9C38-87217C5E0053}"/>
              </a:ext>
            </a:extLst>
          </p:cNvPr>
          <p:cNvSpPr/>
          <p:nvPr/>
        </p:nvSpPr>
        <p:spPr bwMode="gray">
          <a:xfrm rot="10800000">
            <a:off x="6785686" y="-22208"/>
            <a:ext cx="971203" cy="971203"/>
          </a:xfrm>
          <a:prstGeom prst="rtTriangle">
            <a:avLst/>
          </a:prstGeom>
          <a:solidFill>
            <a:sysClr val="window" lastClr="FFFFFF">
              <a:alpha val="1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76" name="Right Triangle 675">
            <a:extLst>
              <a:ext uri="{FF2B5EF4-FFF2-40B4-BE49-F238E27FC236}">
                <a16:creationId xmlns:a16="http://schemas.microsoft.com/office/drawing/2014/main" id="{070D0D90-434D-4A79-8FAF-A28B596E8BA5}"/>
              </a:ext>
            </a:extLst>
          </p:cNvPr>
          <p:cNvSpPr/>
          <p:nvPr/>
        </p:nvSpPr>
        <p:spPr bwMode="gray">
          <a:xfrm flipH="1">
            <a:off x="7756889" y="5795355"/>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77" name="Right Triangle 676">
            <a:extLst>
              <a:ext uri="{FF2B5EF4-FFF2-40B4-BE49-F238E27FC236}">
                <a16:creationId xmlns:a16="http://schemas.microsoft.com/office/drawing/2014/main" id="{E0272DA3-CBE0-4928-B3BE-526A7132B020}"/>
              </a:ext>
            </a:extLst>
          </p:cNvPr>
          <p:cNvSpPr/>
          <p:nvPr/>
        </p:nvSpPr>
        <p:spPr bwMode="gray">
          <a:xfrm flipH="1" flipV="1">
            <a:off x="7756889"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78" name="Right Triangle 677">
            <a:extLst>
              <a:ext uri="{FF2B5EF4-FFF2-40B4-BE49-F238E27FC236}">
                <a16:creationId xmlns:a16="http://schemas.microsoft.com/office/drawing/2014/main" id="{2B259B49-A833-4074-9BC3-732A6ADC9E90}"/>
              </a:ext>
            </a:extLst>
          </p:cNvPr>
          <p:cNvSpPr/>
          <p:nvPr/>
        </p:nvSpPr>
        <p:spPr bwMode="gray">
          <a:xfrm rot="10800000" flipH="1" flipV="1">
            <a:off x="7756890"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79" name="Right Triangle 678">
            <a:extLst>
              <a:ext uri="{FF2B5EF4-FFF2-40B4-BE49-F238E27FC236}">
                <a16:creationId xmlns:a16="http://schemas.microsoft.com/office/drawing/2014/main" id="{9DA52803-4D1C-4646-A426-92E685974004}"/>
              </a:ext>
            </a:extLst>
          </p:cNvPr>
          <p:cNvSpPr/>
          <p:nvPr/>
        </p:nvSpPr>
        <p:spPr bwMode="gray">
          <a:xfrm flipH="1">
            <a:off x="7756889"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80" name="Right Triangle 679">
            <a:extLst>
              <a:ext uri="{FF2B5EF4-FFF2-40B4-BE49-F238E27FC236}">
                <a16:creationId xmlns:a16="http://schemas.microsoft.com/office/drawing/2014/main" id="{44F2694C-C7FB-42C2-A130-87A3444CDB1A}"/>
              </a:ext>
            </a:extLst>
          </p:cNvPr>
          <p:cNvSpPr/>
          <p:nvPr/>
        </p:nvSpPr>
        <p:spPr bwMode="gray">
          <a:xfrm flipH="1">
            <a:off x="7756889" y="288235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81" name="Right Triangle 680">
            <a:extLst>
              <a:ext uri="{FF2B5EF4-FFF2-40B4-BE49-F238E27FC236}">
                <a16:creationId xmlns:a16="http://schemas.microsoft.com/office/drawing/2014/main" id="{0C0C2D22-DB2D-42C3-9C39-02B032BE37E1}"/>
              </a:ext>
            </a:extLst>
          </p:cNvPr>
          <p:cNvSpPr/>
          <p:nvPr/>
        </p:nvSpPr>
        <p:spPr bwMode="gray">
          <a:xfrm rot="10800000" flipH="1">
            <a:off x="7756890"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82" name="Right Triangle 681">
            <a:extLst>
              <a:ext uri="{FF2B5EF4-FFF2-40B4-BE49-F238E27FC236}">
                <a16:creationId xmlns:a16="http://schemas.microsoft.com/office/drawing/2014/main" id="{2B091DFD-235A-4F82-8400-3D2D23513EED}"/>
              </a:ext>
            </a:extLst>
          </p:cNvPr>
          <p:cNvSpPr/>
          <p:nvPr/>
        </p:nvSpPr>
        <p:spPr bwMode="gray">
          <a:xfrm flipH="1" flipV="1">
            <a:off x="7756889" y="941662"/>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83" name="Right Triangle 682">
            <a:extLst>
              <a:ext uri="{FF2B5EF4-FFF2-40B4-BE49-F238E27FC236}">
                <a16:creationId xmlns:a16="http://schemas.microsoft.com/office/drawing/2014/main" id="{9F1ACCCB-E98E-4873-86E7-F06C490CFDAF}"/>
              </a:ext>
            </a:extLst>
          </p:cNvPr>
          <p:cNvSpPr/>
          <p:nvPr/>
        </p:nvSpPr>
        <p:spPr bwMode="gray">
          <a:xfrm rot="10800000" flipH="1" flipV="1">
            <a:off x="7756889" y="94166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84" name="Right Triangle 683">
            <a:extLst>
              <a:ext uri="{FF2B5EF4-FFF2-40B4-BE49-F238E27FC236}">
                <a16:creationId xmlns:a16="http://schemas.microsoft.com/office/drawing/2014/main" id="{4E5AC737-AE04-405D-9369-4528A38149C6}"/>
              </a:ext>
            </a:extLst>
          </p:cNvPr>
          <p:cNvSpPr/>
          <p:nvPr/>
        </p:nvSpPr>
        <p:spPr bwMode="gray">
          <a:xfrm flipH="1">
            <a:off x="7756889" y="191374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85" name="Right Triangle 684">
            <a:extLst>
              <a:ext uri="{FF2B5EF4-FFF2-40B4-BE49-F238E27FC236}">
                <a16:creationId xmlns:a16="http://schemas.microsoft.com/office/drawing/2014/main" id="{5075BADC-B414-49AE-AD6B-CCF5D545CD37}"/>
              </a:ext>
            </a:extLst>
          </p:cNvPr>
          <p:cNvSpPr/>
          <p:nvPr/>
        </p:nvSpPr>
        <p:spPr bwMode="gray">
          <a:xfrm rot="10800000" flipH="1">
            <a:off x="7756890" y="191374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86" name="Right Triangle 685">
            <a:extLst>
              <a:ext uri="{FF2B5EF4-FFF2-40B4-BE49-F238E27FC236}">
                <a16:creationId xmlns:a16="http://schemas.microsoft.com/office/drawing/2014/main" id="{14A93DDE-9D44-4F70-94E3-4445B9184CD9}"/>
              </a:ext>
            </a:extLst>
          </p:cNvPr>
          <p:cNvSpPr/>
          <p:nvPr/>
        </p:nvSpPr>
        <p:spPr bwMode="gray">
          <a:xfrm flipH="1">
            <a:off x="7756889" y="-2716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87" name="Right Triangle 686">
            <a:extLst>
              <a:ext uri="{FF2B5EF4-FFF2-40B4-BE49-F238E27FC236}">
                <a16:creationId xmlns:a16="http://schemas.microsoft.com/office/drawing/2014/main" id="{A592FFE6-CF46-4EBE-BA58-E0E350F196F9}"/>
              </a:ext>
            </a:extLst>
          </p:cNvPr>
          <p:cNvSpPr/>
          <p:nvPr/>
        </p:nvSpPr>
        <p:spPr bwMode="gray">
          <a:xfrm rot="10800000" flipH="1">
            <a:off x="7756889" y="-22208"/>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89" name="Right Triangle 688">
            <a:extLst>
              <a:ext uri="{FF2B5EF4-FFF2-40B4-BE49-F238E27FC236}">
                <a16:creationId xmlns:a16="http://schemas.microsoft.com/office/drawing/2014/main" id="{173D5322-E331-4813-93EC-69B856F13151}"/>
              </a:ext>
            </a:extLst>
          </p:cNvPr>
          <p:cNvSpPr/>
          <p:nvPr/>
        </p:nvSpPr>
        <p:spPr bwMode="gray">
          <a:xfrm>
            <a:off x="8728091" y="5795355"/>
            <a:ext cx="971203" cy="971203"/>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90" name="Right Triangle 689">
            <a:extLst>
              <a:ext uri="{FF2B5EF4-FFF2-40B4-BE49-F238E27FC236}">
                <a16:creationId xmlns:a16="http://schemas.microsoft.com/office/drawing/2014/main" id="{7087EB5C-B6C9-40F5-AAA9-8BF7A0F05F2D}"/>
              </a:ext>
            </a:extLst>
          </p:cNvPr>
          <p:cNvSpPr/>
          <p:nvPr/>
        </p:nvSpPr>
        <p:spPr bwMode="gray">
          <a:xfrm rot="10800000">
            <a:off x="8728091" y="5795355"/>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91" name="Right Triangle 690">
            <a:extLst>
              <a:ext uri="{FF2B5EF4-FFF2-40B4-BE49-F238E27FC236}">
                <a16:creationId xmlns:a16="http://schemas.microsoft.com/office/drawing/2014/main" id="{6AB551A9-231E-452E-95A3-E890EF780EB2}"/>
              </a:ext>
            </a:extLst>
          </p:cNvPr>
          <p:cNvSpPr/>
          <p:nvPr/>
        </p:nvSpPr>
        <p:spPr bwMode="gray">
          <a:xfrm flipV="1">
            <a:off x="8728091" y="385098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92" name="Right Triangle 691">
            <a:extLst>
              <a:ext uri="{FF2B5EF4-FFF2-40B4-BE49-F238E27FC236}">
                <a16:creationId xmlns:a16="http://schemas.microsoft.com/office/drawing/2014/main" id="{21F04599-4599-4390-A8BB-A75F20BA9AF8}"/>
              </a:ext>
            </a:extLst>
          </p:cNvPr>
          <p:cNvSpPr/>
          <p:nvPr/>
        </p:nvSpPr>
        <p:spPr bwMode="gray">
          <a:xfrm>
            <a:off x="8728091"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93" name="Right Triangle 692">
            <a:extLst>
              <a:ext uri="{FF2B5EF4-FFF2-40B4-BE49-F238E27FC236}">
                <a16:creationId xmlns:a16="http://schemas.microsoft.com/office/drawing/2014/main" id="{F1BB26B7-3C77-4B97-82F4-557B9675DD69}"/>
              </a:ext>
            </a:extLst>
          </p:cNvPr>
          <p:cNvSpPr/>
          <p:nvPr/>
        </p:nvSpPr>
        <p:spPr bwMode="gray">
          <a:xfrm rot="10800000">
            <a:off x="8728092"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94" name="Right Triangle 693">
            <a:extLst>
              <a:ext uri="{FF2B5EF4-FFF2-40B4-BE49-F238E27FC236}">
                <a16:creationId xmlns:a16="http://schemas.microsoft.com/office/drawing/2014/main" id="{0776ED34-7278-4000-8E07-3C3FCCF35AD1}"/>
              </a:ext>
            </a:extLst>
          </p:cNvPr>
          <p:cNvSpPr/>
          <p:nvPr/>
        </p:nvSpPr>
        <p:spPr bwMode="gray">
          <a:xfrm>
            <a:off x="8728091" y="288235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95" name="Right Triangle 694">
            <a:extLst>
              <a:ext uri="{FF2B5EF4-FFF2-40B4-BE49-F238E27FC236}">
                <a16:creationId xmlns:a16="http://schemas.microsoft.com/office/drawing/2014/main" id="{86D8E87C-B42C-4B03-8D84-C3999BCAC26C}"/>
              </a:ext>
            </a:extLst>
          </p:cNvPr>
          <p:cNvSpPr/>
          <p:nvPr/>
        </p:nvSpPr>
        <p:spPr bwMode="gray">
          <a:xfrm rot="10800000">
            <a:off x="8728091" y="2882357"/>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96" name="Right Triangle 695">
            <a:extLst>
              <a:ext uri="{FF2B5EF4-FFF2-40B4-BE49-F238E27FC236}">
                <a16:creationId xmlns:a16="http://schemas.microsoft.com/office/drawing/2014/main" id="{9445DD0C-B2B3-493E-82CD-A24EF1FA983A}"/>
              </a:ext>
            </a:extLst>
          </p:cNvPr>
          <p:cNvSpPr/>
          <p:nvPr/>
        </p:nvSpPr>
        <p:spPr bwMode="gray">
          <a:xfrm flipV="1">
            <a:off x="8728091"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97" name="Right Triangle 696">
            <a:extLst>
              <a:ext uri="{FF2B5EF4-FFF2-40B4-BE49-F238E27FC236}">
                <a16:creationId xmlns:a16="http://schemas.microsoft.com/office/drawing/2014/main" id="{BC80C5D1-DF00-4032-B44A-1F21057F0197}"/>
              </a:ext>
            </a:extLst>
          </p:cNvPr>
          <p:cNvSpPr/>
          <p:nvPr/>
        </p:nvSpPr>
        <p:spPr bwMode="gray">
          <a:xfrm rot="10800000">
            <a:off x="8728091" y="191374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98" name="Right Triangle 697">
            <a:extLst>
              <a:ext uri="{FF2B5EF4-FFF2-40B4-BE49-F238E27FC236}">
                <a16:creationId xmlns:a16="http://schemas.microsoft.com/office/drawing/2014/main" id="{C14A4699-BC04-4EE4-8BAA-34ED5DF9C577}"/>
              </a:ext>
            </a:extLst>
          </p:cNvPr>
          <p:cNvSpPr/>
          <p:nvPr/>
        </p:nvSpPr>
        <p:spPr bwMode="gray">
          <a:xfrm>
            <a:off x="8728091" y="-2716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99" name="Right Triangle 698">
            <a:extLst>
              <a:ext uri="{FF2B5EF4-FFF2-40B4-BE49-F238E27FC236}">
                <a16:creationId xmlns:a16="http://schemas.microsoft.com/office/drawing/2014/main" id="{925537A2-4317-4E47-9FE1-6B7803BBDE5F}"/>
              </a:ext>
            </a:extLst>
          </p:cNvPr>
          <p:cNvSpPr/>
          <p:nvPr/>
        </p:nvSpPr>
        <p:spPr bwMode="gray">
          <a:xfrm rot="10800000">
            <a:off x="8728091" y="-22208"/>
            <a:ext cx="971203" cy="971203"/>
          </a:xfrm>
          <a:prstGeom prst="rtTriangle">
            <a:avLst/>
          </a:prstGeom>
          <a:solidFill>
            <a:sysClr val="window" lastClr="FFFFFF">
              <a:alpha val="1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01" name="Right Triangle 700">
            <a:extLst>
              <a:ext uri="{FF2B5EF4-FFF2-40B4-BE49-F238E27FC236}">
                <a16:creationId xmlns:a16="http://schemas.microsoft.com/office/drawing/2014/main" id="{1B607426-67FE-42D5-BCD6-19FDC482EA97}"/>
              </a:ext>
            </a:extLst>
          </p:cNvPr>
          <p:cNvSpPr/>
          <p:nvPr/>
        </p:nvSpPr>
        <p:spPr bwMode="gray">
          <a:xfrm flipH="1">
            <a:off x="9699295" y="5795355"/>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02" name="Right Triangle 701">
            <a:extLst>
              <a:ext uri="{FF2B5EF4-FFF2-40B4-BE49-F238E27FC236}">
                <a16:creationId xmlns:a16="http://schemas.microsoft.com/office/drawing/2014/main" id="{3721A5D6-FDD8-486E-A763-9ECC7183A88C}"/>
              </a:ext>
            </a:extLst>
          </p:cNvPr>
          <p:cNvSpPr/>
          <p:nvPr/>
        </p:nvSpPr>
        <p:spPr bwMode="gray">
          <a:xfrm rot="10800000" flipH="1">
            <a:off x="9699296" y="5795355"/>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03" name="Right Triangle 702">
            <a:extLst>
              <a:ext uri="{FF2B5EF4-FFF2-40B4-BE49-F238E27FC236}">
                <a16:creationId xmlns:a16="http://schemas.microsoft.com/office/drawing/2014/main" id="{A205A44E-E520-43E2-8A45-05DA297D7B05}"/>
              </a:ext>
            </a:extLst>
          </p:cNvPr>
          <p:cNvSpPr/>
          <p:nvPr/>
        </p:nvSpPr>
        <p:spPr bwMode="gray">
          <a:xfrm flipH="1" flipV="1">
            <a:off x="9699295"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04" name="Right Triangle 703">
            <a:extLst>
              <a:ext uri="{FF2B5EF4-FFF2-40B4-BE49-F238E27FC236}">
                <a16:creationId xmlns:a16="http://schemas.microsoft.com/office/drawing/2014/main" id="{0D2B5A27-66BF-44F5-9BEE-BC124D04F6EC}"/>
              </a:ext>
            </a:extLst>
          </p:cNvPr>
          <p:cNvSpPr/>
          <p:nvPr/>
        </p:nvSpPr>
        <p:spPr bwMode="gray">
          <a:xfrm rot="10800000" flipH="1" flipV="1">
            <a:off x="9699296" y="3850989"/>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05" name="Right Triangle 704">
            <a:extLst>
              <a:ext uri="{FF2B5EF4-FFF2-40B4-BE49-F238E27FC236}">
                <a16:creationId xmlns:a16="http://schemas.microsoft.com/office/drawing/2014/main" id="{9376A22E-84F0-4927-B75A-C1A44EA47339}"/>
              </a:ext>
            </a:extLst>
          </p:cNvPr>
          <p:cNvSpPr/>
          <p:nvPr/>
        </p:nvSpPr>
        <p:spPr bwMode="gray">
          <a:xfrm flipH="1">
            <a:off x="9699295"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06" name="Right Triangle 705">
            <a:extLst>
              <a:ext uri="{FF2B5EF4-FFF2-40B4-BE49-F238E27FC236}">
                <a16:creationId xmlns:a16="http://schemas.microsoft.com/office/drawing/2014/main" id="{10F437FB-B6F2-45B7-A64E-69C77E695654}"/>
              </a:ext>
            </a:extLst>
          </p:cNvPr>
          <p:cNvSpPr/>
          <p:nvPr/>
        </p:nvSpPr>
        <p:spPr bwMode="gray">
          <a:xfrm rot="10800000" flipH="1">
            <a:off x="9699295"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07" name="Right Triangle 706">
            <a:extLst>
              <a:ext uri="{FF2B5EF4-FFF2-40B4-BE49-F238E27FC236}">
                <a16:creationId xmlns:a16="http://schemas.microsoft.com/office/drawing/2014/main" id="{AC0CD031-0B0F-423B-97C9-EE39FA3BFA61}"/>
              </a:ext>
            </a:extLst>
          </p:cNvPr>
          <p:cNvSpPr/>
          <p:nvPr/>
        </p:nvSpPr>
        <p:spPr bwMode="gray">
          <a:xfrm flipH="1" flipV="1">
            <a:off x="9699295" y="941662"/>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08" name="Right Triangle 707">
            <a:extLst>
              <a:ext uri="{FF2B5EF4-FFF2-40B4-BE49-F238E27FC236}">
                <a16:creationId xmlns:a16="http://schemas.microsoft.com/office/drawing/2014/main" id="{EAF64B36-3319-4C74-9AB7-FEAB06B37641}"/>
              </a:ext>
            </a:extLst>
          </p:cNvPr>
          <p:cNvSpPr/>
          <p:nvPr/>
        </p:nvSpPr>
        <p:spPr bwMode="gray">
          <a:xfrm rot="10800000" flipH="1" flipV="1">
            <a:off x="9699295"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09" name="Right Triangle 708">
            <a:extLst>
              <a:ext uri="{FF2B5EF4-FFF2-40B4-BE49-F238E27FC236}">
                <a16:creationId xmlns:a16="http://schemas.microsoft.com/office/drawing/2014/main" id="{E3C54209-D8C1-426E-9A8A-A542770AD73F}"/>
              </a:ext>
            </a:extLst>
          </p:cNvPr>
          <p:cNvSpPr/>
          <p:nvPr/>
        </p:nvSpPr>
        <p:spPr bwMode="gray">
          <a:xfrm flipH="1">
            <a:off x="9699295" y="1913743"/>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10" name="Right Triangle 709">
            <a:extLst>
              <a:ext uri="{FF2B5EF4-FFF2-40B4-BE49-F238E27FC236}">
                <a16:creationId xmlns:a16="http://schemas.microsoft.com/office/drawing/2014/main" id="{CE48EDDD-15A2-4179-9723-EF0790D9AB7A}"/>
              </a:ext>
            </a:extLst>
          </p:cNvPr>
          <p:cNvSpPr/>
          <p:nvPr/>
        </p:nvSpPr>
        <p:spPr bwMode="gray">
          <a:xfrm rot="10800000" flipH="1">
            <a:off x="9699295" y="1913743"/>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11" name="Right Triangle 710">
            <a:extLst>
              <a:ext uri="{FF2B5EF4-FFF2-40B4-BE49-F238E27FC236}">
                <a16:creationId xmlns:a16="http://schemas.microsoft.com/office/drawing/2014/main" id="{AEB1B8E3-1301-4A21-AFF8-2369AF3E5025}"/>
              </a:ext>
            </a:extLst>
          </p:cNvPr>
          <p:cNvSpPr/>
          <p:nvPr/>
        </p:nvSpPr>
        <p:spPr bwMode="gray">
          <a:xfrm flipH="1">
            <a:off x="9699295" y="-27163"/>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12" name="Right Triangle 711">
            <a:extLst>
              <a:ext uri="{FF2B5EF4-FFF2-40B4-BE49-F238E27FC236}">
                <a16:creationId xmlns:a16="http://schemas.microsoft.com/office/drawing/2014/main" id="{22321A31-BBD8-4021-8D12-DD2AD359ACB7}"/>
              </a:ext>
            </a:extLst>
          </p:cNvPr>
          <p:cNvSpPr/>
          <p:nvPr/>
        </p:nvSpPr>
        <p:spPr bwMode="gray">
          <a:xfrm rot="10800000" flipH="1">
            <a:off x="9699295" y="-22208"/>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06" name="Freeform: Shape 805">
            <a:extLst>
              <a:ext uri="{FF2B5EF4-FFF2-40B4-BE49-F238E27FC236}">
                <a16:creationId xmlns:a16="http://schemas.microsoft.com/office/drawing/2014/main" id="{1A9DA018-B052-4202-B3DD-762545F3AC9F}"/>
              </a:ext>
            </a:extLst>
          </p:cNvPr>
          <p:cNvSpPr/>
          <p:nvPr/>
        </p:nvSpPr>
        <p:spPr bwMode="gray">
          <a:xfrm flipH="1">
            <a:off x="11642605" y="942851"/>
            <a:ext cx="2377" cy="1189"/>
          </a:xfrm>
          <a:custGeom>
            <a:avLst/>
            <a:gdLst>
              <a:gd name="connsiteX0" fmla="*/ 1188 w 2377"/>
              <a:gd name="connsiteY0" fmla="*/ 0 h 1189"/>
              <a:gd name="connsiteX1" fmla="*/ 0 w 2377"/>
              <a:gd name="connsiteY1" fmla="*/ 1189 h 1189"/>
              <a:gd name="connsiteX2" fmla="*/ 2377 w 2377"/>
              <a:gd name="connsiteY2" fmla="*/ 1189 h 1189"/>
              <a:gd name="connsiteX3" fmla="*/ 1188 w 2377"/>
              <a:gd name="connsiteY3" fmla="*/ 0 h 1189"/>
            </a:gdLst>
            <a:ahLst/>
            <a:cxnLst>
              <a:cxn ang="0">
                <a:pos x="connsiteX0" y="connsiteY0"/>
              </a:cxn>
              <a:cxn ang="0">
                <a:pos x="connsiteX1" y="connsiteY1"/>
              </a:cxn>
              <a:cxn ang="0">
                <a:pos x="connsiteX2" y="connsiteY2"/>
              </a:cxn>
              <a:cxn ang="0">
                <a:pos x="connsiteX3" y="connsiteY3"/>
              </a:cxn>
            </a:cxnLst>
            <a:rect l="l" t="t" r="r" b="b"/>
            <a:pathLst>
              <a:path w="2377" h="1189">
                <a:moveTo>
                  <a:pt x="1188" y="0"/>
                </a:moveTo>
                <a:lnTo>
                  <a:pt x="0" y="1189"/>
                </a:lnTo>
                <a:lnTo>
                  <a:pt x="2377" y="1189"/>
                </a:lnTo>
                <a:lnTo>
                  <a:pt x="1188"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05" name="Freeform: Shape 804">
            <a:extLst>
              <a:ext uri="{FF2B5EF4-FFF2-40B4-BE49-F238E27FC236}">
                <a16:creationId xmlns:a16="http://schemas.microsoft.com/office/drawing/2014/main" id="{0B30A448-CF71-4D0C-BABB-85036722715B}"/>
              </a:ext>
            </a:extLst>
          </p:cNvPr>
          <p:cNvSpPr/>
          <p:nvPr/>
        </p:nvSpPr>
        <p:spPr bwMode="gray">
          <a:xfrm flipH="1">
            <a:off x="11644982" y="944040"/>
            <a:ext cx="547018" cy="547018"/>
          </a:xfrm>
          <a:custGeom>
            <a:avLst/>
            <a:gdLst>
              <a:gd name="connsiteX0" fmla="*/ 547018 w 547018"/>
              <a:gd name="connsiteY0" fmla="*/ 0 h 547018"/>
              <a:gd name="connsiteX1" fmla="*/ 0 w 547018"/>
              <a:gd name="connsiteY1" fmla="*/ 0 h 547018"/>
              <a:gd name="connsiteX2" fmla="*/ 0 w 547018"/>
              <a:gd name="connsiteY2" fmla="*/ 547018 h 547018"/>
              <a:gd name="connsiteX3" fmla="*/ 547018 w 547018"/>
              <a:gd name="connsiteY3" fmla="*/ 0 h 547018"/>
            </a:gdLst>
            <a:ahLst/>
            <a:cxnLst>
              <a:cxn ang="0">
                <a:pos x="connsiteX0" y="connsiteY0"/>
              </a:cxn>
              <a:cxn ang="0">
                <a:pos x="connsiteX1" y="connsiteY1"/>
              </a:cxn>
              <a:cxn ang="0">
                <a:pos x="connsiteX2" y="connsiteY2"/>
              </a:cxn>
              <a:cxn ang="0">
                <a:pos x="connsiteX3" y="connsiteY3"/>
              </a:cxn>
            </a:cxnLst>
            <a:rect l="l" t="t" r="r" b="b"/>
            <a:pathLst>
              <a:path w="547018" h="547018">
                <a:moveTo>
                  <a:pt x="547018" y="0"/>
                </a:moveTo>
                <a:lnTo>
                  <a:pt x="0" y="0"/>
                </a:lnTo>
                <a:lnTo>
                  <a:pt x="0" y="547018"/>
                </a:lnTo>
                <a:lnTo>
                  <a:pt x="547018"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01" name="Freeform: Shape 800">
            <a:extLst>
              <a:ext uri="{FF2B5EF4-FFF2-40B4-BE49-F238E27FC236}">
                <a16:creationId xmlns:a16="http://schemas.microsoft.com/office/drawing/2014/main" id="{D9357F95-7EF6-4C2E-AA16-1B5306D68394}"/>
              </a:ext>
            </a:extLst>
          </p:cNvPr>
          <p:cNvSpPr/>
          <p:nvPr/>
        </p:nvSpPr>
        <p:spPr bwMode="gray">
          <a:xfrm flipH="1">
            <a:off x="11642606" y="3852274"/>
            <a:ext cx="2571" cy="1286"/>
          </a:xfrm>
          <a:custGeom>
            <a:avLst/>
            <a:gdLst>
              <a:gd name="connsiteX0" fmla="*/ 1286 w 2571"/>
              <a:gd name="connsiteY0" fmla="*/ 0 h 1286"/>
              <a:gd name="connsiteX1" fmla="*/ 0 w 2571"/>
              <a:gd name="connsiteY1" fmla="*/ 1286 h 1286"/>
              <a:gd name="connsiteX2" fmla="*/ 2571 w 2571"/>
              <a:gd name="connsiteY2" fmla="*/ 1286 h 1286"/>
              <a:gd name="connsiteX3" fmla="*/ 2571 w 2571"/>
              <a:gd name="connsiteY3" fmla="*/ 1285 h 1286"/>
              <a:gd name="connsiteX4" fmla="*/ 1286 w 2571"/>
              <a:gd name="connsiteY4" fmla="*/ 0 h 1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 h="1286">
                <a:moveTo>
                  <a:pt x="1286" y="0"/>
                </a:moveTo>
                <a:lnTo>
                  <a:pt x="0" y="1286"/>
                </a:lnTo>
                <a:lnTo>
                  <a:pt x="2571" y="1286"/>
                </a:lnTo>
                <a:lnTo>
                  <a:pt x="2571" y="1285"/>
                </a:lnTo>
                <a:lnTo>
                  <a:pt x="1286"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00" name="Freeform: Shape 799">
            <a:extLst>
              <a:ext uri="{FF2B5EF4-FFF2-40B4-BE49-F238E27FC236}">
                <a16:creationId xmlns:a16="http://schemas.microsoft.com/office/drawing/2014/main" id="{D3D62801-9D5B-4629-ADE5-11D828E45A92}"/>
              </a:ext>
            </a:extLst>
          </p:cNvPr>
          <p:cNvSpPr/>
          <p:nvPr/>
        </p:nvSpPr>
        <p:spPr bwMode="gray">
          <a:xfrm flipH="1">
            <a:off x="11645177" y="3853560"/>
            <a:ext cx="546823" cy="546823"/>
          </a:xfrm>
          <a:custGeom>
            <a:avLst/>
            <a:gdLst>
              <a:gd name="connsiteX0" fmla="*/ 546823 w 546823"/>
              <a:gd name="connsiteY0" fmla="*/ 0 h 546823"/>
              <a:gd name="connsiteX1" fmla="*/ 0 w 546823"/>
              <a:gd name="connsiteY1" fmla="*/ 0 h 546823"/>
              <a:gd name="connsiteX2" fmla="*/ 0 w 546823"/>
              <a:gd name="connsiteY2" fmla="*/ 546823 h 546823"/>
              <a:gd name="connsiteX3" fmla="*/ 546823 w 546823"/>
              <a:gd name="connsiteY3" fmla="*/ 0 h 546823"/>
            </a:gdLst>
            <a:ahLst/>
            <a:cxnLst>
              <a:cxn ang="0">
                <a:pos x="connsiteX0" y="connsiteY0"/>
              </a:cxn>
              <a:cxn ang="0">
                <a:pos x="connsiteX1" y="connsiteY1"/>
              </a:cxn>
              <a:cxn ang="0">
                <a:pos x="connsiteX2" y="connsiteY2"/>
              </a:cxn>
              <a:cxn ang="0">
                <a:pos x="connsiteX3" y="connsiteY3"/>
              </a:cxn>
            </a:cxnLst>
            <a:rect l="l" t="t" r="r" b="b"/>
            <a:pathLst>
              <a:path w="546823" h="546823">
                <a:moveTo>
                  <a:pt x="546823" y="0"/>
                </a:moveTo>
                <a:lnTo>
                  <a:pt x="0" y="0"/>
                </a:lnTo>
                <a:lnTo>
                  <a:pt x="0" y="546823"/>
                </a:lnTo>
                <a:lnTo>
                  <a:pt x="546823"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94" name="Freeform: Shape 793">
            <a:extLst>
              <a:ext uri="{FF2B5EF4-FFF2-40B4-BE49-F238E27FC236}">
                <a16:creationId xmlns:a16="http://schemas.microsoft.com/office/drawing/2014/main" id="{8D8B5F7D-87DB-4F9D-AEEA-3B88E754EC16}"/>
              </a:ext>
            </a:extLst>
          </p:cNvPr>
          <p:cNvSpPr/>
          <p:nvPr/>
        </p:nvSpPr>
        <p:spPr bwMode="gray">
          <a:xfrm flipH="1">
            <a:off x="11643794" y="394645"/>
            <a:ext cx="548206" cy="549395"/>
          </a:xfrm>
          <a:custGeom>
            <a:avLst/>
            <a:gdLst>
              <a:gd name="connsiteX0" fmla="*/ 0 w 548206"/>
              <a:gd name="connsiteY0" fmla="*/ 0 h 549395"/>
              <a:gd name="connsiteX1" fmla="*/ 0 w 548206"/>
              <a:gd name="connsiteY1" fmla="*/ 549395 h 549395"/>
              <a:gd name="connsiteX2" fmla="*/ 547018 w 548206"/>
              <a:gd name="connsiteY2" fmla="*/ 549395 h 549395"/>
              <a:gd name="connsiteX3" fmla="*/ 548206 w 548206"/>
              <a:gd name="connsiteY3" fmla="*/ 548206 h 549395"/>
              <a:gd name="connsiteX4" fmla="*/ 0 w 548206"/>
              <a:gd name="connsiteY4" fmla="*/ 0 h 549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06" h="549395">
                <a:moveTo>
                  <a:pt x="0" y="0"/>
                </a:moveTo>
                <a:lnTo>
                  <a:pt x="0" y="549395"/>
                </a:lnTo>
                <a:lnTo>
                  <a:pt x="547018" y="549395"/>
                </a:lnTo>
                <a:lnTo>
                  <a:pt x="548206" y="548206"/>
                </a:lnTo>
                <a:lnTo>
                  <a:pt x="0"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93" name="Freeform: Shape 792">
            <a:extLst>
              <a:ext uri="{FF2B5EF4-FFF2-40B4-BE49-F238E27FC236}">
                <a16:creationId xmlns:a16="http://schemas.microsoft.com/office/drawing/2014/main" id="{C7A3549D-BEA0-4C50-BDBF-D6C0E332EB04}"/>
              </a:ext>
            </a:extLst>
          </p:cNvPr>
          <p:cNvSpPr/>
          <p:nvPr/>
        </p:nvSpPr>
        <p:spPr bwMode="gray">
          <a:xfrm flipH="1">
            <a:off x="11642605" y="941663"/>
            <a:ext cx="1189" cy="2377"/>
          </a:xfrm>
          <a:custGeom>
            <a:avLst/>
            <a:gdLst>
              <a:gd name="connsiteX0" fmla="*/ 1189 w 1189"/>
              <a:gd name="connsiteY0" fmla="*/ 0 h 2377"/>
              <a:gd name="connsiteX1" fmla="*/ 0 w 1189"/>
              <a:gd name="connsiteY1" fmla="*/ 1188 h 2377"/>
              <a:gd name="connsiteX2" fmla="*/ 1189 w 1189"/>
              <a:gd name="connsiteY2" fmla="*/ 2377 h 2377"/>
              <a:gd name="connsiteX3" fmla="*/ 1189 w 1189"/>
              <a:gd name="connsiteY3" fmla="*/ 0 h 2377"/>
            </a:gdLst>
            <a:ahLst/>
            <a:cxnLst>
              <a:cxn ang="0">
                <a:pos x="connsiteX0" y="connsiteY0"/>
              </a:cxn>
              <a:cxn ang="0">
                <a:pos x="connsiteX1" y="connsiteY1"/>
              </a:cxn>
              <a:cxn ang="0">
                <a:pos x="connsiteX2" y="connsiteY2"/>
              </a:cxn>
              <a:cxn ang="0">
                <a:pos x="connsiteX3" y="connsiteY3"/>
              </a:cxn>
            </a:cxnLst>
            <a:rect l="l" t="t" r="r" b="b"/>
            <a:pathLst>
              <a:path w="1189" h="2377">
                <a:moveTo>
                  <a:pt x="1189" y="0"/>
                </a:moveTo>
                <a:lnTo>
                  <a:pt x="0" y="1188"/>
                </a:lnTo>
                <a:lnTo>
                  <a:pt x="1189" y="2377"/>
                </a:lnTo>
                <a:lnTo>
                  <a:pt x="1189"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92" name="Freeform: Shape 791">
            <a:extLst>
              <a:ext uri="{FF2B5EF4-FFF2-40B4-BE49-F238E27FC236}">
                <a16:creationId xmlns:a16="http://schemas.microsoft.com/office/drawing/2014/main" id="{0BC61484-2257-4430-87EA-EEE20C384D6C}"/>
              </a:ext>
            </a:extLst>
          </p:cNvPr>
          <p:cNvSpPr/>
          <p:nvPr/>
        </p:nvSpPr>
        <p:spPr bwMode="gray">
          <a:xfrm flipH="1">
            <a:off x="11642605" y="944040"/>
            <a:ext cx="549395" cy="968826"/>
          </a:xfrm>
          <a:custGeom>
            <a:avLst/>
            <a:gdLst>
              <a:gd name="connsiteX0" fmla="*/ 549395 w 549395"/>
              <a:gd name="connsiteY0" fmla="*/ 0 h 968826"/>
              <a:gd name="connsiteX1" fmla="*/ 547018 w 549395"/>
              <a:gd name="connsiteY1" fmla="*/ 0 h 968826"/>
              <a:gd name="connsiteX2" fmla="*/ 0 w 549395"/>
              <a:gd name="connsiteY2" fmla="*/ 547018 h 968826"/>
              <a:gd name="connsiteX3" fmla="*/ 0 w 549395"/>
              <a:gd name="connsiteY3" fmla="*/ 968826 h 968826"/>
              <a:gd name="connsiteX4" fmla="*/ 549395 w 549395"/>
              <a:gd name="connsiteY4" fmla="*/ 968826 h 968826"/>
              <a:gd name="connsiteX5" fmla="*/ 549395 w 549395"/>
              <a:gd name="connsiteY5" fmla="*/ 0 h 96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395" h="968826">
                <a:moveTo>
                  <a:pt x="549395" y="0"/>
                </a:moveTo>
                <a:lnTo>
                  <a:pt x="547018" y="0"/>
                </a:lnTo>
                <a:lnTo>
                  <a:pt x="0" y="547018"/>
                </a:lnTo>
                <a:lnTo>
                  <a:pt x="0" y="968826"/>
                </a:lnTo>
                <a:lnTo>
                  <a:pt x="549395" y="968826"/>
                </a:lnTo>
                <a:lnTo>
                  <a:pt x="549395"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91" name="Freeform: Shape 790">
            <a:extLst>
              <a:ext uri="{FF2B5EF4-FFF2-40B4-BE49-F238E27FC236}">
                <a16:creationId xmlns:a16="http://schemas.microsoft.com/office/drawing/2014/main" id="{CD105FDE-FEDD-4E5E-875E-2568BD2BC3E8}"/>
              </a:ext>
            </a:extLst>
          </p:cNvPr>
          <p:cNvSpPr/>
          <p:nvPr/>
        </p:nvSpPr>
        <p:spPr bwMode="gray">
          <a:xfrm flipH="1">
            <a:off x="11642605" y="1913743"/>
            <a:ext cx="549395" cy="971203"/>
          </a:xfrm>
          <a:custGeom>
            <a:avLst/>
            <a:gdLst>
              <a:gd name="connsiteX0" fmla="*/ 549395 w 549395"/>
              <a:gd name="connsiteY0" fmla="*/ 0 h 971203"/>
              <a:gd name="connsiteX1" fmla="*/ 0 w 549395"/>
              <a:gd name="connsiteY1" fmla="*/ 0 h 971203"/>
              <a:gd name="connsiteX2" fmla="*/ 0 w 549395"/>
              <a:gd name="connsiteY2" fmla="*/ 421808 h 971203"/>
              <a:gd name="connsiteX3" fmla="*/ 0 w 549395"/>
              <a:gd name="connsiteY3" fmla="*/ 971203 h 971203"/>
              <a:gd name="connsiteX4" fmla="*/ 549395 w 549395"/>
              <a:gd name="connsiteY4" fmla="*/ 971203 h 971203"/>
              <a:gd name="connsiteX5" fmla="*/ 549395 w 549395"/>
              <a:gd name="connsiteY5" fmla="*/ 0 h 9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395" h="971203">
                <a:moveTo>
                  <a:pt x="549395" y="0"/>
                </a:moveTo>
                <a:lnTo>
                  <a:pt x="0" y="0"/>
                </a:lnTo>
                <a:lnTo>
                  <a:pt x="0" y="421808"/>
                </a:lnTo>
                <a:lnTo>
                  <a:pt x="0" y="971203"/>
                </a:lnTo>
                <a:lnTo>
                  <a:pt x="549395" y="971203"/>
                </a:lnTo>
                <a:lnTo>
                  <a:pt x="549395"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89" name="Freeform: Shape 788">
            <a:extLst>
              <a:ext uri="{FF2B5EF4-FFF2-40B4-BE49-F238E27FC236}">
                <a16:creationId xmlns:a16="http://schemas.microsoft.com/office/drawing/2014/main" id="{A8D9DDDF-0B40-4665-9080-ECDF9D052859}"/>
              </a:ext>
            </a:extLst>
          </p:cNvPr>
          <p:cNvSpPr/>
          <p:nvPr/>
        </p:nvSpPr>
        <p:spPr bwMode="gray">
          <a:xfrm flipH="1">
            <a:off x="11643891" y="3304165"/>
            <a:ext cx="548109" cy="549395"/>
          </a:xfrm>
          <a:custGeom>
            <a:avLst/>
            <a:gdLst>
              <a:gd name="connsiteX0" fmla="*/ 0 w 548109"/>
              <a:gd name="connsiteY0" fmla="*/ 0 h 549395"/>
              <a:gd name="connsiteX1" fmla="*/ 0 w 548109"/>
              <a:gd name="connsiteY1" fmla="*/ 549395 h 549395"/>
              <a:gd name="connsiteX2" fmla="*/ 546823 w 548109"/>
              <a:gd name="connsiteY2" fmla="*/ 549395 h 549395"/>
              <a:gd name="connsiteX3" fmla="*/ 548109 w 548109"/>
              <a:gd name="connsiteY3" fmla="*/ 548109 h 549395"/>
              <a:gd name="connsiteX4" fmla="*/ 0 w 548109"/>
              <a:gd name="connsiteY4" fmla="*/ 0 h 549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109" h="549395">
                <a:moveTo>
                  <a:pt x="0" y="0"/>
                </a:moveTo>
                <a:lnTo>
                  <a:pt x="0" y="549395"/>
                </a:lnTo>
                <a:lnTo>
                  <a:pt x="546823" y="549395"/>
                </a:lnTo>
                <a:lnTo>
                  <a:pt x="548109" y="548109"/>
                </a:lnTo>
                <a:lnTo>
                  <a:pt x="0"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88" name="Freeform: Shape 787">
            <a:extLst>
              <a:ext uri="{FF2B5EF4-FFF2-40B4-BE49-F238E27FC236}">
                <a16:creationId xmlns:a16="http://schemas.microsoft.com/office/drawing/2014/main" id="{6E6077E7-70AA-4E3D-98F5-AD19E37C253F}"/>
              </a:ext>
            </a:extLst>
          </p:cNvPr>
          <p:cNvSpPr/>
          <p:nvPr/>
        </p:nvSpPr>
        <p:spPr bwMode="gray">
          <a:xfrm flipH="1">
            <a:off x="11642606" y="3850989"/>
            <a:ext cx="1285" cy="2570"/>
          </a:xfrm>
          <a:custGeom>
            <a:avLst/>
            <a:gdLst>
              <a:gd name="connsiteX0" fmla="*/ 1285 w 1285"/>
              <a:gd name="connsiteY0" fmla="*/ 0 h 2570"/>
              <a:gd name="connsiteX1" fmla="*/ 0 w 1285"/>
              <a:gd name="connsiteY1" fmla="*/ 1285 h 2570"/>
              <a:gd name="connsiteX2" fmla="*/ 1285 w 1285"/>
              <a:gd name="connsiteY2" fmla="*/ 2570 h 2570"/>
              <a:gd name="connsiteX3" fmla="*/ 1285 w 1285"/>
              <a:gd name="connsiteY3" fmla="*/ 0 h 2570"/>
            </a:gdLst>
            <a:ahLst/>
            <a:cxnLst>
              <a:cxn ang="0">
                <a:pos x="connsiteX0" y="connsiteY0"/>
              </a:cxn>
              <a:cxn ang="0">
                <a:pos x="connsiteX1" y="connsiteY1"/>
              </a:cxn>
              <a:cxn ang="0">
                <a:pos x="connsiteX2" y="connsiteY2"/>
              </a:cxn>
              <a:cxn ang="0">
                <a:pos x="connsiteX3" y="connsiteY3"/>
              </a:cxn>
            </a:cxnLst>
            <a:rect l="l" t="t" r="r" b="b"/>
            <a:pathLst>
              <a:path w="1285" h="2570">
                <a:moveTo>
                  <a:pt x="1285" y="0"/>
                </a:moveTo>
                <a:lnTo>
                  <a:pt x="0" y="1285"/>
                </a:lnTo>
                <a:lnTo>
                  <a:pt x="1285" y="2570"/>
                </a:lnTo>
                <a:lnTo>
                  <a:pt x="1285"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86" name="Freeform: Shape 785">
            <a:extLst>
              <a:ext uri="{FF2B5EF4-FFF2-40B4-BE49-F238E27FC236}">
                <a16:creationId xmlns:a16="http://schemas.microsoft.com/office/drawing/2014/main" id="{356C6A63-581D-4DEB-A13F-469034B75B77}"/>
              </a:ext>
            </a:extLst>
          </p:cNvPr>
          <p:cNvSpPr/>
          <p:nvPr/>
        </p:nvSpPr>
        <p:spPr bwMode="gray">
          <a:xfrm flipH="1">
            <a:off x="11642606" y="3853560"/>
            <a:ext cx="549394" cy="968632"/>
          </a:xfrm>
          <a:custGeom>
            <a:avLst/>
            <a:gdLst>
              <a:gd name="connsiteX0" fmla="*/ 549394 w 549394"/>
              <a:gd name="connsiteY0" fmla="*/ 0 h 968632"/>
              <a:gd name="connsiteX1" fmla="*/ 546823 w 549394"/>
              <a:gd name="connsiteY1" fmla="*/ 0 h 968632"/>
              <a:gd name="connsiteX2" fmla="*/ 0 w 549394"/>
              <a:gd name="connsiteY2" fmla="*/ 546823 h 968632"/>
              <a:gd name="connsiteX3" fmla="*/ 0 w 549394"/>
              <a:gd name="connsiteY3" fmla="*/ 968632 h 968632"/>
              <a:gd name="connsiteX4" fmla="*/ 549394 w 549394"/>
              <a:gd name="connsiteY4" fmla="*/ 968632 h 968632"/>
              <a:gd name="connsiteX5" fmla="*/ 549394 w 549394"/>
              <a:gd name="connsiteY5" fmla="*/ 0 h 96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394" h="968632">
                <a:moveTo>
                  <a:pt x="549394" y="0"/>
                </a:moveTo>
                <a:lnTo>
                  <a:pt x="546823" y="0"/>
                </a:lnTo>
                <a:lnTo>
                  <a:pt x="0" y="546823"/>
                </a:lnTo>
                <a:lnTo>
                  <a:pt x="0" y="968632"/>
                </a:lnTo>
                <a:lnTo>
                  <a:pt x="549394" y="968632"/>
                </a:lnTo>
                <a:lnTo>
                  <a:pt x="549394"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85" name="Freeform: Shape 784">
            <a:extLst>
              <a:ext uri="{FF2B5EF4-FFF2-40B4-BE49-F238E27FC236}">
                <a16:creationId xmlns:a16="http://schemas.microsoft.com/office/drawing/2014/main" id="{B88F2A3E-8794-4A6F-B8EC-468CF9A9C7CF}"/>
              </a:ext>
            </a:extLst>
          </p:cNvPr>
          <p:cNvSpPr/>
          <p:nvPr/>
        </p:nvSpPr>
        <p:spPr bwMode="gray">
          <a:xfrm flipH="1">
            <a:off x="11642606" y="4823069"/>
            <a:ext cx="549394" cy="971203"/>
          </a:xfrm>
          <a:custGeom>
            <a:avLst/>
            <a:gdLst>
              <a:gd name="connsiteX0" fmla="*/ 549394 w 549394"/>
              <a:gd name="connsiteY0" fmla="*/ 0 h 971203"/>
              <a:gd name="connsiteX1" fmla="*/ 0 w 549394"/>
              <a:gd name="connsiteY1" fmla="*/ 0 h 971203"/>
              <a:gd name="connsiteX2" fmla="*/ 0 w 549394"/>
              <a:gd name="connsiteY2" fmla="*/ 421809 h 971203"/>
              <a:gd name="connsiteX3" fmla="*/ 549394 w 549394"/>
              <a:gd name="connsiteY3" fmla="*/ 971203 h 971203"/>
              <a:gd name="connsiteX4" fmla="*/ 549394 w 549394"/>
              <a:gd name="connsiteY4" fmla="*/ 0 h 971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394" h="971203">
                <a:moveTo>
                  <a:pt x="549394" y="0"/>
                </a:moveTo>
                <a:lnTo>
                  <a:pt x="0" y="0"/>
                </a:lnTo>
                <a:lnTo>
                  <a:pt x="0" y="421809"/>
                </a:lnTo>
                <a:lnTo>
                  <a:pt x="549394" y="971203"/>
                </a:lnTo>
                <a:lnTo>
                  <a:pt x="549394"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84" name="Freeform: Shape 783">
            <a:extLst>
              <a:ext uri="{FF2B5EF4-FFF2-40B4-BE49-F238E27FC236}">
                <a16:creationId xmlns:a16="http://schemas.microsoft.com/office/drawing/2014/main" id="{B08AAEAD-23A2-452F-8325-9F54FD378B43}"/>
              </a:ext>
            </a:extLst>
          </p:cNvPr>
          <p:cNvSpPr/>
          <p:nvPr/>
        </p:nvSpPr>
        <p:spPr bwMode="gray">
          <a:xfrm flipH="1">
            <a:off x="11642605" y="6217163"/>
            <a:ext cx="549395" cy="549395"/>
          </a:xfrm>
          <a:custGeom>
            <a:avLst/>
            <a:gdLst>
              <a:gd name="connsiteX0" fmla="*/ 0 w 549395"/>
              <a:gd name="connsiteY0" fmla="*/ 0 h 549395"/>
              <a:gd name="connsiteX1" fmla="*/ 0 w 549395"/>
              <a:gd name="connsiteY1" fmla="*/ 549395 h 549395"/>
              <a:gd name="connsiteX2" fmla="*/ 549395 w 549395"/>
              <a:gd name="connsiteY2" fmla="*/ 549395 h 549395"/>
              <a:gd name="connsiteX3" fmla="*/ 0 w 549395"/>
              <a:gd name="connsiteY3" fmla="*/ 0 h 549395"/>
            </a:gdLst>
            <a:ahLst/>
            <a:cxnLst>
              <a:cxn ang="0">
                <a:pos x="connsiteX0" y="connsiteY0"/>
              </a:cxn>
              <a:cxn ang="0">
                <a:pos x="connsiteX1" y="connsiteY1"/>
              </a:cxn>
              <a:cxn ang="0">
                <a:pos x="connsiteX2" y="connsiteY2"/>
              </a:cxn>
              <a:cxn ang="0">
                <a:pos x="connsiteX3" y="connsiteY3"/>
              </a:cxn>
            </a:cxnLst>
            <a:rect l="l" t="t" r="r" b="b"/>
            <a:pathLst>
              <a:path w="549395" h="549395">
                <a:moveTo>
                  <a:pt x="0" y="0"/>
                </a:moveTo>
                <a:lnTo>
                  <a:pt x="0" y="549395"/>
                </a:lnTo>
                <a:lnTo>
                  <a:pt x="549395" y="549395"/>
                </a:lnTo>
                <a:lnTo>
                  <a:pt x="0"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23" name="Right Triangle 722">
            <a:extLst>
              <a:ext uri="{FF2B5EF4-FFF2-40B4-BE49-F238E27FC236}">
                <a16:creationId xmlns:a16="http://schemas.microsoft.com/office/drawing/2014/main" id="{3E22D31F-5380-4036-9107-1B9960149930}"/>
              </a:ext>
            </a:extLst>
          </p:cNvPr>
          <p:cNvSpPr/>
          <p:nvPr/>
        </p:nvSpPr>
        <p:spPr bwMode="gray">
          <a:xfrm>
            <a:off x="10670951" y="5795355"/>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24" name="Right Triangle 723">
            <a:extLst>
              <a:ext uri="{FF2B5EF4-FFF2-40B4-BE49-F238E27FC236}">
                <a16:creationId xmlns:a16="http://schemas.microsoft.com/office/drawing/2014/main" id="{B9E47E7A-CBF3-4332-A2F1-DBDD0013A86B}"/>
              </a:ext>
            </a:extLst>
          </p:cNvPr>
          <p:cNvSpPr/>
          <p:nvPr/>
        </p:nvSpPr>
        <p:spPr bwMode="gray">
          <a:xfrm rot="10800000">
            <a:off x="10670952" y="5795355"/>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25" name="Right Triangle 724">
            <a:extLst>
              <a:ext uri="{FF2B5EF4-FFF2-40B4-BE49-F238E27FC236}">
                <a16:creationId xmlns:a16="http://schemas.microsoft.com/office/drawing/2014/main" id="{46E98528-7204-4F8D-877D-54A607318DF3}"/>
              </a:ext>
            </a:extLst>
          </p:cNvPr>
          <p:cNvSpPr/>
          <p:nvPr/>
        </p:nvSpPr>
        <p:spPr bwMode="gray">
          <a:xfrm flipV="1">
            <a:off x="10670951"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26" name="Right Triangle 725">
            <a:extLst>
              <a:ext uri="{FF2B5EF4-FFF2-40B4-BE49-F238E27FC236}">
                <a16:creationId xmlns:a16="http://schemas.microsoft.com/office/drawing/2014/main" id="{D8E6B450-C85D-4039-BF6C-FAA4C9AA3DFD}"/>
              </a:ext>
            </a:extLst>
          </p:cNvPr>
          <p:cNvSpPr/>
          <p:nvPr/>
        </p:nvSpPr>
        <p:spPr bwMode="gray">
          <a:xfrm rot="10800000" flipV="1">
            <a:off x="10670952"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27" name="Right Triangle 726">
            <a:extLst>
              <a:ext uri="{FF2B5EF4-FFF2-40B4-BE49-F238E27FC236}">
                <a16:creationId xmlns:a16="http://schemas.microsoft.com/office/drawing/2014/main" id="{4F10CD0C-5955-4F69-BA2B-9F496ADA4C4F}"/>
              </a:ext>
            </a:extLst>
          </p:cNvPr>
          <p:cNvSpPr/>
          <p:nvPr/>
        </p:nvSpPr>
        <p:spPr bwMode="gray">
          <a:xfrm rot="10800000">
            <a:off x="10670952" y="4823069"/>
            <a:ext cx="971203" cy="971203"/>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28" name="Right Triangle 727">
            <a:extLst>
              <a:ext uri="{FF2B5EF4-FFF2-40B4-BE49-F238E27FC236}">
                <a16:creationId xmlns:a16="http://schemas.microsoft.com/office/drawing/2014/main" id="{272E5C83-ED67-45FE-8643-CE688AB10F22}"/>
              </a:ext>
            </a:extLst>
          </p:cNvPr>
          <p:cNvSpPr/>
          <p:nvPr/>
        </p:nvSpPr>
        <p:spPr bwMode="gray">
          <a:xfrm>
            <a:off x="10670951" y="2882357"/>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29" name="Right Triangle 728">
            <a:extLst>
              <a:ext uri="{FF2B5EF4-FFF2-40B4-BE49-F238E27FC236}">
                <a16:creationId xmlns:a16="http://schemas.microsoft.com/office/drawing/2014/main" id="{F6B1467E-B931-4E40-A0C6-CC1147CC382E}"/>
              </a:ext>
            </a:extLst>
          </p:cNvPr>
          <p:cNvSpPr/>
          <p:nvPr/>
        </p:nvSpPr>
        <p:spPr bwMode="gray">
          <a:xfrm rot="10800000">
            <a:off x="10670951"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30" name="Right Triangle 729">
            <a:extLst>
              <a:ext uri="{FF2B5EF4-FFF2-40B4-BE49-F238E27FC236}">
                <a16:creationId xmlns:a16="http://schemas.microsoft.com/office/drawing/2014/main" id="{B188300A-D890-40C0-82A2-6D5C1B3211FB}"/>
              </a:ext>
            </a:extLst>
          </p:cNvPr>
          <p:cNvSpPr/>
          <p:nvPr/>
        </p:nvSpPr>
        <p:spPr bwMode="gray">
          <a:xfrm flipV="1">
            <a:off x="10670951"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31" name="Right Triangle 730">
            <a:extLst>
              <a:ext uri="{FF2B5EF4-FFF2-40B4-BE49-F238E27FC236}">
                <a16:creationId xmlns:a16="http://schemas.microsoft.com/office/drawing/2014/main" id="{B650832F-3E4C-436F-A241-1885D9DBD00A}"/>
              </a:ext>
            </a:extLst>
          </p:cNvPr>
          <p:cNvSpPr/>
          <p:nvPr/>
        </p:nvSpPr>
        <p:spPr bwMode="gray">
          <a:xfrm>
            <a:off x="10670951" y="1913743"/>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32" name="Right Triangle 731">
            <a:extLst>
              <a:ext uri="{FF2B5EF4-FFF2-40B4-BE49-F238E27FC236}">
                <a16:creationId xmlns:a16="http://schemas.microsoft.com/office/drawing/2014/main" id="{E6BE1D67-5968-40F8-8DFC-636F0BAB83FB}"/>
              </a:ext>
            </a:extLst>
          </p:cNvPr>
          <p:cNvSpPr/>
          <p:nvPr/>
        </p:nvSpPr>
        <p:spPr bwMode="gray">
          <a:xfrm rot="10800000">
            <a:off x="10670951" y="191374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33" name="Right Triangle 732">
            <a:extLst>
              <a:ext uri="{FF2B5EF4-FFF2-40B4-BE49-F238E27FC236}">
                <a16:creationId xmlns:a16="http://schemas.microsoft.com/office/drawing/2014/main" id="{9BEE8E88-559E-405B-AC1E-936C66C7DE89}"/>
              </a:ext>
            </a:extLst>
          </p:cNvPr>
          <p:cNvSpPr/>
          <p:nvPr/>
        </p:nvSpPr>
        <p:spPr bwMode="gray">
          <a:xfrm>
            <a:off x="10670951" y="-27163"/>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34" name="Right Triangle 733">
            <a:extLst>
              <a:ext uri="{FF2B5EF4-FFF2-40B4-BE49-F238E27FC236}">
                <a16:creationId xmlns:a16="http://schemas.microsoft.com/office/drawing/2014/main" id="{B165E6C6-C6A9-4E1E-8261-1001059E47A8}"/>
              </a:ext>
            </a:extLst>
          </p:cNvPr>
          <p:cNvSpPr/>
          <p:nvPr/>
        </p:nvSpPr>
        <p:spPr bwMode="gray">
          <a:xfrm rot="10800000">
            <a:off x="10670951" y="-22208"/>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37" name="Right Triangle 736">
            <a:extLst>
              <a:ext uri="{FF2B5EF4-FFF2-40B4-BE49-F238E27FC236}">
                <a16:creationId xmlns:a16="http://schemas.microsoft.com/office/drawing/2014/main" id="{0C6887A0-AF09-41E0-B426-CF82BC98B0E8}"/>
              </a:ext>
            </a:extLst>
          </p:cNvPr>
          <p:cNvSpPr/>
          <p:nvPr/>
        </p:nvSpPr>
        <p:spPr bwMode="gray">
          <a:xfrm>
            <a:off x="4846200" y="5795355"/>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38" name="Right Triangle 737">
            <a:extLst>
              <a:ext uri="{FF2B5EF4-FFF2-40B4-BE49-F238E27FC236}">
                <a16:creationId xmlns:a16="http://schemas.microsoft.com/office/drawing/2014/main" id="{A2B1D576-0511-448B-A9F8-017BFA62DCAD}"/>
              </a:ext>
            </a:extLst>
          </p:cNvPr>
          <p:cNvSpPr/>
          <p:nvPr/>
        </p:nvSpPr>
        <p:spPr bwMode="gray">
          <a:xfrm flipV="1">
            <a:off x="4846200" y="3850989"/>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39" name="Right Triangle 738">
            <a:extLst>
              <a:ext uri="{FF2B5EF4-FFF2-40B4-BE49-F238E27FC236}">
                <a16:creationId xmlns:a16="http://schemas.microsoft.com/office/drawing/2014/main" id="{66B18D9F-B012-4FC2-A44F-D8096D86070C}"/>
              </a:ext>
            </a:extLst>
          </p:cNvPr>
          <p:cNvSpPr/>
          <p:nvPr/>
        </p:nvSpPr>
        <p:spPr bwMode="gray">
          <a:xfrm rot="10800000" flipV="1">
            <a:off x="4846201"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40" name="Right Triangle 739">
            <a:extLst>
              <a:ext uri="{FF2B5EF4-FFF2-40B4-BE49-F238E27FC236}">
                <a16:creationId xmlns:a16="http://schemas.microsoft.com/office/drawing/2014/main" id="{4C415472-B385-447B-AC0A-59F7EF1F7640}"/>
              </a:ext>
            </a:extLst>
          </p:cNvPr>
          <p:cNvSpPr/>
          <p:nvPr/>
        </p:nvSpPr>
        <p:spPr bwMode="gray">
          <a:xfrm>
            <a:off x="484620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41" name="Right Triangle 740">
            <a:extLst>
              <a:ext uri="{FF2B5EF4-FFF2-40B4-BE49-F238E27FC236}">
                <a16:creationId xmlns:a16="http://schemas.microsoft.com/office/drawing/2014/main" id="{D618D2F0-5040-4487-9320-BF03512CB652}"/>
              </a:ext>
            </a:extLst>
          </p:cNvPr>
          <p:cNvSpPr/>
          <p:nvPr/>
        </p:nvSpPr>
        <p:spPr bwMode="gray">
          <a:xfrm rot="10800000">
            <a:off x="4846201" y="482306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42" name="Right Triangle 741">
            <a:extLst>
              <a:ext uri="{FF2B5EF4-FFF2-40B4-BE49-F238E27FC236}">
                <a16:creationId xmlns:a16="http://schemas.microsoft.com/office/drawing/2014/main" id="{13EC3D77-2DA3-4DE4-B637-B6E1E9245641}"/>
              </a:ext>
            </a:extLst>
          </p:cNvPr>
          <p:cNvSpPr/>
          <p:nvPr/>
        </p:nvSpPr>
        <p:spPr bwMode="gray">
          <a:xfrm>
            <a:off x="4846200" y="288235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43" name="Right Triangle 742">
            <a:extLst>
              <a:ext uri="{FF2B5EF4-FFF2-40B4-BE49-F238E27FC236}">
                <a16:creationId xmlns:a16="http://schemas.microsoft.com/office/drawing/2014/main" id="{22098F0C-2982-4134-A5D2-3A88C1AD8653}"/>
              </a:ext>
            </a:extLst>
          </p:cNvPr>
          <p:cNvSpPr/>
          <p:nvPr/>
        </p:nvSpPr>
        <p:spPr bwMode="gray">
          <a:xfrm rot="10800000">
            <a:off x="4846201" y="288235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44" name="Right Triangle 743">
            <a:extLst>
              <a:ext uri="{FF2B5EF4-FFF2-40B4-BE49-F238E27FC236}">
                <a16:creationId xmlns:a16="http://schemas.microsoft.com/office/drawing/2014/main" id="{CE367989-B41E-4AC6-B6A6-5E304F9566FE}"/>
              </a:ext>
            </a:extLst>
          </p:cNvPr>
          <p:cNvSpPr/>
          <p:nvPr/>
        </p:nvSpPr>
        <p:spPr bwMode="gray">
          <a:xfrm flipV="1">
            <a:off x="4846200" y="941662"/>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45" name="Right Triangle 744">
            <a:extLst>
              <a:ext uri="{FF2B5EF4-FFF2-40B4-BE49-F238E27FC236}">
                <a16:creationId xmlns:a16="http://schemas.microsoft.com/office/drawing/2014/main" id="{CA89A69F-22F4-4B64-9236-CF8BC7181072}"/>
              </a:ext>
            </a:extLst>
          </p:cNvPr>
          <p:cNvSpPr/>
          <p:nvPr/>
        </p:nvSpPr>
        <p:spPr bwMode="gray">
          <a:xfrm rot="10800000" flipV="1">
            <a:off x="4846201" y="941662"/>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46" name="Right Triangle 745">
            <a:extLst>
              <a:ext uri="{FF2B5EF4-FFF2-40B4-BE49-F238E27FC236}">
                <a16:creationId xmlns:a16="http://schemas.microsoft.com/office/drawing/2014/main" id="{2CBB5DB4-6118-4872-9054-2F5A896E1FFC}"/>
              </a:ext>
            </a:extLst>
          </p:cNvPr>
          <p:cNvSpPr/>
          <p:nvPr/>
        </p:nvSpPr>
        <p:spPr bwMode="gray">
          <a:xfrm>
            <a:off x="4846200" y="1906998"/>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47" name="Right Triangle 746">
            <a:extLst>
              <a:ext uri="{FF2B5EF4-FFF2-40B4-BE49-F238E27FC236}">
                <a16:creationId xmlns:a16="http://schemas.microsoft.com/office/drawing/2014/main" id="{4E35E85A-DD92-4A15-AE9E-1039AF4B06AD}"/>
              </a:ext>
            </a:extLst>
          </p:cNvPr>
          <p:cNvSpPr/>
          <p:nvPr/>
        </p:nvSpPr>
        <p:spPr bwMode="gray">
          <a:xfrm rot="10800000">
            <a:off x="4846201" y="191374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48" name="Right Triangle 747">
            <a:extLst>
              <a:ext uri="{FF2B5EF4-FFF2-40B4-BE49-F238E27FC236}">
                <a16:creationId xmlns:a16="http://schemas.microsoft.com/office/drawing/2014/main" id="{E3FBAB74-79E7-4890-B1D2-5DD21B297B7D}"/>
              </a:ext>
            </a:extLst>
          </p:cNvPr>
          <p:cNvSpPr/>
          <p:nvPr/>
        </p:nvSpPr>
        <p:spPr bwMode="gray">
          <a:xfrm>
            <a:off x="4846200" y="-2716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49" name="Right Triangle 748">
            <a:extLst>
              <a:ext uri="{FF2B5EF4-FFF2-40B4-BE49-F238E27FC236}">
                <a16:creationId xmlns:a16="http://schemas.microsoft.com/office/drawing/2014/main" id="{4061B251-6E80-4362-89D2-7324515AC2B4}"/>
              </a:ext>
            </a:extLst>
          </p:cNvPr>
          <p:cNvSpPr/>
          <p:nvPr/>
        </p:nvSpPr>
        <p:spPr bwMode="gray">
          <a:xfrm rot="10800000">
            <a:off x="4846201" y="-22208"/>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51" name="Right Triangle 750">
            <a:extLst>
              <a:ext uri="{FF2B5EF4-FFF2-40B4-BE49-F238E27FC236}">
                <a16:creationId xmlns:a16="http://schemas.microsoft.com/office/drawing/2014/main" id="{81605547-D2F9-4FED-8C34-F1FE73878546}"/>
              </a:ext>
            </a:extLst>
          </p:cNvPr>
          <p:cNvSpPr/>
          <p:nvPr/>
        </p:nvSpPr>
        <p:spPr bwMode="gray">
          <a:xfrm flipH="1">
            <a:off x="5814360" y="5795355"/>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52" name="Right Triangle 751">
            <a:extLst>
              <a:ext uri="{FF2B5EF4-FFF2-40B4-BE49-F238E27FC236}">
                <a16:creationId xmlns:a16="http://schemas.microsoft.com/office/drawing/2014/main" id="{1DD05993-48BF-4BF0-A9C2-AC47240F4908}"/>
              </a:ext>
            </a:extLst>
          </p:cNvPr>
          <p:cNvSpPr/>
          <p:nvPr/>
        </p:nvSpPr>
        <p:spPr bwMode="gray">
          <a:xfrm rot="10800000" flipH="1">
            <a:off x="5814360" y="5795355"/>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53" name="Right Triangle 752">
            <a:extLst>
              <a:ext uri="{FF2B5EF4-FFF2-40B4-BE49-F238E27FC236}">
                <a16:creationId xmlns:a16="http://schemas.microsoft.com/office/drawing/2014/main" id="{AFAA0356-99BA-4C4D-AE54-6D41F5F6342C}"/>
              </a:ext>
            </a:extLst>
          </p:cNvPr>
          <p:cNvSpPr/>
          <p:nvPr/>
        </p:nvSpPr>
        <p:spPr bwMode="gray">
          <a:xfrm flipH="1" flipV="1">
            <a:off x="5814360"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54" name="Right Triangle 753">
            <a:extLst>
              <a:ext uri="{FF2B5EF4-FFF2-40B4-BE49-F238E27FC236}">
                <a16:creationId xmlns:a16="http://schemas.microsoft.com/office/drawing/2014/main" id="{FEB49CD0-624F-4EFF-BB66-50522379056E}"/>
              </a:ext>
            </a:extLst>
          </p:cNvPr>
          <p:cNvSpPr/>
          <p:nvPr/>
        </p:nvSpPr>
        <p:spPr bwMode="gray">
          <a:xfrm rot="10800000" flipH="1">
            <a:off x="581436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55" name="Right Triangle 754">
            <a:extLst>
              <a:ext uri="{FF2B5EF4-FFF2-40B4-BE49-F238E27FC236}">
                <a16:creationId xmlns:a16="http://schemas.microsoft.com/office/drawing/2014/main" id="{ABB47E31-296D-449A-9434-91EB835C1BDC}"/>
              </a:ext>
            </a:extLst>
          </p:cNvPr>
          <p:cNvSpPr/>
          <p:nvPr/>
        </p:nvSpPr>
        <p:spPr bwMode="gray">
          <a:xfrm flipH="1">
            <a:off x="5814360" y="2882357"/>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56" name="Right Triangle 755">
            <a:extLst>
              <a:ext uri="{FF2B5EF4-FFF2-40B4-BE49-F238E27FC236}">
                <a16:creationId xmlns:a16="http://schemas.microsoft.com/office/drawing/2014/main" id="{784EA560-CDD0-4FE9-99D1-F442AAEAAA07}"/>
              </a:ext>
            </a:extLst>
          </p:cNvPr>
          <p:cNvSpPr/>
          <p:nvPr/>
        </p:nvSpPr>
        <p:spPr bwMode="gray">
          <a:xfrm rot="10800000" flipH="1">
            <a:off x="5814360"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57" name="Right Triangle 756">
            <a:extLst>
              <a:ext uri="{FF2B5EF4-FFF2-40B4-BE49-F238E27FC236}">
                <a16:creationId xmlns:a16="http://schemas.microsoft.com/office/drawing/2014/main" id="{CA1EEF65-B6C8-492C-8986-AA06DD0ECF0F}"/>
              </a:ext>
            </a:extLst>
          </p:cNvPr>
          <p:cNvSpPr/>
          <p:nvPr/>
        </p:nvSpPr>
        <p:spPr bwMode="gray">
          <a:xfrm flipH="1" flipV="1">
            <a:off x="5814360" y="941662"/>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58" name="Right Triangle 757">
            <a:extLst>
              <a:ext uri="{FF2B5EF4-FFF2-40B4-BE49-F238E27FC236}">
                <a16:creationId xmlns:a16="http://schemas.microsoft.com/office/drawing/2014/main" id="{C9A9CF9C-19E8-404A-B473-E5BE50486F39}"/>
              </a:ext>
            </a:extLst>
          </p:cNvPr>
          <p:cNvSpPr/>
          <p:nvPr/>
        </p:nvSpPr>
        <p:spPr bwMode="gray">
          <a:xfrm flipH="1">
            <a:off x="5814360" y="1913743"/>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59" name="Right Triangle 758">
            <a:extLst>
              <a:ext uri="{FF2B5EF4-FFF2-40B4-BE49-F238E27FC236}">
                <a16:creationId xmlns:a16="http://schemas.microsoft.com/office/drawing/2014/main" id="{16B57B36-B749-411E-8280-ED23ACD33E7B}"/>
              </a:ext>
            </a:extLst>
          </p:cNvPr>
          <p:cNvSpPr/>
          <p:nvPr/>
        </p:nvSpPr>
        <p:spPr bwMode="gray">
          <a:xfrm rot="10800000" flipH="1">
            <a:off x="5814361" y="191374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60" name="Right Triangle 759">
            <a:extLst>
              <a:ext uri="{FF2B5EF4-FFF2-40B4-BE49-F238E27FC236}">
                <a16:creationId xmlns:a16="http://schemas.microsoft.com/office/drawing/2014/main" id="{6D770A62-A527-4B7D-BB9D-B46CACB9F370}"/>
              </a:ext>
            </a:extLst>
          </p:cNvPr>
          <p:cNvSpPr/>
          <p:nvPr/>
        </p:nvSpPr>
        <p:spPr bwMode="gray">
          <a:xfrm flipH="1">
            <a:off x="5814360" y="-27163"/>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61" name="Right Triangle 760">
            <a:extLst>
              <a:ext uri="{FF2B5EF4-FFF2-40B4-BE49-F238E27FC236}">
                <a16:creationId xmlns:a16="http://schemas.microsoft.com/office/drawing/2014/main" id="{B15B1A1A-39C0-4529-A83A-437B5EEA4CD0}"/>
              </a:ext>
            </a:extLst>
          </p:cNvPr>
          <p:cNvSpPr/>
          <p:nvPr/>
        </p:nvSpPr>
        <p:spPr bwMode="gray">
          <a:xfrm rot="10800000" flipH="1">
            <a:off x="5814360" y="-22208"/>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65" name="Right Triangle 564">
            <a:extLst>
              <a:ext uri="{FF2B5EF4-FFF2-40B4-BE49-F238E27FC236}">
                <a16:creationId xmlns:a16="http://schemas.microsoft.com/office/drawing/2014/main" id="{5A4E746D-3C3B-4D53-959F-C836AF227DE2}"/>
              </a:ext>
            </a:extLst>
          </p:cNvPr>
          <p:cNvSpPr/>
          <p:nvPr/>
        </p:nvSpPr>
        <p:spPr bwMode="gray">
          <a:xfrm>
            <a:off x="6785686" y="5795355"/>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66" name="Right Triangle 565">
            <a:extLst>
              <a:ext uri="{FF2B5EF4-FFF2-40B4-BE49-F238E27FC236}">
                <a16:creationId xmlns:a16="http://schemas.microsoft.com/office/drawing/2014/main" id="{8C99A34E-1530-4A70-BEA6-13365FBFCF62}"/>
              </a:ext>
            </a:extLst>
          </p:cNvPr>
          <p:cNvSpPr/>
          <p:nvPr/>
        </p:nvSpPr>
        <p:spPr bwMode="gray">
          <a:xfrm rot="10800000">
            <a:off x="6785686" y="5795355"/>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67" name="Right Triangle 566">
            <a:extLst>
              <a:ext uri="{FF2B5EF4-FFF2-40B4-BE49-F238E27FC236}">
                <a16:creationId xmlns:a16="http://schemas.microsoft.com/office/drawing/2014/main" id="{6C86787E-4B1E-4795-8F01-302C1EAA7C5E}"/>
              </a:ext>
            </a:extLst>
          </p:cNvPr>
          <p:cNvSpPr/>
          <p:nvPr/>
        </p:nvSpPr>
        <p:spPr bwMode="gray">
          <a:xfrm flipV="1">
            <a:off x="6785686"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68" name="Right Triangle 567">
            <a:extLst>
              <a:ext uri="{FF2B5EF4-FFF2-40B4-BE49-F238E27FC236}">
                <a16:creationId xmlns:a16="http://schemas.microsoft.com/office/drawing/2014/main" id="{0557DA40-0B50-4571-ADB7-E92D5ED30F3C}"/>
              </a:ext>
            </a:extLst>
          </p:cNvPr>
          <p:cNvSpPr/>
          <p:nvPr/>
        </p:nvSpPr>
        <p:spPr bwMode="gray">
          <a:xfrm>
            <a:off x="6785686"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69" name="Right Triangle 568">
            <a:extLst>
              <a:ext uri="{FF2B5EF4-FFF2-40B4-BE49-F238E27FC236}">
                <a16:creationId xmlns:a16="http://schemas.microsoft.com/office/drawing/2014/main" id="{4BAB721F-0FF5-4B2B-AEE5-E236A274AAA8}"/>
              </a:ext>
            </a:extLst>
          </p:cNvPr>
          <p:cNvSpPr/>
          <p:nvPr/>
        </p:nvSpPr>
        <p:spPr bwMode="gray">
          <a:xfrm rot="10800000">
            <a:off x="6785686" y="4823069"/>
            <a:ext cx="971203" cy="971203"/>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70" name="Right Triangle 569">
            <a:extLst>
              <a:ext uri="{FF2B5EF4-FFF2-40B4-BE49-F238E27FC236}">
                <a16:creationId xmlns:a16="http://schemas.microsoft.com/office/drawing/2014/main" id="{5FCB2851-552E-4894-923D-149F0F822D81}"/>
              </a:ext>
            </a:extLst>
          </p:cNvPr>
          <p:cNvSpPr/>
          <p:nvPr/>
        </p:nvSpPr>
        <p:spPr bwMode="gray">
          <a:xfrm>
            <a:off x="6785686" y="2882357"/>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71" name="Right Triangle 570">
            <a:extLst>
              <a:ext uri="{FF2B5EF4-FFF2-40B4-BE49-F238E27FC236}">
                <a16:creationId xmlns:a16="http://schemas.microsoft.com/office/drawing/2014/main" id="{C07F9D48-01DA-475D-A1E1-D985899851A9}"/>
              </a:ext>
            </a:extLst>
          </p:cNvPr>
          <p:cNvSpPr/>
          <p:nvPr/>
        </p:nvSpPr>
        <p:spPr bwMode="gray">
          <a:xfrm flipV="1">
            <a:off x="6785686"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72" name="Right Triangle 571">
            <a:extLst>
              <a:ext uri="{FF2B5EF4-FFF2-40B4-BE49-F238E27FC236}">
                <a16:creationId xmlns:a16="http://schemas.microsoft.com/office/drawing/2014/main" id="{5F7940E6-B49A-4E60-80BF-DDE5F67A6B36}"/>
              </a:ext>
            </a:extLst>
          </p:cNvPr>
          <p:cNvSpPr/>
          <p:nvPr/>
        </p:nvSpPr>
        <p:spPr bwMode="gray">
          <a:xfrm>
            <a:off x="6785686" y="191374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73" name="Right Triangle 572">
            <a:extLst>
              <a:ext uri="{FF2B5EF4-FFF2-40B4-BE49-F238E27FC236}">
                <a16:creationId xmlns:a16="http://schemas.microsoft.com/office/drawing/2014/main" id="{3A51084D-A503-43F3-8B18-24A6F76FFCCF}"/>
              </a:ext>
            </a:extLst>
          </p:cNvPr>
          <p:cNvSpPr/>
          <p:nvPr/>
        </p:nvSpPr>
        <p:spPr bwMode="gray">
          <a:xfrm rot="10800000">
            <a:off x="6785687" y="1913743"/>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74" name="Right Triangle 573">
            <a:extLst>
              <a:ext uri="{FF2B5EF4-FFF2-40B4-BE49-F238E27FC236}">
                <a16:creationId xmlns:a16="http://schemas.microsoft.com/office/drawing/2014/main" id="{C829B06F-934B-4B81-8FEA-32B7C2215111}"/>
              </a:ext>
            </a:extLst>
          </p:cNvPr>
          <p:cNvSpPr/>
          <p:nvPr/>
        </p:nvSpPr>
        <p:spPr bwMode="gray">
          <a:xfrm>
            <a:off x="6785686" y="-2716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75" name="Right Triangle 574">
            <a:extLst>
              <a:ext uri="{FF2B5EF4-FFF2-40B4-BE49-F238E27FC236}">
                <a16:creationId xmlns:a16="http://schemas.microsoft.com/office/drawing/2014/main" id="{7E1BDC98-52A0-4FD1-8421-75555F93D09B}"/>
              </a:ext>
            </a:extLst>
          </p:cNvPr>
          <p:cNvSpPr/>
          <p:nvPr/>
        </p:nvSpPr>
        <p:spPr bwMode="gray">
          <a:xfrm rot="10800000">
            <a:off x="6785686" y="-22208"/>
            <a:ext cx="971203" cy="971203"/>
          </a:xfrm>
          <a:prstGeom prst="rtTriangle">
            <a:avLst/>
          </a:prstGeom>
          <a:solidFill>
            <a:sysClr val="window" lastClr="FFFFFF">
              <a:alpha val="1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77" name="Right Triangle 576">
            <a:extLst>
              <a:ext uri="{FF2B5EF4-FFF2-40B4-BE49-F238E27FC236}">
                <a16:creationId xmlns:a16="http://schemas.microsoft.com/office/drawing/2014/main" id="{ACC2949E-3286-486B-8D95-976F7FBB128F}"/>
              </a:ext>
            </a:extLst>
          </p:cNvPr>
          <p:cNvSpPr/>
          <p:nvPr/>
        </p:nvSpPr>
        <p:spPr bwMode="gray">
          <a:xfrm flipH="1">
            <a:off x="7756889" y="5795355"/>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78" name="Right Triangle 577">
            <a:extLst>
              <a:ext uri="{FF2B5EF4-FFF2-40B4-BE49-F238E27FC236}">
                <a16:creationId xmlns:a16="http://schemas.microsoft.com/office/drawing/2014/main" id="{F5C5469C-7098-4CB6-B030-6646E4D1375B}"/>
              </a:ext>
            </a:extLst>
          </p:cNvPr>
          <p:cNvSpPr/>
          <p:nvPr/>
        </p:nvSpPr>
        <p:spPr bwMode="gray">
          <a:xfrm flipH="1" flipV="1">
            <a:off x="7756889"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79" name="Right Triangle 578">
            <a:extLst>
              <a:ext uri="{FF2B5EF4-FFF2-40B4-BE49-F238E27FC236}">
                <a16:creationId xmlns:a16="http://schemas.microsoft.com/office/drawing/2014/main" id="{5A8390C4-7D9D-46DB-91DF-DBD8210FE02A}"/>
              </a:ext>
            </a:extLst>
          </p:cNvPr>
          <p:cNvSpPr/>
          <p:nvPr/>
        </p:nvSpPr>
        <p:spPr bwMode="gray">
          <a:xfrm rot="10800000" flipH="1" flipV="1">
            <a:off x="7756890"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80" name="Right Triangle 579">
            <a:extLst>
              <a:ext uri="{FF2B5EF4-FFF2-40B4-BE49-F238E27FC236}">
                <a16:creationId xmlns:a16="http://schemas.microsoft.com/office/drawing/2014/main" id="{9BE8B15B-B597-415C-A142-DF74AF30D270}"/>
              </a:ext>
            </a:extLst>
          </p:cNvPr>
          <p:cNvSpPr/>
          <p:nvPr/>
        </p:nvSpPr>
        <p:spPr bwMode="gray">
          <a:xfrm flipH="1">
            <a:off x="7756889"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81" name="Right Triangle 580">
            <a:extLst>
              <a:ext uri="{FF2B5EF4-FFF2-40B4-BE49-F238E27FC236}">
                <a16:creationId xmlns:a16="http://schemas.microsoft.com/office/drawing/2014/main" id="{014BFE1E-1C83-488E-AB5A-C86F60E83A3C}"/>
              </a:ext>
            </a:extLst>
          </p:cNvPr>
          <p:cNvSpPr/>
          <p:nvPr/>
        </p:nvSpPr>
        <p:spPr bwMode="gray">
          <a:xfrm flipH="1">
            <a:off x="7756889" y="288235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82" name="Right Triangle 581">
            <a:extLst>
              <a:ext uri="{FF2B5EF4-FFF2-40B4-BE49-F238E27FC236}">
                <a16:creationId xmlns:a16="http://schemas.microsoft.com/office/drawing/2014/main" id="{B645A53D-B562-4695-8BE3-743EC71DCD51}"/>
              </a:ext>
            </a:extLst>
          </p:cNvPr>
          <p:cNvSpPr/>
          <p:nvPr/>
        </p:nvSpPr>
        <p:spPr bwMode="gray">
          <a:xfrm rot="10800000" flipH="1">
            <a:off x="7756890"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83" name="Right Triangle 582">
            <a:extLst>
              <a:ext uri="{FF2B5EF4-FFF2-40B4-BE49-F238E27FC236}">
                <a16:creationId xmlns:a16="http://schemas.microsoft.com/office/drawing/2014/main" id="{26B694A6-38A4-4A66-B185-881741507569}"/>
              </a:ext>
            </a:extLst>
          </p:cNvPr>
          <p:cNvSpPr/>
          <p:nvPr/>
        </p:nvSpPr>
        <p:spPr bwMode="gray">
          <a:xfrm flipH="1" flipV="1">
            <a:off x="7756889" y="941662"/>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84" name="Right Triangle 583">
            <a:extLst>
              <a:ext uri="{FF2B5EF4-FFF2-40B4-BE49-F238E27FC236}">
                <a16:creationId xmlns:a16="http://schemas.microsoft.com/office/drawing/2014/main" id="{19790F5C-E85E-4C2A-9603-F6D7F4DB5048}"/>
              </a:ext>
            </a:extLst>
          </p:cNvPr>
          <p:cNvSpPr/>
          <p:nvPr/>
        </p:nvSpPr>
        <p:spPr bwMode="gray">
          <a:xfrm rot="10800000" flipH="1" flipV="1">
            <a:off x="7756889" y="94166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85" name="Right Triangle 584">
            <a:extLst>
              <a:ext uri="{FF2B5EF4-FFF2-40B4-BE49-F238E27FC236}">
                <a16:creationId xmlns:a16="http://schemas.microsoft.com/office/drawing/2014/main" id="{FDA733CF-B68A-4988-A22A-19CA08EEC040}"/>
              </a:ext>
            </a:extLst>
          </p:cNvPr>
          <p:cNvSpPr/>
          <p:nvPr/>
        </p:nvSpPr>
        <p:spPr bwMode="gray">
          <a:xfrm flipH="1">
            <a:off x="7756889" y="191374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86" name="Right Triangle 585">
            <a:extLst>
              <a:ext uri="{FF2B5EF4-FFF2-40B4-BE49-F238E27FC236}">
                <a16:creationId xmlns:a16="http://schemas.microsoft.com/office/drawing/2014/main" id="{863AEBA4-A4D5-483D-9761-26EDD8E2A3FF}"/>
              </a:ext>
            </a:extLst>
          </p:cNvPr>
          <p:cNvSpPr/>
          <p:nvPr/>
        </p:nvSpPr>
        <p:spPr bwMode="gray">
          <a:xfrm rot="10800000" flipH="1">
            <a:off x="7756890" y="191374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87" name="Right Triangle 586">
            <a:extLst>
              <a:ext uri="{FF2B5EF4-FFF2-40B4-BE49-F238E27FC236}">
                <a16:creationId xmlns:a16="http://schemas.microsoft.com/office/drawing/2014/main" id="{969145DD-B3E4-41B3-8A07-3897749C603F}"/>
              </a:ext>
            </a:extLst>
          </p:cNvPr>
          <p:cNvSpPr/>
          <p:nvPr/>
        </p:nvSpPr>
        <p:spPr bwMode="gray">
          <a:xfrm flipH="1">
            <a:off x="7756889" y="-2716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88" name="Right Triangle 587">
            <a:extLst>
              <a:ext uri="{FF2B5EF4-FFF2-40B4-BE49-F238E27FC236}">
                <a16:creationId xmlns:a16="http://schemas.microsoft.com/office/drawing/2014/main" id="{2F2E4CE1-A94F-469A-9822-1A2BAC9250D2}"/>
              </a:ext>
            </a:extLst>
          </p:cNvPr>
          <p:cNvSpPr/>
          <p:nvPr/>
        </p:nvSpPr>
        <p:spPr bwMode="gray">
          <a:xfrm rot="10800000" flipH="1">
            <a:off x="7756889" y="-22208"/>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90" name="Right Triangle 589">
            <a:extLst>
              <a:ext uri="{FF2B5EF4-FFF2-40B4-BE49-F238E27FC236}">
                <a16:creationId xmlns:a16="http://schemas.microsoft.com/office/drawing/2014/main" id="{3D349ECB-4D4E-4674-89A7-3371E74A6B88}"/>
              </a:ext>
            </a:extLst>
          </p:cNvPr>
          <p:cNvSpPr/>
          <p:nvPr/>
        </p:nvSpPr>
        <p:spPr bwMode="gray">
          <a:xfrm>
            <a:off x="8728091" y="5795355"/>
            <a:ext cx="971203" cy="971203"/>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91" name="Right Triangle 590">
            <a:extLst>
              <a:ext uri="{FF2B5EF4-FFF2-40B4-BE49-F238E27FC236}">
                <a16:creationId xmlns:a16="http://schemas.microsoft.com/office/drawing/2014/main" id="{38A51940-A5AB-4D31-88AA-13A45187A635}"/>
              </a:ext>
            </a:extLst>
          </p:cNvPr>
          <p:cNvSpPr/>
          <p:nvPr/>
        </p:nvSpPr>
        <p:spPr bwMode="gray">
          <a:xfrm rot="10800000">
            <a:off x="8728091" y="5795355"/>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92" name="Right Triangle 591">
            <a:extLst>
              <a:ext uri="{FF2B5EF4-FFF2-40B4-BE49-F238E27FC236}">
                <a16:creationId xmlns:a16="http://schemas.microsoft.com/office/drawing/2014/main" id="{3F8D1F62-2A9C-441E-B6D5-05E44562485B}"/>
              </a:ext>
            </a:extLst>
          </p:cNvPr>
          <p:cNvSpPr/>
          <p:nvPr/>
        </p:nvSpPr>
        <p:spPr bwMode="gray">
          <a:xfrm flipV="1">
            <a:off x="8728091" y="385098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93" name="Right Triangle 592">
            <a:extLst>
              <a:ext uri="{FF2B5EF4-FFF2-40B4-BE49-F238E27FC236}">
                <a16:creationId xmlns:a16="http://schemas.microsoft.com/office/drawing/2014/main" id="{114C1A95-27CA-4FFE-B58E-B536C9EDF6AD}"/>
              </a:ext>
            </a:extLst>
          </p:cNvPr>
          <p:cNvSpPr/>
          <p:nvPr/>
        </p:nvSpPr>
        <p:spPr bwMode="gray">
          <a:xfrm>
            <a:off x="8728091"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94" name="Right Triangle 593">
            <a:extLst>
              <a:ext uri="{FF2B5EF4-FFF2-40B4-BE49-F238E27FC236}">
                <a16:creationId xmlns:a16="http://schemas.microsoft.com/office/drawing/2014/main" id="{D6FD7AED-8728-49AC-94C2-C029A2F9638E}"/>
              </a:ext>
            </a:extLst>
          </p:cNvPr>
          <p:cNvSpPr/>
          <p:nvPr/>
        </p:nvSpPr>
        <p:spPr bwMode="gray">
          <a:xfrm rot="10800000">
            <a:off x="8728092"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95" name="Right Triangle 594">
            <a:extLst>
              <a:ext uri="{FF2B5EF4-FFF2-40B4-BE49-F238E27FC236}">
                <a16:creationId xmlns:a16="http://schemas.microsoft.com/office/drawing/2014/main" id="{0606A9DF-ACC9-4A4C-B675-12B943DC9FCB}"/>
              </a:ext>
            </a:extLst>
          </p:cNvPr>
          <p:cNvSpPr/>
          <p:nvPr/>
        </p:nvSpPr>
        <p:spPr bwMode="gray">
          <a:xfrm>
            <a:off x="8728091" y="288235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96" name="Right Triangle 595">
            <a:extLst>
              <a:ext uri="{FF2B5EF4-FFF2-40B4-BE49-F238E27FC236}">
                <a16:creationId xmlns:a16="http://schemas.microsoft.com/office/drawing/2014/main" id="{7088B477-E571-4EC6-9B97-7EBBE23A71CA}"/>
              </a:ext>
            </a:extLst>
          </p:cNvPr>
          <p:cNvSpPr/>
          <p:nvPr/>
        </p:nvSpPr>
        <p:spPr bwMode="gray">
          <a:xfrm rot="10800000">
            <a:off x="8728091" y="2882357"/>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97" name="Right Triangle 596">
            <a:extLst>
              <a:ext uri="{FF2B5EF4-FFF2-40B4-BE49-F238E27FC236}">
                <a16:creationId xmlns:a16="http://schemas.microsoft.com/office/drawing/2014/main" id="{FF332D33-D87E-48D6-81F9-B58461D0FAC0}"/>
              </a:ext>
            </a:extLst>
          </p:cNvPr>
          <p:cNvSpPr/>
          <p:nvPr/>
        </p:nvSpPr>
        <p:spPr bwMode="gray">
          <a:xfrm flipV="1">
            <a:off x="8728091"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98" name="Right Triangle 597">
            <a:extLst>
              <a:ext uri="{FF2B5EF4-FFF2-40B4-BE49-F238E27FC236}">
                <a16:creationId xmlns:a16="http://schemas.microsoft.com/office/drawing/2014/main" id="{10A4BEDF-822E-493D-8C68-D93DC3A59A95}"/>
              </a:ext>
            </a:extLst>
          </p:cNvPr>
          <p:cNvSpPr/>
          <p:nvPr/>
        </p:nvSpPr>
        <p:spPr bwMode="gray">
          <a:xfrm rot="10800000">
            <a:off x="8728091" y="191374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99" name="Right Triangle 598">
            <a:extLst>
              <a:ext uri="{FF2B5EF4-FFF2-40B4-BE49-F238E27FC236}">
                <a16:creationId xmlns:a16="http://schemas.microsoft.com/office/drawing/2014/main" id="{721158A8-0A83-4839-AFE5-A2FB46C65CD2}"/>
              </a:ext>
            </a:extLst>
          </p:cNvPr>
          <p:cNvSpPr/>
          <p:nvPr/>
        </p:nvSpPr>
        <p:spPr bwMode="gray">
          <a:xfrm>
            <a:off x="8728091" y="-2716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00" name="Right Triangle 599">
            <a:extLst>
              <a:ext uri="{FF2B5EF4-FFF2-40B4-BE49-F238E27FC236}">
                <a16:creationId xmlns:a16="http://schemas.microsoft.com/office/drawing/2014/main" id="{FCFF0ED6-8CEE-4916-94EA-58287DA44637}"/>
              </a:ext>
            </a:extLst>
          </p:cNvPr>
          <p:cNvSpPr/>
          <p:nvPr/>
        </p:nvSpPr>
        <p:spPr bwMode="gray">
          <a:xfrm rot="10800000">
            <a:off x="8728091" y="-22208"/>
            <a:ext cx="971203" cy="971203"/>
          </a:xfrm>
          <a:prstGeom prst="rtTriangle">
            <a:avLst/>
          </a:prstGeom>
          <a:solidFill>
            <a:sysClr val="window" lastClr="FFFFFF">
              <a:alpha val="1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02" name="Right Triangle 601">
            <a:extLst>
              <a:ext uri="{FF2B5EF4-FFF2-40B4-BE49-F238E27FC236}">
                <a16:creationId xmlns:a16="http://schemas.microsoft.com/office/drawing/2014/main" id="{D4A3D2C0-19E0-484B-A18A-7CF98583F1DA}"/>
              </a:ext>
            </a:extLst>
          </p:cNvPr>
          <p:cNvSpPr/>
          <p:nvPr/>
        </p:nvSpPr>
        <p:spPr bwMode="gray">
          <a:xfrm flipH="1">
            <a:off x="9699295" y="5795355"/>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03" name="Right Triangle 602">
            <a:extLst>
              <a:ext uri="{FF2B5EF4-FFF2-40B4-BE49-F238E27FC236}">
                <a16:creationId xmlns:a16="http://schemas.microsoft.com/office/drawing/2014/main" id="{3DF88E98-26D2-4302-A744-DDA542D17B20}"/>
              </a:ext>
            </a:extLst>
          </p:cNvPr>
          <p:cNvSpPr/>
          <p:nvPr/>
        </p:nvSpPr>
        <p:spPr bwMode="gray">
          <a:xfrm rot="10800000" flipH="1">
            <a:off x="9699296" y="5795355"/>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04" name="Right Triangle 603">
            <a:extLst>
              <a:ext uri="{FF2B5EF4-FFF2-40B4-BE49-F238E27FC236}">
                <a16:creationId xmlns:a16="http://schemas.microsoft.com/office/drawing/2014/main" id="{93C48F64-3482-4BDB-A108-68D4378FEBEB}"/>
              </a:ext>
            </a:extLst>
          </p:cNvPr>
          <p:cNvSpPr/>
          <p:nvPr/>
        </p:nvSpPr>
        <p:spPr bwMode="gray">
          <a:xfrm flipH="1" flipV="1">
            <a:off x="9699295"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05" name="Right Triangle 604">
            <a:extLst>
              <a:ext uri="{FF2B5EF4-FFF2-40B4-BE49-F238E27FC236}">
                <a16:creationId xmlns:a16="http://schemas.microsoft.com/office/drawing/2014/main" id="{ABB07820-1CE7-42A8-9BBE-63EDD698AB21}"/>
              </a:ext>
            </a:extLst>
          </p:cNvPr>
          <p:cNvSpPr/>
          <p:nvPr/>
        </p:nvSpPr>
        <p:spPr bwMode="gray">
          <a:xfrm rot="10800000" flipH="1" flipV="1">
            <a:off x="9699296" y="3850989"/>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06" name="Right Triangle 605">
            <a:extLst>
              <a:ext uri="{FF2B5EF4-FFF2-40B4-BE49-F238E27FC236}">
                <a16:creationId xmlns:a16="http://schemas.microsoft.com/office/drawing/2014/main" id="{6CEBF25F-D078-409C-878D-434CDD99CD5D}"/>
              </a:ext>
            </a:extLst>
          </p:cNvPr>
          <p:cNvSpPr/>
          <p:nvPr/>
        </p:nvSpPr>
        <p:spPr bwMode="gray">
          <a:xfrm flipH="1">
            <a:off x="9699295"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07" name="Right Triangle 606">
            <a:extLst>
              <a:ext uri="{FF2B5EF4-FFF2-40B4-BE49-F238E27FC236}">
                <a16:creationId xmlns:a16="http://schemas.microsoft.com/office/drawing/2014/main" id="{173257F4-F956-4D4B-A1CB-9E6C42F3E7DF}"/>
              </a:ext>
            </a:extLst>
          </p:cNvPr>
          <p:cNvSpPr/>
          <p:nvPr/>
        </p:nvSpPr>
        <p:spPr bwMode="gray">
          <a:xfrm rot="10800000" flipH="1">
            <a:off x="9699295"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08" name="Right Triangle 607">
            <a:extLst>
              <a:ext uri="{FF2B5EF4-FFF2-40B4-BE49-F238E27FC236}">
                <a16:creationId xmlns:a16="http://schemas.microsoft.com/office/drawing/2014/main" id="{FCA80B17-8EF0-4269-A5DC-65FC994A07D6}"/>
              </a:ext>
            </a:extLst>
          </p:cNvPr>
          <p:cNvSpPr/>
          <p:nvPr/>
        </p:nvSpPr>
        <p:spPr bwMode="gray">
          <a:xfrm flipH="1" flipV="1">
            <a:off x="9699295" y="941662"/>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09" name="Right Triangle 608">
            <a:extLst>
              <a:ext uri="{FF2B5EF4-FFF2-40B4-BE49-F238E27FC236}">
                <a16:creationId xmlns:a16="http://schemas.microsoft.com/office/drawing/2014/main" id="{BA93F188-C05D-49BB-9FD7-44F3728C6E90}"/>
              </a:ext>
            </a:extLst>
          </p:cNvPr>
          <p:cNvSpPr/>
          <p:nvPr/>
        </p:nvSpPr>
        <p:spPr bwMode="gray">
          <a:xfrm rot="10800000" flipH="1" flipV="1">
            <a:off x="9699295"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10" name="Right Triangle 609">
            <a:extLst>
              <a:ext uri="{FF2B5EF4-FFF2-40B4-BE49-F238E27FC236}">
                <a16:creationId xmlns:a16="http://schemas.microsoft.com/office/drawing/2014/main" id="{9710117D-F93E-47A3-8EFB-5CEB246728A9}"/>
              </a:ext>
            </a:extLst>
          </p:cNvPr>
          <p:cNvSpPr/>
          <p:nvPr/>
        </p:nvSpPr>
        <p:spPr bwMode="gray">
          <a:xfrm flipH="1">
            <a:off x="9699295" y="1913743"/>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11" name="Right Triangle 610">
            <a:extLst>
              <a:ext uri="{FF2B5EF4-FFF2-40B4-BE49-F238E27FC236}">
                <a16:creationId xmlns:a16="http://schemas.microsoft.com/office/drawing/2014/main" id="{672F5F86-9AA5-48AC-BD91-3F43EBC6D04F}"/>
              </a:ext>
            </a:extLst>
          </p:cNvPr>
          <p:cNvSpPr/>
          <p:nvPr/>
        </p:nvSpPr>
        <p:spPr bwMode="gray">
          <a:xfrm rot="10800000" flipH="1">
            <a:off x="9699295" y="1913743"/>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12" name="Right Triangle 611">
            <a:extLst>
              <a:ext uri="{FF2B5EF4-FFF2-40B4-BE49-F238E27FC236}">
                <a16:creationId xmlns:a16="http://schemas.microsoft.com/office/drawing/2014/main" id="{76A36320-41F0-4B98-A447-B0C52DC91416}"/>
              </a:ext>
            </a:extLst>
          </p:cNvPr>
          <p:cNvSpPr/>
          <p:nvPr/>
        </p:nvSpPr>
        <p:spPr bwMode="gray">
          <a:xfrm flipH="1">
            <a:off x="9699295" y="-27163"/>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13" name="Right Triangle 612">
            <a:extLst>
              <a:ext uri="{FF2B5EF4-FFF2-40B4-BE49-F238E27FC236}">
                <a16:creationId xmlns:a16="http://schemas.microsoft.com/office/drawing/2014/main" id="{54040EA7-3181-4C0F-AFA5-EE70CCF6B9E3}"/>
              </a:ext>
            </a:extLst>
          </p:cNvPr>
          <p:cNvSpPr/>
          <p:nvPr/>
        </p:nvSpPr>
        <p:spPr bwMode="gray">
          <a:xfrm rot="10800000" flipH="1">
            <a:off x="9699295" y="-22208"/>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82" name="Freeform: Shape 781">
            <a:extLst>
              <a:ext uri="{FF2B5EF4-FFF2-40B4-BE49-F238E27FC236}">
                <a16:creationId xmlns:a16="http://schemas.microsoft.com/office/drawing/2014/main" id="{B12F08D0-D5A0-4DFF-89E5-169FC6D31EE9}"/>
              </a:ext>
            </a:extLst>
          </p:cNvPr>
          <p:cNvSpPr/>
          <p:nvPr/>
        </p:nvSpPr>
        <p:spPr bwMode="gray">
          <a:xfrm flipH="1">
            <a:off x="11642605" y="942851"/>
            <a:ext cx="2377" cy="1189"/>
          </a:xfrm>
          <a:custGeom>
            <a:avLst/>
            <a:gdLst>
              <a:gd name="connsiteX0" fmla="*/ 1188 w 2377"/>
              <a:gd name="connsiteY0" fmla="*/ 0 h 1189"/>
              <a:gd name="connsiteX1" fmla="*/ 0 w 2377"/>
              <a:gd name="connsiteY1" fmla="*/ 1189 h 1189"/>
              <a:gd name="connsiteX2" fmla="*/ 2377 w 2377"/>
              <a:gd name="connsiteY2" fmla="*/ 1189 h 1189"/>
              <a:gd name="connsiteX3" fmla="*/ 1188 w 2377"/>
              <a:gd name="connsiteY3" fmla="*/ 0 h 1189"/>
            </a:gdLst>
            <a:ahLst/>
            <a:cxnLst>
              <a:cxn ang="0">
                <a:pos x="connsiteX0" y="connsiteY0"/>
              </a:cxn>
              <a:cxn ang="0">
                <a:pos x="connsiteX1" y="connsiteY1"/>
              </a:cxn>
              <a:cxn ang="0">
                <a:pos x="connsiteX2" y="connsiteY2"/>
              </a:cxn>
              <a:cxn ang="0">
                <a:pos x="connsiteX3" y="connsiteY3"/>
              </a:cxn>
            </a:cxnLst>
            <a:rect l="l" t="t" r="r" b="b"/>
            <a:pathLst>
              <a:path w="2377" h="1189">
                <a:moveTo>
                  <a:pt x="1188" y="0"/>
                </a:moveTo>
                <a:lnTo>
                  <a:pt x="0" y="1189"/>
                </a:lnTo>
                <a:lnTo>
                  <a:pt x="2377" y="1189"/>
                </a:lnTo>
                <a:lnTo>
                  <a:pt x="1188"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81" name="Freeform: Shape 780">
            <a:extLst>
              <a:ext uri="{FF2B5EF4-FFF2-40B4-BE49-F238E27FC236}">
                <a16:creationId xmlns:a16="http://schemas.microsoft.com/office/drawing/2014/main" id="{3AB2B29B-B849-46BF-97FE-3C163CD81959}"/>
              </a:ext>
            </a:extLst>
          </p:cNvPr>
          <p:cNvSpPr/>
          <p:nvPr/>
        </p:nvSpPr>
        <p:spPr bwMode="gray">
          <a:xfrm flipH="1">
            <a:off x="11644982" y="944040"/>
            <a:ext cx="550193" cy="550193"/>
          </a:xfrm>
          <a:custGeom>
            <a:avLst/>
            <a:gdLst>
              <a:gd name="connsiteX0" fmla="*/ 550193 w 550193"/>
              <a:gd name="connsiteY0" fmla="*/ 0 h 550193"/>
              <a:gd name="connsiteX1" fmla="*/ 0 w 550193"/>
              <a:gd name="connsiteY1" fmla="*/ 0 h 550193"/>
              <a:gd name="connsiteX2" fmla="*/ 0 w 550193"/>
              <a:gd name="connsiteY2" fmla="*/ 550193 h 550193"/>
              <a:gd name="connsiteX3" fmla="*/ 550193 w 550193"/>
              <a:gd name="connsiteY3" fmla="*/ 0 h 550193"/>
            </a:gdLst>
            <a:ahLst/>
            <a:cxnLst>
              <a:cxn ang="0">
                <a:pos x="connsiteX0" y="connsiteY0"/>
              </a:cxn>
              <a:cxn ang="0">
                <a:pos x="connsiteX1" y="connsiteY1"/>
              </a:cxn>
              <a:cxn ang="0">
                <a:pos x="connsiteX2" y="connsiteY2"/>
              </a:cxn>
              <a:cxn ang="0">
                <a:pos x="connsiteX3" y="connsiteY3"/>
              </a:cxn>
            </a:cxnLst>
            <a:rect l="l" t="t" r="r" b="b"/>
            <a:pathLst>
              <a:path w="550193" h="550193">
                <a:moveTo>
                  <a:pt x="550193" y="0"/>
                </a:moveTo>
                <a:lnTo>
                  <a:pt x="0" y="0"/>
                </a:lnTo>
                <a:lnTo>
                  <a:pt x="0" y="550193"/>
                </a:lnTo>
                <a:lnTo>
                  <a:pt x="550193"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77" name="Freeform: Shape 776">
            <a:extLst>
              <a:ext uri="{FF2B5EF4-FFF2-40B4-BE49-F238E27FC236}">
                <a16:creationId xmlns:a16="http://schemas.microsoft.com/office/drawing/2014/main" id="{A7B22A32-000A-4BAB-B5C4-7CAF40CF0F0F}"/>
              </a:ext>
            </a:extLst>
          </p:cNvPr>
          <p:cNvSpPr/>
          <p:nvPr/>
        </p:nvSpPr>
        <p:spPr bwMode="gray">
          <a:xfrm flipH="1">
            <a:off x="11642606" y="3852274"/>
            <a:ext cx="2571" cy="1286"/>
          </a:xfrm>
          <a:custGeom>
            <a:avLst/>
            <a:gdLst>
              <a:gd name="connsiteX0" fmla="*/ 1286 w 2571"/>
              <a:gd name="connsiteY0" fmla="*/ 0 h 1286"/>
              <a:gd name="connsiteX1" fmla="*/ 0 w 2571"/>
              <a:gd name="connsiteY1" fmla="*/ 1286 h 1286"/>
              <a:gd name="connsiteX2" fmla="*/ 2571 w 2571"/>
              <a:gd name="connsiteY2" fmla="*/ 1286 h 1286"/>
              <a:gd name="connsiteX3" fmla="*/ 2571 w 2571"/>
              <a:gd name="connsiteY3" fmla="*/ 1285 h 1286"/>
              <a:gd name="connsiteX4" fmla="*/ 1286 w 2571"/>
              <a:gd name="connsiteY4" fmla="*/ 0 h 1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 h="1286">
                <a:moveTo>
                  <a:pt x="1286" y="0"/>
                </a:moveTo>
                <a:lnTo>
                  <a:pt x="0" y="1286"/>
                </a:lnTo>
                <a:lnTo>
                  <a:pt x="2571" y="1286"/>
                </a:lnTo>
                <a:lnTo>
                  <a:pt x="2571" y="1285"/>
                </a:lnTo>
                <a:lnTo>
                  <a:pt x="1286"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76" name="Freeform: Shape 775">
            <a:extLst>
              <a:ext uri="{FF2B5EF4-FFF2-40B4-BE49-F238E27FC236}">
                <a16:creationId xmlns:a16="http://schemas.microsoft.com/office/drawing/2014/main" id="{D27DEB13-3665-4799-ADF6-AB82FB081509}"/>
              </a:ext>
            </a:extLst>
          </p:cNvPr>
          <p:cNvSpPr/>
          <p:nvPr/>
        </p:nvSpPr>
        <p:spPr bwMode="gray">
          <a:xfrm flipH="1">
            <a:off x="11645177" y="3853560"/>
            <a:ext cx="549998" cy="549998"/>
          </a:xfrm>
          <a:custGeom>
            <a:avLst/>
            <a:gdLst>
              <a:gd name="connsiteX0" fmla="*/ 549998 w 549998"/>
              <a:gd name="connsiteY0" fmla="*/ 0 h 549998"/>
              <a:gd name="connsiteX1" fmla="*/ 0 w 549998"/>
              <a:gd name="connsiteY1" fmla="*/ 0 h 549998"/>
              <a:gd name="connsiteX2" fmla="*/ 0 w 549998"/>
              <a:gd name="connsiteY2" fmla="*/ 549998 h 549998"/>
              <a:gd name="connsiteX3" fmla="*/ 549998 w 549998"/>
              <a:gd name="connsiteY3" fmla="*/ 0 h 549998"/>
            </a:gdLst>
            <a:ahLst/>
            <a:cxnLst>
              <a:cxn ang="0">
                <a:pos x="connsiteX0" y="connsiteY0"/>
              </a:cxn>
              <a:cxn ang="0">
                <a:pos x="connsiteX1" y="connsiteY1"/>
              </a:cxn>
              <a:cxn ang="0">
                <a:pos x="connsiteX2" y="connsiteY2"/>
              </a:cxn>
              <a:cxn ang="0">
                <a:pos x="connsiteX3" y="connsiteY3"/>
              </a:cxn>
            </a:cxnLst>
            <a:rect l="l" t="t" r="r" b="b"/>
            <a:pathLst>
              <a:path w="549998" h="549998">
                <a:moveTo>
                  <a:pt x="549998" y="0"/>
                </a:moveTo>
                <a:lnTo>
                  <a:pt x="0" y="0"/>
                </a:lnTo>
                <a:lnTo>
                  <a:pt x="0" y="549998"/>
                </a:lnTo>
                <a:lnTo>
                  <a:pt x="549998"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70" name="Freeform: Shape 769">
            <a:extLst>
              <a:ext uri="{FF2B5EF4-FFF2-40B4-BE49-F238E27FC236}">
                <a16:creationId xmlns:a16="http://schemas.microsoft.com/office/drawing/2014/main" id="{65B04691-30CF-421C-831C-67C2B03EAB1A}"/>
              </a:ext>
            </a:extLst>
          </p:cNvPr>
          <p:cNvSpPr/>
          <p:nvPr/>
        </p:nvSpPr>
        <p:spPr bwMode="gray">
          <a:xfrm flipH="1">
            <a:off x="11643794" y="391470"/>
            <a:ext cx="551381" cy="552570"/>
          </a:xfrm>
          <a:custGeom>
            <a:avLst/>
            <a:gdLst>
              <a:gd name="connsiteX0" fmla="*/ 0 w 551381"/>
              <a:gd name="connsiteY0" fmla="*/ 0 h 552570"/>
              <a:gd name="connsiteX1" fmla="*/ 0 w 551381"/>
              <a:gd name="connsiteY1" fmla="*/ 552570 h 552570"/>
              <a:gd name="connsiteX2" fmla="*/ 550193 w 551381"/>
              <a:gd name="connsiteY2" fmla="*/ 552570 h 552570"/>
              <a:gd name="connsiteX3" fmla="*/ 551381 w 551381"/>
              <a:gd name="connsiteY3" fmla="*/ 551381 h 552570"/>
              <a:gd name="connsiteX4" fmla="*/ 0 w 551381"/>
              <a:gd name="connsiteY4" fmla="*/ 0 h 552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381" h="552570">
                <a:moveTo>
                  <a:pt x="0" y="0"/>
                </a:moveTo>
                <a:lnTo>
                  <a:pt x="0" y="552570"/>
                </a:lnTo>
                <a:lnTo>
                  <a:pt x="550193" y="552570"/>
                </a:lnTo>
                <a:lnTo>
                  <a:pt x="551381" y="551381"/>
                </a:lnTo>
                <a:lnTo>
                  <a:pt x="0"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69" name="Freeform: Shape 768">
            <a:extLst>
              <a:ext uri="{FF2B5EF4-FFF2-40B4-BE49-F238E27FC236}">
                <a16:creationId xmlns:a16="http://schemas.microsoft.com/office/drawing/2014/main" id="{6DB3C075-8135-4F90-AA2E-6FB264F5FD17}"/>
              </a:ext>
            </a:extLst>
          </p:cNvPr>
          <p:cNvSpPr/>
          <p:nvPr/>
        </p:nvSpPr>
        <p:spPr bwMode="gray">
          <a:xfrm flipH="1">
            <a:off x="11642605" y="941663"/>
            <a:ext cx="1189" cy="2377"/>
          </a:xfrm>
          <a:custGeom>
            <a:avLst/>
            <a:gdLst>
              <a:gd name="connsiteX0" fmla="*/ 1189 w 1189"/>
              <a:gd name="connsiteY0" fmla="*/ 0 h 2377"/>
              <a:gd name="connsiteX1" fmla="*/ 0 w 1189"/>
              <a:gd name="connsiteY1" fmla="*/ 1188 h 2377"/>
              <a:gd name="connsiteX2" fmla="*/ 1189 w 1189"/>
              <a:gd name="connsiteY2" fmla="*/ 2377 h 2377"/>
              <a:gd name="connsiteX3" fmla="*/ 1189 w 1189"/>
              <a:gd name="connsiteY3" fmla="*/ 0 h 2377"/>
            </a:gdLst>
            <a:ahLst/>
            <a:cxnLst>
              <a:cxn ang="0">
                <a:pos x="connsiteX0" y="connsiteY0"/>
              </a:cxn>
              <a:cxn ang="0">
                <a:pos x="connsiteX1" y="connsiteY1"/>
              </a:cxn>
              <a:cxn ang="0">
                <a:pos x="connsiteX2" y="connsiteY2"/>
              </a:cxn>
              <a:cxn ang="0">
                <a:pos x="connsiteX3" y="connsiteY3"/>
              </a:cxn>
            </a:cxnLst>
            <a:rect l="l" t="t" r="r" b="b"/>
            <a:pathLst>
              <a:path w="1189" h="2377">
                <a:moveTo>
                  <a:pt x="1189" y="0"/>
                </a:moveTo>
                <a:lnTo>
                  <a:pt x="0" y="1188"/>
                </a:lnTo>
                <a:lnTo>
                  <a:pt x="1189" y="2377"/>
                </a:lnTo>
                <a:lnTo>
                  <a:pt x="1189"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68" name="Freeform: Shape 767">
            <a:extLst>
              <a:ext uri="{FF2B5EF4-FFF2-40B4-BE49-F238E27FC236}">
                <a16:creationId xmlns:a16="http://schemas.microsoft.com/office/drawing/2014/main" id="{ED1D2DE8-6CA3-450B-A264-9A1A84AB0BBD}"/>
              </a:ext>
            </a:extLst>
          </p:cNvPr>
          <p:cNvSpPr/>
          <p:nvPr/>
        </p:nvSpPr>
        <p:spPr bwMode="gray">
          <a:xfrm flipH="1">
            <a:off x="11642605" y="944040"/>
            <a:ext cx="552570" cy="968826"/>
          </a:xfrm>
          <a:custGeom>
            <a:avLst/>
            <a:gdLst>
              <a:gd name="connsiteX0" fmla="*/ 552570 w 552570"/>
              <a:gd name="connsiteY0" fmla="*/ 0 h 968826"/>
              <a:gd name="connsiteX1" fmla="*/ 550193 w 552570"/>
              <a:gd name="connsiteY1" fmla="*/ 0 h 968826"/>
              <a:gd name="connsiteX2" fmla="*/ 0 w 552570"/>
              <a:gd name="connsiteY2" fmla="*/ 550193 h 968826"/>
              <a:gd name="connsiteX3" fmla="*/ 0 w 552570"/>
              <a:gd name="connsiteY3" fmla="*/ 968826 h 968826"/>
              <a:gd name="connsiteX4" fmla="*/ 552570 w 552570"/>
              <a:gd name="connsiteY4" fmla="*/ 968826 h 968826"/>
              <a:gd name="connsiteX5" fmla="*/ 552570 w 552570"/>
              <a:gd name="connsiteY5" fmla="*/ 0 h 96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570" h="968826">
                <a:moveTo>
                  <a:pt x="552570" y="0"/>
                </a:moveTo>
                <a:lnTo>
                  <a:pt x="550193" y="0"/>
                </a:lnTo>
                <a:lnTo>
                  <a:pt x="0" y="550193"/>
                </a:lnTo>
                <a:lnTo>
                  <a:pt x="0" y="968826"/>
                </a:lnTo>
                <a:lnTo>
                  <a:pt x="552570" y="968826"/>
                </a:lnTo>
                <a:lnTo>
                  <a:pt x="552570"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67" name="Freeform: Shape 766">
            <a:extLst>
              <a:ext uri="{FF2B5EF4-FFF2-40B4-BE49-F238E27FC236}">
                <a16:creationId xmlns:a16="http://schemas.microsoft.com/office/drawing/2014/main" id="{CB2C237D-07A4-45F6-BC8A-33DCB72C3FD5}"/>
              </a:ext>
            </a:extLst>
          </p:cNvPr>
          <p:cNvSpPr/>
          <p:nvPr/>
        </p:nvSpPr>
        <p:spPr bwMode="gray">
          <a:xfrm flipH="1">
            <a:off x="11642605" y="2332376"/>
            <a:ext cx="552570" cy="552570"/>
          </a:xfrm>
          <a:custGeom>
            <a:avLst/>
            <a:gdLst>
              <a:gd name="connsiteX0" fmla="*/ 0 w 552570"/>
              <a:gd name="connsiteY0" fmla="*/ 0 h 552570"/>
              <a:gd name="connsiteX1" fmla="*/ 0 w 552570"/>
              <a:gd name="connsiteY1" fmla="*/ 552570 h 552570"/>
              <a:gd name="connsiteX2" fmla="*/ 552570 w 552570"/>
              <a:gd name="connsiteY2" fmla="*/ 552570 h 552570"/>
              <a:gd name="connsiteX3" fmla="*/ 0 w 552570"/>
              <a:gd name="connsiteY3" fmla="*/ 0 h 552570"/>
            </a:gdLst>
            <a:ahLst/>
            <a:cxnLst>
              <a:cxn ang="0">
                <a:pos x="connsiteX0" y="connsiteY0"/>
              </a:cxn>
              <a:cxn ang="0">
                <a:pos x="connsiteX1" y="connsiteY1"/>
              </a:cxn>
              <a:cxn ang="0">
                <a:pos x="connsiteX2" y="connsiteY2"/>
              </a:cxn>
              <a:cxn ang="0">
                <a:pos x="connsiteX3" y="connsiteY3"/>
              </a:cxn>
            </a:cxnLst>
            <a:rect l="l" t="t" r="r" b="b"/>
            <a:pathLst>
              <a:path w="552570" h="552570">
                <a:moveTo>
                  <a:pt x="0" y="0"/>
                </a:moveTo>
                <a:lnTo>
                  <a:pt x="0" y="552570"/>
                </a:lnTo>
                <a:lnTo>
                  <a:pt x="552570" y="552570"/>
                </a:lnTo>
                <a:lnTo>
                  <a:pt x="0"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65" name="Freeform: Shape 764">
            <a:extLst>
              <a:ext uri="{FF2B5EF4-FFF2-40B4-BE49-F238E27FC236}">
                <a16:creationId xmlns:a16="http://schemas.microsoft.com/office/drawing/2014/main" id="{F832255B-5F23-40E1-91D2-B0B51FA45EAE}"/>
              </a:ext>
            </a:extLst>
          </p:cNvPr>
          <p:cNvSpPr/>
          <p:nvPr/>
        </p:nvSpPr>
        <p:spPr bwMode="gray">
          <a:xfrm flipH="1">
            <a:off x="11643891" y="3300990"/>
            <a:ext cx="551284" cy="552570"/>
          </a:xfrm>
          <a:custGeom>
            <a:avLst/>
            <a:gdLst>
              <a:gd name="connsiteX0" fmla="*/ 0 w 551284"/>
              <a:gd name="connsiteY0" fmla="*/ 0 h 552570"/>
              <a:gd name="connsiteX1" fmla="*/ 0 w 551284"/>
              <a:gd name="connsiteY1" fmla="*/ 552570 h 552570"/>
              <a:gd name="connsiteX2" fmla="*/ 549998 w 551284"/>
              <a:gd name="connsiteY2" fmla="*/ 552570 h 552570"/>
              <a:gd name="connsiteX3" fmla="*/ 551284 w 551284"/>
              <a:gd name="connsiteY3" fmla="*/ 551284 h 552570"/>
              <a:gd name="connsiteX4" fmla="*/ 0 w 551284"/>
              <a:gd name="connsiteY4" fmla="*/ 0 h 552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284" h="552570">
                <a:moveTo>
                  <a:pt x="0" y="0"/>
                </a:moveTo>
                <a:lnTo>
                  <a:pt x="0" y="552570"/>
                </a:lnTo>
                <a:lnTo>
                  <a:pt x="549998" y="552570"/>
                </a:lnTo>
                <a:lnTo>
                  <a:pt x="551284" y="551284"/>
                </a:lnTo>
                <a:lnTo>
                  <a:pt x="0"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64" name="Freeform: Shape 763">
            <a:extLst>
              <a:ext uri="{FF2B5EF4-FFF2-40B4-BE49-F238E27FC236}">
                <a16:creationId xmlns:a16="http://schemas.microsoft.com/office/drawing/2014/main" id="{9EDE2D83-2AB6-4E22-AB2E-EC0582BCCA8B}"/>
              </a:ext>
            </a:extLst>
          </p:cNvPr>
          <p:cNvSpPr/>
          <p:nvPr/>
        </p:nvSpPr>
        <p:spPr bwMode="gray">
          <a:xfrm flipH="1">
            <a:off x="11642606" y="3850989"/>
            <a:ext cx="1285" cy="2570"/>
          </a:xfrm>
          <a:custGeom>
            <a:avLst/>
            <a:gdLst>
              <a:gd name="connsiteX0" fmla="*/ 1285 w 1285"/>
              <a:gd name="connsiteY0" fmla="*/ 0 h 2570"/>
              <a:gd name="connsiteX1" fmla="*/ 0 w 1285"/>
              <a:gd name="connsiteY1" fmla="*/ 1285 h 2570"/>
              <a:gd name="connsiteX2" fmla="*/ 1285 w 1285"/>
              <a:gd name="connsiteY2" fmla="*/ 2570 h 2570"/>
              <a:gd name="connsiteX3" fmla="*/ 1285 w 1285"/>
              <a:gd name="connsiteY3" fmla="*/ 0 h 2570"/>
            </a:gdLst>
            <a:ahLst/>
            <a:cxnLst>
              <a:cxn ang="0">
                <a:pos x="connsiteX0" y="connsiteY0"/>
              </a:cxn>
              <a:cxn ang="0">
                <a:pos x="connsiteX1" y="connsiteY1"/>
              </a:cxn>
              <a:cxn ang="0">
                <a:pos x="connsiteX2" y="connsiteY2"/>
              </a:cxn>
              <a:cxn ang="0">
                <a:pos x="connsiteX3" y="connsiteY3"/>
              </a:cxn>
            </a:cxnLst>
            <a:rect l="l" t="t" r="r" b="b"/>
            <a:pathLst>
              <a:path w="1285" h="2570">
                <a:moveTo>
                  <a:pt x="1285" y="0"/>
                </a:moveTo>
                <a:lnTo>
                  <a:pt x="0" y="1285"/>
                </a:lnTo>
                <a:lnTo>
                  <a:pt x="1285" y="2570"/>
                </a:lnTo>
                <a:lnTo>
                  <a:pt x="1285"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63" name="Freeform: Shape 762">
            <a:extLst>
              <a:ext uri="{FF2B5EF4-FFF2-40B4-BE49-F238E27FC236}">
                <a16:creationId xmlns:a16="http://schemas.microsoft.com/office/drawing/2014/main" id="{B116261A-C69F-45CE-B83B-F7707BB0F65C}"/>
              </a:ext>
            </a:extLst>
          </p:cNvPr>
          <p:cNvSpPr/>
          <p:nvPr/>
        </p:nvSpPr>
        <p:spPr bwMode="gray">
          <a:xfrm flipH="1">
            <a:off x="11642606" y="3853560"/>
            <a:ext cx="552569" cy="968632"/>
          </a:xfrm>
          <a:custGeom>
            <a:avLst/>
            <a:gdLst>
              <a:gd name="connsiteX0" fmla="*/ 552569 w 552569"/>
              <a:gd name="connsiteY0" fmla="*/ 0 h 968632"/>
              <a:gd name="connsiteX1" fmla="*/ 549998 w 552569"/>
              <a:gd name="connsiteY1" fmla="*/ 0 h 968632"/>
              <a:gd name="connsiteX2" fmla="*/ 0 w 552569"/>
              <a:gd name="connsiteY2" fmla="*/ 549998 h 968632"/>
              <a:gd name="connsiteX3" fmla="*/ 0 w 552569"/>
              <a:gd name="connsiteY3" fmla="*/ 968632 h 968632"/>
              <a:gd name="connsiteX4" fmla="*/ 552569 w 552569"/>
              <a:gd name="connsiteY4" fmla="*/ 968632 h 968632"/>
              <a:gd name="connsiteX5" fmla="*/ 552569 w 552569"/>
              <a:gd name="connsiteY5" fmla="*/ 0 h 96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569" h="968632">
                <a:moveTo>
                  <a:pt x="552569" y="0"/>
                </a:moveTo>
                <a:lnTo>
                  <a:pt x="549998" y="0"/>
                </a:lnTo>
                <a:lnTo>
                  <a:pt x="0" y="549998"/>
                </a:lnTo>
                <a:lnTo>
                  <a:pt x="0" y="968632"/>
                </a:lnTo>
                <a:lnTo>
                  <a:pt x="552569" y="968632"/>
                </a:lnTo>
                <a:lnTo>
                  <a:pt x="552569"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50" name="Freeform: Shape 749">
            <a:extLst>
              <a:ext uri="{FF2B5EF4-FFF2-40B4-BE49-F238E27FC236}">
                <a16:creationId xmlns:a16="http://schemas.microsoft.com/office/drawing/2014/main" id="{69E776B9-D5C7-4DEC-8498-132F5041A4C3}"/>
              </a:ext>
            </a:extLst>
          </p:cNvPr>
          <p:cNvSpPr/>
          <p:nvPr/>
        </p:nvSpPr>
        <p:spPr bwMode="gray">
          <a:xfrm flipH="1">
            <a:off x="11642606" y="4823069"/>
            <a:ext cx="552569" cy="971203"/>
          </a:xfrm>
          <a:custGeom>
            <a:avLst/>
            <a:gdLst>
              <a:gd name="connsiteX0" fmla="*/ 552569 w 552569"/>
              <a:gd name="connsiteY0" fmla="*/ 0 h 971203"/>
              <a:gd name="connsiteX1" fmla="*/ 0 w 552569"/>
              <a:gd name="connsiteY1" fmla="*/ 0 h 971203"/>
              <a:gd name="connsiteX2" fmla="*/ 0 w 552569"/>
              <a:gd name="connsiteY2" fmla="*/ 418634 h 971203"/>
              <a:gd name="connsiteX3" fmla="*/ 552569 w 552569"/>
              <a:gd name="connsiteY3" fmla="*/ 971203 h 971203"/>
              <a:gd name="connsiteX4" fmla="*/ 552569 w 552569"/>
              <a:gd name="connsiteY4" fmla="*/ 0 h 971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569" h="971203">
                <a:moveTo>
                  <a:pt x="552569" y="0"/>
                </a:moveTo>
                <a:lnTo>
                  <a:pt x="0" y="0"/>
                </a:lnTo>
                <a:lnTo>
                  <a:pt x="0" y="418634"/>
                </a:lnTo>
                <a:lnTo>
                  <a:pt x="552569" y="971203"/>
                </a:lnTo>
                <a:lnTo>
                  <a:pt x="552569"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36" name="Freeform: Shape 735">
            <a:extLst>
              <a:ext uri="{FF2B5EF4-FFF2-40B4-BE49-F238E27FC236}">
                <a16:creationId xmlns:a16="http://schemas.microsoft.com/office/drawing/2014/main" id="{9E3F8C95-F194-43DA-AE72-267A2A96A623}"/>
              </a:ext>
            </a:extLst>
          </p:cNvPr>
          <p:cNvSpPr/>
          <p:nvPr/>
        </p:nvSpPr>
        <p:spPr bwMode="gray">
          <a:xfrm flipH="1">
            <a:off x="11642605" y="6213988"/>
            <a:ext cx="552570" cy="552570"/>
          </a:xfrm>
          <a:custGeom>
            <a:avLst/>
            <a:gdLst>
              <a:gd name="connsiteX0" fmla="*/ 0 w 552570"/>
              <a:gd name="connsiteY0" fmla="*/ 0 h 552570"/>
              <a:gd name="connsiteX1" fmla="*/ 0 w 552570"/>
              <a:gd name="connsiteY1" fmla="*/ 552570 h 552570"/>
              <a:gd name="connsiteX2" fmla="*/ 552570 w 552570"/>
              <a:gd name="connsiteY2" fmla="*/ 552570 h 552570"/>
              <a:gd name="connsiteX3" fmla="*/ 0 w 552570"/>
              <a:gd name="connsiteY3" fmla="*/ 0 h 552570"/>
            </a:gdLst>
            <a:ahLst/>
            <a:cxnLst>
              <a:cxn ang="0">
                <a:pos x="connsiteX0" y="connsiteY0"/>
              </a:cxn>
              <a:cxn ang="0">
                <a:pos x="connsiteX1" y="connsiteY1"/>
              </a:cxn>
              <a:cxn ang="0">
                <a:pos x="connsiteX2" y="connsiteY2"/>
              </a:cxn>
              <a:cxn ang="0">
                <a:pos x="connsiteX3" y="connsiteY3"/>
              </a:cxn>
            </a:cxnLst>
            <a:rect l="l" t="t" r="r" b="b"/>
            <a:pathLst>
              <a:path w="552570" h="552570">
                <a:moveTo>
                  <a:pt x="0" y="0"/>
                </a:moveTo>
                <a:lnTo>
                  <a:pt x="0" y="552570"/>
                </a:lnTo>
                <a:lnTo>
                  <a:pt x="552570" y="552570"/>
                </a:lnTo>
                <a:lnTo>
                  <a:pt x="0" y="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24" name="Right Triangle 623">
            <a:extLst>
              <a:ext uri="{FF2B5EF4-FFF2-40B4-BE49-F238E27FC236}">
                <a16:creationId xmlns:a16="http://schemas.microsoft.com/office/drawing/2014/main" id="{D190A99F-1AD8-4B1A-A77B-A6C1192D9C83}"/>
              </a:ext>
            </a:extLst>
          </p:cNvPr>
          <p:cNvSpPr/>
          <p:nvPr/>
        </p:nvSpPr>
        <p:spPr bwMode="gray">
          <a:xfrm>
            <a:off x="10670951" y="5795355"/>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25" name="Right Triangle 624">
            <a:extLst>
              <a:ext uri="{FF2B5EF4-FFF2-40B4-BE49-F238E27FC236}">
                <a16:creationId xmlns:a16="http://schemas.microsoft.com/office/drawing/2014/main" id="{B7D5D60B-1736-4EA6-BD19-2A34EAC3633E}"/>
              </a:ext>
            </a:extLst>
          </p:cNvPr>
          <p:cNvSpPr/>
          <p:nvPr/>
        </p:nvSpPr>
        <p:spPr bwMode="gray">
          <a:xfrm rot="10800000">
            <a:off x="10670952" y="5795355"/>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26" name="Right Triangle 625">
            <a:extLst>
              <a:ext uri="{FF2B5EF4-FFF2-40B4-BE49-F238E27FC236}">
                <a16:creationId xmlns:a16="http://schemas.microsoft.com/office/drawing/2014/main" id="{C0B21947-8356-4D27-86FE-A3FAF15B9A8F}"/>
              </a:ext>
            </a:extLst>
          </p:cNvPr>
          <p:cNvSpPr/>
          <p:nvPr/>
        </p:nvSpPr>
        <p:spPr bwMode="gray">
          <a:xfrm flipV="1">
            <a:off x="10670951"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27" name="Right Triangle 626">
            <a:extLst>
              <a:ext uri="{FF2B5EF4-FFF2-40B4-BE49-F238E27FC236}">
                <a16:creationId xmlns:a16="http://schemas.microsoft.com/office/drawing/2014/main" id="{2A3D7ECB-5C74-4571-81EF-FF06BB6BDF32}"/>
              </a:ext>
            </a:extLst>
          </p:cNvPr>
          <p:cNvSpPr/>
          <p:nvPr/>
        </p:nvSpPr>
        <p:spPr bwMode="gray">
          <a:xfrm rot="10800000" flipV="1">
            <a:off x="10670952"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28" name="Right Triangle 627">
            <a:extLst>
              <a:ext uri="{FF2B5EF4-FFF2-40B4-BE49-F238E27FC236}">
                <a16:creationId xmlns:a16="http://schemas.microsoft.com/office/drawing/2014/main" id="{4DAAA567-2CC2-4524-BEBA-277A36E5E0A4}"/>
              </a:ext>
            </a:extLst>
          </p:cNvPr>
          <p:cNvSpPr/>
          <p:nvPr/>
        </p:nvSpPr>
        <p:spPr bwMode="gray">
          <a:xfrm rot="10800000">
            <a:off x="10670952" y="4823069"/>
            <a:ext cx="971203" cy="971203"/>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29" name="Right Triangle 628">
            <a:extLst>
              <a:ext uri="{FF2B5EF4-FFF2-40B4-BE49-F238E27FC236}">
                <a16:creationId xmlns:a16="http://schemas.microsoft.com/office/drawing/2014/main" id="{4D18EDF7-15D0-4830-95A5-56E121645B88}"/>
              </a:ext>
            </a:extLst>
          </p:cNvPr>
          <p:cNvSpPr/>
          <p:nvPr/>
        </p:nvSpPr>
        <p:spPr bwMode="gray">
          <a:xfrm>
            <a:off x="10670951" y="2882357"/>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30" name="Right Triangle 629">
            <a:extLst>
              <a:ext uri="{FF2B5EF4-FFF2-40B4-BE49-F238E27FC236}">
                <a16:creationId xmlns:a16="http://schemas.microsoft.com/office/drawing/2014/main" id="{C1709A9A-D5FA-428D-B46E-9207AE56C3D4}"/>
              </a:ext>
            </a:extLst>
          </p:cNvPr>
          <p:cNvSpPr/>
          <p:nvPr/>
        </p:nvSpPr>
        <p:spPr bwMode="gray">
          <a:xfrm rot="10800000">
            <a:off x="10670951"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31" name="Right Triangle 630">
            <a:extLst>
              <a:ext uri="{FF2B5EF4-FFF2-40B4-BE49-F238E27FC236}">
                <a16:creationId xmlns:a16="http://schemas.microsoft.com/office/drawing/2014/main" id="{31AD2623-245F-4492-B275-854D3C61A6B9}"/>
              </a:ext>
            </a:extLst>
          </p:cNvPr>
          <p:cNvSpPr/>
          <p:nvPr/>
        </p:nvSpPr>
        <p:spPr bwMode="gray">
          <a:xfrm flipV="1">
            <a:off x="10670951"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32" name="Right Triangle 631">
            <a:extLst>
              <a:ext uri="{FF2B5EF4-FFF2-40B4-BE49-F238E27FC236}">
                <a16:creationId xmlns:a16="http://schemas.microsoft.com/office/drawing/2014/main" id="{EFEA176B-48A7-4A95-B09A-4B02456802B6}"/>
              </a:ext>
            </a:extLst>
          </p:cNvPr>
          <p:cNvSpPr/>
          <p:nvPr/>
        </p:nvSpPr>
        <p:spPr bwMode="gray">
          <a:xfrm>
            <a:off x="10670951" y="1913743"/>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33" name="Right Triangle 632">
            <a:extLst>
              <a:ext uri="{FF2B5EF4-FFF2-40B4-BE49-F238E27FC236}">
                <a16:creationId xmlns:a16="http://schemas.microsoft.com/office/drawing/2014/main" id="{ADED2148-7B15-4EFC-AB88-C0CED1BD7797}"/>
              </a:ext>
            </a:extLst>
          </p:cNvPr>
          <p:cNvSpPr/>
          <p:nvPr/>
        </p:nvSpPr>
        <p:spPr bwMode="gray">
          <a:xfrm rot="10800000">
            <a:off x="10670951" y="191374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34" name="Right Triangle 633">
            <a:extLst>
              <a:ext uri="{FF2B5EF4-FFF2-40B4-BE49-F238E27FC236}">
                <a16:creationId xmlns:a16="http://schemas.microsoft.com/office/drawing/2014/main" id="{4ECC73D2-A19A-462D-A54B-86E9BFCCCD4F}"/>
              </a:ext>
            </a:extLst>
          </p:cNvPr>
          <p:cNvSpPr/>
          <p:nvPr/>
        </p:nvSpPr>
        <p:spPr bwMode="gray">
          <a:xfrm>
            <a:off x="10670951" y="-27163"/>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35" name="Right Triangle 634">
            <a:extLst>
              <a:ext uri="{FF2B5EF4-FFF2-40B4-BE49-F238E27FC236}">
                <a16:creationId xmlns:a16="http://schemas.microsoft.com/office/drawing/2014/main" id="{8A39A062-7C83-4669-9226-B79D9454814F}"/>
              </a:ext>
            </a:extLst>
          </p:cNvPr>
          <p:cNvSpPr/>
          <p:nvPr/>
        </p:nvSpPr>
        <p:spPr bwMode="gray">
          <a:xfrm rot="10800000">
            <a:off x="10670951" y="-22208"/>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38" name="Right Triangle 637">
            <a:extLst>
              <a:ext uri="{FF2B5EF4-FFF2-40B4-BE49-F238E27FC236}">
                <a16:creationId xmlns:a16="http://schemas.microsoft.com/office/drawing/2014/main" id="{72F437B1-A514-4D17-B127-40A1008E6944}"/>
              </a:ext>
            </a:extLst>
          </p:cNvPr>
          <p:cNvSpPr/>
          <p:nvPr/>
        </p:nvSpPr>
        <p:spPr bwMode="gray">
          <a:xfrm>
            <a:off x="4846200" y="5795355"/>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39" name="Right Triangle 638">
            <a:extLst>
              <a:ext uri="{FF2B5EF4-FFF2-40B4-BE49-F238E27FC236}">
                <a16:creationId xmlns:a16="http://schemas.microsoft.com/office/drawing/2014/main" id="{BAFE1D2F-C9E7-4490-B98B-E242819B4E88}"/>
              </a:ext>
            </a:extLst>
          </p:cNvPr>
          <p:cNvSpPr/>
          <p:nvPr/>
        </p:nvSpPr>
        <p:spPr bwMode="gray">
          <a:xfrm flipV="1">
            <a:off x="4846200" y="3850989"/>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40" name="Right Triangle 639">
            <a:extLst>
              <a:ext uri="{FF2B5EF4-FFF2-40B4-BE49-F238E27FC236}">
                <a16:creationId xmlns:a16="http://schemas.microsoft.com/office/drawing/2014/main" id="{3E10EC6E-EC05-4F5F-8706-CD496181FAB9}"/>
              </a:ext>
            </a:extLst>
          </p:cNvPr>
          <p:cNvSpPr/>
          <p:nvPr/>
        </p:nvSpPr>
        <p:spPr bwMode="gray">
          <a:xfrm rot="10800000" flipV="1">
            <a:off x="4846201"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41" name="Right Triangle 640">
            <a:extLst>
              <a:ext uri="{FF2B5EF4-FFF2-40B4-BE49-F238E27FC236}">
                <a16:creationId xmlns:a16="http://schemas.microsoft.com/office/drawing/2014/main" id="{65338E3E-121C-405A-A343-75BE2348336F}"/>
              </a:ext>
            </a:extLst>
          </p:cNvPr>
          <p:cNvSpPr/>
          <p:nvPr/>
        </p:nvSpPr>
        <p:spPr bwMode="gray">
          <a:xfrm>
            <a:off x="484620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42" name="Right Triangle 641">
            <a:extLst>
              <a:ext uri="{FF2B5EF4-FFF2-40B4-BE49-F238E27FC236}">
                <a16:creationId xmlns:a16="http://schemas.microsoft.com/office/drawing/2014/main" id="{7B25D828-A849-4581-936F-B83B8C62D7FD}"/>
              </a:ext>
            </a:extLst>
          </p:cNvPr>
          <p:cNvSpPr/>
          <p:nvPr/>
        </p:nvSpPr>
        <p:spPr bwMode="gray">
          <a:xfrm rot="10800000">
            <a:off x="4846201" y="482306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43" name="Right Triangle 642">
            <a:extLst>
              <a:ext uri="{FF2B5EF4-FFF2-40B4-BE49-F238E27FC236}">
                <a16:creationId xmlns:a16="http://schemas.microsoft.com/office/drawing/2014/main" id="{6AFF7020-037C-45BB-973B-A869544DAFA3}"/>
              </a:ext>
            </a:extLst>
          </p:cNvPr>
          <p:cNvSpPr/>
          <p:nvPr/>
        </p:nvSpPr>
        <p:spPr bwMode="gray">
          <a:xfrm>
            <a:off x="4846200" y="288235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44" name="Right Triangle 643">
            <a:extLst>
              <a:ext uri="{FF2B5EF4-FFF2-40B4-BE49-F238E27FC236}">
                <a16:creationId xmlns:a16="http://schemas.microsoft.com/office/drawing/2014/main" id="{93CC3375-7EE1-4993-A427-3BDBF9554C7E}"/>
              </a:ext>
            </a:extLst>
          </p:cNvPr>
          <p:cNvSpPr/>
          <p:nvPr/>
        </p:nvSpPr>
        <p:spPr bwMode="gray">
          <a:xfrm rot="10800000">
            <a:off x="4846201" y="288235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45" name="Right Triangle 644">
            <a:extLst>
              <a:ext uri="{FF2B5EF4-FFF2-40B4-BE49-F238E27FC236}">
                <a16:creationId xmlns:a16="http://schemas.microsoft.com/office/drawing/2014/main" id="{73360317-2D5C-42CA-9E6C-6AE0275B244D}"/>
              </a:ext>
            </a:extLst>
          </p:cNvPr>
          <p:cNvSpPr/>
          <p:nvPr/>
        </p:nvSpPr>
        <p:spPr bwMode="gray">
          <a:xfrm flipV="1">
            <a:off x="4846200" y="941662"/>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46" name="Right Triangle 645">
            <a:extLst>
              <a:ext uri="{FF2B5EF4-FFF2-40B4-BE49-F238E27FC236}">
                <a16:creationId xmlns:a16="http://schemas.microsoft.com/office/drawing/2014/main" id="{0F6D717C-C3A4-4884-B059-962B2F6A2412}"/>
              </a:ext>
            </a:extLst>
          </p:cNvPr>
          <p:cNvSpPr/>
          <p:nvPr/>
        </p:nvSpPr>
        <p:spPr bwMode="gray">
          <a:xfrm rot="10800000" flipV="1">
            <a:off x="4846201" y="941662"/>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47" name="Right Triangle 646">
            <a:extLst>
              <a:ext uri="{FF2B5EF4-FFF2-40B4-BE49-F238E27FC236}">
                <a16:creationId xmlns:a16="http://schemas.microsoft.com/office/drawing/2014/main" id="{29ED4F58-E0F8-45D3-92C8-DE4BFA539A27}"/>
              </a:ext>
            </a:extLst>
          </p:cNvPr>
          <p:cNvSpPr/>
          <p:nvPr/>
        </p:nvSpPr>
        <p:spPr bwMode="gray">
          <a:xfrm>
            <a:off x="4846200" y="1906998"/>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48" name="Right Triangle 647">
            <a:extLst>
              <a:ext uri="{FF2B5EF4-FFF2-40B4-BE49-F238E27FC236}">
                <a16:creationId xmlns:a16="http://schemas.microsoft.com/office/drawing/2014/main" id="{EF0EF565-B25C-4643-8A60-5DC726700987}"/>
              </a:ext>
            </a:extLst>
          </p:cNvPr>
          <p:cNvSpPr/>
          <p:nvPr/>
        </p:nvSpPr>
        <p:spPr bwMode="gray">
          <a:xfrm rot="10800000">
            <a:off x="4846201" y="191374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49" name="Right Triangle 648">
            <a:extLst>
              <a:ext uri="{FF2B5EF4-FFF2-40B4-BE49-F238E27FC236}">
                <a16:creationId xmlns:a16="http://schemas.microsoft.com/office/drawing/2014/main" id="{59E2DBCC-6CB4-49B1-B2E1-46BB3BAD1FC8}"/>
              </a:ext>
            </a:extLst>
          </p:cNvPr>
          <p:cNvSpPr/>
          <p:nvPr/>
        </p:nvSpPr>
        <p:spPr bwMode="gray">
          <a:xfrm>
            <a:off x="4846200" y="-2716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50" name="Right Triangle 649">
            <a:extLst>
              <a:ext uri="{FF2B5EF4-FFF2-40B4-BE49-F238E27FC236}">
                <a16:creationId xmlns:a16="http://schemas.microsoft.com/office/drawing/2014/main" id="{E1AEC6AA-86AB-461B-974D-E4D852A68BF9}"/>
              </a:ext>
            </a:extLst>
          </p:cNvPr>
          <p:cNvSpPr/>
          <p:nvPr/>
        </p:nvSpPr>
        <p:spPr bwMode="gray">
          <a:xfrm rot="10800000">
            <a:off x="4846201" y="-22208"/>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52" name="Right Triangle 651">
            <a:extLst>
              <a:ext uri="{FF2B5EF4-FFF2-40B4-BE49-F238E27FC236}">
                <a16:creationId xmlns:a16="http://schemas.microsoft.com/office/drawing/2014/main" id="{3FFE64C0-FEBD-4FC2-92D7-8B830CB41491}"/>
              </a:ext>
            </a:extLst>
          </p:cNvPr>
          <p:cNvSpPr/>
          <p:nvPr/>
        </p:nvSpPr>
        <p:spPr bwMode="gray">
          <a:xfrm flipH="1">
            <a:off x="5814360" y="5795355"/>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53" name="Right Triangle 652">
            <a:extLst>
              <a:ext uri="{FF2B5EF4-FFF2-40B4-BE49-F238E27FC236}">
                <a16:creationId xmlns:a16="http://schemas.microsoft.com/office/drawing/2014/main" id="{BA3ED428-0457-4134-98E9-2701F05B7D4D}"/>
              </a:ext>
            </a:extLst>
          </p:cNvPr>
          <p:cNvSpPr/>
          <p:nvPr/>
        </p:nvSpPr>
        <p:spPr bwMode="gray">
          <a:xfrm rot="10800000" flipH="1">
            <a:off x="5814360" y="5795355"/>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54" name="Right Triangle 653">
            <a:extLst>
              <a:ext uri="{FF2B5EF4-FFF2-40B4-BE49-F238E27FC236}">
                <a16:creationId xmlns:a16="http://schemas.microsoft.com/office/drawing/2014/main" id="{E5A94D6A-F77C-40AE-B299-3AAAB1B39A88}"/>
              </a:ext>
            </a:extLst>
          </p:cNvPr>
          <p:cNvSpPr/>
          <p:nvPr/>
        </p:nvSpPr>
        <p:spPr bwMode="gray">
          <a:xfrm flipH="1" flipV="1">
            <a:off x="5814360"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55" name="Right Triangle 654">
            <a:extLst>
              <a:ext uri="{FF2B5EF4-FFF2-40B4-BE49-F238E27FC236}">
                <a16:creationId xmlns:a16="http://schemas.microsoft.com/office/drawing/2014/main" id="{7AE041BD-6F07-45D1-929E-03EE78ECDC36}"/>
              </a:ext>
            </a:extLst>
          </p:cNvPr>
          <p:cNvSpPr/>
          <p:nvPr/>
        </p:nvSpPr>
        <p:spPr bwMode="gray">
          <a:xfrm rot="10800000" flipH="1">
            <a:off x="581436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56" name="Right Triangle 655">
            <a:extLst>
              <a:ext uri="{FF2B5EF4-FFF2-40B4-BE49-F238E27FC236}">
                <a16:creationId xmlns:a16="http://schemas.microsoft.com/office/drawing/2014/main" id="{3E161EBE-EC1C-4907-8136-1E8A9F813450}"/>
              </a:ext>
            </a:extLst>
          </p:cNvPr>
          <p:cNvSpPr/>
          <p:nvPr/>
        </p:nvSpPr>
        <p:spPr bwMode="gray">
          <a:xfrm flipH="1">
            <a:off x="5814360" y="2882357"/>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57" name="Right Triangle 656">
            <a:extLst>
              <a:ext uri="{FF2B5EF4-FFF2-40B4-BE49-F238E27FC236}">
                <a16:creationId xmlns:a16="http://schemas.microsoft.com/office/drawing/2014/main" id="{21E9AD26-26BD-43C4-9A92-63BEF2BC3C31}"/>
              </a:ext>
            </a:extLst>
          </p:cNvPr>
          <p:cNvSpPr/>
          <p:nvPr/>
        </p:nvSpPr>
        <p:spPr bwMode="gray">
          <a:xfrm rot="10800000" flipH="1">
            <a:off x="5814360"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58" name="Right Triangle 657">
            <a:extLst>
              <a:ext uri="{FF2B5EF4-FFF2-40B4-BE49-F238E27FC236}">
                <a16:creationId xmlns:a16="http://schemas.microsoft.com/office/drawing/2014/main" id="{BE7402AB-16E0-4435-AD9F-5FC8744C54EA}"/>
              </a:ext>
            </a:extLst>
          </p:cNvPr>
          <p:cNvSpPr/>
          <p:nvPr/>
        </p:nvSpPr>
        <p:spPr bwMode="gray">
          <a:xfrm flipH="1" flipV="1">
            <a:off x="5814360" y="941662"/>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59" name="Right Triangle 658">
            <a:extLst>
              <a:ext uri="{FF2B5EF4-FFF2-40B4-BE49-F238E27FC236}">
                <a16:creationId xmlns:a16="http://schemas.microsoft.com/office/drawing/2014/main" id="{E0555B24-989B-442B-AE5F-75CD46CF5F01}"/>
              </a:ext>
            </a:extLst>
          </p:cNvPr>
          <p:cNvSpPr/>
          <p:nvPr/>
        </p:nvSpPr>
        <p:spPr bwMode="gray">
          <a:xfrm flipH="1">
            <a:off x="5814360" y="1913743"/>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60" name="Right Triangle 659">
            <a:extLst>
              <a:ext uri="{FF2B5EF4-FFF2-40B4-BE49-F238E27FC236}">
                <a16:creationId xmlns:a16="http://schemas.microsoft.com/office/drawing/2014/main" id="{145F9134-A35E-478C-8716-3A569DA90807}"/>
              </a:ext>
            </a:extLst>
          </p:cNvPr>
          <p:cNvSpPr/>
          <p:nvPr/>
        </p:nvSpPr>
        <p:spPr bwMode="gray">
          <a:xfrm rot="10800000" flipH="1">
            <a:off x="5814361" y="191374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61" name="Right Triangle 660">
            <a:extLst>
              <a:ext uri="{FF2B5EF4-FFF2-40B4-BE49-F238E27FC236}">
                <a16:creationId xmlns:a16="http://schemas.microsoft.com/office/drawing/2014/main" id="{A20D862C-EB68-4AA6-864F-4D8538E8FF6B}"/>
              </a:ext>
            </a:extLst>
          </p:cNvPr>
          <p:cNvSpPr/>
          <p:nvPr/>
        </p:nvSpPr>
        <p:spPr bwMode="gray">
          <a:xfrm flipH="1">
            <a:off x="5814360" y="-27163"/>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62" name="Right Triangle 661">
            <a:extLst>
              <a:ext uri="{FF2B5EF4-FFF2-40B4-BE49-F238E27FC236}">
                <a16:creationId xmlns:a16="http://schemas.microsoft.com/office/drawing/2014/main" id="{EB19E814-72CA-47E4-B527-7685D8128EF9}"/>
              </a:ext>
            </a:extLst>
          </p:cNvPr>
          <p:cNvSpPr/>
          <p:nvPr/>
        </p:nvSpPr>
        <p:spPr bwMode="gray">
          <a:xfrm rot="10800000" flipH="1">
            <a:off x="5814360" y="-22208"/>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66" name="Right Triangle 465">
            <a:extLst>
              <a:ext uri="{FF2B5EF4-FFF2-40B4-BE49-F238E27FC236}">
                <a16:creationId xmlns:a16="http://schemas.microsoft.com/office/drawing/2014/main" id="{9D036190-EC9A-4840-852D-0BC2A23BEA38}"/>
              </a:ext>
            </a:extLst>
          </p:cNvPr>
          <p:cNvSpPr/>
          <p:nvPr/>
        </p:nvSpPr>
        <p:spPr bwMode="gray">
          <a:xfrm>
            <a:off x="6785686" y="5795355"/>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67" name="Right Triangle 466">
            <a:extLst>
              <a:ext uri="{FF2B5EF4-FFF2-40B4-BE49-F238E27FC236}">
                <a16:creationId xmlns:a16="http://schemas.microsoft.com/office/drawing/2014/main" id="{C17CDE12-8EE2-4013-8ED1-101BB4623B1D}"/>
              </a:ext>
            </a:extLst>
          </p:cNvPr>
          <p:cNvSpPr/>
          <p:nvPr/>
        </p:nvSpPr>
        <p:spPr bwMode="gray">
          <a:xfrm rot="10800000">
            <a:off x="6785686" y="5795355"/>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68" name="Right Triangle 467">
            <a:extLst>
              <a:ext uri="{FF2B5EF4-FFF2-40B4-BE49-F238E27FC236}">
                <a16:creationId xmlns:a16="http://schemas.microsoft.com/office/drawing/2014/main" id="{5A27562C-3468-4E72-B14F-2E407B9845E9}"/>
              </a:ext>
            </a:extLst>
          </p:cNvPr>
          <p:cNvSpPr/>
          <p:nvPr/>
        </p:nvSpPr>
        <p:spPr bwMode="gray">
          <a:xfrm flipV="1">
            <a:off x="6785686"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69" name="Right Triangle 468">
            <a:extLst>
              <a:ext uri="{FF2B5EF4-FFF2-40B4-BE49-F238E27FC236}">
                <a16:creationId xmlns:a16="http://schemas.microsoft.com/office/drawing/2014/main" id="{9686A891-3AED-4911-B7B9-B9617BDE0702}"/>
              </a:ext>
            </a:extLst>
          </p:cNvPr>
          <p:cNvSpPr/>
          <p:nvPr/>
        </p:nvSpPr>
        <p:spPr bwMode="gray">
          <a:xfrm>
            <a:off x="6785686"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70" name="Right Triangle 469">
            <a:extLst>
              <a:ext uri="{FF2B5EF4-FFF2-40B4-BE49-F238E27FC236}">
                <a16:creationId xmlns:a16="http://schemas.microsoft.com/office/drawing/2014/main" id="{DE40A533-1471-49E8-8B6B-A959B2DDA663}"/>
              </a:ext>
            </a:extLst>
          </p:cNvPr>
          <p:cNvSpPr/>
          <p:nvPr/>
        </p:nvSpPr>
        <p:spPr bwMode="gray">
          <a:xfrm rot="10800000">
            <a:off x="6785686" y="4823069"/>
            <a:ext cx="971203" cy="971203"/>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71" name="Right Triangle 470">
            <a:extLst>
              <a:ext uri="{FF2B5EF4-FFF2-40B4-BE49-F238E27FC236}">
                <a16:creationId xmlns:a16="http://schemas.microsoft.com/office/drawing/2014/main" id="{DB32AA39-EB38-4306-9195-841B647BAD5C}"/>
              </a:ext>
            </a:extLst>
          </p:cNvPr>
          <p:cNvSpPr/>
          <p:nvPr/>
        </p:nvSpPr>
        <p:spPr bwMode="gray">
          <a:xfrm>
            <a:off x="6785686" y="2882357"/>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72" name="Right Triangle 471">
            <a:extLst>
              <a:ext uri="{FF2B5EF4-FFF2-40B4-BE49-F238E27FC236}">
                <a16:creationId xmlns:a16="http://schemas.microsoft.com/office/drawing/2014/main" id="{CA409C7F-AA0D-4E1C-B891-C436EE6C1C30}"/>
              </a:ext>
            </a:extLst>
          </p:cNvPr>
          <p:cNvSpPr/>
          <p:nvPr/>
        </p:nvSpPr>
        <p:spPr bwMode="gray">
          <a:xfrm flipV="1">
            <a:off x="6785686"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73" name="Right Triangle 472">
            <a:extLst>
              <a:ext uri="{FF2B5EF4-FFF2-40B4-BE49-F238E27FC236}">
                <a16:creationId xmlns:a16="http://schemas.microsoft.com/office/drawing/2014/main" id="{FB146815-B2F1-46AB-87F7-711A9254586A}"/>
              </a:ext>
            </a:extLst>
          </p:cNvPr>
          <p:cNvSpPr/>
          <p:nvPr/>
        </p:nvSpPr>
        <p:spPr bwMode="gray">
          <a:xfrm>
            <a:off x="6785686" y="191374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74" name="Right Triangle 473">
            <a:extLst>
              <a:ext uri="{FF2B5EF4-FFF2-40B4-BE49-F238E27FC236}">
                <a16:creationId xmlns:a16="http://schemas.microsoft.com/office/drawing/2014/main" id="{D31C6409-E63A-4DD4-96F5-56CFCE038A2A}"/>
              </a:ext>
            </a:extLst>
          </p:cNvPr>
          <p:cNvSpPr/>
          <p:nvPr/>
        </p:nvSpPr>
        <p:spPr bwMode="gray">
          <a:xfrm rot="10800000">
            <a:off x="6785687" y="1913743"/>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75" name="Right Triangle 474">
            <a:extLst>
              <a:ext uri="{FF2B5EF4-FFF2-40B4-BE49-F238E27FC236}">
                <a16:creationId xmlns:a16="http://schemas.microsoft.com/office/drawing/2014/main" id="{FDF7B0C4-6C78-48FA-A7AE-C266ED8F4F63}"/>
              </a:ext>
            </a:extLst>
          </p:cNvPr>
          <p:cNvSpPr/>
          <p:nvPr/>
        </p:nvSpPr>
        <p:spPr bwMode="gray">
          <a:xfrm>
            <a:off x="6785686" y="-2716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76" name="Right Triangle 475">
            <a:extLst>
              <a:ext uri="{FF2B5EF4-FFF2-40B4-BE49-F238E27FC236}">
                <a16:creationId xmlns:a16="http://schemas.microsoft.com/office/drawing/2014/main" id="{B65282C9-A8EC-4391-A520-F8D6DFCB6FAD}"/>
              </a:ext>
            </a:extLst>
          </p:cNvPr>
          <p:cNvSpPr/>
          <p:nvPr/>
        </p:nvSpPr>
        <p:spPr bwMode="gray">
          <a:xfrm rot="10800000">
            <a:off x="6785686" y="-22209"/>
            <a:ext cx="971203" cy="971203"/>
          </a:xfrm>
          <a:prstGeom prst="rtTriangle">
            <a:avLst/>
          </a:prstGeom>
          <a:solidFill>
            <a:sysClr val="window" lastClr="FFFFFF">
              <a:alpha val="1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78" name="Right Triangle 477">
            <a:extLst>
              <a:ext uri="{FF2B5EF4-FFF2-40B4-BE49-F238E27FC236}">
                <a16:creationId xmlns:a16="http://schemas.microsoft.com/office/drawing/2014/main" id="{D18ED821-4CC1-48D7-9D13-F74299966B2F}"/>
              </a:ext>
            </a:extLst>
          </p:cNvPr>
          <p:cNvSpPr/>
          <p:nvPr/>
        </p:nvSpPr>
        <p:spPr bwMode="gray">
          <a:xfrm flipH="1">
            <a:off x="7756889" y="5795355"/>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79" name="Right Triangle 478">
            <a:extLst>
              <a:ext uri="{FF2B5EF4-FFF2-40B4-BE49-F238E27FC236}">
                <a16:creationId xmlns:a16="http://schemas.microsoft.com/office/drawing/2014/main" id="{6F5AC38F-5EC9-465D-B0C7-2267CA284F61}"/>
              </a:ext>
            </a:extLst>
          </p:cNvPr>
          <p:cNvSpPr/>
          <p:nvPr/>
        </p:nvSpPr>
        <p:spPr bwMode="gray">
          <a:xfrm flipH="1" flipV="1">
            <a:off x="7756889"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80" name="Right Triangle 479">
            <a:extLst>
              <a:ext uri="{FF2B5EF4-FFF2-40B4-BE49-F238E27FC236}">
                <a16:creationId xmlns:a16="http://schemas.microsoft.com/office/drawing/2014/main" id="{5E1430A1-84F0-4F77-99F3-ECA368425298}"/>
              </a:ext>
            </a:extLst>
          </p:cNvPr>
          <p:cNvSpPr/>
          <p:nvPr/>
        </p:nvSpPr>
        <p:spPr bwMode="gray">
          <a:xfrm rot="10800000" flipH="1" flipV="1">
            <a:off x="7756890"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81" name="Right Triangle 480">
            <a:extLst>
              <a:ext uri="{FF2B5EF4-FFF2-40B4-BE49-F238E27FC236}">
                <a16:creationId xmlns:a16="http://schemas.microsoft.com/office/drawing/2014/main" id="{5E5019BA-9FCC-4C2F-8754-6196BD95997F}"/>
              </a:ext>
            </a:extLst>
          </p:cNvPr>
          <p:cNvSpPr/>
          <p:nvPr/>
        </p:nvSpPr>
        <p:spPr bwMode="gray">
          <a:xfrm flipH="1">
            <a:off x="7756889"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82" name="Right Triangle 481">
            <a:extLst>
              <a:ext uri="{FF2B5EF4-FFF2-40B4-BE49-F238E27FC236}">
                <a16:creationId xmlns:a16="http://schemas.microsoft.com/office/drawing/2014/main" id="{C3F5F68C-A0C5-4E20-AE37-C80BCCB2FEC3}"/>
              </a:ext>
            </a:extLst>
          </p:cNvPr>
          <p:cNvSpPr/>
          <p:nvPr/>
        </p:nvSpPr>
        <p:spPr bwMode="gray">
          <a:xfrm flipH="1">
            <a:off x="7756889" y="288235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83" name="Right Triangle 482">
            <a:extLst>
              <a:ext uri="{FF2B5EF4-FFF2-40B4-BE49-F238E27FC236}">
                <a16:creationId xmlns:a16="http://schemas.microsoft.com/office/drawing/2014/main" id="{A493FDDB-C1AD-417F-8CFF-3000FB6BC37E}"/>
              </a:ext>
            </a:extLst>
          </p:cNvPr>
          <p:cNvSpPr/>
          <p:nvPr/>
        </p:nvSpPr>
        <p:spPr bwMode="gray">
          <a:xfrm rot="10800000" flipH="1">
            <a:off x="7756890"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84" name="Right Triangle 483">
            <a:extLst>
              <a:ext uri="{FF2B5EF4-FFF2-40B4-BE49-F238E27FC236}">
                <a16:creationId xmlns:a16="http://schemas.microsoft.com/office/drawing/2014/main" id="{AD32C4F5-7244-44EE-AC85-87542D44C7E3}"/>
              </a:ext>
            </a:extLst>
          </p:cNvPr>
          <p:cNvSpPr/>
          <p:nvPr/>
        </p:nvSpPr>
        <p:spPr bwMode="gray">
          <a:xfrm flipH="1" flipV="1">
            <a:off x="7756889" y="941662"/>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85" name="Right Triangle 484">
            <a:extLst>
              <a:ext uri="{FF2B5EF4-FFF2-40B4-BE49-F238E27FC236}">
                <a16:creationId xmlns:a16="http://schemas.microsoft.com/office/drawing/2014/main" id="{62D211CD-72BE-4103-8828-3D09CAF071F3}"/>
              </a:ext>
            </a:extLst>
          </p:cNvPr>
          <p:cNvSpPr/>
          <p:nvPr/>
        </p:nvSpPr>
        <p:spPr bwMode="gray">
          <a:xfrm rot="10800000" flipH="1" flipV="1">
            <a:off x="7756889" y="94166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86" name="Right Triangle 485">
            <a:extLst>
              <a:ext uri="{FF2B5EF4-FFF2-40B4-BE49-F238E27FC236}">
                <a16:creationId xmlns:a16="http://schemas.microsoft.com/office/drawing/2014/main" id="{E1548013-0BBF-42F9-B6A6-F8A390F676CB}"/>
              </a:ext>
            </a:extLst>
          </p:cNvPr>
          <p:cNvSpPr/>
          <p:nvPr/>
        </p:nvSpPr>
        <p:spPr bwMode="gray">
          <a:xfrm flipH="1">
            <a:off x="7756889" y="191374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87" name="Right Triangle 486">
            <a:extLst>
              <a:ext uri="{FF2B5EF4-FFF2-40B4-BE49-F238E27FC236}">
                <a16:creationId xmlns:a16="http://schemas.microsoft.com/office/drawing/2014/main" id="{0CE4FFC6-CB2F-4F51-A0AE-DE64B5C975B2}"/>
              </a:ext>
            </a:extLst>
          </p:cNvPr>
          <p:cNvSpPr/>
          <p:nvPr/>
        </p:nvSpPr>
        <p:spPr bwMode="gray">
          <a:xfrm rot="10800000" flipH="1">
            <a:off x="7756890" y="191374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88" name="Right Triangle 487">
            <a:extLst>
              <a:ext uri="{FF2B5EF4-FFF2-40B4-BE49-F238E27FC236}">
                <a16:creationId xmlns:a16="http://schemas.microsoft.com/office/drawing/2014/main" id="{369D0442-7DEB-4488-8042-B8E7E70FFA5D}"/>
              </a:ext>
            </a:extLst>
          </p:cNvPr>
          <p:cNvSpPr/>
          <p:nvPr/>
        </p:nvSpPr>
        <p:spPr bwMode="gray">
          <a:xfrm flipH="1">
            <a:off x="7756889" y="-2716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89" name="Right Triangle 488">
            <a:extLst>
              <a:ext uri="{FF2B5EF4-FFF2-40B4-BE49-F238E27FC236}">
                <a16:creationId xmlns:a16="http://schemas.microsoft.com/office/drawing/2014/main" id="{4943D2F9-551F-4E96-ACE3-96173DC11611}"/>
              </a:ext>
            </a:extLst>
          </p:cNvPr>
          <p:cNvSpPr/>
          <p:nvPr/>
        </p:nvSpPr>
        <p:spPr bwMode="gray">
          <a:xfrm rot="10800000" flipH="1">
            <a:off x="7756889" y="-2220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91" name="Right Triangle 490">
            <a:extLst>
              <a:ext uri="{FF2B5EF4-FFF2-40B4-BE49-F238E27FC236}">
                <a16:creationId xmlns:a16="http://schemas.microsoft.com/office/drawing/2014/main" id="{D1EEA76D-EF09-4732-9152-3A8CEE5FD779}"/>
              </a:ext>
            </a:extLst>
          </p:cNvPr>
          <p:cNvSpPr/>
          <p:nvPr/>
        </p:nvSpPr>
        <p:spPr bwMode="gray">
          <a:xfrm>
            <a:off x="8728091" y="5795355"/>
            <a:ext cx="971203" cy="971203"/>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92" name="Right Triangle 491">
            <a:extLst>
              <a:ext uri="{FF2B5EF4-FFF2-40B4-BE49-F238E27FC236}">
                <a16:creationId xmlns:a16="http://schemas.microsoft.com/office/drawing/2014/main" id="{03BADBBF-37CE-45DC-87B7-4B075CDFB0A0}"/>
              </a:ext>
            </a:extLst>
          </p:cNvPr>
          <p:cNvSpPr/>
          <p:nvPr/>
        </p:nvSpPr>
        <p:spPr bwMode="gray">
          <a:xfrm rot="10800000">
            <a:off x="8728091" y="5795355"/>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93" name="Right Triangle 492">
            <a:extLst>
              <a:ext uri="{FF2B5EF4-FFF2-40B4-BE49-F238E27FC236}">
                <a16:creationId xmlns:a16="http://schemas.microsoft.com/office/drawing/2014/main" id="{0CE4B2D2-CC16-4CDC-B260-C513C351588E}"/>
              </a:ext>
            </a:extLst>
          </p:cNvPr>
          <p:cNvSpPr/>
          <p:nvPr/>
        </p:nvSpPr>
        <p:spPr bwMode="gray">
          <a:xfrm flipV="1">
            <a:off x="8728091" y="385098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94" name="Right Triangle 493">
            <a:extLst>
              <a:ext uri="{FF2B5EF4-FFF2-40B4-BE49-F238E27FC236}">
                <a16:creationId xmlns:a16="http://schemas.microsoft.com/office/drawing/2014/main" id="{F196A658-B530-40AA-9B08-7330371C1F67}"/>
              </a:ext>
            </a:extLst>
          </p:cNvPr>
          <p:cNvSpPr/>
          <p:nvPr/>
        </p:nvSpPr>
        <p:spPr bwMode="gray">
          <a:xfrm>
            <a:off x="8728091"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95" name="Right Triangle 494">
            <a:extLst>
              <a:ext uri="{FF2B5EF4-FFF2-40B4-BE49-F238E27FC236}">
                <a16:creationId xmlns:a16="http://schemas.microsoft.com/office/drawing/2014/main" id="{8D0A37C8-3C4D-4FF8-A4DE-36AA95A7BBC2}"/>
              </a:ext>
            </a:extLst>
          </p:cNvPr>
          <p:cNvSpPr/>
          <p:nvPr/>
        </p:nvSpPr>
        <p:spPr bwMode="gray">
          <a:xfrm rot="10800000">
            <a:off x="8728092"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96" name="Right Triangle 495">
            <a:extLst>
              <a:ext uri="{FF2B5EF4-FFF2-40B4-BE49-F238E27FC236}">
                <a16:creationId xmlns:a16="http://schemas.microsoft.com/office/drawing/2014/main" id="{AFBC321F-0A27-4928-875E-0038CD529FEF}"/>
              </a:ext>
            </a:extLst>
          </p:cNvPr>
          <p:cNvSpPr/>
          <p:nvPr/>
        </p:nvSpPr>
        <p:spPr bwMode="gray">
          <a:xfrm>
            <a:off x="8728091" y="288235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97" name="Right Triangle 496">
            <a:extLst>
              <a:ext uri="{FF2B5EF4-FFF2-40B4-BE49-F238E27FC236}">
                <a16:creationId xmlns:a16="http://schemas.microsoft.com/office/drawing/2014/main" id="{98D2FA77-B3F2-44F0-8395-8DEA89579ADE}"/>
              </a:ext>
            </a:extLst>
          </p:cNvPr>
          <p:cNvSpPr/>
          <p:nvPr/>
        </p:nvSpPr>
        <p:spPr bwMode="gray">
          <a:xfrm rot="10800000">
            <a:off x="8728091" y="2882357"/>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98" name="Right Triangle 497">
            <a:extLst>
              <a:ext uri="{FF2B5EF4-FFF2-40B4-BE49-F238E27FC236}">
                <a16:creationId xmlns:a16="http://schemas.microsoft.com/office/drawing/2014/main" id="{A90026DE-8D5D-4E90-A62B-0601F0AA8C54}"/>
              </a:ext>
            </a:extLst>
          </p:cNvPr>
          <p:cNvSpPr/>
          <p:nvPr/>
        </p:nvSpPr>
        <p:spPr bwMode="gray">
          <a:xfrm flipV="1">
            <a:off x="8728091"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499" name="Right Triangle 498">
            <a:extLst>
              <a:ext uri="{FF2B5EF4-FFF2-40B4-BE49-F238E27FC236}">
                <a16:creationId xmlns:a16="http://schemas.microsoft.com/office/drawing/2014/main" id="{0D52872E-7204-45F1-98F0-B0B7099B7A8C}"/>
              </a:ext>
            </a:extLst>
          </p:cNvPr>
          <p:cNvSpPr/>
          <p:nvPr/>
        </p:nvSpPr>
        <p:spPr bwMode="gray">
          <a:xfrm rot="10800000">
            <a:off x="8728091" y="191374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00" name="Right Triangle 499">
            <a:extLst>
              <a:ext uri="{FF2B5EF4-FFF2-40B4-BE49-F238E27FC236}">
                <a16:creationId xmlns:a16="http://schemas.microsoft.com/office/drawing/2014/main" id="{3337BD41-983C-432C-A5F0-68EC85129B53}"/>
              </a:ext>
            </a:extLst>
          </p:cNvPr>
          <p:cNvSpPr/>
          <p:nvPr/>
        </p:nvSpPr>
        <p:spPr bwMode="gray">
          <a:xfrm>
            <a:off x="8728091" y="-2716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01" name="Right Triangle 500">
            <a:extLst>
              <a:ext uri="{FF2B5EF4-FFF2-40B4-BE49-F238E27FC236}">
                <a16:creationId xmlns:a16="http://schemas.microsoft.com/office/drawing/2014/main" id="{B32B1C8E-E88D-484F-A139-FDC87FA181EB}"/>
              </a:ext>
            </a:extLst>
          </p:cNvPr>
          <p:cNvSpPr/>
          <p:nvPr/>
        </p:nvSpPr>
        <p:spPr bwMode="gray">
          <a:xfrm rot="10800000">
            <a:off x="8728091" y="-22209"/>
            <a:ext cx="971203" cy="971203"/>
          </a:xfrm>
          <a:prstGeom prst="rtTriangle">
            <a:avLst/>
          </a:prstGeom>
          <a:solidFill>
            <a:sysClr val="window" lastClr="FFFFFF">
              <a:alpha val="1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03" name="Right Triangle 502">
            <a:extLst>
              <a:ext uri="{FF2B5EF4-FFF2-40B4-BE49-F238E27FC236}">
                <a16:creationId xmlns:a16="http://schemas.microsoft.com/office/drawing/2014/main" id="{85233584-A686-4DE8-A0A9-5D98438510E4}"/>
              </a:ext>
            </a:extLst>
          </p:cNvPr>
          <p:cNvSpPr/>
          <p:nvPr/>
        </p:nvSpPr>
        <p:spPr bwMode="gray">
          <a:xfrm flipH="1">
            <a:off x="9699296" y="5795355"/>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04" name="Right Triangle 503">
            <a:extLst>
              <a:ext uri="{FF2B5EF4-FFF2-40B4-BE49-F238E27FC236}">
                <a16:creationId xmlns:a16="http://schemas.microsoft.com/office/drawing/2014/main" id="{718AEFD1-A4DB-47BD-8051-F4227844127D}"/>
              </a:ext>
            </a:extLst>
          </p:cNvPr>
          <p:cNvSpPr/>
          <p:nvPr/>
        </p:nvSpPr>
        <p:spPr bwMode="gray">
          <a:xfrm rot="10800000" flipH="1">
            <a:off x="9699297" y="5795355"/>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05" name="Right Triangle 504">
            <a:extLst>
              <a:ext uri="{FF2B5EF4-FFF2-40B4-BE49-F238E27FC236}">
                <a16:creationId xmlns:a16="http://schemas.microsoft.com/office/drawing/2014/main" id="{8C5AECE4-3490-4893-BE9E-D7EA3A1631F1}"/>
              </a:ext>
            </a:extLst>
          </p:cNvPr>
          <p:cNvSpPr/>
          <p:nvPr/>
        </p:nvSpPr>
        <p:spPr bwMode="gray">
          <a:xfrm flipH="1" flipV="1">
            <a:off x="9699296"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06" name="Right Triangle 505">
            <a:extLst>
              <a:ext uri="{FF2B5EF4-FFF2-40B4-BE49-F238E27FC236}">
                <a16:creationId xmlns:a16="http://schemas.microsoft.com/office/drawing/2014/main" id="{3977C785-5133-4646-8D8C-5F83AE5365BD}"/>
              </a:ext>
            </a:extLst>
          </p:cNvPr>
          <p:cNvSpPr/>
          <p:nvPr/>
        </p:nvSpPr>
        <p:spPr bwMode="gray">
          <a:xfrm rot="10800000" flipH="1" flipV="1">
            <a:off x="9699297" y="3850989"/>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07" name="Right Triangle 506">
            <a:extLst>
              <a:ext uri="{FF2B5EF4-FFF2-40B4-BE49-F238E27FC236}">
                <a16:creationId xmlns:a16="http://schemas.microsoft.com/office/drawing/2014/main" id="{D085CF7B-38E7-4DC1-B92D-AE58F6E90A44}"/>
              </a:ext>
            </a:extLst>
          </p:cNvPr>
          <p:cNvSpPr/>
          <p:nvPr/>
        </p:nvSpPr>
        <p:spPr bwMode="gray">
          <a:xfrm flipH="1">
            <a:off x="9699296" y="482306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08" name="Right Triangle 507">
            <a:extLst>
              <a:ext uri="{FF2B5EF4-FFF2-40B4-BE49-F238E27FC236}">
                <a16:creationId xmlns:a16="http://schemas.microsoft.com/office/drawing/2014/main" id="{E16F5105-C3A3-4C9B-B19D-C0F42159BC22}"/>
              </a:ext>
            </a:extLst>
          </p:cNvPr>
          <p:cNvSpPr/>
          <p:nvPr/>
        </p:nvSpPr>
        <p:spPr bwMode="gray">
          <a:xfrm rot="10800000" flipH="1">
            <a:off x="9699296"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09" name="Right Triangle 508">
            <a:extLst>
              <a:ext uri="{FF2B5EF4-FFF2-40B4-BE49-F238E27FC236}">
                <a16:creationId xmlns:a16="http://schemas.microsoft.com/office/drawing/2014/main" id="{7D3BEC77-902F-470C-A6BB-511DE99DC7B9}"/>
              </a:ext>
            </a:extLst>
          </p:cNvPr>
          <p:cNvSpPr/>
          <p:nvPr/>
        </p:nvSpPr>
        <p:spPr bwMode="gray">
          <a:xfrm flipH="1" flipV="1">
            <a:off x="9699296" y="941662"/>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10" name="Right Triangle 509">
            <a:extLst>
              <a:ext uri="{FF2B5EF4-FFF2-40B4-BE49-F238E27FC236}">
                <a16:creationId xmlns:a16="http://schemas.microsoft.com/office/drawing/2014/main" id="{10556604-5E02-42B8-AAAE-2F74EE41B568}"/>
              </a:ext>
            </a:extLst>
          </p:cNvPr>
          <p:cNvSpPr/>
          <p:nvPr/>
        </p:nvSpPr>
        <p:spPr bwMode="gray">
          <a:xfrm rot="10800000" flipH="1" flipV="1">
            <a:off x="9699296"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11" name="Right Triangle 510">
            <a:extLst>
              <a:ext uri="{FF2B5EF4-FFF2-40B4-BE49-F238E27FC236}">
                <a16:creationId xmlns:a16="http://schemas.microsoft.com/office/drawing/2014/main" id="{51C49778-A679-45B6-AEF1-4197C4A6298B}"/>
              </a:ext>
            </a:extLst>
          </p:cNvPr>
          <p:cNvSpPr/>
          <p:nvPr/>
        </p:nvSpPr>
        <p:spPr bwMode="gray">
          <a:xfrm flipH="1">
            <a:off x="9699296" y="1913743"/>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12" name="Right Triangle 511">
            <a:extLst>
              <a:ext uri="{FF2B5EF4-FFF2-40B4-BE49-F238E27FC236}">
                <a16:creationId xmlns:a16="http://schemas.microsoft.com/office/drawing/2014/main" id="{E3465415-18F7-41F4-A4FB-EC38C5651A27}"/>
              </a:ext>
            </a:extLst>
          </p:cNvPr>
          <p:cNvSpPr/>
          <p:nvPr/>
        </p:nvSpPr>
        <p:spPr bwMode="gray">
          <a:xfrm rot="10800000" flipH="1">
            <a:off x="9699296" y="1913743"/>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13" name="Right Triangle 512">
            <a:extLst>
              <a:ext uri="{FF2B5EF4-FFF2-40B4-BE49-F238E27FC236}">
                <a16:creationId xmlns:a16="http://schemas.microsoft.com/office/drawing/2014/main" id="{EB4244E3-9048-429D-92A5-2A742CD6FB00}"/>
              </a:ext>
            </a:extLst>
          </p:cNvPr>
          <p:cNvSpPr/>
          <p:nvPr/>
        </p:nvSpPr>
        <p:spPr bwMode="gray">
          <a:xfrm flipH="1">
            <a:off x="9699296" y="-27163"/>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14" name="Right Triangle 513">
            <a:extLst>
              <a:ext uri="{FF2B5EF4-FFF2-40B4-BE49-F238E27FC236}">
                <a16:creationId xmlns:a16="http://schemas.microsoft.com/office/drawing/2014/main" id="{64B212AA-0CC4-4ED4-897F-0B36BD05C02B}"/>
              </a:ext>
            </a:extLst>
          </p:cNvPr>
          <p:cNvSpPr/>
          <p:nvPr/>
        </p:nvSpPr>
        <p:spPr bwMode="gray">
          <a:xfrm rot="10800000" flipH="1">
            <a:off x="9699296" y="-2220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22" name="Freeform: Shape 721">
            <a:extLst>
              <a:ext uri="{FF2B5EF4-FFF2-40B4-BE49-F238E27FC236}">
                <a16:creationId xmlns:a16="http://schemas.microsoft.com/office/drawing/2014/main" id="{4198A3AE-B4AF-4107-AF2C-FFF36D289601}"/>
              </a:ext>
            </a:extLst>
          </p:cNvPr>
          <p:cNvSpPr/>
          <p:nvPr/>
        </p:nvSpPr>
        <p:spPr bwMode="gray">
          <a:xfrm flipH="1">
            <a:off x="11642605" y="942852"/>
            <a:ext cx="2377" cy="1188"/>
          </a:xfrm>
          <a:custGeom>
            <a:avLst/>
            <a:gdLst>
              <a:gd name="connsiteX0" fmla="*/ 1188 w 2377"/>
              <a:gd name="connsiteY0" fmla="*/ 0 h 1188"/>
              <a:gd name="connsiteX1" fmla="*/ 0 w 2377"/>
              <a:gd name="connsiteY1" fmla="*/ 1188 h 1188"/>
              <a:gd name="connsiteX2" fmla="*/ 2377 w 2377"/>
              <a:gd name="connsiteY2" fmla="*/ 1188 h 1188"/>
              <a:gd name="connsiteX3" fmla="*/ 1188 w 2377"/>
              <a:gd name="connsiteY3" fmla="*/ 0 h 1188"/>
            </a:gdLst>
            <a:ahLst/>
            <a:cxnLst>
              <a:cxn ang="0">
                <a:pos x="connsiteX0" y="connsiteY0"/>
              </a:cxn>
              <a:cxn ang="0">
                <a:pos x="connsiteX1" y="connsiteY1"/>
              </a:cxn>
              <a:cxn ang="0">
                <a:pos x="connsiteX2" y="connsiteY2"/>
              </a:cxn>
              <a:cxn ang="0">
                <a:pos x="connsiteX3" y="connsiteY3"/>
              </a:cxn>
            </a:cxnLst>
            <a:rect l="l" t="t" r="r" b="b"/>
            <a:pathLst>
              <a:path w="2377" h="1188">
                <a:moveTo>
                  <a:pt x="1188" y="0"/>
                </a:moveTo>
                <a:lnTo>
                  <a:pt x="0" y="1188"/>
                </a:lnTo>
                <a:lnTo>
                  <a:pt x="2377" y="1188"/>
                </a:lnTo>
                <a:lnTo>
                  <a:pt x="1188"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13" name="Freeform: Shape 712">
            <a:extLst>
              <a:ext uri="{FF2B5EF4-FFF2-40B4-BE49-F238E27FC236}">
                <a16:creationId xmlns:a16="http://schemas.microsoft.com/office/drawing/2014/main" id="{716868FE-718E-49A7-B810-29C70CC03FED}"/>
              </a:ext>
            </a:extLst>
          </p:cNvPr>
          <p:cNvSpPr/>
          <p:nvPr/>
        </p:nvSpPr>
        <p:spPr bwMode="gray">
          <a:xfrm flipH="1">
            <a:off x="11644982" y="944040"/>
            <a:ext cx="550193" cy="550193"/>
          </a:xfrm>
          <a:custGeom>
            <a:avLst/>
            <a:gdLst>
              <a:gd name="connsiteX0" fmla="*/ 550193 w 550193"/>
              <a:gd name="connsiteY0" fmla="*/ 0 h 550193"/>
              <a:gd name="connsiteX1" fmla="*/ 0 w 550193"/>
              <a:gd name="connsiteY1" fmla="*/ 0 h 550193"/>
              <a:gd name="connsiteX2" fmla="*/ 0 w 550193"/>
              <a:gd name="connsiteY2" fmla="*/ 550193 h 550193"/>
              <a:gd name="connsiteX3" fmla="*/ 550193 w 550193"/>
              <a:gd name="connsiteY3" fmla="*/ 0 h 550193"/>
            </a:gdLst>
            <a:ahLst/>
            <a:cxnLst>
              <a:cxn ang="0">
                <a:pos x="connsiteX0" y="connsiteY0"/>
              </a:cxn>
              <a:cxn ang="0">
                <a:pos x="connsiteX1" y="connsiteY1"/>
              </a:cxn>
              <a:cxn ang="0">
                <a:pos x="connsiteX2" y="connsiteY2"/>
              </a:cxn>
              <a:cxn ang="0">
                <a:pos x="connsiteX3" y="connsiteY3"/>
              </a:cxn>
            </a:cxnLst>
            <a:rect l="l" t="t" r="r" b="b"/>
            <a:pathLst>
              <a:path w="550193" h="550193">
                <a:moveTo>
                  <a:pt x="550193" y="0"/>
                </a:moveTo>
                <a:lnTo>
                  <a:pt x="0" y="0"/>
                </a:lnTo>
                <a:lnTo>
                  <a:pt x="0" y="550193"/>
                </a:lnTo>
                <a:lnTo>
                  <a:pt x="550193"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63" name="Freeform: Shape 662">
            <a:extLst>
              <a:ext uri="{FF2B5EF4-FFF2-40B4-BE49-F238E27FC236}">
                <a16:creationId xmlns:a16="http://schemas.microsoft.com/office/drawing/2014/main" id="{F9B80112-4219-4A1E-BFEE-722CE3FBED53}"/>
              </a:ext>
            </a:extLst>
          </p:cNvPr>
          <p:cNvSpPr/>
          <p:nvPr/>
        </p:nvSpPr>
        <p:spPr bwMode="gray">
          <a:xfrm flipH="1">
            <a:off x="11642606" y="3852274"/>
            <a:ext cx="2571" cy="1286"/>
          </a:xfrm>
          <a:custGeom>
            <a:avLst/>
            <a:gdLst>
              <a:gd name="connsiteX0" fmla="*/ 1286 w 2571"/>
              <a:gd name="connsiteY0" fmla="*/ 0 h 1286"/>
              <a:gd name="connsiteX1" fmla="*/ 0 w 2571"/>
              <a:gd name="connsiteY1" fmla="*/ 1286 h 1286"/>
              <a:gd name="connsiteX2" fmla="*/ 2571 w 2571"/>
              <a:gd name="connsiteY2" fmla="*/ 1286 h 1286"/>
              <a:gd name="connsiteX3" fmla="*/ 2571 w 2571"/>
              <a:gd name="connsiteY3" fmla="*/ 1285 h 1286"/>
              <a:gd name="connsiteX4" fmla="*/ 1286 w 2571"/>
              <a:gd name="connsiteY4" fmla="*/ 0 h 1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 h="1286">
                <a:moveTo>
                  <a:pt x="1286" y="0"/>
                </a:moveTo>
                <a:lnTo>
                  <a:pt x="0" y="1286"/>
                </a:lnTo>
                <a:lnTo>
                  <a:pt x="2571" y="1286"/>
                </a:lnTo>
                <a:lnTo>
                  <a:pt x="2571" y="1285"/>
                </a:lnTo>
                <a:lnTo>
                  <a:pt x="1286"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51" name="Freeform: Shape 650">
            <a:extLst>
              <a:ext uri="{FF2B5EF4-FFF2-40B4-BE49-F238E27FC236}">
                <a16:creationId xmlns:a16="http://schemas.microsoft.com/office/drawing/2014/main" id="{5B2FB309-968E-427E-B41F-D2F8E9A0A206}"/>
              </a:ext>
            </a:extLst>
          </p:cNvPr>
          <p:cNvSpPr/>
          <p:nvPr/>
        </p:nvSpPr>
        <p:spPr bwMode="gray">
          <a:xfrm flipH="1">
            <a:off x="11645177" y="3853560"/>
            <a:ext cx="549998" cy="549998"/>
          </a:xfrm>
          <a:custGeom>
            <a:avLst/>
            <a:gdLst>
              <a:gd name="connsiteX0" fmla="*/ 549998 w 549998"/>
              <a:gd name="connsiteY0" fmla="*/ 0 h 549998"/>
              <a:gd name="connsiteX1" fmla="*/ 0 w 549998"/>
              <a:gd name="connsiteY1" fmla="*/ 0 h 549998"/>
              <a:gd name="connsiteX2" fmla="*/ 0 w 549998"/>
              <a:gd name="connsiteY2" fmla="*/ 549998 h 549998"/>
              <a:gd name="connsiteX3" fmla="*/ 549998 w 549998"/>
              <a:gd name="connsiteY3" fmla="*/ 0 h 549998"/>
            </a:gdLst>
            <a:ahLst/>
            <a:cxnLst>
              <a:cxn ang="0">
                <a:pos x="connsiteX0" y="connsiteY0"/>
              </a:cxn>
              <a:cxn ang="0">
                <a:pos x="connsiteX1" y="connsiteY1"/>
              </a:cxn>
              <a:cxn ang="0">
                <a:pos x="connsiteX2" y="connsiteY2"/>
              </a:cxn>
              <a:cxn ang="0">
                <a:pos x="connsiteX3" y="connsiteY3"/>
              </a:cxn>
            </a:cxnLst>
            <a:rect l="l" t="t" r="r" b="b"/>
            <a:pathLst>
              <a:path w="549998" h="549998">
                <a:moveTo>
                  <a:pt x="549998" y="0"/>
                </a:moveTo>
                <a:lnTo>
                  <a:pt x="0" y="0"/>
                </a:lnTo>
                <a:lnTo>
                  <a:pt x="0" y="549998"/>
                </a:lnTo>
                <a:lnTo>
                  <a:pt x="549998"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01" name="Freeform: Shape 600">
            <a:extLst>
              <a:ext uri="{FF2B5EF4-FFF2-40B4-BE49-F238E27FC236}">
                <a16:creationId xmlns:a16="http://schemas.microsoft.com/office/drawing/2014/main" id="{8237A2FE-B049-43D0-A73A-EF754A18E06D}"/>
              </a:ext>
            </a:extLst>
          </p:cNvPr>
          <p:cNvSpPr/>
          <p:nvPr/>
        </p:nvSpPr>
        <p:spPr bwMode="gray">
          <a:xfrm flipH="1">
            <a:off x="11643794" y="391470"/>
            <a:ext cx="551381" cy="552570"/>
          </a:xfrm>
          <a:custGeom>
            <a:avLst/>
            <a:gdLst>
              <a:gd name="connsiteX0" fmla="*/ 0 w 551381"/>
              <a:gd name="connsiteY0" fmla="*/ 0 h 552570"/>
              <a:gd name="connsiteX1" fmla="*/ 0 w 551381"/>
              <a:gd name="connsiteY1" fmla="*/ 552570 h 552570"/>
              <a:gd name="connsiteX2" fmla="*/ 550193 w 551381"/>
              <a:gd name="connsiteY2" fmla="*/ 552570 h 552570"/>
              <a:gd name="connsiteX3" fmla="*/ 551381 w 551381"/>
              <a:gd name="connsiteY3" fmla="*/ 551382 h 552570"/>
              <a:gd name="connsiteX4" fmla="*/ 0 w 551381"/>
              <a:gd name="connsiteY4" fmla="*/ 0 h 552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381" h="552570">
                <a:moveTo>
                  <a:pt x="0" y="0"/>
                </a:moveTo>
                <a:lnTo>
                  <a:pt x="0" y="552570"/>
                </a:lnTo>
                <a:lnTo>
                  <a:pt x="550193" y="552570"/>
                </a:lnTo>
                <a:lnTo>
                  <a:pt x="551381" y="551382"/>
                </a:lnTo>
                <a:lnTo>
                  <a:pt x="0"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89" name="Freeform: Shape 588">
            <a:extLst>
              <a:ext uri="{FF2B5EF4-FFF2-40B4-BE49-F238E27FC236}">
                <a16:creationId xmlns:a16="http://schemas.microsoft.com/office/drawing/2014/main" id="{58F9A3E8-2445-4760-A551-C57A3F8ECCB5}"/>
              </a:ext>
            </a:extLst>
          </p:cNvPr>
          <p:cNvSpPr/>
          <p:nvPr/>
        </p:nvSpPr>
        <p:spPr bwMode="gray">
          <a:xfrm flipH="1">
            <a:off x="11642605" y="941663"/>
            <a:ext cx="1189" cy="2377"/>
          </a:xfrm>
          <a:custGeom>
            <a:avLst/>
            <a:gdLst>
              <a:gd name="connsiteX0" fmla="*/ 1189 w 1189"/>
              <a:gd name="connsiteY0" fmla="*/ 0 h 2377"/>
              <a:gd name="connsiteX1" fmla="*/ 0 w 1189"/>
              <a:gd name="connsiteY1" fmla="*/ 1189 h 2377"/>
              <a:gd name="connsiteX2" fmla="*/ 1189 w 1189"/>
              <a:gd name="connsiteY2" fmla="*/ 2377 h 2377"/>
              <a:gd name="connsiteX3" fmla="*/ 1189 w 1189"/>
              <a:gd name="connsiteY3" fmla="*/ 0 h 2377"/>
            </a:gdLst>
            <a:ahLst/>
            <a:cxnLst>
              <a:cxn ang="0">
                <a:pos x="connsiteX0" y="connsiteY0"/>
              </a:cxn>
              <a:cxn ang="0">
                <a:pos x="connsiteX1" y="connsiteY1"/>
              </a:cxn>
              <a:cxn ang="0">
                <a:pos x="connsiteX2" y="connsiteY2"/>
              </a:cxn>
              <a:cxn ang="0">
                <a:pos x="connsiteX3" y="connsiteY3"/>
              </a:cxn>
            </a:cxnLst>
            <a:rect l="l" t="t" r="r" b="b"/>
            <a:pathLst>
              <a:path w="1189" h="2377">
                <a:moveTo>
                  <a:pt x="1189" y="0"/>
                </a:moveTo>
                <a:lnTo>
                  <a:pt x="0" y="1189"/>
                </a:lnTo>
                <a:lnTo>
                  <a:pt x="1189" y="2377"/>
                </a:lnTo>
                <a:lnTo>
                  <a:pt x="1189"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76" name="Freeform: Shape 575">
            <a:extLst>
              <a:ext uri="{FF2B5EF4-FFF2-40B4-BE49-F238E27FC236}">
                <a16:creationId xmlns:a16="http://schemas.microsoft.com/office/drawing/2014/main" id="{B1A19561-228C-49C5-9A36-376AFDEF6933}"/>
              </a:ext>
            </a:extLst>
          </p:cNvPr>
          <p:cNvSpPr/>
          <p:nvPr/>
        </p:nvSpPr>
        <p:spPr bwMode="gray">
          <a:xfrm flipH="1">
            <a:off x="11642605" y="944040"/>
            <a:ext cx="552570" cy="968826"/>
          </a:xfrm>
          <a:custGeom>
            <a:avLst/>
            <a:gdLst>
              <a:gd name="connsiteX0" fmla="*/ 552570 w 552570"/>
              <a:gd name="connsiteY0" fmla="*/ 0 h 968826"/>
              <a:gd name="connsiteX1" fmla="*/ 550193 w 552570"/>
              <a:gd name="connsiteY1" fmla="*/ 0 h 968826"/>
              <a:gd name="connsiteX2" fmla="*/ 0 w 552570"/>
              <a:gd name="connsiteY2" fmla="*/ 550193 h 968826"/>
              <a:gd name="connsiteX3" fmla="*/ 0 w 552570"/>
              <a:gd name="connsiteY3" fmla="*/ 968826 h 968826"/>
              <a:gd name="connsiteX4" fmla="*/ 552570 w 552570"/>
              <a:gd name="connsiteY4" fmla="*/ 968826 h 968826"/>
              <a:gd name="connsiteX5" fmla="*/ 552570 w 552570"/>
              <a:gd name="connsiteY5" fmla="*/ 0 h 96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570" h="968826">
                <a:moveTo>
                  <a:pt x="552570" y="0"/>
                </a:moveTo>
                <a:lnTo>
                  <a:pt x="550193" y="0"/>
                </a:lnTo>
                <a:lnTo>
                  <a:pt x="0" y="550193"/>
                </a:lnTo>
                <a:lnTo>
                  <a:pt x="0" y="968826"/>
                </a:lnTo>
                <a:lnTo>
                  <a:pt x="552570" y="968826"/>
                </a:lnTo>
                <a:lnTo>
                  <a:pt x="552570"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64" name="Freeform: Shape 563">
            <a:extLst>
              <a:ext uri="{FF2B5EF4-FFF2-40B4-BE49-F238E27FC236}">
                <a16:creationId xmlns:a16="http://schemas.microsoft.com/office/drawing/2014/main" id="{6457F61D-ECFA-47EC-9078-D1AC74C3D650}"/>
              </a:ext>
            </a:extLst>
          </p:cNvPr>
          <p:cNvSpPr/>
          <p:nvPr/>
        </p:nvSpPr>
        <p:spPr bwMode="gray">
          <a:xfrm flipH="1">
            <a:off x="11642605" y="1913743"/>
            <a:ext cx="552570" cy="971203"/>
          </a:xfrm>
          <a:custGeom>
            <a:avLst/>
            <a:gdLst>
              <a:gd name="connsiteX0" fmla="*/ 552570 w 552570"/>
              <a:gd name="connsiteY0" fmla="*/ 0 h 971203"/>
              <a:gd name="connsiteX1" fmla="*/ 0 w 552570"/>
              <a:gd name="connsiteY1" fmla="*/ 0 h 971203"/>
              <a:gd name="connsiteX2" fmla="*/ 0 w 552570"/>
              <a:gd name="connsiteY2" fmla="*/ 418633 h 971203"/>
              <a:gd name="connsiteX3" fmla="*/ 0 w 552570"/>
              <a:gd name="connsiteY3" fmla="*/ 971203 h 971203"/>
              <a:gd name="connsiteX4" fmla="*/ 552570 w 552570"/>
              <a:gd name="connsiteY4" fmla="*/ 971203 h 971203"/>
              <a:gd name="connsiteX5" fmla="*/ 552570 w 552570"/>
              <a:gd name="connsiteY5" fmla="*/ 0 h 9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570" h="971203">
                <a:moveTo>
                  <a:pt x="552570" y="0"/>
                </a:moveTo>
                <a:lnTo>
                  <a:pt x="0" y="0"/>
                </a:lnTo>
                <a:lnTo>
                  <a:pt x="0" y="418633"/>
                </a:lnTo>
                <a:lnTo>
                  <a:pt x="0" y="971203"/>
                </a:lnTo>
                <a:lnTo>
                  <a:pt x="552570" y="971203"/>
                </a:lnTo>
                <a:lnTo>
                  <a:pt x="552570"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38" name="Freeform: Shape 537">
            <a:extLst>
              <a:ext uri="{FF2B5EF4-FFF2-40B4-BE49-F238E27FC236}">
                <a16:creationId xmlns:a16="http://schemas.microsoft.com/office/drawing/2014/main" id="{EAA3E5FD-FDC6-46D5-BAAC-FD56A339878F}"/>
              </a:ext>
            </a:extLst>
          </p:cNvPr>
          <p:cNvSpPr/>
          <p:nvPr/>
        </p:nvSpPr>
        <p:spPr bwMode="gray">
          <a:xfrm flipH="1">
            <a:off x="11643891" y="3300990"/>
            <a:ext cx="551284" cy="552570"/>
          </a:xfrm>
          <a:custGeom>
            <a:avLst/>
            <a:gdLst>
              <a:gd name="connsiteX0" fmla="*/ 0 w 551284"/>
              <a:gd name="connsiteY0" fmla="*/ 0 h 552570"/>
              <a:gd name="connsiteX1" fmla="*/ 0 w 551284"/>
              <a:gd name="connsiteY1" fmla="*/ 552570 h 552570"/>
              <a:gd name="connsiteX2" fmla="*/ 549998 w 551284"/>
              <a:gd name="connsiteY2" fmla="*/ 552570 h 552570"/>
              <a:gd name="connsiteX3" fmla="*/ 551284 w 551284"/>
              <a:gd name="connsiteY3" fmla="*/ 551284 h 552570"/>
              <a:gd name="connsiteX4" fmla="*/ 0 w 551284"/>
              <a:gd name="connsiteY4" fmla="*/ 0 h 552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284" h="552570">
                <a:moveTo>
                  <a:pt x="0" y="0"/>
                </a:moveTo>
                <a:lnTo>
                  <a:pt x="0" y="552570"/>
                </a:lnTo>
                <a:lnTo>
                  <a:pt x="549998" y="552570"/>
                </a:lnTo>
                <a:lnTo>
                  <a:pt x="551284" y="551284"/>
                </a:lnTo>
                <a:lnTo>
                  <a:pt x="0"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37" name="Freeform: Shape 536">
            <a:extLst>
              <a:ext uri="{FF2B5EF4-FFF2-40B4-BE49-F238E27FC236}">
                <a16:creationId xmlns:a16="http://schemas.microsoft.com/office/drawing/2014/main" id="{59D1B1CD-6EAC-4FD4-9230-BF3F51F91A7D}"/>
              </a:ext>
            </a:extLst>
          </p:cNvPr>
          <p:cNvSpPr/>
          <p:nvPr/>
        </p:nvSpPr>
        <p:spPr bwMode="gray">
          <a:xfrm flipH="1">
            <a:off x="11642606" y="3850989"/>
            <a:ext cx="1285" cy="2570"/>
          </a:xfrm>
          <a:custGeom>
            <a:avLst/>
            <a:gdLst>
              <a:gd name="connsiteX0" fmla="*/ 1285 w 1285"/>
              <a:gd name="connsiteY0" fmla="*/ 0 h 2570"/>
              <a:gd name="connsiteX1" fmla="*/ 0 w 1285"/>
              <a:gd name="connsiteY1" fmla="*/ 1285 h 2570"/>
              <a:gd name="connsiteX2" fmla="*/ 1285 w 1285"/>
              <a:gd name="connsiteY2" fmla="*/ 2570 h 2570"/>
              <a:gd name="connsiteX3" fmla="*/ 1285 w 1285"/>
              <a:gd name="connsiteY3" fmla="*/ 0 h 2570"/>
            </a:gdLst>
            <a:ahLst/>
            <a:cxnLst>
              <a:cxn ang="0">
                <a:pos x="connsiteX0" y="connsiteY0"/>
              </a:cxn>
              <a:cxn ang="0">
                <a:pos x="connsiteX1" y="connsiteY1"/>
              </a:cxn>
              <a:cxn ang="0">
                <a:pos x="connsiteX2" y="connsiteY2"/>
              </a:cxn>
              <a:cxn ang="0">
                <a:pos x="connsiteX3" y="connsiteY3"/>
              </a:cxn>
            </a:cxnLst>
            <a:rect l="l" t="t" r="r" b="b"/>
            <a:pathLst>
              <a:path w="1285" h="2570">
                <a:moveTo>
                  <a:pt x="1285" y="0"/>
                </a:moveTo>
                <a:lnTo>
                  <a:pt x="0" y="1285"/>
                </a:lnTo>
                <a:lnTo>
                  <a:pt x="1285" y="2570"/>
                </a:lnTo>
                <a:lnTo>
                  <a:pt x="1285"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24" name="Freeform: Shape 523">
            <a:extLst>
              <a:ext uri="{FF2B5EF4-FFF2-40B4-BE49-F238E27FC236}">
                <a16:creationId xmlns:a16="http://schemas.microsoft.com/office/drawing/2014/main" id="{7C426D97-31BF-491E-94FC-8AB334C51E92}"/>
              </a:ext>
            </a:extLst>
          </p:cNvPr>
          <p:cNvSpPr/>
          <p:nvPr/>
        </p:nvSpPr>
        <p:spPr bwMode="gray">
          <a:xfrm flipH="1">
            <a:off x="11642606" y="3853560"/>
            <a:ext cx="552569" cy="968632"/>
          </a:xfrm>
          <a:custGeom>
            <a:avLst/>
            <a:gdLst>
              <a:gd name="connsiteX0" fmla="*/ 552569 w 552569"/>
              <a:gd name="connsiteY0" fmla="*/ 0 h 968632"/>
              <a:gd name="connsiteX1" fmla="*/ 549998 w 552569"/>
              <a:gd name="connsiteY1" fmla="*/ 0 h 968632"/>
              <a:gd name="connsiteX2" fmla="*/ 0 w 552569"/>
              <a:gd name="connsiteY2" fmla="*/ 549998 h 968632"/>
              <a:gd name="connsiteX3" fmla="*/ 0 w 552569"/>
              <a:gd name="connsiteY3" fmla="*/ 968632 h 968632"/>
              <a:gd name="connsiteX4" fmla="*/ 552569 w 552569"/>
              <a:gd name="connsiteY4" fmla="*/ 968632 h 968632"/>
              <a:gd name="connsiteX5" fmla="*/ 552569 w 552569"/>
              <a:gd name="connsiteY5" fmla="*/ 0 h 96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569" h="968632">
                <a:moveTo>
                  <a:pt x="552569" y="0"/>
                </a:moveTo>
                <a:lnTo>
                  <a:pt x="549998" y="0"/>
                </a:lnTo>
                <a:lnTo>
                  <a:pt x="0" y="549998"/>
                </a:lnTo>
                <a:lnTo>
                  <a:pt x="0" y="968632"/>
                </a:lnTo>
                <a:lnTo>
                  <a:pt x="552569" y="968632"/>
                </a:lnTo>
                <a:lnTo>
                  <a:pt x="552569"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15" name="Freeform: Shape 514">
            <a:extLst>
              <a:ext uri="{FF2B5EF4-FFF2-40B4-BE49-F238E27FC236}">
                <a16:creationId xmlns:a16="http://schemas.microsoft.com/office/drawing/2014/main" id="{4466C993-368E-4400-A803-75E54B3BFB7A}"/>
              </a:ext>
            </a:extLst>
          </p:cNvPr>
          <p:cNvSpPr/>
          <p:nvPr/>
        </p:nvSpPr>
        <p:spPr bwMode="gray">
          <a:xfrm flipH="1">
            <a:off x="11642606" y="4823069"/>
            <a:ext cx="552569" cy="971203"/>
          </a:xfrm>
          <a:custGeom>
            <a:avLst/>
            <a:gdLst>
              <a:gd name="connsiteX0" fmla="*/ 552569 w 552569"/>
              <a:gd name="connsiteY0" fmla="*/ 0 h 971203"/>
              <a:gd name="connsiteX1" fmla="*/ 0 w 552569"/>
              <a:gd name="connsiteY1" fmla="*/ 0 h 971203"/>
              <a:gd name="connsiteX2" fmla="*/ 0 w 552569"/>
              <a:gd name="connsiteY2" fmla="*/ 418634 h 971203"/>
              <a:gd name="connsiteX3" fmla="*/ 552569 w 552569"/>
              <a:gd name="connsiteY3" fmla="*/ 971203 h 971203"/>
              <a:gd name="connsiteX4" fmla="*/ 552569 w 552569"/>
              <a:gd name="connsiteY4" fmla="*/ 0 h 971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569" h="971203">
                <a:moveTo>
                  <a:pt x="552569" y="0"/>
                </a:moveTo>
                <a:lnTo>
                  <a:pt x="0" y="0"/>
                </a:lnTo>
                <a:lnTo>
                  <a:pt x="0" y="418634"/>
                </a:lnTo>
                <a:lnTo>
                  <a:pt x="552569" y="971203"/>
                </a:lnTo>
                <a:lnTo>
                  <a:pt x="552569"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02" name="Freeform: Shape 501">
            <a:extLst>
              <a:ext uri="{FF2B5EF4-FFF2-40B4-BE49-F238E27FC236}">
                <a16:creationId xmlns:a16="http://schemas.microsoft.com/office/drawing/2014/main" id="{70C8C964-4B18-46FA-9C52-7AB75F871639}"/>
              </a:ext>
            </a:extLst>
          </p:cNvPr>
          <p:cNvSpPr/>
          <p:nvPr/>
        </p:nvSpPr>
        <p:spPr bwMode="gray">
          <a:xfrm flipH="1">
            <a:off x="11642605" y="6213988"/>
            <a:ext cx="552570" cy="552570"/>
          </a:xfrm>
          <a:custGeom>
            <a:avLst/>
            <a:gdLst>
              <a:gd name="connsiteX0" fmla="*/ 0 w 552570"/>
              <a:gd name="connsiteY0" fmla="*/ 0 h 552570"/>
              <a:gd name="connsiteX1" fmla="*/ 0 w 552570"/>
              <a:gd name="connsiteY1" fmla="*/ 552570 h 552570"/>
              <a:gd name="connsiteX2" fmla="*/ 552570 w 552570"/>
              <a:gd name="connsiteY2" fmla="*/ 552570 h 552570"/>
              <a:gd name="connsiteX3" fmla="*/ 0 w 552570"/>
              <a:gd name="connsiteY3" fmla="*/ 0 h 552570"/>
            </a:gdLst>
            <a:ahLst/>
            <a:cxnLst>
              <a:cxn ang="0">
                <a:pos x="connsiteX0" y="connsiteY0"/>
              </a:cxn>
              <a:cxn ang="0">
                <a:pos x="connsiteX1" y="connsiteY1"/>
              </a:cxn>
              <a:cxn ang="0">
                <a:pos x="connsiteX2" y="connsiteY2"/>
              </a:cxn>
              <a:cxn ang="0">
                <a:pos x="connsiteX3" y="connsiteY3"/>
              </a:cxn>
            </a:cxnLst>
            <a:rect l="l" t="t" r="r" b="b"/>
            <a:pathLst>
              <a:path w="552570" h="552570">
                <a:moveTo>
                  <a:pt x="0" y="0"/>
                </a:moveTo>
                <a:lnTo>
                  <a:pt x="0" y="552570"/>
                </a:lnTo>
                <a:lnTo>
                  <a:pt x="552570" y="552570"/>
                </a:lnTo>
                <a:lnTo>
                  <a:pt x="0" y="0"/>
                </a:lnTo>
                <a:close/>
              </a:path>
            </a:pathLst>
          </a:cu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25" name="Right Triangle 524">
            <a:extLst>
              <a:ext uri="{FF2B5EF4-FFF2-40B4-BE49-F238E27FC236}">
                <a16:creationId xmlns:a16="http://schemas.microsoft.com/office/drawing/2014/main" id="{B6620512-2BCB-4E20-891F-C9907E9E1946}"/>
              </a:ext>
            </a:extLst>
          </p:cNvPr>
          <p:cNvSpPr/>
          <p:nvPr/>
        </p:nvSpPr>
        <p:spPr bwMode="gray">
          <a:xfrm>
            <a:off x="10670951" y="5795355"/>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26" name="Right Triangle 525">
            <a:extLst>
              <a:ext uri="{FF2B5EF4-FFF2-40B4-BE49-F238E27FC236}">
                <a16:creationId xmlns:a16="http://schemas.microsoft.com/office/drawing/2014/main" id="{A012AC6A-9433-4824-8E8E-1B603638892F}"/>
              </a:ext>
            </a:extLst>
          </p:cNvPr>
          <p:cNvSpPr/>
          <p:nvPr/>
        </p:nvSpPr>
        <p:spPr bwMode="gray">
          <a:xfrm rot="10800000">
            <a:off x="10670952" y="5795355"/>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27" name="Right Triangle 526">
            <a:extLst>
              <a:ext uri="{FF2B5EF4-FFF2-40B4-BE49-F238E27FC236}">
                <a16:creationId xmlns:a16="http://schemas.microsoft.com/office/drawing/2014/main" id="{40FF546B-BA7B-4A8E-8AE5-18F13B013291}"/>
              </a:ext>
            </a:extLst>
          </p:cNvPr>
          <p:cNvSpPr/>
          <p:nvPr/>
        </p:nvSpPr>
        <p:spPr bwMode="gray">
          <a:xfrm flipV="1">
            <a:off x="10670951"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28" name="Right Triangle 527">
            <a:extLst>
              <a:ext uri="{FF2B5EF4-FFF2-40B4-BE49-F238E27FC236}">
                <a16:creationId xmlns:a16="http://schemas.microsoft.com/office/drawing/2014/main" id="{CE924BDC-E38E-4B30-B7A3-02BFEDECC3B3}"/>
              </a:ext>
            </a:extLst>
          </p:cNvPr>
          <p:cNvSpPr/>
          <p:nvPr/>
        </p:nvSpPr>
        <p:spPr bwMode="gray">
          <a:xfrm rot="10800000" flipV="1">
            <a:off x="10670952"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29" name="Right Triangle 528">
            <a:extLst>
              <a:ext uri="{FF2B5EF4-FFF2-40B4-BE49-F238E27FC236}">
                <a16:creationId xmlns:a16="http://schemas.microsoft.com/office/drawing/2014/main" id="{777383AD-908E-42F6-BFA6-4D3B2301EE9B}"/>
              </a:ext>
            </a:extLst>
          </p:cNvPr>
          <p:cNvSpPr/>
          <p:nvPr/>
        </p:nvSpPr>
        <p:spPr bwMode="gray">
          <a:xfrm rot="10800000">
            <a:off x="10670952" y="4823069"/>
            <a:ext cx="971203" cy="971203"/>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30" name="Right Triangle 529">
            <a:extLst>
              <a:ext uri="{FF2B5EF4-FFF2-40B4-BE49-F238E27FC236}">
                <a16:creationId xmlns:a16="http://schemas.microsoft.com/office/drawing/2014/main" id="{18B008A2-CF87-4142-9403-6B2B96B3CEEF}"/>
              </a:ext>
            </a:extLst>
          </p:cNvPr>
          <p:cNvSpPr/>
          <p:nvPr/>
        </p:nvSpPr>
        <p:spPr bwMode="gray">
          <a:xfrm>
            <a:off x="10670951" y="2882357"/>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31" name="Right Triangle 530">
            <a:extLst>
              <a:ext uri="{FF2B5EF4-FFF2-40B4-BE49-F238E27FC236}">
                <a16:creationId xmlns:a16="http://schemas.microsoft.com/office/drawing/2014/main" id="{6A87CC79-EE70-44CB-BD7E-026447E65CED}"/>
              </a:ext>
            </a:extLst>
          </p:cNvPr>
          <p:cNvSpPr/>
          <p:nvPr/>
        </p:nvSpPr>
        <p:spPr bwMode="gray">
          <a:xfrm rot="10800000">
            <a:off x="10670951"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32" name="Right Triangle 531">
            <a:extLst>
              <a:ext uri="{FF2B5EF4-FFF2-40B4-BE49-F238E27FC236}">
                <a16:creationId xmlns:a16="http://schemas.microsoft.com/office/drawing/2014/main" id="{E234508A-DB70-4FE8-8858-28589D5D7400}"/>
              </a:ext>
            </a:extLst>
          </p:cNvPr>
          <p:cNvSpPr/>
          <p:nvPr/>
        </p:nvSpPr>
        <p:spPr bwMode="gray">
          <a:xfrm flipV="1">
            <a:off x="10670951" y="941662"/>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33" name="Right Triangle 532">
            <a:extLst>
              <a:ext uri="{FF2B5EF4-FFF2-40B4-BE49-F238E27FC236}">
                <a16:creationId xmlns:a16="http://schemas.microsoft.com/office/drawing/2014/main" id="{6357B95D-1753-430E-BEA2-71E04D00BFC1}"/>
              </a:ext>
            </a:extLst>
          </p:cNvPr>
          <p:cNvSpPr/>
          <p:nvPr/>
        </p:nvSpPr>
        <p:spPr bwMode="gray">
          <a:xfrm>
            <a:off x="10670951" y="1913743"/>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34" name="Right Triangle 533">
            <a:extLst>
              <a:ext uri="{FF2B5EF4-FFF2-40B4-BE49-F238E27FC236}">
                <a16:creationId xmlns:a16="http://schemas.microsoft.com/office/drawing/2014/main" id="{1FCD377A-9174-4DCC-A0BF-82D34D69D4D3}"/>
              </a:ext>
            </a:extLst>
          </p:cNvPr>
          <p:cNvSpPr/>
          <p:nvPr/>
        </p:nvSpPr>
        <p:spPr bwMode="gray">
          <a:xfrm rot="10800000">
            <a:off x="10670951" y="191374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35" name="Right Triangle 534">
            <a:extLst>
              <a:ext uri="{FF2B5EF4-FFF2-40B4-BE49-F238E27FC236}">
                <a16:creationId xmlns:a16="http://schemas.microsoft.com/office/drawing/2014/main" id="{1EBB0642-6003-4B43-B2E4-73D4C88923FA}"/>
              </a:ext>
            </a:extLst>
          </p:cNvPr>
          <p:cNvSpPr/>
          <p:nvPr/>
        </p:nvSpPr>
        <p:spPr bwMode="gray">
          <a:xfrm>
            <a:off x="10670951" y="-27163"/>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36" name="Right Triangle 535">
            <a:extLst>
              <a:ext uri="{FF2B5EF4-FFF2-40B4-BE49-F238E27FC236}">
                <a16:creationId xmlns:a16="http://schemas.microsoft.com/office/drawing/2014/main" id="{83060F22-D7BF-463B-8DED-BBFF768599C3}"/>
              </a:ext>
            </a:extLst>
          </p:cNvPr>
          <p:cNvSpPr/>
          <p:nvPr/>
        </p:nvSpPr>
        <p:spPr bwMode="gray">
          <a:xfrm rot="10800000">
            <a:off x="10670951" y="-2220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39" name="Right Triangle 538">
            <a:extLst>
              <a:ext uri="{FF2B5EF4-FFF2-40B4-BE49-F238E27FC236}">
                <a16:creationId xmlns:a16="http://schemas.microsoft.com/office/drawing/2014/main" id="{B4F3987E-40F1-43C8-91C1-0A431325DE97}"/>
              </a:ext>
            </a:extLst>
          </p:cNvPr>
          <p:cNvSpPr/>
          <p:nvPr/>
        </p:nvSpPr>
        <p:spPr bwMode="gray">
          <a:xfrm>
            <a:off x="4846200" y="5795355"/>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40" name="Right Triangle 539">
            <a:extLst>
              <a:ext uri="{FF2B5EF4-FFF2-40B4-BE49-F238E27FC236}">
                <a16:creationId xmlns:a16="http://schemas.microsoft.com/office/drawing/2014/main" id="{44A4DDE2-61A7-4ECB-B84D-BB8EC2599C6B}"/>
              </a:ext>
            </a:extLst>
          </p:cNvPr>
          <p:cNvSpPr/>
          <p:nvPr/>
        </p:nvSpPr>
        <p:spPr bwMode="gray">
          <a:xfrm flipV="1">
            <a:off x="4846200" y="3850989"/>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41" name="Right Triangle 540">
            <a:extLst>
              <a:ext uri="{FF2B5EF4-FFF2-40B4-BE49-F238E27FC236}">
                <a16:creationId xmlns:a16="http://schemas.microsoft.com/office/drawing/2014/main" id="{5A5944EC-0E36-4B20-9145-03AB1262C24B}"/>
              </a:ext>
            </a:extLst>
          </p:cNvPr>
          <p:cNvSpPr/>
          <p:nvPr/>
        </p:nvSpPr>
        <p:spPr bwMode="gray">
          <a:xfrm rot="10800000" flipV="1">
            <a:off x="4846201"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42" name="Right Triangle 541">
            <a:extLst>
              <a:ext uri="{FF2B5EF4-FFF2-40B4-BE49-F238E27FC236}">
                <a16:creationId xmlns:a16="http://schemas.microsoft.com/office/drawing/2014/main" id="{14F919F6-9749-4190-BD94-172E318BAE57}"/>
              </a:ext>
            </a:extLst>
          </p:cNvPr>
          <p:cNvSpPr/>
          <p:nvPr/>
        </p:nvSpPr>
        <p:spPr bwMode="gray">
          <a:xfrm>
            <a:off x="484620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43" name="Right Triangle 542">
            <a:extLst>
              <a:ext uri="{FF2B5EF4-FFF2-40B4-BE49-F238E27FC236}">
                <a16:creationId xmlns:a16="http://schemas.microsoft.com/office/drawing/2014/main" id="{6B041464-16DD-478E-B6A0-457EFDB27D77}"/>
              </a:ext>
            </a:extLst>
          </p:cNvPr>
          <p:cNvSpPr/>
          <p:nvPr/>
        </p:nvSpPr>
        <p:spPr bwMode="gray">
          <a:xfrm rot="10800000">
            <a:off x="4846201" y="482306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44" name="Right Triangle 543">
            <a:extLst>
              <a:ext uri="{FF2B5EF4-FFF2-40B4-BE49-F238E27FC236}">
                <a16:creationId xmlns:a16="http://schemas.microsoft.com/office/drawing/2014/main" id="{16E7482D-F785-4580-982C-2C43DB268B85}"/>
              </a:ext>
            </a:extLst>
          </p:cNvPr>
          <p:cNvSpPr/>
          <p:nvPr/>
        </p:nvSpPr>
        <p:spPr bwMode="gray">
          <a:xfrm>
            <a:off x="4846200" y="288235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45" name="Right Triangle 544">
            <a:extLst>
              <a:ext uri="{FF2B5EF4-FFF2-40B4-BE49-F238E27FC236}">
                <a16:creationId xmlns:a16="http://schemas.microsoft.com/office/drawing/2014/main" id="{B454F76B-5582-46C7-9260-65CBA29F3B66}"/>
              </a:ext>
            </a:extLst>
          </p:cNvPr>
          <p:cNvSpPr/>
          <p:nvPr/>
        </p:nvSpPr>
        <p:spPr bwMode="gray">
          <a:xfrm rot="10800000">
            <a:off x="4846201" y="288235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46" name="Right Triangle 545">
            <a:extLst>
              <a:ext uri="{FF2B5EF4-FFF2-40B4-BE49-F238E27FC236}">
                <a16:creationId xmlns:a16="http://schemas.microsoft.com/office/drawing/2014/main" id="{0451B3DF-4DE3-4127-B0D5-CBACC86E9FE6}"/>
              </a:ext>
            </a:extLst>
          </p:cNvPr>
          <p:cNvSpPr/>
          <p:nvPr/>
        </p:nvSpPr>
        <p:spPr bwMode="gray">
          <a:xfrm flipV="1">
            <a:off x="4846200" y="941662"/>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47" name="Right Triangle 546">
            <a:extLst>
              <a:ext uri="{FF2B5EF4-FFF2-40B4-BE49-F238E27FC236}">
                <a16:creationId xmlns:a16="http://schemas.microsoft.com/office/drawing/2014/main" id="{9814AABB-D62D-43F2-B62B-9D8299577F1D}"/>
              </a:ext>
            </a:extLst>
          </p:cNvPr>
          <p:cNvSpPr/>
          <p:nvPr/>
        </p:nvSpPr>
        <p:spPr bwMode="gray">
          <a:xfrm rot="10800000" flipV="1">
            <a:off x="4846201" y="941662"/>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48" name="Right Triangle 547">
            <a:extLst>
              <a:ext uri="{FF2B5EF4-FFF2-40B4-BE49-F238E27FC236}">
                <a16:creationId xmlns:a16="http://schemas.microsoft.com/office/drawing/2014/main" id="{C0F26E7D-842A-4758-AF09-B3535D5C4E57}"/>
              </a:ext>
            </a:extLst>
          </p:cNvPr>
          <p:cNvSpPr/>
          <p:nvPr/>
        </p:nvSpPr>
        <p:spPr bwMode="gray">
          <a:xfrm>
            <a:off x="4846200" y="1906999"/>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49" name="Right Triangle 548">
            <a:extLst>
              <a:ext uri="{FF2B5EF4-FFF2-40B4-BE49-F238E27FC236}">
                <a16:creationId xmlns:a16="http://schemas.microsoft.com/office/drawing/2014/main" id="{FBBAE2A0-E190-4C5B-AC32-70007FA583CF}"/>
              </a:ext>
            </a:extLst>
          </p:cNvPr>
          <p:cNvSpPr/>
          <p:nvPr/>
        </p:nvSpPr>
        <p:spPr bwMode="gray">
          <a:xfrm rot="10800000">
            <a:off x="4846201" y="191374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50" name="Right Triangle 549">
            <a:extLst>
              <a:ext uri="{FF2B5EF4-FFF2-40B4-BE49-F238E27FC236}">
                <a16:creationId xmlns:a16="http://schemas.microsoft.com/office/drawing/2014/main" id="{9029E3F4-5C62-44CC-9F4E-31D517074C6E}"/>
              </a:ext>
            </a:extLst>
          </p:cNvPr>
          <p:cNvSpPr/>
          <p:nvPr/>
        </p:nvSpPr>
        <p:spPr bwMode="gray">
          <a:xfrm>
            <a:off x="4846200" y="-2716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51" name="Right Triangle 550">
            <a:extLst>
              <a:ext uri="{FF2B5EF4-FFF2-40B4-BE49-F238E27FC236}">
                <a16:creationId xmlns:a16="http://schemas.microsoft.com/office/drawing/2014/main" id="{1EA23F27-E928-42DC-BADF-AED4C3A1A29A}"/>
              </a:ext>
            </a:extLst>
          </p:cNvPr>
          <p:cNvSpPr/>
          <p:nvPr/>
        </p:nvSpPr>
        <p:spPr bwMode="gray">
          <a:xfrm rot="10800000">
            <a:off x="4846201" y="-2220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53" name="Right Triangle 552">
            <a:extLst>
              <a:ext uri="{FF2B5EF4-FFF2-40B4-BE49-F238E27FC236}">
                <a16:creationId xmlns:a16="http://schemas.microsoft.com/office/drawing/2014/main" id="{98EA0DC9-F2D4-4D19-BF32-DA27A3CED788}"/>
              </a:ext>
            </a:extLst>
          </p:cNvPr>
          <p:cNvSpPr/>
          <p:nvPr/>
        </p:nvSpPr>
        <p:spPr bwMode="gray">
          <a:xfrm flipH="1">
            <a:off x="5814360" y="5795355"/>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54" name="Right Triangle 553">
            <a:extLst>
              <a:ext uri="{FF2B5EF4-FFF2-40B4-BE49-F238E27FC236}">
                <a16:creationId xmlns:a16="http://schemas.microsoft.com/office/drawing/2014/main" id="{98B2CDE4-1470-46DF-9906-211305577582}"/>
              </a:ext>
            </a:extLst>
          </p:cNvPr>
          <p:cNvSpPr/>
          <p:nvPr/>
        </p:nvSpPr>
        <p:spPr bwMode="gray">
          <a:xfrm rot="10800000" flipH="1">
            <a:off x="5814360" y="5795355"/>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55" name="Right Triangle 554">
            <a:extLst>
              <a:ext uri="{FF2B5EF4-FFF2-40B4-BE49-F238E27FC236}">
                <a16:creationId xmlns:a16="http://schemas.microsoft.com/office/drawing/2014/main" id="{37D99863-BF06-49E9-B2C4-1715D089A6C2}"/>
              </a:ext>
            </a:extLst>
          </p:cNvPr>
          <p:cNvSpPr/>
          <p:nvPr/>
        </p:nvSpPr>
        <p:spPr bwMode="gray">
          <a:xfrm flipH="1" flipV="1">
            <a:off x="5814360"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56" name="Right Triangle 555">
            <a:extLst>
              <a:ext uri="{FF2B5EF4-FFF2-40B4-BE49-F238E27FC236}">
                <a16:creationId xmlns:a16="http://schemas.microsoft.com/office/drawing/2014/main" id="{959DBA3D-AAAF-4536-9050-A6E1CD545108}"/>
              </a:ext>
            </a:extLst>
          </p:cNvPr>
          <p:cNvSpPr/>
          <p:nvPr/>
        </p:nvSpPr>
        <p:spPr bwMode="gray">
          <a:xfrm rot="10800000" flipH="1">
            <a:off x="581436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57" name="Right Triangle 556">
            <a:extLst>
              <a:ext uri="{FF2B5EF4-FFF2-40B4-BE49-F238E27FC236}">
                <a16:creationId xmlns:a16="http://schemas.microsoft.com/office/drawing/2014/main" id="{F918A8A7-80D2-4A89-8F54-AAC37DCEA708}"/>
              </a:ext>
            </a:extLst>
          </p:cNvPr>
          <p:cNvSpPr/>
          <p:nvPr/>
        </p:nvSpPr>
        <p:spPr bwMode="gray">
          <a:xfrm flipH="1">
            <a:off x="5814360" y="2882358"/>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58" name="Right Triangle 557">
            <a:extLst>
              <a:ext uri="{FF2B5EF4-FFF2-40B4-BE49-F238E27FC236}">
                <a16:creationId xmlns:a16="http://schemas.microsoft.com/office/drawing/2014/main" id="{0A29EE74-35DF-4683-A64B-133BE09522BA}"/>
              </a:ext>
            </a:extLst>
          </p:cNvPr>
          <p:cNvSpPr/>
          <p:nvPr/>
        </p:nvSpPr>
        <p:spPr bwMode="gray">
          <a:xfrm rot="10800000" flipH="1">
            <a:off x="5814360" y="2882358"/>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59" name="Right Triangle 558">
            <a:extLst>
              <a:ext uri="{FF2B5EF4-FFF2-40B4-BE49-F238E27FC236}">
                <a16:creationId xmlns:a16="http://schemas.microsoft.com/office/drawing/2014/main" id="{F2F7CEBE-CA18-4F7A-B0F8-F63A3FA8619D}"/>
              </a:ext>
            </a:extLst>
          </p:cNvPr>
          <p:cNvSpPr/>
          <p:nvPr/>
        </p:nvSpPr>
        <p:spPr bwMode="gray">
          <a:xfrm flipH="1" flipV="1">
            <a:off x="5814360" y="941662"/>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60" name="Right Triangle 559">
            <a:extLst>
              <a:ext uri="{FF2B5EF4-FFF2-40B4-BE49-F238E27FC236}">
                <a16:creationId xmlns:a16="http://schemas.microsoft.com/office/drawing/2014/main" id="{C397ABCF-E232-4895-94A7-F7D927F450D7}"/>
              </a:ext>
            </a:extLst>
          </p:cNvPr>
          <p:cNvSpPr/>
          <p:nvPr/>
        </p:nvSpPr>
        <p:spPr bwMode="gray">
          <a:xfrm flipH="1">
            <a:off x="5814360" y="1913743"/>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61" name="Right Triangle 560">
            <a:extLst>
              <a:ext uri="{FF2B5EF4-FFF2-40B4-BE49-F238E27FC236}">
                <a16:creationId xmlns:a16="http://schemas.microsoft.com/office/drawing/2014/main" id="{9468DB3A-D6ED-4F4F-BB9C-CFED3E2CC767}"/>
              </a:ext>
            </a:extLst>
          </p:cNvPr>
          <p:cNvSpPr/>
          <p:nvPr/>
        </p:nvSpPr>
        <p:spPr bwMode="gray">
          <a:xfrm rot="10800000" flipH="1">
            <a:off x="5814361" y="1913742"/>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62" name="Right Triangle 561">
            <a:extLst>
              <a:ext uri="{FF2B5EF4-FFF2-40B4-BE49-F238E27FC236}">
                <a16:creationId xmlns:a16="http://schemas.microsoft.com/office/drawing/2014/main" id="{9833B8B8-4775-4E3D-AA8F-E32380255A91}"/>
              </a:ext>
            </a:extLst>
          </p:cNvPr>
          <p:cNvSpPr/>
          <p:nvPr/>
        </p:nvSpPr>
        <p:spPr bwMode="gray">
          <a:xfrm flipH="1">
            <a:off x="5814360" y="-27162"/>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63" name="Right Triangle 562">
            <a:extLst>
              <a:ext uri="{FF2B5EF4-FFF2-40B4-BE49-F238E27FC236}">
                <a16:creationId xmlns:a16="http://schemas.microsoft.com/office/drawing/2014/main" id="{AC5ECF8C-9B24-49F9-B65F-6F51E3F39278}"/>
              </a:ext>
            </a:extLst>
          </p:cNvPr>
          <p:cNvSpPr/>
          <p:nvPr/>
        </p:nvSpPr>
        <p:spPr bwMode="gray">
          <a:xfrm rot="10800000" flipH="1">
            <a:off x="5814361" y="-22206"/>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grpSp>
        <p:nvGrpSpPr>
          <p:cNvPr id="6" name="Group 5">
            <a:extLst>
              <a:ext uri="{FF2B5EF4-FFF2-40B4-BE49-F238E27FC236}">
                <a16:creationId xmlns:a16="http://schemas.microsoft.com/office/drawing/2014/main" id="{E4347E7D-814B-4F6A-80AE-8FBAB8EDF7E8}"/>
              </a:ext>
            </a:extLst>
          </p:cNvPr>
          <p:cNvGrpSpPr/>
          <p:nvPr/>
        </p:nvGrpSpPr>
        <p:grpSpPr bwMode="gray">
          <a:xfrm>
            <a:off x="-3443" y="-27163"/>
            <a:ext cx="4853096" cy="6793723"/>
            <a:chOff x="7741661" y="0"/>
            <a:chExt cx="4839035" cy="6774040"/>
          </a:xfrm>
        </p:grpSpPr>
        <p:sp>
          <p:nvSpPr>
            <p:cNvPr id="866" name="TextBox 865">
              <a:extLst>
                <a:ext uri="{FF2B5EF4-FFF2-40B4-BE49-F238E27FC236}">
                  <a16:creationId xmlns:a16="http://schemas.microsoft.com/office/drawing/2014/main" id="{87C0DC83-7BAF-4C9A-8EDC-2DF72A735BB3}"/>
                </a:ext>
              </a:extLst>
            </p:cNvPr>
            <p:cNvSpPr txBox="1"/>
            <p:nvPr/>
          </p:nvSpPr>
          <p:spPr bwMode="gray">
            <a:xfrm>
              <a:off x="11490946" y="6388101"/>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868" name="Rectangle 867">
              <a:extLst>
                <a:ext uri="{FF2B5EF4-FFF2-40B4-BE49-F238E27FC236}">
                  <a16:creationId xmlns:a16="http://schemas.microsoft.com/office/drawing/2014/main" id="{963BBEA6-DD00-4E5F-926C-66B2E7C8A43A}"/>
                </a:ext>
              </a:extLst>
            </p:cNvPr>
            <p:cNvSpPr/>
            <p:nvPr userDrawn="1"/>
          </p:nvSpPr>
          <p:spPr bwMode="gray">
            <a:xfrm>
              <a:off x="7741661" y="1"/>
              <a:ext cx="4835592" cy="6774039"/>
            </a:xfrm>
            <a:prstGeom prst="rect">
              <a:avLst/>
            </a:prstGeom>
            <a:solidFill>
              <a:srgbClr val="C6C6C8">
                <a:lumMod val="40000"/>
                <a:lumOff val="6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Verdana"/>
              </a:endParaRPr>
            </a:p>
          </p:txBody>
        </p:sp>
        <p:sp>
          <p:nvSpPr>
            <p:cNvPr id="1052" name="Right Triangle 1051">
              <a:extLst>
                <a:ext uri="{FF2B5EF4-FFF2-40B4-BE49-F238E27FC236}">
                  <a16:creationId xmlns:a16="http://schemas.microsoft.com/office/drawing/2014/main" id="{99B9FA28-142B-4847-B52A-323D38F882D0}"/>
                </a:ext>
              </a:extLst>
            </p:cNvPr>
            <p:cNvSpPr/>
            <p:nvPr/>
          </p:nvSpPr>
          <p:spPr bwMode="gray">
            <a:xfrm>
              <a:off x="9675528" y="580564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53" name="Right Triangle 1052">
              <a:extLst>
                <a:ext uri="{FF2B5EF4-FFF2-40B4-BE49-F238E27FC236}">
                  <a16:creationId xmlns:a16="http://schemas.microsoft.com/office/drawing/2014/main" id="{1354937D-15BF-4005-AEF7-56A563022FE9}"/>
                </a:ext>
              </a:extLst>
            </p:cNvPr>
            <p:cNvSpPr/>
            <p:nvPr/>
          </p:nvSpPr>
          <p:spPr bwMode="gray">
            <a:xfrm rot="10800000">
              <a:off x="9675528" y="5805649"/>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54" name="Right Triangle 1053">
              <a:extLst>
                <a:ext uri="{FF2B5EF4-FFF2-40B4-BE49-F238E27FC236}">
                  <a16:creationId xmlns:a16="http://schemas.microsoft.com/office/drawing/2014/main" id="{BCD4330E-45E3-4AC0-999D-0C597F0F7045}"/>
                </a:ext>
              </a:extLst>
            </p:cNvPr>
            <p:cNvSpPr/>
            <p:nvPr/>
          </p:nvSpPr>
          <p:spPr bwMode="gray">
            <a:xfrm flipV="1">
              <a:off x="9675528" y="386691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55" name="Right Triangle 1054">
              <a:extLst>
                <a:ext uri="{FF2B5EF4-FFF2-40B4-BE49-F238E27FC236}">
                  <a16:creationId xmlns:a16="http://schemas.microsoft.com/office/drawing/2014/main" id="{FCA12FFA-1CE4-40DA-9702-65B0539E57B7}"/>
                </a:ext>
              </a:extLst>
            </p:cNvPr>
            <p:cNvSpPr/>
            <p:nvPr/>
          </p:nvSpPr>
          <p:spPr bwMode="gray">
            <a:xfrm>
              <a:off x="9675528" y="483618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56" name="Right Triangle 1055">
              <a:extLst>
                <a:ext uri="{FF2B5EF4-FFF2-40B4-BE49-F238E27FC236}">
                  <a16:creationId xmlns:a16="http://schemas.microsoft.com/office/drawing/2014/main" id="{A8A33F77-9127-406B-A44E-DB1988AC61DB}"/>
                </a:ext>
              </a:extLst>
            </p:cNvPr>
            <p:cNvSpPr/>
            <p:nvPr/>
          </p:nvSpPr>
          <p:spPr bwMode="gray">
            <a:xfrm rot="10800000">
              <a:off x="9675528" y="4836180"/>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57" name="Right Triangle 1056">
              <a:extLst>
                <a:ext uri="{FF2B5EF4-FFF2-40B4-BE49-F238E27FC236}">
                  <a16:creationId xmlns:a16="http://schemas.microsoft.com/office/drawing/2014/main" id="{BB37D275-8E2F-490D-9494-290B09043EFE}"/>
                </a:ext>
              </a:extLst>
            </p:cNvPr>
            <p:cNvSpPr/>
            <p:nvPr/>
          </p:nvSpPr>
          <p:spPr bwMode="gray">
            <a:xfrm>
              <a:off x="9675528" y="2901090"/>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58" name="Right Triangle 1057">
              <a:extLst>
                <a:ext uri="{FF2B5EF4-FFF2-40B4-BE49-F238E27FC236}">
                  <a16:creationId xmlns:a16="http://schemas.microsoft.com/office/drawing/2014/main" id="{D9815E55-15E3-4658-B475-0F7A7939BA52}"/>
                </a:ext>
              </a:extLst>
            </p:cNvPr>
            <p:cNvSpPr/>
            <p:nvPr/>
          </p:nvSpPr>
          <p:spPr bwMode="gray">
            <a:xfrm flipV="1">
              <a:off x="9675528"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59" name="Right Triangle 1058">
              <a:extLst>
                <a:ext uri="{FF2B5EF4-FFF2-40B4-BE49-F238E27FC236}">
                  <a16:creationId xmlns:a16="http://schemas.microsoft.com/office/drawing/2014/main" id="{09C0B678-541B-45EA-AD37-9D8EA45A17B5}"/>
                </a:ext>
              </a:extLst>
            </p:cNvPr>
            <p:cNvSpPr/>
            <p:nvPr/>
          </p:nvSpPr>
          <p:spPr bwMode="gray">
            <a:xfrm>
              <a:off x="9675528" y="1935283"/>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60" name="Right Triangle 1059">
              <a:extLst>
                <a:ext uri="{FF2B5EF4-FFF2-40B4-BE49-F238E27FC236}">
                  <a16:creationId xmlns:a16="http://schemas.microsoft.com/office/drawing/2014/main" id="{ACB1ACCF-D32E-447F-90BC-68E3BAF1D535}"/>
                </a:ext>
              </a:extLst>
            </p:cNvPr>
            <p:cNvSpPr/>
            <p:nvPr/>
          </p:nvSpPr>
          <p:spPr bwMode="gray">
            <a:xfrm rot="10800000">
              <a:off x="9675529" y="1935283"/>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61" name="Right Triangle 1060">
              <a:extLst>
                <a:ext uri="{FF2B5EF4-FFF2-40B4-BE49-F238E27FC236}">
                  <a16:creationId xmlns:a16="http://schemas.microsoft.com/office/drawing/2014/main" id="{2333CF33-F379-4DEE-9448-AEF8DD179A8E}"/>
                </a:ext>
              </a:extLst>
            </p:cNvPr>
            <p:cNvSpPr/>
            <p:nvPr/>
          </p:nvSpPr>
          <p:spPr bwMode="gray">
            <a:xfrm>
              <a:off x="9675528"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62" name="Right Triangle 1061">
              <a:extLst>
                <a:ext uri="{FF2B5EF4-FFF2-40B4-BE49-F238E27FC236}">
                  <a16:creationId xmlns:a16="http://schemas.microsoft.com/office/drawing/2014/main" id="{A3F6ED1C-8381-4DAE-938E-B38F5285DA82}"/>
                </a:ext>
              </a:extLst>
            </p:cNvPr>
            <p:cNvSpPr/>
            <p:nvPr/>
          </p:nvSpPr>
          <p:spPr bwMode="gray">
            <a:xfrm rot="10800000">
              <a:off x="9675528" y="4940"/>
              <a:ext cx="968389" cy="968389"/>
            </a:xfrm>
            <a:prstGeom prst="rtTriangle">
              <a:avLst/>
            </a:prstGeom>
            <a:solidFill>
              <a:sysClr val="window" lastClr="FFFFFF">
                <a:alpha val="1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63" name="Right Triangle 1062">
              <a:extLst>
                <a:ext uri="{FF2B5EF4-FFF2-40B4-BE49-F238E27FC236}">
                  <a16:creationId xmlns:a16="http://schemas.microsoft.com/office/drawing/2014/main" id="{371B440E-30A0-4BC1-B553-A344609D37BF}"/>
                </a:ext>
              </a:extLst>
            </p:cNvPr>
            <p:cNvSpPr/>
            <p:nvPr/>
          </p:nvSpPr>
          <p:spPr bwMode="gray">
            <a:xfrm flipH="1">
              <a:off x="10643917" y="5805649"/>
              <a:ext cx="968389" cy="968389"/>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64" name="Right Triangle 1063">
              <a:extLst>
                <a:ext uri="{FF2B5EF4-FFF2-40B4-BE49-F238E27FC236}">
                  <a16:creationId xmlns:a16="http://schemas.microsoft.com/office/drawing/2014/main" id="{F9BBEFBF-1973-44FA-82D8-A240B7D5EEC9}"/>
                </a:ext>
              </a:extLst>
            </p:cNvPr>
            <p:cNvSpPr/>
            <p:nvPr/>
          </p:nvSpPr>
          <p:spPr bwMode="gray">
            <a:xfrm flipH="1" flipV="1">
              <a:off x="10643917" y="386691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65" name="Right Triangle 1064">
              <a:extLst>
                <a:ext uri="{FF2B5EF4-FFF2-40B4-BE49-F238E27FC236}">
                  <a16:creationId xmlns:a16="http://schemas.microsoft.com/office/drawing/2014/main" id="{7F06F92E-0E60-4D71-972C-A652244AD6F5}"/>
                </a:ext>
              </a:extLst>
            </p:cNvPr>
            <p:cNvSpPr/>
            <p:nvPr/>
          </p:nvSpPr>
          <p:spPr bwMode="gray">
            <a:xfrm rot="10800000" flipH="1" flipV="1">
              <a:off x="10643918" y="386691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66" name="Right Triangle 1065">
              <a:extLst>
                <a:ext uri="{FF2B5EF4-FFF2-40B4-BE49-F238E27FC236}">
                  <a16:creationId xmlns:a16="http://schemas.microsoft.com/office/drawing/2014/main" id="{AFF33036-B1EC-4235-B2BC-33917195D735}"/>
                </a:ext>
              </a:extLst>
            </p:cNvPr>
            <p:cNvSpPr/>
            <p:nvPr/>
          </p:nvSpPr>
          <p:spPr bwMode="gray">
            <a:xfrm flipH="1">
              <a:off x="10643917" y="483618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67" name="Right Triangle 1066">
              <a:extLst>
                <a:ext uri="{FF2B5EF4-FFF2-40B4-BE49-F238E27FC236}">
                  <a16:creationId xmlns:a16="http://schemas.microsoft.com/office/drawing/2014/main" id="{80F46166-E605-4128-935E-EAC4DBC79757}"/>
                </a:ext>
              </a:extLst>
            </p:cNvPr>
            <p:cNvSpPr/>
            <p:nvPr/>
          </p:nvSpPr>
          <p:spPr bwMode="gray">
            <a:xfrm flipH="1">
              <a:off x="10643917" y="290109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68" name="Right Triangle 1067">
              <a:extLst>
                <a:ext uri="{FF2B5EF4-FFF2-40B4-BE49-F238E27FC236}">
                  <a16:creationId xmlns:a16="http://schemas.microsoft.com/office/drawing/2014/main" id="{5D61B3B7-E95F-4489-8936-1C99732B5225}"/>
                </a:ext>
              </a:extLst>
            </p:cNvPr>
            <p:cNvSpPr/>
            <p:nvPr/>
          </p:nvSpPr>
          <p:spPr bwMode="gray">
            <a:xfrm rot="10800000" flipH="1">
              <a:off x="10643918" y="290109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69" name="Right Triangle 1068">
              <a:extLst>
                <a:ext uri="{FF2B5EF4-FFF2-40B4-BE49-F238E27FC236}">
                  <a16:creationId xmlns:a16="http://schemas.microsoft.com/office/drawing/2014/main" id="{554F3E41-487B-48DB-ADBE-139A24343798}"/>
                </a:ext>
              </a:extLst>
            </p:cNvPr>
            <p:cNvSpPr/>
            <p:nvPr/>
          </p:nvSpPr>
          <p:spPr bwMode="gray">
            <a:xfrm flipH="1" flipV="1">
              <a:off x="10643917" y="966018"/>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70" name="Right Triangle 1069">
              <a:extLst>
                <a:ext uri="{FF2B5EF4-FFF2-40B4-BE49-F238E27FC236}">
                  <a16:creationId xmlns:a16="http://schemas.microsoft.com/office/drawing/2014/main" id="{07715328-2F8F-48F6-A71C-50CC6861805C}"/>
                </a:ext>
              </a:extLst>
            </p:cNvPr>
            <p:cNvSpPr/>
            <p:nvPr/>
          </p:nvSpPr>
          <p:spPr bwMode="gray">
            <a:xfrm rot="10800000" flipH="1" flipV="1">
              <a:off x="10643917" y="96601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71" name="Right Triangle 1070">
              <a:extLst>
                <a:ext uri="{FF2B5EF4-FFF2-40B4-BE49-F238E27FC236}">
                  <a16:creationId xmlns:a16="http://schemas.microsoft.com/office/drawing/2014/main" id="{91E4C002-5BA6-464D-842B-F4033240BE4C}"/>
                </a:ext>
              </a:extLst>
            </p:cNvPr>
            <p:cNvSpPr/>
            <p:nvPr/>
          </p:nvSpPr>
          <p:spPr bwMode="gray">
            <a:xfrm flipH="1">
              <a:off x="10643917" y="1935283"/>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72" name="Right Triangle 1071">
              <a:extLst>
                <a:ext uri="{FF2B5EF4-FFF2-40B4-BE49-F238E27FC236}">
                  <a16:creationId xmlns:a16="http://schemas.microsoft.com/office/drawing/2014/main" id="{FA536DAB-C673-4B2D-A57A-D8800A0E01B8}"/>
                </a:ext>
              </a:extLst>
            </p:cNvPr>
            <p:cNvSpPr/>
            <p:nvPr/>
          </p:nvSpPr>
          <p:spPr bwMode="gray">
            <a:xfrm rot="10800000" flipH="1">
              <a:off x="10643918" y="1935283"/>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73" name="Right Triangle 1072">
              <a:extLst>
                <a:ext uri="{FF2B5EF4-FFF2-40B4-BE49-F238E27FC236}">
                  <a16:creationId xmlns:a16="http://schemas.microsoft.com/office/drawing/2014/main" id="{D03201BF-89B9-4837-96A7-5C236E389846}"/>
                </a:ext>
              </a:extLst>
            </p:cNvPr>
            <p:cNvSpPr/>
            <p:nvPr/>
          </p:nvSpPr>
          <p:spPr bwMode="gray">
            <a:xfrm flipH="1">
              <a:off x="10643917" y="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74" name="Right Triangle 1073">
              <a:extLst>
                <a:ext uri="{FF2B5EF4-FFF2-40B4-BE49-F238E27FC236}">
                  <a16:creationId xmlns:a16="http://schemas.microsoft.com/office/drawing/2014/main" id="{BA20C66E-AE72-4AE3-84D3-29FBC8DE7E4C}"/>
                </a:ext>
              </a:extLst>
            </p:cNvPr>
            <p:cNvSpPr/>
            <p:nvPr/>
          </p:nvSpPr>
          <p:spPr bwMode="gray">
            <a:xfrm rot="10800000" flipH="1">
              <a:off x="10643917"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75" name="Right Triangle 1074">
              <a:extLst>
                <a:ext uri="{FF2B5EF4-FFF2-40B4-BE49-F238E27FC236}">
                  <a16:creationId xmlns:a16="http://schemas.microsoft.com/office/drawing/2014/main" id="{5F985BE5-F962-4173-97FC-90E98A33F1B2}"/>
                </a:ext>
              </a:extLst>
            </p:cNvPr>
            <p:cNvSpPr/>
            <p:nvPr/>
          </p:nvSpPr>
          <p:spPr bwMode="gray">
            <a:xfrm>
              <a:off x="11612306" y="5805649"/>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76" name="Right Triangle 1075">
              <a:extLst>
                <a:ext uri="{FF2B5EF4-FFF2-40B4-BE49-F238E27FC236}">
                  <a16:creationId xmlns:a16="http://schemas.microsoft.com/office/drawing/2014/main" id="{874C9752-CA8F-4840-A168-C7819B2195C1}"/>
                </a:ext>
              </a:extLst>
            </p:cNvPr>
            <p:cNvSpPr/>
            <p:nvPr/>
          </p:nvSpPr>
          <p:spPr bwMode="gray">
            <a:xfrm rot="10800000">
              <a:off x="11612306" y="580564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77" name="Right Triangle 1076">
              <a:extLst>
                <a:ext uri="{FF2B5EF4-FFF2-40B4-BE49-F238E27FC236}">
                  <a16:creationId xmlns:a16="http://schemas.microsoft.com/office/drawing/2014/main" id="{D804885B-9BA0-4FA4-B5EC-6CB7B7C41B03}"/>
                </a:ext>
              </a:extLst>
            </p:cNvPr>
            <p:cNvSpPr/>
            <p:nvPr/>
          </p:nvSpPr>
          <p:spPr bwMode="gray">
            <a:xfrm flipV="1">
              <a:off x="11612306" y="3866916"/>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78" name="Right Triangle 1077">
              <a:extLst>
                <a:ext uri="{FF2B5EF4-FFF2-40B4-BE49-F238E27FC236}">
                  <a16:creationId xmlns:a16="http://schemas.microsoft.com/office/drawing/2014/main" id="{67E8C846-A585-4049-B64A-116A445000AC}"/>
                </a:ext>
              </a:extLst>
            </p:cNvPr>
            <p:cNvSpPr/>
            <p:nvPr/>
          </p:nvSpPr>
          <p:spPr bwMode="gray">
            <a:xfrm>
              <a:off x="11612306" y="483618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79" name="Right Triangle 1078">
              <a:extLst>
                <a:ext uri="{FF2B5EF4-FFF2-40B4-BE49-F238E27FC236}">
                  <a16:creationId xmlns:a16="http://schemas.microsoft.com/office/drawing/2014/main" id="{B31BC6B9-E4E1-42C1-B174-A785EC60994F}"/>
                </a:ext>
              </a:extLst>
            </p:cNvPr>
            <p:cNvSpPr/>
            <p:nvPr/>
          </p:nvSpPr>
          <p:spPr bwMode="gray">
            <a:xfrm rot="10800000">
              <a:off x="11612307" y="483618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80" name="Right Triangle 1079">
              <a:extLst>
                <a:ext uri="{FF2B5EF4-FFF2-40B4-BE49-F238E27FC236}">
                  <a16:creationId xmlns:a16="http://schemas.microsoft.com/office/drawing/2014/main" id="{26743BFF-A1A9-48E5-BFDF-6149673BF9E8}"/>
                </a:ext>
              </a:extLst>
            </p:cNvPr>
            <p:cNvSpPr/>
            <p:nvPr/>
          </p:nvSpPr>
          <p:spPr bwMode="gray">
            <a:xfrm>
              <a:off x="11612306" y="290109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81" name="Right Triangle 1080">
              <a:extLst>
                <a:ext uri="{FF2B5EF4-FFF2-40B4-BE49-F238E27FC236}">
                  <a16:creationId xmlns:a16="http://schemas.microsoft.com/office/drawing/2014/main" id="{DFA78F95-3834-4FB4-B269-7F1119FA4E7B}"/>
                </a:ext>
              </a:extLst>
            </p:cNvPr>
            <p:cNvSpPr/>
            <p:nvPr/>
          </p:nvSpPr>
          <p:spPr bwMode="gray">
            <a:xfrm rot="10800000">
              <a:off x="11612306" y="2901090"/>
              <a:ext cx="968389" cy="968389"/>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82" name="Right Triangle 1081">
              <a:extLst>
                <a:ext uri="{FF2B5EF4-FFF2-40B4-BE49-F238E27FC236}">
                  <a16:creationId xmlns:a16="http://schemas.microsoft.com/office/drawing/2014/main" id="{D17D724D-16D8-4E0B-9025-C8DCDF3B539E}"/>
                </a:ext>
              </a:extLst>
            </p:cNvPr>
            <p:cNvSpPr/>
            <p:nvPr/>
          </p:nvSpPr>
          <p:spPr bwMode="gray">
            <a:xfrm flipV="1">
              <a:off x="11612306"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83" name="Right Triangle 1082">
              <a:extLst>
                <a:ext uri="{FF2B5EF4-FFF2-40B4-BE49-F238E27FC236}">
                  <a16:creationId xmlns:a16="http://schemas.microsoft.com/office/drawing/2014/main" id="{540251A9-D497-4E98-985A-D7168362CA0E}"/>
                </a:ext>
              </a:extLst>
            </p:cNvPr>
            <p:cNvSpPr/>
            <p:nvPr/>
          </p:nvSpPr>
          <p:spPr bwMode="gray">
            <a:xfrm rot="10800000">
              <a:off x="11612306" y="1935283"/>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84" name="Right Triangle 1083">
              <a:extLst>
                <a:ext uri="{FF2B5EF4-FFF2-40B4-BE49-F238E27FC236}">
                  <a16:creationId xmlns:a16="http://schemas.microsoft.com/office/drawing/2014/main" id="{62575D7D-39DB-4AC5-9374-666C098F7193}"/>
                </a:ext>
              </a:extLst>
            </p:cNvPr>
            <p:cNvSpPr/>
            <p:nvPr/>
          </p:nvSpPr>
          <p:spPr bwMode="gray">
            <a:xfrm>
              <a:off x="11612306"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85" name="Right Triangle 1084">
              <a:extLst>
                <a:ext uri="{FF2B5EF4-FFF2-40B4-BE49-F238E27FC236}">
                  <a16:creationId xmlns:a16="http://schemas.microsoft.com/office/drawing/2014/main" id="{2FCFF745-4F5F-41FF-9731-E739F0CADF29}"/>
                </a:ext>
              </a:extLst>
            </p:cNvPr>
            <p:cNvSpPr/>
            <p:nvPr/>
          </p:nvSpPr>
          <p:spPr bwMode="gray">
            <a:xfrm rot="10800000">
              <a:off x="11612306" y="4940"/>
              <a:ext cx="968389" cy="968389"/>
            </a:xfrm>
            <a:prstGeom prst="rtTriangle">
              <a:avLst/>
            </a:prstGeom>
            <a:solidFill>
              <a:sysClr val="window" lastClr="FFFFFF">
                <a:alpha val="1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18" name="Right Triangle 1117">
              <a:extLst>
                <a:ext uri="{FF2B5EF4-FFF2-40B4-BE49-F238E27FC236}">
                  <a16:creationId xmlns:a16="http://schemas.microsoft.com/office/drawing/2014/main" id="{391991C9-1E7E-4F2D-B7D6-2444010A6168}"/>
                </a:ext>
              </a:extLst>
            </p:cNvPr>
            <p:cNvSpPr/>
            <p:nvPr/>
          </p:nvSpPr>
          <p:spPr bwMode="gray">
            <a:xfrm>
              <a:off x="7741661" y="580564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19" name="Right Triangle 1118">
              <a:extLst>
                <a:ext uri="{FF2B5EF4-FFF2-40B4-BE49-F238E27FC236}">
                  <a16:creationId xmlns:a16="http://schemas.microsoft.com/office/drawing/2014/main" id="{1D0F11D2-3407-4B3F-8BD8-6BDD732C0EAB}"/>
                </a:ext>
              </a:extLst>
            </p:cNvPr>
            <p:cNvSpPr/>
            <p:nvPr/>
          </p:nvSpPr>
          <p:spPr bwMode="gray">
            <a:xfrm flipV="1">
              <a:off x="7741661" y="3866916"/>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20" name="Right Triangle 1119">
              <a:extLst>
                <a:ext uri="{FF2B5EF4-FFF2-40B4-BE49-F238E27FC236}">
                  <a16:creationId xmlns:a16="http://schemas.microsoft.com/office/drawing/2014/main" id="{3B43FC2B-1382-4A57-AFD5-05E5451F0078}"/>
                </a:ext>
              </a:extLst>
            </p:cNvPr>
            <p:cNvSpPr/>
            <p:nvPr/>
          </p:nvSpPr>
          <p:spPr bwMode="gray">
            <a:xfrm rot="10800000" flipV="1">
              <a:off x="7741662" y="386691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21" name="Right Triangle 1120">
              <a:extLst>
                <a:ext uri="{FF2B5EF4-FFF2-40B4-BE49-F238E27FC236}">
                  <a16:creationId xmlns:a16="http://schemas.microsoft.com/office/drawing/2014/main" id="{3D8D9ADC-25B9-4569-8420-A71FCCF98D38}"/>
                </a:ext>
              </a:extLst>
            </p:cNvPr>
            <p:cNvSpPr/>
            <p:nvPr/>
          </p:nvSpPr>
          <p:spPr bwMode="gray">
            <a:xfrm>
              <a:off x="7741661" y="483618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22" name="Right Triangle 1121">
              <a:extLst>
                <a:ext uri="{FF2B5EF4-FFF2-40B4-BE49-F238E27FC236}">
                  <a16:creationId xmlns:a16="http://schemas.microsoft.com/office/drawing/2014/main" id="{FF883FA4-E49C-4BE7-B918-05EEAE7BFA2B}"/>
                </a:ext>
              </a:extLst>
            </p:cNvPr>
            <p:cNvSpPr/>
            <p:nvPr/>
          </p:nvSpPr>
          <p:spPr bwMode="gray">
            <a:xfrm rot="10800000">
              <a:off x="7741662" y="483618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23" name="Right Triangle 1122">
              <a:extLst>
                <a:ext uri="{FF2B5EF4-FFF2-40B4-BE49-F238E27FC236}">
                  <a16:creationId xmlns:a16="http://schemas.microsoft.com/office/drawing/2014/main" id="{0F3A87B8-8FE6-4A47-BEF7-A8D0664D02E8}"/>
                </a:ext>
              </a:extLst>
            </p:cNvPr>
            <p:cNvSpPr/>
            <p:nvPr/>
          </p:nvSpPr>
          <p:spPr bwMode="gray">
            <a:xfrm>
              <a:off x="7741661" y="290109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24" name="Right Triangle 1123">
              <a:extLst>
                <a:ext uri="{FF2B5EF4-FFF2-40B4-BE49-F238E27FC236}">
                  <a16:creationId xmlns:a16="http://schemas.microsoft.com/office/drawing/2014/main" id="{13DF8434-3AEA-4EBD-9DB1-31E01A361E53}"/>
                </a:ext>
              </a:extLst>
            </p:cNvPr>
            <p:cNvSpPr/>
            <p:nvPr/>
          </p:nvSpPr>
          <p:spPr bwMode="gray">
            <a:xfrm rot="10800000">
              <a:off x="7741662" y="2901090"/>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25" name="Right Triangle 1124">
              <a:extLst>
                <a:ext uri="{FF2B5EF4-FFF2-40B4-BE49-F238E27FC236}">
                  <a16:creationId xmlns:a16="http://schemas.microsoft.com/office/drawing/2014/main" id="{303A3036-0D75-4576-995F-127F3FCAB699}"/>
                </a:ext>
              </a:extLst>
            </p:cNvPr>
            <p:cNvSpPr/>
            <p:nvPr/>
          </p:nvSpPr>
          <p:spPr bwMode="gray">
            <a:xfrm flipV="1">
              <a:off x="7741661" y="966018"/>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26" name="Right Triangle 1125">
              <a:extLst>
                <a:ext uri="{FF2B5EF4-FFF2-40B4-BE49-F238E27FC236}">
                  <a16:creationId xmlns:a16="http://schemas.microsoft.com/office/drawing/2014/main" id="{609D1630-7C11-40BD-A0DC-BCB7C7FA4CFF}"/>
                </a:ext>
              </a:extLst>
            </p:cNvPr>
            <p:cNvSpPr/>
            <p:nvPr/>
          </p:nvSpPr>
          <p:spPr bwMode="gray">
            <a:xfrm rot="10800000" flipV="1">
              <a:off x="7741662" y="96601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27" name="Right Triangle 1126">
              <a:extLst>
                <a:ext uri="{FF2B5EF4-FFF2-40B4-BE49-F238E27FC236}">
                  <a16:creationId xmlns:a16="http://schemas.microsoft.com/office/drawing/2014/main" id="{BA51F249-FFEB-4211-944D-E0DB113A0DAF}"/>
                </a:ext>
              </a:extLst>
            </p:cNvPr>
            <p:cNvSpPr/>
            <p:nvPr/>
          </p:nvSpPr>
          <p:spPr bwMode="gray">
            <a:xfrm>
              <a:off x="7741661" y="1928558"/>
              <a:ext cx="968389" cy="968389"/>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28" name="Right Triangle 1127">
              <a:extLst>
                <a:ext uri="{FF2B5EF4-FFF2-40B4-BE49-F238E27FC236}">
                  <a16:creationId xmlns:a16="http://schemas.microsoft.com/office/drawing/2014/main" id="{8D1FDEE5-109B-45B9-A514-9C1EDD3D010C}"/>
                </a:ext>
              </a:extLst>
            </p:cNvPr>
            <p:cNvSpPr/>
            <p:nvPr/>
          </p:nvSpPr>
          <p:spPr bwMode="gray">
            <a:xfrm rot="10800000">
              <a:off x="7741662" y="1935283"/>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29" name="Right Triangle 1128">
              <a:extLst>
                <a:ext uri="{FF2B5EF4-FFF2-40B4-BE49-F238E27FC236}">
                  <a16:creationId xmlns:a16="http://schemas.microsoft.com/office/drawing/2014/main" id="{B638A5A1-893B-4056-A03C-32B95D7F6123}"/>
                </a:ext>
              </a:extLst>
            </p:cNvPr>
            <p:cNvSpPr/>
            <p:nvPr/>
          </p:nvSpPr>
          <p:spPr bwMode="gray">
            <a:xfrm>
              <a:off x="7741661" y="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498" name="Right Triangle 1497">
              <a:extLst>
                <a:ext uri="{FF2B5EF4-FFF2-40B4-BE49-F238E27FC236}">
                  <a16:creationId xmlns:a16="http://schemas.microsoft.com/office/drawing/2014/main" id="{197E7D03-A91C-4064-8518-615EC259FDC5}"/>
                </a:ext>
              </a:extLst>
            </p:cNvPr>
            <p:cNvSpPr/>
            <p:nvPr/>
          </p:nvSpPr>
          <p:spPr bwMode="gray">
            <a:xfrm rot="10800000">
              <a:off x="7741662"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500" name="Right Triangle 1499">
              <a:extLst>
                <a:ext uri="{FF2B5EF4-FFF2-40B4-BE49-F238E27FC236}">
                  <a16:creationId xmlns:a16="http://schemas.microsoft.com/office/drawing/2014/main" id="{1590782B-2EE9-4C46-90E0-96DC5113EF3B}"/>
                </a:ext>
              </a:extLst>
            </p:cNvPr>
            <p:cNvSpPr/>
            <p:nvPr/>
          </p:nvSpPr>
          <p:spPr bwMode="gray">
            <a:xfrm flipH="1">
              <a:off x="8707016" y="5805649"/>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501" name="Right Triangle 1500">
              <a:extLst>
                <a:ext uri="{FF2B5EF4-FFF2-40B4-BE49-F238E27FC236}">
                  <a16:creationId xmlns:a16="http://schemas.microsoft.com/office/drawing/2014/main" id="{DBC44D05-3580-4FB4-9EE0-30D404D888BD}"/>
                </a:ext>
              </a:extLst>
            </p:cNvPr>
            <p:cNvSpPr/>
            <p:nvPr/>
          </p:nvSpPr>
          <p:spPr bwMode="gray">
            <a:xfrm rot="10800000" flipH="1">
              <a:off x="8707016" y="5805649"/>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503" name="Right Triangle 1502">
              <a:extLst>
                <a:ext uri="{FF2B5EF4-FFF2-40B4-BE49-F238E27FC236}">
                  <a16:creationId xmlns:a16="http://schemas.microsoft.com/office/drawing/2014/main" id="{D50831AD-6E81-4BEC-B0A5-614661D3A6B2}"/>
                </a:ext>
              </a:extLst>
            </p:cNvPr>
            <p:cNvSpPr/>
            <p:nvPr/>
          </p:nvSpPr>
          <p:spPr bwMode="gray">
            <a:xfrm flipH="1" flipV="1">
              <a:off x="8707016" y="386691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504" name="Right Triangle 1503">
              <a:extLst>
                <a:ext uri="{FF2B5EF4-FFF2-40B4-BE49-F238E27FC236}">
                  <a16:creationId xmlns:a16="http://schemas.microsoft.com/office/drawing/2014/main" id="{9E46E14E-8065-443C-B22B-6809C242265D}"/>
                </a:ext>
              </a:extLst>
            </p:cNvPr>
            <p:cNvSpPr/>
            <p:nvPr/>
          </p:nvSpPr>
          <p:spPr bwMode="gray">
            <a:xfrm rot="10800000" flipH="1">
              <a:off x="8707016" y="483618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505" name="Right Triangle 1504">
              <a:extLst>
                <a:ext uri="{FF2B5EF4-FFF2-40B4-BE49-F238E27FC236}">
                  <a16:creationId xmlns:a16="http://schemas.microsoft.com/office/drawing/2014/main" id="{CD8DD3DD-C642-4C5D-B18A-67BCF54E913C}"/>
                </a:ext>
              </a:extLst>
            </p:cNvPr>
            <p:cNvSpPr/>
            <p:nvPr/>
          </p:nvSpPr>
          <p:spPr bwMode="gray">
            <a:xfrm flipH="1">
              <a:off x="8707016" y="2901090"/>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506" name="Right Triangle 1505">
              <a:extLst>
                <a:ext uri="{FF2B5EF4-FFF2-40B4-BE49-F238E27FC236}">
                  <a16:creationId xmlns:a16="http://schemas.microsoft.com/office/drawing/2014/main" id="{79AD7784-7EC5-456F-835D-505EE8397B3D}"/>
                </a:ext>
              </a:extLst>
            </p:cNvPr>
            <p:cNvSpPr/>
            <p:nvPr/>
          </p:nvSpPr>
          <p:spPr bwMode="gray">
            <a:xfrm rot="10800000" flipH="1">
              <a:off x="8707016" y="290109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507" name="Right Triangle 1506">
              <a:extLst>
                <a:ext uri="{FF2B5EF4-FFF2-40B4-BE49-F238E27FC236}">
                  <a16:creationId xmlns:a16="http://schemas.microsoft.com/office/drawing/2014/main" id="{D4530316-0B1C-461F-9F7A-71A37985F7F1}"/>
                </a:ext>
              </a:extLst>
            </p:cNvPr>
            <p:cNvSpPr/>
            <p:nvPr/>
          </p:nvSpPr>
          <p:spPr bwMode="gray">
            <a:xfrm flipH="1" flipV="1">
              <a:off x="8707016" y="966018"/>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508" name="Right Triangle 1507">
              <a:extLst>
                <a:ext uri="{FF2B5EF4-FFF2-40B4-BE49-F238E27FC236}">
                  <a16:creationId xmlns:a16="http://schemas.microsoft.com/office/drawing/2014/main" id="{68A62814-3040-4439-B166-C59DACFAAED0}"/>
                </a:ext>
              </a:extLst>
            </p:cNvPr>
            <p:cNvSpPr/>
            <p:nvPr/>
          </p:nvSpPr>
          <p:spPr bwMode="gray">
            <a:xfrm flipH="1">
              <a:off x="8707016" y="1935283"/>
              <a:ext cx="968389" cy="968389"/>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509" name="Right Triangle 1508">
              <a:extLst>
                <a:ext uri="{FF2B5EF4-FFF2-40B4-BE49-F238E27FC236}">
                  <a16:creationId xmlns:a16="http://schemas.microsoft.com/office/drawing/2014/main" id="{BBA7467A-57A2-42C1-A37C-EEACC75714B9}"/>
                </a:ext>
              </a:extLst>
            </p:cNvPr>
            <p:cNvSpPr/>
            <p:nvPr/>
          </p:nvSpPr>
          <p:spPr bwMode="gray">
            <a:xfrm rot="10800000" flipH="1">
              <a:off x="8707017" y="1935283"/>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510" name="Right Triangle 1509">
              <a:extLst>
                <a:ext uri="{FF2B5EF4-FFF2-40B4-BE49-F238E27FC236}">
                  <a16:creationId xmlns:a16="http://schemas.microsoft.com/office/drawing/2014/main" id="{F19E3A3A-6F48-44F1-A74D-9B4AA960662C}"/>
                </a:ext>
              </a:extLst>
            </p:cNvPr>
            <p:cNvSpPr/>
            <p:nvPr/>
          </p:nvSpPr>
          <p:spPr bwMode="gray">
            <a:xfrm flipH="1">
              <a:off x="8707016" y="0"/>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511" name="Right Triangle 1510">
              <a:extLst>
                <a:ext uri="{FF2B5EF4-FFF2-40B4-BE49-F238E27FC236}">
                  <a16:creationId xmlns:a16="http://schemas.microsoft.com/office/drawing/2014/main" id="{1B28AF76-1893-4D93-9AF1-E83E1839BE12}"/>
                </a:ext>
              </a:extLst>
            </p:cNvPr>
            <p:cNvSpPr/>
            <p:nvPr/>
          </p:nvSpPr>
          <p:spPr bwMode="gray">
            <a:xfrm rot="10800000" flipH="1">
              <a:off x="8707016" y="4940"/>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2" name="Right Triangle 961">
              <a:extLst>
                <a:ext uri="{FF2B5EF4-FFF2-40B4-BE49-F238E27FC236}">
                  <a16:creationId xmlns:a16="http://schemas.microsoft.com/office/drawing/2014/main" id="{B2449F2E-8F37-481D-BB88-2F28308A4DFA}"/>
                </a:ext>
              </a:extLst>
            </p:cNvPr>
            <p:cNvSpPr/>
            <p:nvPr/>
          </p:nvSpPr>
          <p:spPr bwMode="gray">
            <a:xfrm>
              <a:off x="9675528" y="580564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3" name="Right Triangle 962">
              <a:extLst>
                <a:ext uri="{FF2B5EF4-FFF2-40B4-BE49-F238E27FC236}">
                  <a16:creationId xmlns:a16="http://schemas.microsoft.com/office/drawing/2014/main" id="{B00A7C79-89D2-4F88-8D93-E597D62A6D42}"/>
                </a:ext>
              </a:extLst>
            </p:cNvPr>
            <p:cNvSpPr/>
            <p:nvPr/>
          </p:nvSpPr>
          <p:spPr bwMode="gray">
            <a:xfrm rot="10800000">
              <a:off x="9675528" y="5805649"/>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4" name="Right Triangle 963">
              <a:extLst>
                <a:ext uri="{FF2B5EF4-FFF2-40B4-BE49-F238E27FC236}">
                  <a16:creationId xmlns:a16="http://schemas.microsoft.com/office/drawing/2014/main" id="{605265F3-D4BC-4974-A954-752B4C91C7C2}"/>
                </a:ext>
              </a:extLst>
            </p:cNvPr>
            <p:cNvSpPr/>
            <p:nvPr/>
          </p:nvSpPr>
          <p:spPr bwMode="gray">
            <a:xfrm flipV="1">
              <a:off x="9675528" y="386691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5" name="Right Triangle 964">
              <a:extLst>
                <a:ext uri="{FF2B5EF4-FFF2-40B4-BE49-F238E27FC236}">
                  <a16:creationId xmlns:a16="http://schemas.microsoft.com/office/drawing/2014/main" id="{94C84C27-6874-4411-9C7F-02936D50AF4A}"/>
                </a:ext>
              </a:extLst>
            </p:cNvPr>
            <p:cNvSpPr/>
            <p:nvPr/>
          </p:nvSpPr>
          <p:spPr bwMode="gray">
            <a:xfrm>
              <a:off x="9675528" y="483618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6" name="Right Triangle 965">
              <a:extLst>
                <a:ext uri="{FF2B5EF4-FFF2-40B4-BE49-F238E27FC236}">
                  <a16:creationId xmlns:a16="http://schemas.microsoft.com/office/drawing/2014/main" id="{6E207F7B-6A82-486C-96FA-F7A768683B92}"/>
                </a:ext>
              </a:extLst>
            </p:cNvPr>
            <p:cNvSpPr/>
            <p:nvPr/>
          </p:nvSpPr>
          <p:spPr bwMode="gray">
            <a:xfrm rot="10800000">
              <a:off x="9675528" y="4836180"/>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7" name="Right Triangle 966">
              <a:extLst>
                <a:ext uri="{FF2B5EF4-FFF2-40B4-BE49-F238E27FC236}">
                  <a16:creationId xmlns:a16="http://schemas.microsoft.com/office/drawing/2014/main" id="{4B163831-FC95-4563-B910-E469A0C826CB}"/>
                </a:ext>
              </a:extLst>
            </p:cNvPr>
            <p:cNvSpPr/>
            <p:nvPr/>
          </p:nvSpPr>
          <p:spPr bwMode="gray">
            <a:xfrm>
              <a:off x="9675528" y="2901090"/>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8" name="Right Triangle 967">
              <a:extLst>
                <a:ext uri="{FF2B5EF4-FFF2-40B4-BE49-F238E27FC236}">
                  <a16:creationId xmlns:a16="http://schemas.microsoft.com/office/drawing/2014/main" id="{395DBB35-C9DB-42DB-933C-680B6F6ECB75}"/>
                </a:ext>
              </a:extLst>
            </p:cNvPr>
            <p:cNvSpPr/>
            <p:nvPr/>
          </p:nvSpPr>
          <p:spPr bwMode="gray">
            <a:xfrm flipV="1">
              <a:off x="9675528"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9" name="Right Triangle 968">
              <a:extLst>
                <a:ext uri="{FF2B5EF4-FFF2-40B4-BE49-F238E27FC236}">
                  <a16:creationId xmlns:a16="http://schemas.microsoft.com/office/drawing/2014/main" id="{1B68C691-E783-4FBF-9CC0-62860B57946D}"/>
                </a:ext>
              </a:extLst>
            </p:cNvPr>
            <p:cNvSpPr/>
            <p:nvPr/>
          </p:nvSpPr>
          <p:spPr bwMode="gray">
            <a:xfrm>
              <a:off x="9675528" y="1935283"/>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0" name="Right Triangle 969">
              <a:extLst>
                <a:ext uri="{FF2B5EF4-FFF2-40B4-BE49-F238E27FC236}">
                  <a16:creationId xmlns:a16="http://schemas.microsoft.com/office/drawing/2014/main" id="{E9DB106F-430C-4E25-ACDC-E6335E6E56A7}"/>
                </a:ext>
              </a:extLst>
            </p:cNvPr>
            <p:cNvSpPr/>
            <p:nvPr/>
          </p:nvSpPr>
          <p:spPr bwMode="gray">
            <a:xfrm rot="10800000">
              <a:off x="9675529" y="1935283"/>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1" name="Right Triangle 970">
              <a:extLst>
                <a:ext uri="{FF2B5EF4-FFF2-40B4-BE49-F238E27FC236}">
                  <a16:creationId xmlns:a16="http://schemas.microsoft.com/office/drawing/2014/main" id="{C21409A8-9C34-4525-95D7-F1F5C0203E20}"/>
                </a:ext>
              </a:extLst>
            </p:cNvPr>
            <p:cNvSpPr/>
            <p:nvPr/>
          </p:nvSpPr>
          <p:spPr bwMode="gray">
            <a:xfrm>
              <a:off x="9675528"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2" name="Right Triangle 971">
              <a:extLst>
                <a:ext uri="{FF2B5EF4-FFF2-40B4-BE49-F238E27FC236}">
                  <a16:creationId xmlns:a16="http://schemas.microsoft.com/office/drawing/2014/main" id="{72615CD1-451C-4A72-A0D1-8D2483C4E9B3}"/>
                </a:ext>
              </a:extLst>
            </p:cNvPr>
            <p:cNvSpPr/>
            <p:nvPr/>
          </p:nvSpPr>
          <p:spPr bwMode="gray">
            <a:xfrm rot="10800000">
              <a:off x="9675528" y="4940"/>
              <a:ext cx="968389" cy="968389"/>
            </a:xfrm>
            <a:prstGeom prst="rtTriangle">
              <a:avLst/>
            </a:prstGeom>
            <a:solidFill>
              <a:sysClr val="window" lastClr="FFFFFF">
                <a:alpha val="1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3" name="Right Triangle 972">
              <a:extLst>
                <a:ext uri="{FF2B5EF4-FFF2-40B4-BE49-F238E27FC236}">
                  <a16:creationId xmlns:a16="http://schemas.microsoft.com/office/drawing/2014/main" id="{86A00D32-1B82-45D6-9FAB-E31B1EB032F9}"/>
                </a:ext>
              </a:extLst>
            </p:cNvPr>
            <p:cNvSpPr/>
            <p:nvPr/>
          </p:nvSpPr>
          <p:spPr bwMode="gray">
            <a:xfrm flipH="1">
              <a:off x="10643917" y="5805649"/>
              <a:ext cx="968389" cy="968389"/>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4" name="Right Triangle 973">
              <a:extLst>
                <a:ext uri="{FF2B5EF4-FFF2-40B4-BE49-F238E27FC236}">
                  <a16:creationId xmlns:a16="http://schemas.microsoft.com/office/drawing/2014/main" id="{51045A92-2683-4A3C-A6A7-3402D5986F93}"/>
                </a:ext>
              </a:extLst>
            </p:cNvPr>
            <p:cNvSpPr/>
            <p:nvPr/>
          </p:nvSpPr>
          <p:spPr bwMode="gray">
            <a:xfrm flipH="1" flipV="1">
              <a:off x="10643917" y="386691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5" name="Right Triangle 974">
              <a:extLst>
                <a:ext uri="{FF2B5EF4-FFF2-40B4-BE49-F238E27FC236}">
                  <a16:creationId xmlns:a16="http://schemas.microsoft.com/office/drawing/2014/main" id="{72C282E8-F1FF-4345-BE6C-82AC3AAB0760}"/>
                </a:ext>
              </a:extLst>
            </p:cNvPr>
            <p:cNvSpPr/>
            <p:nvPr/>
          </p:nvSpPr>
          <p:spPr bwMode="gray">
            <a:xfrm rot="10800000" flipH="1" flipV="1">
              <a:off x="10643918" y="386691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6" name="Right Triangle 975">
              <a:extLst>
                <a:ext uri="{FF2B5EF4-FFF2-40B4-BE49-F238E27FC236}">
                  <a16:creationId xmlns:a16="http://schemas.microsoft.com/office/drawing/2014/main" id="{19E57E69-C5B8-4758-96AF-8090AEBE6C4B}"/>
                </a:ext>
              </a:extLst>
            </p:cNvPr>
            <p:cNvSpPr/>
            <p:nvPr/>
          </p:nvSpPr>
          <p:spPr bwMode="gray">
            <a:xfrm flipH="1">
              <a:off x="10643917" y="483618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7" name="Right Triangle 976">
              <a:extLst>
                <a:ext uri="{FF2B5EF4-FFF2-40B4-BE49-F238E27FC236}">
                  <a16:creationId xmlns:a16="http://schemas.microsoft.com/office/drawing/2014/main" id="{97C1E025-E7D3-450D-B3A2-341E0CF1FBBC}"/>
                </a:ext>
              </a:extLst>
            </p:cNvPr>
            <p:cNvSpPr/>
            <p:nvPr/>
          </p:nvSpPr>
          <p:spPr bwMode="gray">
            <a:xfrm flipH="1">
              <a:off x="10643917" y="290109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8" name="Right Triangle 977">
              <a:extLst>
                <a:ext uri="{FF2B5EF4-FFF2-40B4-BE49-F238E27FC236}">
                  <a16:creationId xmlns:a16="http://schemas.microsoft.com/office/drawing/2014/main" id="{5C5FA75B-57C5-4996-B210-AB2E78DB6D93}"/>
                </a:ext>
              </a:extLst>
            </p:cNvPr>
            <p:cNvSpPr/>
            <p:nvPr/>
          </p:nvSpPr>
          <p:spPr bwMode="gray">
            <a:xfrm rot="10800000" flipH="1">
              <a:off x="10643918" y="290109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9" name="Right Triangle 978">
              <a:extLst>
                <a:ext uri="{FF2B5EF4-FFF2-40B4-BE49-F238E27FC236}">
                  <a16:creationId xmlns:a16="http://schemas.microsoft.com/office/drawing/2014/main" id="{66D09697-524C-4A22-9E7E-1B43B9D6D54E}"/>
                </a:ext>
              </a:extLst>
            </p:cNvPr>
            <p:cNvSpPr/>
            <p:nvPr/>
          </p:nvSpPr>
          <p:spPr bwMode="gray">
            <a:xfrm flipH="1" flipV="1">
              <a:off x="10643917" y="966018"/>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0" name="Right Triangle 979">
              <a:extLst>
                <a:ext uri="{FF2B5EF4-FFF2-40B4-BE49-F238E27FC236}">
                  <a16:creationId xmlns:a16="http://schemas.microsoft.com/office/drawing/2014/main" id="{56AAD721-F841-4471-8202-D4B79A7D6151}"/>
                </a:ext>
              </a:extLst>
            </p:cNvPr>
            <p:cNvSpPr/>
            <p:nvPr/>
          </p:nvSpPr>
          <p:spPr bwMode="gray">
            <a:xfrm rot="10800000" flipH="1" flipV="1">
              <a:off x="10643917" y="96601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1" name="Right Triangle 980">
              <a:extLst>
                <a:ext uri="{FF2B5EF4-FFF2-40B4-BE49-F238E27FC236}">
                  <a16:creationId xmlns:a16="http://schemas.microsoft.com/office/drawing/2014/main" id="{D85FDA18-BF84-4556-9985-FA7D64B01EAC}"/>
                </a:ext>
              </a:extLst>
            </p:cNvPr>
            <p:cNvSpPr/>
            <p:nvPr/>
          </p:nvSpPr>
          <p:spPr bwMode="gray">
            <a:xfrm flipH="1">
              <a:off x="10643917" y="1935283"/>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2" name="Right Triangle 981">
              <a:extLst>
                <a:ext uri="{FF2B5EF4-FFF2-40B4-BE49-F238E27FC236}">
                  <a16:creationId xmlns:a16="http://schemas.microsoft.com/office/drawing/2014/main" id="{228DAC65-C3E0-4BAC-A173-2E7D5650FA0A}"/>
                </a:ext>
              </a:extLst>
            </p:cNvPr>
            <p:cNvSpPr/>
            <p:nvPr/>
          </p:nvSpPr>
          <p:spPr bwMode="gray">
            <a:xfrm rot="10800000" flipH="1">
              <a:off x="10643918" y="1935283"/>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3" name="Right Triangle 982">
              <a:extLst>
                <a:ext uri="{FF2B5EF4-FFF2-40B4-BE49-F238E27FC236}">
                  <a16:creationId xmlns:a16="http://schemas.microsoft.com/office/drawing/2014/main" id="{95E6C0B2-3570-4F49-8FBF-92A17DE00E03}"/>
                </a:ext>
              </a:extLst>
            </p:cNvPr>
            <p:cNvSpPr/>
            <p:nvPr/>
          </p:nvSpPr>
          <p:spPr bwMode="gray">
            <a:xfrm flipH="1">
              <a:off x="10643917" y="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4" name="Right Triangle 983">
              <a:extLst>
                <a:ext uri="{FF2B5EF4-FFF2-40B4-BE49-F238E27FC236}">
                  <a16:creationId xmlns:a16="http://schemas.microsoft.com/office/drawing/2014/main" id="{19A1FB0C-2F2C-4252-B0B6-16BE19DB0CDF}"/>
                </a:ext>
              </a:extLst>
            </p:cNvPr>
            <p:cNvSpPr/>
            <p:nvPr/>
          </p:nvSpPr>
          <p:spPr bwMode="gray">
            <a:xfrm rot="10800000" flipH="1">
              <a:off x="10643917"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5" name="Right Triangle 984">
              <a:extLst>
                <a:ext uri="{FF2B5EF4-FFF2-40B4-BE49-F238E27FC236}">
                  <a16:creationId xmlns:a16="http://schemas.microsoft.com/office/drawing/2014/main" id="{DCEBFEEA-04F8-4EEF-8604-A70CA0778962}"/>
                </a:ext>
              </a:extLst>
            </p:cNvPr>
            <p:cNvSpPr/>
            <p:nvPr/>
          </p:nvSpPr>
          <p:spPr bwMode="gray">
            <a:xfrm>
              <a:off x="11612306" y="5805649"/>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6" name="Right Triangle 985">
              <a:extLst>
                <a:ext uri="{FF2B5EF4-FFF2-40B4-BE49-F238E27FC236}">
                  <a16:creationId xmlns:a16="http://schemas.microsoft.com/office/drawing/2014/main" id="{854CB75C-6A98-4F37-BAC4-CE4650500E72}"/>
                </a:ext>
              </a:extLst>
            </p:cNvPr>
            <p:cNvSpPr/>
            <p:nvPr/>
          </p:nvSpPr>
          <p:spPr bwMode="gray">
            <a:xfrm rot="10800000">
              <a:off x="11612306" y="580564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7" name="Right Triangle 986">
              <a:extLst>
                <a:ext uri="{FF2B5EF4-FFF2-40B4-BE49-F238E27FC236}">
                  <a16:creationId xmlns:a16="http://schemas.microsoft.com/office/drawing/2014/main" id="{4BC70ECB-B001-4D30-A83C-98E42DB88364}"/>
                </a:ext>
              </a:extLst>
            </p:cNvPr>
            <p:cNvSpPr/>
            <p:nvPr/>
          </p:nvSpPr>
          <p:spPr bwMode="gray">
            <a:xfrm flipV="1">
              <a:off x="11612306" y="3866916"/>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8" name="Right Triangle 987">
              <a:extLst>
                <a:ext uri="{FF2B5EF4-FFF2-40B4-BE49-F238E27FC236}">
                  <a16:creationId xmlns:a16="http://schemas.microsoft.com/office/drawing/2014/main" id="{3CFAE869-6B6D-4CEC-8A38-055A716090E4}"/>
                </a:ext>
              </a:extLst>
            </p:cNvPr>
            <p:cNvSpPr/>
            <p:nvPr/>
          </p:nvSpPr>
          <p:spPr bwMode="gray">
            <a:xfrm>
              <a:off x="11612306" y="483618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9" name="Right Triangle 988">
              <a:extLst>
                <a:ext uri="{FF2B5EF4-FFF2-40B4-BE49-F238E27FC236}">
                  <a16:creationId xmlns:a16="http://schemas.microsoft.com/office/drawing/2014/main" id="{FDE7EB38-DF88-4E7F-8017-8C3BEDD68EEC}"/>
                </a:ext>
              </a:extLst>
            </p:cNvPr>
            <p:cNvSpPr/>
            <p:nvPr/>
          </p:nvSpPr>
          <p:spPr bwMode="gray">
            <a:xfrm rot="10800000">
              <a:off x="11612307" y="483618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0" name="Right Triangle 989">
              <a:extLst>
                <a:ext uri="{FF2B5EF4-FFF2-40B4-BE49-F238E27FC236}">
                  <a16:creationId xmlns:a16="http://schemas.microsoft.com/office/drawing/2014/main" id="{DB9AB48C-3D47-4295-B37B-2321DA84AFA3}"/>
                </a:ext>
              </a:extLst>
            </p:cNvPr>
            <p:cNvSpPr/>
            <p:nvPr/>
          </p:nvSpPr>
          <p:spPr bwMode="gray">
            <a:xfrm>
              <a:off x="11612306" y="290109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1" name="Right Triangle 990">
              <a:extLst>
                <a:ext uri="{FF2B5EF4-FFF2-40B4-BE49-F238E27FC236}">
                  <a16:creationId xmlns:a16="http://schemas.microsoft.com/office/drawing/2014/main" id="{632572F9-5ADA-45AE-AB00-1857774A1A07}"/>
                </a:ext>
              </a:extLst>
            </p:cNvPr>
            <p:cNvSpPr/>
            <p:nvPr/>
          </p:nvSpPr>
          <p:spPr bwMode="gray">
            <a:xfrm rot="10800000">
              <a:off x="11612306" y="2901090"/>
              <a:ext cx="968389" cy="968389"/>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2" name="Right Triangle 991">
              <a:extLst>
                <a:ext uri="{FF2B5EF4-FFF2-40B4-BE49-F238E27FC236}">
                  <a16:creationId xmlns:a16="http://schemas.microsoft.com/office/drawing/2014/main" id="{1A450287-F0E3-48D1-8B24-15646B4D8737}"/>
                </a:ext>
              </a:extLst>
            </p:cNvPr>
            <p:cNvSpPr/>
            <p:nvPr/>
          </p:nvSpPr>
          <p:spPr bwMode="gray">
            <a:xfrm flipV="1">
              <a:off x="11612306"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3" name="Right Triangle 992">
              <a:extLst>
                <a:ext uri="{FF2B5EF4-FFF2-40B4-BE49-F238E27FC236}">
                  <a16:creationId xmlns:a16="http://schemas.microsoft.com/office/drawing/2014/main" id="{6A7D5B58-3DE0-48FD-B95B-A27AE491EC5C}"/>
                </a:ext>
              </a:extLst>
            </p:cNvPr>
            <p:cNvSpPr/>
            <p:nvPr/>
          </p:nvSpPr>
          <p:spPr bwMode="gray">
            <a:xfrm rot="10800000">
              <a:off x="11612306" y="1935283"/>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4" name="Right Triangle 993">
              <a:extLst>
                <a:ext uri="{FF2B5EF4-FFF2-40B4-BE49-F238E27FC236}">
                  <a16:creationId xmlns:a16="http://schemas.microsoft.com/office/drawing/2014/main" id="{04731549-8D32-42F6-9B7C-93718E57319D}"/>
                </a:ext>
              </a:extLst>
            </p:cNvPr>
            <p:cNvSpPr/>
            <p:nvPr/>
          </p:nvSpPr>
          <p:spPr bwMode="gray">
            <a:xfrm>
              <a:off x="11612306"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5" name="Right Triangle 994">
              <a:extLst>
                <a:ext uri="{FF2B5EF4-FFF2-40B4-BE49-F238E27FC236}">
                  <a16:creationId xmlns:a16="http://schemas.microsoft.com/office/drawing/2014/main" id="{7A407715-9564-4782-8381-4EA68FBE8983}"/>
                </a:ext>
              </a:extLst>
            </p:cNvPr>
            <p:cNvSpPr/>
            <p:nvPr/>
          </p:nvSpPr>
          <p:spPr bwMode="gray">
            <a:xfrm rot="10800000">
              <a:off x="11612306" y="4940"/>
              <a:ext cx="968389" cy="968389"/>
            </a:xfrm>
            <a:prstGeom prst="rtTriangle">
              <a:avLst/>
            </a:prstGeom>
            <a:solidFill>
              <a:sysClr val="window" lastClr="FFFFFF">
                <a:alpha val="1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28" name="Right Triangle 1027">
              <a:extLst>
                <a:ext uri="{FF2B5EF4-FFF2-40B4-BE49-F238E27FC236}">
                  <a16:creationId xmlns:a16="http://schemas.microsoft.com/office/drawing/2014/main" id="{46CE6230-83D8-48D6-B2E2-B9E68C35055E}"/>
                </a:ext>
              </a:extLst>
            </p:cNvPr>
            <p:cNvSpPr/>
            <p:nvPr/>
          </p:nvSpPr>
          <p:spPr bwMode="gray">
            <a:xfrm>
              <a:off x="7741661" y="580564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29" name="Right Triangle 1028">
              <a:extLst>
                <a:ext uri="{FF2B5EF4-FFF2-40B4-BE49-F238E27FC236}">
                  <a16:creationId xmlns:a16="http://schemas.microsoft.com/office/drawing/2014/main" id="{0FFBA15E-7D2A-45A7-A081-316C13577FF9}"/>
                </a:ext>
              </a:extLst>
            </p:cNvPr>
            <p:cNvSpPr/>
            <p:nvPr/>
          </p:nvSpPr>
          <p:spPr bwMode="gray">
            <a:xfrm flipV="1">
              <a:off x="7741661" y="3866916"/>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30" name="Right Triangle 1029">
              <a:extLst>
                <a:ext uri="{FF2B5EF4-FFF2-40B4-BE49-F238E27FC236}">
                  <a16:creationId xmlns:a16="http://schemas.microsoft.com/office/drawing/2014/main" id="{8E87C66C-A3AE-4E2C-B884-14C6C56C4D5F}"/>
                </a:ext>
              </a:extLst>
            </p:cNvPr>
            <p:cNvSpPr/>
            <p:nvPr/>
          </p:nvSpPr>
          <p:spPr bwMode="gray">
            <a:xfrm rot="10800000" flipV="1">
              <a:off x="7741662" y="386691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31" name="Right Triangle 1030">
              <a:extLst>
                <a:ext uri="{FF2B5EF4-FFF2-40B4-BE49-F238E27FC236}">
                  <a16:creationId xmlns:a16="http://schemas.microsoft.com/office/drawing/2014/main" id="{95C3C7ED-AC49-4188-8E43-AF0649D9F0F4}"/>
                </a:ext>
              </a:extLst>
            </p:cNvPr>
            <p:cNvSpPr/>
            <p:nvPr/>
          </p:nvSpPr>
          <p:spPr bwMode="gray">
            <a:xfrm>
              <a:off x="7741661" y="483618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32" name="Right Triangle 1031">
              <a:extLst>
                <a:ext uri="{FF2B5EF4-FFF2-40B4-BE49-F238E27FC236}">
                  <a16:creationId xmlns:a16="http://schemas.microsoft.com/office/drawing/2014/main" id="{A80D8648-C3B5-4F17-81CD-233D5262ABD5}"/>
                </a:ext>
              </a:extLst>
            </p:cNvPr>
            <p:cNvSpPr/>
            <p:nvPr/>
          </p:nvSpPr>
          <p:spPr bwMode="gray">
            <a:xfrm rot="10800000">
              <a:off x="7741662" y="483618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33" name="Right Triangle 1032">
              <a:extLst>
                <a:ext uri="{FF2B5EF4-FFF2-40B4-BE49-F238E27FC236}">
                  <a16:creationId xmlns:a16="http://schemas.microsoft.com/office/drawing/2014/main" id="{6F2413B6-FD74-4542-A7DC-165DEC8EFC78}"/>
                </a:ext>
              </a:extLst>
            </p:cNvPr>
            <p:cNvSpPr/>
            <p:nvPr/>
          </p:nvSpPr>
          <p:spPr bwMode="gray">
            <a:xfrm>
              <a:off x="7741661" y="290109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34" name="Right Triangle 1033">
              <a:extLst>
                <a:ext uri="{FF2B5EF4-FFF2-40B4-BE49-F238E27FC236}">
                  <a16:creationId xmlns:a16="http://schemas.microsoft.com/office/drawing/2014/main" id="{1A28D101-AEE0-4114-AF07-2690E3903A82}"/>
                </a:ext>
              </a:extLst>
            </p:cNvPr>
            <p:cNvSpPr/>
            <p:nvPr/>
          </p:nvSpPr>
          <p:spPr bwMode="gray">
            <a:xfrm rot="10800000">
              <a:off x="7741662" y="2901090"/>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35" name="Right Triangle 1034">
              <a:extLst>
                <a:ext uri="{FF2B5EF4-FFF2-40B4-BE49-F238E27FC236}">
                  <a16:creationId xmlns:a16="http://schemas.microsoft.com/office/drawing/2014/main" id="{624BA62E-854B-4817-8C75-93B3FDA53A16}"/>
                </a:ext>
              </a:extLst>
            </p:cNvPr>
            <p:cNvSpPr/>
            <p:nvPr/>
          </p:nvSpPr>
          <p:spPr bwMode="gray">
            <a:xfrm flipV="1">
              <a:off x="7741661" y="966018"/>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36" name="Right Triangle 1035">
              <a:extLst>
                <a:ext uri="{FF2B5EF4-FFF2-40B4-BE49-F238E27FC236}">
                  <a16:creationId xmlns:a16="http://schemas.microsoft.com/office/drawing/2014/main" id="{AC6F2C83-5C1D-42EE-B65B-0866E4238006}"/>
                </a:ext>
              </a:extLst>
            </p:cNvPr>
            <p:cNvSpPr/>
            <p:nvPr/>
          </p:nvSpPr>
          <p:spPr bwMode="gray">
            <a:xfrm rot="10800000" flipV="1">
              <a:off x="7741662" y="96601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37" name="Right Triangle 1036">
              <a:extLst>
                <a:ext uri="{FF2B5EF4-FFF2-40B4-BE49-F238E27FC236}">
                  <a16:creationId xmlns:a16="http://schemas.microsoft.com/office/drawing/2014/main" id="{0936884B-1574-4332-BDB7-63BAD5456B6E}"/>
                </a:ext>
              </a:extLst>
            </p:cNvPr>
            <p:cNvSpPr/>
            <p:nvPr/>
          </p:nvSpPr>
          <p:spPr bwMode="gray">
            <a:xfrm>
              <a:off x="7741661" y="1928558"/>
              <a:ext cx="968389" cy="968389"/>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38" name="Right Triangle 1037">
              <a:extLst>
                <a:ext uri="{FF2B5EF4-FFF2-40B4-BE49-F238E27FC236}">
                  <a16:creationId xmlns:a16="http://schemas.microsoft.com/office/drawing/2014/main" id="{585D25E4-EF4A-4746-89C1-AD937312FABA}"/>
                </a:ext>
              </a:extLst>
            </p:cNvPr>
            <p:cNvSpPr/>
            <p:nvPr/>
          </p:nvSpPr>
          <p:spPr bwMode="gray">
            <a:xfrm rot="10800000">
              <a:off x="7741662" y="1935283"/>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39" name="Right Triangle 1038">
              <a:extLst>
                <a:ext uri="{FF2B5EF4-FFF2-40B4-BE49-F238E27FC236}">
                  <a16:creationId xmlns:a16="http://schemas.microsoft.com/office/drawing/2014/main" id="{34A9591E-1FFB-417A-ACB0-5C5F8D34D616}"/>
                </a:ext>
              </a:extLst>
            </p:cNvPr>
            <p:cNvSpPr/>
            <p:nvPr/>
          </p:nvSpPr>
          <p:spPr bwMode="gray">
            <a:xfrm>
              <a:off x="7741661" y="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40" name="Right Triangle 1039">
              <a:extLst>
                <a:ext uri="{FF2B5EF4-FFF2-40B4-BE49-F238E27FC236}">
                  <a16:creationId xmlns:a16="http://schemas.microsoft.com/office/drawing/2014/main" id="{5AEB8996-4312-4B89-8EDC-CEE30294F1B1}"/>
                </a:ext>
              </a:extLst>
            </p:cNvPr>
            <p:cNvSpPr/>
            <p:nvPr/>
          </p:nvSpPr>
          <p:spPr bwMode="gray">
            <a:xfrm rot="10800000">
              <a:off x="7741662"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41" name="Right Triangle 1040">
              <a:extLst>
                <a:ext uri="{FF2B5EF4-FFF2-40B4-BE49-F238E27FC236}">
                  <a16:creationId xmlns:a16="http://schemas.microsoft.com/office/drawing/2014/main" id="{01288028-371E-42F8-9205-E4A9D63D6456}"/>
                </a:ext>
              </a:extLst>
            </p:cNvPr>
            <p:cNvSpPr/>
            <p:nvPr/>
          </p:nvSpPr>
          <p:spPr bwMode="gray">
            <a:xfrm flipH="1">
              <a:off x="8707016" y="5805649"/>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42" name="Right Triangle 1041">
              <a:extLst>
                <a:ext uri="{FF2B5EF4-FFF2-40B4-BE49-F238E27FC236}">
                  <a16:creationId xmlns:a16="http://schemas.microsoft.com/office/drawing/2014/main" id="{FF6A65AD-8E3D-471E-8693-79F6BE9516A6}"/>
                </a:ext>
              </a:extLst>
            </p:cNvPr>
            <p:cNvSpPr/>
            <p:nvPr/>
          </p:nvSpPr>
          <p:spPr bwMode="gray">
            <a:xfrm rot="10800000" flipH="1">
              <a:off x="8707016" y="5805649"/>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43" name="Right Triangle 1042">
              <a:extLst>
                <a:ext uri="{FF2B5EF4-FFF2-40B4-BE49-F238E27FC236}">
                  <a16:creationId xmlns:a16="http://schemas.microsoft.com/office/drawing/2014/main" id="{2E0E005B-AB67-4D12-AD53-E11B5E35B06B}"/>
                </a:ext>
              </a:extLst>
            </p:cNvPr>
            <p:cNvSpPr/>
            <p:nvPr/>
          </p:nvSpPr>
          <p:spPr bwMode="gray">
            <a:xfrm flipH="1" flipV="1">
              <a:off x="8707016" y="386691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44" name="Right Triangle 1043">
              <a:extLst>
                <a:ext uri="{FF2B5EF4-FFF2-40B4-BE49-F238E27FC236}">
                  <a16:creationId xmlns:a16="http://schemas.microsoft.com/office/drawing/2014/main" id="{13A26FEC-0768-4B7D-A7A2-6EF9BD21145C}"/>
                </a:ext>
              </a:extLst>
            </p:cNvPr>
            <p:cNvSpPr/>
            <p:nvPr/>
          </p:nvSpPr>
          <p:spPr bwMode="gray">
            <a:xfrm rot="10800000" flipH="1">
              <a:off x="8707016" y="483618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45" name="Right Triangle 1044">
              <a:extLst>
                <a:ext uri="{FF2B5EF4-FFF2-40B4-BE49-F238E27FC236}">
                  <a16:creationId xmlns:a16="http://schemas.microsoft.com/office/drawing/2014/main" id="{2928A17D-64C4-408A-8198-1B3550868156}"/>
                </a:ext>
              </a:extLst>
            </p:cNvPr>
            <p:cNvSpPr/>
            <p:nvPr/>
          </p:nvSpPr>
          <p:spPr bwMode="gray">
            <a:xfrm flipH="1">
              <a:off x="8707016" y="2901090"/>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46" name="Right Triangle 1045">
              <a:extLst>
                <a:ext uri="{FF2B5EF4-FFF2-40B4-BE49-F238E27FC236}">
                  <a16:creationId xmlns:a16="http://schemas.microsoft.com/office/drawing/2014/main" id="{8C4EAA5B-CC02-43D2-A384-9D101EA33E89}"/>
                </a:ext>
              </a:extLst>
            </p:cNvPr>
            <p:cNvSpPr/>
            <p:nvPr/>
          </p:nvSpPr>
          <p:spPr bwMode="gray">
            <a:xfrm rot="10800000" flipH="1">
              <a:off x="8707016" y="290109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47" name="Right Triangle 1046">
              <a:extLst>
                <a:ext uri="{FF2B5EF4-FFF2-40B4-BE49-F238E27FC236}">
                  <a16:creationId xmlns:a16="http://schemas.microsoft.com/office/drawing/2014/main" id="{1A1F053D-7194-48D2-B7BF-804E00EB1201}"/>
                </a:ext>
              </a:extLst>
            </p:cNvPr>
            <p:cNvSpPr/>
            <p:nvPr/>
          </p:nvSpPr>
          <p:spPr bwMode="gray">
            <a:xfrm flipH="1" flipV="1">
              <a:off x="8707016" y="966018"/>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48" name="Right Triangle 1047">
              <a:extLst>
                <a:ext uri="{FF2B5EF4-FFF2-40B4-BE49-F238E27FC236}">
                  <a16:creationId xmlns:a16="http://schemas.microsoft.com/office/drawing/2014/main" id="{F3CA9B1C-067D-48A4-84A0-2915B6EB3FC0}"/>
                </a:ext>
              </a:extLst>
            </p:cNvPr>
            <p:cNvSpPr/>
            <p:nvPr/>
          </p:nvSpPr>
          <p:spPr bwMode="gray">
            <a:xfrm flipH="1">
              <a:off x="8707016" y="1935283"/>
              <a:ext cx="968389" cy="968389"/>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49" name="Right Triangle 1048">
              <a:extLst>
                <a:ext uri="{FF2B5EF4-FFF2-40B4-BE49-F238E27FC236}">
                  <a16:creationId xmlns:a16="http://schemas.microsoft.com/office/drawing/2014/main" id="{781BEE55-C9A9-4430-9F88-D1FDCACC840B}"/>
                </a:ext>
              </a:extLst>
            </p:cNvPr>
            <p:cNvSpPr/>
            <p:nvPr/>
          </p:nvSpPr>
          <p:spPr bwMode="gray">
            <a:xfrm rot="10800000" flipH="1">
              <a:off x="8707017" y="1935283"/>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50" name="Right Triangle 1049">
              <a:extLst>
                <a:ext uri="{FF2B5EF4-FFF2-40B4-BE49-F238E27FC236}">
                  <a16:creationId xmlns:a16="http://schemas.microsoft.com/office/drawing/2014/main" id="{D2340110-87F2-4982-8605-9D19EE639E7F}"/>
                </a:ext>
              </a:extLst>
            </p:cNvPr>
            <p:cNvSpPr/>
            <p:nvPr/>
          </p:nvSpPr>
          <p:spPr bwMode="gray">
            <a:xfrm flipH="1">
              <a:off x="8707016" y="0"/>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51" name="Right Triangle 1050">
              <a:extLst>
                <a:ext uri="{FF2B5EF4-FFF2-40B4-BE49-F238E27FC236}">
                  <a16:creationId xmlns:a16="http://schemas.microsoft.com/office/drawing/2014/main" id="{7CC017E7-8DAF-4941-95EA-E65B74C14CE3}"/>
                </a:ext>
              </a:extLst>
            </p:cNvPr>
            <p:cNvSpPr/>
            <p:nvPr/>
          </p:nvSpPr>
          <p:spPr bwMode="gray">
            <a:xfrm rot="10800000" flipH="1">
              <a:off x="8707016" y="4940"/>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1" name="Right Triangle 870">
              <a:extLst>
                <a:ext uri="{FF2B5EF4-FFF2-40B4-BE49-F238E27FC236}">
                  <a16:creationId xmlns:a16="http://schemas.microsoft.com/office/drawing/2014/main" id="{4D6A9B6D-0E20-41BF-9035-9B6C72D9474C}"/>
                </a:ext>
              </a:extLst>
            </p:cNvPr>
            <p:cNvSpPr/>
            <p:nvPr/>
          </p:nvSpPr>
          <p:spPr bwMode="gray">
            <a:xfrm>
              <a:off x="9675528" y="580564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3" name="Right Triangle 872">
              <a:extLst>
                <a:ext uri="{FF2B5EF4-FFF2-40B4-BE49-F238E27FC236}">
                  <a16:creationId xmlns:a16="http://schemas.microsoft.com/office/drawing/2014/main" id="{1ABA6570-6C6E-4B1D-99BD-C9A1DA40DFDC}"/>
                </a:ext>
              </a:extLst>
            </p:cNvPr>
            <p:cNvSpPr/>
            <p:nvPr/>
          </p:nvSpPr>
          <p:spPr bwMode="gray">
            <a:xfrm rot="10800000">
              <a:off x="9675528" y="5805649"/>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4" name="Right Triangle 873">
              <a:extLst>
                <a:ext uri="{FF2B5EF4-FFF2-40B4-BE49-F238E27FC236}">
                  <a16:creationId xmlns:a16="http://schemas.microsoft.com/office/drawing/2014/main" id="{4333192B-4E0A-4206-B8F7-C1C5B22A19CC}"/>
                </a:ext>
              </a:extLst>
            </p:cNvPr>
            <p:cNvSpPr/>
            <p:nvPr/>
          </p:nvSpPr>
          <p:spPr bwMode="gray">
            <a:xfrm flipV="1">
              <a:off x="9675528" y="386691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5" name="Right Triangle 874">
              <a:extLst>
                <a:ext uri="{FF2B5EF4-FFF2-40B4-BE49-F238E27FC236}">
                  <a16:creationId xmlns:a16="http://schemas.microsoft.com/office/drawing/2014/main" id="{E42B8AE8-AC7A-4F0C-A511-F7D1BAC6827E}"/>
                </a:ext>
              </a:extLst>
            </p:cNvPr>
            <p:cNvSpPr/>
            <p:nvPr/>
          </p:nvSpPr>
          <p:spPr bwMode="gray">
            <a:xfrm>
              <a:off x="9675528" y="483618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6" name="Right Triangle 875">
              <a:extLst>
                <a:ext uri="{FF2B5EF4-FFF2-40B4-BE49-F238E27FC236}">
                  <a16:creationId xmlns:a16="http://schemas.microsoft.com/office/drawing/2014/main" id="{B9882E8B-7939-497C-BB49-B63EB6664AE7}"/>
                </a:ext>
              </a:extLst>
            </p:cNvPr>
            <p:cNvSpPr/>
            <p:nvPr/>
          </p:nvSpPr>
          <p:spPr bwMode="gray">
            <a:xfrm rot="10800000">
              <a:off x="9675528" y="4836180"/>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7" name="Right Triangle 876">
              <a:extLst>
                <a:ext uri="{FF2B5EF4-FFF2-40B4-BE49-F238E27FC236}">
                  <a16:creationId xmlns:a16="http://schemas.microsoft.com/office/drawing/2014/main" id="{91A7D503-1CF5-4414-8228-23A526A48DBA}"/>
                </a:ext>
              </a:extLst>
            </p:cNvPr>
            <p:cNvSpPr/>
            <p:nvPr/>
          </p:nvSpPr>
          <p:spPr bwMode="gray">
            <a:xfrm>
              <a:off x="9675528" y="2901090"/>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8" name="Right Triangle 877">
              <a:extLst>
                <a:ext uri="{FF2B5EF4-FFF2-40B4-BE49-F238E27FC236}">
                  <a16:creationId xmlns:a16="http://schemas.microsoft.com/office/drawing/2014/main" id="{BBD4F02F-C4E6-460E-8ED5-9C43589A3334}"/>
                </a:ext>
              </a:extLst>
            </p:cNvPr>
            <p:cNvSpPr/>
            <p:nvPr/>
          </p:nvSpPr>
          <p:spPr bwMode="gray">
            <a:xfrm flipV="1">
              <a:off x="9675528"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9" name="Right Triangle 878">
              <a:extLst>
                <a:ext uri="{FF2B5EF4-FFF2-40B4-BE49-F238E27FC236}">
                  <a16:creationId xmlns:a16="http://schemas.microsoft.com/office/drawing/2014/main" id="{C9B9D731-70D9-409B-BF44-0D76EF95D0B2}"/>
                </a:ext>
              </a:extLst>
            </p:cNvPr>
            <p:cNvSpPr/>
            <p:nvPr/>
          </p:nvSpPr>
          <p:spPr bwMode="gray">
            <a:xfrm>
              <a:off x="9675528" y="1935283"/>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0" name="Right Triangle 879">
              <a:extLst>
                <a:ext uri="{FF2B5EF4-FFF2-40B4-BE49-F238E27FC236}">
                  <a16:creationId xmlns:a16="http://schemas.microsoft.com/office/drawing/2014/main" id="{D32E7934-0AE4-4338-B800-BDB7FD57EF50}"/>
                </a:ext>
              </a:extLst>
            </p:cNvPr>
            <p:cNvSpPr/>
            <p:nvPr/>
          </p:nvSpPr>
          <p:spPr bwMode="gray">
            <a:xfrm rot="10800000">
              <a:off x="9675529" y="1935283"/>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1" name="Right Triangle 880">
              <a:extLst>
                <a:ext uri="{FF2B5EF4-FFF2-40B4-BE49-F238E27FC236}">
                  <a16:creationId xmlns:a16="http://schemas.microsoft.com/office/drawing/2014/main" id="{35C04BA3-A128-412F-98B2-57E9CDA29312}"/>
                </a:ext>
              </a:extLst>
            </p:cNvPr>
            <p:cNvSpPr/>
            <p:nvPr/>
          </p:nvSpPr>
          <p:spPr bwMode="gray">
            <a:xfrm>
              <a:off x="9675528"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2" name="Right Triangle 881">
              <a:extLst>
                <a:ext uri="{FF2B5EF4-FFF2-40B4-BE49-F238E27FC236}">
                  <a16:creationId xmlns:a16="http://schemas.microsoft.com/office/drawing/2014/main" id="{287174AA-7731-4C40-8FD3-618197C823FF}"/>
                </a:ext>
              </a:extLst>
            </p:cNvPr>
            <p:cNvSpPr/>
            <p:nvPr/>
          </p:nvSpPr>
          <p:spPr bwMode="gray">
            <a:xfrm rot="10800000">
              <a:off x="9675528" y="4940"/>
              <a:ext cx="968389" cy="968389"/>
            </a:xfrm>
            <a:prstGeom prst="rtTriangle">
              <a:avLst/>
            </a:prstGeom>
            <a:solidFill>
              <a:sysClr val="window" lastClr="FFFFFF">
                <a:alpha val="1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3" name="Right Triangle 882">
              <a:extLst>
                <a:ext uri="{FF2B5EF4-FFF2-40B4-BE49-F238E27FC236}">
                  <a16:creationId xmlns:a16="http://schemas.microsoft.com/office/drawing/2014/main" id="{3E6E280A-90EA-430A-94D0-24DFA7EDB8A3}"/>
                </a:ext>
              </a:extLst>
            </p:cNvPr>
            <p:cNvSpPr/>
            <p:nvPr/>
          </p:nvSpPr>
          <p:spPr bwMode="gray">
            <a:xfrm flipH="1">
              <a:off x="10643917" y="5805649"/>
              <a:ext cx="968389" cy="968389"/>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4" name="Right Triangle 883">
              <a:extLst>
                <a:ext uri="{FF2B5EF4-FFF2-40B4-BE49-F238E27FC236}">
                  <a16:creationId xmlns:a16="http://schemas.microsoft.com/office/drawing/2014/main" id="{F05B590E-5324-4AB6-8581-2912D40B7B60}"/>
                </a:ext>
              </a:extLst>
            </p:cNvPr>
            <p:cNvSpPr/>
            <p:nvPr/>
          </p:nvSpPr>
          <p:spPr bwMode="gray">
            <a:xfrm flipH="1" flipV="1">
              <a:off x="10643917" y="386691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5" name="Right Triangle 884">
              <a:extLst>
                <a:ext uri="{FF2B5EF4-FFF2-40B4-BE49-F238E27FC236}">
                  <a16:creationId xmlns:a16="http://schemas.microsoft.com/office/drawing/2014/main" id="{2551CCD0-0238-4C0B-9A43-DAC50B257FF2}"/>
                </a:ext>
              </a:extLst>
            </p:cNvPr>
            <p:cNvSpPr/>
            <p:nvPr/>
          </p:nvSpPr>
          <p:spPr bwMode="gray">
            <a:xfrm rot="10800000" flipH="1" flipV="1">
              <a:off x="10643918" y="386691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6" name="Right Triangle 885">
              <a:extLst>
                <a:ext uri="{FF2B5EF4-FFF2-40B4-BE49-F238E27FC236}">
                  <a16:creationId xmlns:a16="http://schemas.microsoft.com/office/drawing/2014/main" id="{5613A871-C056-4B4D-9FF2-E496109012F1}"/>
                </a:ext>
              </a:extLst>
            </p:cNvPr>
            <p:cNvSpPr/>
            <p:nvPr/>
          </p:nvSpPr>
          <p:spPr bwMode="gray">
            <a:xfrm flipH="1">
              <a:off x="10643917" y="483618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7" name="Right Triangle 886">
              <a:extLst>
                <a:ext uri="{FF2B5EF4-FFF2-40B4-BE49-F238E27FC236}">
                  <a16:creationId xmlns:a16="http://schemas.microsoft.com/office/drawing/2014/main" id="{000EB0B9-69F7-426F-AC0D-204E34320B07}"/>
                </a:ext>
              </a:extLst>
            </p:cNvPr>
            <p:cNvSpPr/>
            <p:nvPr/>
          </p:nvSpPr>
          <p:spPr bwMode="gray">
            <a:xfrm flipH="1">
              <a:off x="10643917" y="290109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8" name="Right Triangle 887">
              <a:extLst>
                <a:ext uri="{FF2B5EF4-FFF2-40B4-BE49-F238E27FC236}">
                  <a16:creationId xmlns:a16="http://schemas.microsoft.com/office/drawing/2014/main" id="{1207D236-3F30-4238-9BD2-5A3F0A2CDE3C}"/>
                </a:ext>
              </a:extLst>
            </p:cNvPr>
            <p:cNvSpPr/>
            <p:nvPr/>
          </p:nvSpPr>
          <p:spPr bwMode="gray">
            <a:xfrm rot="10800000" flipH="1">
              <a:off x="10643918" y="290109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9" name="Right Triangle 888">
              <a:extLst>
                <a:ext uri="{FF2B5EF4-FFF2-40B4-BE49-F238E27FC236}">
                  <a16:creationId xmlns:a16="http://schemas.microsoft.com/office/drawing/2014/main" id="{5B045B01-30ED-40AB-BB65-35F50AFFB055}"/>
                </a:ext>
              </a:extLst>
            </p:cNvPr>
            <p:cNvSpPr/>
            <p:nvPr/>
          </p:nvSpPr>
          <p:spPr bwMode="gray">
            <a:xfrm flipH="1" flipV="1">
              <a:off x="10643917" y="966018"/>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0" name="Right Triangle 889">
              <a:extLst>
                <a:ext uri="{FF2B5EF4-FFF2-40B4-BE49-F238E27FC236}">
                  <a16:creationId xmlns:a16="http://schemas.microsoft.com/office/drawing/2014/main" id="{FA787FB4-2F07-43A6-98AB-1C81FE53E96B}"/>
                </a:ext>
              </a:extLst>
            </p:cNvPr>
            <p:cNvSpPr/>
            <p:nvPr/>
          </p:nvSpPr>
          <p:spPr bwMode="gray">
            <a:xfrm rot="10800000" flipH="1" flipV="1">
              <a:off x="10643917" y="96601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1" name="Right Triangle 890">
              <a:extLst>
                <a:ext uri="{FF2B5EF4-FFF2-40B4-BE49-F238E27FC236}">
                  <a16:creationId xmlns:a16="http://schemas.microsoft.com/office/drawing/2014/main" id="{543E76E4-47ED-40E3-A88D-B15AB3EE64C4}"/>
                </a:ext>
              </a:extLst>
            </p:cNvPr>
            <p:cNvSpPr/>
            <p:nvPr/>
          </p:nvSpPr>
          <p:spPr bwMode="gray">
            <a:xfrm flipH="1">
              <a:off x="10643917" y="1935283"/>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2" name="Right Triangle 891">
              <a:extLst>
                <a:ext uri="{FF2B5EF4-FFF2-40B4-BE49-F238E27FC236}">
                  <a16:creationId xmlns:a16="http://schemas.microsoft.com/office/drawing/2014/main" id="{144D858C-20C4-41B5-91A3-61C6B4F47E73}"/>
                </a:ext>
              </a:extLst>
            </p:cNvPr>
            <p:cNvSpPr/>
            <p:nvPr/>
          </p:nvSpPr>
          <p:spPr bwMode="gray">
            <a:xfrm rot="10800000" flipH="1">
              <a:off x="10643918" y="1935283"/>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3" name="Right Triangle 892">
              <a:extLst>
                <a:ext uri="{FF2B5EF4-FFF2-40B4-BE49-F238E27FC236}">
                  <a16:creationId xmlns:a16="http://schemas.microsoft.com/office/drawing/2014/main" id="{5AA79935-A32A-445C-B88E-AE964A1E1C2D}"/>
                </a:ext>
              </a:extLst>
            </p:cNvPr>
            <p:cNvSpPr/>
            <p:nvPr/>
          </p:nvSpPr>
          <p:spPr bwMode="gray">
            <a:xfrm flipH="1">
              <a:off x="10643917" y="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4" name="Right Triangle 893">
              <a:extLst>
                <a:ext uri="{FF2B5EF4-FFF2-40B4-BE49-F238E27FC236}">
                  <a16:creationId xmlns:a16="http://schemas.microsoft.com/office/drawing/2014/main" id="{3583DA40-9CA6-47C4-86CD-65EE3357C690}"/>
                </a:ext>
              </a:extLst>
            </p:cNvPr>
            <p:cNvSpPr/>
            <p:nvPr/>
          </p:nvSpPr>
          <p:spPr bwMode="gray">
            <a:xfrm rot="10800000" flipH="1">
              <a:off x="10643917"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5" name="Right Triangle 894">
              <a:extLst>
                <a:ext uri="{FF2B5EF4-FFF2-40B4-BE49-F238E27FC236}">
                  <a16:creationId xmlns:a16="http://schemas.microsoft.com/office/drawing/2014/main" id="{54D155C7-12CF-46E5-B984-7205070B1059}"/>
                </a:ext>
              </a:extLst>
            </p:cNvPr>
            <p:cNvSpPr/>
            <p:nvPr/>
          </p:nvSpPr>
          <p:spPr bwMode="gray">
            <a:xfrm>
              <a:off x="11612306" y="5805649"/>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6" name="Right Triangle 895">
              <a:extLst>
                <a:ext uri="{FF2B5EF4-FFF2-40B4-BE49-F238E27FC236}">
                  <a16:creationId xmlns:a16="http://schemas.microsoft.com/office/drawing/2014/main" id="{31C009C7-63B7-4585-A6E3-841F76B2FC81}"/>
                </a:ext>
              </a:extLst>
            </p:cNvPr>
            <p:cNvSpPr/>
            <p:nvPr/>
          </p:nvSpPr>
          <p:spPr bwMode="gray">
            <a:xfrm rot="10800000">
              <a:off x="11612306" y="580564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7" name="Right Triangle 896">
              <a:extLst>
                <a:ext uri="{FF2B5EF4-FFF2-40B4-BE49-F238E27FC236}">
                  <a16:creationId xmlns:a16="http://schemas.microsoft.com/office/drawing/2014/main" id="{82C1F205-C15D-47E7-BCE1-8A6B270A63D3}"/>
                </a:ext>
              </a:extLst>
            </p:cNvPr>
            <p:cNvSpPr/>
            <p:nvPr/>
          </p:nvSpPr>
          <p:spPr bwMode="gray">
            <a:xfrm flipV="1">
              <a:off x="11612306" y="3866916"/>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8" name="Right Triangle 897">
              <a:extLst>
                <a:ext uri="{FF2B5EF4-FFF2-40B4-BE49-F238E27FC236}">
                  <a16:creationId xmlns:a16="http://schemas.microsoft.com/office/drawing/2014/main" id="{2F1A46BC-D625-4CD8-98CB-D588C2AA2E70}"/>
                </a:ext>
              </a:extLst>
            </p:cNvPr>
            <p:cNvSpPr/>
            <p:nvPr/>
          </p:nvSpPr>
          <p:spPr bwMode="gray">
            <a:xfrm>
              <a:off x="11612306" y="483618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9" name="Right Triangle 898">
              <a:extLst>
                <a:ext uri="{FF2B5EF4-FFF2-40B4-BE49-F238E27FC236}">
                  <a16:creationId xmlns:a16="http://schemas.microsoft.com/office/drawing/2014/main" id="{0299DA08-AB2E-4A3A-8CBA-7A25B3151A4B}"/>
                </a:ext>
              </a:extLst>
            </p:cNvPr>
            <p:cNvSpPr/>
            <p:nvPr/>
          </p:nvSpPr>
          <p:spPr bwMode="gray">
            <a:xfrm rot="10800000">
              <a:off x="11612307" y="483618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0" name="Right Triangle 899">
              <a:extLst>
                <a:ext uri="{FF2B5EF4-FFF2-40B4-BE49-F238E27FC236}">
                  <a16:creationId xmlns:a16="http://schemas.microsoft.com/office/drawing/2014/main" id="{E14A7086-E7AA-48CF-86B6-5AD063F6A43E}"/>
                </a:ext>
              </a:extLst>
            </p:cNvPr>
            <p:cNvSpPr/>
            <p:nvPr/>
          </p:nvSpPr>
          <p:spPr bwMode="gray">
            <a:xfrm>
              <a:off x="11612306" y="290109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1" name="Right Triangle 900">
              <a:extLst>
                <a:ext uri="{FF2B5EF4-FFF2-40B4-BE49-F238E27FC236}">
                  <a16:creationId xmlns:a16="http://schemas.microsoft.com/office/drawing/2014/main" id="{6BCB5A9D-57B0-43F2-9F76-16884CD34521}"/>
                </a:ext>
              </a:extLst>
            </p:cNvPr>
            <p:cNvSpPr/>
            <p:nvPr/>
          </p:nvSpPr>
          <p:spPr bwMode="gray">
            <a:xfrm rot="10800000">
              <a:off x="11612306" y="2901090"/>
              <a:ext cx="968389" cy="968389"/>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2" name="Right Triangle 901">
              <a:extLst>
                <a:ext uri="{FF2B5EF4-FFF2-40B4-BE49-F238E27FC236}">
                  <a16:creationId xmlns:a16="http://schemas.microsoft.com/office/drawing/2014/main" id="{3A92171C-0ACF-4266-811F-B37D31B89EA2}"/>
                </a:ext>
              </a:extLst>
            </p:cNvPr>
            <p:cNvSpPr/>
            <p:nvPr/>
          </p:nvSpPr>
          <p:spPr bwMode="gray">
            <a:xfrm flipV="1">
              <a:off x="11612306"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3" name="Right Triangle 902">
              <a:extLst>
                <a:ext uri="{FF2B5EF4-FFF2-40B4-BE49-F238E27FC236}">
                  <a16:creationId xmlns:a16="http://schemas.microsoft.com/office/drawing/2014/main" id="{855B45EA-15A3-427D-BDB1-3722402B7854}"/>
                </a:ext>
              </a:extLst>
            </p:cNvPr>
            <p:cNvSpPr/>
            <p:nvPr/>
          </p:nvSpPr>
          <p:spPr bwMode="gray">
            <a:xfrm rot="10800000">
              <a:off x="11612306" y="1935283"/>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4" name="Right Triangle 903">
              <a:extLst>
                <a:ext uri="{FF2B5EF4-FFF2-40B4-BE49-F238E27FC236}">
                  <a16:creationId xmlns:a16="http://schemas.microsoft.com/office/drawing/2014/main" id="{41C97DD6-A6B6-4EE0-840F-7CB3FB16F75E}"/>
                </a:ext>
              </a:extLst>
            </p:cNvPr>
            <p:cNvSpPr/>
            <p:nvPr/>
          </p:nvSpPr>
          <p:spPr bwMode="gray">
            <a:xfrm>
              <a:off x="11612306"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5" name="Right Triangle 904">
              <a:extLst>
                <a:ext uri="{FF2B5EF4-FFF2-40B4-BE49-F238E27FC236}">
                  <a16:creationId xmlns:a16="http://schemas.microsoft.com/office/drawing/2014/main" id="{2E37E8AF-F23F-41E0-A506-B7109D38F44A}"/>
                </a:ext>
              </a:extLst>
            </p:cNvPr>
            <p:cNvSpPr/>
            <p:nvPr/>
          </p:nvSpPr>
          <p:spPr bwMode="gray">
            <a:xfrm rot="10800000">
              <a:off x="11612306" y="4940"/>
              <a:ext cx="968389" cy="968389"/>
            </a:xfrm>
            <a:prstGeom prst="rtTriangle">
              <a:avLst/>
            </a:prstGeom>
            <a:solidFill>
              <a:sysClr val="window" lastClr="FFFFFF">
                <a:alpha val="1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8" name="Right Triangle 937">
              <a:extLst>
                <a:ext uri="{FF2B5EF4-FFF2-40B4-BE49-F238E27FC236}">
                  <a16:creationId xmlns:a16="http://schemas.microsoft.com/office/drawing/2014/main" id="{661A6F7D-497A-45A0-AAB5-CA69E168E89D}"/>
                </a:ext>
              </a:extLst>
            </p:cNvPr>
            <p:cNvSpPr/>
            <p:nvPr/>
          </p:nvSpPr>
          <p:spPr bwMode="gray">
            <a:xfrm>
              <a:off x="7741661" y="580564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9" name="Right Triangle 938">
              <a:extLst>
                <a:ext uri="{FF2B5EF4-FFF2-40B4-BE49-F238E27FC236}">
                  <a16:creationId xmlns:a16="http://schemas.microsoft.com/office/drawing/2014/main" id="{1208FBEB-4F27-4A10-AC4A-886F152A0AA5}"/>
                </a:ext>
              </a:extLst>
            </p:cNvPr>
            <p:cNvSpPr/>
            <p:nvPr/>
          </p:nvSpPr>
          <p:spPr bwMode="gray">
            <a:xfrm flipV="1">
              <a:off x="7741661" y="3866916"/>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0" name="Right Triangle 939">
              <a:extLst>
                <a:ext uri="{FF2B5EF4-FFF2-40B4-BE49-F238E27FC236}">
                  <a16:creationId xmlns:a16="http://schemas.microsoft.com/office/drawing/2014/main" id="{68053E3E-377D-4165-819A-9C8490C99232}"/>
                </a:ext>
              </a:extLst>
            </p:cNvPr>
            <p:cNvSpPr/>
            <p:nvPr/>
          </p:nvSpPr>
          <p:spPr bwMode="gray">
            <a:xfrm rot="10800000" flipV="1">
              <a:off x="7741662" y="386691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1" name="Right Triangle 940">
              <a:extLst>
                <a:ext uri="{FF2B5EF4-FFF2-40B4-BE49-F238E27FC236}">
                  <a16:creationId xmlns:a16="http://schemas.microsoft.com/office/drawing/2014/main" id="{61281180-7E8A-4FA3-AC18-249EC09B9EBF}"/>
                </a:ext>
              </a:extLst>
            </p:cNvPr>
            <p:cNvSpPr/>
            <p:nvPr/>
          </p:nvSpPr>
          <p:spPr bwMode="gray">
            <a:xfrm>
              <a:off x="7741661" y="483618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2" name="Right Triangle 941">
              <a:extLst>
                <a:ext uri="{FF2B5EF4-FFF2-40B4-BE49-F238E27FC236}">
                  <a16:creationId xmlns:a16="http://schemas.microsoft.com/office/drawing/2014/main" id="{963946B7-B073-40D8-8FD6-15CE3C5C2368}"/>
                </a:ext>
              </a:extLst>
            </p:cNvPr>
            <p:cNvSpPr/>
            <p:nvPr/>
          </p:nvSpPr>
          <p:spPr bwMode="gray">
            <a:xfrm rot="10800000">
              <a:off x="7741662" y="483618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3" name="Right Triangle 942">
              <a:extLst>
                <a:ext uri="{FF2B5EF4-FFF2-40B4-BE49-F238E27FC236}">
                  <a16:creationId xmlns:a16="http://schemas.microsoft.com/office/drawing/2014/main" id="{CCB831A2-76E0-4B82-BDF6-9A1C7B5AF6E6}"/>
                </a:ext>
              </a:extLst>
            </p:cNvPr>
            <p:cNvSpPr/>
            <p:nvPr/>
          </p:nvSpPr>
          <p:spPr bwMode="gray">
            <a:xfrm>
              <a:off x="7741661" y="290109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4" name="Right Triangle 943">
              <a:extLst>
                <a:ext uri="{FF2B5EF4-FFF2-40B4-BE49-F238E27FC236}">
                  <a16:creationId xmlns:a16="http://schemas.microsoft.com/office/drawing/2014/main" id="{1073CF71-79C4-4CE9-ACA1-EA40E6286714}"/>
                </a:ext>
              </a:extLst>
            </p:cNvPr>
            <p:cNvSpPr/>
            <p:nvPr/>
          </p:nvSpPr>
          <p:spPr bwMode="gray">
            <a:xfrm rot="10800000">
              <a:off x="7741662" y="2901090"/>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5" name="Right Triangle 944">
              <a:extLst>
                <a:ext uri="{FF2B5EF4-FFF2-40B4-BE49-F238E27FC236}">
                  <a16:creationId xmlns:a16="http://schemas.microsoft.com/office/drawing/2014/main" id="{901C8CDE-0DA7-46AA-B275-8353C141FD0E}"/>
                </a:ext>
              </a:extLst>
            </p:cNvPr>
            <p:cNvSpPr/>
            <p:nvPr/>
          </p:nvSpPr>
          <p:spPr bwMode="gray">
            <a:xfrm flipV="1">
              <a:off x="7741661" y="966018"/>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6" name="Right Triangle 945">
              <a:extLst>
                <a:ext uri="{FF2B5EF4-FFF2-40B4-BE49-F238E27FC236}">
                  <a16:creationId xmlns:a16="http://schemas.microsoft.com/office/drawing/2014/main" id="{0031402C-679F-41D4-86DC-9712D050C62B}"/>
                </a:ext>
              </a:extLst>
            </p:cNvPr>
            <p:cNvSpPr/>
            <p:nvPr/>
          </p:nvSpPr>
          <p:spPr bwMode="gray">
            <a:xfrm rot="10800000" flipV="1">
              <a:off x="7741662" y="96601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7" name="Right Triangle 946">
              <a:extLst>
                <a:ext uri="{FF2B5EF4-FFF2-40B4-BE49-F238E27FC236}">
                  <a16:creationId xmlns:a16="http://schemas.microsoft.com/office/drawing/2014/main" id="{5070C2C4-1682-4D4F-AFA5-A52163C5966E}"/>
                </a:ext>
              </a:extLst>
            </p:cNvPr>
            <p:cNvSpPr/>
            <p:nvPr/>
          </p:nvSpPr>
          <p:spPr bwMode="gray">
            <a:xfrm>
              <a:off x="7741661" y="1928558"/>
              <a:ext cx="968389" cy="968389"/>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8" name="Right Triangle 947">
              <a:extLst>
                <a:ext uri="{FF2B5EF4-FFF2-40B4-BE49-F238E27FC236}">
                  <a16:creationId xmlns:a16="http://schemas.microsoft.com/office/drawing/2014/main" id="{7B226566-0D38-4F95-A204-544F17F7035F}"/>
                </a:ext>
              </a:extLst>
            </p:cNvPr>
            <p:cNvSpPr/>
            <p:nvPr/>
          </p:nvSpPr>
          <p:spPr bwMode="gray">
            <a:xfrm rot="10800000">
              <a:off x="7741662" y="1935283"/>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9" name="Right Triangle 948">
              <a:extLst>
                <a:ext uri="{FF2B5EF4-FFF2-40B4-BE49-F238E27FC236}">
                  <a16:creationId xmlns:a16="http://schemas.microsoft.com/office/drawing/2014/main" id="{4A4FAF25-BE83-495A-A7F3-76734F8DB544}"/>
                </a:ext>
              </a:extLst>
            </p:cNvPr>
            <p:cNvSpPr/>
            <p:nvPr/>
          </p:nvSpPr>
          <p:spPr bwMode="gray">
            <a:xfrm>
              <a:off x="7741661" y="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0" name="Right Triangle 949">
              <a:extLst>
                <a:ext uri="{FF2B5EF4-FFF2-40B4-BE49-F238E27FC236}">
                  <a16:creationId xmlns:a16="http://schemas.microsoft.com/office/drawing/2014/main" id="{294F316F-D198-4A9D-BD2E-1A48F62E7B9A}"/>
                </a:ext>
              </a:extLst>
            </p:cNvPr>
            <p:cNvSpPr/>
            <p:nvPr/>
          </p:nvSpPr>
          <p:spPr bwMode="gray">
            <a:xfrm rot="10800000">
              <a:off x="7741661"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1" name="Right Triangle 950">
              <a:extLst>
                <a:ext uri="{FF2B5EF4-FFF2-40B4-BE49-F238E27FC236}">
                  <a16:creationId xmlns:a16="http://schemas.microsoft.com/office/drawing/2014/main" id="{F0496BC9-79BB-4F0C-AD42-6CB2E6894B61}"/>
                </a:ext>
              </a:extLst>
            </p:cNvPr>
            <p:cNvSpPr/>
            <p:nvPr/>
          </p:nvSpPr>
          <p:spPr bwMode="gray">
            <a:xfrm flipH="1">
              <a:off x="8707015" y="5805649"/>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2" name="Right Triangle 951">
              <a:extLst>
                <a:ext uri="{FF2B5EF4-FFF2-40B4-BE49-F238E27FC236}">
                  <a16:creationId xmlns:a16="http://schemas.microsoft.com/office/drawing/2014/main" id="{F321D19A-8D12-41AC-8A5C-05FE4CB26EE6}"/>
                </a:ext>
              </a:extLst>
            </p:cNvPr>
            <p:cNvSpPr/>
            <p:nvPr/>
          </p:nvSpPr>
          <p:spPr bwMode="gray">
            <a:xfrm rot="10800000" flipH="1">
              <a:off x="8707015" y="5805649"/>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3" name="Right Triangle 952">
              <a:extLst>
                <a:ext uri="{FF2B5EF4-FFF2-40B4-BE49-F238E27FC236}">
                  <a16:creationId xmlns:a16="http://schemas.microsoft.com/office/drawing/2014/main" id="{6A891121-ADC4-49DD-9A09-5F506249A681}"/>
                </a:ext>
              </a:extLst>
            </p:cNvPr>
            <p:cNvSpPr/>
            <p:nvPr/>
          </p:nvSpPr>
          <p:spPr bwMode="gray">
            <a:xfrm flipH="1" flipV="1">
              <a:off x="8707015" y="386691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4" name="Right Triangle 953">
              <a:extLst>
                <a:ext uri="{FF2B5EF4-FFF2-40B4-BE49-F238E27FC236}">
                  <a16:creationId xmlns:a16="http://schemas.microsoft.com/office/drawing/2014/main" id="{12E2AC39-045E-4F96-8546-9C5AE9D5C235}"/>
                </a:ext>
              </a:extLst>
            </p:cNvPr>
            <p:cNvSpPr/>
            <p:nvPr/>
          </p:nvSpPr>
          <p:spPr bwMode="gray">
            <a:xfrm rot="10800000" flipH="1">
              <a:off x="8707015" y="483618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5" name="Right Triangle 954">
              <a:extLst>
                <a:ext uri="{FF2B5EF4-FFF2-40B4-BE49-F238E27FC236}">
                  <a16:creationId xmlns:a16="http://schemas.microsoft.com/office/drawing/2014/main" id="{345A6B27-F9EB-48B7-8657-96CE6C23246A}"/>
                </a:ext>
              </a:extLst>
            </p:cNvPr>
            <p:cNvSpPr/>
            <p:nvPr/>
          </p:nvSpPr>
          <p:spPr bwMode="gray">
            <a:xfrm flipH="1">
              <a:off x="8707015" y="2901091"/>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6" name="Right Triangle 955">
              <a:extLst>
                <a:ext uri="{FF2B5EF4-FFF2-40B4-BE49-F238E27FC236}">
                  <a16:creationId xmlns:a16="http://schemas.microsoft.com/office/drawing/2014/main" id="{70CC867F-A8D9-4F89-86C2-1B8F4C0351A6}"/>
                </a:ext>
              </a:extLst>
            </p:cNvPr>
            <p:cNvSpPr/>
            <p:nvPr/>
          </p:nvSpPr>
          <p:spPr bwMode="gray">
            <a:xfrm rot="10800000" flipH="1">
              <a:off x="8707015" y="2901091"/>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7" name="Right Triangle 956">
              <a:extLst>
                <a:ext uri="{FF2B5EF4-FFF2-40B4-BE49-F238E27FC236}">
                  <a16:creationId xmlns:a16="http://schemas.microsoft.com/office/drawing/2014/main" id="{F92F6F7C-4307-4536-9BAC-811F1E06BFC6}"/>
                </a:ext>
              </a:extLst>
            </p:cNvPr>
            <p:cNvSpPr/>
            <p:nvPr/>
          </p:nvSpPr>
          <p:spPr bwMode="gray">
            <a:xfrm flipH="1" flipV="1">
              <a:off x="8707015" y="966018"/>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8" name="Right Triangle 957">
              <a:extLst>
                <a:ext uri="{FF2B5EF4-FFF2-40B4-BE49-F238E27FC236}">
                  <a16:creationId xmlns:a16="http://schemas.microsoft.com/office/drawing/2014/main" id="{375EF2B2-4DED-4A1E-A262-9D415648FD5E}"/>
                </a:ext>
              </a:extLst>
            </p:cNvPr>
            <p:cNvSpPr/>
            <p:nvPr/>
          </p:nvSpPr>
          <p:spPr bwMode="gray">
            <a:xfrm flipH="1">
              <a:off x="8707015" y="1935283"/>
              <a:ext cx="968389" cy="968389"/>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9" name="Right Triangle 958">
              <a:extLst>
                <a:ext uri="{FF2B5EF4-FFF2-40B4-BE49-F238E27FC236}">
                  <a16:creationId xmlns:a16="http://schemas.microsoft.com/office/drawing/2014/main" id="{2EBB13D5-C982-4FDA-88A9-041D13A7A831}"/>
                </a:ext>
              </a:extLst>
            </p:cNvPr>
            <p:cNvSpPr/>
            <p:nvPr/>
          </p:nvSpPr>
          <p:spPr bwMode="gray">
            <a:xfrm rot="10800000" flipH="1">
              <a:off x="8707016" y="1935283"/>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0" name="Right Triangle 959">
              <a:extLst>
                <a:ext uri="{FF2B5EF4-FFF2-40B4-BE49-F238E27FC236}">
                  <a16:creationId xmlns:a16="http://schemas.microsoft.com/office/drawing/2014/main" id="{C778D36C-433D-4B6B-A7B9-4BBB46C07E53}"/>
                </a:ext>
              </a:extLst>
            </p:cNvPr>
            <p:cNvSpPr/>
            <p:nvPr/>
          </p:nvSpPr>
          <p:spPr bwMode="gray">
            <a:xfrm flipH="1">
              <a:off x="8707015" y="0"/>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1" name="Right Triangle 960">
              <a:extLst>
                <a:ext uri="{FF2B5EF4-FFF2-40B4-BE49-F238E27FC236}">
                  <a16:creationId xmlns:a16="http://schemas.microsoft.com/office/drawing/2014/main" id="{66DCF699-8FD3-4097-A1BC-B42ADAFB3AD2}"/>
                </a:ext>
              </a:extLst>
            </p:cNvPr>
            <p:cNvSpPr/>
            <p:nvPr/>
          </p:nvSpPr>
          <p:spPr bwMode="gray">
            <a:xfrm rot="10800000" flipH="1">
              <a:off x="8707013" y="4940"/>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grpSp>
      <p:sp>
        <p:nvSpPr>
          <p:cNvPr id="863" name="Text Placeholder 862">
            <a:extLst>
              <a:ext uri="{FF2B5EF4-FFF2-40B4-BE49-F238E27FC236}">
                <a16:creationId xmlns:a16="http://schemas.microsoft.com/office/drawing/2014/main" id="{806A8161-3A3C-4E8C-98F0-AD01607CDAEE}"/>
              </a:ext>
            </a:extLst>
          </p:cNvPr>
          <p:cNvSpPr>
            <a:spLocks noGrp="1"/>
          </p:cNvSpPr>
          <p:nvPr>
            <p:ph type="body" sz="quarter" idx="12"/>
          </p:nvPr>
        </p:nvSpPr>
        <p:spPr>
          <a:xfrm>
            <a:off x="849086" y="2628217"/>
            <a:ext cx="5244771" cy="1500187"/>
          </a:xfrm>
        </p:spPr>
        <p:txBody>
          <a:bodyPr anchor="ctr"/>
          <a:lstStyle>
            <a:lvl1pPr>
              <a:lnSpc>
                <a:spcPct val="100000"/>
              </a:lnSpc>
              <a:spcBef>
                <a:spcPts val="0"/>
              </a:spcBef>
              <a:defRPr sz="3600"/>
            </a:lvl1pPr>
            <a:lvl2pPr marL="273050" indent="0">
              <a:buNone/>
              <a:defRPr/>
            </a:lvl2pPr>
          </a:lstStyle>
          <a:p>
            <a:pPr lvl="0"/>
            <a:r>
              <a:rPr lang="en-US"/>
              <a:t>Edit Master text styles</a:t>
            </a:r>
          </a:p>
        </p:txBody>
      </p:sp>
      <p:sp>
        <p:nvSpPr>
          <p:cNvPr id="872" name="Rectangle 871">
            <a:extLst>
              <a:ext uri="{FF2B5EF4-FFF2-40B4-BE49-F238E27FC236}">
                <a16:creationId xmlns:a16="http://schemas.microsoft.com/office/drawing/2014/main" id="{6471A44C-0240-4D32-A1C2-B7E58448C427}"/>
              </a:ext>
            </a:extLst>
          </p:cNvPr>
          <p:cNvSpPr/>
          <p:nvPr/>
        </p:nvSpPr>
        <p:spPr bwMode="ltGray">
          <a:xfrm>
            <a:off x="-3443" y="6766560"/>
            <a:ext cx="12192265" cy="91440"/>
          </a:xfrm>
          <a:prstGeom prst="rect">
            <a:avLst/>
          </a:prstGeom>
          <a:gradFill flip="none" rotWithShape="1">
            <a:gsLst>
              <a:gs pos="0">
                <a:srgbClr val="AADB1E"/>
              </a:gs>
              <a:gs pos="25000">
                <a:schemeClr val="accent4"/>
              </a:gs>
              <a:gs pos="100000">
                <a:srgbClr val="003D79"/>
              </a:gs>
              <a:gs pos="50000">
                <a:schemeClr val="accent1"/>
              </a:gs>
              <a:gs pos="75000">
                <a:schemeClr val="accent3"/>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grpSp>
        <p:nvGrpSpPr>
          <p:cNvPr id="762" name="Group 761">
            <a:extLst>
              <a:ext uri="{FF2B5EF4-FFF2-40B4-BE49-F238E27FC236}">
                <a16:creationId xmlns:a16="http://schemas.microsoft.com/office/drawing/2014/main" id="{96955FCA-8B11-477A-9A36-9D9A120498A2}"/>
              </a:ext>
            </a:extLst>
          </p:cNvPr>
          <p:cNvGrpSpPr/>
          <p:nvPr/>
        </p:nvGrpSpPr>
        <p:grpSpPr bwMode="black">
          <a:xfrm>
            <a:off x="617878" y="6446044"/>
            <a:ext cx="1099793" cy="173355"/>
            <a:chOff x="-84138" y="5622925"/>
            <a:chExt cx="4330701" cy="682626"/>
          </a:xfrm>
        </p:grpSpPr>
        <p:sp>
          <p:nvSpPr>
            <p:cNvPr id="774" name="Freeform 6">
              <a:extLst>
                <a:ext uri="{FF2B5EF4-FFF2-40B4-BE49-F238E27FC236}">
                  <a16:creationId xmlns:a16="http://schemas.microsoft.com/office/drawing/2014/main" id="{8119CEA8-7D2F-44AF-B42B-37924DB314A6}"/>
                </a:ext>
              </a:extLst>
            </p:cNvPr>
            <p:cNvSpPr>
              <a:spLocks/>
            </p:cNvSpPr>
            <p:nvPr userDrawn="1"/>
          </p:nvSpPr>
          <p:spPr bwMode="black">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87" name="Freeform 7">
              <a:extLst>
                <a:ext uri="{FF2B5EF4-FFF2-40B4-BE49-F238E27FC236}">
                  <a16:creationId xmlns:a16="http://schemas.microsoft.com/office/drawing/2014/main" id="{7E1EA447-080C-4747-801E-7AA70CCE913E}"/>
                </a:ext>
              </a:extLst>
            </p:cNvPr>
            <p:cNvSpPr>
              <a:spLocks/>
            </p:cNvSpPr>
            <p:nvPr userDrawn="1"/>
          </p:nvSpPr>
          <p:spPr bwMode="black">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99" name="Freeform 8">
              <a:extLst>
                <a:ext uri="{FF2B5EF4-FFF2-40B4-BE49-F238E27FC236}">
                  <a16:creationId xmlns:a16="http://schemas.microsoft.com/office/drawing/2014/main" id="{6372DABB-C0FD-41BC-B584-95F58B0393AF}"/>
                </a:ext>
              </a:extLst>
            </p:cNvPr>
            <p:cNvSpPr>
              <a:spLocks noEditPoints="1"/>
            </p:cNvSpPr>
            <p:nvPr userDrawn="1"/>
          </p:nvSpPr>
          <p:spPr bwMode="black">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812" name="Freeform 9">
              <a:extLst>
                <a:ext uri="{FF2B5EF4-FFF2-40B4-BE49-F238E27FC236}">
                  <a16:creationId xmlns:a16="http://schemas.microsoft.com/office/drawing/2014/main" id="{69673DE0-9CCC-4A63-9A87-940CB560CBC3}"/>
                </a:ext>
              </a:extLst>
            </p:cNvPr>
            <p:cNvSpPr>
              <a:spLocks noEditPoints="1"/>
            </p:cNvSpPr>
            <p:nvPr userDrawn="1"/>
          </p:nvSpPr>
          <p:spPr bwMode="black">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834" name="Freeform 10">
              <a:extLst>
                <a:ext uri="{FF2B5EF4-FFF2-40B4-BE49-F238E27FC236}">
                  <a16:creationId xmlns:a16="http://schemas.microsoft.com/office/drawing/2014/main" id="{ABAD9A92-A0D4-4804-B114-CF0DA29A1474}"/>
                </a:ext>
              </a:extLst>
            </p:cNvPr>
            <p:cNvSpPr>
              <a:spLocks/>
            </p:cNvSpPr>
            <p:nvPr userDrawn="1"/>
          </p:nvSpPr>
          <p:spPr bwMode="black">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835" name="Freeform 11">
              <a:extLst>
                <a:ext uri="{FF2B5EF4-FFF2-40B4-BE49-F238E27FC236}">
                  <a16:creationId xmlns:a16="http://schemas.microsoft.com/office/drawing/2014/main" id="{160007E3-2542-4058-B0C8-17A6B1D181E4}"/>
                </a:ext>
              </a:extLst>
            </p:cNvPr>
            <p:cNvSpPr>
              <a:spLocks noEditPoints="1"/>
            </p:cNvSpPr>
            <p:nvPr userDrawn="1"/>
          </p:nvSpPr>
          <p:spPr bwMode="black">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861" name="Freeform 12">
              <a:extLst>
                <a:ext uri="{FF2B5EF4-FFF2-40B4-BE49-F238E27FC236}">
                  <a16:creationId xmlns:a16="http://schemas.microsoft.com/office/drawing/2014/main" id="{2E0E48D4-9CE0-44CE-8AFF-A45861D2B751}"/>
                </a:ext>
              </a:extLst>
            </p:cNvPr>
            <p:cNvSpPr>
              <a:spLocks noEditPoints="1"/>
            </p:cNvSpPr>
            <p:nvPr userDrawn="1"/>
          </p:nvSpPr>
          <p:spPr bwMode="black">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
        <p:nvSpPr>
          <p:cNvPr id="865" name="Freeform: Shape 864">
            <a:extLst>
              <a:ext uri="{FF2B5EF4-FFF2-40B4-BE49-F238E27FC236}">
                <a16:creationId xmlns:a16="http://schemas.microsoft.com/office/drawing/2014/main" id="{E144BB42-8F82-4E98-A22B-CA1ED09613AE}"/>
              </a:ext>
            </a:extLst>
          </p:cNvPr>
          <p:cNvSpPr/>
          <p:nvPr/>
        </p:nvSpPr>
        <p:spPr bwMode="black">
          <a:xfrm>
            <a:off x="565464" y="2687486"/>
            <a:ext cx="45719" cy="1412491"/>
          </a:xfrm>
          <a:custGeom>
            <a:avLst/>
            <a:gdLst>
              <a:gd name="connsiteX0" fmla="*/ 0 w 45719"/>
              <a:gd name="connsiteY0" fmla="*/ 0 h 1412491"/>
              <a:gd name="connsiteX1" fmla="*/ 45719 w 45719"/>
              <a:gd name="connsiteY1" fmla="*/ 0 h 1412491"/>
              <a:gd name="connsiteX2" fmla="*/ 45719 w 45719"/>
              <a:gd name="connsiteY2" fmla="*/ 45129 h 1412491"/>
              <a:gd name="connsiteX3" fmla="*/ 45719 w 45719"/>
              <a:gd name="connsiteY3" fmla="*/ 1367362 h 1412491"/>
              <a:gd name="connsiteX4" fmla="*/ 45719 w 45719"/>
              <a:gd name="connsiteY4" fmla="*/ 1412491 h 1412491"/>
              <a:gd name="connsiteX5" fmla="*/ 0 w 45719"/>
              <a:gd name="connsiteY5" fmla="*/ 1412491 h 1412491"/>
              <a:gd name="connsiteX6" fmla="*/ 0 w 45719"/>
              <a:gd name="connsiteY6" fmla="*/ 1367362 h 1412491"/>
              <a:gd name="connsiteX7" fmla="*/ 0 w 45719"/>
              <a:gd name="connsiteY7" fmla="*/ 45129 h 141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9" h="1412491">
                <a:moveTo>
                  <a:pt x="0" y="0"/>
                </a:moveTo>
                <a:lnTo>
                  <a:pt x="45719" y="0"/>
                </a:lnTo>
                <a:lnTo>
                  <a:pt x="45719" y="45129"/>
                </a:lnTo>
                <a:lnTo>
                  <a:pt x="45719" y="1367362"/>
                </a:lnTo>
                <a:lnTo>
                  <a:pt x="45719" y="1412491"/>
                </a:lnTo>
                <a:lnTo>
                  <a:pt x="0" y="1412491"/>
                </a:lnTo>
                <a:lnTo>
                  <a:pt x="0" y="1367362"/>
                </a:lnTo>
                <a:lnTo>
                  <a:pt x="0" y="45129"/>
                </a:lnTo>
                <a:close/>
              </a:path>
            </a:pathLst>
          </a:cu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1512" name="TextBox 1511">
            <a:extLst>
              <a:ext uri="{FF2B5EF4-FFF2-40B4-BE49-F238E27FC236}">
                <a16:creationId xmlns:a16="http://schemas.microsoft.com/office/drawing/2014/main" id="{6C78DB77-69E8-414D-8309-EC1F1C8DCA8E}"/>
              </a:ext>
            </a:extLst>
          </p:cNvPr>
          <p:cNvSpPr txBox="1"/>
          <p:nvPr/>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Tree>
    <p:extLst>
      <p:ext uri="{BB962C8B-B14F-4D97-AF65-F5344CB8AC3E}">
        <p14:creationId xmlns:p14="http://schemas.microsoft.com/office/powerpoint/2010/main" val="4244908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ig Statement with icon">
    <p:spTree>
      <p:nvGrpSpPr>
        <p:cNvPr id="1" name=""/>
        <p:cNvGrpSpPr/>
        <p:nvPr/>
      </p:nvGrpSpPr>
      <p:grpSpPr>
        <a:xfrm>
          <a:off x="0" y="0"/>
          <a:ext cx="0" cy="0"/>
          <a:chOff x="0" y="0"/>
          <a:chExt cx="0" cy="0"/>
        </a:xfrm>
      </p:grpSpPr>
      <p:sp>
        <p:nvSpPr>
          <p:cNvPr id="1870" name="Rectangle 1869">
            <a:extLst>
              <a:ext uri="{FF2B5EF4-FFF2-40B4-BE49-F238E27FC236}">
                <a16:creationId xmlns:a16="http://schemas.microsoft.com/office/drawing/2014/main" id="{87DEB98F-E255-48BD-B862-71B16A67E330}"/>
              </a:ext>
            </a:extLst>
          </p:cNvPr>
          <p:cNvSpPr/>
          <p:nvPr userDrawn="1"/>
        </p:nvSpPr>
        <p:spPr bwMode="gray">
          <a:xfrm>
            <a:off x="4852551" y="1935282"/>
            <a:ext cx="7342623" cy="2915194"/>
          </a:xfrm>
          <a:prstGeom prst="rect">
            <a:avLst/>
          </a:prstGeom>
          <a:solidFill>
            <a:srgbClr val="C6C6C8">
              <a:lumMod val="40000"/>
              <a:lumOff val="6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Verdana"/>
            </a:endParaRPr>
          </a:p>
        </p:txBody>
      </p:sp>
      <p:sp>
        <p:nvSpPr>
          <p:cNvPr id="2055" name="Right Triangle 2054">
            <a:extLst>
              <a:ext uri="{FF2B5EF4-FFF2-40B4-BE49-F238E27FC236}">
                <a16:creationId xmlns:a16="http://schemas.microsoft.com/office/drawing/2014/main" id="{379E0254-E381-429F-8267-B64F0A64F01F}"/>
              </a:ext>
            </a:extLst>
          </p:cNvPr>
          <p:cNvSpPr/>
          <p:nvPr/>
        </p:nvSpPr>
        <p:spPr bwMode="gray">
          <a:xfrm flipV="1">
            <a:off x="6792036"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58" name="Right Triangle 2057">
            <a:extLst>
              <a:ext uri="{FF2B5EF4-FFF2-40B4-BE49-F238E27FC236}">
                <a16:creationId xmlns:a16="http://schemas.microsoft.com/office/drawing/2014/main" id="{AD309C60-3500-4EAB-B8B3-1C4389B46638}"/>
              </a:ext>
            </a:extLst>
          </p:cNvPr>
          <p:cNvSpPr/>
          <p:nvPr/>
        </p:nvSpPr>
        <p:spPr bwMode="gray">
          <a:xfrm>
            <a:off x="6792036" y="2910641"/>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60" name="Right Triangle 2059">
            <a:extLst>
              <a:ext uri="{FF2B5EF4-FFF2-40B4-BE49-F238E27FC236}">
                <a16:creationId xmlns:a16="http://schemas.microsoft.com/office/drawing/2014/main" id="{7ACD5E60-6BFC-44BF-BA51-40FFE210E52F}"/>
              </a:ext>
            </a:extLst>
          </p:cNvPr>
          <p:cNvSpPr/>
          <p:nvPr/>
        </p:nvSpPr>
        <p:spPr bwMode="gray">
          <a:xfrm>
            <a:off x="6792036"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61" name="Right Triangle 2060">
            <a:extLst>
              <a:ext uri="{FF2B5EF4-FFF2-40B4-BE49-F238E27FC236}">
                <a16:creationId xmlns:a16="http://schemas.microsoft.com/office/drawing/2014/main" id="{87AD33CD-A516-4CDC-9B49-367540BB4D09}"/>
              </a:ext>
            </a:extLst>
          </p:cNvPr>
          <p:cNvSpPr/>
          <p:nvPr/>
        </p:nvSpPr>
        <p:spPr bwMode="gray">
          <a:xfrm rot="10800000">
            <a:off x="6792037" y="194202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65" name="Right Triangle 2064">
            <a:extLst>
              <a:ext uri="{FF2B5EF4-FFF2-40B4-BE49-F238E27FC236}">
                <a16:creationId xmlns:a16="http://schemas.microsoft.com/office/drawing/2014/main" id="{BE366215-CBD9-4FFA-958F-037586C2A656}"/>
              </a:ext>
            </a:extLst>
          </p:cNvPr>
          <p:cNvSpPr/>
          <p:nvPr/>
        </p:nvSpPr>
        <p:spPr bwMode="gray">
          <a:xfrm flipH="1" flipV="1">
            <a:off x="7763239"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66" name="Right Triangle 2065">
            <a:extLst>
              <a:ext uri="{FF2B5EF4-FFF2-40B4-BE49-F238E27FC236}">
                <a16:creationId xmlns:a16="http://schemas.microsoft.com/office/drawing/2014/main" id="{FB174B08-BC06-4B26-9CEA-0753BD7F16BC}"/>
              </a:ext>
            </a:extLst>
          </p:cNvPr>
          <p:cNvSpPr/>
          <p:nvPr/>
        </p:nvSpPr>
        <p:spPr bwMode="gray">
          <a:xfrm rot="10800000" flipH="1" flipV="1">
            <a:off x="7763240"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68" name="Right Triangle 2067">
            <a:extLst>
              <a:ext uri="{FF2B5EF4-FFF2-40B4-BE49-F238E27FC236}">
                <a16:creationId xmlns:a16="http://schemas.microsoft.com/office/drawing/2014/main" id="{944C2EE1-0039-4616-8875-146C1099B1C1}"/>
              </a:ext>
            </a:extLst>
          </p:cNvPr>
          <p:cNvSpPr/>
          <p:nvPr/>
        </p:nvSpPr>
        <p:spPr bwMode="gray">
          <a:xfrm flipH="1">
            <a:off x="7763239" y="2910641"/>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69" name="Right Triangle 2068">
            <a:extLst>
              <a:ext uri="{FF2B5EF4-FFF2-40B4-BE49-F238E27FC236}">
                <a16:creationId xmlns:a16="http://schemas.microsoft.com/office/drawing/2014/main" id="{4098F3BA-CE41-4565-8758-F3AE196BADDE}"/>
              </a:ext>
            </a:extLst>
          </p:cNvPr>
          <p:cNvSpPr/>
          <p:nvPr/>
        </p:nvSpPr>
        <p:spPr bwMode="gray">
          <a:xfrm rot="10800000" flipH="1">
            <a:off x="7763240"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72" name="Right Triangle 2071">
            <a:extLst>
              <a:ext uri="{FF2B5EF4-FFF2-40B4-BE49-F238E27FC236}">
                <a16:creationId xmlns:a16="http://schemas.microsoft.com/office/drawing/2014/main" id="{32F085F8-0118-4937-B11E-6F4E2A7658C7}"/>
              </a:ext>
            </a:extLst>
          </p:cNvPr>
          <p:cNvSpPr/>
          <p:nvPr/>
        </p:nvSpPr>
        <p:spPr bwMode="gray">
          <a:xfrm flipH="1">
            <a:off x="7763239"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73" name="Right Triangle 2072">
            <a:extLst>
              <a:ext uri="{FF2B5EF4-FFF2-40B4-BE49-F238E27FC236}">
                <a16:creationId xmlns:a16="http://schemas.microsoft.com/office/drawing/2014/main" id="{848EF73E-43B5-44C6-95BE-899BF79BB098}"/>
              </a:ext>
            </a:extLst>
          </p:cNvPr>
          <p:cNvSpPr/>
          <p:nvPr/>
        </p:nvSpPr>
        <p:spPr bwMode="gray">
          <a:xfrm rot="10800000" flipH="1">
            <a:off x="7763240"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78" name="Right Triangle 2077">
            <a:extLst>
              <a:ext uri="{FF2B5EF4-FFF2-40B4-BE49-F238E27FC236}">
                <a16:creationId xmlns:a16="http://schemas.microsoft.com/office/drawing/2014/main" id="{07396E72-EB7E-4000-861F-EDA14C0C2066}"/>
              </a:ext>
            </a:extLst>
          </p:cNvPr>
          <p:cNvSpPr/>
          <p:nvPr/>
        </p:nvSpPr>
        <p:spPr bwMode="gray">
          <a:xfrm flipV="1">
            <a:off x="8734441" y="387927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81" name="Right Triangle 2080">
            <a:extLst>
              <a:ext uri="{FF2B5EF4-FFF2-40B4-BE49-F238E27FC236}">
                <a16:creationId xmlns:a16="http://schemas.microsoft.com/office/drawing/2014/main" id="{C3D017B0-3559-48A4-9DD2-0EB889542971}"/>
              </a:ext>
            </a:extLst>
          </p:cNvPr>
          <p:cNvSpPr/>
          <p:nvPr/>
        </p:nvSpPr>
        <p:spPr bwMode="gray">
          <a:xfrm>
            <a:off x="8734441"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82" name="Right Triangle 2081">
            <a:extLst>
              <a:ext uri="{FF2B5EF4-FFF2-40B4-BE49-F238E27FC236}">
                <a16:creationId xmlns:a16="http://schemas.microsoft.com/office/drawing/2014/main" id="{B4356A04-9CA5-48A5-AF9D-6AC4D3F0DE08}"/>
              </a:ext>
            </a:extLst>
          </p:cNvPr>
          <p:cNvSpPr/>
          <p:nvPr/>
        </p:nvSpPr>
        <p:spPr bwMode="gray">
          <a:xfrm rot="10800000">
            <a:off x="8734441" y="2910641"/>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84" name="Right Triangle 2083">
            <a:extLst>
              <a:ext uri="{FF2B5EF4-FFF2-40B4-BE49-F238E27FC236}">
                <a16:creationId xmlns:a16="http://schemas.microsoft.com/office/drawing/2014/main" id="{1A9FF7BD-AFB6-435E-9C1D-5BFCE9944C30}"/>
              </a:ext>
            </a:extLst>
          </p:cNvPr>
          <p:cNvSpPr/>
          <p:nvPr/>
        </p:nvSpPr>
        <p:spPr bwMode="gray">
          <a:xfrm rot="10800000">
            <a:off x="8734441"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89" name="Right Triangle 2088">
            <a:extLst>
              <a:ext uri="{FF2B5EF4-FFF2-40B4-BE49-F238E27FC236}">
                <a16:creationId xmlns:a16="http://schemas.microsoft.com/office/drawing/2014/main" id="{F2A2CBDB-A4CB-4BD2-B67D-738215683181}"/>
              </a:ext>
            </a:extLst>
          </p:cNvPr>
          <p:cNvSpPr/>
          <p:nvPr/>
        </p:nvSpPr>
        <p:spPr bwMode="gray">
          <a:xfrm flipH="1" flipV="1">
            <a:off x="9705645"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90" name="Right Triangle 2089">
            <a:extLst>
              <a:ext uri="{FF2B5EF4-FFF2-40B4-BE49-F238E27FC236}">
                <a16:creationId xmlns:a16="http://schemas.microsoft.com/office/drawing/2014/main" id="{A1231640-872A-4ABD-9F11-4871F6543FA4}"/>
              </a:ext>
            </a:extLst>
          </p:cNvPr>
          <p:cNvSpPr/>
          <p:nvPr/>
        </p:nvSpPr>
        <p:spPr bwMode="gray">
          <a:xfrm rot="10800000" flipH="1" flipV="1">
            <a:off x="9705646" y="3879273"/>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92" name="Right Triangle 2091">
            <a:extLst>
              <a:ext uri="{FF2B5EF4-FFF2-40B4-BE49-F238E27FC236}">
                <a16:creationId xmlns:a16="http://schemas.microsoft.com/office/drawing/2014/main" id="{99CDE09D-1B6D-48DF-84B6-98CD026A4CB4}"/>
              </a:ext>
            </a:extLst>
          </p:cNvPr>
          <p:cNvSpPr/>
          <p:nvPr/>
        </p:nvSpPr>
        <p:spPr bwMode="gray">
          <a:xfrm rot="10800000" flipH="1">
            <a:off x="9705645"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95" name="Right Triangle 2094">
            <a:extLst>
              <a:ext uri="{FF2B5EF4-FFF2-40B4-BE49-F238E27FC236}">
                <a16:creationId xmlns:a16="http://schemas.microsoft.com/office/drawing/2014/main" id="{8595FC23-C645-4A52-8E9C-CACA695E7C6F}"/>
              </a:ext>
            </a:extLst>
          </p:cNvPr>
          <p:cNvSpPr/>
          <p:nvPr/>
        </p:nvSpPr>
        <p:spPr bwMode="gray">
          <a:xfrm flipH="1">
            <a:off x="9705645" y="1942027"/>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96" name="Right Triangle 2095">
            <a:extLst>
              <a:ext uri="{FF2B5EF4-FFF2-40B4-BE49-F238E27FC236}">
                <a16:creationId xmlns:a16="http://schemas.microsoft.com/office/drawing/2014/main" id="{1AF14238-22B4-4861-9498-73032B272254}"/>
              </a:ext>
            </a:extLst>
          </p:cNvPr>
          <p:cNvSpPr/>
          <p:nvPr/>
        </p:nvSpPr>
        <p:spPr bwMode="gray">
          <a:xfrm rot="10800000" flipH="1">
            <a:off x="9705645" y="1942027"/>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49" name="Freeform: Shape 248">
            <a:extLst>
              <a:ext uri="{FF2B5EF4-FFF2-40B4-BE49-F238E27FC236}">
                <a16:creationId xmlns:a16="http://schemas.microsoft.com/office/drawing/2014/main" id="{EE1B428B-301B-4A2F-8A22-D4FE335540BF}"/>
              </a:ext>
            </a:extLst>
          </p:cNvPr>
          <p:cNvSpPr/>
          <p:nvPr/>
        </p:nvSpPr>
        <p:spPr bwMode="gray">
          <a:xfrm rot="10800000" flipH="1">
            <a:off x="11648955" y="1942027"/>
            <a:ext cx="546219" cy="971203"/>
          </a:xfrm>
          <a:custGeom>
            <a:avLst/>
            <a:gdLst>
              <a:gd name="connsiteX0" fmla="*/ 0 w 546219"/>
              <a:gd name="connsiteY0" fmla="*/ 971203 h 971203"/>
              <a:gd name="connsiteX1" fmla="*/ 546219 w 546219"/>
              <a:gd name="connsiteY1" fmla="*/ 971203 h 971203"/>
              <a:gd name="connsiteX2" fmla="*/ 546219 w 546219"/>
              <a:gd name="connsiteY2" fmla="*/ 546219 h 971203"/>
              <a:gd name="connsiteX3" fmla="*/ 0 w 546219"/>
              <a:gd name="connsiteY3" fmla="*/ 0 h 971203"/>
              <a:gd name="connsiteX4" fmla="*/ 0 w 546219"/>
              <a:gd name="connsiteY4" fmla="*/ 971203 h 971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219" h="971203">
                <a:moveTo>
                  <a:pt x="0" y="971203"/>
                </a:moveTo>
                <a:lnTo>
                  <a:pt x="546219" y="971203"/>
                </a:lnTo>
                <a:lnTo>
                  <a:pt x="546219" y="546219"/>
                </a:lnTo>
                <a:lnTo>
                  <a:pt x="0" y="0"/>
                </a:lnTo>
                <a:lnTo>
                  <a:pt x="0" y="971203"/>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09" name="Right Triangle 2108">
            <a:extLst>
              <a:ext uri="{FF2B5EF4-FFF2-40B4-BE49-F238E27FC236}">
                <a16:creationId xmlns:a16="http://schemas.microsoft.com/office/drawing/2014/main" id="{99FEE84E-53E9-4776-8DE8-E47A361BA88B}"/>
              </a:ext>
            </a:extLst>
          </p:cNvPr>
          <p:cNvSpPr/>
          <p:nvPr/>
        </p:nvSpPr>
        <p:spPr bwMode="gray">
          <a:xfrm flipV="1">
            <a:off x="10677301"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10" name="Right Triangle 2109">
            <a:extLst>
              <a:ext uri="{FF2B5EF4-FFF2-40B4-BE49-F238E27FC236}">
                <a16:creationId xmlns:a16="http://schemas.microsoft.com/office/drawing/2014/main" id="{1DD578AB-11F7-4ABA-B139-6DF21FC62151}"/>
              </a:ext>
            </a:extLst>
          </p:cNvPr>
          <p:cNvSpPr/>
          <p:nvPr/>
        </p:nvSpPr>
        <p:spPr bwMode="gray">
          <a:xfrm rot="10800000" flipV="1">
            <a:off x="10677302"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12" name="Right Triangle 2111">
            <a:extLst>
              <a:ext uri="{FF2B5EF4-FFF2-40B4-BE49-F238E27FC236}">
                <a16:creationId xmlns:a16="http://schemas.microsoft.com/office/drawing/2014/main" id="{09E3E88F-E68D-4B1C-AF76-ECD20957E3DB}"/>
              </a:ext>
            </a:extLst>
          </p:cNvPr>
          <p:cNvSpPr/>
          <p:nvPr/>
        </p:nvSpPr>
        <p:spPr bwMode="gray">
          <a:xfrm>
            <a:off x="10677301" y="2910641"/>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13" name="Right Triangle 2112">
            <a:extLst>
              <a:ext uri="{FF2B5EF4-FFF2-40B4-BE49-F238E27FC236}">
                <a16:creationId xmlns:a16="http://schemas.microsoft.com/office/drawing/2014/main" id="{A05A2D39-0F65-4AD7-BF84-3E6E866C0695}"/>
              </a:ext>
            </a:extLst>
          </p:cNvPr>
          <p:cNvSpPr/>
          <p:nvPr/>
        </p:nvSpPr>
        <p:spPr bwMode="gray">
          <a:xfrm rot="10800000">
            <a:off x="10677301"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15" name="Right Triangle 2114">
            <a:extLst>
              <a:ext uri="{FF2B5EF4-FFF2-40B4-BE49-F238E27FC236}">
                <a16:creationId xmlns:a16="http://schemas.microsoft.com/office/drawing/2014/main" id="{206C9E9A-6F8E-4552-B214-16CC537D131E}"/>
              </a:ext>
            </a:extLst>
          </p:cNvPr>
          <p:cNvSpPr/>
          <p:nvPr/>
        </p:nvSpPr>
        <p:spPr bwMode="gray">
          <a:xfrm>
            <a:off x="10677301" y="194202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16" name="Right Triangle 2115">
            <a:extLst>
              <a:ext uri="{FF2B5EF4-FFF2-40B4-BE49-F238E27FC236}">
                <a16:creationId xmlns:a16="http://schemas.microsoft.com/office/drawing/2014/main" id="{3ED89541-3BF3-4D8C-846E-F10D7392E273}"/>
              </a:ext>
            </a:extLst>
          </p:cNvPr>
          <p:cNvSpPr/>
          <p:nvPr/>
        </p:nvSpPr>
        <p:spPr bwMode="gray">
          <a:xfrm rot="10800000">
            <a:off x="10677301"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20" name="Right Triangle 2119">
            <a:extLst>
              <a:ext uri="{FF2B5EF4-FFF2-40B4-BE49-F238E27FC236}">
                <a16:creationId xmlns:a16="http://schemas.microsoft.com/office/drawing/2014/main" id="{EC942C2D-CFE2-4BDD-927E-F517B4D27E93}"/>
              </a:ext>
            </a:extLst>
          </p:cNvPr>
          <p:cNvSpPr/>
          <p:nvPr/>
        </p:nvSpPr>
        <p:spPr bwMode="gray">
          <a:xfrm flipV="1">
            <a:off x="4852550" y="3879273"/>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21" name="Right Triangle 2120">
            <a:extLst>
              <a:ext uri="{FF2B5EF4-FFF2-40B4-BE49-F238E27FC236}">
                <a16:creationId xmlns:a16="http://schemas.microsoft.com/office/drawing/2014/main" id="{1F991860-0BB4-4313-9CBA-C8252877F9C6}"/>
              </a:ext>
            </a:extLst>
          </p:cNvPr>
          <p:cNvSpPr/>
          <p:nvPr/>
        </p:nvSpPr>
        <p:spPr bwMode="gray">
          <a:xfrm rot="10800000" flipV="1">
            <a:off x="4852551"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24" name="Right Triangle 2123">
            <a:extLst>
              <a:ext uri="{FF2B5EF4-FFF2-40B4-BE49-F238E27FC236}">
                <a16:creationId xmlns:a16="http://schemas.microsoft.com/office/drawing/2014/main" id="{0F3E436A-1DF3-4950-A2C2-2692D87C4F8B}"/>
              </a:ext>
            </a:extLst>
          </p:cNvPr>
          <p:cNvSpPr/>
          <p:nvPr/>
        </p:nvSpPr>
        <p:spPr bwMode="gray">
          <a:xfrm>
            <a:off x="4852550"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25" name="Right Triangle 2124">
            <a:extLst>
              <a:ext uri="{FF2B5EF4-FFF2-40B4-BE49-F238E27FC236}">
                <a16:creationId xmlns:a16="http://schemas.microsoft.com/office/drawing/2014/main" id="{611BB566-F2B3-4379-869F-A61ED31FEFD5}"/>
              </a:ext>
            </a:extLst>
          </p:cNvPr>
          <p:cNvSpPr/>
          <p:nvPr/>
        </p:nvSpPr>
        <p:spPr bwMode="gray">
          <a:xfrm rot="10800000">
            <a:off x="4852551" y="2910641"/>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28" name="Right Triangle 2127">
            <a:extLst>
              <a:ext uri="{FF2B5EF4-FFF2-40B4-BE49-F238E27FC236}">
                <a16:creationId xmlns:a16="http://schemas.microsoft.com/office/drawing/2014/main" id="{6102792F-5D69-4653-A8F2-82B19B151911}"/>
              </a:ext>
            </a:extLst>
          </p:cNvPr>
          <p:cNvSpPr/>
          <p:nvPr/>
        </p:nvSpPr>
        <p:spPr bwMode="gray">
          <a:xfrm>
            <a:off x="4852550" y="1935282"/>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29" name="Right Triangle 2128">
            <a:extLst>
              <a:ext uri="{FF2B5EF4-FFF2-40B4-BE49-F238E27FC236}">
                <a16:creationId xmlns:a16="http://schemas.microsoft.com/office/drawing/2014/main" id="{1D3B37AD-78C0-404C-94A9-CC96B8C52AB4}"/>
              </a:ext>
            </a:extLst>
          </p:cNvPr>
          <p:cNvSpPr/>
          <p:nvPr/>
        </p:nvSpPr>
        <p:spPr bwMode="gray">
          <a:xfrm rot="10800000">
            <a:off x="4852551"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34" name="Right Triangle 2133">
            <a:extLst>
              <a:ext uri="{FF2B5EF4-FFF2-40B4-BE49-F238E27FC236}">
                <a16:creationId xmlns:a16="http://schemas.microsoft.com/office/drawing/2014/main" id="{7894F63B-153D-4349-9487-44A5034AA3C7}"/>
              </a:ext>
            </a:extLst>
          </p:cNvPr>
          <p:cNvSpPr/>
          <p:nvPr/>
        </p:nvSpPr>
        <p:spPr bwMode="gray">
          <a:xfrm flipH="1" flipV="1">
            <a:off x="5820710"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36" name="Right Triangle 2135">
            <a:extLst>
              <a:ext uri="{FF2B5EF4-FFF2-40B4-BE49-F238E27FC236}">
                <a16:creationId xmlns:a16="http://schemas.microsoft.com/office/drawing/2014/main" id="{C0C9C94B-1222-4B72-8550-3B115A246D93}"/>
              </a:ext>
            </a:extLst>
          </p:cNvPr>
          <p:cNvSpPr/>
          <p:nvPr/>
        </p:nvSpPr>
        <p:spPr bwMode="gray">
          <a:xfrm flipH="1">
            <a:off x="5820710" y="2910641"/>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37" name="Right Triangle 2136">
            <a:extLst>
              <a:ext uri="{FF2B5EF4-FFF2-40B4-BE49-F238E27FC236}">
                <a16:creationId xmlns:a16="http://schemas.microsoft.com/office/drawing/2014/main" id="{206C50EE-8148-4C3D-A8F9-5FE072F38CC6}"/>
              </a:ext>
            </a:extLst>
          </p:cNvPr>
          <p:cNvSpPr/>
          <p:nvPr/>
        </p:nvSpPr>
        <p:spPr bwMode="gray">
          <a:xfrm rot="10800000" flipH="1">
            <a:off x="5820710"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39" name="Right Triangle 2138">
            <a:extLst>
              <a:ext uri="{FF2B5EF4-FFF2-40B4-BE49-F238E27FC236}">
                <a16:creationId xmlns:a16="http://schemas.microsoft.com/office/drawing/2014/main" id="{17143BF8-78D1-4C18-A5C4-BAF1917944D5}"/>
              </a:ext>
            </a:extLst>
          </p:cNvPr>
          <p:cNvSpPr/>
          <p:nvPr/>
        </p:nvSpPr>
        <p:spPr bwMode="gray">
          <a:xfrm flipH="1">
            <a:off x="5820710" y="1942027"/>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40" name="Right Triangle 2139">
            <a:extLst>
              <a:ext uri="{FF2B5EF4-FFF2-40B4-BE49-F238E27FC236}">
                <a16:creationId xmlns:a16="http://schemas.microsoft.com/office/drawing/2014/main" id="{5A60B454-6649-4014-8D1D-2691C3312F7C}"/>
              </a:ext>
            </a:extLst>
          </p:cNvPr>
          <p:cNvSpPr/>
          <p:nvPr/>
        </p:nvSpPr>
        <p:spPr bwMode="gray">
          <a:xfrm rot="10800000" flipH="1">
            <a:off x="5820711"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65" name="Right Triangle 1964">
            <a:extLst>
              <a:ext uri="{FF2B5EF4-FFF2-40B4-BE49-F238E27FC236}">
                <a16:creationId xmlns:a16="http://schemas.microsoft.com/office/drawing/2014/main" id="{E6E5B286-5BC6-4D27-A967-953C221DDC00}"/>
              </a:ext>
            </a:extLst>
          </p:cNvPr>
          <p:cNvSpPr/>
          <p:nvPr/>
        </p:nvSpPr>
        <p:spPr bwMode="gray">
          <a:xfrm flipV="1">
            <a:off x="6792036"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68" name="Right Triangle 1967">
            <a:extLst>
              <a:ext uri="{FF2B5EF4-FFF2-40B4-BE49-F238E27FC236}">
                <a16:creationId xmlns:a16="http://schemas.microsoft.com/office/drawing/2014/main" id="{2B376ABD-AA7C-4380-8A1C-BB4F59C70ED7}"/>
              </a:ext>
            </a:extLst>
          </p:cNvPr>
          <p:cNvSpPr/>
          <p:nvPr/>
        </p:nvSpPr>
        <p:spPr bwMode="gray">
          <a:xfrm>
            <a:off x="6792036" y="2910641"/>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70" name="Right Triangle 1969">
            <a:extLst>
              <a:ext uri="{FF2B5EF4-FFF2-40B4-BE49-F238E27FC236}">
                <a16:creationId xmlns:a16="http://schemas.microsoft.com/office/drawing/2014/main" id="{572EB1AB-D7A9-4F0A-A21E-0693157DA579}"/>
              </a:ext>
            </a:extLst>
          </p:cNvPr>
          <p:cNvSpPr/>
          <p:nvPr/>
        </p:nvSpPr>
        <p:spPr bwMode="gray">
          <a:xfrm>
            <a:off x="6792036"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71" name="Right Triangle 1970">
            <a:extLst>
              <a:ext uri="{FF2B5EF4-FFF2-40B4-BE49-F238E27FC236}">
                <a16:creationId xmlns:a16="http://schemas.microsoft.com/office/drawing/2014/main" id="{D05BA029-292B-4F5B-96F7-82AEBA8518B9}"/>
              </a:ext>
            </a:extLst>
          </p:cNvPr>
          <p:cNvSpPr/>
          <p:nvPr/>
        </p:nvSpPr>
        <p:spPr bwMode="gray">
          <a:xfrm rot="10800000">
            <a:off x="6792037" y="194202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75" name="Right Triangle 1974">
            <a:extLst>
              <a:ext uri="{FF2B5EF4-FFF2-40B4-BE49-F238E27FC236}">
                <a16:creationId xmlns:a16="http://schemas.microsoft.com/office/drawing/2014/main" id="{178EC3AD-6FEE-4E45-86D1-E97050157EC9}"/>
              </a:ext>
            </a:extLst>
          </p:cNvPr>
          <p:cNvSpPr/>
          <p:nvPr/>
        </p:nvSpPr>
        <p:spPr bwMode="gray">
          <a:xfrm flipH="1" flipV="1">
            <a:off x="7763239"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76" name="Right Triangle 1975">
            <a:extLst>
              <a:ext uri="{FF2B5EF4-FFF2-40B4-BE49-F238E27FC236}">
                <a16:creationId xmlns:a16="http://schemas.microsoft.com/office/drawing/2014/main" id="{F9AE0C30-1FBA-46DD-A3D6-FD85D546063E}"/>
              </a:ext>
            </a:extLst>
          </p:cNvPr>
          <p:cNvSpPr/>
          <p:nvPr/>
        </p:nvSpPr>
        <p:spPr bwMode="gray">
          <a:xfrm rot="10800000" flipH="1" flipV="1">
            <a:off x="7763240"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78" name="Right Triangle 1977">
            <a:extLst>
              <a:ext uri="{FF2B5EF4-FFF2-40B4-BE49-F238E27FC236}">
                <a16:creationId xmlns:a16="http://schemas.microsoft.com/office/drawing/2014/main" id="{1D359AD2-D340-479B-885A-D5DB9CA0833D}"/>
              </a:ext>
            </a:extLst>
          </p:cNvPr>
          <p:cNvSpPr/>
          <p:nvPr/>
        </p:nvSpPr>
        <p:spPr bwMode="gray">
          <a:xfrm flipH="1">
            <a:off x="7763239" y="2910641"/>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79" name="Right Triangle 1978">
            <a:extLst>
              <a:ext uri="{FF2B5EF4-FFF2-40B4-BE49-F238E27FC236}">
                <a16:creationId xmlns:a16="http://schemas.microsoft.com/office/drawing/2014/main" id="{8B387BA8-FAAB-4F63-B541-245EA131763B}"/>
              </a:ext>
            </a:extLst>
          </p:cNvPr>
          <p:cNvSpPr/>
          <p:nvPr/>
        </p:nvSpPr>
        <p:spPr bwMode="gray">
          <a:xfrm rot="10800000" flipH="1">
            <a:off x="7763240"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82" name="Right Triangle 1981">
            <a:extLst>
              <a:ext uri="{FF2B5EF4-FFF2-40B4-BE49-F238E27FC236}">
                <a16:creationId xmlns:a16="http://schemas.microsoft.com/office/drawing/2014/main" id="{BC1D6466-33B3-4083-AFE6-DFCC19025C49}"/>
              </a:ext>
            </a:extLst>
          </p:cNvPr>
          <p:cNvSpPr/>
          <p:nvPr/>
        </p:nvSpPr>
        <p:spPr bwMode="gray">
          <a:xfrm flipH="1">
            <a:off x="7763239"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83" name="Right Triangle 1982">
            <a:extLst>
              <a:ext uri="{FF2B5EF4-FFF2-40B4-BE49-F238E27FC236}">
                <a16:creationId xmlns:a16="http://schemas.microsoft.com/office/drawing/2014/main" id="{77953615-F162-4400-B52C-35B2A7EC55E0}"/>
              </a:ext>
            </a:extLst>
          </p:cNvPr>
          <p:cNvSpPr/>
          <p:nvPr/>
        </p:nvSpPr>
        <p:spPr bwMode="gray">
          <a:xfrm rot="10800000" flipH="1">
            <a:off x="7763240"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88" name="Right Triangle 1987">
            <a:extLst>
              <a:ext uri="{FF2B5EF4-FFF2-40B4-BE49-F238E27FC236}">
                <a16:creationId xmlns:a16="http://schemas.microsoft.com/office/drawing/2014/main" id="{4D4F3A31-B5C2-4590-AE82-E103E9F283D8}"/>
              </a:ext>
            </a:extLst>
          </p:cNvPr>
          <p:cNvSpPr/>
          <p:nvPr/>
        </p:nvSpPr>
        <p:spPr bwMode="gray">
          <a:xfrm flipV="1">
            <a:off x="8734441" y="387927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91" name="Right Triangle 1990">
            <a:extLst>
              <a:ext uri="{FF2B5EF4-FFF2-40B4-BE49-F238E27FC236}">
                <a16:creationId xmlns:a16="http://schemas.microsoft.com/office/drawing/2014/main" id="{4ED8D174-82E8-4892-8F21-835314E781CB}"/>
              </a:ext>
            </a:extLst>
          </p:cNvPr>
          <p:cNvSpPr/>
          <p:nvPr/>
        </p:nvSpPr>
        <p:spPr bwMode="gray">
          <a:xfrm>
            <a:off x="8734441"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92" name="Right Triangle 1991">
            <a:extLst>
              <a:ext uri="{FF2B5EF4-FFF2-40B4-BE49-F238E27FC236}">
                <a16:creationId xmlns:a16="http://schemas.microsoft.com/office/drawing/2014/main" id="{86687566-64E1-457C-89E2-4B9C61932CD3}"/>
              </a:ext>
            </a:extLst>
          </p:cNvPr>
          <p:cNvSpPr/>
          <p:nvPr/>
        </p:nvSpPr>
        <p:spPr bwMode="gray">
          <a:xfrm rot="10800000">
            <a:off x="8734441" y="2910641"/>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94" name="Right Triangle 1993">
            <a:extLst>
              <a:ext uri="{FF2B5EF4-FFF2-40B4-BE49-F238E27FC236}">
                <a16:creationId xmlns:a16="http://schemas.microsoft.com/office/drawing/2014/main" id="{C22DB837-F708-4639-9065-99A91AACEBD0}"/>
              </a:ext>
            </a:extLst>
          </p:cNvPr>
          <p:cNvSpPr/>
          <p:nvPr/>
        </p:nvSpPr>
        <p:spPr bwMode="gray">
          <a:xfrm rot="10800000">
            <a:off x="8734441"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99" name="Right Triangle 1998">
            <a:extLst>
              <a:ext uri="{FF2B5EF4-FFF2-40B4-BE49-F238E27FC236}">
                <a16:creationId xmlns:a16="http://schemas.microsoft.com/office/drawing/2014/main" id="{6A788E85-3985-4156-AF64-CA51D0484984}"/>
              </a:ext>
            </a:extLst>
          </p:cNvPr>
          <p:cNvSpPr/>
          <p:nvPr/>
        </p:nvSpPr>
        <p:spPr bwMode="gray">
          <a:xfrm flipH="1" flipV="1">
            <a:off x="9705645"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00" name="Right Triangle 1999">
            <a:extLst>
              <a:ext uri="{FF2B5EF4-FFF2-40B4-BE49-F238E27FC236}">
                <a16:creationId xmlns:a16="http://schemas.microsoft.com/office/drawing/2014/main" id="{94558083-6AFF-46F6-8E0C-096848D16CAF}"/>
              </a:ext>
            </a:extLst>
          </p:cNvPr>
          <p:cNvSpPr/>
          <p:nvPr/>
        </p:nvSpPr>
        <p:spPr bwMode="gray">
          <a:xfrm rot="10800000" flipH="1" flipV="1">
            <a:off x="9705646" y="3879273"/>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02" name="Right Triangle 2001">
            <a:extLst>
              <a:ext uri="{FF2B5EF4-FFF2-40B4-BE49-F238E27FC236}">
                <a16:creationId xmlns:a16="http://schemas.microsoft.com/office/drawing/2014/main" id="{FFDEBEF5-9879-4820-A2E0-1C0E6B9CB80B}"/>
              </a:ext>
            </a:extLst>
          </p:cNvPr>
          <p:cNvSpPr/>
          <p:nvPr/>
        </p:nvSpPr>
        <p:spPr bwMode="gray">
          <a:xfrm rot="10800000" flipH="1">
            <a:off x="9705645"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05" name="Right Triangle 2004">
            <a:extLst>
              <a:ext uri="{FF2B5EF4-FFF2-40B4-BE49-F238E27FC236}">
                <a16:creationId xmlns:a16="http://schemas.microsoft.com/office/drawing/2014/main" id="{FAADE3CC-F18A-436E-9FAA-D97A1CEAB0D8}"/>
              </a:ext>
            </a:extLst>
          </p:cNvPr>
          <p:cNvSpPr/>
          <p:nvPr/>
        </p:nvSpPr>
        <p:spPr bwMode="gray">
          <a:xfrm flipH="1">
            <a:off x="9705645" y="1942027"/>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06" name="Right Triangle 2005">
            <a:extLst>
              <a:ext uri="{FF2B5EF4-FFF2-40B4-BE49-F238E27FC236}">
                <a16:creationId xmlns:a16="http://schemas.microsoft.com/office/drawing/2014/main" id="{A6DF877E-F512-4272-8411-07AA8F0597FA}"/>
              </a:ext>
            </a:extLst>
          </p:cNvPr>
          <p:cNvSpPr/>
          <p:nvPr/>
        </p:nvSpPr>
        <p:spPr bwMode="gray">
          <a:xfrm rot="10800000" flipH="1">
            <a:off x="9705645" y="1942027"/>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41" name="Freeform: Shape 240">
            <a:extLst>
              <a:ext uri="{FF2B5EF4-FFF2-40B4-BE49-F238E27FC236}">
                <a16:creationId xmlns:a16="http://schemas.microsoft.com/office/drawing/2014/main" id="{04ED73FD-D665-4D6A-A071-D88CC48E1BD2}"/>
              </a:ext>
            </a:extLst>
          </p:cNvPr>
          <p:cNvSpPr/>
          <p:nvPr/>
        </p:nvSpPr>
        <p:spPr bwMode="gray">
          <a:xfrm flipH="1">
            <a:off x="11648956" y="3880558"/>
            <a:ext cx="2571" cy="1286"/>
          </a:xfrm>
          <a:custGeom>
            <a:avLst/>
            <a:gdLst>
              <a:gd name="connsiteX0" fmla="*/ 1286 w 2571"/>
              <a:gd name="connsiteY0" fmla="*/ 0 h 1286"/>
              <a:gd name="connsiteX1" fmla="*/ 0 w 2571"/>
              <a:gd name="connsiteY1" fmla="*/ 1286 h 1286"/>
              <a:gd name="connsiteX2" fmla="*/ 2571 w 2571"/>
              <a:gd name="connsiteY2" fmla="*/ 1286 h 1286"/>
              <a:gd name="connsiteX3" fmla="*/ 2571 w 2571"/>
              <a:gd name="connsiteY3" fmla="*/ 1285 h 1286"/>
              <a:gd name="connsiteX4" fmla="*/ 1286 w 2571"/>
              <a:gd name="connsiteY4" fmla="*/ 0 h 1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 h="1286">
                <a:moveTo>
                  <a:pt x="1286" y="0"/>
                </a:moveTo>
                <a:lnTo>
                  <a:pt x="0" y="1286"/>
                </a:lnTo>
                <a:lnTo>
                  <a:pt x="2571" y="1286"/>
                </a:lnTo>
                <a:lnTo>
                  <a:pt x="2571" y="1285"/>
                </a:lnTo>
                <a:lnTo>
                  <a:pt x="1286"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40" name="Freeform: Shape 239">
            <a:extLst>
              <a:ext uri="{FF2B5EF4-FFF2-40B4-BE49-F238E27FC236}">
                <a16:creationId xmlns:a16="http://schemas.microsoft.com/office/drawing/2014/main" id="{DAACB6A8-5FFF-4D01-9B52-D8EE6770B36D}"/>
              </a:ext>
            </a:extLst>
          </p:cNvPr>
          <p:cNvSpPr/>
          <p:nvPr/>
        </p:nvSpPr>
        <p:spPr bwMode="gray">
          <a:xfrm flipH="1">
            <a:off x="11651527" y="3881844"/>
            <a:ext cx="544918" cy="544918"/>
          </a:xfrm>
          <a:custGeom>
            <a:avLst/>
            <a:gdLst>
              <a:gd name="connsiteX0" fmla="*/ 544918 w 544918"/>
              <a:gd name="connsiteY0" fmla="*/ 0 h 544918"/>
              <a:gd name="connsiteX1" fmla="*/ 0 w 544918"/>
              <a:gd name="connsiteY1" fmla="*/ 0 h 544918"/>
              <a:gd name="connsiteX2" fmla="*/ 0 w 544918"/>
              <a:gd name="connsiteY2" fmla="*/ 544918 h 544918"/>
              <a:gd name="connsiteX3" fmla="*/ 544918 w 544918"/>
              <a:gd name="connsiteY3" fmla="*/ 0 h 544918"/>
            </a:gdLst>
            <a:ahLst/>
            <a:cxnLst>
              <a:cxn ang="0">
                <a:pos x="connsiteX0" y="connsiteY0"/>
              </a:cxn>
              <a:cxn ang="0">
                <a:pos x="connsiteX1" y="connsiteY1"/>
              </a:cxn>
              <a:cxn ang="0">
                <a:pos x="connsiteX2" y="connsiteY2"/>
              </a:cxn>
              <a:cxn ang="0">
                <a:pos x="connsiteX3" y="connsiteY3"/>
              </a:cxn>
            </a:cxnLst>
            <a:rect l="l" t="t" r="r" b="b"/>
            <a:pathLst>
              <a:path w="544918" h="544918">
                <a:moveTo>
                  <a:pt x="544918" y="0"/>
                </a:moveTo>
                <a:lnTo>
                  <a:pt x="0" y="0"/>
                </a:lnTo>
                <a:lnTo>
                  <a:pt x="0" y="544918"/>
                </a:lnTo>
                <a:lnTo>
                  <a:pt x="544918"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37" name="Freeform: Shape 236">
            <a:extLst>
              <a:ext uri="{FF2B5EF4-FFF2-40B4-BE49-F238E27FC236}">
                <a16:creationId xmlns:a16="http://schemas.microsoft.com/office/drawing/2014/main" id="{D2647969-72F6-4EBD-8F45-8C71144016F7}"/>
              </a:ext>
            </a:extLst>
          </p:cNvPr>
          <p:cNvSpPr/>
          <p:nvPr/>
        </p:nvSpPr>
        <p:spPr bwMode="gray">
          <a:xfrm flipH="1">
            <a:off x="11648955" y="2365740"/>
            <a:ext cx="547490" cy="547490"/>
          </a:xfrm>
          <a:custGeom>
            <a:avLst/>
            <a:gdLst>
              <a:gd name="connsiteX0" fmla="*/ 0 w 547490"/>
              <a:gd name="connsiteY0" fmla="*/ 0 h 547490"/>
              <a:gd name="connsiteX1" fmla="*/ 0 w 547490"/>
              <a:gd name="connsiteY1" fmla="*/ 547490 h 547490"/>
              <a:gd name="connsiteX2" fmla="*/ 547490 w 547490"/>
              <a:gd name="connsiteY2" fmla="*/ 547490 h 547490"/>
              <a:gd name="connsiteX3" fmla="*/ 0 w 547490"/>
              <a:gd name="connsiteY3" fmla="*/ 0 h 547490"/>
            </a:gdLst>
            <a:ahLst/>
            <a:cxnLst>
              <a:cxn ang="0">
                <a:pos x="connsiteX0" y="connsiteY0"/>
              </a:cxn>
              <a:cxn ang="0">
                <a:pos x="connsiteX1" y="connsiteY1"/>
              </a:cxn>
              <a:cxn ang="0">
                <a:pos x="connsiteX2" y="connsiteY2"/>
              </a:cxn>
              <a:cxn ang="0">
                <a:pos x="connsiteX3" y="connsiteY3"/>
              </a:cxn>
            </a:cxnLst>
            <a:rect l="l" t="t" r="r" b="b"/>
            <a:pathLst>
              <a:path w="547490" h="547490">
                <a:moveTo>
                  <a:pt x="0" y="0"/>
                </a:moveTo>
                <a:lnTo>
                  <a:pt x="0" y="547490"/>
                </a:lnTo>
                <a:lnTo>
                  <a:pt x="547490" y="547490"/>
                </a:lnTo>
                <a:lnTo>
                  <a:pt x="0"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35" name="Freeform: Shape 234">
            <a:extLst>
              <a:ext uri="{FF2B5EF4-FFF2-40B4-BE49-F238E27FC236}">
                <a16:creationId xmlns:a16="http://schemas.microsoft.com/office/drawing/2014/main" id="{38C334F9-394F-4AA2-A4EF-C9F7AD2CB2DA}"/>
              </a:ext>
            </a:extLst>
          </p:cNvPr>
          <p:cNvSpPr/>
          <p:nvPr/>
        </p:nvSpPr>
        <p:spPr bwMode="gray">
          <a:xfrm flipH="1">
            <a:off x="11650241" y="3334354"/>
            <a:ext cx="546204" cy="547490"/>
          </a:xfrm>
          <a:custGeom>
            <a:avLst/>
            <a:gdLst>
              <a:gd name="connsiteX0" fmla="*/ 0 w 546204"/>
              <a:gd name="connsiteY0" fmla="*/ 0 h 547490"/>
              <a:gd name="connsiteX1" fmla="*/ 0 w 546204"/>
              <a:gd name="connsiteY1" fmla="*/ 547490 h 547490"/>
              <a:gd name="connsiteX2" fmla="*/ 544918 w 546204"/>
              <a:gd name="connsiteY2" fmla="*/ 547490 h 547490"/>
              <a:gd name="connsiteX3" fmla="*/ 546204 w 546204"/>
              <a:gd name="connsiteY3" fmla="*/ 546204 h 547490"/>
              <a:gd name="connsiteX4" fmla="*/ 0 w 546204"/>
              <a:gd name="connsiteY4" fmla="*/ 0 h 547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204" h="547490">
                <a:moveTo>
                  <a:pt x="0" y="0"/>
                </a:moveTo>
                <a:lnTo>
                  <a:pt x="0" y="547490"/>
                </a:lnTo>
                <a:lnTo>
                  <a:pt x="544918" y="547490"/>
                </a:lnTo>
                <a:lnTo>
                  <a:pt x="546204" y="546204"/>
                </a:lnTo>
                <a:lnTo>
                  <a:pt x="0"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34" name="Freeform: Shape 233">
            <a:extLst>
              <a:ext uri="{FF2B5EF4-FFF2-40B4-BE49-F238E27FC236}">
                <a16:creationId xmlns:a16="http://schemas.microsoft.com/office/drawing/2014/main" id="{3BC84EC7-85CD-4749-8F7D-D48DE50814AB}"/>
              </a:ext>
            </a:extLst>
          </p:cNvPr>
          <p:cNvSpPr/>
          <p:nvPr/>
        </p:nvSpPr>
        <p:spPr bwMode="gray">
          <a:xfrm flipH="1">
            <a:off x="11648956" y="3879273"/>
            <a:ext cx="1285" cy="2570"/>
          </a:xfrm>
          <a:custGeom>
            <a:avLst/>
            <a:gdLst>
              <a:gd name="connsiteX0" fmla="*/ 1285 w 1285"/>
              <a:gd name="connsiteY0" fmla="*/ 0 h 2570"/>
              <a:gd name="connsiteX1" fmla="*/ 0 w 1285"/>
              <a:gd name="connsiteY1" fmla="*/ 1285 h 2570"/>
              <a:gd name="connsiteX2" fmla="*/ 1285 w 1285"/>
              <a:gd name="connsiteY2" fmla="*/ 2570 h 2570"/>
              <a:gd name="connsiteX3" fmla="*/ 1285 w 1285"/>
              <a:gd name="connsiteY3" fmla="*/ 0 h 2570"/>
            </a:gdLst>
            <a:ahLst/>
            <a:cxnLst>
              <a:cxn ang="0">
                <a:pos x="connsiteX0" y="connsiteY0"/>
              </a:cxn>
              <a:cxn ang="0">
                <a:pos x="connsiteX1" y="connsiteY1"/>
              </a:cxn>
              <a:cxn ang="0">
                <a:pos x="connsiteX2" y="connsiteY2"/>
              </a:cxn>
              <a:cxn ang="0">
                <a:pos x="connsiteX3" y="connsiteY3"/>
              </a:cxn>
            </a:cxnLst>
            <a:rect l="l" t="t" r="r" b="b"/>
            <a:pathLst>
              <a:path w="1285" h="2570">
                <a:moveTo>
                  <a:pt x="1285" y="0"/>
                </a:moveTo>
                <a:lnTo>
                  <a:pt x="0" y="1285"/>
                </a:lnTo>
                <a:lnTo>
                  <a:pt x="1285" y="2570"/>
                </a:lnTo>
                <a:lnTo>
                  <a:pt x="1285"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33" name="Freeform: Shape 232">
            <a:extLst>
              <a:ext uri="{FF2B5EF4-FFF2-40B4-BE49-F238E27FC236}">
                <a16:creationId xmlns:a16="http://schemas.microsoft.com/office/drawing/2014/main" id="{DF749C73-4E4B-457C-8945-7804E3C387D7}"/>
              </a:ext>
            </a:extLst>
          </p:cNvPr>
          <p:cNvSpPr/>
          <p:nvPr/>
        </p:nvSpPr>
        <p:spPr bwMode="gray">
          <a:xfrm flipH="1">
            <a:off x="11648956" y="3881844"/>
            <a:ext cx="547489" cy="968632"/>
          </a:xfrm>
          <a:custGeom>
            <a:avLst/>
            <a:gdLst>
              <a:gd name="connsiteX0" fmla="*/ 547489 w 547489"/>
              <a:gd name="connsiteY0" fmla="*/ 0 h 968632"/>
              <a:gd name="connsiteX1" fmla="*/ 544918 w 547489"/>
              <a:gd name="connsiteY1" fmla="*/ 0 h 968632"/>
              <a:gd name="connsiteX2" fmla="*/ 0 w 547489"/>
              <a:gd name="connsiteY2" fmla="*/ 544918 h 968632"/>
              <a:gd name="connsiteX3" fmla="*/ 0 w 547489"/>
              <a:gd name="connsiteY3" fmla="*/ 968632 h 968632"/>
              <a:gd name="connsiteX4" fmla="*/ 547489 w 547489"/>
              <a:gd name="connsiteY4" fmla="*/ 968632 h 968632"/>
              <a:gd name="connsiteX5" fmla="*/ 547489 w 547489"/>
              <a:gd name="connsiteY5" fmla="*/ 0 h 96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489" h="968632">
                <a:moveTo>
                  <a:pt x="547489" y="0"/>
                </a:moveTo>
                <a:lnTo>
                  <a:pt x="544918" y="0"/>
                </a:lnTo>
                <a:lnTo>
                  <a:pt x="0" y="544918"/>
                </a:lnTo>
                <a:lnTo>
                  <a:pt x="0" y="968632"/>
                </a:lnTo>
                <a:lnTo>
                  <a:pt x="547489" y="968632"/>
                </a:lnTo>
                <a:lnTo>
                  <a:pt x="547489"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45" name="Freeform: Shape 244">
            <a:extLst>
              <a:ext uri="{FF2B5EF4-FFF2-40B4-BE49-F238E27FC236}">
                <a16:creationId xmlns:a16="http://schemas.microsoft.com/office/drawing/2014/main" id="{C7CEF2F0-638A-4980-8929-051BBF2C7F2F}"/>
              </a:ext>
            </a:extLst>
          </p:cNvPr>
          <p:cNvSpPr/>
          <p:nvPr/>
        </p:nvSpPr>
        <p:spPr bwMode="gray">
          <a:xfrm rot="10800000" flipH="1">
            <a:off x="11648955" y="1942027"/>
            <a:ext cx="546219" cy="971203"/>
          </a:xfrm>
          <a:custGeom>
            <a:avLst/>
            <a:gdLst>
              <a:gd name="connsiteX0" fmla="*/ 0 w 546219"/>
              <a:gd name="connsiteY0" fmla="*/ 971203 h 971203"/>
              <a:gd name="connsiteX1" fmla="*/ 546219 w 546219"/>
              <a:gd name="connsiteY1" fmla="*/ 971203 h 971203"/>
              <a:gd name="connsiteX2" fmla="*/ 546219 w 546219"/>
              <a:gd name="connsiteY2" fmla="*/ 546219 h 971203"/>
              <a:gd name="connsiteX3" fmla="*/ 546219 w 546219"/>
              <a:gd name="connsiteY3" fmla="*/ 0 h 971203"/>
              <a:gd name="connsiteX4" fmla="*/ 0 w 546219"/>
              <a:gd name="connsiteY4" fmla="*/ 0 h 971203"/>
              <a:gd name="connsiteX5" fmla="*/ 0 w 546219"/>
              <a:gd name="connsiteY5" fmla="*/ 971203 h 9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219" h="971203">
                <a:moveTo>
                  <a:pt x="0" y="971203"/>
                </a:moveTo>
                <a:lnTo>
                  <a:pt x="546219" y="971203"/>
                </a:lnTo>
                <a:lnTo>
                  <a:pt x="546219" y="546219"/>
                </a:lnTo>
                <a:lnTo>
                  <a:pt x="546219" y="0"/>
                </a:lnTo>
                <a:lnTo>
                  <a:pt x="0" y="0"/>
                </a:lnTo>
                <a:lnTo>
                  <a:pt x="0" y="971203"/>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19" name="Right Triangle 2018">
            <a:extLst>
              <a:ext uri="{FF2B5EF4-FFF2-40B4-BE49-F238E27FC236}">
                <a16:creationId xmlns:a16="http://schemas.microsoft.com/office/drawing/2014/main" id="{1D6819BD-8598-43CF-BFB1-6037AB55C207}"/>
              </a:ext>
            </a:extLst>
          </p:cNvPr>
          <p:cNvSpPr/>
          <p:nvPr/>
        </p:nvSpPr>
        <p:spPr bwMode="gray">
          <a:xfrm flipV="1">
            <a:off x="10677301"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20" name="Right Triangle 2019">
            <a:extLst>
              <a:ext uri="{FF2B5EF4-FFF2-40B4-BE49-F238E27FC236}">
                <a16:creationId xmlns:a16="http://schemas.microsoft.com/office/drawing/2014/main" id="{8EE356BC-0A71-4CD4-A095-BEC31A67A473}"/>
              </a:ext>
            </a:extLst>
          </p:cNvPr>
          <p:cNvSpPr/>
          <p:nvPr/>
        </p:nvSpPr>
        <p:spPr bwMode="gray">
          <a:xfrm rot="10800000" flipV="1">
            <a:off x="10677302"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22" name="Right Triangle 2021">
            <a:extLst>
              <a:ext uri="{FF2B5EF4-FFF2-40B4-BE49-F238E27FC236}">
                <a16:creationId xmlns:a16="http://schemas.microsoft.com/office/drawing/2014/main" id="{409710D7-11B3-4620-9802-30238455809B}"/>
              </a:ext>
            </a:extLst>
          </p:cNvPr>
          <p:cNvSpPr/>
          <p:nvPr/>
        </p:nvSpPr>
        <p:spPr bwMode="gray">
          <a:xfrm>
            <a:off x="10677301" y="2910641"/>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23" name="Right Triangle 2022">
            <a:extLst>
              <a:ext uri="{FF2B5EF4-FFF2-40B4-BE49-F238E27FC236}">
                <a16:creationId xmlns:a16="http://schemas.microsoft.com/office/drawing/2014/main" id="{8EFDF76A-4616-49AB-ABBD-CEA6DC584EFE}"/>
              </a:ext>
            </a:extLst>
          </p:cNvPr>
          <p:cNvSpPr/>
          <p:nvPr/>
        </p:nvSpPr>
        <p:spPr bwMode="gray">
          <a:xfrm rot="10800000">
            <a:off x="10677301"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25" name="Right Triangle 2024">
            <a:extLst>
              <a:ext uri="{FF2B5EF4-FFF2-40B4-BE49-F238E27FC236}">
                <a16:creationId xmlns:a16="http://schemas.microsoft.com/office/drawing/2014/main" id="{EF4EC8A9-B6AF-403E-8785-406CEF3DBC24}"/>
              </a:ext>
            </a:extLst>
          </p:cNvPr>
          <p:cNvSpPr/>
          <p:nvPr/>
        </p:nvSpPr>
        <p:spPr bwMode="gray">
          <a:xfrm>
            <a:off x="10677301" y="194202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26" name="Right Triangle 2025">
            <a:extLst>
              <a:ext uri="{FF2B5EF4-FFF2-40B4-BE49-F238E27FC236}">
                <a16:creationId xmlns:a16="http://schemas.microsoft.com/office/drawing/2014/main" id="{4AF60922-FA1C-4D75-BCA2-347740776023}"/>
              </a:ext>
            </a:extLst>
          </p:cNvPr>
          <p:cNvSpPr/>
          <p:nvPr/>
        </p:nvSpPr>
        <p:spPr bwMode="gray">
          <a:xfrm rot="10800000">
            <a:off x="10677301"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30" name="Right Triangle 2029">
            <a:extLst>
              <a:ext uri="{FF2B5EF4-FFF2-40B4-BE49-F238E27FC236}">
                <a16:creationId xmlns:a16="http://schemas.microsoft.com/office/drawing/2014/main" id="{ABDD0D72-0532-41DC-8684-3A10E921B1E6}"/>
              </a:ext>
            </a:extLst>
          </p:cNvPr>
          <p:cNvSpPr/>
          <p:nvPr/>
        </p:nvSpPr>
        <p:spPr bwMode="gray">
          <a:xfrm flipV="1">
            <a:off x="4852550" y="3879273"/>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31" name="Right Triangle 2030">
            <a:extLst>
              <a:ext uri="{FF2B5EF4-FFF2-40B4-BE49-F238E27FC236}">
                <a16:creationId xmlns:a16="http://schemas.microsoft.com/office/drawing/2014/main" id="{99917340-BEED-401A-9164-5967390F4436}"/>
              </a:ext>
            </a:extLst>
          </p:cNvPr>
          <p:cNvSpPr/>
          <p:nvPr/>
        </p:nvSpPr>
        <p:spPr bwMode="gray">
          <a:xfrm rot="10800000" flipV="1">
            <a:off x="4852551"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34" name="Right Triangle 2033">
            <a:extLst>
              <a:ext uri="{FF2B5EF4-FFF2-40B4-BE49-F238E27FC236}">
                <a16:creationId xmlns:a16="http://schemas.microsoft.com/office/drawing/2014/main" id="{F38CA0B6-9FFE-4D40-9D53-D500AD1C1C95}"/>
              </a:ext>
            </a:extLst>
          </p:cNvPr>
          <p:cNvSpPr/>
          <p:nvPr/>
        </p:nvSpPr>
        <p:spPr bwMode="gray">
          <a:xfrm>
            <a:off x="4852550"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35" name="Right Triangle 2034">
            <a:extLst>
              <a:ext uri="{FF2B5EF4-FFF2-40B4-BE49-F238E27FC236}">
                <a16:creationId xmlns:a16="http://schemas.microsoft.com/office/drawing/2014/main" id="{8DD648D4-B2B7-4343-B218-8F2DFEEDFD90}"/>
              </a:ext>
            </a:extLst>
          </p:cNvPr>
          <p:cNvSpPr/>
          <p:nvPr/>
        </p:nvSpPr>
        <p:spPr bwMode="gray">
          <a:xfrm rot="10800000">
            <a:off x="4852551" y="2910641"/>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38" name="Right Triangle 2037">
            <a:extLst>
              <a:ext uri="{FF2B5EF4-FFF2-40B4-BE49-F238E27FC236}">
                <a16:creationId xmlns:a16="http://schemas.microsoft.com/office/drawing/2014/main" id="{7879B82B-73B6-4FB8-8C3F-D741B69008BB}"/>
              </a:ext>
            </a:extLst>
          </p:cNvPr>
          <p:cNvSpPr/>
          <p:nvPr/>
        </p:nvSpPr>
        <p:spPr bwMode="gray">
          <a:xfrm>
            <a:off x="4852550" y="1935282"/>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39" name="Right Triangle 2038">
            <a:extLst>
              <a:ext uri="{FF2B5EF4-FFF2-40B4-BE49-F238E27FC236}">
                <a16:creationId xmlns:a16="http://schemas.microsoft.com/office/drawing/2014/main" id="{7EE5363B-53DC-4F89-AAC4-C853D7200D02}"/>
              </a:ext>
            </a:extLst>
          </p:cNvPr>
          <p:cNvSpPr/>
          <p:nvPr/>
        </p:nvSpPr>
        <p:spPr bwMode="gray">
          <a:xfrm rot="10800000">
            <a:off x="4852551"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44" name="Right Triangle 2043">
            <a:extLst>
              <a:ext uri="{FF2B5EF4-FFF2-40B4-BE49-F238E27FC236}">
                <a16:creationId xmlns:a16="http://schemas.microsoft.com/office/drawing/2014/main" id="{814F1EB6-F00F-4E71-964F-EF0B01663B34}"/>
              </a:ext>
            </a:extLst>
          </p:cNvPr>
          <p:cNvSpPr/>
          <p:nvPr/>
        </p:nvSpPr>
        <p:spPr bwMode="gray">
          <a:xfrm flipH="1" flipV="1">
            <a:off x="5820710"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46" name="Right Triangle 2045">
            <a:extLst>
              <a:ext uri="{FF2B5EF4-FFF2-40B4-BE49-F238E27FC236}">
                <a16:creationId xmlns:a16="http://schemas.microsoft.com/office/drawing/2014/main" id="{915086CF-7425-481C-86AE-47D5C691F974}"/>
              </a:ext>
            </a:extLst>
          </p:cNvPr>
          <p:cNvSpPr/>
          <p:nvPr/>
        </p:nvSpPr>
        <p:spPr bwMode="gray">
          <a:xfrm flipH="1">
            <a:off x="5820710" y="2910641"/>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47" name="Right Triangle 2046">
            <a:extLst>
              <a:ext uri="{FF2B5EF4-FFF2-40B4-BE49-F238E27FC236}">
                <a16:creationId xmlns:a16="http://schemas.microsoft.com/office/drawing/2014/main" id="{16B9ABD7-7982-4680-86D4-36A21D276435}"/>
              </a:ext>
            </a:extLst>
          </p:cNvPr>
          <p:cNvSpPr/>
          <p:nvPr/>
        </p:nvSpPr>
        <p:spPr bwMode="gray">
          <a:xfrm rot="10800000" flipH="1">
            <a:off x="5820710"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49" name="Right Triangle 2048">
            <a:extLst>
              <a:ext uri="{FF2B5EF4-FFF2-40B4-BE49-F238E27FC236}">
                <a16:creationId xmlns:a16="http://schemas.microsoft.com/office/drawing/2014/main" id="{D8B89FD3-FA21-4F0F-B055-5B666BAA55D2}"/>
              </a:ext>
            </a:extLst>
          </p:cNvPr>
          <p:cNvSpPr/>
          <p:nvPr/>
        </p:nvSpPr>
        <p:spPr bwMode="gray">
          <a:xfrm flipH="1">
            <a:off x="5820710" y="1942027"/>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050" name="Right Triangle 2049">
            <a:extLst>
              <a:ext uri="{FF2B5EF4-FFF2-40B4-BE49-F238E27FC236}">
                <a16:creationId xmlns:a16="http://schemas.microsoft.com/office/drawing/2014/main" id="{6766A0F2-5896-4389-87A6-23AE2C9D2509}"/>
              </a:ext>
            </a:extLst>
          </p:cNvPr>
          <p:cNvSpPr/>
          <p:nvPr/>
        </p:nvSpPr>
        <p:spPr bwMode="gray">
          <a:xfrm rot="10800000" flipH="1">
            <a:off x="5820711"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75" name="Right Triangle 1874">
            <a:extLst>
              <a:ext uri="{FF2B5EF4-FFF2-40B4-BE49-F238E27FC236}">
                <a16:creationId xmlns:a16="http://schemas.microsoft.com/office/drawing/2014/main" id="{5FCC728E-10DD-4481-BA79-219E3F3D4DAC}"/>
              </a:ext>
            </a:extLst>
          </p:cNvPr>
          <p:cNvSpPr/>
          <p:nvPr/>
        </p:nvSpPr>
        <p:spPr bwMode="gray">
          <a:xfrm flipV="1">
            <a:off x="6792036"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78" name="Right Triangle 1877">
            <a:extLst>
              <a:ext uri="{FF2B5EF4-FFF2-40B4-BE49-F238E27FC236}">
                <a16:creationId xmlns:a16="http://schemas.microsoft.com/office/drawing/2014/main" id="{E7CA5C7D-A87F-472A-B875-62495FDEAF5F}"/>
              </a:ext>
            </a:extLst>
          </p:cNvPr>
          <p:cNvSpPr/>
          <p:nvPr/>
        </p:nvSpPr>
        <p:spPr bwMode="gray">
          <a:xfrm>
            <a:off x="6792036" y="2910641"/>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80" name="Right Triangle 1879">
            <a:extLst>
              <a:ext uri="{FF2B5EF4-FFF2-40B4-BE49-F238E27FC236}">
                <a16:creationId xmlns:a16="http://schemas.microsoft.com/office/drawing/2014/main" id="{04BE22E5-646C-4420-BC1C-E6F9E03F4937}"/>
              </a:ext>
            </a:extLst>
          </p:cNvPr>
          <p:cNvSpPr/>
          <p:nvPr/>
        </p:nvSpPr>
        <p:spPr bwMode="gray">
          <a:xfrm>
            <a:off x="6792036"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81" name="Right Triangle 1880">
            <a:extLst>
              <a:ext uri="{FF2B5EF4-FFF2-40B4-BE49-F238E27FC236}">
                <a16:creationId xmlns:a16="http://schemas.microsoft.com/office/drawing/2014/main" id="{3CE49CD1-BF2B-4866-AE49-94D6C933631B}"/>
              </a:ext>
            </a:extLst>
          </p:cNvPr>
          <p:cNvSpPr/>
          <p:nvPr/>
        </p:nvSpPr>
        <p:spPr bwMode="gray">
          <a:xfrm rot="10800000">
            <a:off x="6792037" y="194202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85" name="Right Triangle 1884">
            <a:extLst>
              <a:ext uri="{FF2B5EF4-FFF2-40B4-BE49-F238E27FC236}">
                <a16:creationId xmlns:a16="http://schemas.microsoft.com/office/drawing/2014/main" id="{30AE22E4-EEFF-494C-84F3-421A9FDBED18}"/>
              </a:ext>
            </a:extLst>
          </p:cNvPr>
          <p:cNvSpPr/>
          <p:nvPr/>
        </p:nvSpPr>
        <p:spPr bwMode="gray">
          <a:xfrm flipH="1" flipV="1">
            <a:off x="7763239"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86" name="Right Triangle 1885">
            <a:extLst>
              <a:ext uri="{FF2B5EF4-FFF2-40B4-BE49-F238E27FC236}">
                <a16:creationId xmlns:a16="http://schemas.microsoft.com/office/drawing/2014/main" id="{8874D617-728D-4640-916C-D31B5FBE6E69}"/>
              </a:ext>
            </a:extLst>
          </p:cNvPr>
          <p:cNvSpPr/>
          <p:nvPr/>
        </p:nvSpPr>
        <p:spPr bwMode="gray">
          <a:xfrm rot="10800000" flipH="1" flipV="1">
            <a:off x="7763240"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88" name="Right Triangle 1887">
            <a:extLst>
              <a:ext uri="{FF2B5EF4-FFF2-40B4-BE49-F238E27FC236}">
                <a16:creationId xmlns:a16="http://schemas.microsoft.com/office/drawing/2014/main" id="{DC72139E-279F-4070-B381-FB773D9FF72E}"/>
              </a:ext>
            </a:extLst>
          </p:cNvPr>
          <p:cNvSpPr/>
          <p:nvPr/>
        </p:nvSpPr>
        <p:spPr bwMode="gray">
          <a:xfrm flipH="1">
            <a:off x="7763239" y="2910641"/>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89" name="Right Triangle 1888">
            <a:extLst>
              <a:ext uri="{FF2B5EF4-FFF2-40B4-BE49-F238E27FC236}">
                <a16:creationId xmlns:a16="http://schemas.microsoft.com/office/drawing/2014/main" id="{EDCC7912-1A3E-4D24-9D79-DE041A6E4329}"/>
              </a:ext>
            </a:extLst>
          </p:cNvPr>
          <p:cNvSpPr/>
          <p:nvPr/>
        </p:nvSpPr>
        <p:spPr bwMode="gray">
          <a:xfrm rot="10800000" flipH="1">
            <a:off x="7763240"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92" name="Right Triangle 1891">
            <a:extLst>
              <a:ext uri="{FF2B5EF4-FFF2-40B4-BE49-F238E27FC236}">
                <a16:creationId xmlns:a16="http://schemas.microsoft.com/office/drawing/2014/main" id="{F50CC2E1-0834-451A-AA95-EA8855B125D1}"/>
              </a:ext>
            </a:extLst>
          </p:cNvPr>
          <p:cNvSpPr/>
          <p:nvPr/>
        </p:nvSpPr>
        <p:spPr bwMode="gray">
          <a:xfrm flipH="1">
            <a:off x="7763239"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93" name="Right Triangle 1892">
            <a:extLst>
              <a:ext uri="{FF2B5EF4-FFF2-40B4-BE49-F238E27FC236}">
                <a16:creationId xmlns:a16="http://schemas.microsoft.com/office/drawing/2014/main" id="{3817AF85-24A1-47E4-A8F5-759512F8DAA5}"/>
              </a:ext>
            </a:extLst>
          </p:cNvPr>
          <p:cNvSpPr/>
          <p:nvPr/>
        </p:nvSpPr>
        <p:spPr bwMode="gray">
          <a:xfrm rot="10800000" flipH="1">
            <a:off x="7763240"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98" name="Right Triangle 1897">
            <a:extLst>
              <a:ext uri="{FF2B5EF4-FFF2-40B4-BE49-F238E27FC236}">
                <a16:creationId xmlns:a16="http://schemas.microsoft.com/office/drawing/2014/main" id="{9D72D80E-C41F-4FA8-838C-1E61BAFFA0C5}"/>
              </a:ext>
            </a:extLst>
          </p:cNvPr>
          <p:cNvSpPr/>
          <p:nvPr/>
        </p:nvSpPr>
        <p:spPr bwMode="gray">
          <a:xfrm flipV="1">
            <a:off x="8734441" y="387927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01" name="Right Triangle 1900">
            <a:extLst>
              <a:ext uri="{FF2B5EF4-FFF2-40B4-BE49-F238E27FC236}">
                <a16:creationId xmlns:a16="http://schemas.microsoft.com/office/drawing/2014/main" id="{8C5A9E46-8335-4A0D-A2D7-E2799BA36966}"/>
              </a:ext>
            </a:extLst>
          </p:cNvPr>
          <p:cNvSpPr/>
          <p:nvPr/>
        </p:nvSpPr>
        <p:spPr bwMode="gray">
          <a:xfrm>
            <a:off x="8734441"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02" name="Right Triangle 1901">
            <a:extLst>
              <a:ext uri="{FF2B5EF4-FFF2-40B4-BE49-F238E27FC236}">
                <a16:creationId xmlns:a16="http://schemas.microsoft.com/office/drawing/2014/main" id="{4470B8DC-3790-4FAE-85D2-9FF2BD64A934}"/>
              </a:ext>
            </a:extLst>
          </p:cNvPr>
          <p:cNvSpPr/>
          <p:nvPr/>
        </p:nvSpPr>
        <p:spPr bwMode="gray">
          <a:xfrm rot="10800000">
            <a:off x="8734441" y="2910641"/>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04" name="Right Triangle 1903">
            <a:extLst>
              <a:ext uri="{FF2B5EF4-FFF2-40B4-BE49-F238E27FC236}">
                <a16:creationId xmlns:a16="http://schemas.microsoft.com/office/drawing/2014/main" id="{65B4272E-5456-426A-A5DE-6493100A48EC}"/>
              </a:ext>
            </a:extLst>
          </p:cNvPr>
          <p:cNvSpPr/>
          <p:nvPr/>
        </p:nvSpPr>
        <p:spPr bwMode="gray">
          <a:xfrm rot="10800000">
            <a:off x="8734441"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09" name="Right Triangle 1908">
            <a:extLst>
              <a:ext uri="{FF2B5EF4-FFF2-40B4-BE49-F238E27FC236}">
                <a16:creationId xmlns:a16="http://schemas.microsoft.com/office/drawing/2014/main" id="{5EE3B165-4273-4820-9E19-8102CA9E567A}"/>
              </a:ext>
            </a:extLst>
          </p:cNvPr>
          <p:cNvSpPr/>
          <p:nvPr/>
        </p:nvSpPr>
        <p:spPr bwMode="gray">
          <a:xfrm flipH="1" flipV="1">
            <a:off x="9705646"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10" name="Right Triangle 1909">
            <a:extLst>
              <a:ext uri="{FF2B5EF4-FFF2-40B4-BE49-F238E27FC236}">
                <a16:creationId xmlns:a16="http://schemas.microsoft.com/office/drawing/2014/main" id="{F1F9E406-4998-4025-8A7A-BFEB88E3BFE7}"/>
              </a:ext>
            </a:extLst>
          </p:cNvPr>
          <p:cNvSpPr/>
          <p:nvPr/>
        </p:nvSpPr>
        <p:spPr bwMode="gray">
          <a:xfrm rot="10800000" flipH="1" flipV="1">
            <a:off x="9705647" y="3879273"/>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12" name="Right Triangle 1911">
            <a:extLst>
              <a:ext uri="{FF2B5EF4-FFF2-40B4-BE49-F238E27FC236}">
                <a16:creationId xmlns:a16="http://schemas.microsoft.com/office/drawing/2014/main" id="{C18674EB-E4BE-4A58-AB79-6A9E06C3C4FF}"/>
              </a:ext>
            </a:extLst>
          </p:cNvPr>
          <p:cNvSpPr/>
          <p:nvPr/>
        </p:nvSpPr>
        <p:spPr bwMode="gray">
          <a:xfrm rot="10800000" flipH="1">
            <a:off x="9705646"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15" name="Right Triangle 1914">
            <a:extLst>
              <a:ext uri="{FF2B5EF4-FFF2-40B4-BE49-F238E27FC236}">
                <a16:creationId xmlns:a16="http://schemas.microsoft.com/office/drawing/2014/main" id="{6D5BE61D-BDBA-4391-99B9-65051A307B70}"/>
              </a:ext>
            </a:extLst>
          </p:cNvPr>
          <p:cNvSpPr/>
          <p:nvPr/>
        </p:nvSpPr>
        <p:spPr bwMode="gray">
          <a:xfrm flipH="1">
            <a:off x="9705646" y="1942027"/>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16" name="Right Triangle 1915">
            <a:extLst>
              <a:ext uri="{FF2B5EF4-FFF2-40B4-BE49-F238E27FC236}">
                <a16:creationId xmlns:a16="http://schemas.microsoft.com/office/drawing/2014/main" id="{05ED0F0E-8D28-4555-9217-CB6761C745B3}"/>
              </a:ext>
            </a:extLst>
          </p:cNvPr>
          <p:cNvSpPr/>
          <p:nvPr/>
        </p:nvSpPr>
        <p:spPr bwMode="gray">
          <a:xfrm rot="10800000" flipH="1">
            <a:off x="9705646" y="1942027"/>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29" name="Freeform: Shape 228">
            <a:extLst>
              <a:ext uri="{FF2B5EF4-FFF2-40B4-BE49-F238E27FC236}">
                <a16:creationId xmlns:a16="http://schemas.microsoft.com/office/drawing/2014/main" id="{AC5E1B3C-46B3-4CFA-9D39-CCA736118F51}"/>
              </a:ext>
            </a:extLst>
          </p:cNvPr>
          <p:cNvSpPr/>
          <p:nvPr/>
        </p:nvSpPr>
        <p:spPr bwMode="gray">
          <a:xfrm flipH="1">
            <a:off x="11648956" y="3880558"/>
            <a:ext cx="2571" cy="1286"/>
          </a:xfrm>
          <a:custGeom>
            <a:avLst/>
            <a:gdLst>
              <a:gd name="connsiteX0" fmla="*/ 1286 w 2571"/>
              <a:gd name="connsiteY0" fmla="*/ 0 h 1286"/>
              <a:gd name="connsiteX1" fmla="*/ 0 w 2571"/>
              <a:gd name="connsiteY1" fmla="*/ 1286 h 1286"/>
              <a:gd name="connsiteX2" fmla="*/ 2571 w 2571"/>
              <a:gd name="connsiteY2" fmla="*/ 1286 h 1286"/>
              <a:gd name="connsiteX3" fmla="*/ 2571 w 2571"/>
              <a:gd name="connsiteY3" fmla="*/ 1285 h 1286"/>
              <a:gd name="connsiteX4" fmla="*/ 1286 w 2571"/>
              <a:gd name="connsiteY4" fmla="*/ 0 h 1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 h="1286">
                <a:moveTo>
                  <a:pt x="1286" y="0"/>
                </a:moveTo>
                <a:lnTo>
                  <a:pt x="0" y="1286"/>
                </a:lnTo>
                <a:lnTo>
                  <a:pt x="2571" y="1286"/>
                </a:lnTo>
                <a:lnTo>
                  <a:pt x="2571" y="1285"/>
                </a:lnTo>
                <a:lnTo>
                  <a:pt x="1286"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28" name="Freeform: Shape 227">
            <a:extLst>
              <a:ext uri="{FF2B5EF4-FFF2-40B4-BE49-F238E27FC236}">
                <a16:creationId xmlns:a16="http://schemas.microsoft.com/office/drawing/2014/main" id="{19FA3AA0-F2EF-437E-ADCE-048194A33E72}"/>
              </a:ext>
            </a:extLst>
          </p:cNvPr>
          <p:cNvSpPr/>
          <p:nvPr/>
        </p:nvSpPr>
        <p:spPr bwMode="gray">
          <a:xfrm flipH="1">
            <a:off x="11651527" y="3881844"/>
            <a:ext cx="544918" cy="544918"/>
          </a:xfrm>
          <a:custGeom>
            <a:avLst/>
            <a:gdLst>
              <a:gd name="connsiteX0" fmla="*/ 544918 w 544918"/>
              <a:gd name="connsiteY0" fmla="*/ 0 h 544918"/>
              <a:gd name="connsiteX1" fmla="*/ 0 w 544918"/>
              <a:gd name="connsiteY1" fmla="*/ 0 h 544918"/>
              <a:gd name="connsiteX2" fmla="*/ 0 w 544918"/>
              <a:gd name="connsiteY2" fmla="*/ 544918 h 544918"/>
              <a:gd name="connsiteX3" fmla="*/ 544918 w 544918"/>
              <a:gd name="connsiteY3" fmla="*/ 0 h 544918"/>
            </a:gdLst>
            <a:ahLst/>
            <a:cxnLst>
              <a:cxn ang="0">
                <a:pos x="connsiteX0" y="connsiteY0"/>
              </a:cxn>
              <a:cxn ang="0">
                <a:pos x="connsiteX1" y="connsiteY1"/>
              </a:cxn>
              <a:cxn ang="0">
                <a:pos x="connsiteX2" y="connsiteY2"/>
              </a:cxn>
              <a:cxn ang="0">
                <a:pos x="connsiteX3" y="connsiteY3"/>
              </a:cxn>
            </a:cxnLst>
            <a:rect l="l" t="t" r="r" b="b"/>
            <a:pathLst>
              <a:path w="544918" h="544918">
                <a:moveTo>
                  <a:pt x="544918" y="0"/>
                </a:moveTo>
                <a:lnTo>
                  <a:pt x="0" y="0"/>
                </a:lnTo>
                <a:lnTo>
                  <a:pt x="0" y="544918"/>
                </a:lnTo>
                <a:lnTo>
                  <a:pt x="544918"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25" name="Freeform: Shape 224">
            <a:extLst>
              <a:ext uri="{FF2B5EF4-FFF2-40B4-BE49-F238E27FC236}">
                <a16:creationId xmlns:a16="http://schemas.microsoft.com/office/drawing/2014/main" id="{FDF9BFF8-7F41-48EA-A947-A6BBD48D6F33}"/>
              </a:ext>
            </a:extLst>
          </p:cNvPr>
          <p:cNvSpPr/>
          <p:nvPr/>
        </p:nvSpPr>
        <p:spPr bwMode="gray">
          <a:xfrm flipH="1">
            <a:off x="11648955" y="2365740"/>
            <a:ext cx="547490" cy="547490"/>
          </a:xfrm>
          <a:custGeom>
            <a:avLst/>
            <a:gdLst>
              <a:gd name="connsiteX0" fmla="*/ 0 w 547490"/>
              <a:gd name="connsiteY0" fmla="*/ 0 h 547490"/>
              <a:gd name="connsiteX1" fmla="*/ 0 w 547490"/>
              <a:gd name="connsiteY1" fmla="*/ 547490 h 547490"/>
              <a:gd name="connsiteX2" fmla="*/ 547490 w 547490"/>
              <a:gd name="connsiteY2" fmla="*/ 547490 h 547490"/>
              <a:gd name="connsiteX3" fmla="*/ 0 w 547490"/>
              <a:gd name="connsiteY3" fmla="*/ 0 h 547490"/>
            </a:gdLst>
            <a:ahLst/>
            <a:cxnLst>
              <a:cxn ang="0">
                <a:pos x="connsiteX0" y="connsiteY0"/>
              </a:cxn>
              <a:cxn ang="0">
                <a:pos x="connsiteX1" y="connsiteY1"/>
              </a:cxn>
              <a:cxn ang="0">
                <a:pos x="connsiteX2" y="connsiteY2"/>
              </a:cxn>
              <a:cxn ang="0">
                <a:pos x="connsiteX3" y="connsiteY3"/>
              </a:cxn>
            </a:cxnLst>
            <a:rect l="l" t="t" r="r" b="b"/>
            <a:pathLst>
              <a:path w="547490" h="547490">
                <a:moveTo>
                  <a:pt x="0" y="0"/>
                </a:moveTo>
                <a:lnTo>
                  <a:pt x="0" y="547490"/>
                </a:lnTo>
                <a:lnTo>
                  <a:pt x="547490" y="547490"/>
                </a:lnTo>
                <a:lnTo>
                  <a:pt x="0"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23" name="Freeform: Shape 222">
            <a:extLst>
              <a:ext uri="{FF2B5EF4-FFF2-40B4-BE49-F238E27FC236}">
                <a16:creationId xmlns:a16="http://schemas.microsoft.com/office/drawing/2014/main" id="{B0AC770F-5A24-4AA8-AF5E-FC8750033853}"/>
              </a:ext>
            </a:extLst>
          </p:cNvPr>
          <p:cNvSpPr/>
          <p:nvPr/>
        </p:nvSpPr>
        <p:spPr bwMode="gray">
          <a:xfrm flipH="1">
            <a:off x="11650241" y="3334354"/>
            <a:ext cx="546204" cy="547490"/>
          </a:xfrm>
          <a:custGeom>
            <a:avLst/>
            <a:gdLst>
              <a:gd name="connsiteX0" fmla="*/ 0 w 546204"/>
              <a:gd name="connsiteY0" fmla="*/ 0 h 547490"/>
              <a:gd name="connsiteX1" fmla="*/ 0 w 546204"/>
              <a:gd name="connsiteY1" fmla="*/ 547490 h 547490"/>
              <a:gd name="connsiteX2" fmla="*/ 544918 w 546204"/>
              <a:gd name="connsiteY2" fmla="*/ 547490 h 547490"/>
              <a:gd name="connsiteX3" fmla="*/ 546204 w 546204"/>
              <a:gd name="connsiteY3" fmla="*/ 546204 h 547490"/>
              <a:gd name="connsiteX4" fmla="*/ 0 w 546204"/>
              <a:gd name="connsiteY4" fmla="*/ 0 h 547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204" h="547490">
                <a:moveTo>
                  <a:pt x="0" y="0"/>
                </a:moveTo>
                <a:lnTo>
                  <a:pt x="0" y="547490"/>
                </a:lnTo>
                <a:lnTo>
                  <a:pt x="544918" y="547490"/>
                </a:lnTo>
                <a:lnTo>
                  <a:pt x="546204" y="546204"/>
                </a:lnTo>
                <a:lnTo>
                  <a:pt x="0"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22" name="Freeform: Shape 221">
            <a:extLst>
              <a:ext uri="{FF2B5EF4-FFF2-40B4-BE49-F238E27FC236}">
                <a16:creationId xmlns:a16="http://schemas.microsoft.com/office/drawing/2014/main" id="{DDD7B8D0-1B08-4A21-B557-E83E4BA75602}"/>
              </a:ext>
            </a:extLst>
          </p:cNvPr>
          <p:cNvSpPr/>
          <p:nvPr/>
        </p:nvSpPr>
        <p:spPr bwMode="gray">
          <a:xfrm flipH="1">
            <a:off x="11648956" y="3879273"/>
            <a:ext cx="1285" cy="2570"/>
          </a:xfrm>
          <a:custGeom>
            <a:avLst/>
            <a:gdLst>
              <a:gd name="connsiteX0" fmla="*/ 1285 w 1285"/>
              <a:gd name="connsiteY0" fmla="*/ 0 h 2570"/>
              <a:gd name="connsiteX1" fmla="*/ 0 w 1285"/>
              <a:gd name="connsiteY1" fmla="*/ 1285 h 2570"/>
              <a:gd name="connsiteX2" fmla="*/ 1285 w 1285"/>
              <a:gd name="connsiteY2" fmla="*/ 2570 h 2570"/>
              <a:gd name="connsiteX3" fmla="*/ 1285 w 1285"/>
              <a:gd name="connsiteY3" fmla="*/ 0 h 2570"/>
            </a:gdLst>
            <a:ahLst/>
            <a:cxnLst>
              <a:cxn ang="0">
                <a:pos x="connsiteX0" y="connsiteY0"/>
              </a:cxn>
              <a:cxn ang="0">
                <a:pos x="connsiteX1" y="connsiteY1"/>
              </a:cxn>
              <a:cxn ang="0">
                <a:pos x="connsiteX2" y="connsiteY2"/>
              </a:cxn>
              <a:cxn ang="0">
                <a:pos x="connsiteX3" y="connsiteY3"/>
              </a:cxn>
            </a:cxnLst>
            <a:rect l="l" t="t" r="r" b="b"/>
            <a:pathLst>
              <a:path w="1285" h="2570">
                <a:moveTo>
                  <a:pt x="1285" y="0"/>
                </a:moveTo>
                <a:lnTo>
                  <a:pt x="0" y="1285"/>
                </a:lnTo>
                <a:lnTo>
                  <a:pt x="1285" y="2570"/>
                </a:lnTo>
                <a:lnTo>
                  <a:pt x="1285"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21" name="Freeform: Shape 220">
            <a:extLst>
              <a:ext uri="{FF2B5EF4-FFF2-40B4-BE49-F238E27FC236}">
                <a16:creationId xmlns:a16="http://schemas.microsoft.com/office/drawing/2014/main" id="{CB5A6C26-DA04-4828-AA42-EBCEF28748D0}"/>
              </a:ext>
            </a:extLst>
          </p:cNvPr>
          <p:cNvSpPr/>
          <p:nvPr/>
        </p:nvSpPr>
        <p:spPr bwMode="gray">
          <a:xfrm flipH="1">
            <a:off x="11648956" y="3881844"/>
            <a:ext cx="547489" cy="968632"/>
          </a:xfrm>
          <a:custGeom>
            <a:avLst/>
            <a:gdLst>
              <a:gd name="connsiteX0" fmla="*/ 547489 w 547489"/>
              <a:gd name="connsiteY0" fmla="*/ 0 h 968632"/>
              <a:gd name="connsiteX1" fmla="*/ 544918 w 547489"/>
              <a:gd name="connsiteY1" fmla="*/ 0 h 968632"/>
              <a:gd name="connsiteX2" fmla="*/ 0 w 547489"/>
              <a:gd name="connsiteY2" fmla="*/ 544918 h 968632"/>
              <a:gd name="connsiteX3" fmla="*/ 0 w 547489"/>
              <a:gd name="connsiteY3" fmla="*/ 968632 h 968632"/>
              <a:gd name="connsiteX4" fmla="*/ 547489 w 547489"/>
              <a:gd name="connsiteY4" fmla="*/ 968632 h 968632"/>
              <a:gd name="connsiteX5" fmla="*/ 547489 w 547489"/>
              <a:gd name="connsiteY5" fmla="*/ 0 h 96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489" h="968632">
                <a:moveTo>
                  <a:pt x="547489" y="0"/>
                </a:moveTo>
                <a:lnTo>
                  <a:pt x="544918" y="0"/>
                </a:lnTo>
                <a:lnTo>
                  <a:pt x="0" y="544918"/>
                </a:lnTo>
                <a:lnTo>
                  <a:pt x="0" y="968632"/>
                </a:lnTo>
                <a:lnTo>
                  <a:pt x="547489" y="968632"/>
                </a:lnTo>
                <a:lnTo>
                  <a:pt x="547489" y="0"/>
                </a:lnTo>
                <a:close/>
              </a:path>
            </a:pathLst>
          </a:cu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8" name="Freeform: Shape 217">
            <a:extLst>
              <a:ext uri="{FF2B5EF4-FFF2-40B4-BE49-F238E27FC236}">
                <a16:creationId xmlns:a16="http://schemas.microsoft.com/office/drawing/2014/main" id="{88159924-FDA3-448C-8010-DBEF3EB85746}"/>
              </a:ext>
            </a:extLst>
          </p:cNvPr>
          <p:cNvSpPr/>
          <p:nvPr userDrawn="1"/>
        </p:nvSpPr>
        <p:spPr bwMode="gray">
          <a:xfrm rot="10800000" flipH="1">
            <a:off x="11648956" y="3880557"/>
            <a:ext cx="2571" cy="1286"/>
          </a:xfrm>
          <a:custGeom>
            <a:avLst/>
            <a:gdLst>
              <a:gd name="connsiteX0" fmla="*/ 1285 w 2571"/>
              <a:gd name="connsiteY0" fmla="*/ 1286 h 1286"/>
              <a:gd name="connsiteX1" fmla="*/ 2571 w 2571"/>
              <a:gd name="connsiteY1" fmla="*/ 0 h 1286"/>
              <a:gd name="connsiteX2" fmla="*/ 0 w 2571"/>
              <a:gd name="connsiteY2" fmla="*/ 0 h 1286"/>
              <a:gd name="connsiteX3" fmla="*/ 0 w 2571"/>
              <a:gd name="connsiteY3" fmla="*/ 1 h 1286"/>
              <a:gd name="connsiteX4" fmla="*/ 1285 w 2571"/>
              <a:gd name="connsiteY4" fmla="*/ 1286 h 1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 h="1286">
                <a:moveTo>
                  <a:pt x="1285" y="1286"/>
                </a:moveTo>
                <a:lnTo>
                  <a:pt x="2571" y="0"/>
                </a:lnTo>
                <a:lnTo>
                  <a:pt x="0" y="0"/>
                </a:lnTo>
                <a:lnTo>
                  <a:pt x="0" y="1"/>
                </a:lnTo>
                <a:lnTo>
                  <a:pt x="1285" y="1286"/>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7" name="Freeform: Shape 216">
            <a:extLst>
              <a:ext uri="{FF2B5EF4-FFF2-40B4-BE49-F238E27FC236}">
                <a16:creationId xmlns:a16="http://schemas.microsoft.com/office/drawing/2014/main" id="{969C33E1-B136-43CD-AE39-A5CBB8735844}"/>
              </a:ext>
            </a:extLst>
          </p:cNvPr>
          <p:cNvSpPr/>
          <p:nvPr userDrawn="1"/>
        </p:nvSpPr>
        <p:spPr bwMode="gray">
          <a:xfrm rot="10800000" flipH="1">
            <a:off x="11651526" y="3881843"/>
            <a:ext cx="543648" cy="543648"/>
          </a:xfrm>
          <a:custGeom>
            <a:avLst/>
            <a:gdLst>
              <a:gd name="connsiteX0" fmla="*/ 0 w 543648"/>
              <a:gd name="connsiteY0" fmla="*/ 543648 h 543648"/>
              <a:gd name="connsiteX1" fmla="*/ 543648 w 543648"/>
              <a:gd name="connsiteY1" fmla="*/ 543648 h 543648"/>
              <a:gd name="connsiteX2" fmla="*/ 543648 w 543648"/>
              <a:gd name="connsiteY2" fmla="*/ 0 h 543648"/>
              <a:gd name="connsiteX3" fmla="*/ 0 w 543648"/>
              <a:gd name="connsiteY3" fmla="*/ 543648 h 543648"/>
            </a:gdLst>
            <a:ahLst/>
            <a:cxnLst>
              <a:cxn ang="0">
                <a:pos x="connsiteX0" y="connsiteY0"/>
              </a:cxn>
              <a:cxn ang="0">
                <a:pos x="connsiteX1" y="connsiteY1"/>
              </a:cxn>
              <a:cxn ang="0">
                <a:pos x="connsiteX2" y="connsiteY2"/>
              </a:cxn>
              <a:cxn ang="0">
                <a:pos x="connsiteX3" y="connsiteY3"/>
              </a:cxn>
            </a:cxnLst>
            <a:rect l="l" t="t" r="r" b="b"/>
            <a:pathLst>
              <a:path w="543648" h="543648">
                <a:moveTo>
                  <a:pt x="0" y="543648"/>
                </a:moveTo>
                <a:lnTo>
                  <a:pt x="543648" y="543648"/>
                </a:lnTo>
                <a:lnTo>
                  <a:pt x="543648" y="0"/>
                </a:lnTo>
                <a:lnTo>
                  <a:pt x="0" y="543648"/>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4" name="Freeform: Shape 213">
            <a:extLst>
              <a:ext uri="{FF2B5EF4-FFF2-40B4-BE49-F238E27FC236}">
                <a16:creationId xmlns:a16="http://schemas.microsoft.com/office/drawing/2014/main" id="{C90144CD-CCF9-4EFE-84E7-014729DB2848}"/>
              </a:ext>
            </a:extLst>
          </p:cNvPr>
          <p:cNvSpPr/>
          <p:nvPr userDrawn="1"/>
        </p:nvSpPr>
        <p:spPr bwMode="gray">
          <a:xfrm rot="10800000" flipH="1">
            <a:off x="11648954" y="1942027"/>
            <a:ext cx="546220" cy="971203"/>
          </a:xfrm>
          <a:custGeom>
            <a:avLst/>
            <a:gdLst>
              <a:gd name="connsiteX0" fmla="*/ 0 w 546220"/>
              <a:gd name="connsiteY0" fmla="*/ 971203 h 971203"/>
              <a:gd name="connsiteX1" fmla="*/ 546220 w 546220"/>
              <a:gd name="connsiteY1" fmla="*/ 971203 h 971203"/>
              <a:gd name="connsiteX2" fmla="*/ 546220 w 546220"/>
              <a:gd name="connsiteY2" fmla="*/ 546220 h 971203"/>
              <a:gd name="connsiteX3" fmla="*/ 0 w 546220"/>
              <a:gd name="connsiteY3" fmla="*/ 0 h 971203"/>
              <a:gd name="connsiteX4" fmla="*/ 0 w 546220"/>
              <a:gd name="connsiteY4" fmla="*/ 971203 h 971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220" h="971203">
                <a:moveTo>
                  <a:pt x="0" y="971203"/>
                </a:moveTo>
                <a:lnTo>
                  <a:pt x="546220" y="971203"/>
                </a:lnTo>
                <a:lnTo>
                  <a:pt x="546220" y="546220"/>
                </a:lnTo>
                <a:lnTo>
                  <a:pt x="0" y="0"/>
                </a:lnTo>
                <a:lnTo>
                  <a:pt x="0" y="971203"/>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3" name="Freeform: Shape 212">
            <a:extLst>
              <a:ext uri="{FF2B5EF4-FFF2-40B4-BE49-F238E27FC236}">
                <a16:creationId xmlns:a16="http://schemas.microsoft.com/office/drawing/2014/main" id="{4B31D812-5C48-4B80-8E11-C181C38366FA}"/>
              </a:ext>
            </a:extLst>
          </p:cNvPr>
          <p:cNvSpPr/>
          <p:nvPr userDrawn="1"/>
        </p:nvSpPr>
        <p:spPr bwMode="gray">
          <a:xfrm rot="10800000" flipH="1">
            <a:off x="11650240" y="3335623"/>
            <a:ext cx="544934" cy="546220"/>
          </a:xfrm>
          <a:custGeom>
            <a:avLst/>
            <a:gdLst>
              <a:gd name="connsiteX0" fmla="*/ 544934 w 544934"/>
              <a:gd name="connsiteY0" fmla="*/ 546220 h 546220"/>
              <a:gd name="connsiteX1" fmla="*/ 544934 w 544934"/>
              <a:gd name="connsiteY1" fmla="*/ 0 h 546220"/>
              <a:gd name="connsiteX2" fmla="*/ 1286 w 544934"/>
              <a:gd name="connsiteY2" fmla="*/ 0 h 546220"/>
              <a:gd name="connsiteX3" fmla="*/ 0 w 544934"/>
              <a:gd name="connsiteY3" fmla="*/ 1286 h 546220"/>
              <a:gd name="connsiteX4" fmla="*/ 544934 w 544934"/>
              <a:gd name="connsiteY4" fmla="*/ 546220 h 546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934" h="546220">
                <a:moveTo>
                  <a:pt x="544934" y="546220"/>
                </a:moveTo>
                <a:lnTo>
                  <a:pt x="544934" y="0"/>
                </a:lnTo>
                <a:lnTo>
                  <a:pt x="1286" y="0"/>
                </a:lnTo>
                <a:lnTo>
                  <a:pt x="0" y="1286"/>
                </a:lnTo>
                <a:lnTo>
                  <a:pt x="544934" y="54622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2" name="Freeform: Shape 211">
            <a:extLst>
              <a:ext uri="{FF2B5EF4-FFF2-40B4-BE49-F238E27FC236}">
                <a16:creationId xmlns:a16="http://schemas.microsoft.com/office/drawing/2014/main" id="{A9F0B558-8DF2-447D-B052-3931855F11FC}"/>
              </a:ext>
            </a:extLst>
          </p:cNvPr>
          <p:cNvSpPr/>
          <p:nvPr userDrawn="1"/>
        </p:nvSpPr>
        <p:spPr bwMode="gray">
          <a:xfrm rot="10800000" flipH="1">
            <a:off x="11648956" y="3879272"/>
            <a:ext cx="1285" cy="2570"/>
          </a:xfrm>
          <a:custGeom>
            <a:avLst/>
            <a:gdLst>
              <a:gd name="connsiteX0" fmla="*/ 0 w 1285"/>
              <a:gd name="connsiteY0" fmla="*/ 2570 h 2570"/>
              <a:gd name="connsiteX1" fmla="*/ 1285 w 1285"/>
              <a:gd name="connsiteY1" fmla="*/ 1285 h 2570"/>
              <a:gd name="connsiteX2" fmla="*/ 0 w 1285"/>
              <a:gd name="connsiteY2" fmla="*/ 0 h 2570"/>
              <a:gd name="connsiteX3" fmla="*/ 0 w 1285"/>
              <a:gd name="connsiteY3" fmla="*/ 2570 h 2570"/>
            </a:gdLst>
            <a:ahLst/>
            <a:cxnLst>
              <a:cxn ang="0">
                <a:pos x="connsiteX0" y="connsiteY0"/>
              </a:cxn>
              <a:cxn ang="0">
                <a:pos x="connsiteX1" y="connsiteY1"/>
              </a:cxn>
              <a:cxn ang="0">
                <a:pos x="connsiteX2" y="connsiteY2"/>
              </a:cxn>
              <a:cxn ang="0">
                <a:pos x="connsiteX3" y="connsiteY3"/>
              </a:cxn>
            </a:cxnLst>
            <a:rect l="l" t="t" r="r" b="b"/>
            <a:pathLst>
              <a:path w="1285" h="2570">
                <a:moveTo>
                  <a:pt x="0" y="2570"/>
                </a:moveTo>
                <a:lnTo>
                  <a:pt x="1285" y="1285"/>
                </a:lnTo>
                <a:lnTo>
                  <a:pt x="0" y="0"/>
                </a:lnTo>
                <a:lnTo>
                  <a:pt x="0" y="2570"/>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211" name="Freeform: Shape 210">
            <a:extLst>
              <a:ext uri="{FF2B5EF4-FFF2-40B4-BE49-F238E27FC236}">
                <a16:creationId xmlns:a16="http://schemas.microsoft.com/office/drawing/2014/main" id="{DCA9266A-3540-4755-B797-3A415AFFB846}"/>
              </a:ext>
            </a:extLst>
          </p:cNvPr>
          <p:cNvSpPr/>
          <p:nvPr userDrawn="1"/>
        </p:nvSpPr>
        <p:spPr bwMode="gray">
          <a:xfrm rot="10800000" flipH="1">
            <a:off x="11648956" y="3881843"/>
            <a:ext cx="546219" cy="968632"/>
          </a:xfrm>
          <a:custGeom>
            <a:avLst/>
            <a:gdLst>
              <a:gd name="connsiteX0" fmla="*/ 0 w 546219"/>
              <a:gd name="connsiteY0" fmla="*/ 968632 h 968632"/>
              <a:gd name="connsiteX1" fmla="*/ 2571 w 546219"/>
              <a:gd name="connsiteY1" fmla="*/ 968632 h 968632"/>
              <a:gd name="connsiteX2" fmla="*/ 546219 w 546219"/>
              <a:gd name="connsiteY2" fmla="*/ 424984 h 968632"/>
              <a:gd name="connsiteX3" fmla="*/ 546219 w 546219"/>
              <a:gd name="connsiteY3" fmla="*/ 0 h 968632"/>
              <a:gd name="connsiteX4" fmla="*/ 0 w 546219"/>
              <a:gd name="connsiteY4" fmla="*/ 0 h 968632"/>
              <a:gd name="connsiteX5" fmla="*/ 0 w 546219"/>
              <a:gd name="connsiteY5" fmla="*/ 968632 h 96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219" h="968632">
                <a:moveTo>
                  <a:pt x="0" y="968632"/>
                </a:moveTo>
                <a:lnTo>
                  <a:pt x="2571" y="968632"/>
                </a:lnTo>
                <a:lnTo>
                  <a:pt x="546219" y="424984"/>
                </a:lnTo>
                <a:lnTo>
                  <a:pt x="546219" y="0"/>
                </a:lnTo>
                <a:lnTo>
                  <a:pt x="0" y="0"/>
                </a:lnTo>
                <a:lnTo>
                  <a:pt x="0" y="968632"/>
                </a:lnTo>
                <a:close/>
              </a:path>
            </a:pathLst>
          </a:cu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29" name="Right Triangle 1928">
            <a:extLst>
              <a:ext uri="{FF2B5EF4-FFF2-40B4-BE49-F238E27FC236}">
                <a16:creationId xmlns:a16="http://schemas.microsoft.com/office/drawing/2014/main" id="{1A17EDC8-CE1B-4CD2-8335-693D7D36208D}"/>
              </a:ext>
            </a:extLst>
          </p:cNvPr>
          <p:cNvSpPr/>
          <p:nvPr/>
        </p:nvSpPr>
        <p:spPr bwMode="gray">
          <a:xfrm flipV="1">
            <a:off x="10677301"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30" name="Right Triangle 1929">
            <a:extLst>
              <a:ext uri="{FF2B5EF4-FFF2-40B4-BE49-F238E27FC236}">
                <a16:creationId xmlns:a16="http://schemas.microsoft.com/office/drawing/2014/main" id="{32211C5B-F93E-46B8-91F9-81B3CC430F4A}"/>
              </a:ext>
            </a:extLst>
          </p:cNvPr>
          <p:cNvSpPr/>
          <p:nvPr/>
        </p:nvSpPr>
        <p:spPr bwMode="gray">
          <a:xfrm rot="10800000" flipV="1">
            <a:off x="10677302"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32" name="Right Triangle 1931">
            <a:extLst>
              <a:ext uri="{FF2B5EF4-FFF2-40B4-BE49-F238E27FC236}">
                <a16:creationId xmlns:a16="http://schemas.microsoft.com/office/drawing/2014/main" id="{C354B561-AC71-4339-9C52-AF1DD5D8E84E}"/>
              </a:ext>
            </a:extLst>
          </p:cNvPr>
          <p:cNvSpPr/>
          <p:nvPr/>
        </p:nvSpPr>
        <p:spPr bwMode="gray">
          <a:xfrm>
            <a:off x="10677301" y="2910641"/>
            <a:ext cx="971203" cy="971203"/>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33" name="Right Triangle 1932">
            <a:extLst>
              <a:ext uri="{FF2B5EF4-FFF2-40B4-BE49-F238E27FC236}">
                <a16:creationId xmlns:a16="http://schemas.microsoft.com/office/drawing/2014/main" id="{F5BEC7E4-9BF3-4726-9719-B4AD64A02B4E}"/>
              </a:ext>
            </a:extLst>
          </p:cNvPr>
          <p:cNvSpPr/>
          <p:nvPr/>
        </p:nvSpPr>
        <p:spPr bwMode="gray">
          <a:xfrm rot="10800000">
            <a:off x="10677301"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35" name="Right Triangle 1934">
            <a:extLst>
              <a:ext uri="{FF2B5EF4-FFF2-40B4-BE49-F238E27FC236}">
                <a16:creationId xmlns:a16="http://schemas.microsoft.com/office/drawing/2014/main" id="{DE653FB1-2AF9-4CE6-A301-ED6C510FA426}"/>
              </a:ext>
            </a:extLst>
          </p:cNvPr>
          <p:cNvSpPr/>
          <p:nvPr/>
        </p:nvSpPr>
        <p:spPr bwMode="gray">
          <a:xfrm>
            <a:off x="10677301" y="194202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36" name="Right Triangle 1935">
            <a:extLst>
              <a:ext uri="{FF2B5EF4-FFF2-40B4-BE49-F238E27FC236}">
                <a16:creationId xmlns:a16="http://schemas.microsoft.com/office/drawing/2014/main" id="{F1410CEB-F7C1-4F72-A067-D9EA57311881}"/>
              </a:ext>
            </a:extLst>
          </p:cNvPr>
          <p:cNvSpPr/>
          <p:nvPr/>
        </p:nvSpPr>
        <p:spPr bwMode="gray">
          <a:xfrm rot="10800000">
            <a:off x="10677301"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40" name="Right Triangle 1939">
            <a:extLst>
              <a:ext uri="{FF2B5EF4-FFF2-40B4-BE49-F238E27FC236}">
                <a16:creationId xmlns:a16="http://schemas.microsoft.com/office/drawing/2014/main" id="{7D3E491A-0D22-4238-B3A1-3B24622C460F}"/>
              </a:ext>
            </a:extLst>
          </p:cNvPr>
          <p:cNvSpPr/>
          <p:nvPr/>
        </p:nvSpPr>
        <p:spPr bwMode="gray">
          <a:xfrm flipV="1">
            <a:off x="4852550" y="3879273"/>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41" name="Right Triangle 1940">
            <a:extLst>
              <a:ext uri="{FF2B5EF4-FFF2-40B4-BE49-F238E27FC236}">
                <a16:creationId xmlns:a16="http://schemas.microsoft.com/office/drawing/2014/main" id="{3375337F-16F5-42A7-9F6E-F6C29C0A1F13}"/>
              </a:ext>
            </a:extLst>
          </p:cNvPr>
          <p:cNvSpPr/>
          <p:nvPr/>
        </p:nvSpPr>
        <p:spPr bwMode="gray">
          <a:xfrm rot="10800000" flipV="1">
            <a:off x="4852551"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44" name="Right Triangle 1943">
            <a:extLst>
              <a:ext uri="{FF2B5EF4-FFF2-40B4-BE49-F238E27FC236}">
                <a16:creationId xmlns:a16="http://schemas.microsoft.com/office/drawing/2014/main" id="{3BF4CE44-35C7-4950-9407-D01B1056BDA9}"/>
              </a:ext>
            </a:extLst>
          </p:cNvPr>
          <p:cNvSpPr/>
          <p:nvPr/>
        </p:nvSpPr>
        <p:spPr bwMode="gray">
          <a:xfrm>
            <a:off x="4852550"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45" name="Right Triangle 1944">
            <a:extLst>
              <a:ext uri="{FF2B5EF4-FFF2-40B4-BE49-F238E27FC236}">
                <a16:creationId xmlns:a16="http://schemas.microsoft.com/office/drawing/2014/main" id="{88C4A149-5042-458D-861D-516DF9C62184}"/>
              </a:ext>
            </a:extLst>
          </p:cNvPr>
          <p:cNvSpPr/>
          <p:nvPr/>
        </p:nvSpPr>
        <p:spPr bwMode="gray">
          <a:xfrm rot="10800000">
            <a:off x="4852551" y="2910641"/>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48" name="Right Triangle 1947">
            <a:extLst>
              <a:ext uri="{FF2B5EF4-FFF2-40B4-BE49-F238E27FC236}">
                <a16:creationId xmlns:a16="http://schemas.microsoft.com/office/drawing/2014/main" id="{B1E84913-8781-4BF2-A9B8-3F93C2ED5B44}"/>
              </a:ext>
            </a:extLst>
          </p:cNvPr>
          <p:cNvSpPr/>
          <p:nvPr/>
        </p:nvSpPr>
        <p:spPr bwMode="gray">
          <a:xfrm>
            <a:off x="4852550" y="1935283"/>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49" name="Right Triangle 1948">
            <a:extLst>
              <a:ext uri="{FF2B5EF4-FFF2-40B4-BE49-F238E27FC236}">
                <a16:creationId xmlns:a16="http://schemas.microsoft.com/office/drawing/2014/main" id="{92238CB4-814A-4247-9BA6-25C7C4F20C40}"/>
              </a:ext>
            </a:extLst>
          </p:cNvPr>
          <p:cNvSpPr/>
          <p:nvPr/>
        </p:nvSpPr>
        <p:spPr bwMode="gray">
          <a:xfrm rot="10800000">
            <a:off x="4852551"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54" name="Right Triangle 1953">
            <a:extLst>
              <a:ext uri="{FF2B5EF4-FFF2-40B4-BE49-F238E27FC236}">
                <a16:creationId xmlns:a16="http://schemas.microsoft.com/office/drawing/2014/main" id="{F97D4B2A-624C-4F0B-A240-99FAF3ED0363}"/>
              </a:ext>
            </a:extLst>
          </p:cNvPr>
          <p:cNvSpPr/>
          <p:nvPr/>
        </p:nvSpPr>
        <p:spPr bwMode="gray">
          <a:xfrm flipH="1" flipV="1">
            <a:off x="5820710"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56" name="Right Triangle 1955">
            <a:extLst>
              <a:ext uri="{FF2B5EF4-FFF2-40B4-BE49-F238E27FC236}">
                <a16:creationId xmlns:a16="http://schemas.microsoft.com/office/drawing/2014/main" id="{08471D48-809B-47B7-ADF7-31302F343639}"/>
              </a:ext>
            </a:extLst>
          </p:cNvPr>
          <p:cNvSpPr/>
          <p:nvPr/>
        </p:nvSpPr>
        <p:spPr bwMode="gray">
          <a:xfrm flipH="1">
            <a:off x="5820710" y="2910641"/>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57" name="Right Triangle 1956">
            <a:extLst>
              <a:ext uri="{FF2B5EF4-FFF2-40B4-BE49-F238E27FC236}">
                <a16:creationId xmlns:a16="http://schemas.microsoft.com/office/drawing/2014/main" id="{5FBBD2AD-7E7A-4AF8-ADE7-5917EB76A144}"/>
              </a:ext>
            </a:extLst>
          </p:cNvPr>
          <p:cNvSpPr/>
          <p:nvPr/>
        </p:nvSpPr>
        <p:spPr bwMode="gray">
          <a:xfrm rot="10800000" flipH="1">
            <a:off x="5820710"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59" name="Right Triangle 1958">
            <a:extLst>
              <a:ext uri="{FF2B5EF4-FFF2-40B4-BE49-F238E27FC236}">
                <a16:creationId xmlns:a16="http://schemas.microsoft.com/office/drawing/2014/main" id="{221563F9-8BA0-454A-A09A-8E732A94465F}"/>
              </a:ext>
            </a:extLst>
          </p:cNvPr>
          <p:cNvSpPr/>
          <p:nvPr/>
        </p:nvSpPr>
        <p:spPr bwMode="gray">
          <a:xfrm flipH="1">
            <a:off x="5820710" y="1942027"/>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960" name="Right Triangle 1959">
            <a:extLst>
              <a:ext uri="{FF2B5EF4-FFF2-40B4-BE49-F238E27FC236}">
                <a16:creationId xmlns:a16="http://schemas.microsoft.com/office/drawing/2014/main" id="{8F694D62-B3D5-45BE-8E68-322292921C60}"/>
              </a:ext>
            </a:extLst>
          </p:cNvPr>
          <p:cNvSpPr/>
          <p:nvPr/>
        </p:nvSpPr>
        <p:spPr bwMode="gray">
          <a:xfrm rot="10800000" flipH="1">
            <a:off x="5820711"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695" name="Rectangle 1694">
            <a:extLst>
              <a:ext uri="{FF2B5EF4-FFF2-40B4-BE49-F238E27FC236}">
                <a16:creationId xmlns:a16="http://schemas.microsoft.com/office/drawing/2014/main" id="{CF0B000B-1602-4E1A-8914-3360980A796A}"/>
              </a:ext>
            </a:extLst>
          </p:cNvPr>
          <p:cNvSpPr/>
          <p:nvPr/>
        </p:nvSpPr>
        <p:spPr bwMode="gray">
          <a:xfrm>
            <a:off x="2907" y="1942027"/>
            <a:ext cx="4849643" cy="2908450"/>
          </a:xfrm>
          <a:prstGeom prst="rect">
            <a:avLst/>
          </a:prstGeom>
          <a:solidFill>
            <a:srgbClr val="C6C6C8">
              <a:lumMod val="40000"/>
              <a:lumOff val="6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Verdana"/>
            </a:endParaRPr>
          </a:p>
        </p:txBody>
      </p:sp>
      <p:sp>
        <p:nvSpPr>
          <p:cNvPr id="1698" name="Right Triangle 1697">
            <a:extLst>
              <a:ext uri="{FF2B5EF4-FFF2-40B4-BE49-F238E27FC236}">
                <a16:creationId xmlns:a16="http://schemas.microsoft.com/office/drawing/2014/main" id="{8A967AB6-1A35-4BA9-B02C-1987FF6DF036}"/>
              </a:ext>
            </a:extLst>
          </p:cNvPr>
          <p:cNvSpPr/>
          <p:nvPr/>
        </p:nvSpPr>
        <p:spPr bwMode="gray">
          <a:xfrm flipV="1">
            <a:off x="1942393"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01" name="Right Triangle 1700">
            <a:extLst>
              <a:ext uri="{FF2B5EF4-FFF2-40B4-BE49-F238E27FC236}">
                <a16:creationId xmlns:a16="http://schemas.microsoft.com/office/drawing/2014/main" id="{65BEB17A-3527-47DA-B83A-44D0DE236CCA}"/>
              </a:ext>
            </a:extLst>
          </p:cNvPr>
          <p:cNvSpPr/>
          <p:nvPr/>
        </p:nvSpPr>
        <p:spPr bwMode="gray">
          <a:xfrm>
            <a:off x="1942393" y="2910641"/>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03" name="Right Triangle 1702">
            <a:extLst>
              <a:ext uri="{FF2B5EF4-FFF2-40B4-BE49-F238E27FC236}">
                <a16:creationId xmlns:a16="http://schemas.microsoft.com/office/drawing/2014/main" id="{075412DE-7A4B-4274-B4F3-F3723B393212}"/>
              </a:ext>
            </a:extLst>
          </p:cNvPr>
          <p:cNvSpPr/>
          <p:nvPr/>
        </p:nvSpPr>
        <p:spPr bwMode="gray">
          <a:xfrm>
            <a:off x="1942393"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04" name="Right Triangle 1703">
            <a:extLst>
              <a:ext uri="{FF2B5EF4-FFF2-40B4-BE49-F238E27FC236}">
                <a16:creationId xmlns:a16="http://schemas.microsoft.com/office/drawing/2014/main" id="{94D95818-DDBE-4E10-B3B5-517E8DB9AD54}"/>
              </a:ext>
            </a:extLst>
          </p:cNvPr>
          <p:cNvSpPr/>
          <p:nvPr/>
        </p:nvSpPr>
        <p:spPr bwMode="gray">
          <a:xfrm rot="10800000">
            <a:off x="1942394" y="194202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08" name="Right Triangle 1707">
            <a:extLst>
              <a:ext uri="{FF2B5EF4-FFF2-40B4-BE49-F238E27FC236}">
                <a16:creationId xmlns:a16="http://schemas.microsoft.com/office/drawing/2014/main" id="{B48F1ECF-5DCA-4DD5-ABA6-B080228C92B6}"/>
              </a:ext>
            </a:extLst>
          </p:cNvPr>
          <p:cNvSpPr/>
          <p:nvPr/>
        </p:nvSpPr>
        <p:spPr bwMode="gray">
          <a:xfrm flipH="1" flipV="1">
            <a:off x="2913596"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09" name="Right Triangle 1708">
            <a:extLst>
              <a:ext uri="{FF2B5EF4-FFF2-40B4-BE49-F238E27FC236}">
                <a16:creationId xmlns:a16="http://schemas.microsoft.com/office/drawing/2014/main" id="{5C85BD51-83F7-4323-B529-4720D347A7F1}"/>
              </a:ext>
            </a:extLst>
          </p:cNvPr>
          <p:cNvSpPr/>
          <p:nvPr/>
        </p:nvSpPr>
        <p:spPr bwMode="gray">
          <a:xfrm rot="10800000" flipH="1" flipV="1">
            <a:off x="2913597"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11" name="Right Triangle 1710">
            <a:extLst>
              <a:ext uri="{FF2B5EF4-FFF2-40B4-BE49-F238E27FC236}">
                <a16:creationId xmlns:a16="http://schemas.microsoft.com/office/drawing/2014/main" id="{8F90C316-3E5C-4804-9F3A-269CB3F78CC7}"/>
              </a:ext>
            </a:extLst>
          </p:cNvPr>
          <p:cNvSpPr/>
          <p:nvPr/>
        </p:nvSpPr>
        <p:spPr bwMode="gray">
          <a:xfrm flipH="1">
            <a:off x="2913596" y="2910641"/>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12" name="Right Triangle 1711">
            <a:extLst>
              <a:ext uri="{FF2B5EF4-FFF2-40B4-BE49-F238E27FC236}">
                <a16:creationId xmlns:a16="http://schemas.microsoft.com/office/drawing/2014/main" id="{AD24879C-6330-40AC-B990-9E00C001F11C}"/>
              </a:ext>
            </a:extLst>
          </p:cNvPr>
          <p:cNvSpPr/>
          <p:nvPr/>
        </p:nvSpPr>
        <p:spPr bwMode="gray">
          <a:xfrm rot="10800000" flipH="1">
            <a:off x="2913597"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15" name="Right Triangle 1714">
            <a:extLst>
              <a:ext uri="{FF2B5EF4-FFF2-40B4-BE49-F238E27FC236}">
                <a16:creationId xmlns:a16="http://schemas.microsoft.com/office/drawing/2014/main" id="{B3C2894D-717C-4C61-9CF6-EAA63EBFD4F8}"/>
              </a:ext>
            </a:extLst>
          </p:cNvPr>
          <p:cNvSpPr/>
          <p:nvPr/>
        </p:nvSpPr>
        <p:spPr bwMode="gray">
          <a:xfrm flipH="1">
            <a:off x="2913596"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16" name="Right Triangle 1715">
            <a:extLst>
              <a:ext uri="{FF2B5EF4-FFF2-40B4-BE49-F238E27FC236}">
                <a16:creationId xmlns:a16="http://schemas.microsoft.com/office/drawing/2014/main" id="{F9464778-02DF-4573-9DBF-1E10BCA9673E}"/>
              </a:ext>
            </a:extLst>
          </p:cNvPr>
          <p:cNvSpPr/>
          <p:nvPr/>
        </p:nvSpPr>
        <p:spPr bwMode="gray">
          <a:xfrm rot="10800000" flipH="1">
            <a:off x="2913597"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21" name="Right Triangle 1720">
            <a:extLst>
              <a:ext uri="{FF2B5EF4-FFF2-40B4-BE49-F238E27FC236}">
                <a16:creationId xmlns:a16="http://schemas.microsoft.com/office/drawing/2014/main" id="{C7EA8E37-7EEC-4358-8695-4EC9D0C5BA34}"/>
              </a:ext>
            </a:extLst>
          </p:cNvPr>
          <p:cNvSpPr/>
          <p:nvPr/>
        </p:nvSpPr>
        <p:spPr bwMode="gray">
          <a:xfrm flipV="1">
            <a:off x="3884799" y="387927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24" name="Right Triangle 1723">
            <a:extLst>
              <a:ext uri="{FF2B5EF4-FFF2-40B4-BE49-F238E27FC236}">
                <a16:creationId xmlns:a16="http://schemas.microsoft.com/office/drawing/2014/main" id="{60949105-9A34-4BC1-9978-C6B2FFBF0256}"/>
              </a:ext>
            </a:extLst>
          </p:cNvPr>
          <p:cNvSpPr/>
          <p:nvPr/>
        </p:nvSpPr>
        <p:spPr bwMode="gray">
          <a:xfrm>
            <a:off x="3884799"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25" name="Right Triangle 1724">
            <a:extLst>
              <a:ext uri="{FF2B5EF4-FFF2-40B4-BE49-F238E27FC236}">
                <a16:creationId xmlns:a16="http://schemas.microsoft.com/office/drawing/2014/main" id="{547950FC-DFEB-4A82-9A35-B44D1EE3CE1D}"/>
              </a:ext>
            </a:extLst>
          </p:cNvPr>
          <p:cNvSpPr/>
          <p:nvPr/>
        </p:nvSpPr>
        <p:spPr bwMode="gray">
          <a:xfrm rot="10800000">
            <a:off x="3884799" y="2910641"/>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27" name="Right Triangle 1726">
            <a:extLst>
              <a:ext uri="{FF2B5EF4-FFF2-40B4-BE49-F238E27FC236}">
                <a16:creationId xmlns:a16="http://schemas.microsoft.com/office/drawing/2014/main" id="{5A9B53D1-7AD2-4A7F-B91E-BCC2DC20EA4F}"/>
              </a:ext>
            </a:extLst>
          </p:cNvPr>
          <p:cNvSpPr/>
          <p:nvPr/>
        </p:nvSpPr>
        <p:spPr bwMode="gray">
          <a:xfrm rot="10800000">
            <a:off x="3884799"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31" name="Right Triangle 1730">
            <a:extLst>
              <a:ext uri="{FF2B5EF4-FFF2-40B4-BE49-F238E27FC236}">
                <a16:creationId xmlns:a16="http://schemas.microsoft.com/office/drawing/2014/main" id="{01CD94E0-0488-4EC6-A6F3-ADBE8B1F213B}"/>
              </a:ext>
            </a:extLst>
          </p:cNvPr>
          <p:cNvSpPr/>
          <p:nvPr/>
        </p:nvSpPr>
        <p:spPr bwMode="gray">
          <a:xfrm flipV="1">
            <a:off x="2907" y="3879273"/>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32" name="Right Triangle 1731">
            <a:extLst>
              <a:ext uri="{FF2B5EF4-FFF2-40B4-BE49-F238E27FC236}">
                <a16:creationId xmlns:a16="http://schemas.microsoft.com/office/drawing/2014/main" id="{BFC1ADAC-57C0-402C-9D6C-09B69D1036E0}"/>
              </a:ext>
            </a:extLst>
          </p:cNvPr>
          <p:cNvSpPr/>
          <p:nvPr/>
        </p:nvSpPr>
        <p:spPr bwMode="gray">
          <a:xfrm rot="10800000" flipV="1">
            <a:off x="2908"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35" name="Right Triangle 1734">
            <a:extLst>
              <a:ext uri="{FF2B5EF4-FFF2-40B4-BE49-F238E27FC236}">
                <a16:creationId xmlns:a16="http://schemas.microsoft.com/office/drawing/2014/main" id="{62E7957D-308B-4C70-BC13-C5ECACED85B2}"/>
              </a:ext>
            </a:extLst>
          </p:cNvPr>
          <p:cNvSpPr/>
          <p:nvPr/>
        </p:nvSpPr>
        <p:spPr bwMode="gray">
          <a:xfrm>
            <a:off x="2907"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36" name="Right Triangle 1735">
            <a:extLst>
              <a:ext uri="{FF2B5EF4-FFF2-40B4-BE49-F238E27FC236}">
                <a16:creationId xmlns:a16="http://schemas.microsoft.com/office/drawing/2014/main" id="{616EC3B2-7AE3-4B29-9B6F-09EC1F376CD5}"/>
              </a:ext>
            </a:extLst>
          </p:cNvPr>
          <p:cNvSpPr/>
          <p:nvPr/>
        </p:nvSpPr>
        <p:spPr bwMode="gray">
          <a:xfrm rot="10800000">
            <a:off x="2908" y="2910641"/>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39" name="Right Triangle 1738">
            <a:extLst>
              <a:ext uri="{FF2B5EF4-FFF2-40B4-BE49-F238E27FC236}">
                <a16:creationId xmlns:a16="http://schemas.microsoft.com/office/drawing/2014/main" id="{B314C31D-AEF2-4F11-9551-DBA6BB14A6F0}"/>
              </a:ext>
            </a:extLst>
          </p:cNvPr>
          <p:cNvSpPr/>
          <p:nvPr/>
        </p:nvSpPr>
        <p:spPr bwMode="gray">
          <a:xfrm>
            <a:off x="2907" y="1935283"/>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40" name="Right Triangle 1739">
            <a:extLst>
              <a:ext uri="{FF2B5EF4-FFF2-40B4-BE49-F238E27FC236}">
                <a16:creationId xmlns:a16="http://schemas.microsoft.com/office/drawing/2014/main" id="{62D194F1-0E45-4236-BB06-134026EFBB07}"/>
              </a:ext>
            </a:extLst>
          </p:cNvPr>
          <p:cNvSpPr/>
          <p:nvPr/>
        </p:nvSpPr>
        <p:spPr bwMode="gray">
          <a:xfrm rot="10800000">
            <a:off x="2908"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45" name="Right Triangle 1744">
            <a:extLst>
              <a:ext uri="{FF2B5EF4-FFF2-40B4-BE49-F238E27FC236}">
                <a16:creationId xmlns:a16="http://schemas.microsoft.com/office/drawing/2014/main" id="{FEC0DCDF-2BB5-4C71-B14B-D27E85DF2037}"/>
              </a:ext>
            </a:extLst>
          </p:cNvPr>
          <p:cNvSpPr/>
          <p:nvPr/>
        </p:nvSpPr>
        <p:spPr bwMode="gray">
          <a:xfrm flipH="1" flipV="1">
            <a:off x="971067"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47" name="Right Triangle 1746">
            <a:extLst>
              <a:ext uri="{FF2B5EF4-FFF2-40B4-BE49-F238E27FC236}">
                <a16:creationId xmlns:a16="http://schemas.microsoft.com/office/drawing/2014/main" id="{123E3930-5F73-4D7E-9814-DB1AB9CAFE29}"/>
              </a:ext>
            </a:extLst>
          </p:cNvPr>
          <p:cNvSpPr/>
          <p:nvPr/>
        </p:nvSpPr>
        <p:spPr bwMode="gray">
          <a:xfrm flipH="1">
            <a:off x="971067" y="2910641"/>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48" name="Right Triangle 1747">
            <a:extLst>
              <a:ext uri="{FF2B5EF4-FFF2-40B4-BE49-F238E27FC236}">
                <a16:creationId xmlns:a16="http://schemas.microsoft.com/office/drawing/2014/main" id="{25BBDDF8-B4A2-44F5-9832-686BBCDD8A8A}"/>
              </a:ext>
            </a:extLst>
          </p:cNvPr>
          <p:cNvSpPr/>
          <p:nvPr/>
        </p:nvSpPr>
        <p:spPr bwMode="gray">
          <a:xfrm rot="10800000" flipH="1">
            <a:off x="971067"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50" name="Right Triangle 1749">
            <a:extLst>
              <a:ext uri="{FF2B5EF4-FFF2-40B4-BE49-F238E27FC236}">
                <a16:creationId xmlns:a16="http://schemas.microsoft.com/office/drawing/2014/main" id="{189C5DF1-553A-43D6-B22E-1A2D2577EBF7}"/>
              </a:ext>
            </a:extLst>
          </p:cNvPr>
          <p:cNvSpPr/>
          <p:nvPr/>
        </p:nvSpPr>
        <p:spPr bwMode="gray">
          <a:xfrm flipH="1">
            <a:off x="971067" y="1942027"/>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51" name="Right Triangle 1750">
            <a:extLst>
              <a:ext uri="{FF2B5EF4-FFF2-40B4-BE49-F238E27FC236}">
                <a16:creationId xmlns:a16="http://schemas.microsoft.com/office/drawing/2014/main" id="{B9253246-D884-404B-86EE-1D175BF07061}"/>
              </a:ext>
            </a:extLst>
          </p:cNvPr>
          <p:cNvSpPr/>
          <p:nvPr/>
        </p:nvSpPr>
        <p:spPr bwMode="gray">
          <a:xfrm rot="10800000" flipH="1">
            <a:off x="971068"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56" name="Right Triangle 1755">
            <a:extLst>
              <a:ext uri="{FF2B5EF4-FFF2-40B4-BE49-F238E27FC236}">
                <a16:creationId xmlns:a16="http://schemas.microsoft.com/office/drawing/2014/main" id="{F6B5048F-B969-40B2-A297-03F167D9C592}"/>
              </a:ext>
            </a:extLst>
          </p:cNvPr>
          <p:cNvSpPr/>
          <p:nvPr/>
        </p:nvSpPr>
        <p:spPr bwMode="gray">
          <a:xfrm flipV="1">
            <a:off x="1942393"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59" name="Right Triangle 1758">
            <a:extLst>
              <a:ext uri="{FF2B5EF4-FFF2-40B4-BE49-F238E27FC236}">
                <a16:creationId xmlns:a16="http://schemas.microsoft.com/office/drawing/2014/main" id="{76B68CF3-797A-4A0F-95DD-AA15E03B2A61}"/>
              </a:ext>
            </a:extLst>
          </p:cNvPr>
          <p:cNvSpPr/>
          <p:nvPr/>
        </p:nvSpPr>
        <p:spPr bwMode="gray">
          <a:xfrm>
            <a:off x="1942393" y="2910641"/>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61" name="Right Triangle 1760">
            <a:extLst>
              <a:ext uri="{FF2B5EF4-FFF2-40B4-BE49-F238E27FC236}">
                <a16:creationId xmlns:a16="http://schemas.microsoft.com/office/drawing/2014/main" id="{17359F58-764B-474C-9743-FFAFD928E08E}"/>
              </a:ext>
            </a:extLst>
          </p:cNvPr>
          <p:cNvSpPr/>
          <p:nvPr/>
        </p:nvSpPr>
        <p:spPr bwMode="gray">
          <a:xfrm>
            <a:off x="1942393"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62" name="Right Triangle 1761">
            <a:extLst>
              <a:ext uri="{FF2B5EF4-FFF2-40B4-BE49-F238E27FC236}">
                <a16:creationId xmlns:a16="http://schemas.microsoft.com/office/drawing/2014/main" id="{E5066427-10CE-44BA-925E-99D54F680A6A}"/>
              </a:ext>
            </a:extLst>
          </p:cNvPr>
          <p:cNvSpPr/>
          <p:nvPr/>
        </p:nvSpPr>
        <p:spPr bwMode="gray">
          <a:xfrm rot="10800000">
            <a:off x="1942394" y="194202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66" name="Right Triangle 1765">
            <a:extLst>
              <a:ext uri="{FF2B5EF4-FFF2-40B4-BE49-F238E27FC236}">
                <a16:creationId xmlns:a16="http://schemas.microsoft.com/office/drawing/2014/main" id="{6E03E546-B9E5-4113-896A-6831698A37F0}"/>
              </a:ext>
            </a:extLst>
          </p:cNvPr>
          <p:cNvSpPr/>
          <p:nvPr/>
        </p:nvSpPr>
        <p:spPr bwMode="gray">
          <a:xfrm flipH="1" flipV="1">
            <a:off x="2913596"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67" name="Right Triangle 1766">
            <a:extLst>
              <a:ext uri="{FF2B5EF4-FFF2-40B4-BE49-F238E27FC236}">
                <a16:creationId xmlns:a16="http://schemas.microsoft.com/office/drawing/2014/main" id="{857595F5-5247-4EA2-BF3C-80539311BD58}"/>
              </a:ext>
            </a:extLst>
          </p:cNvPr>
          <p:cNvSpPr/>
          <p:nvPr/>
        </p:nvSpPr>
        <p:spPr bwMode="gray">
          <a:xfrm rot="10800000" flipH="1" flipV="1">
            <a:off x="2913597"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69" name="Right Triangle 1768">
            <a:extLst>
              <a:ext uri="{FF2B5EF4-FFF2-40B4-BE49-F238E27FC236}">
                <a16:creationId xmlns:a16="http://schemas.microsoft.com/office/drawing/2014/main" id="{D0280349-4488-4EE2-BF79-03EF7DFA60FF}"/>
              </a:ext>
            </a:extLst>
          </p:cNvPr>
          <p:cNvSpPr/>
          <p:nvPr/>
        </p:nvSpPr>
        <p:spPr bwMode="gray">
          <a:xfrm flipH="1">
            <a:off x="2913596" y="2910641"/>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70" name="Right Triangle 1769">
            <a:extLst>
              <a:ext uri="{FF2B5EF4-FFF2-40B4-BE49-F238E27FC236}">
                <a16:creationId xmlns:a16="http://schemas.microsoft.com/office/drawing/2014/main" id="{AA2239CF-E830-4D23-9B25-93D76A21A76C}"/>
              </a:ext>
            </a:extLst>
          </p:cNvPr>
          <p:cNvSpPr/>
          <p:nvPr/>
        </p:nvSpPr>
        <p:spPr bwMode="gray">
          <a:xfrm rot="10800000" flipH="1">
            <a:off x="2913597"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73" name="Right Triangle 1772">
            <a:extLst>
              <a:ext uri="{FF2B5EF4-FFF2-40B4-BE49-F238E27FC236}">
                <a16:creationId xmlns:a16="http://schemas.microsoft.com/office/drawing/2014/main" id="{54587AE8-6E60-4E6A-BDB9-B4DFEAA2CE63}"/>
              </a:ext>
            </a:extLst>
          </p:cNvPr>
          <p:cNvSpPr/>
          <p:nvPr/>
        </p:nvSpPr>
        <p:spPr bwMode="gray">
          <a:xfrm flipH="1">
            <a:off x="2913596"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74" name="Right Triangle 1773">
            <a:extLst>
              <a:ext uri="{FF2B5EF4-FFF2-40B4-BE49-F238E27FC236}">
                <a16:creationId xmlns:a16="http://schemas.microsoft.com/office/drawing/2014/main" id="{7A64C8D6-AB8C-4C78-B679-F2D9C7D220DF}"/>
              </a:ext>
            </a:extLst>
          </p:cNvPr>
          <p:cNvSpPr/>
          <p:nvPr/>
        </p:nvSpPr>
        <p:spPr bwMode="gray">
          <a:xfrm rot="10800000" flipH="1">
            <a:off x="2913597"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79" name="Right Triangle 1778">
            <a:extLst>
              <a:ext uri="{FF2B5EF4-FFF2-40B4-BE49-F238E27FC236}">
                <a16:creationId xmlns:a16="http://schemas.microsoft.com/office/drawing/2014/main" id="{1DDB0F26-2BB2-4866-B074-B5CD76C31B11}"/>
              </a:ext>
            </a:extLst>
          </p:cNvPr>
          <p:cNvSpPr/>
          <p:nvPr/>
        </p:nvSpPr>
        <p:spPr bwMode="gray">
          <a:xfrm flipV="1">
            <a:off x="3884799" y="387927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82" name="Right Triangle 1781">
            <a:extLst>
              <a:ext uri="{FF2B5EF4-FFF2-40B4-BE49-F238E27FC236}">
                <a16:creationId xmlns:a16="http://schemas.microsoft.com/office/drawing/2014/main" id="{769AE132-48C2-4C5A-A5F7-A1ECCB830BC1}"/>
              </a:ext>
            </a:extLst>
          </p:cNvPr>
          <p:cNvSpPr/>
          <p:nvPr/>
        </p:nvSpPr>
        <p:spPr bwMode="gray">
          <a:xfrm>
            <a:off x="3884799"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83" name="Right Triangle 1782">
            <a:extLst>
              <a:ext uri="{FF2B5EF4-FFF2-40B4-BE49-F238E27FC236}">
                <a16:creationId xmlns:a16="http://schemas.microsoft.com/office/drawing/2014/main" id="{CD537BA1-4CA8-4802-B442-3A497050A77A}"/>
              </a:ext>
            </a:extLst>
          </p:cNvPr>
          <p:cNvSpPr/>
          <p:nvPr/>
        </p:nvSpPr>
        <p:spPr bwMode="gray">
          <a:xfrm rot="10800000">
            <a:off x="3884799" y="2910641"/>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85" name="Right Triangle 1784">
            <a:extLst>
              <a:ext uri="{FF2B5EF4-FFF2-40B4-BE49-F238E27FC236}">
                <a16:creationId xmlns:a16="http://schemas.microsoft.com/office/drawing/2014/main" id="{74BBC111-0FCB-447D-8BCE-12D6000929AE}"/>
              </a:ext>
            </a:extLst>
          </p:cNvPr>
          <p:cNvSpPr/>
          <p:nvPr/>
        </p:nvSpPr>
        <p:spPr bwMode="gray">
          <a:xfrm rot="10800000">
            <a:off x="3884799"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89" name="Right Triangle 1788">
            <a:extLst>
              <a:ext uri="{FF2B5EF4-FFF2-40B4-BE49-F238E27FC236}">
                <a16:creationId xmlns:a16="http://schemas.microsoft.com/office/drawing/2014/main" id="{9272D289-2481-49BF-A088-FEB0557CD47D}"/>
              </a:ext>
            </a:extLst>
          </p:cNvPr>
          <p:cNvSpPr/>
          <p:nvPr/>
        </p:nvSpPr>
        <p:spPr bwMode="gray">
          <a:xfrm flipV="1">
            <a:off x="2907" y="3879273"/>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90" name="Right Triangle 1789">
            <a:extLst>
              <a:ext uri="{FF2B5EF4-FFF2-40B4-BE49-F238E27FC236}">
                <a16:creationId xmlns:a16="http://schemas.microsoft.com/office/drawing/2014/main" id="{CCCBAA00-6234-4A70-A692-0288C1ECF2BB}"/>
              </a:ext>
            </a:extLst>
          </p:cNvPr>
          <p:cNvSpPr/>
          <p:nvPr/>
        </p:nvSpPr>
        <p:spPr bwMode="gray">
          <a:xfrm rot="10800000" flipV="1">
            <a:off x="2908"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93" name="Right Triangle 1792">
            <a:extLst>
              <a:ext uri="{FF2B5EF4-FFF2-40B4-BE49-F238E27FC236}">
                <a16:creationId xmlns:a16="http://schemas.microsoft.com/office/drawing/2014/main" id="{4B53498C-718F-44DF-A1DD-ECB0BEB66161}"/>
              </a:ext>
            </a:extLst>
          </p:cNvPr>
          <p:cNvSpPr/>
          <p:nvPr/>
        </p:nvSpPr>
        <p:spPr bwMode="gray">
          <a:xfrm>
            <a:off x="2907"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94" name="Right Triangle 1793">
            <a:extLst>
              <a:ext uri="{FF2B5EF4-FFF2-40B4-BE49-F238E27FC236}">
                <a16:creationId xmlns:a16="http://schemas.microsoft.com/office/drawing/2014/main" id="{05BFCB8C-A4F7-4FD5-BA47-6742D02B0A60}"/>
              </a:ext>
            </a:extLst>
          </p:cNvPr>
          <p:cNvSpPr/>
          <p:nvPr/>
        </p:nvSpPr>
        <p:spPr bwMode="gray">
          <a:xfrm rot="10800000">
            <a:off x="2908" y="2910641"/>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97" name="Right Triangle 1796">
            <a:extLst>
              <a:ext uri="{FF2B5EF4-FFF2-40B4-BE49-F238E27FC236}">
                <a16:creationId xmlns:a16="http://schemas.microsoft.com/office/drawing/2014/main" id="{5ABB911E-D696-46CD-B6F0-1A0F6209E670}"/>
              </a:ext>
            </a:extLst>
          </p:cNvPr>
          <p:cNvSpPr/>
          <p:nvPr/>
        </p:nvSpPr>
        <p:spPr bwMode="gray">
          <a:xfrm>
            <a:off x="2907" y="1935283"/>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798" name="Right Triangle 1797">
            <a:extLst>
              <a:ext uri="{FF2B5EF4-FFF2-40B4-BE49-F238E27FC236}">
                <a16:creationId xmlns:a16="http://schemas.microsoft.com/office/drawing/2014/main" id="{6F7C8AB5-8662-4AAB-A64E-398621F0E4BD}"/>
              </a:ext>
            </a:extLst>
          </p:cNvPr>
          <p:cNvSpPr/>
          <p:nvPr/>
        </p:nvSpPr>
        <p:spPr bwMode="gray">
          <a:xfrm rot="10800000">
            <a:off x="2908"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03" name="Right Triangle 1802">
            <a:extLst>
              <a:ext uri="{FF2B5EF4-FFF2-40B4-BE49-F238E27FC236}">
                <a16:creationId xmlns:a16="http://schemas.microsoft.com/office/drawing/2014/main" id="{2196AC91-ACFA-45CA-B6F6-B55CAA9F13D2}"/>
              </a:ext>
            </a:extLst>
          </p:cNvPr>
          <p:cNvSpPr/>
          <p:nvPr/>
        </p:nvSpPr>
        <p:spPr bwMode="gray">
          <a:xfrm flipH="1" flipV="1">
            <a:off x="971067"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05" name="Right Triangle 1804">
            <a:extLst>
              <a:ext uri="{FF2B5EF4-FFF2-40B4-BE49-F238E27FC236}">
                <a16:creationId xmlns:a16="http://schemas.microsoft.com/office/drawing/2014/main" id="{0EA1030F-14D9-4065-889D-D32C1B06D477}"/>
              </a:ext>
            </a:extLst>
          </p:cNvPr>
          <p:cNvSpPr/>
          <p:nvPr/>
        </p:nvSpPr>
        <p:spPr bwMode="gray">
          <a:xfrm flipH="1">
            <a:off x="971067" y="2910641"/>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06" name="Right Triangle 1805">
            <a:extLst>
              <a:ext uri="{FF2B5EF4-FFF2-40B4-BE49-F238E27FC236}">
                <a16:creationId xmlns:a16="http://schemas.microsoft.com/office/drawing/2014/main" id="{AA7759EC-0A95-4E14-BEE5-61F2802E9716}"/>
              </a:ext>
            </a:extLst>
          </p:cNvPr>
          <p:cNvSpPr/>
          <p:nvPr/>
        </p:nvSpPr>
        <p:spPr bwMode="gray">
          <a:xfrm rot="10800000" flipH="1">
            <a:off x="971067"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08" name="Right Triangle 1807">
            <a:extLst>
              <a:ext uri="{FF2B5EF4-FFF2-40B4-BE49-F238E27FC236}">
                <a16:creationId xmlns:a16="http://schemas.microsoft.com/office/drawing/2014/main" id="{6A847B2E-2A07-49FF-80A4-73F61376E159}"/>
              </a:ext>
            </a:extLst>
          </p:cNvPr>
          <p:cNvSpPr/>
          <p:nvPr/>
        </p:nvSpPr>
        <p:spPr bwMode="gray">
          <a:xfrm flipH="1">
            <a:off x="971067" y="1942027"/>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09" name="Right Triangle 1808">
            <a:extLst>
              <a:ext uri="{FF2B5EF4-FFF2-40B4-BE49-F238E27FC236}">
                <a16:creationId xmlns:a16="http://schemas.microsoft.com/office/drawing/2014/main" id="{F58CE748-ED9C-4BC9-868D-E1CACBCE7C84}"/>
              </a:ext>
            </a:extLst>
          </p:cNvPr>
          <p:cNvSpPr/>
          <p:nvPr/>
        </p:nvSpPr>
        <p:spPr bwMode="gray">
          <a:xfrm rot="10800000" flipH="1">
            <a:off x="971068"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14" name="Right Triangle 1813">
            <a:extLst>
              <a:ext uri="{FF2B5EF4-FFF2-40B4-BE49-F238E27FC236}">
                <a16:creationId xmlns:a16="http://schemas.microsoft.com/office/drawing/2014/main" id="{E477FBCB-466D-4F31-8562-57F64A3CF561}"/>
              </a:ext>
            </a:extLst>
          </p:cNvPr>
          <p:cNvSpPr/>
          <p:nvPr/>
        </p:nvSpPr>
        <p:spPr bwMode="gray">
          <a:xfrm flipV="1">
            <a:off x="1942393"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17" name="Right Triangle 1816">
            <a:extLst>
              <a:ext uri="{FF2B5EF4-FFF2-40B4-BE49-F238E27FC236}">
                <a16:creationId xmlns:a16="http://schemas.microsoft.com/office/drawing/2014/main" id="{1C347526-CD04-4D27-A45C-FC13ABF7297F}"/>
              </a:ext>
            </a:extLst>
          </p:cNvPr>
          <p:cNvSpPr/>
          <p:nvPr/>
        </p:nvSpPr>
        <p:spPr bwMode="gray">
          <a:xfrm>
            <a:off x="1942393" y="2910641"/>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19" name="Right Triangle 1818">
            <a:extLst>
              <a:ext uri="{FF2B5EF4-FFF2-40B4-BE49-F238E27FC236}">
                <a16:creationId xmlns:a16="http://schemas.microsoft.com/office/drawing/2014/main" id="{3E34EE62-2627-4989-A340-195113F98F1E}"/>
              </a:ext>
            </a:extLst>
          </p:cNvPr>
          <p:cNvSpPr/>
          <p:nvPr/>
        </p:nvSpPr>
        <p:spPr bwMode="gray">
          <a:xfrm>
            <a:off x="1942393"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20" name="Right Triangle 1819">
            <a:extLst>
              <a:ext uri="{FF2B5EF4-FFF2-40B4-BE49-F238E27FC236}">
                <a16:creationId xmlns:a16="http://schemas.microsoft.com/office/drawing/2014/main" id="{49A9EB19-5852-48C0-A427-0FD3D711FE41}"/>
              </a:ext>
            </a:extLst>
          </p:cNvPr>
          <p:cNvSpPr/>
          <p:nvPr/>
        </p:nvSpPr>
        <p:spPr bwMode="gray">
          <a:xfrm rot="10800000">
            <a:off x="1942394" y="194202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24" name="Right Triangle 1823">
            <a:extLst>
              <a:ext uri="{FF2B5EF4-FFF2-40B4-BE49-F238E27FC236}">
                <a16:creationId xmlns:a16="http://schemas.microsoft.com/office/drawing/2014/main" id="{28898E91-1ED3-42A0-A2C1-BB23FFB24050}"/>
              </a:ext>
            </a:extLst>
          </p:cNvPr>
          <p:cNvSpPr/>
          <p:nvPr/>
        </p:nvSpPr>
        <p:spPr bwMode="gray">
          <a:xfrm flipH="1" flipV="1">
            <a:off x="2913596"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25" name="Right Triangle 1824">
            <a:extLst>
              <a:ext uri="{FF2B5EF4-FFF2-40B4-BE49-F238E27FC236}">
                <a16:creationId xmlns:a16="http://schemas.microsoft.com/office/drawing/2014/main" id="{A7550308-52CC-43E1-B8CC-6AE4F6FF95E0}"/>
              </a:ext>
            </a:extLst>
          </p:cNvPr>
          <p:cNvSpPr/>
          <p:nvPr/>
        </p:nvSpPr>
        <p:spPr bwMode="gray">
          <a:xfrm rot="10800000" flipH="1" flipV="1">
            <a:off x="2913597"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27" name="Right Triangle 1826">
            <a:extLst>
              <a:ext uri="{FF2B5EF4-FFF2-40B4-BE49-F238E27FC236}">
                <a16:creationId xmlns:a16="http://schemas.microsoft.com/office/drawing/2014/main" id="{0353330B-30EB-46DF-9B4F-7A6AA0264442}"/>
              </a:ext>
            </a:extLst>
          </p:cNvPr>
          <p:cNvSpPr/>
          <p:nvPr/>
        </p:nvSpPr>
        <p:spPr bwMode="gray">
          <a:xfrm flipH="1">
            <a:off x="2913596" y="2910641"/>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28" name="Right Triangle 1827">
            <a:extLst>
              <a:ext uri="{FF2B5EF4-FFF2-40B4-BE49-F238E27FC236}">
                <a16:creationId xmlns:a16="http://schemas.microsoft.com/office/drawing/2014/main" id="{09E28E81-F125-4284-B17D-9A680EBE8906}"/>
              </a:ext>
            </a:extLst>
          </p:cNvPr>
          <p:cNvSpPr/>
          <p:nvPr/>
        </p:nvSpPr>
        <p:spPr bwMode="gray">
          <a:xfrm rot="10800000" flipH="1">
            <a:off x="2913597"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31" name="Right Triangle 1830">
            <a:extLst>
              <a:ext uri="{FF2B5EF4-FFF2-40B4-BE49-F238E27FC236}">
                <a16:creationId xmlns:a16="http://schemas.microsoft.com/office/drawing/2014/main" id="{3F75B7BC-3AD6-4936-B7CE-2519174560A1}"/>
              </a:ext>
            </a:extLst>
          </p:cNvPr>
          <p:cNvSpPr/>
          <p:nvPr/>
        </p:nvSpPr>
        <p:spPr bwMode="gray">
          <a:xfrm flipH="1">
            <a:off x="2913596"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32" name="Right Triangle 1831">
            <a:extLst>
              <a:ext uri="{FF2B5EF4-FFF2-40B4-BE49-F238E27FC236}">
                <a16:creationId xmlns:a16="http://schemas.microsoft.com/office/drawing/2014/main" id="{F6B6B5CD-DBDE-4AEE-A959-B6BBC8C2B835}"/>
              </a:ext>
            </a:extLst>
          </p:cNvPr>
          <p:cNvSpPr/>
          <p:nvPr/>
        </p:nvSpPr>
        <p:spPr bwMode="gray">
          <a:xfrm rot="10800000" flipH="1">
            <a:off x="2913597"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37" name="Right Triangle 1836">
            <a:extLst>
              <a:ext uri="{FF2B5EF4-FFF2-40B4-BE49-F238E27FC236}">
                <a16:creationId xmlns:a16="http://schemas.microsoft.com/office/drawing/2014/main" id="{4C4ECD62-C229-489A-A9D9-380EC6BFF49A}"/>
              </a:ext>
            </a:extLst>
          </p:cNvPr>
          <p:cNvSpPr/>
          <p:nvPr/>
        </p:nvSpPr>
        <p:spPr bwMode="gray">
          <a:xfrm flipV="1">
            <a:off x="3884799" y="3879273"/>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40" name="Right Triangle 1839">
            <a:extLst>
              <a:ext uri="{FF2B5EF4-FFF2-40B4-BE49-F238E27FC236}">
                <a16:creationId xmlns:a16="http://schemas.microsoft.com/office/drawing/2014/main" id="{C153F69D-3070-4E4F-B8FA-62E794D13CA1}"/>
              </a:ext>
            </a:extLst>
          </p:cNvPr>
          <p:cNvSpPr/>
          <p:nvPr/>
        </p:nvSpPr>
        <p:spPr bwMode="gray">
          <a:xfrm>
            <a:off x="3884799"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41" name="Right Triangle 1840">
            <a:extLst>
              <a:ext uri="{FF2B5EF4-FFF2-40B4-BE49-F238E27FC236}">
                <a16:creationId xmlns:a16="http://schemas.microsoft.com/office/drawing/2014/main" id="{4770A06A-4476-4777-99C2-987A7E700221}"/>
              </a:ext>
            </a:extLst>
          </p:cNvPr>
          <p:cNvSpPr/>
          <p:nvPr/>
        </p:nvSpPr>
        <p:spPr bwMode="gray">
          <a:xfrm rot="10800000">
            <a:off x="3884799" y="2910641"/>
            <a:ext cx="971203" cy="971203"/>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43" name="Right Triangle 1842">
            <a:extLst>
              <a:ext uri="{FF2B5EF4-FFF2-40B4-BE49-F238E27FC236}">
                <a16:creationId xmlns:a16="http://schemas.microsoft.com/office/drawing/2014/main" id="{31AC4ACE-2ABE-4436-BFBC-4F2D6149FB78}"/>
              </a:ext>
            </a:extLst>
          </p:cNvPr>
          <p:cNvSpPr/>
          <p:nvPr/>
        </p:nvSpPr>
        <p:spPr bwMode="gray">
          <a:xfrm rot="10800000">
            <a:off x="3884799" y="194202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47" name="Right Triangle 1846">
            <a:extLst>
              <a:ext uri="{FF2B5EF4-FFF2-40B4-BE49-F238E27FC236}">
                <a16:creationId xmlns:a16="http://schemas.microsoft.com/office/drawing/2014/main" id="{DF6615A2-64EC-40E6-8C46-1DA3817358AD}"/>
              </a:ext>
            </a:extLst>
          </p:cNvPr>
          <p:cNvSpPr/>
          <p:nvPr/>
        </p:nvSpPr>
        <p:spPr bwMode="gray">
          <a:xfrm flipV="1">
            <a:off x="2907" y="3879273"/>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48" name="Right Triangle 1847">
            <a:extLst>
              <a:ext uri="{FF2B5EF4-FFF2-40B4-BE49-F238E27FC236}">
                <a16:creationId xmlns:a16="http://schemas.microsoft.com/office/drawing/2014/main" id="{3F74D7BB-A56E-4A89-88EC-9E54C34744FB}"/>
              </a:ext>
            </a:extLst>
          </p:cNvPr>
          <p:cNvSpPr/>
          <p:nvPr/>
        </p:nvSpPr>
        <p:spPr bwMode="gray">
          <a:xfrm rot="10800000" flipV="1">
            <a:off x="2908" y="387927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51" name="Right Triangle 1850">
            <a:extLst>
              <a:ext uri="{FF2B5EF4-FFF2-40B4-BE49-F238E27FC236}">
                <a16:creationId xmlns:a16="http://schemas.microsoft.com/office/drawing/2014/main" id="{D336D7EF-74BF-4C94-BE6B-3C40CBD0DCAC}"/>
              </a:ext>
            </a:extLst>
          </p:cNvPr>
          <p:cNvSpPr/>
          <p:nvPr/>
        </p:nvSpPr>
        <p:spPr bwMode="gray">
          <a:xfrm>
            <a:off x="2907" y="2910641"/>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52" name="Right Triangle 1851">
            <a:extLst>
              <a:ext uri="{FF2B5EF4-FFF2-40B4-BE49-F238E27FC236}">
                <a16:creationId xmlns:a16="http://schemas.microsoft.com/office/drawing/2014/main" id="{C9C99909-ECDA-4007-8D75-3521B3AB030C}"/>
              </a:ext>
            </a:extLst>
          </p:cNvPr>
          <p:cNvSpPr/>
          <p:nvPr/>
        </p:nvSpPr>
        <p:spPr bwMode="gray">
          <a:xfrm rot="10800000">
            <a:off x="2908" y="2910641"/>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55" name="Right Triangle 1854">
            <a:extLst>
              <a:ext uri="{FF2B5EF4-FFF2-40B4-BE49-F238E27FC236}">
                <a16:creationId xmlns:a16="http://schemas.microsoft.com/office/drawing/2014/main" id="{BCF48B1C-9DED-4215-8AA1-4E622E02FC72}"/>
              </a:ext>
            </a:extLst>
          </p:cNvPr>
          <p:cNvSpPr/>
          <p:nvPr/>
        </p:nvSpPr>
        <p:spPr bwMode="gray">
          <a:xfrm>
            <a:off x="2907" y="1935283"/>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56" name="Right Triangle 1855">
            <a:extLst>
              <a:ext uri="{FF2B5EF4-FFF2-40B4-BE49-F238E27FC236}">
                <a16:creationId xmlns:a16="http://schemas.microsoft.com/office/drawing/2014/main" id="{ED34EB74-8C15-4F6A-AC98-3FEE23A7F800}"/>
              </a:ext>
            </a:extLst>
          </p:cNvPr>
          <p:cNvSpPr/>
          <p:nvPr/>
        </p:nvSpPr>
        <p:spPr bwMode="gray">
          <a:xfrm rot="10800000">
            <a:off x="2908" y="194202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61" name="Right Triangle 1860">
            <a:extLst>
              <a:ext uri="{FF2B5EF4-FFF2-40B4-BE49-F238E27FC236}">
                <a16:creationId xmlns:a16="http://schemas.microsoft.com/office/drawing/2014/main" id="{A3A204C7-DCA3-4BC9-ACE9-3B7D8A3BB3D3}"/>
              </a:ext>
            </a:extLst>
          </p:cNvPr>
          <p:cNvSpPr/>
          <p:nvPr/>
        </p:nvSpPr>
        <p:spPr bwMode="gray">
          <a:xfrm flipH="1" flipV="1">
            <a:off x="971067" y="387927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63" name="Right Triangle 1862">
            <a:extLst>
              <a:ext uri="{FF2B5EF4-FFF2-40B4-BE49-F238E27FC236}">
                <a16:creationId xmlns:a16="http://schemas.microsoft.com/office/drawing/2014/main" id="{005A5E7F-2B5F-453A-BEB8-7F45F12D0CE3}"/>
              </a:ext>
            </a:extLst>
          </p:cNvPr>
          <p:cNvSpPr/>
          <p:nvPr/>
        </p:nvSpPr>
        <p:spPr bwMode="gray">
          <a:xfrm flipH="1">
            <a:off x="971067" y="2910641"/>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64" name="Right Triangle 1863">
            <a:extLst>
              <a:ext uri="{FF2B5EF4-FFF2-40B4-BE49-F238E27FC236}">
                <a16:creationId xmlns:a16="http://schemas.microsoft.com/office/drawing/2014/main" id="{1D696492-69DB-402B-917E-B527EC4C2B11}"/>
              </a:ext>
            </a:extLst>
          </p:cNvPr>
          <p:cNvSpPr/>
          <p:nvPr/>
        </p:nvSpPr>
        <p:spPr bwMode="gray">
          <a:xfrm rot="10800000" flipH="1">
            <a:off x="971067" y="2910641"/>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66" name="Right Triangle 1865">
            <a:extLst>
              <a:ext uri="{FF2B5EF4-FFF2-40B4-BE49-F238E27FC236}">
                <a16:creationId xmlns:a16="http://schemas.microsoft.com/office/drawing/2014/main" id="{779C7A08-C796-4171-B04E-83BA761A3078}"/>
              </a:ext>
            </a:extLst>
          </p:cNvPr>
          <p:cNvSpPr/>
          <p:nvPr/>
        </p:nvSpPr>
        <p:spPr bwMode="gray">
          <a:xfrm flipH="1">
            <a:off x="971067" y="1942027"/>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867" name="Right Triangle 1866">
            <a:extLst>
              <a:ext uri="{FF2B5EF4-FFF2-40B4-BE49-F238E27FC236}">
                <a16:creationId xmlns:a16="http://schemas.microsoft.com/office/drawing/2014/main" id="{05EADE92-E526-4245-9D6E-0E14B9ECE8D7}"/>
              </a:ext>
            </a:extLst>
          </p:cNvPr>
          <p:cNvSpPr/>
          <p:nvPr/>
        </p:nvSpPr>
        <p:spPr bwMode="gray">
          <a:xfrm rot="10800000" flipH="1">
            <a:off x="971068" y="1942027"/>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63" name="Text Placeholder 862">
            <a:extLst>
              <a:ext uri="{FF2B5EF4-FFF2-40B4-BE49-F238E27FC236}">
                <a16:creationId xmlns:a16="http://schemas.microsoft.com/office/drawing/2014/main" id="{806A8161-3A3C-4E8C-98F0-AD01607CDAEE}"/>
              </a:ext>
            </a:extLst>
          </p:cNvPr>
          <p:cNvSpPr>
            <a:spLocks noGrp="1"/>
          </p:cNvSpPr>
          <p:nvPr userDrawn="1">
            <p:ph type="body" sz="quarter" idx="12"/>
          </p:nvPr>
        </p:nvSpPr>
        <p:spPr>
          <a:xfrm>
            <a:off x="849086" y="2633056"/>
            <a:ext cx="5244771" cy="1500187"/>
          </a:xfrm>
        </p:spPr>
        <p:txBody>
          <a:bodyPr anchor="ctr"/>
          <a:lstStyle>
            <a:lvl1pPr>
              <a:lnSpc>
                <a:spcPct val="100000"/>
              </a:lnSpc>
              <a:spcBef>
                <a:spcPts val="0"/>
              </a:spcBef>
              <a:defRPr sz="3600"/>
            </a:lvl1pPr>
            <a:lvl2pPr marL="273050" indent="0">
              <a:buNone/>
              <a:defRPr/>
            </a:lvl2pPr>
          </a:lstStyle>
          <a:p>
            <a:pPr lvl="0"/>
            <a:r>
              <a:rPr lang="en-US"/>
              <a:t>Edit Master text styles</a:t>
            </a:r>
          </a:p>
        </p:txBody>
      </p:sp>
      <p:sp>
        <p:nvSpPr>
          <p:cNvPr id="1502" name="Freeform: Shape 1501">
            <a:extLst>
              <a:ext uri="{FF2B5EF4-FFF2-40B4-BE49-F238E27FC236}">
                <a16:creationId xmlns:a16="http://schemas.microsoft.com/office/drawing/2014/main" id="{5571DF59-3072-4F42-8F36-292FD20A6C4B}"/>
              </a:ext>
            </a:extLst>
          </p:cNvPr>
          <p:cNvSpPr/>
          <p:nvPr userDrawn="1"/>
        </p:nvSpPr>
        <p:spPr bwMode="black">
          <a:xfrm>
            <a:off x="565464" y="2687486"/>
            <a:ext cx="45719" cy="1412491"/>
          </a:xfrm>
          <a:custGeom>
            <a:avLst/>
            <a:gdLst>
              <a:gd name="connsiteX0" fmla="*/ 0 w 45719"/>
              <a:gd name="connsiteY0" fmla="*/ 0 h 1412491"/>
              <a:gd name="connsiteX1" fmla="*/ 45719 w 45719"/>
              <a:gd name="connsiteY1" fmla="*/ 0 h 1412491"/>
              <a:gd name="connsiteX2" fmla="*/ 45719 w 45719"/>
              <a:gd name="connsiteY2" fmla="*/ 45129 h 1412491"/>
              <a:gd name="connsiteX3" fmla="*/ 45719 w 45719"/>
              <a:gd name="connsiteY3" fmla="*/ 1367362 h 1412491"/>
              <a:gd name="connsiteX4" fmla="*/ 45719 w 45719"/>
              <a:gd name="connsiteY4" fmla="*/ 1412491 h 1412491"/>
              <a:gd name="connsiteX5" fmla="*/ 0 w 45719"/>
              <a:gd name="connsiteY5" fmla="*/ 1412491 h 1412491"/>
              <a:gd name="connsiteX6" fmla="*/ 0 w 45719"/>
              <a:gd name="connsiteY6" fmla="*/ 1367362 h 1412491"/>
              <a:gd name="connsiteX7" fmla="*/ 0 w 45719"/>
              <a:gd name="connsiteY7" fmla="*/ 45129 h 141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9" h="1412491">
                <a:moveTo>
                  <a:pt x="0" y="0"/>
                </a:moveTo>
                <a:lnTo>
                  <a:pt x="45719" y="0"/>
                </a:lnTo>
                <a:lnTo>
                  <a:pt x="45719" y="45129"/>
                </a:lnTo>
                <a:lnTo>
                  <a:pt x="45719" y="1367362"/>
                </a:lnTo>
                <a:lnTo>
                  <a:pt x="45719" y="1412491"/>
                </a:lnTo>
                <a:lnTo>
                  <a:pt x="0" y="1412491"/>
                </a:lnTo>
                <a:lnTo>
                  <a:pt x="0" y="1367362"/>
                </a:lnTo>
                <a:lnTo>
                  <a:pt x="0" y="45129"/>
                </a:lnTo>
                <a:close/>
              </a:path>
            </a:pathLst>
          </a:cu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774" name="TextBox 773">
            <a:extLst>
              <a:ext uri="{FF2B5EF4-FFF2-40B4-BE49-F238E27FC236}">
                <a16:creationId xmlns:a16="http://schemas.microsoft.com/office/drawing/2014/main" id="{BC2C04F8-C4D0-4DA4-8689-3A3303F0660F}"/>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2147" name="Oval 2146">
            <a:extLst>
              <a:ext uri="{FF2B5EF4-FFF2-40B4-BE49-F238E27FC236}">
                <a16:creationId xmlns:a16="http://schemas.microsoft.com/office/drawing/2014/main" id="{FDDA58E5-A99B-48C0-A6B7-6BAE32E46F62}"/>
              </a:ext>
            </a:extLst>
          </p:cNvPr>
          <p:cNvSpPr/>
          <p:nvPr userDrawn="1"/>
        </p:nvSpPr>
        <p:spPr bwMode="gray">
          <a:xfrm>
            <a:off x="7418022" y="1515533"/>
            <a:ext cx="3735912" cy="3735912"/>
          </a:xfrm>
          <a:prstGeom prst="ellipse">
            <a:avLst/>
          </a:prstGeom>
          <a:gradFill flip="none" rotWithShape="1">
            <a:gsLst>
              <a:gs pos="50000">
                <a:schemeClr val="accent1">
                  <a:lumMod val="95000"/>
                </a:schemeClr>
              </a:gs>
              <a:gs pos="50000">
                <a:schemeClr val="accent1">
                  <a:shade val="94000"/>
                  <a:satMod val="135000"/>
                </a:schemeClr>
              </a:gs>
            </a:gsLst>
            <a:lin ang="16200000" scaled="0"/>
            <a:tileRect/>
          </a:gradFill>
          <a:ln w="76200">
            <a:solidFill>
              <a:schemeClr val="bg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marL="60325" lvl="0" algn="ctr">
              <a:spcAft>
                <a:spcPts val="800"/>
              </a:spcAft>
            </a:pPr>
            <a:endParaRPr lang="en-US" sz="1400" b="0" i="0" kern="0" dirty="0">
              <a:latin typeface="Calibri" panose="020F0502020204030204" pitchFamily="34" charset="0"/>
            </a:endParaRPr>
          </a:p>
        </p:txBody>
      </p:sp>
    </p:spTree>
    <p:extLst>
      <p:ext uri="{BB962C8B-B14F-4D97-AF65-F5344CB8AC3E}">
        <p14:creationId xmlns:p14="http://schemas.microsoft.com/office/powerpoint/2010/main" val="3408002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Big Statement with Photo">
    <p:spTree>
      <p:nvGrpSpPr>
        <p:cNvPr id="1" name=""/>
        <p:cNvGrpSpPr/>
        <p:nvPr/>
      </p:nvGrpSpPr>
      <p:grpSpPr>
        <a:xfrm>
          <a:off x="0" y="0"/>
          <a:ext cx="0" cy="0"/>
          <a:chOff x="0" y="0"/>
          <a:chExt cx="0" cy="0"/>
        </a:xfrm>
      </p:grpSpPr>
      <p:sp>
        <p:nvSpPr>
          <p:cNvPr id="1013" name="Rectangle 1012">
            <a:extLst>
              <a:ext uri="{FF2B5EF4-FFF2-40B4-BE49-F238E27FC236}">
                <a16:creationId xmlns:a16="http://schemas.microsoft.com/office/drawing/2014/main" id="{CD0EF2AC-219D-4624-9351-1D5E5D8F2D84}"/>
              </a:ext>
            </a:extLst>
          </p:cNvPr>
          <p:cNvSpPr/>
          <p:nvPr userDrawn="1"/>
        </p:nvSpPr>
        <p:spPr bwMode="gray">
          <a:xfrm>
            <a:off x="4846201" y="-27162"/>
            <a:ext cx="7374601" cy="6793722"/>
          </a:xfrm>
          <a:prstGeom prst="rect">
            <a:avLst/>
          </a:prstGeom>
          <a:solidFill>
            <a:srgbClr val="C6C6C8">
              <a:lumMod val="40000"/>
              <a:lumOff val="6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Verdana"/>
            </a:endParaRPr>
          </a:p>
        </p:txBody>
      </p:sp>
      <p:grpSp>
        <p:nvGrpSpPr>
          <p:cNvPr id="2" name="Group 1">
            <a:extLst>
              <a:ext uri="{FF2B5EF4-FFF2-40B4-BE49-F238E27FC236}">
                <a16:creationId xmlns:a16="http://schemas.microsoft.com/office/drawing/2014/main" id="{09D52D90-4743-4C8E-B735-6D8B5B4E4C0A}"/>
              </a:ext>
            </a:extLst>
          </p:cNvPr>
          <p:cNvGrpSpPr/>
          <p:nvPr userDrawn="1"/>
        </p:nvGrpSpPr>
        <p:grpSpPr bwMode="gray">
          <a:xfrm>
            <a:off x="4846200" y="-27163"/>
            <a:ext cx="1939364" cy="6793721"/>
            <a:chOff x="4846200" y="-27163"/>
            <a:chExt cx="1939364" cy="6793721"/>
          </a:xfrm>
        </p:grpSpPr>
        <p:sp>
          <p:nvSpPr>
            <p:cNvPr id="1370" name="Right Triangle 1369">
              <a:extLst>
                <a:ext uri="{FF2B5EF4-FFF2-40B4-BE49-F238E27FC236}">
                  <a16:creationId xmlns:a16="http://schemas.microsoft.com/office/drawing/2014/main" id="{3599C934-5751-456B-838E-0C52C6AAB5C8}"/>
                </a:ext>
              </a:extLst>
            </p:cNvPr>
            <p:cNvSpPr/>
            <p:nvPr/>
          </p:nvSpPr>
          <p:spPr bwMode="gray">
            <a:xfrm>
              <a:off x="4846200" y="5795355"/>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71" name="Right Triangle 1370">
              <a:extLst>
                <a:ext uri="{FF2B5EF4-FFF2-40B4-BE49-F238E27FC236}">
                  <a16:creationId xmlns:a16="http://schemas.microsoft.com/office/drawing/2014/main" id="{85C5404B-3B4A-42F9-957C-83A6A9F34C7D}"/>
                </a:ext>
              </a:extLst>
            </p:cNvPr>
            <p:cNvSpPr/>
            <p:nvPr/>
          </p:nvSpPr>
          <p:spPr bwMode="gray">
            <a:xfrm flipV="1">
              <a:off x="4846200" y="3850989"/>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72" name="Right Triangle 1371">
              <a:extLst>
                <a:ext uri="{FF2B5EF4-FFF2-40B4-BE49-F238E27FC236}">
                  <a16:creationId xmlns:a16="http://schemas.microsoft.com/office/drawing/2014/main" id="{A7DA179D-62EA-437C-99FF-8EEC8EC1A7B4}"/>
                </a:ext>
              </a:extLst>
            </p:cNvPr>
            <p:cNvSpPr/>
            <p:nvPr/>
          </p:nvSpPr>
          <p:spPr bwMode="gray">
            <a:xfrm rot="10800000" flipV="1">
              <a:off x="4846201"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73" name="Right Triangle 1372">
              <a:extLst>
                <a:ext uri="{FF2B5EF4-FFF2-40B4-BE49-F238E27FC236}">
                  <a16:creationId xmlns:a16="http://schemas.microsoft.com/office/drawing/2014/main" id="{00F31AEB-95C8-4C39-A5B1-ED3C4B9C5CB9}"/>
                </a:ext>
              </a:extLst>
            </p:cNvPr>
            <p:cNvSpPr/>
            <p:nvPr/>
          </p:nvSpPr>
          <p:spPr bwMode="gray">
            <a:xfrm>
              <a:off x="484620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74" name="Right Triangle 1373">
              <a:extLst>
                <a:ext uri="{FF2B5EF4-FFF2-40B4-BE49-F238E27FC236}">
                  <a16:creationId xmlns:a16="http://schemas.microsoft.com/office/drawing/2014/main" id="{974DB0DE-7B2D-4294-B6F2-C4D42DD78D24}"/>
                </a:ext>
              </a:extLst>
            </p:cNvPr>
            <p:cNvSpPr/>
            <p:nvPr/>
          </p:nvSpPr>
          <p:spPr bwMode="gray">
            <a:xfrm rot="10800000">
              <a:off x="4846201" y="482306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75" name="Right Triangle 1374">
              <a:extLst>
                <a:ext uri="{FF2B5EF4-FFF2-40B4-BE49-F238E27FC236}">
                  <a16:creationId xmlns:a16="http://schemas.microsoft.com/office/drawing/2014/main" id="{388AACE6-BE8F-41EA-91AE-02748D278CC4}"/>
                </a:ext>
              </a:extLst>
            </p:cNvPr>
            <p:cNvSpPr/>
            <p:nvPr/>
          </p:nvSpPr>
          <p:spPr bwMode="gray">
            <a:xfrm>
              <a:off x="4846200" y="288235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76" name="Right Triangle 1375">
              <a:extLst>
                <a:ext uri="{FF2B5EF4-FFF2-40B4-BE49-F238E27FC236}">
                  <a16:creationId xmlns:a16="http://schemas.microsoft.com/office/drawing/2014/main" id="{21ECB941-AEBB-474B-A428-C5ED662075E8}"/>
                </a:ext>
              </a:extLst>
            </p:cNvPr>
            <p:cNvSpPr/>
            <p:nvPr/>
          </p:nvSpPr>
          <p:spPr bwMode="gray">
            <a:xfrm rot="10800000">
              <a:off x="4846201" y="288235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77" name="Right Triangle 1376">
              <a:extLst>
                <a:ext uri="{FF2B5EF4-FFF2-40B4-BE49-F238E27FC236}">
                  <a16:creationId xmlns:a16="http://schemas.microsoft.com/office/drawing/2014/main" id="{539C65EF-8E93-4F75-BC5C-517D0066C60A}"/>
                </a:ext>
              </a:extLst>
            </p:cNvPr>
            <p:cNvSpPr/>
            <p:nvPr/>
          </p:nvSpPr>
          <p:spPr bwMode="gray">
            <a:xfrm flipV="1">
              <a:off x="4846200" y="941662"/>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78" name="Right Triangle 1377">
              <a:extLst>
                <a:ext uri="{FF2B5EF4-FFF2-40B4-BE49-F238E27FC236}">
                  <a16:creationId xmlns:a16="http://schemas.microsoft.com/office/drawing/2014/main" id="{DF2F9C5E-E238-4574-A8F4-FA4D66F4B0C3}"/>
                </a:ext>
              </a:extLst>
            </p:cNvPr>
            <p:cNvSpPr/>
            <p:nvPr/>
          </p:nvSpPr>
          <p:spPr bwMode="gray">
            <a:xfrm rot="10800000" flipV="1">
              <a:off x="4846201" y="941662"/>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79" name="Right Triangle 1378">
              <a:extLst>
                <a:ext uri="{FF2B5EF4-FFF2-40B4-BE49-F238E27FC236}">
                  <a16:creationId xmlns:a16="http://schemas.microsoft.com/office/drawing/2014/main" id="{958D2E98-34FA-47C0-94A0-FABABD129788}"/>
                </a:ext>
              </a:extLst>
            </p:cNvPr>
            <p:cNvSpPr/>
            <p:nvPr/>
          </p:nvSpPr>
          <p:spPr bwMode="gray">
            <a:xfrm>
              <a:off x="4846200" y="1906998"/>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80" name="Right Triangle 1379">
              <a:extLst>
                <a:ext uri="{FF2B5EF4-FFF2-40B4-BE49-F238E27FC236}">
                  <a16:creationId xmlns:a16="http://schemas.microsoft.com/office/drawing/2014/main" id="{4A0B033B-FC04-4791-9519-5200D0F4E919}"/>
                </a:ext>
              </a:extLst>
            </p:cNvPr>
            <p:cNvSpPr/>
            <p:nvPr/>
          </p:nvSpPr>
          <p:spPr bwMode="gray">
            <a:xfrm rot="10800000">
              <a:off x="4846201" y="191374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81" name="Right Triangle 1380">
              <a:extLst>
                <a:ext uri="{FF2B5EF4-FFF2-40B4-BE49-F238E27FC236}">
                  <a16:creationId xmlns:a16="http://schemas.microsoft.com/office/drawing/2014/main" id="{2FCA60AB-20A2-4764-9C04-BB038DAD7ADC}"/>
                </a:ext>
              </a:extLst>
            </p:cNvPr>
            <p:cNvSpPr/>
            <p:nvPr/>
          </p:nvSpPr>
          <p:spPr bwMode="gray">
            <a:xfrm>
              <a:off x="4846200" y="-2716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82" name="Right Triangle 1381">
              <a:extLst>
                <a:ext uri="{FF2B5EF4-FFF2-40B4-BE49-F238E27FC236}">
                  <a16:creationId xmlns:a16="http://schemas.microsoft.com/office/drawing/2014/main" id="{89B2792B-4D76-4733-AB42-B082E0224708}"/>
                </a:ext>
              </a:extLst>
            </p:cNvPr>
            <p:cNvSpPr/>
            <p:nvPr/>
          </p:nvSpPr>
          <p:spPr bwMode="gray">
            <a:xfrm rot="10800000">
              <a:off x="4846201" y="-22208"/>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83" name="Right Triangle 1382">
              <a:extLst>
                <a:ext uri="{FF2B5EF4-FFF2-40B4-BE49-F238E27FC236}">
                  <a16:creationId xmlns:a16="http://schemas.microsoft.com/office/drawing/2014/main" id="{F43A82C5-17F4-4F3F-A045-341F722D9D97}"/>
                </a:ext>
              </a:extLst>
            </p:cNvPr>
            <p:cNvSpPr/>
            <p:nvPr/>
          </p:nvSpPr>
          <p:spPr bwMode="gray">
            <a:xfrm flipH="1">
              <a:off x="5814360" y="5795355"/>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84" name="Right Triangle 1383">
              <a:extLst>
                <a:ext uri="{FF2B5EF4-FFF2-40B4-BE49-F238E27FC236}">
                  <a16:creationId xmlns:a16="http://schemas.microsoft.com/office/drawing/2014/main" id="{602E385A-B353-4E42-A88C-E4614A3D60FE}"/>
                </a:ext>
              </a:extLst>
            </p:cNvPr>
            <p:cNvSpPr/>
            <p:nvPr/>
          </p:nvSpPr>
          <p:spPr bwMode="gray">
            <a:xfrm rot="10800000" flipH="1">
              <a:off x="5814360" y="5795355"/>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85" name="Right Triangle 1384">
              <a:extLst>
                <a:ext uri="{FF2B5EF4-FFF2-40B4-BE49-F238E27FC236}">
                  <a16:creationId xmlns:a16="http://schemas.microsoft.com/office/drawing/2014/main" id="{A24376BF-B6C2-4F3C-BBAA-69E24670CDAB}"/>
                </a:ext>
              </a:extLst>
            </p:cNvPr>
            <p:cNvSpPr/>
            <p:nvPr/>
          </p:nvSpPr>
          <p:spPr bwMode="gray">
            <a:xfrm flipH="1" flipV="1">
              <a:off x="5814360"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86" name="Right Triangle 1385">
              <a:extLst>
                <a:ext uri="{FF2B5EF4-FFF2-40B4-BE49-F238E27FC236}">
                  <a16:creationId xmlns:a16="http://schemas.microsoft.com/office/drawing/2014/main" id="{6874A72F-27CB-4565-9E3B-D22E138B0388}"/>
                </a:ext>
              </a:extLst>
            </p:cNvPr>
            <p:cNvSpPr/>
            <p:nvPr/>
          </p:nvSpPr>
          <p:spPr bwMode="gray">
            <a:xfrm rot="10800000" flipH="1">
              <a:off x="581436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87" name="Right Triangle 1386">
              <a:extLst>
                <a:ext uri="{FF2B5EF4-FFF2-40B4-BE49-F238E27FC236}">
                  <a16:creationId xmlns:a16="http://schemas.microsoft.com/office/drawing/2014/main" id="{F8BB93F5-B1AB-4038-850F-AF8F00FF1BED}"/>
                </a:ext>
              </a:extLst>
            </p:cNvPr>
            <p:cNvSpPr/>
            <p:nvPr/>
          </p:nvSpPr>
          <p:spPr bwMode="gray">
            <a:xfrm flipH="1">
              <a:off x="5814360" y="2882357"/>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88" name="Right Triangle 1387">
              <a:extLst>
                <a:ext uri="{FF2B5EF4-FFF2-40B4-BE49-F238E27FC236}">
                  <a16:creationId xmlns:a16="http://schemas.microsoft.com/office/drawing/2014/main" id="{ED1E7BAE-8993-4BA5-9D9A-48406629D0EF}"/>
                </a:ext>
              </a:extLst>
            </p:cNvPr>
            <p:cNvSpPr/>
            <p:nvPr/>
          </p:nvSpPr>
          <p:spPr bwMode="gray">
            <a:xfrm rot="10800000" flipH="1">
              <a:off x="5814360"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89" name="Right Triangle 1388">
              <a:extLst>
                <a:ext uri="{FF2B5EF4-FFF2-40B4-BE49-F238E27FC236}">
                  <a16:creationId xmlns:a16="http://schemas.microsoft.com/office/drawing/2014/main" id="{0EB2C9D0-2C27-4599-A870-9F5AAF7294B5}"/>
                </a:ext>
              </a:extLst>
            </p:cNvPr>
            <p:cNvSpPr/>
            <p:nvPr/>
          </p:nvSpPr>
          <p:spPr bwMode="gray">
            <a:xfrm flipH="1" flipV="1">
              <a:off x="5814360" y="941662"/>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90" name="Right Triangle 1389">
              <a:extLst>
                <a:ext uri="{FF2B5EF4-FFF2-40B4-BE49-F238E27FC236}">
                  <a16:creationId xmlns:a16="http://schemas.microsoft.com/office/drawing/2014/main" id="{2F05557C-9E39-462A-8236-62EDF6565417}"/>
                </a:ext>
              </a:extLst>
            </p:cNvPr>
            <p:cNvSpPr/>
            <p:nvPr/>
          </p:nvSpPr>
          <p:spPr bwMode="gray">
            <a:xfrm flipH="1">
              <a:off x="5814360" y="1913743"/>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91" name="Right Triangle 1390">
              <a:extLst>
                <a:ext uri="{FF2B5EF4-FFF2-40B4-BE49-F238E27FC236}">
                  <a16:creationId xmlns:a16="http://schemas.microsoft.com/office/drawing/2014/main" id="{A5337454-BB4E-4425-8474-78A5D268E176}"/>
                </a:ext>
              </a:extLst>
            </p:cNvPr>
            <p:cNvSpPr/>
            <p:nvPr/>
          </p:nvSpPr>
          <p:spPr bwMode="gray">
            <a:xfrm rot="10800000" flipH="1">
              <a:off x="5814361" y="191374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92" name="Right Triangle 1391">
              <a:extLst>
                <a:ext uri="{FF2B5EF4-FFF2-40B4-BE49-F238E27FC236}">
                  <a16:creationId xmlns:a16="http://schemas.microsoft.com/office/drawing/2014/main" id="{643FD79A-057C-4026-B658-5CDF0B133455}"/>
                </a:ext>
              </a:extLst>
            </p:cNvPr>
            <p:cNvSpPr/>
            <p:nvPr/>
          </p:nvSpPr>
          <p:spPr bwMode="gray">
            <a:xfrm flipH="1">
              <a:off x="5814360" y="-27163"/>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93" name="Right Triangle 1392">
              <a:extLst>
                <a:ext uri="{FF2B5EF4-FFF2-40B4-BE49-F238E27FC236}">
                  <a16:creationId xmlns:a16="http://schemas.microsoft.com/office/drawing/2014/main" id="{367A8D7D-AAA5-4C20-8CC6-ED9D7A0BC781}"/>
                </a:ext>
              </a:extLst>
            </p:cNvPr>
            <p:cNvSpPr/>
            <p:nvPr/>
          </p:nvSpPr>
          <p:spPr bwMode="gray">
            <a:xfrm rot="10800000" flipH="1">
              <a:off x="5814360" y="-22208"/>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80" name="Right Triangle 1279">
              <a:extLst>
                <a:ext uri="{FF2B5EF4-FFF2-40B4-BE49-F238E27FC236}">
                  <a16:creationId xmlns:a16="http://schemas.microsoft.com/office/drawing/2014/main" id="{EBADC093-349D-4630-9B94-A2A27401F06A}"/>
                </a:ext>
              </a:extLst>
            </p:cNvPr>
            <p:cNvSpPr/>
            <p:nvPr/>
          </p:nvSpPr>
          <p:spPr bwMode="gray">
            <a:xfrm>
              <a:off x="4846200" y="5795355"/>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81" name="Right Triangle 1280">
              <a:extLst>
                <a:ext uri="{FF2B5EF4-FFF2-40B4-BE49-F238E27FC236}">
                  <a16:creationId xmlns:a16="http://schemas.microsoft.com/office/drawing/2014/main" id="{BF9B8E6C-4DB2-4123-A439-EE646BB6DED7}"/>
                </a:ext>
              </a:extLst>
            </p:cNvPr>
            <p:cNvSpPr/>
            <p:nvPr/>
          </p:nvSpPr>
          <p:spPr bwMode="gray">
            <a:xfrm flipV="1">
              <a:off x="4846200" y="3850989"/>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82" name="Right Triangle 1281">
              <a:extLst>
                <a:ext uri="{FF2B5EF4-FFF2-40B4-BE49-F238E27FC236}">
                  <a16:creationId xmlns:a16="http://schemas.microsoft.com/office/drawing/2014/main" id="{95B76C49-3437-4512-8C50-524082644981}"/>
                </a:ext>
              </a:extLst>
            </p:cNvPr>
            <p:cNvSpPr/>
            <p:nvPr/>
          </p:nvSpPr>
          <p:spPr bwMode="gray">
            <a:xfrm rot="10800000" flipV="1">
              <a:off x="4846201"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83" name="Right Triangle 1282">
              <a:extLst>
                <a:ext uri="{FF2B5EF4-FFF2-40B4-BE49-F238E27FC236}">
                  <a16:creationId xmlns:a16="http://schemas.microsoft.com/office/drawing/2014/main" id="{9A6EE615-D02E-4173-9308-2F2D43F11DB9}"/>
                </a:ext>
              </a:extLst>
            </p:cNvPr>
            <p:cNvSpPr/>
            <p:nvPr/>
          </p:nvSpPr>
          <p:spPr bwMode="gray">
            <a:xfrm>
              <a:off x="484620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84" name="Right Triangle 1283">
              <a:extLst>
                <a:ext uri="{FF2B5EF4-FFF2-40B4-BE49-F238E27FC236}">
                  <a16:creationId xmlns:a16="http://schemas.microsoft.com/office/drawing/2014/main" id="{13401021-AC8A-41D3-B6EA-2D35512D4B19}"/>
                </a:ext>
              </a:extLst>
            </p:cNvPr>
            <p:cNvSpPr/>
            <p:nvPr/>
          </p:nvSpPr>
          <p:spPr bwMode="gray">
            <a:xfrm rot="10800000">
              <a:off x="4846201" y="482306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85" name="Right Triangle 1284">
              <a:extLst>
                <a:ext uri="{FF2B5EF4-FFF2-40B4-BE49-F238E27FC236}">
                  <a16:creationId xmlns:a16="http://schemas.microsoft.com/office/drawing/2014/main" id="{E8EE5833-7027-4282-B593-BCF545F26BF7}"/>
                </a:ext>
              </a:extLst>
            </p:cNvPr>
            <p:cNvSpPr/>
            <p:nvPr/>
          </p:nvSpPr>
          <p:spPr bwMode="gray">
            <a:xfrm>
              <a:off x="4846200" y="288235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86" name="Right Triangle 1285">
              <a:extLst>
                <a:ext uri="{FF2B5EF4-FFF2-40B4-BE49-F238E27FC236}">
                  <a16:creationId xmlns:a16="http://schemas.microsoft.com/office/drawing/2014/main" id="{969EF942-97D1-4FE3-A8E0-703F7D8E608E}"/>
                </a:ext>
              </a:extLst>
            </p:cNvPr>
            <p:cNvSpPr/>
            <p:nvPr/>
          </p:nvSpPr>
          <p:spPr bwMode="gray">
            <a:xfrm rot="10800000">
              <a:off x="4846201" y="288235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87" name="Right Triangle 1286">
              <a:extLst>
                <a:ext uri="{FF2B5EF4-FFF2-40B4-BE49-F238E27FC236}">
                  <a16:creationId xmlns:a16="http://schemas.microsoft.com/office/drawing/2014/main" id="{9F9F54CE-376D-48C3-A057-0909AE7DFB37}"/>
                </a:ext>
              </a:extLst>
            </p:cNvPr>
            <p:cNvSpPr/>
            <p:nvPr/>
          </p:nvSpPr>
          <p:spPr bwMode="gray">
            <a:xfrm flipV="1">
              <a:off x="4846200" y="941662"/>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88" name="Right Triangle 1287">
              <a:extLst>
                <a:ext uri="{FF2B5EF4-FFF2-40B4-BE49-F238E27FC236}">
                  <a16:creationId xmlns:a16="http://schemas.microsoft.com/office/drawing/2014/main" id="{F2D9EC31-19E6-433C-9BE3-4E8DDACCEA9D}"/>
                </a:ext>
              </a:extLst>
            </p:cNvPr>
            <p:cNvSpPr/>
            <p:nvPr/>
          </p:nvSpPr>
          <p:spPr bwMode="gray">
            <a:xfrm rot="10800000" flipV="1">
              <a:off x="4846201" y="941662"/>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89" name="Right Triangle 1288">
              <a:extLst>
                <a:ext uri="{FF2B5EF4-FFF2-40B4-BE49-F238E27FC236}">
                  <a16:creationId xmlns:a16="http://schemas.microsoft.com/office/drawing/2014/main" id="{557F3343-FDDE-478E-B5B0-C9510D7BDFBF}"/>
                </a:ext>
              </a:extLst>
            </p:cNvPr>
            <p:cNvSpPr/>
            <p:nvPr/>
          </p:nvSpPr>
          <p:spPr bwMode="gray">
            <a:xfrm>
              <a:off x="4846200" y="1906998"/>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90" name="Right Triangle 1289">
              <a:extLst>
                <a:ext uri="{FF2B5EF4-FFF2-40B4-BE49-F238E27FC236}">
                  <a16:creationId xmlns:a16="http://schemas.microsoft.com/office/drawing/2014/main" id="{D991133C-D92A-4CE8-9E18-8CE6550ADB9E}"/>
                </a:ext>
              </a:extLst>
            </p:cNvPr>
            <p:cNvSpPr/>
            <p:nvPr/>
          </p:nvSpPr>
          <p:spPr bwMode="gray">
            <a:xfrm rot="10800000">
              <a:off x="4846201" y="191374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91" name="Right Triangle 1290">
              <a:extLst>
                <a:ext uri="{FF2B5EF4-FFF2-40B4-BE49-F238E27FC236}">
                  <a16:creationId xmlns:a16="http://schemas.microsoft.com/office/drawing/2014/main" id="{36E673E0-85B7-4C0A-81C2-71DC9D567AF7}"/>
                </a:ext>
              </a:extLst>
            </p:cNvPr>
            <p:cNvSpPr/>
            <p:nvPr/>
          </p:nvSpPr>
          <p:spPr bwMode="gray">
            <a:xfrm>
              <a:off x="4846200" y="-2716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92" name="Right Triangle 1291">
              <a:extLst>
                <a:ext uri="{FF2B5EF4-FFF2-40B4-BE49-F238E27FC236}">
                  <a16:creationId xmlns:a16="http://schemas.microsoft.com/office/drawing/2014/main" id="{26CD46F5-1EED-4F90-B6C2-058AD6E414E0}"/>
                </a:ext>
              </a:extLst>
            </p:cNvPr>
            <p:cNvSpPr/>
            <p:nvPr/>
          </p:nvSpPr>
          <p:spPr bwMode="gray">
            <a:xfrm rot="10800000">
              <a:off x="4846201" y="-22208"/>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93" name="Right Triangle 1292">
              <a:extLst>
                <a:ext uri="{FF2B5EF4-FFF2-40B4-BE49-F238E27FC236}">
                  <a16:creationId xmlns:a16="http://schemas.microsoft.com/office/drawing/2014/main" id="{7CC1BF22-7968-4C41-BFF5-FEDB73F43026}"/>
                </a:ext>
              </a:extLst>
            </p:cNvPr>
            <p:cNvSpPr/>
            <p:nvPr/>
          </p:nvSpPr>
          <p:spPr bwMode="gray">
            <a:xfrm flipH="1">
              <a:off x="5814360" y="5795355"/>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94" name="Right Triangle 1293">
              <a:extLst>
                <a:ext uri="{FF2B5EF4-FFF2-40B4-BE49-F238E27FC236}">
                  <a16:creationId xmlns:a16="http://schemas.microsoft.com/office/drawing/2014/main" id="{E7B63619-0422-42F2-8D2D-08DAD5450723}"/>
                </a:ext>
              </a:extLst>
            </p:cNvPr>
            <p:cNvSpPr/>
            <p:nvPr/>
          </p:nvSpPr>
          <p:spPr bwMode="gray">
            <a:xfrm rot="10800000" flipH="1">
              <a:off x="5814360" y="5795355"/>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95" name="Right Triangle 1294">
              <a:extLst>
                <a:ext uri="{FF2B5EF4-FFF2-40B4-BE49-F238E27FC236}">
                  <a16:creationId xmlns:a16="http://schemas.microsoft.com/office/drawing/2014/main" id="{6CBE2C74-D9DE-4EF8-8ED4-38D34A06FA22}"/>
                </a:ext>
              </a:extLst>
            </p:cNvPr>
            <p:cNvSpPr/>
            <p:nvPr/>
          </p:nvSpPr>
          <p:spPr bwMode="gray">
            <a:xfrm flipH="1" flipV="1">
              <a:off x="5814360"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96" name="Right Triangle 1295">
              <a:extLst>
                <a:ext uri="{FF2B5EF4-FFF2-40B4-BE49-F238E27FC236}">
                  <a16:creationId xmlns:a16="http://schemas.microsoft.com/office/drawing/2014/main" id="{EB81F80B-ACAA-43D3-9DAD-4A22BE5BEF40}"/>
                </a:ext>
              </a:extLst>
            </p:cNvPr>
            <p:cNvSpPr/>
            <p:nvPr/>
          </p:nvSpPr>
          <p:spPr bwMode="gray">
            <a:xfrm rot="10800000" flipH="1">
              <a:off x="581436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97" name="Right Triangle 1296">
              <a:extLst>
                <a:ext uri="{FF2B5EF4-FFF2-40B4-BE49-F238E27FC236}">
                  <a16:creationId xmlns:a16="http://schemas.microsoft.com/office/drawing/2014/main" id="{7207848F-96C9-42CE-B22A-50A4F3CFAE36}"/>
                </a:ext>
              </a:extLst>
            </p:cNvPr>
            <p:cNvSpPr/>
            <p:nvPr/>
          </p:nvSpPr>
          <p:spPr bwMode="gray">
            <a:xfrm flipH="1">
              <a:off x="5814360" y="2882357"/>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98" name="Right Triangle 1297">
              <a:extLst>
                <a:ext uri="{FF2B5EF4-FFF2-40B4-BE49-F238E27FC236}">
                  <a16:creationId xmlns:a16="http://schemas.microsoft.com/office/drawing/2014/main" id="{B27F16BA-53BC-4CA7-886E-1E5D4E5E8930}"/>
                </a:ext>
              </a:extLst>
            </p:cNvPr>
            <p:cNvSpPr/>
            <p:nvPr/>
          </p:nvSpPr>
          <p:spPr bwMode="gray">
            <a:xfrm rot="10800000" flipH="1">
              <a:off x="5814360"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99" name="Right Triangle 1298">
              <a:extLst>
                <a:ext uri="{FF2B5EF4-FFF2-40B4-BE49-F238E27FC236}">
                  <a16:creationId xmlns:a16="http://schemas.microsoft.com/office/drawing/2014/main" id="{F7CA9B6E-AFE1-4BB0-BB85-58B11C60F6DF}"/>
                </a:ext>
              </a:extLst>
            </p:cNvPr>
            <p:cNvSpPr/>
            <p:nvPr/>
          </p:nvSpPr>
          <p:spPr bwMode="gray">
            <a:xfrm flipH="1" flipV="1">
              <a:off x="5814360" y="941662"/>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00" name="Right Triangle 1299">
              <a:extLst>
                <a:ext uri="{FF2B5EF4-FFF2-40B4-BE49-F238E27FC236}">
                  <a16:creationId xmlns:a16="http://schemas.microsoft.com/office/drawing/2014/main" id="{8545CF14-65E0-420C-B4A8-87CCD904AC07}"/>
                </a:ext>
              </a:extLst>
            </p:cNvPr>
            <p:cNvSpPr/>
            <p:nvPr/>
          </p:nvSpPr>
          <p:spPr bwMode="gray">
            <a:xfrm flipH="1">
              <a:off x="5814360" y="1913743"/>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01" name="Right Triangle 1300">
              <a:extLst>
                <a:ext uri="{FF2B5EF4-FFF2-40B4-BE49-F238E27FC236}">
                  <a16:creationId xmlns:a16="http://schemas.microsoft.com/office/drawing/2014/main" id="{3B8AC1D2-39EF-4EF1-BDEE-E0FCA38A8B18}"/>
                </a:ext>
              </a:extLst>
            </p:cNvPr>
            <p:cNvSpPr/>
            <p:nvPr/>
          </p:nvSpPr>
          <p:spPr bwMode="gray">
            <a:xfrm rot="10800000" flipH="1">
              <a:off x="5814361" y="191374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02" name="Right Triangle 1301">
              <a:extLst>
                <a:ext uri="{FF2B5EF4-FFF2-40B4-BE49-F238E27FC236}">
                  <a16:creationId xmlns:a16="http://schemas.microsoft.com/office/drawing/2014/main" id="{A408348B-F0F2-445A-B809-160C9B914895}"/>
                </a:ext>
              </a:extLst>
            </p:cNvPr>
            <p:cNvSpPr/>
            <p:nvPr/>
          </p:nvSpPr>
          <p:spPr bwMode="gray">
            <a:xfrm flipH="1">
              <a:off x="5814360" y="-27163"/>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303" name="Right Triangle 1302">
              <a:extLst>
                <a:ext uri="{FF2B5EF4-FFF2-40B4-BE49-F238E27FC236}">
                  <a16:creationId xmlns:a16="http://schemas.microsoft.com/office/drawing/2014/main" id="{DC08F041-1CAC-45D5-B3A5-D6343F612AAE}"/>
                </a:ext>
              </a:extLst>
            </p:cNvPr>
            <p:cNvSpPr/>
            <p:nvPr/>
          </p:nvSpPr>
          <p:spPr bwMode="gray">
            <a:xfrm rot="10800000" flipH="1">
              <a:off x="5814360" y="-22208"/>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90" name="Right Triangle 1189">
              <a:extLst>
                <a:ext uri="{FF2B5EF4-FFF2-40B4-BE49-F238E27FC236}">
                  <a16:creationId xmlns:a16="http://schemas.microsoft.com/office/drawing/2014/main" id="{D62AAE2C-6FC6-49B6-836D-9B292AB71CB0}"/>
                </a:ext>
              </a:extLst>
            </p:cNvPr>
            <p:cNvSpPr/>
            <p:nvPr/>
          </p:nvSpPr>
          <p:spPr bwMode="gray">
            <a:xfrm>
              <a:off x="4846200" y="5795355"/>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91" name="Right Triangle 1190">
              <a:extLst>
                <a:ext uri="{FF2B5EF4-FFF2-40B4-BE49-F238E27FC236}">
                  <a16:creationId xmlns:a16="http://schemas.microsoft.com/office/drawing/2014/main" id="{77461235-8841-42F8-90C1-89E9FD423EC4}"/>
                </a:ext>
              </a:extLst>
            </p:cNvPr>
            <p:cNvSpPr/>
            <p:nvPr/>
          </p:nvSpPr>
          <p:spPr bwMode="gray">
            <a:xfrm flipV="1">
              <a:off x="4846200" y="3850989"/>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92" name="Right Triangle 1191">
              <a:extLst>
                <a:ext uri="{FF2B5EF4-FFF2-40B4-BE49-F238E27FC236}">
                  <a16:creationId xmlns:a16="http://schemas.microsoft.com/office/drawing/2014/main" id="{66AA5011-32A8-42CD-BE1C-80B5ECC601F5}"/>
                </a:ext>
              </a:extLst>
            </p:cNvPr>
            <p:cNvSpPr/>
            <p:nvPr/>
          </p:nvSpPr>
          <p:spPr bwMode="gray">
            <a:xfrm rot="10800000" flipV="1">
              <a:off x="4846201" y="385098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93" name="Right Triangle 1192">
              <a:extLst>
                <a:ext uri="{FF2B5EF4-FFF2-40B4-BE49-F238E27FC236}">
                  <a16:creationId xmlns:a16="http://schemas.microsoft.com/office/drawing/2014/main" id="{2502D9A9-530B-4BFC-91C2-D29FA99116CE}"/>
                </a:ext>
              </a:extLst>
            </p:cNvPr>
            <p:cNvSpPr/>
            <p:nvPr/>
          </p:nvSpPr>
          <p:spPr bwMode="gray">
            <a:xfrm>
              <a:off x="484620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94" name="Right Triangle 1193">
              <a:extLst>
                <a:ext uri="{FF2B5EF4-FFF2-40B4-BE49-F238E27FC236}">
                  <a16:creationId xmlns:a16="http://schemas.microsoft.com/office/drawing/2014/main" id="{B6656107-FF21-440C-A3DD-FC2B68F76538}"/>
                </a:ext>
              </a:extLst>
            </p:cNvPr>
            <p:cNvSpPr/>
            <p:nvPr/>
          </p:nvSpPr>
          <p:spPr bwMode="gray">
            <a:xfrm rot="10800000">
              <a:off x="4846201" y="482306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95" name="Right Triangle 1194">
              <a:extLst>
                <a:ext uri="{FF2B5EF4-FFF2-40B4-BE49-F238E27FC236}">
                  <a16:creationId xmlns:a16="http://schemas.microsoft.com/office/drawing/2014/main" id="{9AD230EB-B369-494E-A027-811A9DA1F8EA}"/>
                </a:ext>
              </a:extLst>
            </p:cNvPr>
            <p:cNvSpPr/>
            <p:nvPr/>
          </p:nvSpPr>
          <p:spPr bwMode="gray">
            <a:xfrm>
              <a:off x="4846200" y="2882357"/>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96" name="Right Triangle 1195">
              <a:extLst>
                <a:ext uri="{FF2B5EF4-FFF2-40B4-BE49-F238E27FC236}">
                  <a16:creationId xmlns:a16="http://schemas.microsoft.com/office/drawing/2014/main" id="{FE9534E6-084F-4AC6-9ECE-7F2A72E6493C}"/>
                </a:ext>
              </a:extLst>
            </p:cNvPr>
            <p:cNvSpPr/>
            <p:nvPr/>
          </p:nvSpPr>
          <p:spPr bwMode="gray">
            <a:xfrm rot="10800000">
              <a:off x="4846201" y="2882357"/>
              <a:ext cx="971203" cy="971203"/>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97" name="Right Triangle 1196">
              <a:extLst>
                <a:ext uri="{FF2B5EF4-FFF2-40B4-BE49-F238E27FC236}">
                  <a16:creationId xmlns:a16="http://schemas.microsoft.com/office/drawing/2014/main" id="{5EDBACC8-F54C-439F-A50D-D231B12D83F8}"/>
                </a:ext>
              </a:extLst>
            </p:cNvPr>
            <p:cNvSpPr/>
            <p:nvPr/>
          </p:nvSpPr>
          <p:spPr bwMode="gray">
            <a:xfrm flipV="1">
              <a:off x="4846200" y="941662"/>
              <a:ext cx="971203" cy="971203"/>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98" name="Right Triangle 1197">
              <a:extLst>
                <a:ext uri="{FF2B5EF4-FFF2-40B4-BE49-F238E27FC236}">
                  <a16:creationId xmlns:a16="http://schemas.microsoft.com/office/drawing/2014/main" id="{CEB40B3D-6E9B-4245-8879-CB3949A45B3C}"/>
                </a:ext>
              </a:extLst>
            </p:cNvPr>
            <p:cNvSpPr/>
            <p:nvPr/>
          </p:nvSpPr>
          <p:spPr bwMode="gray">
            <a:xfrm rot="10800000" flipV="1">
              <a:off x="4846201" y="941662"/>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199" name="Right Triangle 1198">
              <a:extLst>
                <a:ext uri="{FF2B5EF4-FFF2-40B4-BE49-F238E27FC236}">
                  <a16:creationId xmlns:a16="http://schemas.microsoft.com/office/drawing/2014/main" id="{4D7EE517-176B-46DD-A735-2233137A069E}"/>
                </a:ext>
              </a:extLst>
            </p:cNvPr>
            <p:cNvSpPr/>
            <p:nvPr/>
          </p:nvSpPr>
          <p:spPr bwMode="gray">
            <a:xfrm>
              <a:off x="4846200" y="1906999"/>
              <a:ext cx="971203" cy="971203"/>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00" name="Right Triangle 1199">
              <a:extLst>
                <a:ext uri="{FF2B5EF4-FFF2-40B4-BE49-F238E27FC236}">
                  <a16:creationId xmlns:a16="http://schemas.microsoft.com/office/drawing/2014/main" id="{81F86127-CB8B-4CE9-9FE8-E42382C2D64A}"/>
                </a:ext>
              </a:extLst>
            </p:cNvPr>
            <p:cNvSpPr/>
            <p:nvPr/>
          </p:nvSpPr>
          <p:spPr bwMode="gray">
            <a:xfrm rot="10800000">
              <a:off x="4846201" y="1913743"/>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01" name="Right Triangle 1200">
              <a:extLst>
                <a:ext uri="{FF2B5EF4-FFF2-40B4-BE49-F238E27FC236}">
                  <a16:creationId xmlns:a16="http://schemas.microsoft.com/office/drawing/2014/main" id="{8988B86D-EC90-4A65-B2B1-15CC2DCADEF0}"/>
                </a:ext>
              </a:extLst>
            </p:cNvPr>
            <p:cNvSpPr/>
            <p:nvPr/>
          </p:nvSpPr>
          <p:spPr bwMode="gray">
            <a:xfrm>
              <a:off x="4846200" y="-2716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02" name="Right Triangle 1201">
              <a:extLst>
                <a:ext uri="{FF2B5EF4-FFF2-40B4-BE49-F238E27FC236}">
                  <a16:creationId xmlns:a16="http://schemas.microsoft.com/office/drawing/2014/main" id="{190A3333-9278-4E4B-A5B7-BD42FB3214BB}"/>
                </a:ext>
              </a:extLst>
            </p:cNvPr>
            <p:cNvSpPr/>
            <p:nvPr/>
          </p:nvSpPr>
          <p:spPr bwMode="gray">
            <a:xfrm rot="10800000">
              <a:off x="4846201" y="-22209"/>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03" name="Right Triangle 1202">
              <a:extLst>
                <a:ext uri="{FF2B5EF4-FFF2-40B4-BE49-F238E27FC236}">
                  <a16:creationId xmlns:a16="http://schemas.microsoft.com/office/drawing/2014/main" id="{CDE818C9-2D85-4A32-B817-12E8BCFECBA3}"/>
                </a:ext>
              </a:extLst>
            </p:cNvPr>
            <p:cNvSpPr/>
            <p:nvPr/>
          </p:nvSpPr>
          <p:spPr bwMode="gray">
            <a:xfrm flipH="1">
              <a:off x="5814360" y="5795355"/>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04" name="Right Triangle 1203">
              <a:extLst>
                <a:ext uri="{FF2B5EF4-FFF2-40B4-BE49-F238E27FC236}">
                  <a16:creationId xmlns:a16="http://schemas.microsoft.com/office/drawing/2014/main" id="{82E2E618-328A-4C20-9916-12C7A41F4870}"/>
                </a:ext>
              </a:extLst>
            </p:cNvPr>
            <p:cNvSpPr/>
            <p:nvPr/>
          </p:nvSpPr>
          <p:spPr bwMode="gray">
            <a:xfrm rot="10800000" flipH="1">
              <a:off x="5814360" y="5795355"/>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05" name="Right Triangle 1204">
              <a:extLst>
                <a:ext uri="{FF2B5EF4-FFF2-40B4-BE49-F238E27FC236}">
                  <a16:creationId xmlns:a16="http://schemas.microsoft.com/office/drawing/2014/main" id="{BBF7E102-3EBB-4D44-BEFF-ECA3F4772894}"/>
                </a:ext>
              </a:extLst>
            </p:cNvPr>
            <p:cNvSpPr/>
            <p:nvPr/>
          </p:nvSpPr>
          <p:spPr bwMode="gray">
            <a:xfrm flipH="1" flipV="1">
              <a:off x="5814360" y="3850989"/>
              <a:ext cx="971203" cy="971203"/>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06" name="Right Triangle 1205">
              <a:extLst>
                <a:ext uri="{FF2B5EF4-FFF2-40B4-BE49-F238E27FC236}">
                  <a16:creationId xmlns:a16="http://schemas.microsoft.com/office/drawing/2014/main" id="{2FDFBDFB-CDCB-49C9-AD03-80459016C08B}"/>
                </a:ext>
              </a:extLst>
            </p:cNvPr>
            <p:cNvSpPr/>
            <p:nvPr/>
          </p:nvSpPr>
          <p:spPr bwMode="gray">
            <a:xfrm rot="10800000" flipH="1">
              <a:off x="5814360" y="4823069"/>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07" name="Right Triangle 1206">
              <a:extLst>
                <a:ext uri="{FF2B5EF4-FFF2-40B4-BE49-F238E27FC236}">
                  <a16:creationId xmlns:a16="http://schemas.microsoft.com/office/drawing/2014/main" id="{900B915C-DF22-4A35-9F41-80CB892E880C}"/>
                </a:ext>
              </a:extLst>
            </p:cNvPr>
            <p:cNvSpPr/>
            <p:nvPr/>
          </p:nvSpPr>
          <p:spPr bwMode="gray">
            <a:xfrm flipH="1">
              <a:off x="5814360" y="2882357"/>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08" name="Right Triangle 1207">
              <a:extLst>
                <a:ext uri="{FF2B5EF4-FFF2-40B4-BE49-F238E27FC236}">
                  <a16:creationId xmlns:a16="http://schemas.microsoft.com/office/drawing/2014/main" id="{61245C07-04D4-4B13-B181-25F321460AC5}"/>
                </a:ext>
              </a:extLst>
            </p:cNvPr>
            <p:cNvSpPr/>
            <p:nvPr/>
          </p:nvSpPr>
          <p:spPr bwMode="gray">
            <a:xfrm rot="10800000" flipH="1">
              <a:off x="5814360" y="2882357"/>
              <a:ext cx="971203" cy="971203"/>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09" name="Right Triangle 1208">
              <a:extLst>
                <a:ext uri="{FF2B5EF4-FFF2-40B4-BE49-F238E27FC236}">
                  <a16:creationId xmlns:a16="http://schemas.microsoft.com/office/drawing/2014/main" id="{0B3F095C-147B-40DA-B216-4CE9ABC51E27}"/>
                </a:ext>
              </a:extLst>
            </p:cNvPr>
            <p:cNvSpPr/>
            <p:nvPr/>
          </p:nvSpPr>
          <p:spPr bwMode="gray">
            <a:xfrm flipH="1" flipV="1">
              <a:off x="5814360" y="941662"/>
              <a:ext cx="971203" cy="971203"/>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10" name="Right Triangle 1209">
              <a:extLst>
                <a:ext uri="{FF2B5EF4-FFF2-40B4-BE49-F238E27FC236}">
                  <a16:creationId xmlns:a16="http://schemas.microsoft.com/office/drawing/2014/main" id="{EAADECC5-5FB3-437B-A9D5-3040D37E1559}"/>
                </a:ext>
              </a:extLst>
            </p:cNvPr>
            <p:cNvSpPr/>
            <p:nvPr/>
          </p:nvSpPr>
          <p:spPr bwMode="gray">
            <a:xfrm flipH="1">
              <a:off x="5814360" y="1913743"/>
              <a:ext cx="971203" cy="971203"/>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11" name="Right Triangle 1210">
              <a:extLst>
                <a:ext uri="{FF2B5EF4-FFF2-40B4-BE49-F238E27FC236}">
                  <a16:creationId xmlns:a16="http://schemas.microsoft.com/office/drawing/2014/main" id="{527B9344-90BF-4E2D-AA21-FF858CBD8B19}"/>
                </a:ext>
              </a:extLst>
            </p:cNvPr>
            <p:cNvSpPr/>
            <p:nvPr/>
          </p:nvSpPr>
          <p:spPr bwMode="gray">
            <a:xfrm rot="10800000" flipH="1">
              <a:off x="5814361" y="1913743"/>
              <a:ext cx="971203" cy="971203"/>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12" name="Right Triangle 1211">
              <a:extLst>
                <a:ext uri="{FF2B5EF4-FFF2-40B4-BE49-F238E27FC236}">
                  <a16:creationId xmlns:a16="http://schemas.microsoft.com/office/drawing/2014/main" id="{7B7BE535-DC23-4788-AF7D-AD08C73C54A8}"/>
                </a:ext>
              </a:extLst>
            </p:cNvPr>
            <p:cNvSpPr/>
            <p:nvPr/>
          </p:nvSpPr>
          <p:spPr bwMode="gray">
            <a:xfrm flipH="1">
              <a:off x="5814360" y="-27163"/>
              <a:ext cx="971203" cy="971203"/>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213" name="Right Triangle 1212">
              <a:extLst>
                <a:ext uri="{FF2B5EF4-FFF2-40B4-BE49-F238E27FC236}">
                  <a16:creationId xmlns:a16="http://schemas.microsoft.com/office/drawing/2014/main" id="{122FC8A4-AA5B-4DD1-9AF3-25A3F664F6A7}"/>
                </a:ext>
              </a:extLst>
            </p:cNvPr>
            <p:cNvSpPr/>
            <p:nvPr/>
          </p:nvSpPr>
          <p:spPr bwMode="gray">
            <a:xfrm rot="10800000" flipH="1">
              <a:off x="5814360" y="-22209"/>
              <a:ext cx="971203" cy="971203"/>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grpSp>
      <p:grpSp>
        <p:nvGrpSpPr>
          <p:cNvPr id="537" name="Group 536">
            <a:extLst>
              <a:ext uri="{FF2B5EF4-FFF2-40B4-BE49-F238E27FC236}">
                <a16:creationId xmlns:a16="http://schemas.microsoft.com/office/drawing/2014/main" id="{2BFD5E10-CDE1-41B1-8EAE-E200B19BA8E7}"/>
              </a:ext>
            </a:extLst>
          </p:cNvPr>
          <p:cNvGrpSpPr/>
          <p:nvPr userDrawn="1"/>
        </p:nvGrpSpPr>
        <p:grpSpPr bwMode="gray">
          <a:xfrm>
            <a:off x="-3443" y="-27163"/>
            <a:ext cx="4853096" cy="6793723"/>
            <a:chOff x="7741658" y="0"/>
            <a:chExt cx="4839033" cy="6774037"/>
          </a:xfrm>
        </p:grpSpPr>
        <p:sp>
          <p:nvSpPr>
            <p:cNvPr id="538" name="TextBox 537">
              <a:extLst>
                <a:ext uri="{FF2B5EF4-FFF2-40B4-BE49-F238E27FC236}">
                  <a16:creationId xmlns:a16="http://schemas.microsoft.com/office/drawing/2014/main" id="{56E6A3C1-2684-4951-9DAF-A6F54824FF3C}"/>
                </a:ext>
              </a:extLst>
            </p:cNvPr>
            <p:cNvSpPr txBox="1"/>
            <p:nvPr/>
          </p:nvSpPr>
          <p:spPr bwMode="gray">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552" name="Rectangle 551">
              <a:extLst>
                <a:ext uri="{FF2B5EF4-FFF2-40B4-BE49-F238E27FC236}">
                  <a16:creationId xmlns:a16="http://schemas.microsoft.com/office/drawing/2014/main" id="{6733CA49-70E7-45DC-95C4-D2B51A69DBFA}"/>
                </a:ext>
              </a:extLst>
            </p:cNvPr>
            <p:cNvSpPr/>
            <p:nvPr userDrawn="1"/>
          </p:nvSpPr>
          <p:spPr bwMode="gray">
            <a:xfrm>
              <a:off x="7741658" y="1"/>
              <a:ext cx="4835590" cy="6774036"/>
            </a:xfrm>
            <a:prstGeom prst="rect">
              <a:avLst/>
            </a:prstGeom>
            <a:solidFill>
              <a:srgbClr val="C6C6C8">
                <a:lumMod val="40000"/>
                <a:lumOff val="6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Verdana"/>
              </a:endParaRPr>
            </a:p>
          </p:txBody>
        </p:sp>
        <p:sp>
          <p:nvSpPr>
            <p:cNvPr id="564" name="Right Triangle 563">
              <a:extLst>
                <a:ext uri="{FF2B5EF4-FFF2-40B4-BE49-F238E27FC236}">
                  <a16:creationId xmlns:a16="http://schemas.microsoft.com/office/drawing/2014/main" id="{8E43B665-8807-489B-8F6A-6922F4DED471}"/>
                </a:ext>
              </a:extLst>
            </p:cNvPr>
            <p:cNvSpPr/>
            <p:nvPr/>
          </p:nvSpPr>
          <p:spPr bwMode="gray">
            <a:xfrm>
              <a:off x="9675524" y="5805646"/>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76" name="Right Triangle 575">
              <a:extLst>
                <a:ext uri="{FF2B5EF4-FFF2-40B4-BE49-F238E27FC236}">
                  <a16:creationId xmlns:a16="http://schemas.microsoft.com/office/drawing/2014/main" id="{1ADAF945-83BF-4BD7-8649-2AE354DF9A34}"/>
                </a:ext>
              </a:extLst>
            </p:cNvPr>
            <p:cNvSpPr/>
            <p:nvPr/>
          </p:nvSpPr>
          <p:spPr bwMode="gray">
            <a:xfrm rot="10800000">
              <a:off x="9675524" y="580564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589" name="Right Triangle 588">
              <a:extLst>
                <a:ext uri="{FF2B5EF4-FFF2-40B4-BE49-F238E27FC236}">
                  <a16:creationId xmlns:a16="http://schemas.microsoft.com/office/drawing/2014/main" id="{23917272-3942-4C8B-AB7B-FD6B718E5F32}"/>
                </a:ext>
              </a:extLst>
            </p:cNvPr>
            <p:cNvSpPr/>
            <p:nvPr/>
          </p:nvSpPr>
          <p:spPr bwMode="gray">
            <a:xfrm flipV="1">
              <a:off x="9675524" y="3866914"/>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01" name="Right Triangle 600">
              <a:extLst>
                <a:ext uri="{FF2B5EF4-FFF2-40B4-BE49-F238E27FC236}">
                  <a16:creationId xmlns:a16="http://schemas.microsoft.com/office/drawing/2014/main" id="{CC39CDF1-4715-4B96-B9B0-3B74A3E8F9E0}"/>
                </a:ext>
              </a:extLst>
            </p:cNvPr>
            <p:cNvSpPr/>
            <p:nvPr/>
          </p:nvSpPr>
          <p:spPr bwMode="gray">
            <a:xfrm>
              <a:off x="9675524" y="483617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14" name="Right Triangle 613">
              <a:extLst>
                <a:ext uri="{FF2B5EF4-FFF2-40B4-BE49-F238E27FC236}">
                  <a16:creationId xmlns:a16="http://schemas.microsoft.com/office/drawing/2014/main" id="{15794128-E1B0-4812-965B-D6DDCC659FFA}"/>
                </a:ext>
              </a:extLst>
            </p:cNvPr>
            <p:cNvSpPr/>
            <p:nvPr/>
          </p:nvSpPr>
          <p:spPr bwMode="gray">
            <a:xfrm rot="10800000">
              <a:off x="9675524" y="4836178"/>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23" name="Right Triangle 622">
              <a:extLst>
                <a:ext uri="{FF2B5EF4-FFF2-40B4-BE49-F238E27FC236}">
                  <a16:creationId xmlns:a16="http://schemas.microsoft.com/office/drawing/2014/main" id="{C833C83D-33DD-44E8-A825-842E30519072}"/>
                </a:ext>
              </a:extLst>
            </p:cNvPr>
            <p:cNvSpPr/>
            <p:nvPr/>
          </p:nvSpPr>
          <p:spPr bwMode="gray">
            <a:xfrm>
              <a:off x="9675524" y="2901089"/>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36" name="Right Triangle 635">
              <a:extLst>
                <a:ext uri="{FF2B5EF4-FFF2-40B4-BE49-F238E27FC236}">
                  <a16:creationId xmlns:a16="http://schemas.microsoft.com/office/drawing/2014/main" id="{7469EA5F-C5E4-4A65-9723-B5DB01E466E6}"/>
                </a:ext>
              </a:extLst>
            </p:cNvPr>
            <p:cNvSpPr/>
            <p:nvPr/>
          </p:nvSpPr>
          <p:spPr bwMode="gray">
            <a:xfrm flipV="1">
              <a:off x="9675524"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37" name="Right Triangle 636">
              <a:extLst>
                <a:ext uri="{FF2B5EF4-FFF2-40B4-BE49-F238E27FC236}">
                  <a16:creationId xmlns:a16="http://schemas.microsoft.com/office/drawing/2014/main" id="{84056FFF-F7D6-401F-B287-34F379343EC7}"/>
                </a:ext>
              </a:extLst>
            </p:cNvPr>
            <p:cNvSpPr/>
            <p:nvPr/>
          </p:nvSpPr>
          <p:spPr bwMode="gray">
            <a:xfrm>
              <a:off x="9675524" y="1935282"/>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51" name="Right Triangle 650">
              <a:extLst>
                <a:ext uri="{FF2B5EF4-FFF2-40B4-BE49-F238E27FC236}">
                  <a16:creationId xmlns:a16="http://schemas.microsoft.com/office/drawing/2014/main" id="{DE7FCE93-6C38-4B5C-9BA7-1DBBCFB7070E}"/>
                </a:ext>
              </a:extLst>
            </p:cNvPr>
            <p:cNvSpPr/>
            <p:nvPr/>
          </p:nvSpPr>
          <p:spPr bwMode="gray">
            <a:xfrm rot="10800000">
              <a:off x="9675525" y="1935282"/>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63" name="Right Triangle 662">
              <a:extLst>
                <a:ext uri="{FF2B5EF4-FFF2-40B4-BE49-F238E27FC236}">
                  <a16:creationId xmlns:a16="http://schemas.microsoft.com/office/drawing/2014/main" id="{CC9725E5-2554-4231-9B46-EBFA27986AFD}"/>
                </a:ext>
              </a:extLst>
            </p:cNvPr>
            <p:cNvSpPr/>
            <p:nvPr/>
          </p:nvSpPr>
          <p:spPr bwMode="gray">
            <a:xfrm>
              <a:off x="9675524"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75" name="Right Triangle 674">
              <a:extLst>
                <a:ext uri="{FF2B5EF4-FFF2-40B4-BE49-F238E27FC236}">
                  <a16:creationId xmlns:a16="http://schemas.microsoft.com/office/drawing/2014/main" id="{4C77F57B-0DDD-4459-81E1-4AD9C0329854}"/>
                </a:ext>
              </a:extLst>
            </p:cNvPr>
            <p:cNvSpPr/>
            <p:nvPr/>
          </p:nvSpPr>
          <p:spPr bwMode="gray">
            <a:xfrm rot="10800000">
              <a:off x="9675524" y="4940"/>
              <a:ext cx="968389" cy="968389"/>
            </a:xfrm>
            <a:prstGeom prst="rtTriangle">
              <a:avLst/>
            </a:prstGeom>
            <a:solidFill>
              <a:sysClr val="window" lastClr="FFFFFF">
                <a:alpha val="1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688" name="Right Triangle 687">
              <a:extLst>
                <a:ext uri="{FF2B5EF4-FFF2-40B4-BE49-F238E27FC236}">
                  <a16:creationId xmlns:a16="http://schemas.microsoft.com/office/drawing/2014/main" id="{86CF6C92-029A-462F-9C85-DCF82427795B}"/>
                </a:ext>
              </a:extLst>
            </p:cNvPr>
            <p:cNvSpPr/>
            <p:nvPr/>
          </p:nvSpPr>
          <p:spPr bwMode="gray">
            <a:xfrm flipH="1">
              <a:off x="10643913" y="5805646"/>
              <a:ext cx="968389" cy="968389"/>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00" name="Right Triangle 699">
              <a:extLst>
                <a:ext uri="{FF2B5EF4-FFF2-40B4-BE49-F238E27FC236}">
                  <a16:creationId xmlns:a16="http://schemas.microsoft.com/office/drawing/2014/main" id="{3D767A94-5771-4DD8-90BC-79CE8A72C61F}"/>
                </a:ext>
              </a:extLst>
            </p:cNvPr>
            <p:cNvSpPr/>
            <p:nvPr/>
          </p:nvSpPr>
          <p:spPr bwMode="gray">
            <a:xfrm flipH="1" flipV="1">
              <a:off x="10643913" y="3866914"/>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13" name="Right Triangle 712">
              <a:extLst>
                <a:ext uri="{FF2B5EF4-FFF2-40B4-BE49-F238E27FC236}">
                  <a16:creationId xmlns:a16="http://schemas.microsoft.com/office/drawing/2014/main" id="{9C450089-4393-4E01-B03E-923ADFC7DB06}"/>
                </a:ext>
              </a:extLst>
            </p:cNvPr>
            <p:cNvSpPr/>
            <p:nvPr/>
          </p:nvSpPr>
          <p:spPr bwMode="gray">
            <a:xfrm rot="10800000" flipH="1" flipV="1">
              <a:off x="10643914" y="3866914"/>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22" name="Right Triangle 721">
              <a:extLst>
                <a:ext uri="{FF2B5EF4-FFF2-40B4-BE49-F238E27FC236}">
                  <a16:creationId xmlns:a16="http://schemas.microsoft.com/office/drawing/2014/main" id="{C2F9DFFF-F0C5-4FFD-8433-7B0CA0F8FA84}"/>
                </a:ext>
              </a:extLst>
            </p:cNvPr>
            <p:cNvSpPr/>
            <p:nvPr/>
          </p:nvSpPr>
          <p:spPr bwMode="gray">
            <a:xfrm flipH="1">
              <a:off x="10643913" y="483617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35" name="Right Triangle 734">
              <a:extLst>
                <a:ext uri="{FF2B5EF4-FFF2-40B4-BE49-F238E27FC236}">
                  <a16:creationId xmlns:a16="http://schemas.microsoft.com/office/drawing/2014/main" id="{B1FDA982-2DCE-4824-8098-8FC4A533C106}"/>
                </a:ext>
              </a:extLst>
            </p:cNvPr>
            <p:cNvSpPr/>
            <p:nvPr/>
          </p:nvSpPr>
          <p:spPr bwMode="gray">
            <a:xfrm flipH="1">
              <a:off x="10643913" y="2901089"/>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36" name="Right Triangle 735">
              <a:extLst>
                <a:ext uri="{FF2B5EF4-FFF2-40B4-BE49-F238E27FC236}">
                  <a16:creationId xmlns:a16="http://schemas.microsoft.com/office/drawing/2014/main" id="{4D97E87E-CAC1-41D8-B5CD-3A938AF59576}"/>
                </a:ext>
              </a:extLst>
            </p:cNvPr>
            <p:cNvSpPr/>
            <p:nvPr/>
          </p:nvSpPr>
          <p:spPr bwMode="gray">
            <a:xfrm rot="10800000" flipH="1">
              <a:off x="10643914" y="290108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50" name="Right Triangle 749">
              <a:extLst>
                <a:ext uri="{FF2B5EF4-FFF2-40B4-BE49-F238E27FC236}">
                  <a16:creationId xmlns:a16="http://schemas.microsoft.com/office/drawing/2014/main" id="{5D7A3A12-6DC8-4577-BC67-55A515CE6F0B}"/>
                </a:ext>
              </a:extLst>
            </p:cNvPr>
            <p:cNvSpPr/>
            <p:nvPr/>
          </p:nvSpPr>
          <p:spPr bwMode="gray">
            <a:xfrm flipH="1" flipV="1">
              <a:off x="10643913" y="966018"/>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62" name="Right Triangle 761">
              <a:extLst>
                <a:ext uri="{FF2B5EF4-FFF2-40B4-BE49-F238E27FC236}">
                  <a16:creationId xmlns:a16="http://schemas.microsoft.com/office/drawing/2014/main" id="{486E58FC-0CE6-400F-AF29-13F51B79D82F}"/>
                </a:ext>
              </a:extLst>
            </p:cNvPr>
            <p:cNvSpPr/>
            <p:nvPr/>
          </p:nvSpPr>
          <p:spPr bwMode="gray">
            <a:xfrm rot="10800000" flipH="1" flipV="1">
              <a:off x="10643913" y="96601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74" name="Right Triangle 773">
              <a:extLst>
                <a:ext uri="{FF2B5EF4-FFF2-40B4-BE49-F238E27FC236}">
                  <a16:creationId xmlns:a16="http://schemas.microsoft.com/office/drawing/2014/main" id="{5A02261E-A733-4433-806F-FA79D56835DB}"/>
                </a:ext>
              </a:extLst>
            </p:cNvPr>
            <p:cNvSpPr/>
            <p:nvPr/>
          </p:nvSpPr>
          <p:spPr bwMode="gray">
            <a:xfrm flipH="1">
              <a:off x="10643913" y="1935282"/>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87" name="Right Triangle 786">
              <a:extLst>
                <a:ext uri="{FF2B5EF4-FFF2-40B4-BE49-F238E27FC236}">
                  <a16:creationId xmlns:a16="http://schemas.microsoft.com/office/drawing/2014/main" id="{56BD73FE-2BCD-4B4E-9F4C-1C84D45A821D}"/>
                </a:ext>
              </a:extLst>
            </p:cNvPr>
            <p:cNvSpPr/>
            <p:nvPr/>
          </p:nvSpPr>
          <p:spPr bwMode="gray">
            <a:xfrm rot="10800000" flipH="1">
              <a:off x="10643914" y="1935282"/>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799" name="Right Triangle 798">
              <a:extLst>
                <a:ext uri="{FF2B5EF4-FFF2-40B4-BE49-F238E27FC236}">
                  <a16:creationId xmlns:a16="http://schemas.microsoft.com/office/drawing/2014/main" id="{F1F85BC1-85A5-4DB5-A273-D3D4086BBA3B}"/>
                </a:ext>
              </a:extLst>
            </p:cNvPr>
            <p:cNvSpPr/>
            <p:nvPr/>
          </p:nvSpPr>
          <p:spPr bwMode="gray">
            <a:xfrm flipH="1">
              <a:off x="10643913" y="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12" name="Right Triangle 811">
              <a:extLst>
                <a:ext uri="{FF2B5EF4-FFF2-40B4-BE49-F238E27FC236}">
                  <a16:creationId xmlns:a16="http://schemas.microsoft.com/office/drawing/2014/main" id="{D9933762-B98F-4131-B649-F529A861786F}"/>
                </a:ext>
              </a:extLst>
            </p:cNvPr>
            <p:cNvSpPr/>
            <p:nvPr/>
          </p:nvSpPr>
          <p:spPr bwMode="gray">
            <a:xfrm rot="10800000" flipH="1">
              <a:off x="10643913"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34" name="Right Triangle 833">
              <a:extLst>
                <a:ext uri="{FF2B5EF4-FFF2-40B4-BE49-F238E27FC236}">
                  <a16:creationId xmlns:a16="http://schemas.microsoft.com/office/drawing/2014/main" id="{129E2BD4-030B-4BC7-B01A-723B9D331FD1}"/>
                </a:ext>
              </a:extLst>
            </p:cNvPr>
            <p:cNvSpPr/>
            <p:nvPr/>
          </p:nvSpPr>
          <p:spPr bwMode="gray">
            <a:xfrm>
              <a:off x="11612301" y="5805646"/>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35" name="Right Triangle 834">
              <a:extLst>
                <a:ext uri="{FF2B5EF4-FFF2-40B4-BE49-F238E27FC236}">
                  <a16:creationId xmlns:a16="http://schemas.microsoft.com/office/drawing/2014/main" id="{343E658E-CCA0-416B-B85D-1ECA360DFED0}"/>
                </a:ext>
              </a:extLst>
            </p:cNvPr>
            <p:cNvSpPr/>
            <p:nvPr/>
          </p:nvSpPr>
          <p:spPr bwMode="gray">
            <a:xfrm rot="10800000">
              <a:off x="11612301" y="580564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61" name="Right Triangle 860">
              <a:extLst>
                <a:ext uri="{FF2B5EF4-FFF2-40B4-BE49-F238E27FC236}">
                  <a16:creationId xmlns:a16="http://schemas.microsoft.com/office/drawing/2014/main" id="{4C58AEB9-A7E5-47F8-8728-BF57EA889636}"/>
                </a:ext>
              </a:extLst>
            </p:cNvPr>
            <p:cNvSpPr/>
            <p:nvPr/>
          </p:nvSpPr>
          <p:spPr bwMode="gray">
            <a:xfrm flipV="1">
              <a:off x="11612301" y="3866914"/>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62" name="Right Triangle 861">
              <a:extLst>
                <a:ext uri="{FF2B5EF4-FFF2-40B4-BE49-F238E27FC236}">
                  <a16:creationId xmlns:a16="http://schemas.microsoft.com/office/drawing/2014/main" id="{DE4B37D4-6C84-46B5-9A65-95DC4ED3C3A2}"/>
                </a:ext>
              </a:extLst>
            </p:cNvPr>
            <p:cNvSpPr/>
            <p:nvPr/>
          </p:nvSpPr>
          <p:spPr bwMode="gray">
            <a:xfrm>
              <a:off x="11612301" y="483617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64" name="Right Triangle 863">
              <a:extLst>
                <a:ext uri="{FF2B5EF4-FFF2-40B4-BE49-F238E27FC236}">
                  <a16:creationId xmlns:a16="http://schemas.microsoft.com/office/drawing/2014/main" id="{74E3A82A-F2CD-481F-A235-C5BC0B30502C}"/>
                </a:ext>
              </a:extLst>
            </p:cNvPr>
            <p:cNvSpPr/>
            <p:nvPr/>
          </p:nvSpPr>
          <p:spPr bwMode="gray">
            <a:xfrm rot="10800000">
              <a:off x="11612302" y="483617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65" name="Right Triangle 864">
              <a:extLst>
                <a:ext uri="{FF2B5EF4-FFF2-40B4-BE49-F238E27FC236}">
                  <a16:creationId xmlns:a16="http://schemas.microsoft.com/office/drawing/2014/main" id="{B6B44139-B951-4E98-85B4-F44B0C95CAFE}"/>
                </a:ext>
              </a:extLst>
            </p:cNvPr>
            <p:cNvSpPr/>
            <p:nvPr/>
          </p:nvSpPr>
          <p:spPr bwMode="gray">
            <a:xfrm>
              <a:off x="11612301" y="290108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66" name="Right Triangle 865">
              <a:extLst>
                <a:ext uri="{FF2B5EF4-FFF2-40B4-BE49-F238E27FC236}">
                  <a16:creationId xmlns:a16="http://schemas.microsoft.com/office/drawing/2014/main" id="{46A0E742-0584-43DD-9EDD-F7DDD35872C2}"/>
                </a:ext>
              </a:extLst>
            </p:cNvPr>
            <p:cNvSpPr/>
            <p:nvPr/>
          </p:nvSpPr>
          <p:spPr bwMode="gray">
            <a:xfrm rot="10800000">
              <a:off x="11612301" y="2901089"/>
              <a:ext cx="968389" cy="968389"/>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67" name="Right Triangle 866">
              <a:extLst>
                <a:ext uri="{FF2B5EF4-FFF2-40B4-BE49-F238E27FC236}">
                  <a16:creationId xmlns:a16="http://schemas.microsoft.com/office/drawing/2014/main" id="{D9F15669-4B52-44FC-B79C-CCD6BBC174E0}"/>
                </a:ext>
              </a:extLst>
            </p:cNvPr>
            <p:cNvSpPr/>
            <p:nvPr/>
          </p:nvSpPr>
          <p:spPr bwMode="gray">
            <a:xfrm flipV="1">
              <a:off x="11612301"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68" name="Right Triangle 867">
              <a:extLst>
                <a:ext uri="{FF2B5EF4-FFF2-40B4-BE49-F238E27FC236}">
                  <a16:creationId xmlns:a16="http://schemas.microsoft.com/office/drawing/2014/main" id="{488E0829-5F98-4E99-BABD-5EC33F17366A}"/>
                </a:ext>
              </a:extLst>
            </p:cNvPr>
            <p:cNvSpPr/>
            <p:nvPr/>
          </p:nvSpPr>
          <p:spPr bwMode="gray">
            <a:xfrm rot="10800000">
              <a:off x="11612301" y="1935282"/>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69" name="Right Triangle 868">
              <a:extLst>
                <a:ext uri="{FF2B5EF4-FFF2-40B4-BE49-F238E27FC236}">
                  <a16:creationId xmlns:a16="http://schemas.microsoft.com/office/drawing/2014/main" id="{3C1E2CFF-5714-467A-A9C8-6A945EDD32DD}"/>
                </a:ext>
              </a:extLst>
            </p:cNvPr>
            <p:cNvSpPr/>
            <p:nvPr/>
          </p:nvSpPr>
          <p:spPr bwMode="gray">
            <a:xfrm>
              <a:off x="11612301"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0" name="Right Triangle 869">
              <a:extLst>
                <a:ext uri="{FF2B5EF4-FFF2-40B4-BE49-F238E27FC236}">
                  <a16:creationId xmlns:a16="http://schemas.microsoft.com/office/drawing/2014/main" id="{8C89C430-E1B0-4D99-B3D6-465673368D1B}"/>
                </a:ext>
              </a:extLst>
            </p:cNvPr>
            <p:cNvSpPr/>
            <p:nvPr/>
          </p:nvSpPr>
          <p:spPr bwMode="gray">
            <a:xfrm rot="10800000">
              <a:off x="11612301" y="4940"/>
              <a:ext cx="968389" cy="968389"/>
            </a:xfrm>
            <a:prstGeom prst="rtTriangle">
              <a:avLst/>
            </a:prstGeom>
            <a:solidFill>
              <a:sysClr val="window" lastClr="FFFFFF">
                <a:alpha val="1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1" name="Right Triangle 870">
              <a:extLst>
                <a:ext uri="{FF2B5EF4-FFF2-40B4-BE49-F238E27FC236}">
                  <a16:creationId xmlns:a16="http://schemas.microsoft.com/office/drawing/2014/main" id="{7C1CF9A6-E91E-4D7C-B384-CE4B1D8F5742}"/>
                </a:ext>
              </a:extLst>
            </p:cNvPr>
            <p:cNvSpPr/>
            <p:nvPr/>
          </p:nvSpPr>
          <p:spPr bwMode="gray">
            <a:xfrm>
              <a:off x="7741658" y="580564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3" name="Right Triangle 872">
              <a:extLst>
                <a:ext uri="{FF2B5EF4-FFF2-40B4-BE49-F238E27FC236}">
                  <a16:creationId xmlns:a16="http://schemas.microsoft.com/office/drawing/2014/main" id="{068F91EC-4665-423C-8167-AD57B9F41A87}"/>
                </a:ext>
              </a:extLst>
            </p:cNvPr>
            <p:cNvSpPr/>
            <p:nvPr/>
          </p:nvSpPr>
          <p:spPr bwMode="gray">
            <a:xfrm flipV="1">
              <a:off x="7741658" y="3866914"/>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4" name="Right Triangle 873">
              <a:extLst>
                <a:ext uri="{FF2B5EF4-FFF2-40B4-BE49-F238E27FC236}">
                  <a16:creationId xmlns:a16="http://schemas.microsoft.com/office/drawing/2014/main" id="{C95D7B2D-B645-4D9F-B933-622E892964BA}"/>
                </a:ext>
              </a:extLst>
            </p:cNvPr>
            <p:cNvSpPr/>
            <p:nvPr/>
          </p:nvSpPr>
          <p:spPr bwMode="gray">
            <a:xfrm rot="10800000" flipV="1">
              <a:off x="7741659" y="3866914"/>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5" name="Right Triangle 874">
              <a:extLst>
                <a:ext uri="{FF2B5EF4-FFF2-40B4-BE49-F238E27FC236}">
                  <a16:creationId xmlns:a16="http://schemas.microsoft.com/office/drawing/2014/main" id="{45522A93-8C3B-4BF4-8183-C206389D74B8}"/>
                </a:ext>
              </a:extLst>
            </p:cNvPr>
            <p:cNvSpPr/>
            <p:nvPr/>
          </p:nvSpPr>
          <p:spPr bwMode="gray">
            <a:xfrm>
              <a:off x="7741658" y="483617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6" name="Right Triangle 875">
              <a:extLst>
                <a:ext uri="{FF2B5EF4-FFF2-40B4-BE49-F238E27FC236}">
                  <a16:creationId xmlns:a16="http://schemas.microsoft.com/office/drawing/2014/main" id="{BF73F479-DC96-4477-BF47-75820FDDE1FF}"/>
                </a:ext>
              </a:extLst>
            </p:cNvPr>
            <p:cNvSpPr/>
            <p:nvPr/>
          </p:nvSpPr>
          <p:spPr bwMode="gray">
            <a:xfrm rot="10800000">
              <a:off x="7741659" y="4836178"/>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7" name="Right Triangle 876">
              <a:extLst>
                <a:ext uri="{FF2B5EF4-FFF2-40B4-BE49-F238E27FC236}">
                  <a16:creationId xmlns:a16="http://schemas.microsoft.com/office/drawing/2014/main" id="{67FA05C8-89FA-4554-82DE-325D1A828273}"/>
                </a:ext>
              </a:extLst>
            </p:cNvPr>
            <p:cNvSpPr/>
            <p:nvPr/>
          </p:nvSpPr>
          <p:spPr bwMode="gray">
            <a:xfrm>
              <a:off x="7741658" y="290108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8" name="Right Triangle 877">
              <a:extLst>
                <a:ext uri="{FF2B5EF4-FFF2-40B4-BE49-F238E27FC236}">
                  <a16:creationId xmlns:a16="http://schemas.microsoft.com/office/drawing/2014/main" id="{6808AAD1-C3CC-4F2A-BFCE-96A7139D8F2C}"/>
                </a:ext>
              </a:extLst>
            </p:cNvPr>
            <p:cNvSpPr/>
            <p:nvPr/>
          </p:nvSpPr>
          <p:spPr bwMode="gray">
            <a:xfrm rot="10800000">
              <a:off x="7741659" y="2901089"/>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79" name="Right Triangle 878">
              <a:extLst>
                <a:ext uri="{FF2B5EF4-FFF2-40B4-BE49-F238E27FC236}">
                  <a16:creationId xmlns:a16="http://schemas.microsoft.com/office/drawing/2014/main" id="{CB86DAB8-68F3-4510-81F0-F21F33E27E36}"/>
                </a:ext>
              </a:extLst>
            </p:cNvPr>
            <p:cNvSpPr/>
            <p:nvPr/>
          </p:nvSpPr>
          <p:spPr bwMode="gray">
            <a:xfrm flipV="1">
              <a:off x="7741658" y="966018"/>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0" name="Right Triangle 879">
              <a:extLst>
                <a:ext uri="{FF2B5EF4-FFF2-40B4-BE49-F238E27FC236}">
                  <a16:creationId xmlns:a16="http://schemas.microsoft.com/office/drawing/2014/main" id="{E091B80E-6271-409B-A1D4-0F5A40F4AC0F}"/>
                </a:ext>
              </a:extLst>
            </p:cNvPr>
            <p:cNvSpPr/>
            <p:nvPr/>
          </p:nvSpPr>
          <p:spPr bwMode="gray">
            <a:xfrm rot="10800000" flipV="1">
              <a:off x="7741659" y="96601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1" name="Right Triangle 880">
              <a:extLst>
                <a:ext uri="{FF2B5EF4-FFF2-40B4-BE49-F238E27FC236}">
                  <a16:creationId xmlns:a16="http://schemas.microsoft.com/office/drawing/2014/main" id="{E290BD88-F609-4A61-A1F8-985447E1923D}"/>
                </a:ext>
              </a:extLst>
            </p:cNvPr>
            <p:cNvSpPr/>
            <p:nvPr/>
          </p:nvSpPr>
          <p:spPr bwMode="gray">
            <a:xfrm>
              <a:off x="7741658" y="1928557"/>
              <a:ext cx="968389" cy="968389"/>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2" name="Right Triangle 881">
              <a:extLst>
                <a:ext uri="{FF2B5EF4-FFF2-40B4-BE49-F238E27FC236}">
                  <a16:creationId xmlns:a16="http://schemas.microsoft.com/office/drawing/2014/main" id="{29822025-B1D8-406D-BC93-6FA0E0111B11}"/>
                </a:ext>
              </a:extLst>
            </p:cNvPr>
            <p:cNvSpPr/>
            <p:nvPr/>
          </p:nvSpPr>
          <p:spPr bwMode="gray">
            <a:xfrm rot="10800000">
              <a:off x="7741659" y="1935282"/>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3" name="Right Triangle 882">
              <a:extLst>
                <a:ext uri="{FF2B5EF4-FFF2-40B4-BE49-F238E27FC236}">
                  <a16:creationId xmlns:a16="http://schemas.microsoft.com/office/drawing/2014/main" id="{0BC81A6D-1054-4022-A365-A5263BA24525}"/>
                </a:ext>
              </a:extLst>
            </p:cNvPr>
            <p:cNvSpPr/>
            <p:nvPr/>
          </p:nvSpPr>
          <p:spPr bwMode="gray">
            <a:xfrm>
              <a:off x="7741658" y="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4" name="Right Triangle 883">
              <a:extLst>
                <a:ext uri="{FF2B5EF4-FFF2-40B4-BE49-F238E27FC236}">
                  <a16:creationId xmlns:a16="http://schemas.microsoft.com/office/drawing/2014/main" id="{6B2A94C9-1ECC-4BB3-BA1E-87643A58442E}"/>
                </a:ext>
              </a:extLst>
            </p:cNvPr>
            <p:cNvSpPr/>
            <p:nvPr/>
          </p:nvSpPr>
          <p:spPr bwMode="gray">
            <a:xfrm rot="10800000">
              <a:off x="7741659"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5" name="Right Triangle 884">
              <a:extLst>
                <a:ext uri="{FF2B5EF4-FFF2-40B4-BE49-F238E27FC236}">
                  <a16:creationId xmlns:a16="http://schemas.microsoft.com/office/drawing/2014/main" id="{55BD7130-5C31-4F06-B9A3-2E8EB3E817F2}"/>
                </a:ext>
              </a:extLst>
            </p:cNvPr>
            <p:cNvSpPr/>
            <p:nvPr/>
          </p:nvSpPr>
          <p:spPr bwMode="gray">
            <a:xfrm flipH="1">
              <a:off x="8707013" y="5805646"/>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6" name="Right Triangle 885">
              <a:extLst>
                <a:ext uri="{FF2B5EF4-FFF2-40B4-BE49-F238E27FC236}">
                  <a16:creationId xmlns:a16="http://schemas.microsoft.com/office/drawing/2014/main" id="{AE516B01-2353-4C43-BE64-FF39CD281A3B}"/>
                </a:ext>
              </a:extLst>
            </p:cNvPr>
            <p:cNvSpPr/>
            <p:nvPr/>
          </p:nvSpPr>
          <p:spPr bwMode="gray">
            <a:xfrm rot="10800000" flipH="1">
              <a:off x="8707013" y="5805646"/>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7" name="Right Triangle 886">
              <a:extLst>
                <a:ext uri="{FF2B5EF4-FFF2-40B4-BE49-F238E27FC236}">
                  <a16:creationId xmlns:a16="http://schemas.microsoft.com/office/drawing/2014/main" id="{C614D047-0EAA-42B6-9BAA-EEC7BF05580D}"/>
                </a:ext>
              </a:extLst>
            </p:cNvPr>
            <p:cNvSpPr/>
            <p:nvPr/>
          </p:nvSpPr>
          <p:spPr bwMode="gray">
            <a:xfrm flipH="1" flipV="1">
              <a:off x="8707013" y="3866914"/>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8" name="Right Triangle 887">
              <a:extLst>
                <a:ext uri="{FF2B5EF4-FFF2-40B4-BE49-F238E27FC236}">
                  <a16:creationId xmlns:a16="http://schemas.microsoft.com/office/drawing/2014/main" id="{86D65FF7-F403-4049-9C8D-3E2EE87888DC}"/>
                </a:ext>
              </a:extLst>
            </p:cNvPr>
            <p:cNvSpPr/>
            <p:nvPr/>
          </p:nvSpPr>
          <p:spPr bwMode="gray">
            <a:xfrm rot="10800000" flipH="1">
              <a:off x="8707013" y="483617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89" name="Right Triangle 888">
              <a:extLst>
                <a:ext uri="{FF2B5EF4-FFF2-40B4-BE49-F238E27FC236}">
                  <a16:creationId xmlns:a16="http://schemas.microsoft.com/office/drawing/2014/main" id="{77760CDE-8725-47B3-ABB5-19CE25C67035}"/>
                </a:ext>
              </a:extLst>
            </p:cNvPr>
            <p:cNvSpPr/>
            <p:nvPr/>
          </p:nvSpPr>
          <p:spPr bwMode="gray">
            <a:xfrm flipH="1">
              <a:off x="8707013" y="2901089"/>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0" name="Right Triangle 889">
              <a:extLst>
                <a:ext uri="{FF2B5EF4-FFF2-40B4-BE49-F238E27FC236}">
                  <a16:creationId xmlns:a16="http://schemas.microsoft.com/office/drawing/2014/main" id="{9CF98F79-B290-45A8-8592-2DAFBB27BAC3}"/>
                </a:ext>
              </a:extLst>
            </p:cNvPr>
            <p:cNvSpPr/>
            <p:nvPr/>
          </p:nvSpPr>
          <p:spPr bwMode="gray">
            <a:xfrm rot="10800000" flipH="1">
              <a:off x="8707013" y="290108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1" name="Right Triangle 890">
              <a:extLst>
                <a:ext uri="{FF2B5EF4-FFF2-40B4-BE49-F238E27FC236}">
                  <a16:creationId xmlns:a16="http://schemas.microsoft.com/office/drawing/2014/main" id="{C5A7CCE6-5F35-4CD5-BA9F-86D4516A901E}"/>
                </a:ext>
              </a:extLst>
            </p:cNvPr>
            <p:cNvSpPr/>
            <p:nvPr/>
          </p:nvSpPr>
          <p:spPr bwMode="gray">
            <a:xfrm flipH="1" flipV="1">
              <a:off x="8707013" y="966018"/>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2" name="Right Triangle 891">
              <a:extLst>
                <a:ext uri="{FF2B5EF4-FFF2-40B4-BE49-F238E27FC236}">
                  <a16:creationId xmlns:a16="http://schemas.microsoft.com/office/drawing/2014/main" id="{FFD224FE-E532-46E5-83AA-BA83E952CC38}"/>
                </a:ext>
              </a:extLst>
            </p:cNvPr>
            <p:cNvSpPr/>
            <p:nvPr/>
          </p:nvSpPr>
          <p:spPr bwMode="gray">
            <a:xfrm flipH="1">
              <a:off x="8707013" y="1935282"/>
              <a:ext cx="968389" cy="968389"/>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3" name="Right Triangle 892">
              <a:extLst>
                <a:ext uri="{FF2B5EF4-FFF2-40B4-BE49-F238E27FC236}">
                  <a16:creationId xmlns:a16="http://schemas.microsoft.com/office/drawing/2014/main" id="{06879B46-7A07-4F37-A3BB-196049244077}"/>
                </a:ext>
              </a:extLst>
            </p:cNvPr>
            <p:cNvSpPr/>
            <p:nvPr/>
          </p:nvSpPr>
          <p:spPr bwMode="gray">
            <a:xfrm rot="10800000" flipH="1">
              <a:off x="8707014" y="1935282"/>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4" name="Right Triangle 893">
              <a:extLst>
                <a:ext uri="{FF2B5EF4-FFF2-40B4-BE49-F238E27FC236}">
                  <a16:creationId xmlns:a16="http://schemas.microsoft.com/office/drawing/2014/main" id="{CA13223A-4675-410F-BAE6-08DCEE5C8403}"/>
                </a:ext>
              </a:extLst>
            </p:cNvPr>
            <p:cNvSpPr/>
            <p:nvPr/>
          </p:nvSpPr>
          <p:spPr bwMode="gray">
            <a:xfrm flipH="1">
              <a:off x="8707013" y="0"/>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5" name="Right Triangle 894">
              <a:extLst>
                <a:ext uri="{FF2B5EF4-FFF2-40B4-BE49-F238E27FC236}">
                  <a16:creationId xmlns:a16="http://schemas.microsoft.com/office/drawing/2014/main" id="{24DED9E6-8ACF-470B-A6D1-E69A595B8E49}"/>
                </a:ext>
              </a:extLst>
            </p:cNvPr>
            <p:cNvSpPr/>
            <p:nvPr/>
          </p:nvSpPr>
          <p:spPr bwMode="gray">
            <a:xfrm rot="10800000" flipH="1">
              <a:off x="8707013" y="4940"/>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6" name="Right Triangle 895">
              <a:extLst>
                <a:ext uri="{FF2B5EF4-FFF2-40B4-BE49-F238E27FC236}">
                  <a16:creationId xmlns:a16="http://schemas.microsoft.com/office/drawing/2014/main" id="{613BEF53-211F-443A-A684-330C6E0550F8}"/>
                </a:ext>
              </a:extLst>
            </p:cNvPr>
            <p:cNvSpPr/>
            <p:nvPr/>
          </p:nvSpPr>
          <p:spPr bwMode="gray">
            <a:xfrm>
              <a:off x="9675524" y="5805646"/>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7" name="Right Triangle 896">
              <a:extLst>
                <a:ext uri="{FF2B5EF4-FFF2-40B4-BE49-F238E27FC236}">
                  <a16:creationId xmlns:a16="http://schemas.microsoft.com/office/drawing/2014/main" id="{9AB441EF-6D14-464D-B671-4198D86C6068}"/>
                </a:ext>
              </a:extLst>
            </p:cNvPr>
            <p:cNvSpPr/>
            <p:nvPr/>
          </p:nvSpPr>
          <p:spPr bwMode="gray">
            <a:xfrm rot="10800000">
              <a:off x="9675524" y="580564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8" name="Right Triangle 897">
              <a:extLst>
                <a:ext uri="{FF2B5EF4-FFF2-40B4-BE49-F238E27FC236}">
                  <a16:creationId xmlns:a16="http://schemas.microsoft.com/office/drawing/2014/main" id="{6A6ED8C4-E72F-42BA-A8BA-01FA31A1512C}"/>
                </a:ext>
              </a:extLst>
            </p:cNvPr>
            <p:cNvSpPr/>
            <p:nvPr/>
          </p:nvSpPr>
          <p:spPr bwMode="gray">
            <a:xfrm flipV="1">
              <a:off x="9675524" y="3866914"/>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899" name="Right Triangle 898">
              <a:extLst>
                <a:ext uri="{FF2B5EF4-FFF2-40B4-BE49-F238E27FC236}">
                  <a16:creationId xmlns:a16="http://schemas.microsoft.com/office/drawing/2014/main" id="{81C07A5A-A1B6-40E0-932A-55B148D8D82E}"/>
                </a:ext>
              </a:extLst>
            </p:cNvPr>
            <p:cNvSpPr/>
            <p:nvPr/>
          </p:nvSpPr>
          <p:spPr bwMode="gray">
            <a:xfrm>
              <a:off x="9675524" y="483617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0" name="Right Triangle 899">
              <a:extLst>
                <a:ext uri="{FF2B5EF4-FFF2-40B4-BE49-F238E27FC236}">
                  <a16:creationId xmlns:a16="http://schemas.microsoft.com/office/drawing/2014/main" id="{D1520DF9-546C-48DF-BA1C-CD5CFABFF273}"/>
                </a:ext>
              </a:extLst>
            </p:cNvPr>
            <p:cNvSpPr/>
            <p:nvPr/>
          </p:nvSpPr>
          <p:spPr bwMode="gray">
            <a:xfrm rot="10800000">
              <a:off x="9675524" y="4836178"/>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1" name="Right Triangle 900">
              <a:extLst>
                <a:ext uri="{FF2B5EF4-FFF2-40B4-BE49-F238E27FC236}">
                  <a16:creationId xmlns:a16="http://schemas.microsoft.com/office/drawing/2014/main" id="{0A35FA5A-22D3-4C28-9CCA-B9F48A692ABF}"/>
                </a:ext>
              </a:extLst>
            </p:cNvPr>
            <p:cNvSpPr/>
            <p:nvPr/>
          </p:nvSpPr>
          <p:spPr bwMode="gray">
            <a:xfrm>
              <a:off x="9675524" y="2901089"/>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2" name="Right Triangle 901">
              <a:extLst>
                <a:ext uri="{FF2B5EF4-FFF2-40B4-BE49-F238E27FC236}">
                  <a16:creationId xmlns:a16="http://schemas.microsoft.com/office/drawing/2014/main" id="{274A35CB-3FAC-479B-A3A7-A457AE7798F6}"/>
                </a:ext>
              </a:extLst>
            </p:cNvPr>
            <p:cNvSpPr/>
            <p:nvPr/>
          </p:nvSpPr>
          <p:spPr bwMode="gray">
            <a:xfrm flipV="1">
              <a:off x="9675524"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3" name="Right Triangle 902">
              <a:extLst>
                <a:ext uri="{FF2B5EF4-FFF2-40B4-BE49-F238E27FC236}">
                  <a16:creationId xmlns:a16="http://schemas.microsoft.com/office/drawing/2014/main" id="{7D5E6185-446C-4472-B15C-D81E0A31ED3B}"/>
                </a:ext>
              </a:extLst>
            </p:cNvPr>
            <p:cNvSpPr/>
            <p:nvPr/>
          </p:nvSpPr>
          <p:spPr bwMode="gray">
            <a:xfrm>
              <a:off x="9675524" y="1935282"/>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4" name="Right Triangle 903">
              <a:extLst>
                <a:ext uri="{FF2B5EF4-FFF2-40B4-BE49-F238E27FC236}">
                  <a16:creationId xmlns:a16="http://schemas.microsoft.com/office/drawing/2014/main" id="{2B4136F9-2134-44C0-BF32-C2E0115DB647}"/>
                </a:ext>
              </a:extLst>
            </p:cNvPr>
            <p:cNvSpPr/>
            <p:nvPr/>
          </p:nvSpPr>
          <p:spPr bwMode="gray">
            <a:xfrm rot="10800000">
              <a:off x="9675525" y="1935282"/>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5" name="Right Triangle 904">
              <a:extLst>
                <a:ext uri="{FF2B5EF4-FFF2-40B4-BE49-F238E27FC236}">
                  <a16:creationId xmlns:a16="http://schemas.microsoft.com/office/drawing/2014/main" id="{05C59E53-31AA-4B0C-AED9-FA3CE036063D}"/>
                </a:ext>
              </a:extLst>
            </p:cNvPr>
            <p:cNvSpPr/>
            <p:nvPr/>
          </p:nvSpPr>
          <p:spPr bwMode="gray">
            <a:xfrm>
              <a:off x="9675524"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6" name="Right Triangle 905">
              <a:extLst>
                <a:ext uri="{FF2B5EF4-FFF2-40B4-BE49-F238E27FC236}">
                  <a16:creationId xmlns:a16="http://schemas.microsoft.com/office/drawing/2014/main" id="{B8AEA697-89A1-4166-AD92-0289E2BE7E22}"/>
                </a:ext>
              </a:extLst>
            </p:cNvPr>
            <p:cNvSpPr/>
            <p:nvPr/>
          </p:nvSpPr>
          <p:spPr bwMode="gray">
            <a:xfrm rot="10800000">
              <a:off x="9675524" y="4940"/>
              <a:ext cx="968389" cy="968389"/>
            </a:xfrm>
            <a:prstGeom prst="rtTriangle">
              <a:avLst/>
            </a:prstGeom>
            <a:solidFill>
              <a:sysClr val="window" lastClr="FFFFFF">
                <a:alpha val="1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7" name="Right Triangle 906">
              <a:extLst>
                <a:ext uri="{FF2B5EF4-FFF2-40B4-BE49-F238E27FC236}">
                  <a16:creationId xmlns:a16="http://schemas.microsoft.com/office/drawing/2014/main" id="{11479DB1-E984-4E84-90E4-21D91061D2AB}"/>
                </a:ext>
              </a:extLst>
            </p:cNvPr>
            <p:cNvSpPr/>
            <p:nvPr/>
          </p:nvSpPr>
          <p:spPr bwMode="gray">
            <a:xfrm flipH="1">
              <a:off x="10643913" y="5805646"/>
              <a:ext cx="968389" cy="968389"/>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8" name="Right Triangle 907">
              <a:extLst>
                <a:ext uri="{FF2B5EF4-FFF2-40B4-BE49-F238E27FC236}">
                  <a16:creationId xmlns:a16="http://schemas.microsoft.com/office/drawing/2014/main" id="{06C8B5D1-DA5A-4174-A618-A070B8D2A27C}"/>
                </a:ext>
              </a:extLst>
            </p:cNvPr>
            <p:cNvSpPr/>
            <p:nvPr/>
          </p:nvSpPr>
          <p:spPr bwMode="gray">
            <a:xfrm flipH="1" flipV="1">
              <a:off x="10643913" y="3866914"/>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09" name="Right Triangle 908">
              <a:extLst>
                <a:ext uri="{FF2B5EF4-FFF2-40B4-BE49-F238E27FC236}">
                  <a16:creationId xmlns:a16="http://schemas.microsoft.com/office/drawing/2014/main" id="{440BBF95-4E4A-4168-B6FC-262C0C2915E0}"/>
                </a:ext>
              </a:extLst>
            </p:cNvPr>
            <p:cNvSpPr/>
            <p:nvPr/>
          </p:nvSpPr>
          <p:spPr bwMode="gray">
            <a:xfrm rot="10800000" flipH="1" flipV="1">
              <a:off x="10643914" y="3866914"/>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10" name="Right Triangle 909">
              <a:extLst>
                <a:ext uri="{FF2B5EF4-FFF2-40B4-BE49-F238E27FC236}">
                  <a16:creationId xmlns:a16="http://schemas.microsoft.com/office/drawing/2014/main" id="{1101E7C8-FF11-4FF1-BD7F-A8FAC5704196}"/>
                </a:ext>
              </a:extLst>
            </p:cNvPr>
            <p:cNvSpPr/>
            <p:nvPr/>
          </p:nvSpPr>
          <p:spPr bwMode="gray">
            <a:xfrm flipH="1">
              <a:off x="10643913" y="483617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11" name="Right Triangle 910">
              <a:extLst>
                <a:ext uri="{FF2B5EF4-FFF2-40B4-BE49-F238E27FC236}">
                  <a16:creationId xmlns:a16="http://schemas.microsoft.com/office/drawing/2014/main" id="{CAA96AD4-2E6E-4A94-AD25-2328F56B31F9}"/>
                </a:ext>
              </a:extLst>
            </p:cNvPr>
            <p:cNvSpPr/>
            <p:nvPr/>
          </p:nvSpPr>
          <p:spPr bwMode="gray">
            <a:xfrm flipH="1">
              <a:off x="10643913" y="2901089"/>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12" name="Right Triangle 911">
              <a:extLst>
                <a:ext uri="{FF2B5EF4-FFF2-40B4-BE49-F238E27FC236}">
                  <a16:creationId xmlns:a16="http://schemas.microsoft.com/office/drawing/2014/main" id="{845B3953-9FBC-44E0-99E5-1AB7944A35F5}"/>
                </a:ext>
              </a:extLst>
            </p:cNvPr>
            <p:cNvSpPr/>
            <p:nvPr/>
          </p:nvSpPr>
          <p:spPr bwMode="gray">
            <a:xfrm rot="10800000" flipH="1">
              <a:off x="10643914" y="290108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13" name="Right Triangle 912">
              <a:extLst>
                <a:ext uri="{FF2B5EF4-FFF2-40B4-BE49-F238E27FC236}">
                  <a16:creationId xmlns:a16="http://schemas.microsoft.com/office/drawing/2014/main" id="{3C28ECB1-EB8C-43B6-AB01-FDC3140CAD57}"/>
                </a:ext>
              </a:extLst>
            </p:cNvPr>
            <p:cNvSpPr/>
            <p:nvPr/>
          </p:nvSpPr>
          <p:spPr bwMode="gray">
            <a:xfrm flipH="1" flipV="1">
              <a:off x="10643913" y="966018"/>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14" name="Right Triangle 913">
              <a:extLst>
                <a:ext uri="{FF2B5EF4-FFF2-40B4-BE49-F238E27FC236}">
                  <a16:creationId xmlns:a16="http://schemas.microsoft.com/office/drawing/2014/main" id="{9C9E657B-5B18-48DC-B9BB-185A09305CCF}"/>
                </a:ext>
              </a:extLst>
            </p:cNvPr>
            <p:cNvSpPr/>
            <p:nvPr/>
          </p:nvSpPr>
          <p:spPr bwMode="gray">
            <a:xfrm rot="10800000" flipH="1" flipV="1">
              <a:off x="10643913" y="96601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15" name="Right Triangle 914">
              <a:extLst>
                <a:ext uri="{FF2B5EF4-FFF2-40B4-BE49-F238E27FC236}">
                  <a16:creationId xmlns:a16="http://schemas.microsoft.com/office/drawing/2014/main" id="{2BB2A6D2-CD16-4C74-B568-7CF3D491BA12}"/>
                </a:ext>
              </a:extLst>
            </p:cNvPr>
            <p:cNvSpPr/>
            <p:nvPr/>
          </p:nvSpPr>
          <p:spPr bwMode="gray">
            <a:xfrm flipH="1">
              <a:off x="10643913" y="1935282"/>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16" name="Right Triangle 915">
              <a:extLst>
                <a:ext uri="{FF2B5EF4-FFF2-40B4-BE49-F238E27FC236}">
                  <a16:creationId xmlns:a16="http://schemas.microsoft.com/office/drawing/2014/main" id="{52400F0F-FDDC-4D0F-848A-077F53482BAC}"/>
                </a:ext>
              </a:extLst>
            </p:cNvPr>
            <p:cNvSpPr/>
            <p:nvPr/>
          </p:nvSpPr>
          <p:spPr bwMode="gray">
            <a:xfrm rot="10800000" flipH="1">
              <a:off x="10643914" y="1935282"/>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17" name="Right Triangle 916">
              <a:extLst>
                <a:ext uri="{FF2B5EF4-FFF2-40B4-BE49-F238E27FC236}">
                  <a16:creationId xmlns:a16="http://schemas.microsoft.com/office/drawing/2014/main" id="{EC0C20FB-9A1B-44DD-98C7-74310E48842F}"/>
                </a:ext>
              </a:extLst>
            </p:cNvPr>
            <p:cNvSpPr/>
            <p:nvPr/>
          </p:nvSpPr>
          <p:spPr bwMode="gray">
            <a:xfrm flipH="1">
              <a:off x="10643913" y="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18" name="Right Triangle 917">
              <a:extLst>
                <a:ext uri="{FF2B5EF4-FFF2-40B4-BE49-F238E27FC236}">
                  <a16:creationId xmlns:a16="http://schemas.microsoft.com/office/drawing/2014/main" id="{F4A6469D-4D3B-4773-B340-36F043E4302A}"/>
                </a:ext>
              </a:extLst>
            </p:cNvPr>
            <p:cNvSpPr/>
            <p:nvPr/>
          </p:nvSpPr>
          <p:spPr bwMode="gray">
            <a:xfrm rot="10800000" flipH="1">
              <a:off x="10643913"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19" name="Right Triangle 918">
              <a:extLst>
                <a:ext uri="{FF2B5EF4-FFF2-40B4-BE49-F238E27FC236}">
                  <a16:creationId xmlns:a16="http://schemas.microsoft.com/office/drawing/2014/main" id="{F74DC442-4DD4-44D9-AD51-9EF7E8587C4C}"/>
                </a:ext>
              </a:extLst>
            </p:cNvPr>
            <p:cNvSpPr/>
            <p:nvPr/>
          </p:nvSpPr>
          <p:spPr bwMode="gray">
            <a:xfrm>
              <a:off x="11612301" y="5805646"/>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20" name="Right Triangle 919">
              <a:extLst>
                <a:ext uri="{FF2B5EF4-FFF2-40B4-BE49-F238E27FC236}">
                  <a16:creationId xmlns:a16="http://schemas.microsoft.com/office/drawing/2014/main" id="{A6DDD7C3-503C-4BFD-AEED-20DDA89947BA}"/>
                </a:ext>
              </a:extLst>
            </p:cNvPr>
            <p:cNvSpPr/>
            <p:nvPr/>
          </p:nvSpPr>
          <p:spPr bwMode="gray">
            <a:xfrm rot="10800000">
              <a:off x="11612301" y="580564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21" name="Right Triangle 920">
              <a:extLst>
                <a:ext uri="{FF2B5EF4-FFF2-40B4-BE49-F238E27FC236}">
                  <a16:creationId xmlns:a16="http://schemas.microsoft.com/office/drawing/2014/main" id="{EEBB37E6-5838-4AF5-BEA2-D656C3D395C0}"/>
                </a:ext>
              </a:extLst>
            </p:cNvPr>
            <p:cNvSpPr/>
            <p:nvPr/>
          </p:nvSpPr>
          <p:spPr bwMode="gray">
            <a:xfrm flipV="1">
              <a:off x="11612301" y="3866914"/>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22" name="Right Triangle 921">
              <a:extLst>
                <a:ext uri="{FF2B5EF4-FFF2-40B4-BE49-F238E27FC236}">
                  <a16:creationId xmlns:a16="http://schemas.microsoft.com/office/drawing/2014/main" id="{8B410E72-3A92-4C6C-B3FA-2ACCB40B880C}"/>
                </a:ext>
              </a:extLst>
            </p:cNvPr>
            <p:cNvSpPr/>
            <p:nvPr/>
          </p:nvSpPr>
          <p:spPr bwMode="gray">
            <a:xfrm>
              <a:off x="11612301" y="483617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23" name="Right Triangle 922">
              <a:extLst>
                <a:ext uri="{FF2B5EF4-FFF2-40B4-BE49-F238E27FC236}">
                  <a16:creationId xmlns:a16="http://schemas.microsoft.com/office/drawing/2014/main" id="{42532CBA-0E6B-4389-BCEB-D69648647C72}"/>
                </a:ext>
              </a:extLst>
            </p:cNvPr>
            <p:cNvSpPr/>
            <p:nvPr/>
          </p:nvSpPr>
          <p:spPr bwMode="gray">
            <a:xfrm rot="10800000">
              <a:off x="11612302" y="483617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24" name="Right Triangle 923">
              <a:extLst>
                <a:ext uri="{FF2B5EF4-FFF2-40B4-BE49-F238E27FC236}">
                  <a16:creationId xmlns:a16="http://schemas.microsoft.com/office/drawing/2014/main" id="{2CD20A8A-5045-4927-A570-A162FB82B5C5}"/>
                </a:ext>
              </a:extLst>
            </p:cNvPr>
            <p:cNvSpPr/>
            <p:nvPr/>
          </p:nvSpPr>
          <p:spPr bwMode="gray">
            <a:xfrm>
              <a:off x="11612301" y="290108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25" name="Right Triangle 924">
              <a:extLst>
                <a:ext uri="{FF2B5EF4-FFF2-40B4-BE49-F238E27FC236}">
                  <a16:creationId xmlns:a16="http://schemas.microsoft.com/office/drawing/2014/main" id="{7D816422-7143-46BA-8F62-98E482E23BE7}"/>
                </a:ext>
              </a:extLst>
            </p:cNvPr>
            <p:cNvSpPr/>
            <p:nvPr/>
          </p:nvSpPr>
          <p:spPr bwMode="gray">
            <a:xfrm rot="10800000">
              <a:off x="11612301" y="2901089"/>
              <a:ext cx="968389" cy="968389"/>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26" name="Right Triangle 925">
              <a:extLst>
                <a:ext uri="{FF2B5EF4-FFF2-40B4-BE49-F238E27FC236}">
                  <a16:creationId xmlns:a16="http://schemas.microsoft.com/office/drawing/2014/main" id="{7044EB79-BB10-40CE-ADA1-B2F85F7DACC5}"/>
                </a:ext>
              </a:extLst>
            </p:cNvPr>
            <p:cNvSpPr/>
            <p:nvPr/>
          </p:nvSpPr>
          <p:spPr bwMode="gray">
            <a:xfrm flipV="1">
              <a:off x="11612301"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27" name="Right Triangle 926">
              <a:extLst>
                <a:ext uri="{FF2B5EF4-FFF2-40B4-BE49-F238E27FC236}">
                  <a16:creationId xmlns:a16="http://schemas.microsoft.com/office/drawing/2014/main" id="{970341FA-6B77-4D46-8E20-7216C3354A49}"/>
                </a:ext>
              </a:extLst>
            </p:cNvPr>
            <p:cNvSpPr/>
            <p:nvPr/>
          </p:nvSpPr>
          <p:spPr bwMode="gray">
            <a:xfrm rot="10800000">
              <a:off x="11612301" y="1935282"/>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29" name="Right Triangle 928">
              <a:extLst>
                <a:ext uri="{FF2B5EF4-FFF2-40B4-BE49-F238E27FC236}">
                  <a16:creationId xmlns:a16="http://schemas.microsoft.com/office/drawing/2014/main" id="{2F1F9358-1CE3-4721-99E4-5FC6BBC35C10}"/>
                </a:ext>
              </a:extLst>
            </p:cNvPr>
            <p:cNvSpPr/>
            <p:nvPr/>
          </p:nvSpPr>
          <p:spPr bwMode="gray">
            <a:xfrm>
              <a:off x="11612301"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0" name="Right Triangle 929">
              <a:extLst>
                <a:ext uri="{FF2B5EF4-FFF2-40B4-BE49-F238E27FC236}">
                  <a16:creationId xmlns:a16="http://schemas.microsoft.com/office/drawing/2014/main" id="{61A1F995-5B6E-477D-BB2C-20FC36B8BBA0}"/>
                </a:ext>
              </a:extLst>
            </p:cNvPr>
            <p:cNvSpPr/>
            <p:nvPr/>
          </p:nvSpPr>
          <p:spPr bwMode="gray">
            <a:xfrm rot="10800000">
              <a:off x="11612301" y="4940"/>
              <a:ext cx="968389" cy="968389"/>
            </a:xfrm>
            <a:prstGeom prst="rtTriangle">
              <a:avLst/>
            </a:prstGeom>
            <a:solidFill>
              <a:sysClr val="window" lastClr="FFFFFF">
                <a:alpha val="1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1" name="Right Triangle 930">
              <a:extLst>
                <a:ext uri="{FF2B5EF4-FFF2-40B4-BE49-F238E27FC236}">
                  <a16:creationId xmlns:a16="http://schemas.microsoft.com/office/drawing/2014/main" id="{CC0F21AF-0C92-4484-A6D1-D71CD269EABF}"/>
                </a:ext>
              </a:extLst>
            </p:cNvPr>
            <p:cNvSpPr/>
            <p:nvPr/>
          </p:nvSpPr>
          <p:spPr bwMode="gray">
            <a:xfrm>
              <a:off x="7741658" y="580564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2" name="Right Triangle 931">
              <a:extLst>
                <a:ext uri="{FF2B5EF4-FFF2-40B4-BE49-F238E27FC236}">
                  <a16:creationId xmlns:a16="http://schemas.microsoft.com/office/drawing/2014/main" id="{115B40E0-DF64-427C-BD03-E89F069BDBD9}"/>
                </a:ext>
              </a:extLst>
            </p:cNvPr>
            <p:cNvSpPr/>
            <p:nvPr/>
          </p:nvSpPr>
          <p:spPr bwMode="gray">
            <a:xfrm flipV="1">
              <a:off x="7741658" y="3866914"/>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3" name="Right Triangle 932">
              <a:extLst>
                <a:ext uri="{FF2B5EF4-FFF2-40B4-BE49-F238E27FC236}">
                  <a16:creationId xmlns:a16="http://schemas.microsoft.com/office/drawing/2014/main" id="{F23DE277-C099-48E5-95D6-7C8F413C6640}"/>
                </a:ext>
              </a:extLst>
            </p:cNvPr>
            <p:cNvSpPr/>
            <p:nvPr/>
          </p:nvSpPr>
          <p:spPr bwMode="gray">
            <a:xfrm rot="10800000" flipV="1">
              <a:off x="7741659" y="3866914"/>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4" name="Right Triangle 933">
              <a:extLst>
                <a:ext uri="{FF2B5EF4-FFF2-40B4-BE49-F238E27FC236}">
                  <a16:creationId xmlns:a16="http://schemas.microsoft.com/office/drawing/2014/main" id="{D2A5CC4F-8BA5-4B27-9FBE-894B9F76BDC5}"/>
                </a:ext>
              </a:extLst>
            </p:cNvPr>
            <p:cNvSpPr/>
            <p:nvPr/>
          </p:nvSpPr>
          <p:spPr bwMode="gray">
            <a:xfrm>
              <a:off x="7741658" y="483617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5" name="Right Triangle 934">
              <a:extLst>
                <a:ext uri="{FF2B5EF4-FFF2-40B4-BE49-F238E27FC236}">
                  <a16:creationId xmlns:a16="http://schemas.microsoft.com/office/drawing/2014/main" id="{640D5316-ADFF-41BF-8409-55D9EE93D1A8}"/>
                </a:ext>
              </a:extLst>
            </p:cNvPr>
            <p:cNvSpPr/>
            <p:nvPr/>
          </p:nvSpPr>
          <p:spPr bwMode="gray">
            <a:xfrm rot="10800000">
              <a:off x="7741659" y="4836178"/>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6" name="Right Triangle 935">
              <a:extLst>
                <a:ext uri="{FF2B5EF4-FFF2-40B4-BE49-F238E27FC236}">
                  <a16:creationId xmlns:a16="http://schemas.microsoft.com/office/drawing/2014/main" id="{99F591C9-7523-4E5B-8692-0A8AB9B02396}"/>
                </a:ext>
              </a:extLst>
            </p:cNvPr>
            <p:cNvSpPr/>
            <p:nvPr/>
          </p:nvSpPr>
          <p:spPr bwMode="gray">
            <a:xfrm>
              <a:off x="7741658" y="290108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7" name="Right Triangle 936">
              <a:extLst>
                <a:ext uri="{FF2B5EF4-FFF2-40B4-BE49-F238E27FC236}">
                  <a16:creationId xmlns:a16="http://schemas.microsoft.com/office/drawing/2014/main" id="{FC8F9097-3B21-433D-9B01-2362B0A22C76}"/>
                </a:ext>
              </a:extLst>
            </p:cNvPr>
            <p:cNvSpPr/>
            <p:nvPr/>
          </p:nvSpPr>
          <p:spPr bwMode="gray">
            <a:xfrm rot="10800000">
              <a:off x="7741659" y="2901089"/>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8" name="Right Triangle 937">
              <a:extLst>
                <a:ext uri="{FF2B5EF4-FFF2-40B4-BE49-F238E27FC236}">
                  <a16:creationId xmlns:a16="http://schemas.microsoft.com/office/drawing/2014/main" id="{D89AA906-C864-428C-99CB-B67C312CC48A}"/>
                </a:ext>
              </a:extLst>
            </p:cNvPr>
            <p:cNvSpPr/>
            <p:nvPr/>
          </p:nvSpPr>
          <p:spPr bwMode="gray">
            <a:xfrm flipV="1">
              <a:off x="7741658" y="966018"/>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39" name="Right Triangle 938">
              <a:extLst>
                <a:ext uri="{FF2B5EF4-FFF2-40B4-BE49-F238E27FC236}">
                  <a16:creationId xmlns:a16="http://schemas.microsoft.com/office/drawing/2014/main" id="{73C30EAD-1C94-48BD-97F8-8656A69AE149}"/>
                </a:ext>
              </a:extLst>
            </p:cNvPr>
            <p:cNvSpPr/>
            <p:nvPr/>
          </p:nvSpPr>
          <p:spPr bwMode="gray">
            <a:xfrm rot="10800000" flipV="1">
              <a:off x="7741659" y="96601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0" name="Right Triangle 939">
              <a:extLst>
                <a:ext uri="{FF2B5EF4-FFF2-40B4-BE49-F238E27FC236}">
                  <a16:creationId xmlns:a16="http://schemas.microsoft.com/office/drawing/2014/main" id="{2B9124A0-1B7E-4E3B-96C7-9BF86C1AC80B}"/>
                </a:ext>
              </a:extLst>
            </p:cNvPr>
            <p:cNvSpPr/>
            <p:nvPr/>
          </p:nvSpPr>
          <p:spPr bwMode="gray">
            <a:xfrm>
              <a:off x="7741658" y="1928557"/>
              <a:ext cx="968389" cy="968389"/>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1" name="Right Triangle 940">
              <a:extLst>
                <a:ext uri="{FF2B5EF4-FFF2-40B4-BE49-F238E27FC236}">
                  <a16:creationId xmlns:a16="http://schemas.microsoft.com/office/drawing/2014/main" id="{FE91CCE2-0FFF-45C5-A1B2-7FD732A16D70}"/>
                </a:ext>
              </a:extLst>
            </p:cNvPr>
            <p:cNvSpPr/>
            <p:nvPr/>
          </p:nvSpPr>
          <p:spPr bwMode="gray">
            <a:xfrm rot="10800000">
              <a:off x="7741659" y="1935282"/>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2" name="Right Triangle 941">
              <a:extLst>
                <a:ext uri="{FF2B5EF4-FFF2-40B4-BE49-F238E27FC236}">
                  <a16:creationId xmlns:a16="http://schemas.microsoft.com/office/drawing/2014/main" id="{8B0C61B6-319F-4B31-B053-C60565C3EBB8}"/>
                </a:ext>
              </a:extLst>
            </p:cNvPr>
            <p:cNvSpPr/>
            <p:nvPr/>
          </p:nvSpPr>
          <p:spPr bwMode="gray">
            <a:xfrm>
              <a:off x="7741658" y="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3" name="Right Triangle 942">
              <a:extLst>
                <a:ext uri="{FF2B5EF4-FFF2-40B4-BE49-F238E27FC236}">
                  <a16:creationId xmlns:a16="http://schemas.microsoft.com/office/drawing/2014/main" id="{2903C02E-E935-448A-A380-C5E3684298DB}"/>
                </a:ext>
              </a:extLst>
            </p:cNvPr>
            <p:cNvSpPr/>
            <p:nvPr/>
          </p:nvSpPr>
          <p:spPr bwMode="gray">
            <a:xfrm rot="10800000">
              <a:off x="7741659"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4" name="Right Triangle 943">
              <a:extLst>
                <a:ext uri="{FF2B5EF4-FFF2-40B4-BE49-F238E27FC236}">
                  <a16:creationId xmlns:a16="http://schemas.microsoft.com/office/drawing/2014/main" id="{05CC02E5-5ECC-4FC4-A69C-0131987B9DE2}"/>
                </a:ext>
              </a:extLst>
            </p:cNvPr>
            <p:cNvSpPr/>
            <p:nvPr/>
          </p:nvSpPr>
          <p:spPr bwMode="gray">
            <a:xfrm flipH="1">
              <a:off x="8707013" y="5805646"/>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5" name="Right Triangle 944">
              <a:extLst>
                <a:ext uri="{FF2B5EF4-FFF2-40B4-BE49-F238E27FC236}">
                  <a16:creationId xmlns:a16="http://schemas.microsoft.com/office/drawing/2014/main" id="{D139E7D1-CEFC-4004-9ECE-F9580C271103}"/>
                </a:ext>
              </a:extLst>
            </p:cNvPr>
            <p:cNvSpPr/>
            <p:nvPr/>
          </p:nvSpPr>
          <p:spPr bwMode="gray">
            <a:xfrm rot="10800000" flipH="1">
              <a:off x="8707013" y="5805646"/>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6" name="Right Triangle 945">
              <a:extLst>
                <a:ext uri="{FF2B5EF4-FFF2-40B4-BE49-F238E27FC236}">
                  <a16:creationId xmlns:a16="http://schemas.microsoft.com/office/drawing/2014/main" id="{820F7315-46DB-40D2-BECF-37BD46C0A2E4}"/>
                </a:ext>
              </a:extLst>
            </p:cNvPr>
            <p:cNvSpPr/>
            <p:nvPr/>
          </p:nvSpPr>
          <p:spPr bwMode="gray">
            <a:xfrm flipH="1" flipV="1">
              <a:off x="8707013" y="3866914"/>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7" name="Right Triangle 946">
              <a:extLst>
                <a:ext uri="{FF2B5EF4-FFF2-40B4-BE49-F238E27FC236}">
                  <a16:creationId xmlns:a16="http://schemas.microsoft.com/office/drawing/2014/main" id="{B63E5323-8649-4A3B-8572-F66D7355A41C}"/>
                </a:ext>
              </a:extLst>
            </p:cNvPr>
            <p:cNvSpPr/>
            <p:nvPr/>
          </p:nvSpPr>
          <p:spPr bwMode="gray">
            <a:xfrm rot="10800000" flipH="1">
              <a:off x="8707013" y="483617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8" name="Right Triangle 947">
              <a:extLst>
                <a:ext uri="{FF2B5EF4-FFF2-40B4-BE49-F238E27FC236}">
                  <a16:creationId xmlns:a16="http://schemas.microsoft.com/office/drawing/2014/main" id="{04AC1FCF-5837-418E-BEA1-13BFC5E93E90}"/>
                </a:ext>
              </a:extLst>
            </p:cNvPr>
            <p:cNvSpPr/>
            <p:nvPr/>
          </p:nvSpPr>
          <p:spPr bwMode="gray">
            <a:xfrm flipH="1">
              <a:off x="8707013" y="2901089"/>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49" name="Right Triangle 948">
              <a:extLst>
                <a:ext uri="{FF2B5EF4-FFF2-40B4-BE49-F238E27FC236}">
                  <a16:creationId xmlns:a16="http://schemas.microsoft.com/office/drawing/2014/main" id="{041D6D05-0BA7-46A7-BC0B-99590DA569F1}"/>
                </a:ext>
              </a:extLst>
            </p:cNvPr>
            <p:cNvSpPr/>
            <p:nvPr/>
          </p:nvSpPr>
          <p:spPr bwMode="gray">
            <a:xfrm rot="10800000" flipH="1">
              <a:off x="8707013" y="290108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0" name="Right Triangle 949">
              <a:extLst>
                <a:ext uri="{FF2B5EF4-FFF2-40B4-BE49-F238E27FC236}">
                  <a16:creationId xmlns:a16="http://schemas.microsoft.com/office/drawing/2014/main" id="{BF8BEC91-349C-4D67-B73B-F301B792BD9B}"/>
                </a:ext>
              </a:extLst>
            </p:cNvPr>
            <p:cNvSpPr/>
            <p:nvPr/>
          </p:nvSpPr>
          <p:spPr bwMode="gray">
            <a:xfrm flipH="1" flipV="1">
              <a:off x="8707013" y="966018"/>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1" name="Right Triangle 950">
              <a:extLst>
                <a:ext uri="{FF2B5EF4-FFF2-40B4-BE49-F238E27FC236}">
                  <a16:creationId xmlns:a16="http://schemas.microsoft.com/office/drawing/2014/main" id="{ECB859C2-A11A-47E7-AB7F-4CDB861280C4}"/>
                </a:ext>
              </a:extLst>
            </p:cNvPr>
            <p:cNvSpPr/>
            <p:nvPr/>
          </p:nvSpPr>
          <p:spPr bwMode="gray">
            <a:xfrm flipH="1">
              <a:off x="8707013" y="1935282"/>
              <a:ext cx="968389" cy="968389"/>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2" name="Right Triangle 951">
              <a:extLst>
                <a:ext uri="{FF2B5EF4-FFF2-40B4-BE49-F238E27FC236}">
                  <a16:creationId xmlns:a16="http://schemas.microsoft.com/office/drawing/2014/main" id="{A5159494-F4AE-4B61-A344-9C9047E036BA}"/>
                </a:ext>
              </a:extLst>
            </p:cNvPr>
            <p:cNvSpPr/>
            <p:nvPr/>
          </p:nvSpPr>
          <p:spPr bwMode="gray">
            <a:xfrm rot="10800000" flipH="1">
              <a:off x="8707014" y="1935282"/>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3" name="Right Triangle 952">
              <a:extLst>
                <a:ext uri="{FF2B5EF4-FFF2-40B4-BE49-F238E27FC236}">
                  <a16:creationId xmlns:a16="http://schemas.microsoft.com/office/drawing/2014/main" id="{1F1E6FC2-B952-4C89-ADB0-86497711D0F2}"/>
                </a:ext>
              </a:extLst>
            </p:cNvPr>
            <p:cNvSpPr/>
            <p:nvPr/>
          </p:nvSpPr>
          <p:spPr bwMode="gray">
            <a:xfrm flipH="1">
              <a:off x="8707013" y="0"/>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4" name="Right Triangle 953">
              <a:extLst>
                <a:ext uri="{FF2B5EF4-FFF2-40B4-BE49-F238E27FC236}">
                  <a16:creationId xmlns:a16="http://schemas.microsoft.com/office/drawing/2014/main" id="{D7A6FCB2-C6CD-46FE-B253-8773217BC65B}"/>
                </a:ext>
              </a:extLst>
            </p:cNvPr>
            <p:cNvSpPr/>
            <p:nvPr/>
          </p:nvSpPr>
          <p:spPr bwMode="gray">
            <a:xfrm rot="10800000" flipH="1">
              <a:off x="8707013" y="4940"/>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5" name="Right Triangle 954">
              <a:extLst>
                <a:ext uri="{FF2B5EF4-FFF2-40B4-BE49-F238E27FC236}">
                  <a16:creationId xmlns:a16="http://schemas.microsoft.com/office/drawing/2014/main" id="{149C0FE2-7E03-41E8-9BD0-FCFDA0DDA874}"/>
                </a:ext>
              </a:extLst>
            </p:cNvPr>
            <p:cNvSpPr/>
            <p:nvPr/>
          </p:nvSpPr>
          <p:spPr bwMode="gray">
            <a:xfrm>
              <a:off x="9675524" y="5805646"/>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6" name="Right Triangle 955">
              <a:extLst>
                <a:ext uri="{FF2B5EF4-FFF2-40B4-BE49-F238E27FC236}">
                  <a16:creationId xmlns:a16="http://schemas.microsoft.com/office/drawing/2014/main" id="{D5FA232C-50AC-4D3F-9DA3-BA4FF38A8C9F}"/>
                </a:ext>
              </a:extLst>
            </p:cNvPr>
            <p:cNvSpPr/>
            <p:nvPr/>
          </p:nvSpPr>
          <p:spPr bwMode="gray">
            <a:xfrm rot="10800000">
              <a:off x="9675524" y="5805646"/>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7" name="Right Triangle 956">
              <a:extLst>
                <a:ext uri="{FF2B5EF4-FFF2-40B4-BE49-F238E27FC236}">
                  <a16:creationId xmlns:a16="http://schemas.microsoft.com/office/drawing/2014/main" id="{717F3E84-9E79-4104-B958-69A58FAEB9B1}"/>
                </a:ext>
              </a:extLst>
            </p:cNvPr>
            <p:cNvSpPr/>
            <p:nvPr/>
          </p:nvSpPr>
          <p:spPr bwMode="gray">
            <a:xfrm flipV="1">
              <a:off x="9675524" y="3866914"/>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8" name="Right Triangle 957">
              <a:extLst>
                <a:ext uri="{FF2B5EF4-FFF2-40B4-BE49-F238E27FC236}">
                  <a16:creationId xmlns:a16="http://schemas.microsoft.com/office/drawing/2014/main" id="{E0EA0E58-938F-40BB-952B-B19837F2637D}"/>
                </a:ext>
              </a:extLst>
            </p:cNvPr>
            <p:cNvSpPr/>
            <p:nvPr/>
          </p:nvSpPr>
          <p:spPr bwMode="gray">
            <a:xfrm>
              <a:off x="9675524" y="483617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59" name="Right Triangle 958">
              <a:extLst>
                <a:ext uri="{FF2B5EF4-FFF2-40B4-BE49-F238E27FC236}">
                  <a16:creationId xmlns:a16="http://schemas.microsoft.com/office/drawing/2014/main" id="{413D2B14-7E80-426B-A87C-0EC70FFBDBFF}"/>
                </a:ext>
              </a:extLst>
            </p:cNvPr>
            <p:cNvSpPr/>
            <p:nvPr/>
          </p:nvSpPr>
          <p:spPr bwMode="gray">
            <a:xfrm rot="10800000">
              <a:off x="9675524" y="4836178"/>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0" name="Right Triangle 959">
              <a:extLst>
                <a:ext uri="{FF2B5EF4-FFF2-40B4-BE49-F238E27FC236}">
                  <a16:creationId xmlns:a16="http://schemas.microsoft.com/office/drawing/2014/main" id="{FE0427F5-3D70-4485-97D4-F63F61EC0430}"/>
                </a:ext>
              </a:extLst>
            </p:cNvPr>
            <p:cNvSpPr/>
            <p:nvPr/>
          </p:nvSpPr>
          <p:spPr bwMode="gray">
            <a:xfrm>
              <a:off x="9675524" y="2901089"/>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1" name="Right Triangle 960">
              <a:extLst>
                <a:ext uri="{FF2B5EF4-FFF2-40B4-BE49-F238E27FC236}">
                  <a16:creationId xmlns:a16="http://schemas.microsoft.com/office/drawing/2014/main" id="{26C3D920-7D70-4182-AB2D-D23FB1A27CDA}"/>
                </a:ext>
              </a:extLst>
            </p:cNvPr>
            <p:cNvSpPr/>
            <p:nvPr/>
          </p:nvSpPr>
          <p:spPr bwMode="gray">
            <a:xfrm flipV="1">
              <a:off x="9675524"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2" name="Right Triangle 961">
              <a:extLst>
                <a:ext uri="{FF2B5EF4-FFF2-40B4-BE49-F238E27FC236}">
                  <a16:creationId xmlns:a16="http://schemas.microsoft.com/office/drawing/2014/main" id="{A3D107A6-2CC4-4F1A-9559-55D5F2851446}"/>
                </a:ext>
              </a:extLst>
            </p:cNvPr>
            <p:cNvSpPr/>
            <p:nvPr/>
          </p:nvSpPr>
          <p:spPr bwMode="gray">
            <a:xfrm>
              <a:off x="9675524" y="1935282"/>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3" name="Right Triangle 962">
              <a:extLst>
                <a:ext uri="{FF2B5EF4-FFF2-40B4-BE49-F238E27FC236}">
                  <a16:creationId xmlns:a16="http://schemas.microsoft.com/office/drawing/2014/main" id="{3DDB3F48-AB5C-42EF-B596-5D44C42041D9}"/>
                </a:ext>
              </a:extLst>
            </p:cNvPr>
            <p:cNvSpPr/>
            <p:nvPr/>
          </p:nvSpPr>
          <p:spPr bwMode="gray">
            <a:xfrm rot="10800000">
              <a:off x="9675525" y="1935282"/>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4" name="Right Triangle 963">
              <a:extLst>
                <a:ext uri="{FF2B5EF4-FFF2-40B4-BE49-F238E27FC236}">
                  <a16:creationId xmlns:a16="http://schemas.microsoft.com/office/drawing/2014/main" id="{7982FDE5-886C-4A01-81FD-6D687732F82E}"/>
                </a:ext>
              </a:extLst>
            </p:cNvPr>
            <p:cNvSpPr/>
            <p:nvPr/>
          </p:nvSpPr>
          <p:spPr bwMode="gray">
            <a:xfrm>
              <a:off x="9675524"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5" name="Right Triangle 964">
              <a:extLst>
                <a:ext uri="{FF2B5EF4-FFF2-40B4-BE49-F238E27FC236}">
                  <a16:creationId xmlns:a16="http://schemas.microsoft.com/office/drawing/2014/main" id="{CD1CD2B9-B1B9-4E95-A804-9A792D6DDD3D}"/>
                </a:ext>
              </a:extLst>
            </p:cNvPr>
            <p:cNvSpPr/>
            <p:nvPr/>
          </p:nvSpPr>
          <p:spPr bwMode="gray">
            <a:xfrm rot="10800000">
              <a:off x="9675524" y="4940"/>
              <a:ext cx="968389" cy="968389"/>
            </a:xfrm>
            <a:prstGeom prst="rtTriangle">
              <a:avLst/>
            </a:prstGeom>
            <a:solidFill>
              <a:sysClr val="window" lastClr="FFFFFF">
                <a:alpha val="1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6" name="Right Triangle 965">
              <a:extLst>
                <a:ext uri="{FF2B5EF4-FFF2-40B4-BE49-F238E27FC236}">
                  <a16:creationId xmlns:a16="http://schemas.microsoft.com/office/drawing/2014/main" id="{FE10F74B-D77B-40D6-8974-4DB94C7D9EBC}"/>
                </a:ext>
              </a:extLst>
            </p:cNvPr>
            <p:cNvSpPr/>
            <p:nvPr/>
          </p:nvSpPr>
          <p:spPr bwMode="gray">
            <a:xfrm flipH="1">
              <a:off x="10643913" y="5805646"/>
              <a:ext cx="968389" cy="968389"/>
            </a:xfrm>
            <a:prstGeom prst="rtTriangle">
              <a:avLst/>
            </a:prstGeom>
            <a:solidFill>
              <a:sysClr val="window" lastClr="FFFFFF">
                <a:alpha val="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7" name="Right Triangle 966">
              <a:extLst>
                <a:ext uri="{FF2B5EF4-FFF2-40B4-BE49-F238E27FC236}">
                  <a16:creationId xmlns:a16="http://schemas.microsoft.com/office/drawing/2014/main" id="{22521D6E-B801-4696-BAFE-9255A326E561}"/>
                </a:ext>
              </a:extLst>
            </p:cNvPr>
            <p:cNvSpPr/>
            <p:nvPr/>
          </p:nvSpPr>
          <p:spPr bwMode="gray">
            <a:xfrm flipH="1" flipV="1">
              <a:off x="10643913" y="3866914"/>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8" name="Right Triangle 967">
              <a:extLst>
                <a:ext uri="{FF2B5EF4-FFF2-40B4-BE49-F238E27FC236}">
                  <a16:creationId xmlns:a16="http://schemas.microsoft.com/office/drawing/2014/main" id="{B9F4B1F0-2D36-4988-8D93-426D60508686}"/>
                </a:ext>
              </a:extLst>
            </p:cNvPr>
            <p:cNvSpPr/>
            <p:nvPr/>
          </p:nvSpPr>
          <p:spPr bwMode="gray">
            <a:xfrm rot="10800000" flipH="1" flipV="1">
              <a:off x="10643914" y="3866914"/>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69" name="Right Triangle 968">
              <a:extLst>
                <a:ext uri="{FF2B5EF4-FFF2-40B4-BE49-F238E27FC236}">
                  <a16:creationId xmlns:a16="http://schemas.microsoft.com/office/drawing/2014/main" id="{1E69E603-D83B-41C1-9ABF-13CC87C78255}"/>
                </a:ext>
              </a:extLst>
            </p:cNvPr>
            <p:cNvSpPr/>
            <p:nvPr/>
          </p:nvSpPr>
          <p:spPr bwMode="gray">
            <a:xfrm flipH="1">
              <a:off x="10643913" y="483617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0" name="Right Triangle 969">
              <a:extLst>
                <a:ext uri="{FF2B5EF4-FFF2-40B4-BE49-F238E27FC236}">
                  <a16:creationId xmlns:a16="http://schemas.microsoft.com/office/drawing/2014/main" id="{46F6B6E6-BE1F-4257-9B6C-29084E45CCF5}"/>
                </a:ext>
              </a:extLst>
            </p:cNvPr>
            <p:cNvSpPr/>
            <p:nvPr/>
          </p:nvSpPr>
          <p:spPr bwMode="gray">
            <a:xfrm flipH="1">
              <a:off x="10643913" y="2901089"/>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1" name="Right Triangle 970">
              <a:extLst>
                <a:ext uri="{FF2B5EF4-FFF2-40B4-BE49-F238E27FC236}">
                  <a16:creationId xmlns:a16="http://schemas.microsoft.com/office/drawing/2014/main" id="{F32C4258-2382-4A5E-87FE-2920A0208068}"/>
                </a:ext>
              </a:extLst>
            </p:cNvPr>
            <p:cNvSpPr/>
            <p:nvPr/>
          </p:nvSpPr>
          <p:spPr bwMode="gray">
            <a:xfrm rot="10800000" flipH="1">
              <a:off x="10643914" y="290108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2" name="Right Triangle 971">
              <a:extLst>
                <a:ext uri="{FF2B5EF4-FFF2-40B4-BE49-F238E27FC236}">
                  <a16:creationId xmlns:a16="http://schemas.microsoft.com/office/drawing/2014/main" id="{7691CAA1-35CD-4DEA-B2F8-4D7075D024B5}"/>
                </a:ext>
              </a:extLst>
            </p:cNvPr>
            <p:cNvSpPr/>
            <p:nvPr/>
          </p:nvSpPr>
          <p:spPr bwMode="gray">
            <a:xfrm flipH="1" flipV="1">
              <a:off x="10643913" y="966018"/>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3" name="Right Triangle 972">
              <a:extLst>
                <a:ext uri="{FF2B5EF4-FFF2-40B4-BE49-F238E27FC236}">
                  <a16:creationId xmlns:a16="http://schemas.microsoft.com/office/drawing/2014/main" id="{6AE35B45-E4B9-4A56-808C-3F401E66FF4E}"/>
                </a:ext>
              </a:extLst>
            </p:cNvPr>
            <p:cNvSpPr/>
            <p:nvPr/>
          </p:nvSpPr>
          <p:spPr bwMode="gray">
            <a:xfrm rot="10800000" flipH="1" flipV="1">
              <a:off x="10643913" y="96601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4" name="Right Triangle 973">
              <a:extLst>
                <a:ext uri="{FF2B5EF4-FFF2-40B4-BE49-F238E27FC236}">
                  <a16:creationId xmlns:a16="http://schemas.microsoft.com/office/drawing/2014/main" id="{0B20D10C-9D40-425A-95B4-CF9B9A27E269}"/>
                </a:ext>
              </a:extLst>
            </p:cNvPr>
            <p:cNvSpPr/>
            <p:nvPr/>
          </p:nvSpPr>
          <p:spPr bwMode="gray">
            <a:xfrm flipH="1">
              <a:off x="10643913" y="1935282"/>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5" name="Right Triangle 974">
              <a:extLst>
                <a:ext uri="{FF2B5EF4-FFF2-40B4-BE49-F238E27FC236}">
                  <a16:creationId xmlns:a16="http://schemas.microsoft.com/office/drawing/2014/main" id="{53456E2B-9556-479F-95E5-1A11BEE292F2}"/>
                </a:ext>
              </a:extLst>
            </p:cNvPr>
            <p:cNvSpPr/>
            <p:nvPr/>
          </p:nvSpPr>
          <p:spPr bwMode="gray">
            <a:xfrm rot="10800000" flipH="1">
              <a:off x="10643914" y="1935282"/>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6" name="Right Triangle 975">
              <a:extLst>
                <a:ext uri="{FF2B5EF4-FFF2-40B4-BE49-F238E27FC236}">
                  <a16:creationId xmlns:a16="http://schemas.microsoft.com/office/drawing/2014/main" id="{37179DC9-DA24-4661-8CDE-829238E61245}"/>
                </a:ext>
              </a:extLst>
            </p:cNvPr>
            <p:cNvSpPr/>
            <p:nvPr/>
          </p:nvSpPr>
          <p:spPr bwMode="gray">
            <a:xfrm flipH="1">
              <a:off x="10643913" y="0"/>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7" name="Right Triangle 976">
              <a:extLst>
                <a:ext uri="{FF2B5EF4-FFF2-40B4-BE49-F238E27FC236}">
                  <a16:creationId xmlns:a16="http://schemas.microsoft.com/office/drawing/2014/main" id="{82C85D2A-83CB-4EDE-B1CB-C3F718F1616B}"/>
                </a:ext>
              </a:extLst>
            </p:cNvPr>
            <p:cNvSpPr/>
            <p:nvPr/>
          </p:nvSpPr>
          <p:spPr bwMode="gray">
            <a:xfrm rot="10800000" flipH="1">
              <a:off x="10643913"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8" name="Right Triangle 977">
              <a:extLst>
                <a:ext uri="{FF2B5EF4-FFF2-40B4-BE49-F238E27FC236}">
                  <a16:creationId xmlns:a16="http://schemas.microsoft.com/office/drawing/2014/main" id="{B669C0FF-3098-4F73-B51E-211E0C137B53}"/>
                </a:ext>
              </a:extLst>
            </p:cNvPr>
            <p:cNvSpPr/>
            <p:nvPr/>
          </p:nvSpPr>
          <p:spPr bwMode="gray">
            <a:xfrm>
              <a:off x="11612301" y="5805646"/>
              <a:ext cx="968389" cy="968389"/>
            </a:xfrm>
            <a:prstGeom prst="rtTriangle">
              <a:avLst/>
            </a:prstGeom>
            <a:solidFill>
              <a:sysClr val="window" lastClr="FFFFFF">
                <a:alpha val="1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79" name="Right Triangle 978">
              <a:extLst>
                <a:ext uri="{FF2B5EF4-FFF2-40B4-BE49-F238E27FC236}">
                  <a16:creationId xmlns:a16="http://schemas.microsoft.com/office/drawing/2014/main" id="{3DFDE573-A49E-4FB2-BF57-79F2D0951F7D}"/>
                </a:ext>
              </a:extLst>
            </p:cNvPr>
            <p:cNvSpPr/>
            <p:nvPr/>
          </p:nvSpPr>
          <p:spPr bwMode="gray">
            <a:xfrm rot="10800000">
              <a:off x="11612301" y="580564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0" name="Right Triangle 979">
              <a:extLst>
                <a:ext uri="{FF2B5EF4-FFF2-40B4-BE49-F238E27FC236}">
                  <a16:creationId xmlns:a16="http://schemas.microsoft.com/office/drawing/2014/main" id="{20D755AD-095F-42A9-BEB5-E8EE2BB32754}"/>
                </a:ext>
              </a:extLst>
            </p:cNvPr>
            <p:cNvSpPr/>
            <p:nvPr/>
          </p:nvSpPr>
          <p:spPr bwMode="gray">
            <a:xfrm flipV="1">
              <a:off x="11612301" y="3866914"/>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1" name="Right Triangle 980">
              <a:extLst>
                <a:ext uri="{FF2B5EF4-FFF2-40B4-BE49-F238E27FC236}">
                  <a16:creationId xmlns:a16="http://schemas.microsoft.com/office/drawing/2014/main" id="{6101939A-9CD6-4196-8A26-0AF5E1EE6349}"/>
                </a:ext>
              </a:extLst>
            </p:cNvPr>
            <p:cNvSpPr/>
            <p:nvPr/>
          </p:nvSpPr>
          <p:spPr bwMode="gray">
            <a:xfrm>
              <a:off x="11612301" y="483617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2" name="Right Triangle 981">
              <a:extLst>
                <a:ext uri="{FF2B5EF4-FFF2-40B4-BE49-F238E27FC236}">
                  <a16:creationId xmlns:a16="http://schemas.microsoft.com/office/drawing/2014/main" id="{D8217653-1F40-420C-A6C8-F998C4D2C8B4}"/>
                </a:ext>
              </a:extLst>
            </p:cNvPr>
            <p:cNvSpPr/>
            <p:nvPr/>
          </p:nvSpPr>
          <p:spPr bwMode="gray">
            <a:xfrm rot="10800000">
              <a:off x="11612302" y="483617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3" name="Right Triangle 982">
              <a:extLst>
                <a:ext uri="{FF2B5EF4-FFF2-40B4-BE49-F238E27FC236}">
                  <a16:creationId xmlns:a16="http://schemas.microsoft.com/office/drawing/2014/main" id="{219A6D25-52E7-4BB0-A611-0880A4E99949}"/>
                </a:ext>
              </a:extLst>
            </p:cNvPr>
            <p:cNvSpPr/>
            <p:nvPr/>
          </p:nvSpPr>
          <p:spPr bwMode="gray">
            <a:xfrm>
              <a:off x="11612301" y="290108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4" name="Right Triangle 983">
              <a:extLst>
                <a:ext uri="{FF2B5EF4-FFF2-40B4-BE49-F238E27FC236}">
                  <a16:creationId xmlns:a16="http://schemas.microsoft.com/office/drawing/2014/main" id="{86C5D6FB-5879-4077-815A-DFF7CD084233}"/>
                </a:ext>
              </a:extLst>
            </p:cNvPr>
            <p:cNvSpPr/>
            <p:nvPr/>
          </p:nvSpPr>
          <p:spPr bwMode="gray">
            <a:xfrm rot="10800000">
              <a:off x="11612301" y="2901089"/>
              <a:ext cx="968389" cy="968389"/>
            </a:xfrm>
            <a:prstGeom prst="rtTriangle">
              <a:avLst/>
            </a:prstGeom>
            <a:solidFill>
              <a:sysClr val="window" lastClr="FFFFFF">
                <a:alpha val="9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5" name="Right Triangle 984">
              <a:extLst>
                <a:ext uri="{FF2B5EF4-FFF2-40B4-BE49-F238E27FC236}">
                  <a16:creationId xmlns:a16="http://schemas.microsoft.com/office/drawing/2014/main" id="{71AB491A-6C62-4B7E-AACF-2A58193D972C}"/>
                </a:ext>
              </a:extLst>
            </p:cNvPr>
            <p:cNvSpPr/>
            <p:nvPr/>
          </p:nvSpPr>
          <p:spPr bwMode="gray">
            <a:xfrm flipV="1">
              <a:off x="11612301" y="966018"/>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6" name="Right Triangle 985">
              <a:extLst>
                <a:ext uri="{FF2B5EF4-FFF2-40B4-BE49-F238E27FC236}">
                  <a16:creationId xmlns:a16="http://schemas.microsoft.com/office/drawing/2014/main" id="{6C7214F1-A832-47CA-9BA1-01440D35032A}"/>
                </a:ext>
              </a:extLst>
            </p:cNvPr>
            <p:cNvSpPr/>
            <p:nvPr/>
          </p:nvSpPr>
          <p:spPr bwMode="gray">
            <a:xfrm rot="10800000">
              <a:off x="11612301" y="1935282"/>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7" name="Right Triangle 986">
              <a:extLst>
                <a:ext uri="{FF2B5EF4-FFF2-40B4-BE49-F238E27FC236}">
                  <a16:creationId xmlns:a16="http://schemas.microsoft.com/office/drawing/2014/main" id="{F03C9DDA-B81A-43AF-98AB-37A040A10868}"/>
                </a:ext>
              </a:extLst>
            </p:cNvPr>
            <p:cNvSpPr/>
            <p:nvPr/>
          </p:nvSpPr>
          <p:spPr bwMode="gray">
            <a:xfrm>
              <a:off x="11612301" y="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8" name="Right Triangle 987">
              <a:extLst>
                <a:ext uri="{FF2B5EF4-FFF2-40B4-BE49-F238E27FC236}">
                  <a16:creationId xmlns:a16="http://schemas.microsoft.com/office/drawing/2014/main" id="{1AA1B570-244C-48D2-9DE5-849CDE78B1FC}"/>
                </a:ext>
              </a:extLst>
            </p:cNvPr>
            <p:cNvSpPr/>
            <p:nvPr/>
          </p:nvSpPr>
          <p:spPr bwMode="gray">
            <a:xfrm rot="10800000">
              <a:off x="11612301" y="4940"/>
              <a:ext cx="968389" cy="968389"/>
            </a:xfrm>
            <a:prstGeom prst="rtTriangle">
              <a:avLst/>
            </a:prstGeom>
            <a:solidFill>
              <a:sysClr val="window" lastClr="FFFFFF">
                <a:alpha val="1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89" name="Right Triangle 988">
              <a:extLst>
                <a:ext uri="{FF2B5EF4-FFF2-40B4-BE49-F238E27FC236}">
                  <a16:creationId xmlns:a16="http://schemas.microsoft.com/office/drawing/2014/main" id="{D1AC8B20-475A-4235-B03A-45472EA1C350}"/>
                </a:ext>
              </a:extLst>
            </p:cNvPr>
            <p:cNvSpPr/>
            <p:nvPr/>
          </p:nvSpPr>
          <p:spPr bwMode="gray">
            <a:xfrm>
              <a:off x="7741658" y="5805646"/>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0" name="Right Triangle 989">
              <a:extLst>
                <a:ext uri="{FF2B5EF4-FFF2-40B4-BE49-F238E27FC236}">
                  <a16:creationId xmlns:a16="http://schemas.microsoft.com/office/drawing/2014/main" id="{CDC9BF14-C211-4C70-8246-F4C2F271C056}"/>
                </a:ext>
              </a:extLst>
            </p:cNvPr>
            <p:cNvSpPr/>
            <p:nvPr/>
          </p:nvSpPr>
          <p:spPr bwMode="gray">
            <a:xfrm flipV="1">
              <a:off x="7741658" y="3866914"/>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1" name="Right Triangle 990">
              <a:extLst>
                <a:ext uri="{FF2B5EF4-FFF2-40B4-BE49-F238E27FC236}">
                  <a16:creationId xmlns:a16="http://schemas.microsoft.com/office/drawing/2014/main" id="{65050C68-C257-4DED-9DF9-B18E2648FC38}"/>
                </a:ext>
              </a:extLst>
            </p:cNvPr>
            <p:cNvSpPr/>
            <p:nvPr/>
          </p:nvSpPr>
          <p:spPr bwMode="gray">
            <a:xfrm rot="10800000" flipV="1">
              <a:off x="7741659" y="3866914"/>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2" name="Right Triangle 991">
              <a:extLst>
                <a:ext uri="{FF2B5EF4-FFF2-40B4-BE49-F238E27FC236}">
                  <a16:creationId xmlns:a16="http://schemas.microsoft.com/office/drawing/2014/main" id="{1C60248A-816C-4962-BE8E-37BD436D1E50}"/>
                </a:ext>
              </a:extLst>
            </p:cNvPr>
            <p:cNvSpPr/>
            <p:nvPr/>
          </p:nvSpPr>
          <p:spPr bwMode="gray">
            <a:xfrm>
              <a:off x="7741658" y="483617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3" name="Right Triangle 992">
              <a:extLst>
                <a:ext uri="{FF2B5EF4-FFF2-40B4-BE49-F238E27FC236}">
                  <a16:creationId xmlns:a16="http://schemas.microsoft.com/office/drawing/2014/main" id="{EC9E614F-18A1-4B0F-B35D-5031EC2A7464}"/>
                </a:ext>
              </a:extLst>
            </p:cNvPr>
            <p:cNvSpPr/>
            <p:nvPr/>
          </p:nvSpPr>
          <p:spPr bwMode="gray">
            <a:xfrm rot="10800000">
              <a:off x="7741659" y="4836178"/>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4" name="Right Triangle 993">
              <a:extLst>
                <a:ext uri="{FF2B5EF4-FFF2-40B4-BE49-F238E27FC236}">
                  <a16:creationId xmlns:a16="http://schemas.microsoft.com/office/drawing/2014/main" id="{897AC2A1-264B-4276-9E95-156372EF1364}"/>
                </a:ext>
              </a:extLst>
            </p:cNvPr>
            <p:cNvSpPr/>
            <p:nvPr/>
          </p:nvSpPr>
          <p:spPr bwMode="gray">
            <a:xfrm>
              <a:off x="7741658" y="2901089"/>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5" name="Right Triangle 994">
              <a:extLst>
                <a:ext uri="{FF2B5EF4-FFF2-40B4-BE49-F238E27FC236}">
                  <a16:creationId xmlns:a16="http://schemas.microsoft.com/office/drawing/2014/main" id="{C453D5B8-F6C9-4AF9-9A26-5CC755DD7027}"/>
                </a:ext>
              </a:extLst>
            </p:cNvPr>
            <p:cNvSpPr/>
            <p:nvPr/>
          </p:nvSpPr>
          <p:spPr bwMode="gray">
            <a:xfrm rot="10800000">
              <a:off x="7741659" y="2901089"/>
              <a:ext cx="968389" cy="968389"/>
            </a:xfrm>
            <a:prstGeom prst="rtTriangle">
              <a:avLst/>
            </a:prstGeom>
            <a:solidFill>
              <a:sysClr val="window" lastClr="FFFFFF">
                <a:alpha val="1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6" name="Right Triangle 995">
              <a:extLst>
                <a:ext uri="{FF2B5EF4-FFF2-40B4-BE49-F238E27FC236}">
                  <a16:creationId xmlns:a16="http://schemas.microsoft.com/office/drawing/2014/main" id="{5DC7F235-8BAE-4132-8C67-7073D3345CD1}"/>
                </a:ext>
              </a:extLst>
            </p:cNvPr>
            <p:cNvSpPr/>
            <p:nvPr/>
          </p:nvSpPr>
          <p:spPr bwMode="gray">
            <a:xfrm flipV="1">
              <a:off x="7741658" y="966018"/>
              <a:ext cx="968389" cy="968389"/>
            </a:xfrm>
            <a:prstGeom prst="rtTriangle">
              <a:avLst/>
            </a:prstGeom>
            <a:solidFill>
              <a:sysClr val="window" lastClr="FFFFFF">
                <a:alpha val="2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7" name="Right Triangle 996">
              <a:extLst>
                <a:ext uri="{FF2B5EF4-FFF2-40B4-BE49-F238E27FC236}">
                  <a16:creationId xmlns:a16="http://schemas.microsoft.com/office/drawing/2014/main" id="{3EE6E4C8-D620-40D4-9039-55DC80B61F92}"/>
                </a:ext>
              </a:extLst>
            </p:cNvPr>
            <p:cNvSpPr/>
            <p:nvPr/>
          </p:nvSpPr>
          <p:spPr bwMode="gray">
            <a:xfrm rot="10800000" flipV="1">
              <a:off x="7741659" y="96601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8" name="Right Triangle 997">
              <a:extLst>
                <a:ext uri="{FF2B5EF4-FFF2-40B4-BE49-F238E27FC236}">
                  <a16:creationId xmlns:a16="http://schemas.microsoft.com/office/drawing/2014/main" id="{5BB48CA8-AA57-41C8-91FC-DFB71BE6AB6E}"/>
                </a:ext>
              </a:extLst>
            </p:cNvPr>
            <p:cNvSpPr/>
            <p:nvPr/>
          </p:nvSpPr>
          <p:spPr bwMode="gray">
            <a:xfrm>
              <a:off x="7741658" y="1928557"/>
              <a:ext cx="968389" cy="968389"/>
            </a:xfrm>
            <a:prstGeom prst="rtTriangle">
              <a:avLst/>
            </a:prstGeom>
            <a:solidFill>
              <a:sysClr val="window" lastClr="FFFFFF">
                <a:alpha val="7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999" name="Right Triangle 998">
              <a:extLst>
                <a:ext uri="{FF2B5EF4-FFF2-40B4-BE49-F238E27FC236}">
                  <a16:creationId xmlns:a16="http://schemas.microsoft.com/office/drawing/2014/main" id="{41778C0E-9D17-4FBB-BA93-64FFC5858FD4}"/>
                </a:ext>
              </a:extLst>
            </p:cNvPr>
            <p:cNvSpPr/>
            <p:nvPr/>
          </p:nvSpPr>
          <p:spPr bwMode="gray">
            <a:xfrm rot="10800000">
              <a:off x="7741659" y="1935282"/>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00" name="Right Triangle 999">
              <a:extLst>
                <a:ext uri="{FF2B5EF4-FFF2-40B4-BE49-F238E27FC236}">
                  <a16:creationId xmlns:a16="http://schemas.microsoft.com/office/drawing/2014/main" id="{0ADD2D2A-8E46-4733-8B33-3E792507EE24}"/>
                </a:ext>
              </a:extLst>
            </p:cNvPr>
            <p:cNvSpPr/>
            <p:nvPr/>
          </p:nvSpPr>
          <p:spPr bwMode="gray">
            <a:xfrm>
              <a:off x="7741658" y="0"/>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01" name="Right Triangle 1000">
              <a:extLst>
                <a:ext uri="{FF2B5EF4-FFF2-40B4-BE49-F238E27FC236}">
                  <a16:creationId xmlns:a16="http://schemas.microsoft.com/office/drawing/2014/main" id="{1508B2EF-89B2-4FD0-825B-C1BF6C53A58D}"/>
                </a:ext>
              </a:extLst>
            </p:cNvPr>
            <p:cNvSpPr/>
            <p:nvPr/>
          </p:nvSpPr>
          <p:spPr bwMode="gray">
            <a:xfrm rot="10800000">
              <a:off x="7741659" y="4940"/>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02" name="Right Triangle 1001">
              <a:extLst>
                <a:ext uri="{FF2B5EF4-FFF2-40B4-BE49-F238E27FC236}">
                  <a16:creationId xmlns:a16="http://schemas.microsoft.com/office/drawing/2014/main" id="{FAFA9745-664B-4CA0-8E19-C05C588BB395}"/>
                </a:ext>
              </a:extLst>
            </p:cNvPr>
            <p:cNvSpPr/>
            <p:nvPr/>
          </p:nvSpPr>
          <p:spPr bwMode="gray">
            <a:xfrm flipH="1">
              <a:off x="8707013" y="5805646"/>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03" name="Right Triangle 1002">
              <a:extLst>
                <a:ext uri="{FF2B5EF4-FFF2-40B4-BE49-F238E27FC236}">
                  <a16:creationId xmlns:a16="http://schemas.microsoft.com/office/drawing/2014/main" id="{9DAC7B9A-9E99-44FC-8BF1-F528422032C6}"/>
                </a:ext>
              </a:extLst>
            </p:cNvPr>
            <p:cNvSpPr/>
            <p:nvPr/>
          </p:nvSpPr>
          <p:spPr bwMode="gray">
            <a:xfrm rot="10800000" flipH="1">
              <a:off x="8707013" y="5805646"/>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04" name="Right Triangle 1003">
              <a:extLst>
                <a:ext uri="{FF2B5EF4-FFF2-40B4-BE49-F238E27FC236}">
                  <a16:creationId xmlns:a16="http://schemas.microsoft.com/office/drawing/2014/main" id="{96DAE9FD-AC57-44F3-A886-E02BBE30EB51}"/>
                </a:ext>
              </a:extLst>
            </p:cNvPr>
            <p:cNvSpPr/>
            <p:nvPr/>
          </p:nvSpPr>
          <p:spPr bwMode="gray">
            <a:xfrm flipH="1" flipV="1">
              <a:off x="8707013" y="3866914"/>
              <a:ext cx="968389" cy="968389"/>
            </a:xfrm>
            <a:prstGeom prst="rtTriangle">
              <a:avLst/>
            </a:prstGeom>
            <a:solidFill>
              <a:sysClr val="window" lastClr="FFFFFF">
                <a:alpha val="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05" name="Right Triangle 1004">
              <a:extLst>
                <a:ext uri="{FF2B5EF4-FFF2-40B4-BE49-F238E27FC236}">
                  <a16:creationId xmlns:a16="http://schemas.microsoft.com/office/drawing/2014/main" id="{FC99857F-2AE1-4F0B-A84F-A262C1F4F622}"/>
                </a:ext>
              </a:extLst>
            </p:cNvPr>
            <p:cNvSpPr/>
            <p:nvPr/>
          </p:nvSpPr>
          <p:spPr bwMode="gray">
            <a:xfrm rot="10800000" flipH="1">
              <a:off x="8707013" y="4836178"/>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06" name="Right Triangle 1005">
              <a:extLst>
                <a:ext uri="{FF2B5EF4-FFF2-40B4-BE49-F238E27FC236}">
                  <a16:creationId xmlns:a16="http://schemas.microsoft.com/office/drawing/2014/main" id="{ABE5721F-2B20-4F94-B67F-37DAF0257A67}"/>
                </a:ext>
              </a:extLst>
            </p:cNvPr>
            <p:cNvSpPr/>
            <p:nvPr/>
          </p:nvSpPr>
          <p:spPr bwMode="gray">
            <a:xfrm flipH="1">
              <a:off x="8707013" y="2901089"/>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07" name="Right Triangle 1006">
              <a:extLst>
                <a:ext uri="{FF2B5EF4-FFF2-40B4-BE49-F238E27FC236}">
                  <a16:creationId xmlns:a16="http://schemas.microsoft.com/office/drawing/2014/main" id="{86FB1B1A-D3D0-4849-9CA7-636626A6C8B7}"/>
                </a:ext>
              </a:extLst>
            </p:cNvPr>
            <p:cNvSpPr/>
            <p:nvPr/>
          </p:nvSpPr>
          <p:spPr bwMode="gray">
            <a:xfrm rot="10800000" flipH="1">
              <a:off x="8707013" y="2901089"/>
              <a:ext cx="968389" cy="968389"/>
            </a:xfrm>
            <a:prstGeom prst="rtTriangle">
              <a:avLst/>
            </a:prstGeom>
            <a:solidFill>
              <a:sysClr val="window" lastClr="FFFFFF">
                <a:alpha val="6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08" name="Right Triangle 1007">
              <a:extLst>
                <a:ext uri="{FF2B5EF4-FFF2-40B4-BE49-F238E27FC236}">
                  <a16:creationId xmlns:a16="http://schemas.microsoft.com/office/drawing/2014/main" id="{0779F498-F6FC-4E46-8A66-B205327E06DE}"/>
                </a:ext>
              </a:extLst>
            </p:cNvPr>
            <p:cNvSpPr/>
            <p:nvPr/>
          </p:nvSpPr>
          <p:spPr bwMode="gray">
            <a:xfrm flipH="1" flipV="1">
              <a:off x="8707013" y="966018"/>
              <a:ext cx="968389" cy="968389"/>
            </a:xfrm>
            <a:prstGeom prst="rtTriangle">
              <a:avLst/>
            </a:prstGeom>
            <a:solidFill>
              <a:sysClr val="window" lastClr="FFFFFF">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09" name="Right Triangle 1008">
              <a:extLst>
                <a:ext uri="{FF2B5EF4-FFF2-40B4-BE49-F238E27FC236}">
                  <a16:creationId xmlns:a16="http://schemas.microsoft.com/office/drawing/2014/main" id="{F9D28728-C448-4BCC-AE27-5A139E40AEE1}"/>
                </a:ext>
              </a:extLst>
            </p:cNvPr>
            <p:cNvSpPr/>
            <p:nvPr/>
          </p:nvSpPr>
          <p:spPr bwMode="gray">
            <a:xfrm flipH="1">
              <a:off x="8707013" y="1935282"/>
              <a:ext cx="968389" cy="968389"/>
            </a:xfrm>
            <a:prstGeom prst="rtTriangle">
              <a:avLst/>
            </a:prstGeom>
            <a:solidFill>
              <a:sysClr val="window" lastClr="FFFFFF">
                <a:alpha val="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10" name="Right Triangle 1009">
              <a:extLst>
                <a:ext uri="{FF2B5EF4-FFF2-40B4-BE49-F238E27FC236}">
                  <a16:creationId xmlns:a16="http://schemas.microsoft.com/office/drawing/2014/main" id="{35E537E1-31E4-45DC-855D-8C77CF8D5A4D}"/>
                </a:ext>
              </a:extLst>
            </p:cNvPr>
            <p:cNvSpPr/>
            <p:nvPr/>
          </p:nvSpPr>
          <p:spPr bwMode="gray">
            <a:xfrm rot="10800000" flipH="1">
              <a:off x="8707014" y="1935282"/>
              <a:ext cx="968389" cy="968389"/>
            </a:xfrm>
            <a:prstGeom prst="rtTriangle">
              <a:avLst/>
            </a:prstGeom>
            <a:solidFill>
              <a:sysClr val="window" lastClr="FFFFFF">
                <a:alpha val="13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11" name="Right Triangle 1010">
              <a:extLst>
                <a:ext uri="{FF2B5EF4-FFF2-40B4-BE49-F238E27FC236}">
                  <a16:creationId xmlns:a16="http://schemas.microsoft.com/office/drawing/2014/main" id="{97A286FA-A667-4339-8B3B-D578F1C19DD0}"/>
                </a:ext>
              </a:extLst>
            </p:cNvPr>
            <p:cNvSpPr/>
            <p:nvPr/>
          </p:nvSpPr>
          <p:spPr bwMode="gray">
            <a:xfrm flipH="1">
              <a:off x="8707013" y="0"/>
              <a:ext cx="968389" cy="968389"/>
            </a:xfrm>
            <a:prstGeom prst="rtTriangle">
              <a:avLst/>
            </a:prstGeom>
            <a:solidFill>
              <a:sysClr val="window" lastClr="FFFFFF">
                <a:alpha val="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sp>
          <p:nvSpPr>
            <p:cNvPr id="1012" name="Right Triangle 1011">
              <a:extLst>
                <a:ext uri="{FF2B5EF4-FFF2-40B4-BE49-F238E27FC236}">
                  <a16:creationId xmlns:a16="http://schemas.microsoft.com/office/drawing/2014/main" id="{D51F8E61-7A46-44E1-BD4E-19882ECCF8AE}"/>
                </a:ext>
              </a:extLst>
            </p:cNvPr>
            <p:cNvSpPr/>
            <p:nvPr/>
          </p:nvSpPr>
          <p:spPr bwMode="gray">
            <a:xfrm rot="10800000" flipH="1">
              <a:off x="8707013" y="4940"/>
              <a:ext cx="968389" cy="968389"/>
            </a:xfrm>
            <a:prstGeom prst="rtTriangle">
              <a:avLst/>
            </a:prstGeom>
            <a:solidFill>
              <a:sysClr val="window" lastClr="FFFFFF">
                <a:alpha val="12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Verdana"/>
                <a:ea typeface="+mn-ea"/>
                <a:cs typeface="+mn-cs"/>
              </a:endParaRPr>
            </a:p>
          </p:txBody>
        </p:sp>
      </p:grpSp>
      <p:sp>
        <p:nvSpPr>
          <p:cNvPr id="4" name="Picture Placeholder 3">
            <a:extLst>
              <a:ext uri="{FF2B5EF4-FFF2-40B4-BE49-F238E27FC236}">
                <a16:creationId xmlns:a16="http://schemas.microsoft.com/office/drawing/2014/main" id="{05DD6E7D-B875-48DF-B6A8-450BD6AE1716}"/>
              </a:ext>
            </a:extLst>
          </p:cNvPr>
          <p:cNvSpPr>
            <a:spLocks noGrp="1"/>
          </p:cNvSpPr>
          <p:nvPr>
            <p:ph type="pic" sz="quarter" idx="11"/>
          </p:nvPr>
        </p:nvSpPr>
        <p:spPr>
          <a:xfrm>
            <a:off x="6785688" y="0"/>
            <a:ext cx="5403138" cy="6765925"/>
          </a:xfrm>
        </p:spPr>
        <p:txBody>
          <a:bodyPr/>
          <a:lstStyle/>
          <a:p>
            <a:r>
              <a:rPr lang="en-US"/>
              <a:t>Click icon to add picture</a:t>
            </a:r>
          </a:p>
        </p:txBody>
      </p:sp>
      <p:sp>
        <p:nvSpPr>
          <p:cNvPr id="863" name="Text Placeholder 862">
            <a:extLst>
              <a:ext uri="{FF2B5EF4-FFF2-40B4-BE49-F238E27FC236}">
                <a16:creationId xmlns:a16="http://schemas.microsoft.com/office/drawing/2014/main" id="{806A8161-3A3C-4E8C-98F0-AD01607CDAEE}"/>
              </a:ext>
            </a:extLst>
          </p:cNvPr>
          <p:cNvSpPr>
            <a:spLocks noGrp="1"/>
          </p:cNvSpPr>
          <p:nvPr>
            <p:ph type="body" sz="quarter" idx="12"/>
          </p:nvPr>
        </p:nvSpPr>
        <p:spPr>
          <a:xfrm>
            <a:off x="849086" y="2625191"/>
            <a:ext cx="5244771" cy="1500187"/>
          </a:xfrm>
        </p:spPr>
        <p:txBody>
          <a:bodyPr anchor="ctr"/>
          <a:lstStyle>
            <a:lvl1pPr>
              <a:lnSpc>
                <a:spcPct val="100000"/>
              </a:lnSpc>
              <a:spcBef>
                <a:spcPts val="0"/>
              </a:spcBef>
              <a:defRPr sz="3600"/>
            </a:lvl1pPr>
            <a:lvl2pPr marL="273050" indent="0">
              <a:buNone/>
              <a:defRPr/>
            </a:lvl2pPr>
          </a:lstStyle>
          <a:p>
            <a:pPr lvl="0"/>
            <a:r>
              <a:rPr lang="en-US"/>
              <a:t>Edit Master text styles</a:t>
            </a:r>
          </a:p>
        </p:txBody>
      </p:sp>
      <p:sp>
        <p:nvSpPr>
          <p:cNvPr id="872" name="Rectangle 871">
            <a:extLst>
              <a:ext uri="{FF2B5EF4-FFF2-40B4-BE49-F238E27FC236}">
                <a16:creationId xmlns:a16="http://schemas.microsoft.com/office/drawing/2014/main" id="{6471A44C-0240-4D32-A1C2-B7E58448C427}"/>
              </a:ext>
            </a:extLst>
          </p:cNvPr>
          <p:cNvSpPr/>
          <p:nvPr/>
        </p:nvSpPr>
        <p:spPr bwMode="ltGray">
          <a:xfrm>
            <a:off x="-3443" y="6766560"/>
            <a:ext cx="12192265" cy="91440"/>
          </a:xfrm>
          <a:prstGeom prst="rect">
            <a:avLst/>
          </a:prstGeom>
          <a:gradFill flip="none" rotWithShape="1">
            <a:gsLst>
              <a:gs pos="0">
                <a:srgbClr val="AADB1E"/>
              </a:gs>
              <a:gs pos="25000">
                <a:schemeClr val="accent4"/>
              </a:gs>
              <a:gs pos="100000">
                <a:srgbClr val="003D79"/>
              </a:gs>
              <a:gs pos="50000">
                <a:schemeClr val="accent1"/>
              </a:gs>
              <a:gs pos="75000">
                <a:schemeClr val="accent3"/>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grpSp>
        <p:nvGrpSpPr>
          <p:cNvPr id="1129" name="Group 1128">
            <a:extLst>
              <a:ext uri="{FF2B5EF4-FFF2-40B4-BE49-F238E27FC236}">
                <a16:creationId xmlns:a16="http://schemas.microsoft.com/office/drawing/2014/main" id="{66764AA4-C392-4C69-974A-C7CE49FEB0B9}"/>
              </a:ext>
            </a:extLst>
          </p:cNvPr>
          <p:cNvGrpSpPr/>
          <p:nvPr/>
        </p:nvGrpSpPr>
        <p:grpSpPr bwMode="black">
          <a:xfrm>
            <a:off x="617878" y="6446044"/>
            <a:ext cx="1099793" cy="173355"/>
            <a:chOff x="-84138" y="5622925"/>
            <a:chExt cx="4330701" cy="682626"/>
          </a:xfrm>
        </p:grpSpPr>
        <p:sp>
          <p:nvSpPr>
            <p:cNvPr id="1130" name="Freeform 6">
              <a:extLst>
                <a:ext uri="{FF2B5EF4-FFF2-40B4-BE49-F238E27FC236}">
                  <a16:creationId xmlns:a16="http://schemas.microsoft.com/office/drawing/2014/main" id="{B7235521-DFA3-4FE8-AD1B-4D4A25B27DBC}"/>
                </a:ext>
              </a:extLst>
            </p:cNvPr>
            <p:cNvSpPr>
              <a:spLocks/>
            </p:cNvSpPr>
            <p:nvPr userDrawn="1"/>
          </p:nvSpPr>
          <p:spPr bwMode="black">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131" name="Freeform 7">
              <a:extLst>
                <a:ext uri="{FF2B5EF4-FFF2-40B4-BE49-F238E27FC236}">
                  <a16:creationId xmlns:a16="http://schemas.microsoft.com/office/drawing/2014/main" id="{2E469487-ABC8-4A80-9CE4-747949D059F2}"/>
                </a:ext>
              </a:extLst>
            </p:cNvPr>
            <p:cNvSpPr>
              <a:spLocks/>
            </p:cNvSpPr>
            <p:nvPr userDrawn="1"/>
          </p:nvSpPr>
          <p:spPr bwMode="black">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132" name="Freeform 8">
              <a:extLst>
                <a:ext uri="{FF2B5EF4-FFF2-40B4-BE49-F238E27FC236}">
                  <a16:creationId xmlns:a16="http://schemas.microsoft.com/office/drawing/2014/main" id="{A6B015BD-72F9-4BD2-84C2-0246CCDE236C}"/>
                </a:ext>
              </a:extLst>
            </p:cNvPr>
            <p:cNvSpPr>
              <a:spLocks noEditPoints="1"/>
            </p:cNvSpPr>
            <p:nvPr userDrawn="1"/>
          </p:nvSpPr>
          <p:spPr bwMode="black">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133" name="Freeform 9">
              <a:extLst>
                <a:ext uri="{FF2B5EF4-FFF2-40B4-BE49-F238E27FC236}">
                  <a16:creationId xmlns:a16="http://schemas.microsoft.com/office/drawing/2014/main" id="{54804375-3F44-46DC-8753-BDC2B55F6895}"/>
                </a:ext>
              </a:extLst>
            </p:cNvPr>
            <p:cNvSpPr>
              <a:spLocks noEditPoints="1"/>
            </p:cNvSpPr>
            <p:nvPr userDrawn="1"/>
          </p:nvSpPr>
          <p:spPr bwMode="black">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134" name="Freeform 10">
              <a:extLst>
                <a:ext uri="{FF2B5EF4-FFF2-40B4-BE49-F238E27FC236}">
                  <a16:creationId xmlns:a16="http://schemas.microsoft.com/office/drawing/2014/main" id="{D3D2471D-B7BE-4028-A203-858BBDABE809}"/>
                </a:ext>
              </a:extLst>
            </p:cNvPr>
            <p:cNvSpPr>
              <a:spLocks/>
            </p:cNvSpPr>
            <p:nvPr userDrawn="1"/>
          </p:nvSpPr>
          <p:spPr bwMode="black">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135" name="Freeform 11">
              <a:extLst>
                <a:ext uri="{FF2B5EF4-FFF2-40B4-BE49-F238E27FC236}">
                  <a16:creationId xmlns:a16="http://schemas.microsoft.com/office/drawing/2014/main" id="{4CB9E2A8-8617-429C-B073-F966EDB4DAC3}"/>
                </a:ext>
              </a:extLst>
            </p:cNvPr>
            <p:cNvSpPr>
              <a:spLocks noEditPoints="1"/>
            </p:cNvSpPr>
            <p:nvPr userDrawn="1"/>
          </p:nvSpPr>
          <p:spPr bwMode="black">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136" name="Freeform 12">
              <a:extLst>
                <a:ext uri="{FF2B5EF4-FFF2-40B4-BE49-F238E27FC236}">
                  <a16:creationId xmlns:a16="http://schemas.microsoft.com/office/drawing/2014/main" id="{71A43D73-6DE7-4E70-A52B-D910CAE4CA3C}"/>
                </a:ext>
              </a:extLst>
            </p:cNvPr>
            <p:cNvSpPr>
              <a:spLocks noEditPoints="1"/>
            </p:cNvSpPr>
            <p:nvPr userDrawn="1"/>
          </p:nvSpPr>
          <p:spPr bwMode="black">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
        <p:nvSpPr>
          <p:cNvPr id="502" name="Freeform: Shape 501">
            <a:extLst>
              <a:ext uri="{FF2B5EF4-FFF2-40B4-BE49-F238E27FC236}">
                <a16:creationId xmlns:a16="http://schemas.microsoft.com/office/drawing/2014/main" id="{CD63DCC4-8271-40D4-A5AA-50A309573A43}"/>
              </a:ext>
            </a:extLst>
          </p:cNvPr>
          <p:cNvSpPr/>
          <p:nvPr/>
        </p:nvSpPr>
        <p:spPr bwMode="black">
          <a:xfrm>
            <a:off x="565464" y="2687486"/>
            <a:ext cx="45719" cy="1412491"/>
          </a:xfrm>
          <a:custGeom>
            <a:avLst/>
            <a:gdLst>
              <a:gd name="connsiteX0" fmla="*/ 0 w 45719"/>
              <a:gd name="connsiteY0" fmla="*/ 0 h 1412491"/>
              <a:gd name="connsiteX1" fmla="*/ 45719 w 45719"/>
              <a:gd name="connsiteY1" fmla="*/ 0 h 1412491"/>
              <a:gd name="connsiteX2" fmla="*/ 45719 w 45719"/>
              <a:gd name="connsiteY2" fmla="*/ 45129 h 1412491"/>
              <a:gd name="connsiteX3" fmla="*/ 45719 w 45719"/>
              <a:gd name="connsiteY3" fmla="*/ 1367362 h 1412491"/>
              <a:gd name="connsiteX4" fmla="*/ 45719 w 45719"/>
              <a:gd name="connsiteY4" fmla="*/ 1412491 h 1412491"/>
              <a:gd name="connsiteX5" fmla="*/ 0 w 45719"/>
              <a:gd name="connsiteY5" fmla="*/ 1412491 h 1412491"/>
              <a:gd name="connsiteX6" fmla="*/ 0 w 45719"/>
              <a:gd name="connsiteY6" fmla="*/ 1367362 h 1412491"/>
              <a:gd name="connsiteX7" fmla="*/ 0 w 45719"/>
              <a:gd name="connsiteY7" fmla="*/ 45129 h 141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9" h="1412491">
                <a:moveTo>
                  <a:pt x="0" y="0"/>
                </a:moveTo>
                <a:lnTo>
                  <a:pt x="45719" y="0"/>
                </a:lnTo>
                <a:lnTo>
                  <a:pt x="45719" y="45129"/>
                </a:lnTo>
                <a:lnTo>
                  <a:pt x="45719" y="1367362"/>
                </a:lnTo>
                <a:lnTo>
                  <a:pt x="45719" y="1412491"/>
                </a:lnTo>
                <a:lnTo>
                  <a:pt x="0" y="1412491"/>
                </a:lnTo>
                <a:lnTo>
                  <a:pt x="0" y="1367362"/>
                </a:lnTo>
                <a:lnTo>
                  <a:pt x="0" y="45129"/>
                </a:lnTo>
                <a:close/>
              </a:path>
            </a:pathLst>
          </a:cu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Tree>
    <p:extLst>
      <p:ext uri="{BB962C8B-B14F-4D97-AF65-F5344CB8AC3E}">
        <p14:creationId xmlns:p14="http://schemas.microsoft.com/office/powerpoint/2010/main" val="2459177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ig Statistic">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0F1D41E-848B-4178-A0D2-2A18C6921400}"/>
              </a:ext>
            </a:extLst>
          </p:cNvPr>
          <p:cNvSpPr/>
          <p:nvPr userDrawn="1"/>
        </p:nvSpPr>
        <p:spPr bwMode="hidden">
          <a:xfrm>
            <a:off x="0" y="0"/>
            <a:ext cx="12188822" cy="43322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6" name="Right Triangle 5">
            <a:extLst>
              <a:ext uri="{FF2B5EF4-FFF2-40B4-BE49-F238E27FC236}">
                <a16:creationId xmlns:a16="http://schemas.microsoft.com/office/drawing/2014/main" id="{33F19DD3-CF82-47C1-A5CA-791D0612BF86}"/>
              </a:ext>
            </a:extLst>
          </p:cNvPr>
          <p:cNvSpPr/>
          <p:nvPr userDrawn="1"/>
        </p:nvSpPr>
        <p:spPr bwMode="hidden">
          <a:xfrm>
            <a:off x="5193" y="0"/>
            <a:ext cx="4329112" cy="4329112"/>
          </a:xfrm>
          <a:prstGeom prst="rtTriangle">
            <a:avLst/>
          </a:pr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7" name="Oval 6">
            <a:extLst>
              <a:ext uri="{FF2B5EF4-FFF2-40B4-BE49-F238E27FC236}">
                <a16:creationId xmlns:a16="http://schemas.microsoft.com/office/drawing/2014/main" id="{F1ED419A-30D8-44AB-9256-156B54D449CD}"/>
              </a:ext>
            </a:extLst>
          </p:cNvPr>
          <p:cNvSpPr/>
          <p:nvPr userDrawn="1"/>
        </p:nvSpPr>
        <p:spPr bwMode="white">
          <a:xfrm>
            <a:off x="672527" y="722997"/>
            <a:ext cx="4470400" cy="4470400"/>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8" name="Rectangle 7">
            <a:extLst>
              <a:ext uri="{FF2B5EF4-FFF2-40B4-BE49-F238E27FC236}">
                <a16:creationId xmlns:a16="http://schemas.microsoft.com/office/drawing/2014/main" id="{A441D50E-6C1F-492D-AA2F-1CE1D494AAF1}"/>
              </a:ext>
            </a:extLst>
          </p:cNvPr>
          <p:cNvSpPr/>
          <p:nvPr userDrawn="1">
            <p:custDataLst>
              <p:tags r:id="rId1"/>
            </p:custDataLst>
          </p:nvPr>
        </p:nvSpPr>
        <p:spPr bwMode="white">
          <a:xfrm>
            <a:off x="5849846" y="2509012"/>
            <a:ext cx="45719" cy="136736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15" name="Text Placeholder 14">
            <a:extLst>
              <a:ext uri="{FF2B5EF4-FFF2-40B4-BE49-F238E27FC236}">
                <a16:creationId xmlns:a16="http://schemas.microsoft.com/office/drawing/2014/main" id="{E4BDA96F-134D-4855-8751-F1043ABF3B47}"/>
              </a:ext>
            </a:extLst>
          </p:cNvPr>
          <p:cNvSpPr>
            <a:spLocks noGrp="1"/>
          </p:cNvSpPr>
          <p:nvPr>
            <p:ph type="body" sz="quarter" idx="11"/>
          </p:nvPr>
        </p:nvSpPr>
        <p:spPr>
          <a:xfrm>
            <a:off x="6096000" y="2667000"/>
            <a:ext cx="5351463" cy="1016000"/>
          </a:xfrm>
        </p:spPr>
        <p:txBody>
          <a:bodyPr anchor="ctr"/>
          <a:lstStyle>
            <a:lvl1pPr>
              <a:spcBef>
                <a:spcPts val="0"/>
              </a:spcBef>
              <a:defRPr sz="3600">
                <a:solidFill>
                  <a:schemeClr val="bg1"/>
                </a:solidFill>
              </a:defRPr>
            </a:lvl1pPr>
          </a:lstStyle>
          <a:p>
            <a:pPr lvl="0"/>
            <a:r>
              <a:rPr lang="en-US"/>
              <a:t>Edit Master text styles</a:t>
            </a:r>
          </a:p>
        </p:txBody>
      </p:sp>
      <p:sp>
        <p:nvSpPr>
          <p:cNvPr id="23" name="Chart Placeholder 22">
            <a:extLst>
              <a:ext uri="{FF2B5EF4-FFF2-40B4-BE49-F238E27FC236}">
                <a16:creationId xmlns:a16="http://schemas.microsoft.com/office/drawing/2014/main" id="{4093E53D-7586-4113-99BD-F45F1343692F}"/>
              </a:ext>
            </a:extLst>
          </p:cNvPr>
          <p:cNvSpPr>
            <a:spLocks noGrp="1"/>
          </p:cNvSpPr>
          <p:nvPr>
            <p:ph type="chart" sz="quarter" idx="13" hasCustomPrompt="1"/>
          </p:nvPr>
        </p:nvSpPr>
        <p:spPr>
          <a:xfrm>
            <a:off x="662672" y="722997"/>
            <a:ext cx="4480256" cy="4480256"/>
          </a:xfrm>
        </p:spPr>
        <p:txBody>
          <a:bodyPr anchor="ctr"/>
          <a:lstStyle>
            <a:lvl1pPr algn="ctr">
              <a:defRPr/>
            </a:lvl1pPr>
          </a:lstStyle>
          <a:p>
            <a:r>
              <a:rPr lang="en-US"/>
              <a:t>Click to insert a </a:t>
            </a:r>
            <a:br>
              <a:rPr lang="en-US"/>
            </a:br>
            <a:r>
              <a:rPr lang="en-US"/>
              <a:t>Doughnut chart</a:t>
            </a:r>
          </a:p>
        </p:txBody>
      </p:sp>
      <p:sp>
        <p:nvSpPr>
          <p:cNvPr id="13" name="Text Placeholder 12">
            <a:extLst>
              <a:ext uri="{FF2B5EF4-FFF2-40B4-BE49-F238E27FC236}">
                <a16:creationId xmlns:a16="http://schemas.microsoft.com/office/drawing/2014/main" id="{8C4F4198-4BE0-4282-8B86-20DED598DC17}"/>
              </a:ext>
            </a:extLst>
          </p:cNvPr>
          <p:cNvSpPr>
            <a:spLocks noGrp="1"/>
          </p:cNvSpPr>
          <p:nvPr>
            <p:ph type="body" sz="quarter" idx="18"/>
          </p:nvPr>
        </p:nvSpPr>
        <p:spPr>
          <a:xfrm>
            <a:off x="608330" y="5507147"/>
            <a:ext cx="1371064" cy="423862"/>
          </a:xfrm>
        </p:spPr>
        <p:txBody>
          <a:bodyPr/>
          <a:lstStyle>
            <a:lvl1pPr algn="l">
              <a:defRPr sz="1200">
                <a:solidFill>
                  <a:schemeClr val="accent5"/>
                </a:solidFill>
              </a:defRPr>
            </a:lvl1pPr>
          </a:lstStyle>
          <a:p>
            <a:pPr lvl="0"/>
            <a:r>
              <a:rPr lang="en-US"/>
              <a:t>Edit Master text styles</a:t>
            </a:r>
          </a:p>
        </p:txBody>
      </p:sp>
      <p:sp>
        <p:nvSpPr>
          <p:cNvPr id="70" name="Text Placeholder 12">
            <a:extLst>
              <a:ext uri="{FF2B5EF4-FFF2-40B4-BE49-F238E27FC236}">
                <a16:creationId xmlns:a16="http://schemas.microsoft.com/office/drawing/2014/main" id="{4B5F4E67-F2E8-4777-B495-668C321DCBAF}"/>
              </a:ext>
            </a:extLst>
          </p:cNvPr>
          <p:cNvSpPr>
            <a:spLocks noGrp="1"/>
          </p:cNvSpPr>
          <p:nvPr>
            <p:ph type="body" sz="quarter" idx="19"/>
          </p:nvPr>
        </p:nvSpPr>
        <p:spPr>
          <a:xfrm>
            <a:off x="2436416" y="5507147"/>
            <a:ext cx="1371064" cy="423862"/>
          </a:xfrm>
        </p:spPr>
        <p:txBody>
          <a:bodyPr/>
          <a:lstStyle>
            <a:lvl1pPr algn="l">
              <a:defRPr sz="1200">
                <a:solidFill>
                  <a:schemeClr val="accent4"/>
                </a:solidFill>
              </a:defRPr>
            </a:lvl1pPr>
          </a:lstStyle>
          <a:p>
            <a:pPr lvl="0"/>
            <a:r>
              <a:rPr lang="en-US"/>
              <a:t>Edit Master text styles</a:t>
            </a:r>
          </a:p>
        </p:txBody>
      </p:sp>
      <p:sp>
        <p:nvSpPr>
          <p:cNvPr id="71" name="Text Placeholder 12">
            <a:extLst>
              <a:ext uri="{FF2B5EF4-FFF2-40B4-BE49-F238E27FC236}">
                <a16:creationId xmlns:a16="http://schemas.microsoft.com/office/drawing/2014/main" id="{704846F3-64ED-4181-8AEC-68B9734DA96D}"/>
              </a:ext>
            </a:extLst>
          </p:cNvPr>
          <p:cNvSpPr>
            <a:spLocks noGrp="1"/>
          </p:cNvSpPr>
          <p:nvPr>
            <p:ph type="body" sz="quarter" idx="20"/>
          </p:nvPr>
        </p:nvSpPr>
        <p:spPr>
          <a:xfrm>
            <a:off x="4261103" y="5507147"/>
            <a:ext cx="1371064" cy="423862"/>
          </a:xfrm>
        </p:spPr>
        <p:txBody>
          <a:bodyPr/>
          <a:lstStyle>
            <a:lvl1pPr algn="l">
              <a:defRPr sz="1200">
                <a:solidFill>
                  <a:schemeClr val="accent6"/>
                </a:solidFill>
              </a:defRPr>
            </a:lvl1pPr>
          </a:lstStyle>
          <a:p>
            <a:pPr lvl="0"/>
            <a:r>
              <a:rPr lang="en-US"/>
              <a:t>Edit Master text styles</a:t>
            </a:r>
          </a:p>
        </p:txBody>
      </p:sp>
      <p:sp>
        <p:nvSpPr>
          <p:cNvPr id="72" name="Text Placeholder 12">
            <a:extLst>
              <a:ext uri="{FF2B5EF4-FFF2-40B4-BE49-F238E27FC236}">
                <a16:creationId xmlns:a16="http://schemas.microsoft.com/office/drawing/2014/main" id="{DD17F439-D919-44B7-889F-96A1DAF172D4}"/>
              </a:ext>
            </a:extLst>
          </p:cNvPr>
          <p:cNvSpPr>
            <a:spLocks noGrp="1"/>
          </p:cNvSpPr>
          <p:nvPr>
            <p:ph type="body" sz="quarter" idx="21"/>
          </p:nvPr>
        </p:nvSpPr>
        <p:spPr>
          <a:xfrm>
            <a:off x="6088109" y="5507147"/>
            <a:ext cx="1371064" cy="423862"/>
          </a:xfrm>
        </p:spPr>
        <p:txBody>
          <a:bodyPr/>
          <a:lstStyle>
            <a:lvl1pPr algn="l">
              <a:defRPr sz="1200">
                <a:solidFill>
                  <a:schemeClr val="accent1"/>
                </a:solidFill>
              </a:defRPr>
            </a:lvl1pPr>
          </a:lstStyle>
          <a:p>
            <a:pPr lvl="0"/>
            <a:r>
              <a:rPr lang="en-US"/>
              <a:t>Edit Master text styles</a:t>
            </a:r>
          </a:p>
        </p:txBody>
      </p:sp>
      <p:sp>
        <p:nvSpPr>
          <p:cNvPr id="73" name="Text Placeholder 12">
            <a:extLst>
              <a:ext uri="{FF2B5EF4-FFF2-40B4-BE49-F238E27FC236}">
                <a16:creationId xmlns:a16="http://schemas.microsoft.com/office/drawing/2014/main" id="{0DA74846-CC03-44FE-9AE5-4975E808F8A0}"/>
              </a:ext>
            </a:extLst>
          </p:cNvPr>
          <p:cNvSpPr>
            <a:spLocks noGrp="1"/>
          </p:cNvSpPr>
          <p:nvPr>
            <p:ph type="body" sz="quarter" idx="22"/>
          </p:nvPr>
        </p:nvSpPr>
        <p:spPr>
          <a:xfrm>
            <a:off x="7920672" y="5507147"/>
            <a:ext cx="1371064" cy="423862"/>
          </a:xfrm>
        </p:spPr>
        <p:txBody>
          <a:bodyPr/>
          <a:lstStyle>
            <a:lvl1pPr algn="l">
              <a:defRPr sz="1200">
                <a:solidFill>
                  <a:schemeClr val="accent3"/>
                </a:solidFill>
              </a:defRPr>
            </a:lvl1pPr>
          </a:lstStyle>
          <a:p>
            <a:pPr lvl="0"/>
            <a:r>
              <a:rPr lang="en-US"/>
              <a:t>Edit Master text styles</a:t>
            </a:r>
          </a:p>
        </p:txBody>
      </p:sp>
      <p:sp>
        <p:nvSpPr>
          <p:cNvPr id="74" name="Text Placeholder 12">
            <a:extLst>
              <a:ext uri="{FF2B5EF4-FFF2-40B4-BE49-F238E27FC236}">
                <a16:creationId xmlns:a16="http://schemas.microsoft.com/office/drawing/2014/main" id="{EB51A67B-FBDC-4AB8-B81A-6B6B96D04F4E}"/>
              </a:ext>
            </a:extLst>
          </p:cNvPr>
          <p:cNvSpPr>
            <a:spLocks noGrp="1"/>
          </p:cNvSpPr>
          <p:nvPr>
            <p:ph type="body" sz="quarter" idx="23"/>
          </p:nvPr>
        </p:nvSpPr>
        <p:spPr>
          <a:xfrm>
            <a:off x="9750028" y="5507147"/>
            <a:ext cx="1371064" cy="423862"/>
          </a:xfrm>
        </p:spPr>
        <p:txBody>
          <a:bodyPr/>
          <a:lstStyle>
            <a:lvl1pPr algn="l">
              <a:defRPr sz="1200">
                <a:solidFill>
                  <a:schemeClr val="accent2"/>
                </a:solidFill>
              </a:defRPr>
            </a:lvl1pPr>
          </a:lstStyle>
          <a:p>
            <a:pPr lvl="0"/>
            <a:r>
              <a:rPr lang="en-US"/>
              <a:t>Edit Master text styles</a:t>
            </a:r>
          </a:p>
        </p:txBody>
      </p:sp>
      <p:sp>
        <p:nvSpPr>
          <p:cNvPr id="75" name="TextBox 74">
            <a:extLst>
              <a:ext uri="{FF2B5EF4-FFF2-40B4-BE49-F238E27FC236}">
                <a16:creationId xmlns:a16="http://schemas.microsoft.com/office/drawing/2014/main" id="{6C03ACE7-B591-43FD-A636-47D01F482F04}"/>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Tree>
    <p:extLst>
      <p:ext uri="{BB962C8B-B14F-4D97-AF65-F5344CB8AC3E}">
        <p14:creationId xmlns:p14="http://schemas.microsoft.com/office/powerpoint/2010/main" val="472214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55025D71-18A5-4A22-8386-917E1B08C46A}"/>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Tree>
    <p:extLst>
      <p:ext uri="{BB962C8B-B14F-4D97-AF65-F5344CB8AC3E}">
        <p14:creationId xmlns:p14="http://schemas.microsoft.com/office/powerpoint/2010/main" val="1042834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Thank You / Closin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EA73C23-56DE-4A7B-B974-6593CE39F432}"/>
              </a:ext>
            </a:extLst>
          </p:cNvPr>
          <p:cNvPicPr>
            <a:picLocks noChangeAspect="1"/>
          </p:cNvPicPr>
          <p:nvPr userDrawn="1"/>
        </p:nvPicPr>
        <p:blipFill>
          <a:blip r:embed="rId2"/>
          <a:stretch>
            <a:fillRect/>
          </a:stretch>
        </p:blipFill>
        <p:spPr bwMode="ltGray">
          <a:xfrm flipH="1" flipV="1">
            <a:off x="4129912" y="0"/>
            <a:ext cx="8058913" cy="6858000"/>
          </a:xfrm>
          <a:prstGeom prst="rect">
            <a:avLst/>
          </a:prstGeom>
        </p:spPr>
      </p:pic>
      <p:sp>
        <p:nvSpPr>
          <p:cNvPr id="2" name="Title 1"/>
          <p:cNvSpPr>
            <a:spLocks noGrp="1"/>
          </p:cNvSpPr>
          <p:nvPr>
            <p:ph type="title" hasCustomPrompt="1"/>
          </p:nvPr>
        </p:nvSpPr>
        <p:spPr>
          <a:xfrm>
            <a:off x="584041" y="3728720"/>
            <a:ext cx="6427328" cy="1229360"/>
          </a:xfrm>
        </p:spPr>
        <p:txBody>
          <a:bodyPr wrap="square" anchor="b"/>
          <a:lstStyle>
            <a:lvl1pPr algn="l">
              <a:defRPr sz="5000" b="0" cap="none" baseline="0"/>
            </a:lvl1pPr>
          </a:lstStyle>
          <a:p>
            <a:r>
              <a:rPr lang="en-US"/>
              <a:t>Thank You</a:t>
            </a:r>
          </a:p>
        </p:txBody>
      </p:sp>
      <p:grpSp>
        <p:nvGrpSpPr>
          <p:cNvPr id="140" name="Group 139">
            <a:extLst>
              <a:ext uri="{FF2B5EF4-FFF2-40B4-BE49-F238E27FC236}">
                <a16:creationId xmlns:a16="http://schemas.microsoft.com/office/drawing/2014/main" id="{78885EFB-2229-4796-8D57-8C571C2535ED}"/>
              </a:ext>
            </a:extLst>
          </p:cNvPr>
          <p:cNvGrpSpPr/>
          <p:nvPr userDrawn="1"/>
        </p:nvGrpSpPr>
        <p:grpSpPr bwMode="black">
          <a:xfrm>
            <a:off x="617878" y="6446044"/>
            <a:ext cx="1099793" cy="173355"/>
            <a:chOff x="-84138" y="5622925"/>
            <a:chExt cx="4330701" cy="682626"/>
          </a:xfrm>
        </p:grpSpPr>
        <p:sp>
          <p:nvSpPr>
            <p:cNvPr id="141" name="Freeform 6">
              <a:extLst>
                <a:ext uri="{FF2B5EF4-FFF2-40B4-BE49-F238E27FC236}">
                  <a16:creationId xmlns:a16="http://schemas.microsoft.com/office/drawing/2014/main" id="{CED77201-EF96-4E69-992A-CF56FF08D6C8}"/>
                </a:ext>
              </a:extLst>
            </p:cNvPr>
            <p:cNvSpPr>
              <a:spLocks/>
            </p:cNvSpPr>
            <p:nvPr userDrawn="1"/>
          </p:nvSpPr>
          <p:spPr bwMode="black">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42" name="Freeform 7">
              <a:extLst>
                <a:ext uri="{FF2B5EF4-FFF2-40B4-BE49-F238E27FC236}">
                  <a16:creationId xmlns:a16="http://schemas.microsoft.com/office/drawing/2014/main" id="{F0E8F838-CCAD-4AD0-BFCB-F9EBD64AA16F}"/>
                </a:ext>
              </a:extLst>
            </p:cNvPr>
            <p:cNvSpPr>
              <a:spLocks/>
            </p:cNvSpPr>
            <p:nvPr userDrawn="1"/>
          </p:nvSpPr>
          <p:spPr bwMode="black">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43" name="Freeform 8">
              <a:extLst>
                <a:ext uri="{FF2B5EF4-FFF2-40B4-BE49-F238E27FC236}">
                  <a16:creationId xmlns:a16="http://schemas.microsoft.com/office/drawing/2014/main" id="{DAD5F303-4B2B-4BA7-9E3E-CF2ECE2DE1D8}"/>
                </a:ext>
              </a:extLst>
            </p:cNvPr>
            <p:cNvSpPr>
              <a:spLocks noEditPoints="1"/>
            </p:cNvSpPr>
            <p:nvPr userDrawn="1"/>
          </p:nvSpPr>
          <p:spPr bwMode="black">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44" name="Freeform 9">
              <a:extLst>
                <a:ext uri="{FF2B5EF4-FFF2-40B4-BE49-F238E27FC236}">
                  <a16:creationId xmlns:a16="http://schemas.microsoft.com/office/drawing/2014/main" id="{32B47895-6440-4252-83A9-6D02AEBE7B9B}"/>
                </a:ext>
              </a:extLst>
            </p:cNvPr>
            <p:cNvSpPr>
              <a:spLocks noEditPoints="1"/>
            </p:cNvSpPr>
            <p:nvPr userDrawn="1"/>
          </p:nvSpPr>
          <p:spPr bwMode="black">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45" name="Freeform 10">
              <a:extLst>
                <a:ext uri="{FF2B5EF4-FFF2-40B4-BE49-F238E27FC236}">
                  <a16:creationId xmlns:a16="http://schemas.microsoft.com/office/drawing/2014/main" id="{8C4B9FB6-DFBC-448B-B083-4BA70D71CE1E}"/>
                </a:ext>
              </a:extLst>
            </p:cNvPr>
            <p:cNvSpPr>
              <a:spLocks/>
            </p:cNvSpPr>
            <p:nvPr userDrawn="1"/>
          </p:nvSpPr>
          <p:spPr bwMode="black">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46" name="Freeform 11">
              <a:extLst>
                <a:ext uri="{FF2B5EF4-FFF2-40B4-BE49-F238E27FC236}">
                  <a16:creationId xmlns:a16="http://schemas.microsoft.com/office/drawing/2014/main" id="{29826BF7-37CF-42AD-A881-1A8C836A493D}"/>
                </a:ext>
              </a:extLst>
            </p:cNvPr>
            <p:cNvSpPr>
              <a:spLocks noEditPoints="1"/>
            </p:cNvSpPr>
            <p:nvPr userDrawn="1"/>
          </p:nvSpPr>
          <p:spPr bwMode="black">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47" name="Freeform 12">
              <a:extLst>
                <a:ext uri="{FF2B5EF4-FFF2-40B4-BE49-F238E27FC236}">
                  <a16:creationId xmlns:a16="http://schemas.microsoft.com/office/drawing/2014/main" id="{6CD892BB-45E6-46AC-9E99-F58D53FB63D6}"/>
                </a:ext>
              </a:extLst>
            </p:cNvPr>
            <p:cNvSpPr>
              <a:spLocks noEditPoints="1"/>
            </p:cNvSpPr>
            <p:nvPr userDrawn="1"/>
          </p:nvSpPr>
          <p:spPr bwMode="black">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Tree>
    <p:extLst>
      <p:ext uri="{BB962C8B-B14F-4D97-AF65-F5344CB8AC3E}">
        <p14:creationId xmlns:p14="http://schemas.microsoft.com/office/powerpoint/2010/main" val="24059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9108" y="1167394"/>
            <a:ext cx="6427626" cy="1229360"/>
          </a:xfrm>
        </p:spPr>
        <p:txBody>
          <a:bodyPr wrap="square" anchor="b"/>
          <a:lstStyle>
            <a:lvl1pPr algn="l">
              <a:defRPr sz="3600" b="0" cap="none" baseline="0">
                <a:solidFill>
                  <a:schemeClr val="accent2"/>
                </a:solidFill>
              </a:defRPr>
            </a:lvl1pPr>
          </a:lstStyle>
          <a:p>
            <a:r>
              <a:rPr lang="en-US"/>
              <a:t>Click to Edit Master Title Style</a:t>
            </a:r>
          </a:p>
        </p:txBody>
      </p:sp>
      <p:sp>
        <p:nvSpPr>
          <p:cNvPr id="128" name="Subtitle 2">
            <a:extLst>
              <a:ext uri="{FF2B5EF4-FFF2-40B4-BE49-F238E27FC236}">
                <a16:creationId xmlns:a16="http://schemas.microsoft.com/office/drawing/2014/main" id="{6EBAFA4D-7B92-4E38-8320-94F3BCA2E41C}"/>
              </a:ext>
            </a:extLst>
          </p:cNvPr>
          <p:cNvSpPr>
            <a:spLocks noGrp="1"/>
          </p:cNvSpPr>
          <p:nvPr>
            <p:ph type="subTitle" idx="10" hasCustomPrompt="1"/>
          </p:nvPr>
        </p:nvSpPr>
        <p:spPr>
          <a:xfrm>
            <a:off x="602966" y="2484060"/>
            <a:ext cx="6408402" cy="700882"/>
          </a:xfrm>
        </p:spPr>
        <p:txBody>
          <a:bodyPr/>
          <a:lstStyle>
            <a:lvl1pPr marL="0" indent="0" algn="l">
              <a:buNone/>
              <a:defRPr sz="2400">
                <a:solidFill>
                  <a:schemeClr val="accent4"/>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5" name="Picture 4">
            <a:extLst>
              <a:ext uri="{FF2B5EF4-FFF2-40B4-BE49-F238E27FC236}">
                <a16:creationId xmlns:a16="http://schemas.microsoft.com/office/drawing/2014/main" id="{E2854D23-C99F-41C3-9EA1-37368E9748C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4772"/>
          <a:stretch/>
        </p:blipFill>
        <p:spPr bwMode="ltGray">
          <a:xfrm>
            <a:off x="4238571" y="0"/>
            <a:ext cx="7949373" cy="6858000"/>
          </a:xfrm>
          <a:prstGeom prst="rect">
            <a:avLst/>
          </a:prstGeom>
        </p:spPr>
      </p:pic>
      <p:grpSp>
        <p:nvGrpSpPr>
          <p:cNvPr id="67" name="Group 66">
            <a:extLst>
              <a:ext uri="{FF2B5EF4-FFF2-40B4-BE49-F238E27FC236}">
                <a16:creationId xmlns:a16="http://schemas.microsoft.com/office/drawing/2014/main" id="{FA7583E3-5C48-49C6-991B-C25E2AA2FBAB}"/>
              </a:ext>
            </a:extLst>
          </p:cNvPr>
          <p:cNvGrpSpPr/>
          <p:nvPr userDrawn="1"/>
        </p:nvGrpSpPr>
        <p:grpSpPr bwMode="black">
          <a:xfrm>
            <a:off x="617878" y="6446044"/>
            <a:ext cx="1099793" cy="173355"/>
            <a:chOff x="-84138" y="5622925"/>
            <a:chExt cx="4330701" cy="682626"/>
          </a:xfrm>
        </p:grpSpPr>
        <p:sp>
          <p:nvSpPr>
            <p:cNvPr id="68" name="Freeform 6">
              <a:extLst>
                <a:ext uri="{FF2B5EF4-FFF2-40B4-BE49-F238E27FC236}">
                  <a16:creationId xmlns:a16="http://schemas.microsoft.com/office/drawing/2014/main" id="{367C169C-1300-467E-BD2B-CFFF80080264}"/>
                </a:ext>
              </a:extLst>
            </p:cNvPr>
            <p:cNvSpPr>
              <a:spLocks/>
            </p:cNvSpPr>
            <p:nvPr userDrawn="1"/>
          </p:nvSpPr>
          <p:spPr bwMode="black">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69" name="Freeform 7">
              <a:extLst>
                <a:ext uri="{FF2B5EF4-FFF2-40B4-BE49-F238E27FC236}">
                  <a16:creationId xmlns:a16="http://schemas.microsoft.com/office/drawing/2014/main" id="{E38C4A5D-89F1-4554-BE68-BC848EF53E95}"/>
                </a:ext>
              </a:extLst>
            </p:cNvPr>
            <p:cNvSpPr>
              <a:spLocks/>
            </p:cNvSpPr>
            <p:nvPr userDrawn="1"/>
          </p:nvSpPr>
          <p:spPr bwMode="black">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0" name="Freeform 8">
              <a:extLst>
                <a:ext uri="{FF2B5EF4-FFF2-40B4-BE49-F238E27FC236}">
                  <a16:creationId xmlns:a16="http://schemas.microsoft.com/office/drawing/2014/main" id="{10270507-0676-4A8B-87BD-BDCA1210CC37}"/>
                </a:ext>
              </a:extLst>
            </p:cNvPr>
            <p:cNvSpPr>
              <a:spLocks noEditPoints="1"/>
            </p:cNvSpPr>
            <p:nvPr userDrawn="1"/>
          </p:nvSpPr>
          <p:spPr bwMode="black">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1" name="Freeform 9">
              <a:extLst>
                <a:ext uri="{FF2B5EF4-FFF2-40B4-BE49-F238E27FC236}">
                  <a16:creationId xmlns:a16="http://schemas.microsoft.com/office/drawing/2014/main" id="{3D84D470-4587-4DEE-91E9-770026878769}"/>
                </a:ext>
              </a:extLst>
            </p:cNvPr>
            <p:cNvSpPr>
              <a:spLocks noEditPoints="1"/>
            </p:cNvSpPr>
            <p:nvPr userDrawn="1"/>
          </p:nvSpPr>
          <p:spPr bwMode="black">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2" name="Freeform 10">
              <a:extLst>
                <a:ext uri="{FF2B5EF4-FFF2-40B4-BE49-F238E27FC236}">
                  <a16:creationId xmlns:a16="http://schemas.microsoft.com/office/drawing/2014/main" id="{ADFCC155-955A-44B0-9432-CA6DC3C15253}"/>
                </a:ext>
              </a:extLst>
            </p:cNvPr>
            <p:cNvSpPr>
              <a:spLocks/>
            </p:cNvSpPr>
            <p:nvPr userDrawn="1"/>
          </p:nvSpPr>
          <p:spPr bwMode="black">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3" name="Freeform 11">
              <a:extLst>
                <a:ext uri="{FF2B5EF4-FFF2-40B4-BE49-F238E27FC236}">
                  <a16:creationId xmlns:a16="http://schemas.microsoft.com/office/drawing/2014/main" id="{5B4316E4-B109-42D8-B12A-FBD6286C9C74}"/>
                </a:ext>
              </a:extLst>
            </p:cNvPr>
            <p:cNvSpPr>
              <a:spLocks noEditPoints="1"/>
            </p:cNvSpPr>
            <p:nvPr userDrawn="1"/>
          </p:nvSpPr>
          <p:spPr bwMode="black">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4" name="Freeform 12">
              <a:extLst>
                <a:ext uri="{FF2B5EF4-FFF2-40B4-BE49-F238E27FC236}">
                  <a16:creationId xmlns:a16="http://schemas.microsoft.com/office/drawing/2014/main" id="{A3D32D1A-08E0-4BFC-A3E0-CB5C3BB04F65}"/>
                </a:ext>
              </a:extLst>
            </p:cNvPr>
            <p:cNvSpPr>
              <a:spLocks noEditPoints="1"/>
            </p:cNvSpPr>
            <p:nvPr userDrawn="1"/>
          </p:nvSpPr>
          <p:spPr bwMode="black">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
        <p:nvSpPr>
          <p:cNvPr id="14" name="TextBox 13">
            <a:extLst>
              <a:ext uri="{FF2B5EF4-FFF2-40B4-BE49-F238E27FC236}">
                <a16:creationId xmlns:a16="http://schemas.microsoft.com/office/drawing/2014/main" id="{3E46B5F2-170B-43F3-865D-92F5CD3F3546}"/>
              </a:ext>
            </a:extLst>
          </p:cNvPr>
          <p:cNvSpPr txBox="1"/>
          <p:nvPr userDrawn="1"/>
        </p:nvSpPr>
        <p:spPr bwMode="white">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solidFill>
                  <a:schemeClr val="bg1"/>
                </a:solidFill>
                <a:latin typeface="+mj-lt"/>
              </a:rPr>
              <a:pPr algn="r">
                <a:lnSpc>
                  <a:spcPct val="90000"/>
                </a:lnSpc>
              </a:pPr>
              <a:t>‹#›</a:t>
            </a:fld>
            <a:endParaRPr lang="en-US">
              <a:solidFill>
                <a:schemeClr val="bg1"/>
              </a:solidFill>
              <a:latin typeface="+mj-lt"/>
            </a:endParaRPr>
          </a:p>
        </p:txBody>
      </p:sp>
    </p:spTree>
    <p:extLst>
      <p:ext uri="{BB962C8B-B14F-4D97-AF65-F5344CB8AC3E}">
        <p14:creationId xmlns:p14="http://schemas.microsoft.com/office/powerpoint/2010/main" val="3509652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ont Check">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EA75217-7D87-4C71-8F80-833477FCB149}"/>
              </a:ext>
            </a:extLst>
          </p:cNvPr>
          <p:cNvSpPr/>
          <p:nvPr/>
        </p:nvSpPr>
        <p:spPr bwMode="hidden">
          <a:xfrm>
            <a:off x="0" y="0"/>
            <a:ext cx="12188825" cy="6858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8" name="Title 1">
            <a:extLst>
              <a:ext uri="{FF2B5EF4-FFF2-40B4-BE49-F238E27FC236}">
                <a16:creationId xmlns:a16="http://schemas.microsoft.com/office/drawing/2014/main" id="{549AC7DF-BFC1-4044-BB52-C9946AD8A327}"/>
              </a:ext>
            </a:extLst>
          </p:cNvPr>
          <p:cNvSpPr txBox="1">
            <a:spLocks/>
          </p:cNvSpPr>
          <p:nvPr userDrawn="1"/>
        </p:nvSpPr>
        <p:spPr>
          <a:xfrm>
            <a:off x="564569" y="366687"/>
            <a:ext cx="11001004" cy="706118"/>
          </a:xfrm>
          <a:prstGeom prst="rect">
            <a:avLst/>
          </a:prstGeom>
        </p:spPr>
        <p:txBody>
          <a:bodyPr vert="horz" lIns="0" tIns="0" rIns="0" bIns="0" rtlCol="0" anchor="ctr">
            <a:noAutofit/>
          </a:bodyPr>
          <a:lstStyle>
            <a:lvl1pPr algn="l" defTabSz="914400" rtl="0" eaLnBrk="1" latinLnBrk="0" hangingPunct="1">
              <a:lnSpc>
                <a:spcPct val="90000"/>
              </a:lnSpc>
              <a:spcBef>
                <a:spcPct val="0"/>
              </a:spcBef>
              <a:buNone/>
              <a:defRPr sz="2800" b="0" kern="1200">
                <a:solidFill>
                  <a:schemeClr val="accent2"/>
                </a:solidFill>
                <a:latin typeface="+mj-lt"/>
                <a:ea typeface="+mj-ea"/>
                <a:cs typeface="+mj-cs"/>
              </a:defRPr>
            </a:lvl1pPr>
          </a:lstStyle>
          <a:p>
            <a:endParaRPr lang="en-US" sz="5000">
              <a:solidFill>
                <a:schemeClr val="bg1"/>
              </a:solidFill>
            </a:endParaRPr>
          </a:p>
        </p:txBody>
      </p:sp>
      <p:sp>
        <p:nvSpPr>
          <p:cNvPr id="13" name="TextBox 12">
            <a:extLst>
              <a:ext uri="{FF2B5EF4-FFF2-40B4-BE49-F238E27FC236}">
                <a16:creationId xmlns:a16="http://schemas.microsoft.com/office/drawing/2014/main" id="{13C12014-9EC5-4F8C-BD3D-B60E85EC9FFD}"/>
              </a:ext>
            </a:extLst>
          </p:cNvPr>
          <p:cNvSpPr txBox="1"/>
          <p:nvPr userDrawn="1"/>
        </p:nvSpPr>
        <p:spPr>
          <a:xfrm>
            <a:off x="620895" y="3906060"/>
            <a:ext cx="10962687" cy="2380795"/>
          </a:xfrm>
          <a:prstGeom prst="rect">
            <a:avLst/>
          </a:prstGeom>
          <a:noFill/>
        </p:spPr>
        <p:txBody>
          <a:bodyPr wrap="square" lIns="0" tIns="0" rIns="0" bIns="0" rtlCol="0">
            <a:noAutofit/>
          </a:bodyPr>
          <a:lstStyle/>
          <a:p>
            <a:pPr>
              <a:lnSpc>
                <a:spcPct val="130000"/>
              </a:lnSpc>
            </a:pPr>
            <a:r>
              <a:rPr lang="en-US" sz="1800" b="0" i="0" dirty="0">
                <a:solidFill>
                  <a:schemeClr val="bg1"/>
                </a:solidFill>
                <a:latin typeface="Calibri" panose="020F0502020204030204" pitchFamily="34" charset="0"/>
              </a:rPr>
              <a:t>If yes, you are good to go!</a:t>
            </a:r>
          </a:p>
          <a:p>
            <a:pPr>
              <a:lnSpc>
                <a:spcPct val="130000"/>
              </a:lnSpc>
            </a:pPr>
            <a:r>
              <a:rPr lang="en-US" sz="1800" b="0" i="0" dirty="0">
                <a:solidFill>
                  <a:schemeClr val="bg1"/>
                </a:solidFill>
                <a:latin typeface="Calibri" panose="020F0502020204030204" pitchFamily="34" charset="0"/>
              </a:rPr>
              <a:t>If the answer is no, you do not have the Metropolis font installed.</a:t>
            </a:r>
          </a:p>
          <a:p>
            <a:pPr>
              <a:lnSpc>
                <a:spcPct val="130000"/>
              </a:lnSpc>
            </a:pPr>
            <a:endParaRPr lang="en-US" sz="1800" b="0" i="0" dirty="0">
              <a:solidFill>
                <a:schemeClr val="bg1"/>
              </a:solidFill>
              <a:latin typeface="Calibri" panose="020F0502020204030204" pitchFamily="34" charset="0"/>
            </a:endParaRPr>
          </a:p>
          <a:p>
            <a:pPr marL="0" marR="0" lvl="0" indent="0" algn="l" defTabSz="914400" rtl="0" eaLnBrk="1" fontAlgn="auto" latinLnBrk="0" hangingPunct="1">
              <a:lnSpc>
                <a:spcPct val="130000"/>
              </a:lnSpc>
              <a:spcBef>
                <a:spcPts val="0"/>
              </a:spcBef>
              <a:spcAft>
                <a:spcPts val="0"/>
              </a:spcAft>
              <a:buClrTx/>
              <a:buSzTx/>
              <a:buFontTx/>
              <a:buNone/>
              <a:tabLst/>
              <a:defRPr/>
            </a:pPr>
            <a:r>
              <a:rPr lang="en-US" sz="1800" b="0" i="0" dirty="0">
                <a:solidFill>
                  <a:schemeClr val="bg1"/>
                </a:solidFill>
                <a:latin typeface="Calibri" panose="020F0502020204030204" pitchFamily="34" charset="0"/>
              </a:rPr>
              <a:t>Click here to download the font: </a:t>
            </a:r>
            <a:r>
              <a:rPr lang="en-US" sz="1800" b="0" i="0" dirty="0">
                <a:solidFill>
                  <a:schemeClr val="tx2"/>
                </a:solidFill>
                <a:latin typeface="Calibri" panose="020F0502020204030204" pitchFamily="34" charset="0"/>
                <a:hlinkClick r:id="rId2"/>
              </a:rPr>
              <a:t>www.vmware.com/brand</a:t>
            </a:r>
            <a:r>
              <a:rPr lang="en-US" sz="1800" b="0" i="0" baseline="0" dirty="0">
                <a:solidFill>
                  <a:schemeClr val="bg1"/>
                </a:solidFill>
                <a:latin typeface="Calibri" panose="020F0502020204030204" pitchFamily="34" charset="0"/>
              </a:rPr>
              <a:t> </a:t>
            </a:r>
          </a:p>
          <a:p>
            <a:pPr marL="400050" marR="0" lvl="0" indent="-227013" algn="l" defTabSz="914400" rtl="0" eaLnBrk="1" fontAlgn="auto" latinLnBrk="0" hangingPunct="1">
              <a:lnSpc>
                <a:spcPct val="130000"/>
              </a:lnSpc>
              <a:spcBef>
                <a:spcPts val="0"/>
              </a:spcBef>
              <a:spcAft>
                <a:spcPts val="0"/>
              </a:spcAft>
              <a:buClrTx/>
              <a:buSzTx/>
              <a:buFont typeface="Arial" charset="0"/>
              <a:buChar char="•"/>
              <a:tabLst/>
              <a:defRPr/>
            </a:pPr>
            <a:r>
              <a:rPr lang="en-US" b="0" i="0" strike="noStrike" baseline="0" dirty="0">
                <a:solidFill>
                  <a:schemeClr val="bg1"/>
                </a:solidFill>
                <a:latin typeface="Calibri" panose="020F0502020204030204" pitchFamily="34" charset="0"/>
              </a:rPr>
              <a:t>Log in with SSO and select the Brand Assets tab in the portal</a:t>
            </a:r>
          </a:p>
          <a:p>
            <a:pPr>
              <a:lnSpc>
                <a:spcPct val="130000"/>
              </a:lnSpc>
            </a:pPr>
            <a:r>
              <a:rPr lang="en-US" sz="1800" b="0" i="0" dirty="0">
                <a:solidFill>
                  <a:schemeClr val="bg1"/>
                </a:solidFill>
                <a:latin typeface="Calibri" panose="020F0502020204030204" pitchFamily="34" charset="0"/>
              </a:rPr>
              <a:t>Need more information on how to install fonts? </a:t>
            </a:r>
            <a:br>
              <a:rPr lang="en-US" sz="1800" b="0" i="0" dirty="0">
                <a:solidFill>
                  <a:schemeClr val="bg1"/>
                </a:solidFill>
                <a:latin typeface="Calibri" panose="020F0502020204030204" pitchFamily="34" charset="0"/>
              </a:rPr>
            </a:br>
            <a:r>
              <a:rPr lang="en-US" sz="1800" b="0" i="0" dirty="0">
                <a:solidFill>
                  <a:schemeClr val="bg1"/>
                </a:solidFill>
                <a:latin typeface="Calibri" panose="020F0502020204030204" pitchFamily="34" charset="0"/>
              </a:rPr>
              <a:t>Refer to the quick-start section in the template guideline or contact Oasis.</a:t>
            </a:r>
          </a:p>
          <a:p>
            <a:pPr>
              <a:lnSpc>
                <a:spcPct val="130000"/>
              </a:lnSpc>
            </a:pPr>
            <a:r>
              <a:rPr lang="en-US" sz="1800" b="0" i="0" dirty="0">
                <a:solidFill>
                  <a:schemeClr val="bg1"/>
                </a:solidFill>
                <a:latin typeface="Calibri" panose="020F0502020204030204" pitchFamily="34" charset="0"/>
              </a:rPr>
              <a:t> </a:t>
            </a:r>
            <a:endParaRPr lang="en-US" sz="3200" b="0" i="0" dirty="0">
              <a:solidFill>
                <a:schemeClr val="bg1"/>
              </a:solidFill>
              <a:latin typeface="Calibri" panose="020F0502020204030204" pitchFamily="34" charset="0"/>
            </a:endParaRPr>
          </a:p>
        </p:txBody>
      </p:sp>
      <p:grpSp>
        <p:nvGrpSpPr>
          <p:cNvPr id="25" name="Group 4">
            <a:extLst>
              <a:ext uri="{FF2B5EF4-FFF2-40B4-BE49-F238E27FC236}">
                <a16:creationId xmlns:a16="http://schemas.microsoft.com/office/drawing/2014/main" id="{B78C1ED4-5F96-47A3-9C43-F6672F5A0A43}"/>
              </a:ext>
            </a:extLst>
          </p:cNvPr>
          <p:cNvGrpSpPr>
            <a:grpSpLocks noChangeAspect="1"/>
          </p:cNvGrpSpPr>
          <p:nvPr userDrawn="1"/>
        </p:nvGrpSpPr>
        <p:grpSpPr bwMode="black">
          <a:xfrm>
            <a:off x="620895" y="2249109"/>
            <a:ext cx="5115292" cy="542314"/>
            <a:chOff x="901" y="1857"/>
            <a:chExt cx="5716" cy="606"/>
          </a:xfrm>
          <a:solidFill>
            <a:schemeClr val="bg1"/>
          </a:solidFill>
        </p:grpSpPr>
        <p:sp>
          <p:nvSpPr>
            <p:cNvPr id="26" name="Freeform 5">
              <a:extLst>
                <a:ext uri="{FF2B5EF4-FFF2-40B4-BE49-F238E27FC236}">
                  <a16:creationId xmlns:a16="http://schemas.microsoft.com/office/drawing/2014/main" id="{6893F64C-5733-4A41-A4C0-08B9B0763432}"/>
                </a:ext>
              </a:extLst>
            </p:cNvPr>
            <p:cNvSpPr>
              <a:spLocks/>
            </p:cNvSpPr>
            <p:nvPr/>
          </p:nvSpPr>
          <p:spPr bwMode="black">
            <a:xfrm>
              <a:off x="901" y="1873"/>
              <a:ext cx="378" cy="472"/>
            </a:xfrm>
            <a:custGeom>
              <a:avLst/>
              <a:gdLst>
                <a:gd name="T0" fmla="*/ 162 w 378"/>
                <a:gd name="T1" fmla="*/ 51 h 472"/>
                <a:gd name="T2" fmla="*/ 0 w 378"/>
                <a:gd name="T3" fmla="*/ 51 h 472"/>
                <a:gd name="T4" fmla="*/ 0 w 378"/>
                <a:gd name="T5" fmla="*/ 0 h 472"/>
                <a:gd name="T6" fmla="*/ 378 w 378"/>
                <a:gd name="T7" fmla="*/ 0 h 472"/>
                <a:gd name="T8" fmla="*/ 378 w 378"/>
                <a:gd name="T9" fmla="*/ 51 h 472"/>
                <a:gd name="T10" fmla="*/ 217 w 378"/>
                <a:gd name="T11" fmla="*/ 51 h 472"/>
                <a:gd name="T12" fmla="*/ 217 w 378"/>
                <a:gd name="T13" fmla="*/ 472 h 472"/>
                <a:gd name="T14" fmla="*/ 162 w 378"/>
                <a:gd name="T15" fmla="*/ 472 h 472"/>
                <a:gd name="T16" fmla="*/ 162 w 378"/>
                <a:gd name="T17" fmla="*/ 5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472">
                  <a:moveTo>
                    <a:pt x="162" y="51"/>
                  </a:moveTo>
                  <a:lnTo>
                    <a:pt x="0" y="51"/>
                  </a:lnTo>
                  <a:lnTo>
                    <a:pt x="0" y="0"/>
                  </a:lnTo>
                  <a:lnTo>
                    <a:pt x="378" y="0"/>
                  </a:lnTo>
                  <a:lnTo>
                    <a:pt x="378" y="51"/>
                  </a:lnTo>
                  <a:lnTo>
                    <a:pt x="217" y="51"/>
                  </a:lnTo>
                  <a:lnTo>
                    <a:pt x="217" y="472"/>
                  </a:lnTo>
                  <a:lnTo>
                    <a:pt x="162" y="472"/>
                  </a:lnTo>
                  <a:lnTo>
                    <a:pt x="1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27" name="Freeform 6">
              <a:extLst>
                <a:ext uri="{FF2B5EF4-FFF2-40B4-BE49-F238E27FC236}">
                  <a16:creationId xmlns:a16="http://schemas.microsoft.com/office/drawing/2014/main" id="{CD9B8C87-89AE-40B9-A968-988D8580FB80}"/>
                </a:ext>
              </a:extLst>
            </p:cNvPr>
            <p:cNvSpPr>
              <a:spLocks/>
            </p:cNvSpPr>
            <p:nvPr/>
          </p:nvSpPr>
          <p:spPr bwMode="black">
            <a:xfrm>
              <a:off x="1364" y="1865"/>
              <a:ext cx="307" cy="480"/>
            </a:xfrm>
            <a:custGeom>
              <a:avLst/>
              <a:gdLst>
                <a:gd name="T0" fmla="*/ 251 w 251"/>
                <a:gd name="T1" fmla="*/ 211 h 399"/>
                <a:gd name="T2" fmla="*/ 251 w 251"/>
                <a:gd name="T3" fmla="*/ 399 h 399"/>
                <a:gd name="T4" fmla="*/ 208 w 251"/>
                <a:gd name="T5" fmla="*/ 399 h 399"/>
                <a:gd name="T6" fmla="*/ 208 w 251"/>
                <a:gd name="T7" fmla="*/ 216 h 399"/>
                <a:gd name="T8" fmla="*/ 134 w 251"/>
                <a:gd name="T9" fmla="*/ 135 h 399"/>
                <a:gd name="T10" fmla="*/ 43 w 251"/>
                <a:gd name="T11" fmla="*/ 211 h 399"/>
                <a:gd name="T12" fmla="*/ 43 w 251"/>
                <a:gd name="T13" fmla="*/ 399 h 399"/>
                <a:gd name="T14" fmla="*/ 0 w 251"/>
                <a:gd name="T15" fmla="*/ 399 h 399"/>
                <a:gd name="T16" fmla="*/ 0 w 251"/>
                <a:gd name="T17" fmla="*/ 0 h 399"/>
                <a:gd name="T18" fmla="*/ 43 w 251"/>
                <a:gd name="T19" fmla="*/ 0 h 399"/>
                <a:gd name="T20" fmla="*/ 43 w 251"/>
                <a:gd name="T21" fmla="*/ 151 h 399"/>
                <a:gd name="T22" fmla="*/ 140 w 251"/>
                <a:gd name="T23" fmla="*/ 97 h 399"/>
                <a:gd name="T24" fmla="*/ 251 w 251"/>
                <a:gd name="T25" fmla="*/ 21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1" h="399">
                  <a:moveTo>
                    <a:pt x="251" y="211"/>
                  </a:moveTo>
                  <a:cubicBezTo>
                    <a:pt x="251" y="399"/>
                    <a:pt x="251" y="399"/>
                    <a:pt x="251" y="399"/>
                  </a:cubicBezTo>
                  <a:cubicBezTo>
                    <a:pt x="208" y="399"/>
                    <a:pt x="208" y="399"/>
                    <a:pt x="208" y="399"/>
                  </a:cubicBezTo>
                  <a:cubicBezTo>
                    <a:pt x="208" y="216"/>
                    <a:pt x="208" y="216"/>
                    <a:pt x="208" y="216"/>
                  </a:cubicBezTo>
                  <a:cubicBezTo>
                    <a:pt x="208" y="169"/>
                    <a:pt x="178" y="135"/>
                    <a:pt x="134" y="135"/>
                  </a:cubicBezTo>
                  <a:cubicBezTo>
                    <a:pt x="85" y="135"/>
                    <a:pt x="43" y="170"/>
                    <a:pt x="43" y="211"/>
                  </a:cubicBezTo>
                  <a:cubicBezTo>
                    <a:pt x="43" y="399"/>
                    <a:pt x="43" y="399"/>
                    <a:pt x="43" y="399"/>
                  </a:cubicBezTo>
                  <a:cubicBezTo>
                    <a:pt x="0" y="399"/>
                    <a:pt x="0" y="399"/>
                    <a:pt x="0" y="399"/>
                  </a:cubicBezTo>
                  <a:cubicBezTo>
                    <a:pt x="0" y="0"/>
                    <a:pt x="0" y="0"/>
                    <a:pt x="0" y="0"/>
                  </a:cubicBezTo>
                  <a:cubicBezTo>
                    <a:pt x="43" y="0"/>
                    <a:pt x="43" y="0"/>
                    <a:pt x="43" y="0"/>
                  </a:cubicBezTo>
                  <a:cubicBezTo>
                    <a:pt x="43" y="151"/>
                    <a:pt x="43" y="151"/>
                    <a:pt x="43" y="151"/>
                  </a:cubicBezTo>
                  <a:cubicBezTo>
                    <a:pt x="60" y="119"/>
                    <a:pt x="98" y="97"/>
                    <a:pt x="140" y="97"/>
                  </a:cubicBezTo>
                  <a:cubicBezTo>
                    <a:pt x="205" y="97"/>
                    <a:pt x="251" y="144"/>
                    <a:pt x="251" y="2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28" name="Freeform 7">
              <a:extLst>
                <a:ext uri="{FF2B5EF4-FFF2-40B4-BE49-F238E27FC236}">
                  <a16:creationId xmlns:a16="http://schemas.microsoft.com/office/drawing/2014/main" id="{002BD709-64FB-44DB-A81E-BCC570D9EA6B}"/>
                </a:ext>
              </a:extLst>
            </p:cNvPr>
            <p:cNvSpPr>
              <a:spLocks noEditPoints="1"/>
            </p:cNvSpPr>
            <p:nvPr/>
          </p:nvSpPr>
          <p:spPr bwMode="black">
            <a:xfrm>
              <a:off x="1767" y="1857"/>
              <a:ext cx="70" cy="488"/>
            </a:xfrm>
            <a:custGeom>
              <a:avLst/>
              <a:gdLst>
                <a:gd name="T0" fmla="*/ 0 w 57"/>
                <a:gd name="T1" fmla="*/ 28 h 406"/>
                <a:gd name="T2" fmla="*/ 29 w 57"/>
                <a:gd name="T3" fmla="*/ 0 h 406"/>
                <a:gd name="T4" fmla="*/ 57 w 57"/>
                <a:gd name="T5" fmla="*/ 28 h 406"/>
                <a:gd name="T6" fmla="*/ 29 w 57"/>
                <a:gd name="T7" fmla="*/ 57 h 406"/>
                <a:gd name="T8" fmla="*/ 0 w 57"/>
                <a:gd name="T9" fmla="*/ 28 h 406"/>
                <a:gd name="T10" fmla="*/ 7 w 57"/>
                <a:gd name="T11" fmla="*/ 110 h 406"/>
                <a:gd name="T12" fmla="*/ 50 w 57"/>
                <a:gd name="T13" fmla="*/ 110 h 406"/>
                <a:gd name="T14" fmla="*/ 50 w 57"/>
                <a:gd name="T15" fmla="*/ 406 h 406"/>
                <a:gd name="T16" fmla="*/ 7 w 57"/>
                <a:gd name="T17" fmla="*/ 406 h 406"/>
                <a:gd name="T18" fmla="*/ 7 w 57"/>
                <a:gd name="T19"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06">
                  <a:moveTo>
                    <a:pt x="0" y="28"/>
                  </a:moveTo>
                  <a:cubicBezTo>
                    <a:pt x="0" y="13"/>
                    <a:pt x="13" y="0"/>
                    <a:pt x="29" y="0"/>
                  </a:cubicBezTo>
                  <a:cubicBezTo>
                    <a:pt x="44" y="0"/>
                    <a:pt x="57" y="13"/>
                    <a:pt x="57" y="28"/>
                  </a:cubicBezTo>
                  <a:cubicBezTo>
                    <a:pt x="57" y="44"/>
                    <a:pt x="44" y="57"/>
                    <a:pt x="29" y="57"/>
                  </a:cubicBezTo>
                  <a:cubicBezTo>
                    <a:pt x="13" y="57"/>
                    <a:pt x="0" y="44"/>
                    <a:pt x="0" y="28"/>
                  </a:cubicBezTo>
                  <a:close/>
                  <a:moveTo>
                    <a:pt x="7" y="110"/>
                  </a:moveTo>
                  <a:cubicBezTo>
                    <a:pt x="50" y="110"/>
                    <a:pt x="50" y="110"/>
                    <a:pt x="50" y="110"/>
                  </a:cubicBezTo>
                  <a:cubicBezTo>
                    <a:pt x="50" y="406"/>
                    <a:pt x="50" y="406"/>
                    <a:pt x="50" y="406"/>
                  </a:cubicBezTo>
                  <a:cubicBezTo>
                    <a:pt x="7" y="406"/>
                    <a:pt x="7" y="406"/>
                    <a:pt x="7" y="406"/>
                  </a:cubicBezTo>
                  <a:lnTo>
                    <a:pt x="7"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29" name="Freeform 8">
              <a:extLst>
                <a:ext uri="{FF2B5EF4-FFF2-40B4-BE49-F238E27FC236}">
                  <a16:creationId xmlns:a16="http://schemas.microsoft.com/office/drawing/2014/main" id="{926C9A2F-AD42-40CE-AD48-16ED2F5E2C23}"/>
                </a:ext>
              </a:extLst>
            </p:cNvPr>
            <p:cNvSpPr>
              <a:spLocks/>
            </p:cNvSpPr>
            <p:nvPr/>
          </p:nvSpPr>
          <p:spPr bwMode="black">
            <a:xfrm>
              <a:off x="1912" y="1982"/>
              <a:ext cx="281" cy="370"/>
            </a:xfrm>
            <a:custGeom>
              <a:avLst/>
              <a:gdLst>
                <a:gd name="T0" fmla="*/ 0 w 230"/>
                <a:gd name="T1" fmla="*/ 264 h 308"/>
                <a:gd name="T2" fmla="*/ 23 w 230"/>
                <a:gd name="T3" fmla="*/ 233 h 308"/>
                <a:gd name="T4" fmla="*/ 122 w 230"/>
                <a:gd name="T5" fmla="*/ 270 h 308"/>
                <a:gd name="T6" fmla="*/ 188 w 230"/>
                <a:gd name="T7" fmla="*/ 224 h 308"/>
                <a:gd name="T8" fmla="*/ 113 w 230"/>
                <a:gd name="T9" fmla="*/ 170 h 308"/>
                <a:gd name="T10" fmla="*/ 15 w 230"/>
                <a:gd name="T11" fmla="*/ 86 h 308"/>
                <a:gd name="T12" fmla="*/ 118 w 230"/>
                <a:gd name="T13" fmla="*/ 0 h 308"/>
                <a:gd name="T14" fmla="*/ 223 w 230"/>
                <a:gd name="T15" fmla="*/ 33 h 308"/>
                <a:gd name="T16" fmla="*/ 203 w 230"/>
                <a:gd name="T17" fmla="*/ 66 h 308"/>
                <a:gd name="T18" fmla="*/ 118 w 230"/>
                <a:gd name="T19" fmla="*/ 38 h 308"/>
                <a:gd name="T20" fmla="*/ 57 w 230"/>
                <a:gd name="T21" fmla="*/ 81 h 308"/>
                <a:gd name="T22" fmla="*/ 134 w 230"/>
                <a:gd name="T23" fmla="*/ 133 h 308"/>
                <a:gd name="T24" fmla="*/ 230 w 230"/>
                <a:gd name="T25" fmla="*/ 219 h 308"/>
                <a:gd name="T26" fmla="*/ 122 w 230"/>
                <a:gd name="T27" fmla="*/ 308 h 308"/>
                <a:gd name="T28" fmla="*/ 0 w 230"/>
                <a:gd name="T29" fmla="*/ 26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0" h="308">
                  <a:moveTo>
                    <a:pt x="0" y="264"/>
                  </a:moveTo>
                  <a:cubicBezTo>
                    <a:pt x="23" y="233"/>
                    <a:pt x="23" y="233"/>
                    <a:pt x="23" y="233"/>
                  </a:cubicBezTo>
                  <a:cubicBezTo>
                    <a:pt x="56" y="258"/>
                    <a:pt x="90" y="270"/>
                    <a:pt x="122" y="270"/>
                  </a:cubicBezTo>
                  <a:cubicBezTo>
                    <a:pt x="161" y="270"/>
                    <a:pt x="188" y="252"/>
                    <a:pt x="188" y="224"/>
                  </a:cubicBezTo>
                  <a:cubicBezTo>
                    <a:pt x="188" y="192"/>
                    <a:pt x="153" y="182"/>
                    <a:pt x="113" y="170"/>
                  </a:cubicBezTo>
                  <a:cubicBezTo>
                    <a:pt x="42" y="150"/>
                    <a:pt x="15" y="129"/>
                    <a:pt x="15" y="86"/>
                  </a:cubicBezTo>
                  <a:cubicBezTo>
                    <a:pt x="15" y="33"/>
                    <a:pt x="59" y="0"/>
                    <a:pt x="118" y="0"/>
                  </a:cubicBezTo>
                  <a:cubicBezTo>
                    <a:pt x="154" y="0"/>
                    <a:pt x="192" y="12"/>
                    <a:pt x="223" y="33"/>
                  </a:cubicBezTo>
                  <a:cubicBezTo>
                    <a:pt x="203" y="66"/>
                    <a:pt x="203" y="66"/>
                    <a:pt x="203" y="66"/>
                  </a:cubicBezTo>
                  <a:cubicBezTo>
                    <a:pt x="173" y="47"/>
                    <a:pt x="144" y="38"/>
                    <a:pt x="118" y="38"/>
                  </a:cubicBezTo>
                  <a:cubicBezTo>
                    <a:pt x="85" y="38"/>
                    <a:pt x="57" y="53"/>
                    <a:pt x="57" y="81"/>
                  </a:cubicBezTo>
                  <a:cubicBezTo>
                    <a:pt x="57" y="107"/>
                    <a:pt x="79" y="115"/>
                    <a:pt x="134" y="133"/>
                  </a:cubicBezTo>
                  <a:cubicBezTo>
                    <a:pt x="181" y="147"/>
                    <a:pt x="230" y="163"/>
                    <a:pt x="230" y="219"/>
                  </a:cubicBezTo>
                  <a:cubicBezTo>
                    <a:pt x="230" y="274"/>
                    <a:pt x="184" y="308"/>
                    <a:pt x="122" y="308"/>
                  </a:cubicBezTo>
                  <a:cubicBezTo>
                    <a:pt x="81" y="308"/>
                    <a:pt x="36" y="293"/>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30" name="Freeform 9">
              <a:extLst>
                <a:ext uri="{FF2B5EF4-FFF2-40B4-BE49-F238E27FC236}">
                  <a16:creationId xmlns:a16="http://schemas.microsoft.com/office/drawing/2014/main" id="{AF6E45DA-A3A4-4FA3-9A95-1F83D1FA42C5}"/>
                </a:ext>
              </a:extLst>
            </p:cNvPr>
            <p:cNvSpPr>
              <a:spLocks noEditPoints="1"/>
            </p:cNvSpPr>
            <p:nvPr/>
          </p:nvSpPr>
          <p:spPr bwMode="black">
            <a:xfrm>
              <a:off x="2473" y="1857"/>
              <a:ext cx="70" cy="488"/>
            </a:xfrm>
            <a:custGeom>
              <a:avLst/>
              <a:gdLst>
                <a:gd name="T0" fmla="*/ 0 w 57"/>
                <a:gd name="T1" fmla="*/ 28 h 406"/>
                <a:gd name="T2" fmla="*/ 29 w 57"/>
                <a:gd name="T3" fmla="*/ 0 h 406"/>
                <a:gd name="T4" fmla="*/ 57 w 57"/>
                <a:gd name="T5" fmla="*/ 28 h 406"/>
                <a:gd name="T6" fmla="*/ 29 w 57"/>
                <a:gd name="T7" fmla="*/ 57 h 406"/>
                <a:gd name="T8" fmla="*/ 0 w 57"/>
                <a:gd name="T9" fmla="*/ 28 h 406"/>
                <a:gd name="T10" fmla="*/ 7 w 57"/>
                <a:gd name="T11" fmla="*/ 110 h 406"/>
                <a:gd name="T12" fmla="*/ 50 w 57"/>
                <a:gd name="T13" fmla="*/ 110 h 406"/>
                <a:gd name="T14" fmla="*/ 50 w 57"/>
                <a:gd name="T15" fmla="*/ 406 h 406"/>
                <a:gd name="T16" fmla="*/ 7 w 57"/>
                <a:gd name="T17" fmla="*/ 406 h 406"/>
                <a:gd name="T18" fmla="*/ 7 w 57"/>
                <a:gd name="T19"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06">
                  <a:moveTo>
                    <a:pt x="0" y="28"/>
                  </a:moveTo>
                  <a:cubicBezTo>
                    <a:pt x="0" y="13"/>
                    <a:pt x="13" y="0"/>
                    <a:pt x="29" y="0"/>
                  </a:cubicBezTo>
                  <a:cubicBezTo>
                    <a:pt x="44" y="0"/>
                    <a:pt x="57" y="13"/>
                    <a:pt x="57" y="28"/>
                  </a:cubicBezTo>
                  <a:cubicBezTo>
                    <a:pt x="57" y="44"/>
                    <a:pt x="44" y="57"/>
                    <a:pt x="29" y="57"/>
                  </a:cubicBezTo>
                  <a:cubicBezTo>
                    <a:pt x="13" y="57"/>
                    <a:pt x="0" y="44"/>
                    <a:pt x="0" y="28"/>
                  </a:cubicBezTo>
                  <a:close/>
                  <a:moveTo>
                    <a:pt x="7" y="110"/>
                  </a:moveTo>
                  <a:cubicBezTo>
                    <a:pt x="50" y="110"/>
                    <a:pt x="50" y="110"/>
                    <a:pt x="50" y="110"/>
                  </a:cubicBezTo>
                  <a:cubicBezTo>
                    <a:pt x="50" y="406"/>
                    <a:pt x="50" y="406"/>
                    <a:pt x="50" y="406"/>
                  </a:cubicBezTo>
                  <a:cubicBezTo>
                    <a:pt x="7" y="406"/>
                    <a:pt x="7" y="406"/>
                    <a:pt x="7" y="406"/>
                  </a:cubicBezTo>
                  <a:lnTo>
                    <a:pt x="7"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31" name="Freeform 10">
              <a:extLst>
                <a:ext uri="{FF2B5EF4-FFF2-40B4-BE49-F238E27FC236}">
                  <a16:creationId xmlns:a16="http://schemas.microsoft.com/office/drawing/2014/main" id="{0E9BB012-66AD-4575-AACA-AA4D8882A4B6}"/>
                </a:ext>
              </a:extLst>
            </p:cNvPr>
            <p:cNvSpPr>
              <a:spLocks/>
            </p:cNvSpPr>
            <p:nvPr/>
          </p:nvSpPr>
          <p:spPr bwMode="black">
            <a:xfrm>
              <a:off x="2617" y="1982"/>
              <a:ext cx="282" cy="370"/>
            </a:xfrm>
            <a:custGeom>
              <a:avLst/>
              <a:gdLst>
                <a:gd name="T0" fmla="*/ 0 w 230"/>
                <a:gd name="T1" fmla="*/ 264 h 308"/>
                <a:gd name="T2" fmla="*/ 23 w 230"/>
                <a:gd name="T3" fmla="*/ 233 h 308"/>
                <a:gd name="T4" fmla="*/ 122 w 230"/>
                <a:gd name="T5" fmla="*/ 270 h 308"/>
                <a:gd name="T6" fmla="*/ 188 w 230"/>
                <a:gd name="T7" fmla="*/ 224 h 308"/>
                <a:gd name="T8" fmla="*/ 113 w 230"/>
                <a:gd name="T9" fmla="*/ 170 h 308"/>
                <a:gd name="T10" fmla="*/ 15 w 230"/>
                <a:gd name="T11" fmla="*/ 86 h 308"/>
                <a:gd name="T12" fmla="*/ 118 w 230"/>
                <a:gd name="T13" fmla="*/ 0 h 308"/>
                <a:gd name="T14" fmla="*/ 224 w 230"/>
                <a:gd name="T15" fmla="*/ 33 h 308"/>
                <a:gd name="T16" fmla="*/ 203 w 230"/>
                <a:gd name="T17" fmla="*/ 66 h 308"/>
                <a:gd name="T18" fmla="*/ 118 w 230"/>
                <a:gd name="T19" fmla="*/ 38 h 308"/>
                <a:gd name="T20" fmla="*/ 57 w 230"/>
                <a:gd name="T21" fmla="*/ 81 h 308"/>
                <a:gd name="T22" fmla="*/ 134 w 230"/>
                <a:gd name="T23" fmla="*/ 133 h 308"/>
                <a:gd name="T24" fmla="*/ 230 w 230"/>
                <a:gd name="T25" fmla="*/ 219 h 308"/>
                <a:gd name="T26" fmla="*/ 122 w 230"/>
                <a:gd name="T27" fmla="*/ 308 h 308"/>
                <a:gd name="T28" fmla="*/ 0 w 230"/>
                <a:gd name="T29" fmla="*/ 26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0" h="308">
                  <a:moveTo>
                    <a:pt x="0" y="264"/>
                  </a:moveTo>
                  <a:cubicBezTo>
                    <a:pt x="23" y="233"/>
                    <a:pt x="23" y="233"/>
                    <a:pt x="23" y="233"/>
                  </a:cubicBezTo>
                  <a:cubicBezTo>
                    <a:pt x="56" y="258"/>
                    <a:pt x="90" y="270"/>
                    <a:pt x="122" y="270"/>
                  </a:cubicBezTo>
                  <a:cubicBezTo>
                    <a:pt x="161" y="270"/>
                    <a:pt x="188" y="252"/>
                    <a:pt x="188" y="224"/>
                  </a:cubicBezTo>
                  <a:cubicBezTo>
                    <a:pt x="188" y="192"/>
                    <a:pt x="153" y="182"/>
                    <a:pt x="113" y="170"/>
                  </a:cubicBezTo>
                  <a:cubicBezTo>
                    <a:pt x="42" y="150"/>
                    <a:pt x="15" y="129"/>
                    <a:pt x="15" y="86"/>
                  </a:cubicBezTo>
                  <a:cubicBezTo>
                    <a:pt x="15" y="33"/>
                    <a:pt x="59" y="0"/>
                    <a:pt x="118" y="0"/>
                  </a:cubicBezTo>
                  <a:cubicBezTo>
                    <a:pt x="154" y="0"/>
                    <a:pt x="192" y="12"/>
                    <a:pt x="224" y="33"/>
                  </a:cubicBezTo>
                  <a:cubicBezTo>
                    <a:pt x="203" y="66"/>
                    <a:pt x="203" y="66"/>
                    <a:pt x="203" y="66"/>
                  </a:cubicBezTo>
                  <a:cubicBezTo>
                    <a:pt x="173" y="47"/>
                    <a:pt x="144" y="38"/>
                    <a:pt x="118" y="38"/>
                  </a:cubicBezTo>
                  <a:cubicBezTo>
                    <a:pt x="85" y="38"/>
                    <a:pt x="57" y="53"/>
                    <a:pt x="57" y="81"/>
                  </a:cubicBezTo>
                  <a:cubicBezTo>
                    <a:pt x="57" y="107"/>
                    <a:pt x="79" y="115"/>
                    <a:pt x="134" y="133"/>
                  </a:cubicBezTo>
                  <a:cubicBezTo>
                    <a:pt x="181" y="147"/>
                    <a:pt x="230" y="163"/>
                    <a:pt x="230" y="219"/>
                  </a:cubicBezTo>
                  <a:cubicBezTo>
                    <a:pt x="230" y="274"/>
                    <a:pt x="184" y="308"/>
                    <a:pt x="122" y="308"/>
                  </a:cubicBezTo>
                  <a:cubicBezTo>
                    <a:pt x="81" y="308"/>
                    <a:pt x="36" y="293"/>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32" name="Freeform 11">
              <a:extLst>
                <a:ext uri="{FF2B5EF4-FFF2-40B4-BE49-F238E27FC236}">
                  <a16:creationId xmlns:a16="http://schemas.microsoft.com/office/drawing/2014/main" id="{16C674FD-9428-487D-86F2-E34B74F88508}"/>
                </a:ext>
              </a:extLst>
            </p:cNvPr>
            <p:cNvSpPr>
              <a:spLocks/>
            </p:cNvSpPr>
            <p:nvPr/>
          </p:nvSpPr>
          <p:spPr bwMode="black">
            <a:xfrm>
              <a:off x="3201" y="1873"/>
              <a:ext cx="464" cy="472"/>
            </a:xfrm>
            <a:custGeom>
              <a:avLst/>
              <a:gdLst>
                <a:gd name="T0" fmla="*/ 0 w 464"/>
                <a:gd name="T1" fmla="*/ 0 h 472"/>
                <a:gd name="T2" fmla="*/ 53 w 464"/>
                <a:gd name="T3" fmla="*/ 0 h 472"/>
                <a:gd name="T4" fmla="*/ 232 w 464"/>
                <a:gd name="T5" fmla="*/ 329 h 472"/>
                <a:gd name="T6" fmla="*/ 411 w 464"/>
                <a:gd name="T7" fmla="*/ 0 h 472"/>
                <a:gd name="T8" fmla="*/ 464 w 464"/>
                <a:gd name="T9" fmla="*/ 0 h 472"/>
                <a:gd name="T10" fmla="*/ 464 w 464"/>
                <a:gd name="T11" fmla="*/ 472 h 472"/>
                <a:gd name="T12" fmla="*/ 411 w 464"/>
                <a:gd name="T13" fmla="*/ 472 h 472"/>
                <a:gd name="T14" fmla="*/ 411 w 464"/>
                <a:gd name="T15" fmla="*/ 115 h 472"/>
                <a:gd name="T16" fmla="*/ 232 w 464"/>
                <a:gd name="T17" fmla="*/ 445 h 472"/>
                <a:gd name="T18" fmla="*/ 53 w 464"/>
                <a:gd name="T19" fmla="*/ 115 h 472"/>
                <a:gd name="T20" fmla="*/ 53 w 464"/>
                <a:gd name="T21" fmla="*/ 472 h 472"/>
                <a:gd name="T22" fmla="*/ 0 w 464"/>
                <a:gd name="T23" fmla="*/ 472 h 472"/>
                <a:gd name="T24" fmla="*/ 0 w 464"/>
                <a:gd name="T25"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4" h="472">
                  <a:moveTo>
                    <a:pt x="0" y="0"/>
                  </a:moveTo>
                  <a:lnTo>
                    <a:pt x="53" y="0"/>
                  </a:lnTo>
                  <a:lnTo>
                    <a:pt x="232" y="329"/>
                  </a:lnTo>
                  <a:lnTo>
                    <a:pt x="411" y="0"/>
                  </a:lnTo>
                  <a:lnTo>
                    <a:pt x="464" y="0"/>
                  </a:lnTo>
                  <a:lnTo>
                    <a:pt x="464" y="472"/>
                  </a:lnTo>
                  <a:lnTo>
                    <a:pt x="411" y="472"/>
                  </a:lnTo>
                  <a:lnTo>
                    <a:pt x="411" y="115"/>
                  </a:lnTo>
                  <a:lnTo>
                    <a:pt x="232" y="445"/>
                  </a:lnTo>
                  <a:lnTo>
                    <a:pt x="53" y="115"/>
                  </a:lnTo>
                  <a:lnTo>
                    <a:pt x="53" y="472"/>
                  </a:lnTo>
                  <a:lnTo>
                    <a:pt x="0" y="47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33" name="Freeform 12">
              <a:extLst>
                <a:ext uri="{FF2B5EF4-FFF2-40B4-BE49-F238E27FC236}">
                  <a16:creationId xmlns:a16="http://schemas.microsoft.com/office/drawing/2014/main" id="{5A7840E1-3DFB-4EFA-830E-6F280C833C9D}"/>
                </a:ext>
              </a:extLst>
            </p:cNvPr>
            <p:cNvSpPr>
              <a:spLocks noEditPoints="1"/>
            </p:cNvSpPr>
            <p:nvPr/>
          </p:nvSpPr>
          <p:spPr bwMode="black">
            <a:xfrm>
              <a:off x="3764" y="1982"/>
              <a:ext cx="349" cy="370"/>
            </a:xfrm>
            <a:custGeom>
              <a:avLst/>
              <a:gdLst>
                <a:gd name="T0" fmla="*/ 242 w 285"/>
                <a:gd name="T1" fmla="*/ 235 h 308"/>
                <a:gd name="T2" fmla="*/ 268 w 285"/>
                <a:gd name="T3" fmla="*/ 263 h 308"/>
                <a:gd name="T4" fmla="*/ 150 w 285"/>
                <a:gd name="T5" fmla="*/ 308 h 308"/>
                <a:gd name="T6" fmla="*/ 0 w 285"/>
                <a:gd name="T7" fmla="*/ 153 h 308"/>
                <a:gd name="T8" fmla="*/ 146 w 285"/>
                <a:gd name="T9" fmla="*/ 0 h 308"/>
                <a:gd name="T10" fmla="*/ 285 w 285"/>
                <a:gd name="T11" fmla="*/ 170 h 308"/>
                <a:gd name="T12" fmla="*/ 44 w 285"/>
                <a:gd name="T13" fmla="*/ 170 h 308"/>
                <a:gd name="T14" fmla="*/ 149 w 285"/>
                <a:gd name="T15" fmla="*/ 270 h 308"/>
                <a:gd name="T16" fmla="*/ 242 w 285"/>
                <a:gd name="T17" fmla="*/ 235 h 308"/>
                <a:gd name="T18" fmla="*/ 45 w 285"/>
                <a:gd name="T19" fmla="*/ 132 h 308"/>
                <a:gd name="T20" fmla="*/ 243 w 285"/>
                <a:gd name="T21" fmla="*/ 132 h 308"/>
                <a:gd name="T22" fmla="*/ 147 w 285"/>
                <a:gd name="T23" fmla="*/ 38 h 308"/>
                <a:gd name="T24" fmla="*/ 45 w 285"/>
                <a:gd name="T25" fmla="*/ 13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308">
                  <a:moveTo>
                    <a:pt x="242" y="235"/>
                  </a:moveTo>
                  <a:cubicBezTo>
                    <a:pt x="268" y="263"/>
                    <a:pt x="268" y="263"/>
                    <a:pt x="268" y="263"/>
                  </a:cubicBezTo>
                  <a:cubicBezTo>
                    <a:pt x="243" y="291"/>
                    <a:pt x="191" y="308"/>
                    <a:pt x="150" y="308"/>
                  </a:cubicBezTo>
                  <a:cubicBezTo>
                    <a:pt x="71" y="308"/>
                    <a:pt x="0" y="244"/>
                    <a:pt x="0" y="153"/>
                  </a:cubicBezTo>
                  <a:cubicBezTo>
                    <a:pt x="0" y="65"/>
                    <a:pt x="66" y="0"/>
                    <a:pt x="146" y="0"/>
                  </a:cubicBezTo>
                  <a:cubicBezTo>
                    <a:pt x="235" y="0"/>
                    <a:pt x="285" y="67"/>
                    <a:pt x="285" y="170"/>
                  </a:cubicBezTo>
                  <a:cubicBezTo>
                    <a:pt x="44" y="170"/>
                    <a:pt x="44" y="170"/>
                    <a:pt x="44" y="170"/>
                  </a:cubicBezTo>
                  <a:cubicBezTo>
                    <a:pt x="50" y="228"/>
                    <a:pt x="91" y="270"/>
                    <a:pt x="149" y="270"/>
                  </a:cubicBezTo>
                  <a:cubicBezTo>
                    <a:pt x="184" y="270"/>
                    <a:pt x="224" y="255"/>
                    <a:pt x="242" y="235"/>
                  </a:cubicBezTo>
                  <a:close/>
                  <a:moveTo>
                    <a:pt x="45" y="132"/>
                  </a:moveTo>
                  <a:cubicBezTo>
                    <a:pt x="243" y="132"/>
                    <a:pt x="243" y="132"/>
                    <a:pt x="243" y="132"/>
                  </a:cubicBezTo>
                  <a:cubicBezTo>
                    <a:pt x="238" y="79"/>
                    <a:pt x="206" y="38"/>
                    <a:pt x="147" y="38"/>
                  </a:cubicBezTo>
                  <a:cubicBezTo>
                    <a:pt x="95" y="38"/>
                    <a:pt x="53" y="75"/>
                    <a:pt x="45"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34" name="Freeform 13">
              <a:extLst>
                <a:ext uri="{FF2B5EF4-FFF2-40B4-BE49-F238E27FC236}">
                  <a16:creationId xmlns:a16="http://schemas.microsoft.com/office/drawing/2014/main" id="{FE8FA87F-3177-4DEA-9E9C-DDA472353330}"/>
                </a:ext>
              </a:extLst>
            </p:cNvPr>
            <p:cNvSpPr>
              <a:spLocks/>
            </p:cNvSpPr>
            <p:nvPr/>
          </p:nvSpPr>
          <p:spPr bwMode="black">
            <a:xfrm>
              <a:off x="4172" y="1892"/>
              <a:ext cx="211" cy="460"/>
            </a:xfrm>
            <a:custGeom>
              <a:avLst/>
              <a:gdLst>
                <a:gd name="T0" fmla="*/ 173 w 173"/>
                <a:gd name="T1" fmla="*/ 365 h 383"/>
                <a:gd name="T2" fmla="*/ 119 w 173"/>
                <a:gd name="T3" fmla="*/ 383 h 383"/>
                <a:gd name="T4" fmla="*/ 47 w 173"/>
                <a:gd name="T5" fmla="*/ 308 h 383"/>
                <a:gd name="T6" fmla="*/ 47 w 173"/>
                <a:gd name="T7" fmla="*/ 120 h 383"/>
                <a:gd name="T8" fmla="*/ 0 w 173"/>
                <a:gd name="T9" fmla="*/ 120 h 383"/>
                <a:gd name="T10" fmla="*/ 0 w 173"/>
                <a:gd name="T11" fmla="*/ 81 h 383"/>
                <a:gd name="T12" fmla="*/ 47 w 173"/>
                <a:gd name="T13" fmla="*/ 81 h 383"/>
                <a:gd name="T14" fmla="*/ 47 w 173"/>
                <a:gd name="T15" fmla="*/ 0 h 383"/>
                <a:gd name="T16" fmla="*/ 89 w 173"/>
                <a:gd name="T17" fmla="*/ 0 h 383"/>
                <a:gd name="T18" fmla="*/ 89 w 173"/>
                <a:gd name="T19" fmla="*/ 81 h 383"/>
                <a:gd name="T20" fmla="*/ 162 w 173"/>
                <a:gd name="T21" fmla="*/ 81 h 383"/>
                <a:gd name="T22" fmla="*/ 162 w 173"/>
                <a:gd name="T23" fmla="*/ 120 h 383"/>
                <a:gd name="T24" fmla="*/ 89 w 173"/>
                <a:gd name="T25" fmla="*/ 120 h 383"/>
                <a:gd name="T26" fmla="*/ 89 w 173"/>
                <a:gd name="T27" fmla="*/ 308 h 383"/>
                <a:gd name="T28" fmla="*/ 121 w 173"/>
                <a:gd name="T29" fmla="*/ 345 h 383"/>
                <a:gd name="T30" fmla="*/ 152 w 173"/>
                <a:gd name="T31" fmla="*/ 333 h 383"/>
                <a:gd name="T32" fmla="*/ 173 w 173"/>
                <a:gd name="T33" fmla="*/ 36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3" h="383">
                  <a:moveTo>
                    <a:pt x="173" y="365"/>
                  </a:moveTo>
                  <a:cubicBezTo>
                    <a:pt x="158" y="377"/>
                    <a:pt x="139" y="383"/>
                    <a:pt x="119" y="383"/>
                  </a:cubicBezTo>
                  <a:cubicBezTo>
                    <a:pt x="76" y="383"/>
                    <a:pt x="47" y="352"/>
                    <a:pt x="47" y="308"/>
                  </a:cubicBezTo>
                  <a:cubicBezTo>
                    <a:pt x="47" y="120"/>
                    <a:pt x="47" y="120"/>
                    <a:pt x="47" y="120"/>
                  </a:cubicBezTo>
                  <a:cubicBezTo>
                    <a:pt x="0" y="120"/>
                    <a:pt x="0" y="120"/>
                    <a:pt x="0" y="120"/>
                  </a:cubicBezTo>
                  <a:cubicBezTo>
                    <a:pt x="0" y="81"/>
                    <a:pt x="0" y="81"/>
                    <a:pt x="0" y="81"/>
                  </a:cubicBezTo>
                  <a:cubicBezTo>
                    <a:pt x="47" y="81"/>
                    <a:pt x="47" y="81"/>
                    <a:pt x="47" y="81"/>
                  </a:cubicBezTo>
                  <a:cubicBezTo>
                    <a:pt x="47" y="0"/>
                    <a:pt x="47" y="0"/>
                    <a:pt x="47" y="0"/>
                  </a:cubicBezTo>
                  <a:cubicBezTo>
                    <a:pt x="89" y="0"/>
                    <a:pt x="89" y="0"/>
                    <a:pt x="89" y="0"/>
                  </a:cubicBezTo>
                  <a:cubicBezTo>
                    <a:pt x="89" y="81"/>
                    <a:pt x="89" y="81"/>
                    <a:pt x="89" y="81"/>
                  </a:cubicBezTo>
                  <a:cubicBezTo>
                    <a:pt x="162" y="81"/>
                    <a:pt x="162" y="81"/>
                    <a:pt x="162" y="81"/>
                  </a:cubicBezTo>
                  <a:cubicBezTo>
                    <a:pt x="162" y="120"/>
                    <a:pt x="162" y="120"/>
                    <a:pt x="162" y="120"/>
                  </a:cubicBezTo>
                  <a:cubicBezTo>
                    <a:pt x="89" y="120"/>
                    <a:pt x="89" y="120"/>
                    <a:pt x="89" y="120"/>
                  </a:cubicBezTo>
                  <a:cubicBezTo>
                    <a:pt x="89" y="308"/>
                    <a:pt x="89" y="308"/>
                    <a:pt x="89" y="308"/>
                  </a:cubicBezTo>
                  <a:cubicBezTo>
                    <a:pt x="89" y="330"/>
                    <a:pt x="104" y="345"/>
                    <a:pt x="121" y="345"/>
                  </a:cubicBezTo>
                  <a:cubicBezTo>
                    <a:pt x="135" y="345"/>
                    <a:pt x="146" y="340"/>
                    <a:pt x="152" y="333"/>
                  </a:cubicBezTo>
                  <a:lnTo>
                    <a:pt x="173" y="3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35" name="Freeform 14">
              <a:extLst>
                <a:ext uri="{FF2B5EF4-FFF2-40B4-BE49-F238E27FC236}">
                  <a16:creationId xmlns:a16="http://schemas.microsoft.com/office/drawing/2014/main" id="{C9209808-6696-40D2-BB08-D21DE71C53D8}"/>
                </a:ext>
              </a:extLst>
            </p:cNvPr>
            <p:cNvSpPr>
              <a:spLocks/>
            </p:cNvSpPr>
            <p:nvPr/>
          </p:nvSpPr>
          <p:spPr bwMode="black">
            <a:xfrm>
              <a:off x="4463" y="1982"/>
              <a:ext cx="192" cy="363"/>
            </a:xfrm>
            <a:custGeom>
              <a:avLst/>
              <a:gdLst>
                <a:gd name="T0" fmla="*/ 157 w 157"/>
                <a:gd name="T1" fmla="*/ 0 h 302"/>
                <a:gd name="T2" fmla="*/ 157 w 157"/>
                <a:gd name="T3" fmla="*/ 38 h 302"/>
                <a:gd name="T4" fmla="*/ 43 w 157"/>
                <a:gd name="T5" fmla="*/ 137 h 302"/>
                <a:gd name="T6" fmla="*/ 43 w 157"/>
                <a:gd name="T7" fmla="*/ 302 h 302"/>
                <a:gd name="T8" fmla="*/ 0 w 157"/>
                <a:gd name="T9" fmla="*/ 302 h 302"/>
                <a:gd name="T10" fmla="*/ 0 w 157"/>
                <a:gd name="T11" fmla="*/ 6 h 302"/>
                <a:gd name="T12" fmla="*/ 43 w 157"/>
                <a:gd name="T13" fmla="*/ 6 h 302"/>
                <a:gd name="T14" fmla="*/ 43 w 157"/>
                <a:gd name="T15" fmla="*/ 64 h 302"/>
                <a:gd name="T16" fmla="*/ 157 w 157"/>
                <a:gd name="T17"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302">
                  <a:moveTo>
                    <a:pt x="157" y="0"/>
                  </a:moveTo>
                  <a:cubicBezTo>
                    <a:pt x="157" y="38"/>
                    <a:pt x="157" y="38"/>
                    <a:pt x="157" y="38"/>
                  </a:cubicBezTo>
                  <a:cubicBezTo>
                    <a:pt x="90" y="38"/>
                    <a:pt x="43" y="79"/>
                    <a:pt x="43" y="137"/>
                  </a:cubicBezTo>
                  <a:cubicBezTo>
                    <a:pt x="43" y="302"/>
                    <a:pt x="43" y="302"/>
                    <a:pt x="43" y="302"/>
                  </a:cubicBezTo>
                  <a:cubicBezTo>
                    <a:pt x="0" y="302"/>
                    <a:pt x="0" y="302"/>
                    <a:pt x="0" y="302"/>
                  </a:cubicBezTo>
                  <a:cubicBezTo>
                    <a:pt x="0" y="6"/>
                    <a:pt x="0" y="6"/>
                    <a:pt x="0" y="6"/>
                  </a:cubicBezTo>
                  <a:cubicBezTo>
                    <a:pt x="43" y="6"/>
                    <a:pt x="43" y="6"/>
                    <a:pt x="43" y="6"/>
                  </a:cubicBezTo>
                  <a:cubicBezTo>
                    <a:pt x="43" y="64"/>
                    <a:pt x="43" y="64"/>
                    <a:pt x="43" y="64"/>
                  </a:cubicBezTo>
                  <a:cubicBezTo>
                    <a:pt x="60" y="25"/>
                    <a:pt x="103" y="0"/>
                    <a:pt x="1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36" name="Freeform 15">
              <a:extLst>
                <a:ext uri="{FF2B5EF4-FFF2-40B4-BE49-F238E27FC236}">
                  <a16:creationId xmlns:a16="http://schemas.microsoft.com/office/drawing/2014/main" id="{1D3B2A8C-316B-4B50-9091-1B4AC66484A5}"/>
                </a:ext>
              </a:extLst>
            </p:cNvPr>
            <p:cNvSpPr>
              <a:spLocks noEditPoints="1"/>
            </p:cNvSpPr>
            <p:nvPr/>
          </p:nvSpPr>
          <p:spPr bwMode="black">
            <a:xfrm>
              <a:off x="4695" y="1982"/>
              <a:ext cx="374" cy="370"/>
            </a:xfrm>
            <a:custGeom>
              <a:avLst/>
              <a:gdLst>
                <a:gd name="T0" fmla="*/ 0 w 306"/>
                <a:gd name="T1" fmla="*/ 154 h 308"/>
                <a:gd name="T2" fmla="*/ 153 w 306"/>
                <a:gd name="T3" fmla="*/ 0 h 308"/>
                <a:gd name="T4" fmla="*/ 306 w 306"/>
                <a:gd name="T5" fmla="*/ 154 h 308"/>
                <a:gd name="T6" fmla="*/ 153 w 306"/>
                <a:gd name="T7" fmla="*/ 308 h 308"/>
                <a:gd name="T8" fmla="*/ 0 w 306"/>
                <a:gd name="T9" fmla="*/ 154 h 308"/>
                <a:gd name="T10" fmla="*/ 261 w 306"/>
                <a:gd name="T11" fmla="*/ 154 h 308"/>
                <a:gd name="T12" fmla="*/ 153 w 306"/>
                <a:gd name="T13" fmla="*/ 38 h 308"/>
                <a:gd name="T14" fmla="*/ 46 w 306"/>
                <a:gd name="T15" fmla="*/ 154 h 308"/>
                <a:gd name="T16" fmla="*/ 153 w 306"/>
                <a:gd name="T17" fmla="*/ 270 h 308"/>
                <a:gd name="T18" fmla="*/ 261 w 306"/>
                <a:gd name="T19" fmla="*/ 15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8">
                  <a:moveTo>
                    <a:pt x="0" y="154"/>
                  </a:moveTo>
                  <a:cubicBezTo>
                    <a:pt x="0" y="70"/>
                    <a:pt x="71" y="0"/>
                    <a:pt x="153" y="0"/>
                  </a:cubicBezTo>
                  <a:cubicBezTo>
                    <a:pt x="236" y="0"/>
                    <a:pt x="306" y="70"/>
                    <a:pt x="306" y="154"/>
                  </a:cubicBezTo>
                  <a:cubicBezTo>
                    <a:pt x="306" y="238"/>
                    <a:pt x="236" y="308"/>
                    <a:pt x="153" y="308"/>
                  </a:cubicBezTo>
                  <a:cubicBezTo>
                    <a:pt x="71" y="308"/>
                    <a:pt x="0" y="238"/>
                    <a:pt x="0" y="154"/>
                  </a:cubicBezTo>
                  <a:close/>
                  <a:moveTo>
                    <a:pt x="261" y="154"/>
                  </a:moveTo>
                  <a:cubicBezTo>
                    <a:pt x="261" y="91"/>
                    <a:pt x="212" y="38"/>
                    <a:pt x="153" y="38"/>
                  </a:cubicBezTo>
                  <a:cubicBezTo>
                    <a:pt x="95" y="38"/>
                    <a:pt x="46" y="91"/>
                    <a:pt x="46" y="154"/>
                  </a:cubicBezTo>
                  <a:cubicBezTo>
                    <a:pt x="46" y="217"/>
                    <a:pt x="95" y="270"/>
                    <a:pt x="153" y="270"/>
                  </a:cubicBezTo>
                  <a:cubicBezTo>
                    <a:pt x="212" y="270"/>
                    <a:pt x="261" y="217"/>
                    <a:pt x="261"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37" name="Freeform 16">
              <a:extLst>
                <a:ext uri="{FF2B5EF4-FFF2-40B4-BE49-F238E27FC236}">
                  <a16:creationId xmlns:a16="http://schemas.microsoft.com/office/drawing/2014/main" id="{15C78FBB-9428-49FA-A406-331F81A8781F}"/>
                </a:ext>
              </a:extLst>
            </p:cNvPr>
            <p:cNvSpPr>
              <a:spLocks noEditPoints="1"/>
            </p:cNvSpPr>
            <p:nvPr/>
          </p:nvSpPr>
          <p:spPr bwMode="black">
            <a:xfrm>
              <a:off x="5161" y="1982"/>
              <a:ext cx="350" cy="481"/>
            </a:xfrm>
            <a:custGeom>
              <a:avLst/>
              <a:gdLst>
                <a:gd name="T0" fmla="*/ 286 w 286"/>
                <a:gd name="T1" fmla="*/ 154 h 400"/>
                <a:gd name="T2" fmla="*/ 150 w 286"/>
                <a:gd name="T3" fmla="*/ 308 h 400"/>
                <a:gd name="T4" fmla="*/ 42 w 286"/>
                <a:gd name="T5" fmla="*/ 246 h 400"/>
                <a:gd name="T6" fmla="*/ 42 w 286"/>
                <a:gd name="T7" fmla="*/ 400 h 400"/>
                <a:gd name="T8" fmla="*/ 0 w 286"/>
                <a:gd name="T9" fmla="*/ 400 h 400"/>
                <a:gd name="T10" fmla="*/ 0 w 286"/>
                <a:gd name="T11" fmla="*/ 6 h 400"/>
                <a:gd name="T12" fmla="*/ 42 w 286"/>
                <a:gd name="T13" fmla="*/ 6 h 400"/>
                <a:gd name="T14" fmla="*/ 42 w 286"/>
                <a:gd name="T15" fmla="*/ 62 h 400"/>
                <a:gd name="T16" fmla="*/ 150 w 286"/>
                <a:gd name="T17" fmla="*/ 0 h 400"/>
                <a:gd name="T18" fmla="*/ 286 w 286"/>
                <a:gd name="T19" fmla="*/ 154 h 400"/>
                <a:gd name="T20" fmla="*/ 240 w 286"/>
                <a:gd name="T21" fmla="*/ 154 h 400"/>
                <a:gd name="T22" fmla="*/ 142 w 286"/>
                <a:gd name="T23" fmla="*/ 38 h 400"/>
                <a:gd name="T24" fmla="*/ 42 w 286"/>
                <a:gd name="T25" fmla="*/ 154 h 400"/>
                <a:gd name="T26" fmla="*/ 142 w 286"/>
                <a:gd name="T27" fmla="*/ 270 h 400"/>
                <a:gd name="T28" fmla="*/ 240 w 286"/>
                <a:gd name="T29" fmla="*/ 15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6" h="400">
                  <a:moveTo>
                    <a:pt x="286" y="154"/>
                  </a:moveTo>
                  <a:cubicBezTo>
                    <a:pt x="286" y="244"/>
                    <a:pt x="227" y="308"/>
                    <a:pt x="150" y="308"/>
                  </a:cubicBezTo>
                  <a:cubicBezTo>
                    <a:pt x="102" y="308"/>
                    <a:pt x="65" y="285"/>
                    <a:pt x="42" y="246"/>
                  </a:cubicBezTo>
                  <a:cubicBezTo>
                    <a:pt x="42" y="400"/>
                    <a:pt x="42" y="400"/>
                    <a:pt x="42" y="400"/>
                  </a:cubicBezTo>
                  <a:cubicBezTo>
                    <a:pt x="0" y="400"/>
                    <a:pt x="0" y="400"/>
                    <a:pt x="0" y="400"/>
                  </a:cubicBezTo>
                  <a:cubicBezTo>
                    <a:pt x="0" y="6"/>
                    <a:pt x="0" y="6"/>
                    <a:pt x="0" y="6"/>
                  </a:cubicBezTo>
                  <a:cubicBezTo>
                    <a:pt x="42" y="6"/>
                    <a:pt x="42" y="6"/>
                    <a:pt x="42" y="6"/>
                  </a:cubicBezTo>
                  <a:cubicBezTo>
                    <a:pt x="42" y="62"/>
                    <a:pt x="42" y="62"/>
                    <a:pt x="42" y="62"/>
                  </a:cubicBezTo>
                  <a:cubicBezTo>
                    <a:pt x="65" y="23"/>
                    <a:pt x="102" y="0"/>
                    <a:pt x="150" y="0"/>
                  </a:cubicBezTo>
                  <a:cubicBezTo>
                    <a:pt x="227" y="0"/>
                    <a:pt x="286" y="64"/>
                    <a:pt x="286" y="154"/>
                  </a:cubicBezTo>
                  <a:close/>
                  <a:moveTo>
                    <a:pt x="240" y="154"/>
                  </a:moveTo>
                  <a:cubicBezTo>
                    <a:pt x="240" y="86"/>
                    <a:pt x="199" y="38"/>
                    <a:pt x="142" y="38"/>
                  </a:cubicBezTo>
                  <a:cubicBezTo>
                    <a:pt x="83" y="38"/>
                    <a:pt x="42" y="86"/>
                    <a:pt x="42" y="154"/>
                  </a:cubicBezTo>
                  <a:cubicBezTo>
                    <a:pt x="42" y="222"/>
                    <a:pt x="83" y="270"/>
                    <a:pt x="142" y="270"/>
                  </a:cubicBezTo>
                  <a:cubicBezTo>
                    <a:pt x="199" y="270"/>
                    <a:pt x="240" y="222"/>
                    <a:pt x="240"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38" name="Freeform 17">
              <a:extLst>
                <a:ext uri="{FF2B5EF4-FFF2-40B4-BE49-F238E27FC236}">
                  <a16:creationId xmlns:a16="http://schemas.microsoft.com/office/drawing/2014/main" id="{C1B41AC2-DF88-418C-89A8-77AE1C13487A}"/>
                </a:ext>
              </a:extLst>
            </p:cNvPr>
            <p:cNvSpPr>
              <a:spLocks noEditPoints="1"/>
            </p:cNvSpPr>
            <p:nvPr/>
          </p:nvSpPr>
          <p:spPr bwMode="black">
            <a:xfrm>
              <a:off x="5582" y="1982"/>
              <a:ext cx="373" cy="370"/>
            </a:xfrm>
            <a:custGeom>
              <a:avLst/>
              <a:gdLst>
                <a:gd name="T0" fmla="*/ 0 w 305"/>
                <a:gd name="T1" fmla="*/ 154 h 308"/>
                <a:gd name="T2" fmla="*/ 153 w 305"/>
                <a:gd name="T3" fmla="*/ 0 h 308"/>
                <a:gd name="T4" fmla="*/ 305 w 305"/>
                <a:gd name="T5" fmla="*/ 154 h 308"/>
                <a:gd name="T6" fmla="*/ 153 w 305"/>
                <a:gd name="T7" fmla="*/ 308 h 308"/>
                <a:gd name="T8" fmla="*/ 0 w 305"/>
                <a:gd name="T9" fmla="*/ 154 h 308"/>
                <a:gd name="T10" fmla="*/ 260 w 305"/>
                <a:gd name="T11" fmla="*/ 154 h 308"/>
                <a:gd name="T12" fmla="*/ 153 w 305"/>
                <a:gd name="T13" fmla="*/ 38 h 308"/>
                <a:gd name="T14" fmla="*/ 45 w 305"/>
                <a:gd name="T15" fmla="*/ 154 h 308"/>
                <a:gd name="T16" fmla="*/ 153 w 305"/>
                <a:gd name="T17" fmla="*/ 270 h 308"/>
                <a:gd name="T18" fmla="*/ 260 w 305"/>
                <a:gd name="T19" fmla="*/ 15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5" h="308">
                  <a:moveTo>
                    <a:pt x="0" y="154"/>
                  </a:moveTo>
                  <a:cubicBezTo>
                    <a:pt x="0" y="70"/>
                    <a:pt x="70" y="0"/>
                    <a:pt x="153" y="0"/>
                  </a:cubicBezTo>
                  <a:cubicBezTo>
                    <a:pt x="235" y="0"/>
                    <a:pt x="305" y="70"/>
                    <a:pt x="305" y="154"/>
                  </a:cubicBezTo>
                  <a:cubicBezTo>
                    <a:pt x="305" y="238"/>
                    <a:pt x="235" y="308"/>
                    <a:pt x="153" y="308"/>
                  </a:cubicBezTo>
                  <a:cubicBezTo>
                    <a:pt x="70" y="308"/>
                    <a:pt x="0" y="238"/>
                    <a:pt x="0" y="154"/>
                  </a:cubicBezTo>
                  <a:close/>
                  <a:moveTo>
                    <a:pt x="260" y="154"/>
                  </a:moveTo>
                  <a:cubicBezTo>
                    <a:pt x="260" y="91"/>
                    <a:pt x="211" y="38"/>
                    <a:pt x="153" y="38"/>
                  </a:cubicBezTo>
                  <a:cubicBezTo>
                    <a:pt x="94" y="38"/>
                    <a:pt x="45" y="91"/>
                    <a:pt x="45" y="154"/>
                  </a:cubicBezTo>
                  <a:cubicBezTo>
                    <a:pt x="45" y="217"/>
                    <a:pt x="94" y="270"/>
                    <a:pt x="153" y="270"/>
                  </a:cubicBezTo>
                  <a:cubicBezTo>
                    <a:pt x="211" y="270"/>
                    <a:pt x="260" y="217"/>
                    <a:pt x="260"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39" name="Rectangle 18">
              <a:extLst>
                <a:ext uri="{FF2B5EF4-FFF2-40B4-BE49-F238E27FC236}">
                  <a16:creationId xmlns:a16="http://schemas.microsoft.com/office/drawing/2014/main" id="{8A52667A-7197-4718-A7CC-9DB76FD15044}"/>
                </a:ext>
              </a:extLst>
            </p:cNvPr>
            <p:cNvSpPr>
              <a:spLocks noChangeArrowheads="1"/>
            </p:cNvSpPr>
            <p:nvPr/>
          </p:nvSpPr>
          <p:spPr bwMode="black">
            <a:xfrm>
              <a:off x="6042" y="1865"/>
              <a:ext cx="52" cy="4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40" name="Freeform 19">
              <a:extLst>
                <a:ext uri="{FF2B5EF4-FFF2-40B4-BE49-F238E27FC236}">
                  <a16:creationId xmlns:a16="http://schemas.microsoft.com/office/drawing/2014/main" id="{6E7E8DE2-C426-4707-B205-0D5D93A76152}"/>
                </a:ext>
              </a:extLst>
            </p:cNvPr>
            <p:cNvSpPr>
              <a:spLocks noEditPoints="1"/>
            </p:cNvSpPr>
            <p:nvPr/>
          </p:nvSpPr>
          <p:spPr bwMode="black">
            <a:xfrm>
              <a:off x="6191" y="1857"/>
              <a:ext cx="68" cy="488"/>
            </a:xfrm>
            <a:custGeom>
              <a:avLst/>
              <a:gdLst>
                <a:gd name="T0" fmla="*/ 0 w 56"/>
                <a:gd name="T1" fmla="*/ 28 h 406"/>
                <a:gd name="T2" fmla="*/ 29 w 56"/>
                <a:gd name="T3" fmla="*/ 0 h 406"/>
                <a:gd name="T4" fmla="*/ 56 w 56"/>
                <a:gd name="T5" fmla="*/ 28 h 406"/>
                <a:gd name="T6" fmla="*/ 29 w 56"/>
                <a:gd name="T7" fmla="*/ 57 h 406"/>
                <a:gd name="T8" fmla="*/ 0 w 56"/>
                <a:gd name="T9" fmla="*/ 28 h 406"/>
                <a:gd name="T10" fmla="*/ 7 w 56"/>
                <a:gd name="T11" fmla="*/ 110 h 406"/>
                <a:gd name="T12" fmla="*/ 50 w 56"/>
                <a:gd name="T13" fmla="*/ 110 h 406"/>
                <a:gd name="T14" fmla="*/ 50 w 56"/>
                <a:gd name="T15" fmla="*/ 406 h 406"/>
                <a:gd name="T16" fmla="*/ 7 w 56"/>
                <a:gd name="T17" fmla="*/ 406 h 406"/>
                <a:gd name="T18" fmla="*/ 7 w 56"/>
                <a:gd name="T19"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06">
                  <a:moveTo>
                    <a:pt x="0" y="28"/>
                  </a:moveTo>
                  <a:cubicBezTo>
                    <a:pt x="0" y="13"/>
                    <a:pt x="13" y="0"/>
                    <a:pt x="29" y="0"/>
                  </a:cubicBezTo>
                  <a:cubicBezTo>
                    <a:pt x="44" y="0"/>
                    <a:pt x="56" y="13"/>
                    <a:pt x="56" y="28"/>
                  </a:cubicBezTo>
                  <a:cubicBezTo>
                    <a:pt x="56" y="44"/>
                    <a:pt x="44" y="57"/>
                    <a:pt x="29" y="57"/>
                  </a:cubicBezTo>
                  <a:cubicBezTo>
                    <a:pt x="13" y="57"/>
                    <a:pt x="0" y="44"/>
                    <a:pt x="0" y="28"/>
                  </a:cubicBezTo>
                  <a:close/>
                  <a:moveTo>
                    <a:pt x="7" y="110"/>
                  </a:moveTo>
                  <a:cubicBezTo>
                    <a:pt x="50" y="110"/>
                    <a:pt x="50" y="110"/>
                    <a:pt x="50" y="110"/>
                  </a:cubicBezTo>
                  <a:cubicBezTo>
                    <a:pt x="50" y="406"/>
                    <a:pt x="50" y="406"/>
                    <a:pt x="50" y="406"/>
                  </a:cubicBezTo>
                  <a:cubicBezTo>
                    <a:pt x="7" y="406"/>
                    <a:pt x="7" y="406"/>
                    <a:pt x="7" y="406"/>
                  </a:cubicBezTo>
                  <a:lnTo>
                    <a:pt x="7"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sp>
          <p:nvSpPr>
            <p:cNvPr id="41" name="Freeform 20">
              <a:extLst>
                <a:ext uri="{FF2B5EF4-FFF2-40B4-BE49-F238E27FC236}">
                  <a16:creationId xmlns:a16="http://schemas.microsoft.com/office/drawing/2014/main" id="{D3B127C7-22FD-48BC-9B8E-27EBE146499C}"/>
                </a:ext>
              </a:extLst>
            </p:cNvPr>
            <p:cNvSpPr>
              <a:spLocks/>
            </p:cNvSpPr>
            <p:nvPr/>
          </p:nvSpPr>
          <p:spPr bwMode="black">
            <a:xfrm>
              <a:off x="6335" y="1982"/>
              <a:ext cx="282" cy="370"/>
            </a:xfrm>
            <a:custGeom>
              <a:avLst/>
              <a:gdLst>
                <a:gd name="T0" fmla="*/ 0 w 230"/>
                <a:gd name="T1" fmla="*/ 264 h 308"/>
                <a:gd name="T2" fmla="*/ 22 w 230"/>
                <a:gd name="T3" fmla="*/ 233 h 308"/>
                <a:gd name="T4" fmla="*/ 122 w 230"/>
                <a:gd name="T5" fmla="*/ 270 h 308"/>
                <a:gd name="T6" fmla="*/ 187 w 230"/>
                <a:gd name="T7" fmla="*/ 224 h 308"/>
                <a:gd name="T8" fmla="*/ 113 w 230"/>
                <a:gd name="T9" fmla="*/ 170 h 308"/>
                <a:gd name="T10" fmla="*/ 14 w 230"/>
                <a:gd name="T11" fmla="*/ 86 h 308"/>
                <a:gd name="T12" fmla="*/ 118 w 230"/>
                <a:gd name="T13" fmla="*/ 0 h 308"/>
                <a:gd name="T14" fmla="*/ 223 w 230"/>
                <a:gd name="T15" fmla="*/ 33 h 308"/>
                <a:gd name="T16" fmla="*/ 203 w 230"/>
                <a:gd name="T17" fmla="*/ 66 h 308"/>
                <a:gd name="T18" fmla="*/ 118 w 230"/>
                <a:gd name="T19" fmla="*/ 38 h 308"/>
                <a:gd name="T20" fmla="*/ 57 w 230"/>
                <a:gd name="T21" fmla="*/ 81 h 308"/>
                <a:gd name="T22" fmla="*/ 134 w 230"/>
                <a:gd name="T23" fmla="*/ 133 h 308"/>
                <a:gd name="T24" fmla="*/ 230 w 230"/>
                <a:gd name="T25" fmla="*/ 219 h 308"/>
                <a:gd name="T26" fmla="*/ 122 w 230"/>
                <a:gd name="T27" fmla="*/ 308 h 308"/>
                <a:gd name="T28" fmla="*/ 0 w 230"/>
                <a:gd name="T29" fmla="*/ 26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0" h="308">
                  <a:moveTo>
                    <a:pt x="0" y="264"/>
                  </a:moveTo>
                  <a:cubicBezTo>
                    <a:pt x="22" y="233"/>
                    <a:pt x="22" y="233"/>
                    <a:pt x="22" y="233"/>
                  </a:cubicBezTo>
                  <a:cubicBezTo>
                    <a:pt x="56" y="258"/>
                    <a:pt x="90" y="270"/>
                    <a:pt x="122" y="270"/>
                  </a:cubicBezTo>
                  <a:cubicBezTo>
                    <a:pt x="161" y="270"/>
                    <a:pt x="187" y="252"/>
                    <a:pt x="187" y="224"/>
                  </a:cubicBezTo>
                  <a:cubicBezTo>
                    <a:pt x="187" y="192"/>
                    <a:pt x="153" y="182"/>
                    <a:pt x="113" y="170"/>
                  </a:cubicBezTo>
                  <a:cubicBezTo>
                    <a:pt x="42" y="150"/>
                    <a:pt x="14" y="129"/>
                    <a:pt x="14" y="86"/>
                  </a:cubicBezTo>
                  <a:cubicBezTo>
                    <a:pt x="14" y="33"/>
                    <a:pt x="59" y="0"/>
                    <a:pt x="118" y="0"/>
                  </a:cubicBezTo>
                  <a:cubicBezTo>
                    <a:pt x="154" y="0"/>
                    <a:pt x="192" y="12"/>
                    <a:pt x="223" y="33"/>
                  </a:cubicBezTo>
                  <a:cubicBezTo>
                    <a:pt x="203" y="66"/>
                    <a:pt x="203" y="66"/>
                    <a:pt x="203" y="66"/>
                  </a:cubicBezTo>
                  <a:cubicBezTo>
                    <a:pt x="173" y="47"/>
                    <a:pt x="144" y="38"/>
                    <a:pt x="118" y="38"/>
                  </a:cubicBezTo>
                  <a:cubicBezTo>
                    <a:pt x="85" y="38"/>
                    <a:pt x="57" y="53"/>
                    <a:pt x="57" y="81"/>
                  </a:cubicBezTo>
                  <a:cubicBezTo>
                    <a:pt x="57" y="107"/>
                    <a:pt x="79" y="115"/>
                    <a:pt x="134" y="133"/>
                  </a:cubicBezTo>
                  <a:cubicBezTo>
                    <a:pt x="181" y="147"/>
                    <a:pt x="230" y="163"/>
                    <a:pt x="230" y="219"/>
                  </a:cubicBezTo>
                  <a:cubicBezTo>
                    <a:pt x="230" y="274"/>
                    <a:pt x="183" y="308"/>
                    <a:pt x="122" y="308"/>
                  </a:cubicBezTo>
                  <a:cubicBezTo>
                    <a:pt x="81" y="308"/>
                    <a:pt x="36" y="293"/>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dirty="0">
                <a:latin typeface="Calibri" panose="020F0502020204030204" pitchFamily="34" charset="0"/>
              </a:endParaRPr>
            </a:p>
          </p:txBody>
        </p:sp>
      </p:grpSp>
      <p:sp>
        <p:nvSpPr>
          <p:cNvPr id="44" name="Text Placeholder 43">
            <a:extLst>
              <a:ext uri="{FF2B5EF4-FFF2-40B4-BE49-F238E27FC236}">
                <a16:creationId xmlns:a16="http://schemas.microsoft.com/office/drawing/2014/main" id="{DDDC76C1-EE98-469A-A6AD-21148374D6C8}"/>
              </a:ext>
            </a:extLst>
          </p:cNvPr>
          <p:cNvSpPr>
            <a:spLocks noGrp="1"/>
          </p:cNvSpPr>
          <p:nvPr>
            <p:ph type="body" sz="quarter" idx="12" hasCustomPrompt="1"/>
          </p:nvPr>
        </p:nvSpPr>
        <p:spPr>
          <a:xfrm>
            <a:off x="598114" y="2908233"/>
            <a:ext cx="5354637" cy="895350"/>
          </a:xfrm>
        </p:spPr>
        <p:txBody>
          <a:bodyPr/>
          <a:lstStyle>
            <a:lvl1pPr>
              <a:defRPr sz="4900">
                <a:solidFill>
                  <a:schemeClr val="bg1"/>
                </a:solidFill>
              </a:defRPr>
            </a:lvl1pPr>
            <a:lvl2pPr>
              <a:defRPr sz="3600">
                <a:solidFill>
                  <a:schemeClr val="bg1"/>
                </a:solidFill>
              </a:defRPr>
            </a:lvl2pPr>
            <a:lvl3pPr>
              <a:defRPr sz="3200">
                <a:solidFill>
                  <a:schemeClr val="bg1"/>
                </a:solidFill>
              </a:defRPr>
            </a:lvl3pPr>
            <a:lvl4pPr>
              <a:defRPr sz="2800">
                <a:solidFill>
                  <a:schemeClr val="bg1"/>
                </a:solidFill>
              </a:defRPr>
            </a:lvl4pPr>
            <a:lvl5pPr>
              <a:defRPr sz="2800">
                <a:solidFill>
                  <a:schemeClr val="bg1"/>
                </a:solidFill>
              </a:defRPr>
            </a:lvl5pPr>
          </a:lstStyle>
          <a:p>
            <a:pPr lvl="0"/>
            <a:r>
              <a:rPr lang="en-US"/>
              <a:t>This is Metropolis</a:t>
            </a:r>
          </a:p>
        </p:txBody>
      </p:sp>
      <p:sp>
        <p:nvSpPr>
          <p:cNvPr id="9" name="Title 8">
            <a:extLst>
              <a:ext uri="{FF2B5EF4-FFF2-40B4-BE49-F238E27FC236}">
                <a16:creationId xmlns:a16="http://schemas.microsoft.com/office/drawing/2014/main" id="{029BE03A-21B0-4196-A033-4E90957BA156}"/>
              </a:ext>
            </a:extLst>
          </p:cNvPr>
          <p:cNvSpPr>
            <a:spLocks noGrp="1"/>
          </p:cNvSpPr>
          <p:nvPr>
            <p:ph type="title" hasCustomPrompt="1"/>
          </p:nvPr>
        </p:nvSpPr>
        <p:spPr/>
        <p:txBody>
          <a:bodyPr/>
          <a:lstStyle>
            <a:lvl1pPr>
              <a:defRPr>
                <a:solidFill>
                  <a:schemeClr val="bg1"/>
                </a:solidFill>
              </a:defRPr>
            </a:lvl1pPr>
          </a:lstStyle>
          <a:p>
            <a:r>
              <a:rPr lang="en-US" sz="2800">
                <a:solidFill>
                  <a:schemeClr val="bg1"/>
                </a:solidFill>
              </a:rPr>
              <a:t>Metropolis Font Check</a:t>
            </a:r>
          </a:p>
        </p:txBody>
      </p:sp>
      <p:sp>
        <p:nvSpPr>
          <p:cNvPr id="51" name="Subtitle 2">
            <a:extLst>
              <a:ext uri="{FF2B5EF4-FFF2-40B4-BE49-F238E27FC236}">
                <a16:creationId xmlns:a16="http://schemas.microsoft.com/office/drawing/2014/main" id="{CB049186-CC25-4BD3-8410-4DE62ED4B08B}"/>
              </a:ext>
            </a:extLst>
          </p:cNvPr>
          <p:cNvSpPr>
            <a:spLocks noGrp="1"/>
          </p:cNvSpPr>
          <p:nvPr>
            <p:ph type="subTitle" idx="10" hasCustomPrompt="1"/>
          </p:nvPr>
        </p:nvSpPr>
        <p:spPr>
          <a:xfrm>
            <a:off x="592866" y="838105"/>
            <a:ext cx="10962687" cy="247743"/>
          </a:xfrm>
        </p:spPr>
        <p:txBody>
          <a:bodyPr/>
          <a:lstStyle>
            <a:lvl1pPr marL="0" indent="0" algn="l">
              <a:buNone/>
              <a:defRPr sz="2000" b="0" i="0">
                <a:solidFill>
                  <a:schemeClr val="bg1"/>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Is the Metropolis font installed on my computer?</a:t>
            </a:r>
          </a:p>
        </p:txBody>
      </p:sp>
      <p:sp>
        <p:nvSpPr>
          <p:cNvPr id="43" name="Rectangle 42">
            <a:extLst>
              <a:ext uri="{FF2B5EF4-FFF2-40B4-BE49-F238E27FC236}">
                <a16:creationId xmlns:a16="http://schemas.microsoft.com/office/drawing/2014/main" id="{51A92F24-FC82-4FA9-9362-801284731CC8}"/>
              </a:ext>
            </a:extLst>
          </p:cNvPr>
          <p:cNvSpPr/>
          <p:nvPr userDrawn="1"/>
        </p:nvSpPr>
        <p:spPr bwMode="gray">
          <a:xfrm>
            <a:off x="623363" y="1616678"/>
            <a:ext cx="4633737" cy="2441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100" b="0" i="0" dirty="0">
                <a:solidFill>
                  <a:schemeClr val="accent4">
                    <a:lumMod val="75000"/>
                  </a:schemeClr>
                </a:solidFill>
                <a:latin typeface="Calibri" panose="020F0502020204030204" pitchFamily="34" charset="0"/>
              </a:rPr>
              <a:t>Do the fonts in these two sentences match on your screen?</a:t>
            </a:r>
          </a:p>
        </p:txBody>
      </p:sp>
      <p:cxnSp>
        <p:nvCxnSpPr>
          <p:cNvPr id="45" name="Straight Connector 44">
            <a:extLst>
              <a:ext uri="{FF2B5EF4-FFF2-40B4-BE49-F238E27FC236}">
                <a16:creationId xmlns:a16="http://schemas.microsoft.com/office/drawing/2014/main" id="{B59E37DB-3217-4772-AE8E-E9673A139975}"/>
              </a:ext>
            </a:extLst>
          </p:cNvPr>
          <p:cNvCxnSpPr>
            <a:cxnSpLocks/>
          </p:cNvCxnSpPr>
          <p:nvPr userDrawn="1"/>
        </p:nvCxnSpPr>
        <p:spPr>
          <a:xfrm>
            <a:off x="623364" y="1860778"/>
            <a:ext cx="7299849" cy="0"/>
          </a:xfrm>
          <a:prstGeom prst="line">
            <a:avLst/>
          </a:prstGeom>
          <a:ln w="25400">
            <a:solidFill>
              <a:schemeClr val="bg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32634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Grid">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8442F8FF-5DB1-44B3-AF2C-1A531EA36FEA}"/>
              </a:ext>
            </a:extLst>
          </p:cNvPr>
          <p:cNvGrpSpPr/>
          <p:nvPr userDrawn="1"/>
        </p:nvGrpSpPr>
        <p:grpSpPr bwMode="gray">
          <a:xfrm>
            <a:off x="0" y="0"/>
            <a:ext cx="12188826" cy="6858004"/>
            <a:chOff x="0" y="-4"/>
            <a:chExt cx="12188826" cy="6858004"/>
          </a:xfrm>
        </p:grpSpPr>
        <p:grpSp>
          <p:nvGrpSpPr>
            <p:cNvPr id="61" name="Group 60">
              <a:extLst>
                <a:ext uri="{FF2B5EF4-FFF2-40B4-BE49-F238E27FC236}">
                  <a16:creationId xmlns:a16="http://schemas.microsoft.com/office/drawing/2014/main" id="{E2F285D2-B641-461F-87F0-20A9C65B2EF7}"/>
                </a:ext>
              </a:extLst>
            </p:cNvPr>
            <p:cNvGrpSpPr/>
            <p:nvPr/>
          </p:nvGrpSpPr>
          <p:grpSpPr bwMode="gray">
            <a:xfrm>
              <a:off x="609441" y="1600198"/>
              <a:ext cx="10055941" cy="4580469"/>
              <a:chOff x="609441" y="1600198"/>
              <a:chExt cx="10055941" cy="4580469"/>
            </a:xfrm>
          </p:grpSpPr>
          <p:sp>
            <p:nvSpPr>
              <p:cNvPr id="110" name="Rectangle 109">
                <a:extLst>
                  <a:ext uri="{FF2B5EF4-FFF2-40B4-BE49-F238E27FC236}">
                    <a16:creationId xmlns:a16="http://schemas.microsoft.com/office/drawing/2014/main" id="{115EE1AC-AAA1-4CAF-886B-474B1A0C95C4}"/>
                  </a:ext>
                </a:extLst>
              </p:cNvPr>
              <p:cNvSpPr/>
              <p:nvPr/>
            </p:nvSpPr>
            <p:spPr bwMode="gray">
              <a:xfrm>
                <a:off x="609441" y="1600199"/>
                <a:ext cx="914203" cy="458046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111" name="Rectangle 110">
                <a:extLst>
                  <a:ext uri="{FF2B5EF4-FFF2-40B4-BE49-F238E27FC236}">
                    <a16:creationId xmlns:a16="http://schemas.microsoft.com/office/drawing/2014/main" id="{7037B7F2-249C-4DB7-A4FF-AD7E08892A0F}"/>
                  </a:ext>
                </a:extLst>
              </p:cNvPr>
              <p:cNvSpPr/>
              <p:nvPr/>
            </p:nvSpPr>
            <p:spPr bwMode="gray">
              <a:xfrm>
                <a:off x="2436448" y="1600198"/>
                <a:ext cx="915282" cy="458046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112" name="Rectangle 111">
                <a:extLst>
                  <a:ext uri="{FF2B5EF4-FFF2-40B4-BE49-F238E27FC236}">
                    <a16:creationId xmlns:a16="http://schemas.microsoft.com/office/drawing/2014/main" id="{6B02FE08-2379-4E6C-AE27-D7D2ECAB18B8}"/>
                  </a:ext>
                </a:extLst>
              </p:cNvPr>
              <p:cNvSpPr/>
              <p:nvPr/>
            </p:nvSpPr>
            <p:spPr bwMode="gray">
              <a:xfrm>
                <a:off x="4263453" y="1600198"/>
                <a:ext cx="920909" cy="458046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113" name="Rectangle 112">
                <a:extLst>
                  <a:ext uri="{FF2B5EF4-FFF2-40B4-BE49-F238E27FC236}">
                    <a16:creationId xmlns:a16="http://schemas.microsoft.com/office/drawing/2014/main" id="{D7C17E9A-3B70-4668-8EAE-9C7D73BACCA1}"/>
                  </a:ext>
                </a:extLst>
              </p:cNvPr>
              <p:cNvSpPr/>
              <p:nvPr/>
            </p:nvSpPr>
            <p:spPr bwMode="gray">
              <a:xfrm>
                <a:off x="6090459" y="1600198"/>
                <a:ext cx="920909" cy="458046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114" name="Rectangle 113">
                <a:extLst>
                  <a:ext uri="{FF2B5EF4-FFF2-40B4-BE49-F238E27FC236}">
                    <a16:creationId xmlns:a16="http://schemas.microsoft.com/office/drawing/2014/main" id="{E02751E5-34AD-4357-BC67-2269F668FD57}"/>
                  </a:ext>
                </a:extLst>
              </p:cNvPr>
              <p:cNvSpPr/>
              <p:nvPr/>
            </p:nvSpPr>
            <p:spPr bwMode="gray">
              <a:xfrm>
                <a:off x="7921943" y="1600198"/>
                <a:ext cx="916431" cy="458046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sp>
            <p:nvSpPr>
              <p:cNvPr id="115" name="Rectangle 114">
                <a:extLst>
                  <a:ext uri="{FF2B5EF4-FFF2-40B4-BE49-F238E27FC236}">
                    <a16:creationId xmlns:a16="http://schemas.microsoft.com/office/drawing/2014/main" id="{452A85DA-B39F-40AB-B423-9F7CCB3D0D63}"/>
                  </a:ext>
                </a:extLst>
              </p:cNvPr>
              <p:cNvSpPr/>
              <p:nvPr/>
            </p:nvSpPr>
            <p:spPr bwMode="gray">
              <a:xfrm>
                <a:off x="9750028" y="1600198"/>
                <a:ext cx="915354" cy="458046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grpSp>
        <p:grpSp>
          <p:nvGrpSpPr>
            <p:cNvPr id="62" name="Group 61">
              <a:extLst>
                <a:ext uri="{FF2B5EF4-FFF2-40B4-BE49-F238E27FC236}">
                  <a16:creationId xmlns:a16="http://schemas.microsoft.com/office/drawing/2014/main" id="{C5C1459D-4F6E-4671-8566-3143311EA541}"/>
                </a:ext>
              </a:extLst>
            </p:cNvPr>
            <p:cNvGrpSpPr/>
            <p:nvPr userDrawn="1"/>
          </p:nvGrpSpPr>
          <p:grpSpPr bwMode="gray">
            <a:xfrm>
              <a:off x="0" y="-4"/>
              <a:ext cx="12188826" cy="6858004"/>
              <a:chOff x="0" y="-4"/>
              <a:chExt cx="12188826" cy="6858004"/>
            </a:xfrm>
          </p:grpSpPr>
          <p:grpSp>
            <p:nvGrpSpPr>
              <p:cNvPr id="63" name="Group 62">
                <a:extLst>
                  <a:ext uri="{FF2B5EF4-FFF2-40B4-BE49-F238E27FC236}">
                    <a16:creationId xmlns:a16="http://schemas.microsoft.com/office/drawing/2014/main" id="{015AFD00-19E3-4F92-9570-1F3E8AEC3EC4}"/>
                  </a:ext>
                </a:extLst>
              </p:cNvPr>
              <p:cNvGrpSpPr/>
              <p:nvPr>
                <p:custDataLst>
                  <p:tags r:id="rId1"/>
                </p:custDataLst>
              </p:nvPr>
            </p:nvGrpSpPr>
            <p:grpSpPr bwMode="gray">
              <a:xfrm>
                <a:off x="0" y="-4"/>
                <a:ext cx="12188826" cy="6858004"/>
                <a:chOff x="0" y="1"/>
                <a:chExt cx="12188826" cy="6858004"/>
              </a:xfrm>
            </p:grpSpPr>
            <p:grpSp>
              <p:nvGrpSpPr>
                <p:cNvPr id="65" name="Group 64">
                  <a:extLst>
                    <a:ext uri="{FF2B5EF4-FFF2-40B4-BE49-F238E27FC236}">
                      <a16:creationId xmlns:a16="http://schemas.microsoft.com/office/drawing/2014/main" id="{56B51E9A-9BC0-4A23-95C7-9E14C94FDF8A}"/>
                    </a:ext>
                  </a:extLst>
                </p:cNvPr>
                <p:cNvGrpSpPr/>
                <p:nvPr/>
              </p:nvGrpSpPr>
              <p:grpSpPr bwMode="gray">
                <a:xfrm>
                  <a:off x="609601" y="2684"/>
                  <a:ext cx="10962504" cy="6855315"/>
                  <a:chOff x="0" y="0"/>
                  <a:chExt cx="10962504" cy="6858000"/>
                </a:xfrm>
              </p:grpSpPr>
              <p:cxnSp>
                <p:nvCxnSpPr>
                  <p:cNvPr id="85" name="Straight Connector 84">
                    <a:extLst>
                      <a:ext uri="{FF2B5EF4-FFF2-40B4-BE49-F238E27FC236}">
                        <a16:creationId xmlns:a16="http://schemas.microsoft.com/office/drawing/2014/main" id="{5B6B4CFD-041A-4081-89A4-C2B194E6465E}"/>
                      </a:ext>
                    </a:extLst>
                  </p:cNvPr>
                  <p:cNvCxnSpPr/>
                  <p:nvPr/>
                </p:nvCxnSpPr>
                <p:spPr bwMode="gray">
                  <a:xfrm>
                    <a:off x="0" y="0"/>
                    <a:ext cx="0" cy="6858000"/>
                  </a:xfrm>
                  <a:prstGeom prst="line">
                    <a:avLst/>
                  </a:prstGeom>
                  <a:ln w="31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C63B978F-4215-434A-A0BE-E77776CE37B1}"/>
                      </a:ext>
                    </a:extLst>
                  </p:cNvPr>
                  <p:cNvCxnSpPr/>
                  <p:nvPr/>
                </p:nvCxnSpPr>
                <p:spPr bwMode="gray">
                  <a:xfrm>
                    <a:off x="914043"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09EEB78C-3DA9-4AD7-BFB1-207EDE403F9D}"/>
                      </a:ext>
                    </a:extLst>
                  </p:cNvPr>
                  <p:cNvCxnSpPr/>
                  <p:nvPr/>
                </p:nvCxnSpPr>
                <p:spPr bwMode="gray">
                  <a:xfrm>
                    <a:off x="1371064"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F062D7CE-4A4A-4C41-833F-B30B3E74AEAC}"/>
                      </a:ext>
                    </a:extLst>
                  </p:cNvPr>
                  <p:cNvCxnSpPr/>
                  <p:nvPr/>
                </p:nvCxnSpPr>
                <p:spPr bwMode="gray">
                  <a:xfrm>
                    <a:off x="1828085"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19C628EF-969E-4429-A992-9AD0AFECF81E}"/>
                      </a:ext>
                    </a:extLst>
                  </p:cNvPr>
                  <p:cNvCxnSpPr/>
                  <p:nvPr/>
                </p:nvCxnSpPr>
                <p:spPr bwMode="gray">
                  <a:xfrm>
                    <a:off x="2285107"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8C7BD383-0D5C-4E3A-99F7-4DC5A51DF948}"/>
                      </a:ext>
                    </a:extLst>
                  </p:cNvPr>
                  <p:cNvCxnSpPr/>
                  <p:nvPr/>
                </p:nvCxnSpPr>
                <p:spPr bwMode="gray">
                  <a:xfrm>
                    <a:off x="2742128"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FAA2EE63-4F24-4A26-9268-D15D92D5B068}"/>
                      </a:ext>
                    </a:extLst>
                  </p:cNvPr>
                  <p:cNvCxnSpPr/>
                  <p:nvPr/>
                </p:nvCxnSpPr>
                <p:spPr bwMode="gray">
                  <a:xfrm>
                    <a:off x="3199149"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F64BB08D-864A-44D4-88F6-679DBAE518B7}"/>
                      </a:ext>
                    </a:extLst>
                  </p:cNvPr>
                  <p:cNvCxnSpPr/>
                  <p:nvPr/>
                </p:nvCxnSpPr>
                <p:spPr bwMode="gray">
                  <a:xfrm>
                    <a:off x="3656171"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9FA3F8A1-60DA-47E1-92DD-967475B2DF58}"/>
                      </a:ext>
                    </a:extLst>
                  </p:cNvPr>
                  <p:cNvCxnSpPr/>
                  <p:nvPr/>
                </p:nvCxnSpPr>
                <p:spPr bwMode="gray">
                  <a:xfrm>
                    <a:off x="4113192"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DECF40D-CC60-45F8-B236-F9FAC1F3E8CF}"/>
                      </a:ext>
                    </a:extLst>
                  </p:cNvPr>
                  <p:cNvCxnSpPr/>
                  <p:nvPr/>
                </p:nvCxnSpPr>
                <p:spPr bwMode="gray">
                  <a:xfrm>
                    <a:off x="4570213"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623BAEC6-A3C2-4892-9093-BD8EA8A7E0F6}"/>
                      </a:ext>
                    </a:extLst>
                  </p:cNvPr>
                  <p:cNvCxnSpPr/>
                  <p:nvPr/>
                </p:nvCxnSpPr>
                <p:spPr bwMode="gray">
                  <a:xfrm>
                    <a:off x="5027235"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4E16FB9-EDCA-4CA6-9212-0AEBFCE175D7}"/>
                      </a:ext>
                    </a:extLst>
                  </p:cNvPr>
                  <p:cNvCxnSpPr/>
                  <p:nvPr/>
                </p:nvCxnSpPr>
                <p:spPr bwMode="gray">
                  <a:xfrm>
                    <a:off x="5484256"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3AE637F-804F-4244-9AA9-FF4A629A143C}"/>
                      </a:ext>
                    </a:extLst>
                  </p:cNvPr>
                  <p:cNvCxnSpPr/>
                  <p:nvPr/>
                </p:nvCxnSpPr>
                <p:spPr bwMode="gray">
                  <a:xfrm>
                    <a:off x="5941277"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5EFB8414-3949-428A-B700-7C38A44425B2}"/>
                      </a:ext>
                    </a:extLst>
                  </p:cNvPr>
                  <p:cNvCxnSpPr/>
                  <p:nvPr/>
                </p:nvCxnSpPr>
                <p:spPr bwMode="gray">
                  <a:xfrm>
                    <a:off x="6398299"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BA61D1AB-B7D2-4169-B38F-56371D50E1DA}"/>
                      </a:ext>
                    </a:extLst>
                  </p:cNvPr>
                  <p:cNvCxnSpPr/>
                  <p:nvPr/>
                </p:nvCxnSpPr>
                <p:spPr bwMode="gray">
                  <a:xfrm>
                    <a:off x="6855320"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D00C4593-A442-4B6C-8E9D-80BFEB1746D6}"/>
                      </a:ext>
                    </a:extLst>
                  </p:cNvPr>
                  <p:cNvCxnSpPr/>
                  <p:nvPr/>
                </p:nvCxnSpPr>
                <p:spPr bwMode="gray">
                  <a:xfrm>
                    <a:off x="7312342"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5B5E413-FAFF-430F-B105-4D122D50AEE1}"/>
                      </a:ext>
                    </a:extLst>
                  </p:cNvPr>
                  <p:cNvCxnSpPr/>
                  <p:nvPr/>
                </p:nvCxnSpPr>
                <p:spPr bwMode="gray">
                  <a:xfrm>
                    <a:off x="7769363"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B845328-662D-4D12-A209-6A0B1E78DF14}"/>
                      </a:ext>
                    </a:extLst>
                  </p:cNvPr>
                  <p:cNvCxnSpPr/>
                  <p:nvPr/>
                </p:nvCxnSpPr>
                <p:spPr bwMode="gray">
                  <a:xfrm>
                    <a:off x="8226384"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2AC19B5D-D919-4A48-953C-03994329E19B}"/>
                      </a:ext>
                    </a:extLst>
                  </p:cNvPr>
                  <p:cNvCxnSpPr/>
                  <p:nvPr/>
                </p:nvCxnSpPr>
                <p:spPr bwMode="gray">
                  <a:xfrm>
                    <a:off x="9140427"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AC81C8DC-CB2F-445A-8F7B-5A864393B553}"/>
                      </a:ext>
                    </a:extLst>
                  </p:cNvPr>
                  <p:cNvCxnSpPr/>
                  <p:nvPr/>
                </p:nvCxnSpPr>
                <p:spPr bwMode="gray">
                  <a:xfrm>
                    <a:off x="8683406"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3CD9F68-6C35-4B43-B8E1-1ABF75D8D588}"/>
                      </a:ext>
                    </a:extLst>
                  </p:cNvPr>
                  <p:cNvCxnSpPr/>
                  <p:nvPr/>
                </p:nvCxnSpPr>
                <p:spPr bwMode="gray">
                  <a:xfrm>
                    <a:off x="9597448"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BBBCE95B-721C-44A5-8B94-8F0E42FF53FE}"/>
                      </a:ext>
                    </a:extLst>
                  </p:cNvPr>
                  <p:cNvCxnSpPr/>
                  <p:nvPr/>
                </p:nvCxnSpPr>
                <p:spPr bwMode="gray">
                  <a:xfrm>
                    <a:off x="10054470"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B934F61-1ED7-4209-A1E3-04C68085B10E}"/>
                      </a:ext>
                    </a:extLst>
                  </p:cNvPr>
                  <p:cNvCxnSpPr/>
                  <p:nvPr/>
                </p:nvCxnSpPr>
                <p:spPr bwMode="gray">
                  <a:xfrm>
                    <a:off x="10511491"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8F636E46-095E-439D-B78B-EBC72DB23290}"/>
                      </a:ext>
                    </a:extLst>
                  </p:cNvPr>
                  <p:cNvCxnSpPr/>
                  <p:nvPr/>
                </p:nvCxnSpPr>
                <p:spPr bwMode="gray">
                  <a:xfrm>
                    <a:off x="457021" y="0"/>
                    <a:ext cx="0" cy="685800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61497272-E949-488B-B9F6-FD10BA6526BF}"/>
                      </a:ext>
                    </a:extLst>
                  </p:cNvPr>
                  <p:cNvCxnSpPr/>
                  <p:nvPr/>
                </p:nvCxnSpPr>
                <p:spPr bwMode="gray">
                  <a:xfrm>
                    <a:off x="10962504" y="0"/>
                    <a:ext cx="0" cy="6858000"/>
                  </a:xfrm>
                  <a:prstGeom prst="line">
                    <a:avLst/>
                  </a:prstGeom>
                  <a:ln w="31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B645DFBA-090A-4E89-BFE2-570C1D04D7A5}"/>
                    </a:ext>
                  </a:extLst>
                </p:cNvPr>
                <p:cNvGrpSpPr/>
                <p:nvPr/>
              </p:nvGrpSpPr>
              <p:grpSpPr bwMode="gray">
                <a:xfrm>
                  <a:off x="0" y="1"/>
                  <a:ext cx="12188826" cy="6858004"/>
                  <a:chOff x="0" y="1"/>
                  <a:chExt cx="12188826" cy="6858004"/>
                </a:xfrm>
              </p:grpSpPr>
              <p:cxnSp>
                <p:nvCxnSpPr>
                  <p:cNvPr id="67" name="Straight Connector 66">
                    <a:extLst>
                      <a:ext uri="{FF2B5EF4-FFF2-40B4-BE49-F238E27FC236}">
                        <a16:creationId xmlns:a16="http://schemas.microsoft.com/office/drawing/2014/main" id="{E34689D4-9BAE-40BF-B953-E1A0CA4F5C15}"/>
                      </a:ext>
                    </a:extLst>
                  </p:cNvPr>
                  <p:cNvCxnSpPr/>
                  <p:nvPr/>
                </p:nvCxnSpPr>
                <p:spPr bwMode="gray">
                  <a:xfrm rot="5400000">
                    <a:off x="6094413" y="-6094412"/>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74A3364-6F4C-4749-A110-B336801330E0}"/>
                      </a:ext>
                    </a:extLst>
                  </p:cNvPr>
                  <p:cNvCxnSpPr/>
                  <p:nvPr/>
                </p:nvCxnSpPr>
                <p:spPr bwMode="gray">
                  <a:xfrm rot="5400000">
                    <a:off x="6094413" y="-5637211"/>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90EC6B6-039D-4549-B1B1-8FF8A3FC2F66}"/>
                      </a:ext>
                    </a:extLst>
                  </p:cNvPr>
                  <p:cNvCxnSpPr/>
                  <p:nvPr/>
                </p:nvCxnSpPr>
                <p:spPr bwMode="gray">
                  <a:xfrm rot="5400000">
                    <a:off x="6094413" y="-5180011"/>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155F4FAC-9412-45E9-99EC-FDC351D60453}"/>
                      </a:ext>
                    </a:extLst>
                  </p:cNvPr>
                  <p:cNvCxnSpPr/>
                  <p:nvPr/>
                </p:nvCxnSpPr>
                <p:spPr bwMode="gray">
                  <a:xfrm rot="5400000">
                    <a:off x="6094413" y="-3120238"/>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5A0C0A33-67B3-48C9-9B83-C39DFDEF5E0A}"/>
                      </a:ext>
                    </a:extLst>
                  </p:cNvPr>
                  <p:cNvCxnSpPr/>
                  <p:nvPr/>
                </p:nvCxnSpPr>
                <p:spPr bwMode="gray">
                  <a:xfrm rot="5400000">
                    <a:off x="6094413" y="-2663038"/>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A87FF284-D960-4A05-8053-9886608C6599}"/>
                      </a:ext>
                    </a:extLst>
                  </p:cNvPr>
                  <p:cNvCxnSpPr/>
                  <p:nvPr/>
                </p:nvCxnSpPr>
                <p:spPr bwMode="gray">
                  <a:xfrm rot="5400000">
                    <a:off x="6094413" y="-2205838"/>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6BA61019-342C-4EDD-97C6-EDA59774644E}"/>
                      </a:ext>
                    </a:extLst>
                  </p:cNvPr>
                  <p:cNvCxnSpPr/>
                  <p:nvPr/>
                </p:nvCxnSpPr>
                <p:spPr bwMode="gray">
                  <a:xfrm rot="5400000">
                    <a:off x="6094413" y="-1748638"/>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34785CB-17D0-49DD-8DC9-3C93626DC776}"/>
                      </a:ext>
                    </a:extLst>
                  </p:cNvPr>
                  <p:cNvCxnSpPr/>
                  <p:nvPr/>
                </p:nvCxnSpPr>
                <p:spPr bwMode="gray">
                  <a:xfrm rot="5400000">
                    <a:off x="6094413" y="-1291437"/>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25DB222-E3A0-48A3-BBD5-FD2616577D2D}"/>
                      </a:ext>
                    </a:extLst>
                  </p:cNvPr>
                  <p:cNvCxnSpPr/>
                  <p:nvPr/>
                </p:nvCxnSpPr>
                <p:spPr bwMode="gray">
                  <a:xfrm rot="5400000">
                    <a:off x="6094413" y="-834237"/>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C433E4E5-A945-4652-B574-37C6580344B0}"/>
                      </a:ext>
                    </a:extLst>
                  </p:cNvPr>
                  <p:cNvCxnSpPr>
                    <a:cxnSpLocks/>
                  </p:cNvCxnSpPr>
                  <p:nvPr/>
                </p:nvCxnSpPr>
                <p:spPr bwMode="gray">
                  <a:xfrm flipH="1">
                    <a:off x="1" y="5717376"/>
                    <a:ext cx="12188825" cy="0"/>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352A597B-2B35-4BD4-B07E-D8CEF25A597D}"/>
                      </a:ext>
                    </a:extLst>
                  </p:cNvPr>
                  <p:cNvCxnSpPr/>
                  <p:nvPr/>
                </p:nvCxnSpPr>
                <p:spPr bwMode="gray">
                  <a:xfrm rot="5400000">
                    <a:off x="6094413" y="763592"/>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9351C336-9D65-42C9-A33F-6971E6322E46}"/>
                      </a:ext>
                    </a:extLst>
                  </p:cNvPr>
                  <p:cNvCxnSpPr/>
                  <p:nvPr/>
                </p:nvCxnSpPr>
                <p:spPr bwMode="gray">
                  <a:xfrm rot="5400000">
                    <a:off x="6094413" y="-5637212"/>
                    <a:ext cx="0" cy="12188826"/>
                  </a:xfrm>
                  <a:prstGeom prst="line">
                    <a:avLst/>
                  </a:prstGeom>
                  <a:ln w="31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FCAD9518-36D4-43F7-839D-D8FE389DF1F1}"/>
                      </a:ext>
                    </a:extLst>
                  </p:cNvPr>
                  <p:cNvCxnSpPr/>
                  <p:nvPr/>
                </p:nvCxnSpPr>
                <p:spPr bwMode="gray">
                  <a:xfrm rot="5400000">
                    <a:off x="6094413" y="-4951411"/>
                    <a:ext cx="0" cy="12188826"/>
                  </a:xfrm>
                  <a:prstGeom prst="line">
                    <a:avLst/>
                  </a:prstGeom>
                  <a:ln w="31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55575B3F-2A8B-4175-B6A5-D60652B87ED0}"/>
                      </a:ext>
                    </a:extLst>
                  </p:cNvPr>
                  <p:cNvCxnSpPr/>
                  <p:nvPr/>
                </p:nvCxnSpPr>
                <p:spPr bwMode="gray">
                  <a:xfrm rot="5400000">
                    <a:off x="6094413" y="86257"/>
                    <a:ext cx="0" cy="12188826"/>
                  </a:xfrm>
                  <a:prstGeom prst="line">
                    <a:avLst/>
                  </a:prstGeom>
                  <a:ln w="31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1CCC90FC-8476-4A2A-8DF1-ECAB053A24FD}"/>
                      </a:ext>
                    </a:extLst>
                  </p:cNvPr>
                  <p:cNvCxnSpPr/>
                  <p:nvPr/>
                </p:nvCxnSpPr>
                <p:spPr bwMode="gray">
                  <a:xfrm rot="5400000">
                    <a:off x="6094413" y="306388"/>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DFB03C8E-4661-465A-B25F-147D497525A0}"/>
                      </a:ext>
                    </a:extLst>
                  </p:cNvPr>
                  <p:cNvCxnSpPr/>
                  <p:nvPr/>
                </p:nvCxnSpPr>
                <p:spPr bwMode="gray">
                  <a:xfrm rot="5400000">
                    <a:off x="6094413" y="-4034638"/>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8C8E030-5491-4C40-9E10-B197BD5CD587}"/>
                      </a:ext>
                    </a:extLst>
                  </p:cNvPr>
                  <p:cNvCxnSpPr/>
                  <p:nvPr/>
                </p:nvCxnSpPr>
                <p:spPr bwMode="gray">
                  <a:xfrm rot="5400000">
                    <a:off x="6094413" y="-3577438"/>
                    <a:ext cx="0" cy="12188826"/>
                  </a:xfrm>
                  <a:prstGeom prst="line">
                    <a:avLst/>
                  </a:prstGeom>
                  <a:ln w="3175">
                    <a:solidFill>
                      <a:schemeClr val="accent1">
                        <a:lumMod val="40000"/>
                        <a:lumOff val="60000"/>
                      </a:schemeClr>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E0EBA261-0409-41DC-98E2-4BF8173333E9}"/>
                      </a:ext>
                    </a:extLst>
                  </p:cNvPr>
                  <p:cNvCxnSpPr>
                    <a:cxnSpLocks/>
                  </p:cNvCxnSpPr>
                  <p:nvPr/>
                </p:nvCxnSpPr>
                <p:spPr bwMode="gray">
                  <a:xfrm rot="5400000">
                    <a:off x="6094413" y="-4494211"/>
                    <a:ext cx="0" cy="12188826"/>
                  </a:xfrm>
                  <a:prstGeom prst="line">
                    <a:avLst/>
                  </a:prstGeom>
                  <a:ln w="31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sp>
            <p:nvSpPr>
              <p:cNvPr id="64" name="TextBox 63">
                <a:extLst>
                  <a:ext uri="{FF2B5EF4-FFF2-40B4-BE49-F238E27FC236}">
                    <a16:creationId xmlns:a16="http://schemas.microsoft.com/office/drawing/2014/main" id="{B119DAC7-36FB-491E-A6EB-B78E57CAECBF}"/>
                  </a:ext>
                </a:extLst>
              </p:cNvPr>
              <p:cNvSpPr txBox="1"/>
              <p:nvPr userDrawn="1"/>
            </p:nvSpPr>
            <p:spPr bwMode="gray">
              <a:xfrm>
                <a:off x="592866" y="5723466"/>
                <a:ext cx="7329077" cy="474133"/>
              </a:xfrm>
              <a:prstGeom prst="rect">
                <a:avLst/>
              </a:prstGeom>
              <a:noFill/>
            </p:spPr>
            <p:txBody>
              <a:bodyPr wrap="square" lIns="0" tIns="0" rIns="0" bIns="0" rtlCol="0" anchor="b">
                <a:noAutofit/>
              </a:bodyPr>
              <a:lstStyle/>
              <a:p>
                <a:pPr>
                  <a:lnSpc>
                    <a:spcPct val="90000"/>
                  </a:lnSpc>
                </a:pPr>
                <a:r>
                  <a:rPr lang="en-US" sz="700" b="0" i="0" dirty="0">
                    <a:latin typeface="Calibri" panose="020F0502020204030204" pitchFamily="34" charset="0"/>
                  </a:rPr>
                  <a:t>Footnote: Lorem ipsum dolor sit </a:t>
                </a:r>
                <a:r>
                  <a:rPr lang="en-US" sz="700" b="0" i="0" dirty="0" err="1">
                    <a:latin typeface="Calibri" panose="020F0502020204030204" pitchFamily="34" charset="0"/>
                  </a:rPr>
                  <a:t>amet</a:t>
                </a:r>
                <a:r>
                  <a:rPr lang="en-US" sz="700" b="0" i="0" dirty="0">
                    <a:latin typeface="Calibri" panose="020F0502020204030204" pitchFamily="34" charset="0"/>
                  </a:rPr>
                  <a:t>, </a:t>
                </a:r>
                <a:r>
                  <a:rPr lang="en-US" sz="700" b="0" i="0" dirty="0" err="1">
                    <a:latin typeface="Calibri" panose="020F0502020204030204" pitchFamily="34" charset="0"/>
                  </a:rPr>
                  <a:t>consectetur</a:t>
                </a:r>
                <a:r>
                  <a:rPr lang="en-US" sz="700" b="0" i="0" dirty="0">
                    <a:latin typeface="Calibri" panose="020F0502020204030204" pitchFamily="34" charset="0"/>
                  </a:rPr>
                  <a:t> </a:t>
                </a:r>
                <a:r>
                  <a:rPr lang="en-US" sz="700" b="0" i="0" dirty="0" err="1">
                    <a:latin typeface="Calibri" panose="020F0502020204030204" pitchFamily="34" charset="0"/>
                  </a:rPr>
                  <a:t>adipiscing</a:t>
                </a:r>
                <a:r>
                  <a:rPr lang="en-US" sz="700" b="0" i="0" dirty="0">
                    <a:latin typeface="Calibri" panose="020F0502020204030204" pitchFamily="34" charset="0"/>
                  </a:rPr>
                  <a:t> </a:t>
                </a:r>
                <a:r>
                  <a:rPr lang="en-US" sz="700" b="0" i="0" dirty="0" err="1">
                    <a:latin typeface="Calibri" panose="020F0502020204030204" pitchFamily="34" charset="0"/>
                  </a:rPr>
                  <a:t>elit</a:t>
                </a:r>
                <a:r>
                  <a:rPr lang="en-US" sz="700" b="0" i="0" dirty="0">
                    <a:latin typeface="Calibri" panose="020F0502020204030204" pitchFamily="34" charset="0"/>
                  </a:rPr>
                  <a:t>. Maecenas dui magna, </a:t>
                </a:r>
                <a:r>
                  <a:rPr lang="en-US" sz="700" b="0" i="0" dirty="0" err="1">
                    <a:latin typeface="Calibri" panose="020F0502020204030204" pitchFamily="34" charset="0"/>
                  </a:rPr>
                  <a:t>sagittis</a:t>
                </a:r>
                <a:r>
                  <a:rPr lang="en-US" sz="700" b="0" i="0" dirty="0">
                    <a:latin typeface="Calibri" panose="020F0502020204030204" pitchFamily="34" charset="0"/>
                  </a:rPr>
                  <a:t> at </a:t>
                </a:r>
                <a:r>
                  <a:rPr lang="en-US" sz="700" b="0" i="0" dirty="0" err="1">
                    <a:latin typeface="Calibri" panose="020F0502020204030204" pitchFamily="34" charset="0"/>
                  </a:rPr>
                  <a:t>feugiat</a:t>
                </a:r>
                <a:r>
                  <a:rPr lang="en-US" sz="700" b="0" i="0" dirty="0">
                    <a:latin typeface="Calibri" panose="020F0502020204030204" pitchFamily="34" charset="0"/>
                  </a:rPr>
                  <a:t> </a:t>
                </a:r>
                <a:r>
                  <a:rPr lang="en-US" sz="700" b="0" i="0" dirty="0" err="1">
                    <a:latin typeface="Calibri" panose="020F0502020204030204" pitchFamily="34" charset="0"/>
                  </a:rPr>
                  <a:t>eget</a:t>
                </a:r>
                <a:r>
                  <a:rPr lang="en-US" sz="700" b="0" i="0" dirty="0">
                    <a:latin typeface="Calibri" panose="020F0502020204030204" pitchFamily="34" charset="0"/>
                  </a:rPr>
                  <a:t>, </a:t>
                </a:r>
                <a:r>
                  <a:rPr lang="en-US" sz="700" b="0" i="0" dirty="0" err="1">
                    <a:latin typeface="Calibri" panose="020F0502020204030204" pitchFamily="34" charset="0"/>
                  </a:rPr>
                  <a:t>viverra</a:t>
                </a:r>
                <a:r>
                  <a:rPr lang="en-US" sz="700" b="0" i="0" dirty="0">
                    <a:latin typeface="Calibri" panose="020F0502020204030204" pitchFamily="34" charset="0"/>
                  </a:rPr>
                  <a:t> </a:t>
                </a:r>
                <a:r>
                  <a:rPr lang="en-US" sz="700" b="0" i="0" dirty="0" err="1">
                    <a:latin typeface="Calibri" panose="020F0502020204030204" pitchFamily="34" charset="0"/>
                  </a:rPr>
                  <a:t>eu</a:t>
                </a:r>
                <a:r>
                  <a:rPr lang="en-US" sz="700" b="0" i="0" dirty="0">
                    <a:latin typeface="Calibri" panose="020F0502020204030204" pitchFamily="34" charset="0"/>
                  </a:rPr>
                  <a:t> libero. Vestibulum a </a:t>
                </a:r>
                <a:r>
                  <a:rPr lang="en-US" sz="700" b="0" i="0" dirty="0" err="1">
                    <a:latin typeface="Calibri" panose="020F0502020204030204" pitchFamily="34" charset="0"/>
                  </a:rPr>
                  <a:t>justo</a:t>
                </a:r>
                <a:r>
                  <a:rPr lang="en-US" sz="700" b="0" i="0" dirty="0">
                    <a:latin typeface="Calibri" panose="020F0502020204030204" pitchFamily="34" charset="0"/>
                  </a:rPr>
                  <a:t> mi. </a:t>
                </a:r>
                <a:r>
                  <a:rPr lang="en-US" sz="700" b="0" i="0" dirty="0" err="1">
                    <a:latin typeface="Calibri" panose="020F0502020204030204" pitchFamily="34" charset="0"/>
                  </a:rPr>
                  <a:t>Etiam</a:t>
                </a:r>
                <a:r>
                  <a:rPr lang="en-US" sz="700" b="0" i="0" dirty="0">
                    <a:latin typeface="Calibri" panose="020F0502020204030204" pitchFamily="34" charset="0"/>
                  </a:rPr>
                  <a:t> </a:t>
                </a:r>
                <a:r>
                  <a:rPr lang="en-US" sz="700" b="0" i="0" dirty="0" err="1">
                    <a:latin typeface="Calibri" panose="020F0502020204030204" pitchFamily="34" charset="0"/>
                  </a:rPr>
                  <a:t>blandit</a:t>
                </a:r>
                <a:r>
                  <a:rPr lang="en-US" sz="700" b="0" i="0" dirty="0">
                    <a:latin typeface="Calibri" panose="020F0502020204030204" pitchFamily="34" charset="0"/>
                  </a:rPr>
                  <a:t> tempus </a:t>
                </a:r>
                <a:r>
                  <a:rPr lang="en-US" sz="700" b="0" i="0" dirty="0" err="1">
                    <a:latin typeface="Calibri" panose="020F0502020204030204" pitchFamily="34" charset="0"/>
                  </a:rPr>
                  <a:t>odio</a:t>
                </a:r>
                <a:r>
                  <a:rPr lang="en-US" sz="700" b="0" i="0" dirty="0">
                    <a:latin typeface="Calibri" panose="020F0502020204030204" pitchFamily="34" charset="0"/>
                  </a:rPr>
                  <a:t>. </a:t>
                </a:r>
                <a:r>
                  <a:rPr lang="en-US" sz="700" b="0" i="0" dirty="0" err="1">
                    <a:latin typeface="Calibri" panose="020F0502020204030204" pitchFamily="34" charset="0"/>
                  </a:rPr>
                  <a:t>Fusce</a:t>
                </a:r>
                <a:r>
                  <a:rPr lang="en-US" sz="700" b="0" i="0" dirty="0">
                    <a:latin typeface="Calibri" panose="020F0502020204030204" pitchFamily="34" charset="0"/>
                  </a:rPr>
                  <a:t> </a:t>
                </a:r>
                <a:r>
                  <a:rPr lang="en-US" sz="700" b="0" i="0" dirty="0" err="1">
                    <a:latin typeface="Calibri" panose="020F0502020204030204" pitchFamily="34" charset="0"/>
                  </a:rPr>
                  <a:t>orci</a:t>
                </a:r>
                <a:r>
                  <a:rPr lang="en-US" sz="700" b="0" i="0" dirty="0">
                    <a:latin typeface="Calibri" panose="020F0502020204030204" pitchFamily="34" charset="0"/>
                  </a:rPr>
                  <a:t> </a:t>
                </a:r>
                <a:r>
                  <a:rPr lang="en-US" sz="700" b="0" i="0" dirty="0" err="1">
                    <a:latin typeface="Calibri" panose="020F0502020204030204" pitchFamily="34" charset="0"/>
                  </a:rPr>
                  <a:t>lectus</a:t>
                </a:r>
                <a:r>
                  <a:rPr lang="en-US" sz="700" b="0" i="0" dirty="0">
                    <a:latin typeface="Calibri" panose="020F0502020204030204" pitchFamily="34" charset="0"/>
                  </a:rPr>
                  <a:t>, </a:t>
                </a:r>
                <a:r>
                  <a:rPr lang="en-US" sz="700" b="0" i="0" dirty="0" err="1">
                    <a:latin typeface="Calibri" panose="020F0502020204030204" pitchFamily="34" charset="0"/>
                  </a:rPr>
                  <a:t>tincidunt</a:t>
                </a:r>
                <a:r>
                  <a:rPr lang="en-US" sz="700" b="0" i="0" dirty="0">
                    <a:latin typeface="Calibri" panose="020F0502020204030204" pitchFamily="34" charset="0"/>
                  </a:rPr>
                  <a:t> </a:t>
                </a:r>
                <a:r>
                  <a:rPr lang="en-US" sz="700" b="0" i="0" dirty="0" err="1">
                    <a:latin typeface="Calibri" panose="020F0502020204030204" pitchFamily="34" charset="0"/>
                  </a:rPr>
                  <a:t>eget</a:t>
                </a:r>
                <a:r>
                  <a:rPr lang="en-US" sz="700" b="0" i="0" dirty="0">
                    <a:latin typeface="Calibri" panose="020F0502020204030204" pitchFamily="34" charset="0"/>
                  </a:rPr>
                  <a:t> </a:t>
                </a:r>
                <a:r>
                  <a:rPr lang="en-US" sz="700" b="0" i="0" dirty="0" err="1">
                    <a:latin typeface="Calibri" panose="020F0502020204030204" pitchFamily="34" charset="0"/>
                  </a:rPr>
                  <a:t>hendrerit</a:t>
                </a:r>
                <a:r>
                  <a:rPr lang="en-US" sz="700" b="0" i="0" dirty="0">
                    <a:latin typeface="Calibri" panose="020F0502020204030204" pitchFamily="34" charset="0"/>
                  </a:rPr>
                  <a:t> </a:t>
                </a:r>
                <a:r>
                  <a:rPr lang="en-US" sz="700" b="0" i="0" dirty="0" err="1">
                    <a:latin typeface="Calibri" panose="020F0502020204030204" pitchFamily="34" charset="0"/>
                  </a:rPr>
                  <a:t>quis</a:t>
                </a:r>
                <a:r>
                  <a:rPr lang="en-US" sz="700" b="0" i="0" dirty="0">
                    <a:latin typeface="Calibri" panose="020F0502020204030204" pitchFamily="34" charset="0"/>
                  </a:rPr>
                  <a:t>, </a:t>
                </a:r>
                <a:r>
                  <a:rPr lang="en-US" sz="700" b="0" i="0" dirty="0" err="1">
                    <a:latin typeface="Calibri" panose="020F0502020204030204" pitchFamily="34" charset="0"/>
                  </a:rPr>
                  <a:t>blandit</a:t>
                </a:r>
                <a:r>
                  <a:rPr lang="en-US" sz="700" b="0" i="0" dirty="0">
                    <a:latin typeface="Calibri" panose="020F0502020204030204" pitchFamily="34" charset="0"/>
                  </a:rPr>
                  <a:t> non</a:t>
                </a:r>
              </a:p>
            </p:txBody>
          </p:sp>
        </p:grpSp>
      </p:grpSp>
    </p:spTree>
    <p:extLst>
      <p:ext uri="{BB962C8B-B14F-4D97-AF65-F5344CB8AC3E}">
        <p14:creationId xmlns:p14="http://schemas.microsoft.com/office/powerpoint/2010/main" val="3742899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DO NOT US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535B2D-9361-4E88-8BBD-C6E1EB066B37}"/>
              </a:ext>
            </a:extLst>
          </p:cNvPr>
          <p:cNvSpPr/>
          <p:nvPr userDrawn="1"/>
        </p:nvSpPr>
        <p:spPr>
          <a:xfrm>
            <a:off x="0" y="0"/>
            <a:ext cx="12188825" cy="6858000"/>
          </a:xfrm>
          <a:prstGeom prst="rect">
            <a:avLst/>
          </a:prstGeom>
          <a:solidFill>
            <a:srgbClr val="F8981D"/>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800" b="0" i="0" dirty="0">
              <a:solidFill>
                <a:schemeClr val="accent2"/>
              </a:solidFill>
              <a:latin typeface="Calibri" panose="020F0502020204030204" pitchFamily="34" charset="0"/>
            </a:endParaRPr>
          </a:p>
        </p:txBody>
      </p:sp>
      <p:sp>
        <p:nvSpPr>
          <p:cNvPr id="6" name="TextBox 5">
            <a:extLst>
              <a:ext uri="{FF2B5EF4-FFF2-40B4-BE49-F238E27FC236}">
                <a16:creationId xmlns:a16="http://schemas.microsoft.com/office/drawing/2014/main" id="{D5AED08D-D489-4C23-BFE9-9C4A6A94C4DA}"/>
              </a:ext>
            </a:extLst>
          </p:cNvPr>
          <p:cNvSpPr txBox="1"/>
          <p:nvPr userDrawn="1"/>
        </p:nvSpPr>
        <p:spPr>
          <a:xfrm>
            <a:off x="606392" y="721895"/>
            <a:ext cx="10876547" cy="4880008"/>
          </a:xfrm>
          <a:prstGeom prst="rect">
            <a:avLst/>
          </a:prstGeom>
          <a:noFill/>
        </p:spPr>
        <p:txBody>
          <a:bodyPr wrap="square" lIns="0" tIns="0" rIns="0" bIns="0" rtlCol="0" anchor="ctr">
            <a:noAutofit/>
          </a:bodyPr>
          <a:lstStyle/>
          <a:p>
            <a:pPr algn="ctr">
              <a:lnSpc>
                <a:spcPct val="90000"/>
              </a:lnSpc>
            </a:pPr>
            <a:r>
              <a:rPr lang="en-US" sz="5400" b="0" i="0" spc="300" dirty="0">
                <a:solidFill>
                  <a:schemeClr val="bg1"/>
                </a:solidFill>
                <a:latin typeface="Calibri" panose="020F0502020204030204" pitchFamily="34" charset="0"/>
              </a:rPr>
              <a:t>DO NOT USE </a:t>
            </a:r>
          </a:p>
          <a:p>
            <a:pPr algn="ctr">
              <a:lnSpc>
                <a:spcPct val="90000"/>
              </a:lnSpc>
            </a:pPr>
            <a:endParaRPr lang="en-US" sz="5400" b="0" i="0" spc="300" dirty="0">
              <a:solidFill>
                <a:schemeClr val="bg1"/>
              </a:solidFill>
              <a:latin typeface="Calibri" panose="020F0502020204030204" pitchFamily="34" charset="0"/>
            </a:endParaRPr>
          </a:p>
          <a:p>
            <a:pPr algn="ctr">
              <a:lnSpc>
                <a:spcPct val="90000"/>
              </a:lnSpc>
            </a:pPr>
            <a:r>
              <a:rPr lang="en-US" sz="5400" b="0" i="0" spc="300" dirty="0">
                <a:solidFill>
                  <a:schemeClr val="bg1"/>
                </a:solidFill>
                <a:latin typeface="Calibri" panose="020F0502020204030204" pitchFamily="34" charset="0"/>
              </a:rPr>
              <a:t>ALL LAYOUTS PAST THIS ARE NOT PART OF THIS TEMPLATE</a:t>
            </a:r>
          </a:p>
        </p:txBody>
      </p:sp>
    </p:spTree>
    <p:extLst>
      <p:ext uri="{BB962C8B-B14F-4D97-AF65-F5344CB8AC3E}">
        <p14:creationId xmlns:p14="http://schemas.microsoft.com/office/powerpoint/2010/main" val="3247533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Section Header with Phot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90378" y="3450868"/>
            <a:ext cx="5961236" cy="1229360"/>
          </a:xfrm>
        </p:spPr>
        <p:txBody>
          <a:bodyPr wrap="square" anchor="b"/>
          <a:lstStyle>
            <a:lvl1pPr algn="l">
              <a:defRPr sz="3600" b="0" cap="none" baseline="0">
                <a:solidFill>
                  <a:schemeClr val="bg1"/>
                </a:solidFill>
              </a:defRPr>
            </a:lvl1pPr>
          </a:lstStyle>
          <a:p>
            <a:r>
              <a:rPr lang="en-US"/>
              <a:t>Click to Edit Master Title Style</a:t>
            </a:r>
          </a:p>
        </p:txBody>
      </p:sp>
      <p:sp>
        <p:nvSpPr>
          <p:cNvPr id="128" name="Subtitle 2">
            <a:extLst>
              <a:ext uri="{FF2B5EF4-FFF2-40B4-BE49-F238E27FC236}">
                <a16:creationId xmlns:a16="http://schemas.microsoft.com/office/drawing/2014/main" id="{6EBAFA4D-7B92-4E38-8320-94F3BCA2E41C}"/>
              </a:ext>
            </a:extLst>
          </p:cNvPr>
          <p:cNvSpPr>
            <a:spLocks noGrp="1"/>
          </p:cNvSpPr>
          <p:nvPr>
            <p:ph type="subTitle" idx="10" hasCustomPrompt="1"/>
          </p:nvPr>
        </p:nvSpPr>
        <p:spPr>
          <a:xfrm>
            <a:off x="602966" y="4768725"/>
            <a:ext cx="6863048" cy="700882"/>
          </a:xfrm>
        </p:spPr>
        <p:txBody>
          <a:bodyPr/>
          <a:lstStyle>
            <a:lvl1pPr marL="0" indent="0" algn="l">
              <a:buNone/>
              <a:defRPr sz="240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66" name="Group 65">
            <a:extLst>
              <a:ext uri="{FF2B5EF4-FFF2-40B4-BE49-F238E27FC236}">
                <a16:creationId xmlns:a16="http://schemas.microsoft.com/office/drawing/2014/main" id="{97E09E63-24A8-49D3-9685-8578A82AA161}"/>
              </a:ext>
            </a:extLst>
          </p:cNvPr>
          <p:cNvGrpSpPr/>
          <p:nvPr userDrawn="1"/>
        </p:nvGrpSpPr>
        <p:grpSpPr bwMode="white">
          <a:xfrm>
            <a:off x="617878" y="6446044"/>
            <a:ext cx="1099793" cy="173355"/>
            <a:chOff x="-84138" y="5622925"/>
            <a:chExt cx="4330701" cy="682626"/>
          </a:xfrm>
          <a:solidFill>
            <a:schemeClr val="bg1"/>
          </a:solidFill>
        </p:grpSpPr>
        <p:sp>
          <p:nvSpPr>
            <p:cNvPr id="67" name="Freeform 6">
              <a:extLst>
                <a:ext uri="{FF2B5EF4-FFF2-40B4-BE49-F238E27FC236}">
                  <a16:creationId xmlns:a16="http://schemas.microsoft.com/office/drawing/2014/main" id="{82AA2D8E-2CF2-47AE-8BA1-22AA0DC8C719}"/>
                </a:ext>
              </a:extLst>
            </p:cNvPr>
            <p:cNvSpPr>
              <a:spLocks/>
            </p:cNvSpPr>
            <p:nvPr userDrawn="1"/>
          </p:nvSpPr>
          <p:spPr bwMode="white">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68" name="Freeform 7">
              <a:extLst>
                <a:ext uri="{FF2B5EF4-FFF2-40B4-BE49-F238E27FC236}">
                  <a16:creationId xmlns:a16="http://schemas.microsoft.com/office/drawing/2014/main" id="{DB231781-0913-4FEB-A765-B02F9675E9A8}"/>
                </a:ext>
              </a:extLst>
            </p:cNvPr>
            <p:cNvSpPr>
              <a:spLocks/>
            </p:cNvSpPr>
            <p:nvPr userDrawn="1"/>
          </p:nvSpPr>
          <p:spPr bwMode="white">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69" name="Freeform 8">
              <a:extLst>
                <a:ext uri="{FF2B5EF4-FFF2-40B4-BE49-F238E27FC236}">
                  <a16:creationId xmlns:a16="http://schemas.microsoft.com/office/drawing/2014/main" id="{3ABF11FB-C738-4E99-9D81-B317B3B4FFF4}"/>
                </a:ext>
              </a:extLst>
            </p:cNvPr>
            <p:cNvSpPr>
              <a:spLocks noEditPoints="1"/>
            </p:cNvSpPr>
            <p:nvPr userDrawn="1"/>
          </p:nvSpPr>
          <p:spPr bwMode="white">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0" name="Freeform 9">
              <a:extLst>
                <a:ext uri="{FF2B5EF4-FFF2-40B4-BE49-F238E27FC236}">
                  <a16:creationId xmlns:a16="http://schemas.microsoft.com/office/drawing/2014/main" id="{21F9AEA1-3F12-4EE4-9B0A-11F6FC2F34FF}"/>
                </a:ext>
              </a:extLst>
            </p:cNvPr>
            <p:cNvSpPr>
              <a:spLocks noEditPoints="1"/>
            </p:cNvSpPr>
            <p:nvPr userDrawn="1"/>
          </p:nvSpPr>
          <p:spPr bwMode="white">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1" name="Freeform 10">
              <a:extLst>
                <a:ext uri="{FF2B5EF4-FFF2-40B4-BE49-F238E27FC236}">
                  <a16:creationId xmlns:a16="http://schemas.microsoft.com/office/drawing/2014/main" id="{87E382A9-F6F4-488E-98B8-A2C07D983E60}"/>
                </a:ext>
              </a:extLst>
            </p:cNvPr>
            <p:cNvSpPr>
              <a:spLocks/>
            </p:cNvSpPr>
            <p:nvPr userDrawn="1"/>
          </p:nvSpPr>
          <p:spPr bwMode="white">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2" name="Freeform 11">
              <a:extLst>
                <a:ext uri="{FF2B5EF4-FFF2-40B4-BE49-F238E27FC236}">
                  <a16:creationId xmlns:a16="http://schemas.microsoft.com/office/drawing/2014/main" id="{862FC631-21BD-4380-B20F-767EC3455CDB}"/>
                </a:ext>
              </a:extLst>
            </p:cNvPr>
            <p:cNvSpPr>
              <a:spLocks noEditPoints="1"/>
            </p:cNvSpPr>
            <p:nvPr userDrawn="1"/>
          </p:nvSpPr>
          <p:spPr bwMode="white">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73" name="Freeform 12">
              <a:extLst>
                <a:ext uri="{FF2B5EF4-FFF2-40B4-BE49-F238E27FC236}">
                  <a16:creationId xmlns:a16="http://schemas.microsoft.com/office/drawing/2014/main" id="{E30874F8-CC58-4DC5-8229-E1032A3E49B3}"/>
                </a:ext>
              </a:extLst>
            </p:cNvPr>
            <p:cNvSpPr>
              <a:spLocks noEditPoints="1"/>
            </p:cNvSpPr>
            <p:nvPr userDrawn="1"/>
          </p:nvSpPr>
          <p:spPr bwMode="white">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
        <p:nvSpPr>
          <p:cNvPr id="15" name="TextBox 14">
            <a:extLst>
              <a:ext uri="{FF2B5EF4-FFF2-40B4-BE49-F238E27FC236}">
                <a16:creationId xmlns:a16="http://schemas.microsoft.com/office/drawing/2014/main" id="{7EAC21F4-620C-4207-A01D-C082619C707B}"/>
              </a:ext>
            </a:extLst>
          </p:cNvPr>
          <p:cNvSpPr txBox="1"/>
          <p:nvPr userDrawn="1"/>
        </p:nvSpPr>
        <p:spPr bwMode="white">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solidFill>
                  <a:schemeClr val="bg1"/>
                </a:solidFill>
                <a:latin typeface="+mj-lt"/>
              </a:rPr>
              <a:pPr algn="r">
                <a:lnSpc>
                  <a:spcPct val="90000"/>
                </a:lnSpc>
              </a:pPr>
              <a:t>‹#›</a:t>
            </a:fld>
            <a:endParaRPr lang="en-US">
              <a:solidFill>
                <a:schemeClr val="bg1"/>
              </a:solidFill>
              <a:latin typeface="+mj-lt"/>
            </a:endParaRPr>
          </a:p>
        </p:txBody>
      </p:sp>
    </p:spTree>
    <p:extLst>
      <p:ext uri="{BB962C8B-B14F-4D97-AF65-F5344CB8AC3E}">
        <p14:creationId xmlns:p14="http://schemas.microsoft.com/office/powerpoint/2010/main" val="2979471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1BCFF92-6F45-4F17-811F-04EF3AFB1E0A}"/>
              </a:ext>
            </a:extLst>
          </p:cNvPr>
          <p:cNvPicPr>
            <a:picLocks noChangeAspect="1"/>
          </p:cNvPicPr>
          <p:nvPr userDrawn="1"/>
        </p:nvPicPr>
        <p:blipFill>
          <a:blip r:embed="rId2"/>
          <a:stretch>
            <a:fillRect/>
          </a:stretch>
        </p:blipFill>
        <p:spPr bwMode="ltGray">
          <a:xfrm>
            <a:off x="6465331" y="2011260"/>
            <a:ext cx="5724640" cy="4846740"/>
          </a:xfrm>
          <a:prstGeom prst="rect">
            <a:avLst/>
          </a:prstGeom>
        </p:spPr>
      </p:pic>
      <p:pic>
        <p:nvPicPr>
          <p:cNvPr id="17" name="Picture 16">
            <a:extLst>
              <a:ext uri="{FF2B5EF4-FFF2-40B4-BE49-F238E27FC236}">
                <a16:creationId xmlns:a16="http://schemas.microsoft.com/office/drawing/2014/main" id="{8D79F707-A9A4-48DB-B7A8-862A7F5F3DEF}"/>
              </a:ext>
            </a:extLst>
          </p:cNvPr>
          <p:cNvPicPr>
            <a:picLocks noChangeAspect="1"/>
          </p:cNvPicPr>
          <p:nvPr userDrawn="1"/>
        </p:nvPicPr>
        <p:blipFill>
          <a:blip r:embed="rId3"/>
          <a:stretch>
            <a:fillRect/>
          </a:stretch>
        </p:blipFill>
        <p:spPr bwMode="ltGray">
          <a:xfrm>
            <a:off x="0" y="0"/>
            <a:ext cx="2103302" cy="2121592"/>
          </a:xfrm>
          <a:prstGeom prst="rect">
            <a:avLst/>
          </a:prstGeom>
        </p:spPr>
      </p:pic>
      <p:sp>
        <p:nvSpPr>
          <p:cNvPr id="76" name="Text Placeholder 18">
            <a:extLst>
              <a:ext uri="{FF2B5EF4-FFF2-40B4-BE49-F238E27FC236}">
                <a16:creationId xmlns:a16="http://schemas.microsoft.com/office/drawing/2014/main" id="{09EEA1A0-09F6-4C94-911A-E94DE834987E}"/>
              </a:ext>
            </a:extLst>
          </p:cNvPr>
          <p:cNvSpPr>
            <a:spLocks noGrp="1"/>
          </p:cNvSpPr>
          <p:nvPr>
            <p:ph type="body" sz="quarter" idx="13" hasCustomPrompt="1"/>
          </p:nvPr>
        </p:nvSpPr>
        <p:spPr>
          <a:xfrm>
            <a:off x="1516688" y="5066406"/>
            <a:ext cx="4577726" cy="249299"/>
          </a:xfrm>
        </p:spPr>
        <p:txBody>
          <a:bodyPr wrap="square">
            <a:spAutoFit/>
          </a:bodyPr>
          <a:lstStyle>
            <a:lvl1pPr marL="0" indent="0">
              <a:spcBef>
                <a:spcPts val="0"/>
              </a:spcBef>
              <a:buClr>
                <a:schemeClr val="tx2"/>
              </a:buClr>
              <a:buSzPct val="100000"/>
              <a:buFont typeface="Metropolis" panose="00000500000000000000" pitchFamily="50" charset="0"/>
              <a:buNone/>
              <a:defRPr sz="1800">
                <a:solidFill>
                  <a:schemeClr val="accent4"/>
                </a:solidFill>
              </a:defRPr>
            </a:lvl1pPr>
            <a:lvl2pPr marL="273050" indent="0">
              <a:buNone/>
              <a:defRPr/>
            </a:lvl2pPr>
          </a:lstStyle>
          <a:p>
            <a:pPr lvl="0"/>
            <a:r>
              <a:rPr lang="en-US"/>
              <a:t>Source Name</a:t>
            </a:r>
          </a:p>
        </p:txBody>
      </p:sp>
      <p:sp>
        <p:nvSpPr>
          <p:cNvPr id="185" name="Picture Placeholder 184">
            <a:extLst>
              <a:ext uri="{FF2B5EF4-FFF2-40B4-BE49-F238E27FC236}">
                <a16:creationId xmlns:a16="http://schemas.microsoft.com/office/drawing/2014/main" id="{378C4D84-AD98-435A-9F11-B3CB29EA3CAA}"/>
              </a:ext>
            </a:extLst>
          </p:cNvPr>
          <p:cNvSpPr>
            <a:spLocks noGrp="1"/>
          </p:cNvSpPr>
          <p:nvPr>
            <p:ph type="pic" sz="quarter" idx="14" hasCustomPrompt="1"/>
          </p:nvPr>
        </p:nvSpPr>
        <p:spPr>
          <a:xfrm>
            <a:off x="8837613" y="457200"/>
            <a:ext cx="2740025" cy="1371600"/>
          </a:xfrm>
          <a:noFill/>
        </p:spPr>
        <p:txBody>
          <a:bodyPr anchor="ctr"/>
          <a:lstStyle>
            <a:lvl1pPr algn="ctr">
              <a:defRPr sz="2400" b="1">
                <a:solidFill>
                  <a:srgbClr val="F8981D"/>
                </a:solidFill>
              </a:defRPr>
            </a:lvl1pPr>
          </a:lstStyle>
          <a:p>
            <a:r>
              <a:rPr lang="en-US" dirty="0"/>
              <a:t>Click to insert logo or delete box if not needed</a:t>
            </a:r>
          </a:p>
        </p:txBody>
      </p:sp>
      <p:grpSp>
        <p:nvGrpSpPr>
          <p:cNvPr id="188" name="Group 187">
            <a:extLst>
              <a:ext uri="{FF2B5EF4-FFF2-40B4-BE49-F238E27FC236}">
                <a16:creationId xmlns:a16="http://schemas.microsoft.com/office/drawing/2014/main" id="{2925BD69-7B55-4D64-8B2C-06E34A6A573B}"/>
              </a:ext>
            </a:extLst>
          </p:cNvPr>
          <p:cNvGrpSpPr/>
          <p:nvPr userDrawn="1"/>
        </p:nvGrpSpPr>
        <p:grpSpPr bwMode="black">
          <a:xfrm>
            <a:off x="617878" y="6446044"/>
            <a:ext cx="1099793" cy="173355"/>
            <a:chOff x="-84138" y="5622925"/>
            <a:chExt cx="4330701" cy="682626"/>
          </a:xfrm>
        </p:grpSpPr>
        <p:sp>
          <p:nvSpPr>
            <p:cNvPr id="189" name="Freeform 6">
              <a:extLst>
                <a:ext uri="{FF2B5EF4-FFF2-40B4-BE49-F238E27FC236}">
                  <a16:creationId xmlns:a16="http://schemas.microsoft.com/office/drawing/2014/main" id="{2A6CDC2F-2239-466B-8A26-51E24B60D2AC}"/>
                </a:ext>
              </a:extLst>
            </p:cNvPr>
            <p:cNvSpPr>
              <a:spLocks/>
            </p:cNvSpPr>
            <p:nvPr userDrawn="1"/>
          </p:nvSpPr>
          <p:spPr bwMode="black">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90" name="Freeform 7">
              <a:extLst>
                <a:ext uri="{FF2B5EF4-FFF2-40B4-BE49-F238E27FC236}">
                  <a16:creationId xmlns:a16="http://schemas.microsoft.com/office/drawing/2014/main" id="{93E73CA8-B585-405F-9E3D-46EE1893D710}"/>
                </a:ext>
              </a:extLst>
            </p:cNvPr>
            <p:cNvSpPr>
              <a:spLocks/>
            </p:cNvSpPr>
            <p:nvPr userDrawn="1"/>
          </p:nvSpPr>
          <p:spPr bwMode="black">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91" name="Freeform 8">
              <a:extLst>
                <a:ext uri="{FF2B5EF4-FFF2-40B4-BE49-F238E27FC236}">
                  <a16:creationId xmlns:a16="http://schemas.microsoft.com/office/drawing/2014/main" id="{B40B0DE4-0E7F-4DE2-A215-B0E4BCF43755}"/>
                </a:ext>
              </a:extLst>
            </p:cNvPr>
            <p:cNvSpPr>
              <a:spLocks noEditPoints="1"/>
            </p:cNvSpPr>
            <p:nvPr userDrawn="1"/>
          </p:nvSpPr>
          <p:spPr bwMode="black">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92" name="Freeform 9">
              <a:extLst>
                <a:ext uri="{FF2B5EF4-FFF2-40B4-BE49-F238E27FC236}">
                  <a16:creationId xmlns:a16="http://schemas.microsoft.com/office/drawing/2014/main" id="{84A3CC07-CFF3-402C-88A1-0C33B169216C}"/>
                </a:ext>
              </a:extLst>
            </p:cNvPr>
            <p:cNvSpPr>
              <a:spLocks noEditPoints="1"/>
            </p:cNvSpPr>
            <p:nvPr userDrawn="1"/>
          </p:nvSpPr>
          <p:spPr bwMode="black">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93" name="Freeform 10">
              <a:extLst>
                <a:ext uri="{FF2B5EF4-FFF2-40B4-BE49-F238E27FC236}">
                  <a16:creationId xmlns:a16="http://schemas.microsoft.com/office/drawing/2014/main" id="{223CFCE1-BE7A-4664-929A-9AD81CA80454}"/>
                </a:ext>
              </a:extLst>
            </p:cNvPr>
            <p:cNvSpPr>
              <a:spLocks/>
            </p:cNvSpPr>
            <p:nvPr userDrawn="1"/>
          </p:nvSpPr>
          <p:spPr bwMode="black">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94" name="Freeform 11">
              <a:extLst>
                <a:ext uri="{FF2B5EF4-FFF2-40B4-BE49-F238E27FC236}">
                  <a16:creationId xmlns:a16="http://schemas.microsoft.com/office/drawing/2014/main" id="{53A2BE8A-BB25-4C20-B0B5-1FA2A33471E1}"/>
                </a:ext>
              </a:extLst>
            </p:cNvPr>
            <p:cNvSpPr>
              <a:spLocks noEditPoints="1"/>
            </p:cNvSpPr>
            <p:nvPr userDrawn="1"/>
          </p:nvSpPr>
          <p:spPr bwMode="black">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95" name="Freeform 12">
              <a:extLst>
                <a:ext uri="{FF2B5EF4-FFF2-40B4-BE49-F238E27FC236}">
                  <a16:creationId xmlns:a16="http://schemas.microsoft.com/office/drawing/2014/main" id="{6ACD31F9-9175-4E3B-B20A-0CBFA479BA61}"/>
                </a:ext>
              </a:extLst>
            </p:cNvPr>
            <p:cNvSpPr>
              <a:spLocks noEditPoints="1"/>
            </p:cNvSpPr>
            <p:nvPr userDrawn="1"/>
          </p:nvSpPr>
          <p:spPr bwMode="black">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solidFill>
              <a:srgbClr val="717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
        <p:nvSpPr>
          <p:cNvPr id="20" name="TextBox 19">
            <a:extLst>
              <a:ext uri="{FF2B5EF4-FFF2-40B4-BE49-F238E27FC236}">
                <a16:creationId xmlns:a16="http://schemas.microsoft.com/office/drawing/2014/main" id="{A48347C3-DAFD-4322-8B75-FAADCB97A100}"/>
              </a:ext>
            </a:extLst>
          </p:cNvPr>
          <p:cNvSpPr txBox="1"/>
          <p:nvPr userDrawn="1"/>
        </p:nvSpPr>
        <p:spPr bwMode="white">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solidFill>
                  <a:schemeClr val="bg1"/>
                </a:solidFill>
                <a:latin typeface="+mj-lt"/>
              </a:rPr>
              <a:pPr algn="r">
                <a:lnSpc>
                  <a:spcPct val="90000"/>
                </a:lnSpc>
              </a:pPr>
              <a:t>‹#›</a:t>
            </a:fld>
            <a:endParaRPr lang="en-US">
              <a:solidFill>
                <a:schemeClr val="bg1"/>
              </a:solidFill>
              <a:latin typeface="+mj-lt"/>
            </a:endParaRPr>
          </a:p>
        </p:txBody>
      </p:sp>
      <p:sp>
        <p:nvSpPr>
          <p:cNvPr id="4" name="Text Placeholder 3">
            <a:extLst>
              <a:ext uri="{FF2B5EF4-FFF2-40B4-BE49-F238E27FC236}">
                <a16:creationId xmlns:a16="http://schemas.microsoft.com/office/drawing/2014/main" id="{11BEC66B-487A-4C1D-9541-C5DC72DD73E2}"/>
              </a:ext>
            </a:extLst>
          </p:cNvPr>
          <p:cNvSpPr>
            <a:spLocks noGrp="1"/>
          </p:cNvSpPr>
          <p:nvPr>
            <p:ph type="body" sz="quarter" idx="15"/>
          </p:nvPr>
        </p:nvSpPr>
        <p:spPr>
          <a:xfrm>
            <a:off x="1275012" y="1600200"/>
            <a:ext cx="6191001" cy="3200400"/>
          </a:xfrm>
        </p:spPr>
        <p:txBody>
          <a:bodyPr anchor="b"/>
          <a:lstStyle>
            <a:lvl1pPr marL="228600" indent="-228600">
              <a:buClr>
                <a:schemeClr val="tx2"/>
              </a:buClr>
              <a:buSzPct val="100000"/>
              <a:buFont typeface="Metropolis" panose="00000500000000000000" pitchFamily="50" charset="0"/>
              <a:buChar char="“"/>
              <a:defRPr sz="2800"/>
            </a:lvl1pPr>
          </a:lstStyle>
          <a:p>
            <a:pPr lvl="0"/>
            <a:r>
              <a:rPr lang="en-US"/>
              <a:t>Edit Master text styles</a:t>
            </a:r>
          </a:p>
        </p:txBody>
      </p:sp>
    </p:spTree>
    <p:extLst>
      <p:ext uri="{BB962C8B-B14F-4D97-AF65-F5344CB8AC3E}">
        <p14:creationId xmlns:p14="http://schemas.microsoft.com/office/powerpoint/2010/main" val="3589552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Quote with Phot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6" name="Text Placeholder 18">
            <a:extLst>
              <a:ext uri="{FF2B5EF4-FFF2-40B4-BE49-F238E27FC236}">
                <a16:creationId xmlns:a16="http://schemas.microsoft.com/office/drawing/2014/main" id="{09EEA1A0-09F6-4C94-911A-E94DE834987E}"/>
              </a:ext>
            </a:extLst>
          </p:cNvPr>
          <p:cNvSpPr>
            <a:spLocks noGrp="1"/>
          </p:cNvSpPr>
          <p:nvPr>
            <p:ph type="body" sz="quarter" idx="13" hasCustomPrompt="1"/>
          </p:nvPr>
        </p:nvSpPr>
        <p:spPr>
          <a:xfrm>
            <a:off x="7451601" y="5726367"/>
            <a:ext cx="4126506" cy="276999"/>
          </a:xfrm>
        </p:spPr>
        <p:txBody>
          <a:bodyPr>
            <a:spAutoFit/>
          </a:bodyPr>
          <a:lstStyle>
            <a:lvl1pPr marL="0" indent="0">
              <a:lnSpc>
                <a:spcPct val="100000"/>
              </a:lnSpc>
              <a:spcBef>
                <a:spcPts val="0"/>
              </a:spcBef>
              <a:buClr>
                <a:schemeClr val="tx2"/>
              </a:buClr>
              <a:buSzPct val="100000"/>
              <a:buFont typeface="Metropolis" panose="00000500000000000000" pitchFamily="50" charset="0"/>
              <a:buNone/>
              <a:defRPr sz="1800">
                <a:solidFill>
                  <a:schemeClr val="bg1"/>
                </a:solidFill>
              </a:defRPr>
            </a:lvl1pPr>
            <a:lvl2pPr marL="273050" indent="0">
              <a:buNone/>
              <a:defRPr/>
            </a:lvl2pPr>
          </a:lstStyle>
          <a:p>
            <a:pPr lvl="0"/>
            <a:r>
              <a:rPr lang="en-US"/>
              <a:t>Source Name</a:t>
            </a:r>
          </a:p>
        </p:txBody>
      </p:sp>
      <p:grpSp>
        <p:nvGrpSpPr>
          <p:cNvPr id="6" name="Group 5">
            <a:extLst>
              <a:ext uri="{FF2B5EF4-FFF2-40B4-BE49-F238E27FC236}">
                <a16:creationId xmlns:a16="http://schemas.microsoft.com/office/drawing/2014/main" id="{EBE887AA-466F-4819-9C71-E7A3469F9FED}"/>
              </a:ext>
            </a:extLst>
          </p:cNvPr>
          <p:cNvGrpSpPr/>
          <p:nvPr userDrawn="1"/>
        </p:nvGrpSpPr>
        <p:grpSpPr>
          <a:xfrm>
            <a:off x="617878" y="6446044"/>
            <a:ext cx="1099793" cy="173355"/>
            <a:chOff x="-84138" y="5622925"/>
            <a:chExt cx="4330701" cy="682626"/>
          </a:xfrm>
          <a:solidFill>
            <a:schemeClr val="bg1"/>
          </a:solidFill>
        </p:grpSpPr>
        <p:sp>
          <p:nvSpPr>
            <p:cNvPr id="7" name="Freeform 6">
              <a:extLst>
                <a:ext uri="{FF2B5EF4-FFF2-40B4-BE49-F238E27FC236}">
                  <a16:creationId xmlns:a16="http://schemas.microsoft.com/office/drawing/2014/main" id="{F4067B72-DBFB-4029-8D5B-F1FF1EBE1362}"/>
                </a:ext>
              </a:extLst>
            </p:cNvPr>
            <p:cNvSpPr>
              <a:spLocks/>
            </p:cNvSpPr>
            <p:nvPr userDrawn="1"/>
          </p:nvSpPr>
          <p:spPr bwMode="auto">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8" name="Freeform 7">
              <a:extLst>
                <a:ext uri="{FF2B5EF4-FFF2-40B4-BE49-F238E27FC236}">
                  <a16:creationId xmlns:a16="http://schemas.microsoft.com/office/drawing/2014/main" id="{4B12C03C-6596-4EA0-AD8E-20898D0524A4}"/>
                </a:ext>
              </a:extLst>
            </p:cNvPr>
            <p:cNvSpPr>
              <a:spLocks/>
            </p:cNvSpPr>
            <p:nvPr userDrawn="1"/>
          </p:nvSpPr>
          <p:spPr bwMode="auto">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9" name="Freeform 8">
              <a:extLst>
                <a:ext uri="{FF2B5EF4-FFF2-40B4-BE49-F238E27FC236}">
                  <a16:creationId xmlns:a16="http://schemas.microsoft.com/office/drawing/2014/main" id="{75EC5438-9CA3-451C-BE1E-32649BA580EB}"/>
                </a:ext>
              </a:extLst>
            </p:cNvPr>
            <p:cNvSpPr>
              <a:spLocks noEditPoints="1"/>
            </p:cNvSpPr>
            <p:nvPr userDrawn="1"/>
          </p:nvSpPr>
          <p:spPr bwMode="auto">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0" name="Freeform 9">
              <a:extLst>
                <a:ext uri="{FF2B5EF4-FFF2-40B4-BE49-F238E27FC236}">
                  <a16:creationId xmlns:a16="http://schemas.microsoft.com/office/drawing/2014/main" id="{CC779E55-6092-45FD-A207-F5F87653E646}"/>
                </a:ext>
              </a:extLst>
            </p:cNvPr>
            <p:cNvSpPr>
              <a:spLocks noEditPoints="1"/>
            </p:cNvSpPr>
            <p:nvPr userDrawn="1"/>
          </p:nvSpPr>
          <p:spPr bwMode="auto">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1" name="Freeform 10">
              <a:extLst>
                <a:ext uri="{FF2B5EF4-FFF2-40B4-BE49-F238E27FC236}">
                  <a16:creationId xmlns:a16="http://schemas.microsoft.com/office/drawing/2014/main" id="{C46B14FE-24C9-470A-A53B-7F3145207318}"/>
                </a:ext>
              </a:extLst>
            </p:cNvPr>
            <p:cNvSpPr>
              <a:spLocks/>
            </p:cNvSpPr>
            <p:nvPr userDrawn="1"/>
          </p:nvSpPr>
          <p:spPr bwMode="auto">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2" name="Freeform 11">
              <a:extLst>
                <a:ext uri="{FF2B5EF4-FFF2-40B4-BE49-F238E27FC236}">
                  <a16:creationId xmlns:a16="http://schemas.microsoft.com/office/drawing/2014/main" id="{9E375347-E880-4672-992A-C5D936A9A8B3}"/>
                </a:ext>
              </a:extLst>
            </p:cNvPr>
            <p:cNvSpPr>
              <a:spLocks noEditPoints="1"/>
            </p:cNvSpPr>
            <p:nvPr userDrawn="1"/>
          </p:nvSpPr>
          <p:spPr bwMode="auto">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3" name="Freeform 12">
              <a:extLst>
                <a:ext uri="{FF2B5EF4-FFF2-40B4-BE49-F238E27FC236}">
                  <a16:creationId xmlns:a16="http://schemas.microsoft.com/office/drawing/2014/main" id="{73103450-85A9-4D5B-A458-2662F6E6A1B8}"/>
                </a:ext>
              </a:extLst>
            </p:cNvPr>
            <p:cNvSpPr>
              <a:spLocks noEditPoints="1"/>
            </p:cNvSpPr>
            <p:nvPr userDrawn="1"/>
          </p:nvSpPr>
          <p:spPr bwMode="auto">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
        <p:nvSpPr>
          <p:cNvPr id="16" name="TextBox 15">
            <a:extLst>
              <a:ext uri="{FF2B5EF4-FFF2-40B4-BE49-F238E27FC236}">
                <a16:creationId xmlns:a16="http://schemas.microsoft.com/office/drawing/2014/main" id="{967669F2-DB92-4920-A8A8-826B25591FE9}"/>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solidFill>
                  <a:schemeClr val="bg1"/>
                </a:solidFill>
                <a:latin typeface="+mj-lt"/>
              </a:rPr>
              <a:pPr algn="r">
                <a:lnSpc>
                  <a:spcPct val="90000"/>
                </a:lnSpc>
              </a:pPr>
              <a:t>‹#›</a:t>
            </a:fld>
            <a:endParaRPr lang="en-US">
              <a:solidFill>
                <a:schemeClr val="bg1"/>
              </a:solidFill>
              <a:latin typeface="+mj-lt"/>
            </a:endParaRPr>
          </a:p>
        </p:txBody>
      </p:sp>
      <p:sp>
        <p:nvSpPr>
          <p:cNvPr id="3" name="Text Placeholder 2">
            <a:extLst>
              <a:ext uri="{FF2B5EF4-FFF2-40B4-BE49-F238E27FC236}">
                <a16:creationId xmlns:a16="http://schemas.microsoft.com/office/drawing/2014/main" id="{7DB57474-E36F-40E3-9802-188CF74382D7}"/>
              </a:ext>
            </a:extLst>
          </p:cNvPr>
          <p:cNvSpPr>
            <a:spLocks noGrp="1"/>
          </p:cNvSpPr>
          <p:nvPr>
            <p:ph type="body" sz="quarter" idx="14" hasCustomPrompt="1"/>
          </p:nvPr>
        </p:nvSpPr>
        <p:spPr>
          <a:xfrm>
            <a:off x="7213600" y="3886200"/>
            <a:ext cx="4364038" cy="1670050"/>
          </a:xfrm>
        </p:spPr>
        <p:txBody>
          <a:bodyPr anchor="b"/>
          <a:lstStyle>
            <a:lvl1pPr marL="228600" indent="-228600">
              <a:buClr>
                <a:schemeClr val="bg1"/>
              </a:buClr>
              <a:buSzPct val="100000"/>
              <a:buFont typeface="Metropolis" panose="00000500000000000000" pitchFamily="50" charset="0"/>
              <a:buChar char="“"/>
              <a:defRPr sz="2800">
                <a:solidFill>
                  <a:schemeClr val="bg1"/>
                </a:solidFill>
              </a:defRPr>
            </a:lvl1pPr>
            <a:lvl2pPr marL="27305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p:txBody>
      </p:sp>
    </p:spTree>
    <p:extLst>
      <p:ext uri="{BB962C8B-B14F-4D97-AF65-F5344CB8AC3E}">
        <p14:creationId xmlns:p14="http://schemas.microsoft.com/office/powerpoint/2010/main" val="2040527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18" name="Content Placeholder 17">
            <a:extLst>
              <a:ext uri="{FF2B5EF4-FFF2-40B4-BE49-F238E27FC236}">
                <a16:creationId xmlns:a16="http://schemas.microsoft.com/office/drawing/2014/main" id="{D034FA3F-D529-4D8B-B6EC-A8341FCAF67E}"/>
              </a:ext>
            </a:extLst>
          </p:cNvPr>
          <p:cNvSpPr>
            <a:spLocks noGrp="1"/>
          </p:cNvSpPr>
          <p:nvPr>
            <p:ph sz="quarter" idx="14"/>
          </p:nvPr>
        </p:nvSpPr>
        <p:spPr>
          <a:xfrm>
            <a:off x="616505" y="1600201"/>
            <a:ext cx="10972800" cy="4572000"/>
          </a:xfrm>
        </p:spPr>
        <p:txBody>
          <a:bodyPr/>
          <a:lstStyle>
            <a:lvl1pPr>
              <a:spcBef>
                <a:spcPts val="1500"/>
              </a:spcBef>
              <a:defRPr/>
            </a:lvl1pPr>
            <a:lvl2pPr>
              <a:spcBef>
                <a:spcPts val="1200"/>
              </a:spcBef>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Box 8">
            <a:extLst>
              <a:ext uri="{FF2B5EF4-FFF2-40B4-BE49-F238E27FC236}">
                <a16:creationId xmlns:a16="http://schemas.microsoft.com/office/drawing/2014/main" id="{427E3E8B-0F66-4996-9785-6E9531D89A5A}"/>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3" name="Title 2">
            <a:extLst>
              <a:ext uri="{FF2B5EF4-FFF2-40B4-BE49-F238E27FC236}">
                <a16:creationId xmlns:a16="http://schemas.microsoft.com/office/drawing/2014/main" id="{A9985EB2-1092-4CE8-9D04-7D84E433A1FE}"/>
              </a:ext>
            </a:extLst>
          </p:cNvPr>
          <p:cNvSpPr>
            <a:spLocks noGrp="1"/>
          </p:cNvSpPr>
          <p:nvPr>
            <p:ph type="title"/>
          </p:nvPr>
        </p:nvSpPr>
        <p:spPr>
          <a:xfrm>
            <a:off x="579809" y="412751"/>
            <a:ext cx="11001004" cy="384048"/>
          </a:xfrm>
        </p:spPr>
        <p:txBody>
          <a:bodyPr wrap="none"/>
          <a:lstStyle/>
          <a:p>
            <a:r>
              <a:rPr lang="en-US"/>
              <a:t>Click to edit Master title style</a:t>
            </a:r>
          </a:p>
        </p:txBody>
      </p:sp>
      <p:sp>
        <p:nvSpPr>
          <p:cNvPr id="8" name="Subtitle 2">
            <a:extLst>
              <a:ext uri="{FF2B5EF4-FFF2-40B4-BE49-F238E27FC236}">
                <a16:creationId xmlns:a16="http://schemas.microsoft.com/office/drawing/2014/main" id="{216D2F66-BB7F-4F0E-A224-A105F87676EF}"/>
              </a:ext>
            </a:extLst>
          </p:cNvPr>
          <p:cNvSpPr>
            <a:spLocks noGrp="1"/>
          </p:cNvSpPr>
          <p:nvPr>
            <p:ph type="subTitle" idx="10"/>
          </p:nvPr>
        </p:nvSpPr>
        <p:spPr>
          <a:xfrm>
            <a:off x="592866" y="811830"/>
            <a:ext cx="1098794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4178041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8950B906-C5A3-4658-B24C-B2B533310D26}"/>
              </a:ext>
            </a:extLst>
          </p:cNvPr>
          <p:cNvSpPr txBox="1"/>
          <p:nvPr userDrawn="1"/>
        </p:nvSpPr>
        <p:spPr>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latin typeface="+mj-lt"/>
              </a:rPr>
              <a:pPr algn="r">
                <a:lnSpc>
                  <a:spcPct val="90000"/>
                </a:lnSpc>
              </a:pPr>
              <a:t>‹#›</a:t>
            </a:fld>
            <a:endParaRPr lang="en-US">
              <a:latin typeface="+mj-lt"/>
            </a:endParaRPr>
          </a:p>
        </p:txBody>
      </p:sp>
      <p:sp>
        <p:nvSpPr>
          <p:cNvPr id="6" name="Title 5">
            <a:extLst>
              <a:ext uri="{FF2B5EF4-FFF2-40B4-BE49-F238E27FC236}">
                <a16:creationId xmlns:a16="http://schemas.microsoft.com/office/drawing/2014/main" id="{2E333358-58C9-4949-98D5-BC5D4A3168CB}"/>
              </a:ext>
            </a:extLst>
          </p:cNvPr>
          <p:cNvSpPr>
            <a:spLocks noGrp="1"/>
          </p:cNvSpPr>
          <p:nvPr>
            <p:ph type="title"/>
          </p:nvPr>
        </p:nvSpPr>
        <p:spPr/>
        <p:txBody>
          <a:bodyPr wrap="none"/>
          <a:lstStyle/>
          <a:p>
            <a:r>
              <a:rPr lang="en-US"/>
              <a:t>Click to edit Master title style</a:t>
            </a:r>
          </a:p>
        </p:txBody>
      </p:sp>
      <p:sp>
        <p:nvSpPr>
          <p:cNvPr id="9" name="Subtitle 2">
            <a:extLst>
              <a:ext uri="{FF2B5EF4-FFF2-40B4-BE49-F238E27FC236}">
                <a16:creationId xmlns:a16="http://schemas.microsoft.com/office/drawing/2014/main" id="{C28211D2-9BBA-4EB9-8867-E2CC72E9E0D1}"/>
              </a:ext>
            </a:extLst>
          </p:cNvPr>
          <p:cNvSpPr>
            <a:spLocks noGrp="1"/>
          </p:cNvSpPr>
          <p:nvPr>
            <p:ph type="subTitle" idx="10"/>
          </p:nvPr>
        </p:nvSpPr>
        <p:spPr>
          <a:xfrm>
            <a:off x="592866" y="811830"/>
            <a:ext cx="10962687"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3290594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t with Photo – Green">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F5814392-5D30-411F-9F47-D111CEA5871F}"/>
              </a:ext>
            </a:extLst>
          </p:cNvPr>
          <p:cNvGrpSpPr/>
          <p:nvPr userDrawn="1"/>
        </p:nvGrpSpPr>
        <p:grpSpPr bwMode="white">
          <a:xfrm>
            <a:off x="617878" y="6446044"/>
            <a:ext cx="1099793" cy="173355"/>
            <a:chOff x="-84138" y="5622925"/>
            <a:chExt cx="4330701" cy="682626"/>
          </a:xfrm>
          <a:solidFill>
            <a:schemeClr val="bg1"/>
          </a:solidFill>
        </p:grpSpPr>
        <p:sp>
          <p:nvSpPr>
            <p:cNvPr id="14" name="Freeform 6">
              <a:extLst>
                <a:ext uri="{FF2B5EF4-FFF2-40B4-BE49-F238E27FC236}">
                  <a16:creationId xmlns:a16="http://schemas.microsoft.com/office/drawing/2014/main" id="{3318E63F-0425-4B1D-8187-20EDB5E75016}"/>
                </a:ext>
              </a:extLst>
            </p:cNvPr>
            <p:cNvSpPr>
              <a:spLocks/>
            </p:cNvSpPr>
            <p:nvPr userDrawn="1"/>
          </p:nvSpPr>
          <p:spPr bwMode="white">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5" name="Freeform 7">
              <a:extLst>
                <a:ext uri="{FF2B5EF4-FFF2-40B4-BE49-F238E27FC236}">
                  <a16:creationId xmlns:a16="http://schemas.microsoft.com/office/drawing/2014/main" id="{B30C3582-3060-4E26-8D88-82DE78548B94}"/>
                </a:ext>
              </a:extLst>
            </p:cNvPr>
            <p:cNvSpPr>
              <a:spLocks/>
            </p:cNvSpPr>
            <p:nvPr userDrawn="1"/>
          </p:nvSpPr>
          <p:spPr bwMode="white">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6" name="Freeform 8">
              <a:extLst>
                <a:ext uri="{FF2B5EF4-FFF2-40B4-BE49-F238E27FC236}">
                  <a16:creationId xmlns:a16="http://schemas.microsoft.com/office/drawing/2014/main" id="{6FD21AC7-603F-4EAA-AF33-D10309C573F2}"/>
                </a:ext>
              </a:extLst>
            </p:cNvPr>
            <p:cNvSpPr>
              <a:spLocks noEditPoints="1"/>
            </p:cNvSpPr>
            <p:nvPr userDrawn="1"/>
          </p:nvSpPr>
          <p:spPr bwMode="white">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7" name="Freeform 9">
              <a:extLst>
                <a:ext uri="{FF2B5EF4-FFF2-40B4-BE49-F238E27FC236}">
                  <a16:creationId xmlns:a16="http://schemas.microsoft.com/office/drawing/2014/main" id="{6A3B4F65-A2ED-4298-9FC7-6504E5F1CCBC}"/>
                </a:ext>
              </a:extLst>
            </p:cNvPr>
            <p:cNvSpPr>
              <a:spLocks noEditPoints="1"/>
            </p:cNvSpPr>
            <p:nvPr userDrawn="1"/>
          </p:nvSpPr>
          <p:spPr bwMode="white">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8" name="Freeform 10">
              <a:extLst>
                <a:ext uri="{FF2B5EF4-FFF2-40B4-BE49-F238E27FC236}">
                  <a16:creationId xmlns:a16="http://schemas.microsoft.com/office/drawing/2014/main" id="{1BE9558A-954A-44D3-846A-63CE6DDB4668}"/>
                </a:ext>
              </a:extLst>
            </p:cNvPr>
            <p:cNvSpPr>
              <a:spLocks/>
            </p:cNvSpPr>
            <p:nvPr userDrawn="1"/>
          </p:nvSpPr>
          <p:spPr bwMode="white">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19" name="Freeform 11">
              <a:extLst>
                <a:ext uri="{FF2B5EF4-FFF2-40B4-BE49-F238E27FC236}">
                  <a16:creationId xmlns:a16="http://schemas.microsoft.com/office/drawing/2014/main" id="{582C93C0-E583-4CCD-BC27-D50F826D3444}"/>
                </a:ext>
              </a:extLst>
            </p:cNvPr>
            <p:cNvSpPr>
              <a:spLocks noEditPoints="1"/>
            </p:cNvSpPr>
            <p:nvPr userDrawn="1"/>
          </p:nvSpPr>
          <p:spPr bwMode="white">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0" name="Freeform 12">
              <a:extLst>
                <a:ext uri="{FF2B5EF4-FFF2-40B4-BE49-F238E27FC236}">
                  <a16:creationId xmlns:a16="http://schemas.microsoft.com/office/drawing/2014/main" id="{7ED794B3-88A6-4B48-B758-7FE0C24C9B3D}"/>
                </a:ext>
              </a:extLst>
            </p:cNvPr>
            <p:cNvSpPr>
              <a:spLocks noEditPoints="1"/>
            </p:cNvSpPr>
            <p:nvPr userDrawn="1"/>
          </p:nvSpPr>
          <p:spPr bwMode="white">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
        <p:nvSpPr>
          <p:cNvPr id="21" name="TextBox 20">
            <a:extLst>
              <a:ext uri="{FF2B5EF4-FFF2-40B4-BE49-F238E27FC236}">
                <a16:creationId xmlns:a16="http://schemas.microsoft.com/office/drawing/2014/main" id="{55DB13E0-057F-4E9B-A508-8BCFFDA69B67}"/>
              </a:ext>
            </a:extLst>
          </p:cNvPr>
          <p:cNvSpPr txBox="1"/>
          <p:nvPr userDrawn="1"/>
        </p:nvSpPr>
        <p:spPr bwMode="white">
          <a:xfrm>
            <a:off x="11490941" y="6388099"/>
            <a:ext cx="437990" cy="365125"/>
          </a:xfrm>
          <a:prstGeom prst="rect">
            <a:avLst/>
          </a:prstGeom>
          <a:noFill/>
        </p:spPr>
        <p:txBody>
          <a:bodyPr wrap="square" lIns="0" tIns="0" rIns="0" bIns="0" rtlCol="0" anchor="ctr">
            <a:noAutofit/>
          </a:bodyPr>
          <a:lstStyle/>
          <a:p>
            <a:pPr algn="r">
              <a:lnSpc>
                <a:spcPct val="90000"/>
              </a:lnSpc>
            </a:pPr>
            <a:fld id="{7A51DB15-7364-4F0B-A3A0-1309F8830053}" type="slidenum">
              <a:rPr lang="en-US" sz="800" smtClean="0">
                <a:solidFill>
                  <a:schemeClr val="bg1"/>
                </a:solidFill>
                <a:latin typeface="+mj-lt"/>
              </a:rPr>
              <a:pPr algn="r">
                <a:lnSpc>
                  <a:spcPct val="90000"/>
                </a:lnSpc>
              </a:pPr>
              <a:t>‹#›</a:t>
            </a:fld>
            <a:endParaRPr lang="en-US">
              <a:solidFill>
                <a:schemeClr val="bg1"/>
              </a:solidFill>
              <a:latin typeface="+mj-lt"/>
            </a:endParaRPr>
          </a:p>
        </p:txBody>
      </p:sp>
      <p:sp>
        <p:nvSpPr>
          <p:cNvPr id="22" name="Title 1">
            <a:extLst>
              <a:ext uri="{FF2B5EF4-FFF2-40B4-BE49-F238E27FC236}">
                <a16:creationId xmlns:a16="http://schemas.microsoft.com/office/drawing/2014/main" id="{0F92D229-820A-4AB4-9D2F-2D79D4C104CF}"/>
              </a:ext>
            </a:extLst>
          </p:cNvPr>
          <p:cNvSpPr>
            <a:spLocks noGrp="1"/>
          </p:cNvSpPr>
          <p:nvPr>
            <p:ph type="title"/>
          </p:nvPr>
        </p:nvSpPr>
        <p:spPr>
          <a:xfrm>
            <a:off x="-1" y="223470"/>
            <a:ext cx="6094413" cy="1034129"/>
          </a:xfrm>
          <a:solidFill>
            <a:schemeClr val="bg1">
              <a:alpha val="90000"/>
            </a:schemeClr>
          </a:solidFill>
        </p:spPr>
        <p:txBody>
          <a:bodyPr wrap="square" lIns="576072" tIns="182880" rIns="457200" bIns="457200">
            <a:spAutoFit/>
          </a:bodyPr>
          <a:lstStyle/>
          <a:p>
            <a:r>
              <a:rPr lang="en-US"/>
              <a:t>Click to edit Master title style</a:t>
            </a:r>
          </a:p>
        </p:txBody>
      </p:sp>
      <p:sp>
        <p:nvSpPr>
          <p:cNvPr id="24" name="Subtitle 2">
            <a:extLst>
              <a:ext uri="{FF2B5EF4-FFF2-40B4-BE49-F238E27FC236}">
                <a16:creationId xmlns:a16="http://schemas.microsoft.com/office/drawing/2014/main" id="{D53201EE-D22D-4F4C-BC22-0B071A05CDE1}"/>
              </a:ext>
            </a:extLst>
          </p:cNvPr>
          <p:cNvSpPr>
            <a:spLocks noGrp="1"/>
          </p:cNvSpPr>
          <p:nvPr>
            <p:ph type="subTitle" idx="10"/>
          </p:nvPr>
        </p:nvSpPr>
        <p:spPr>
          <a:xfrm>
            <a:off x="592867" y="811830"/>
            <a:ext cx="5361244" cy="247743"/>
          </a:xfrm>
        </p:spPr>
        <p:txBody>
          <a:bodyPr/>
          <a:lstStyle>
            <a:lvl1pPr marL="0" indent="0" algn="l">
              <a:lnSpc>
                <a:spcPct val="100000"/>
              </a:lnSpc>
              <a:spcBef>
                <a:spcPts val="0"/>
              </a:spcBef>
              <a:buNone/>
              <a:defRPr sz="2000" b="0" i="0">
                <a:solidFill>
                  <a:schemeClr val="accent4"/>
                </a:solidFill>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Text Placeholder 3">
            <a:extLst>
              <a:ext uri="{FF2B5EF4-FFF2-40B4-BE49-F238E27FC236}">
                <a16:creationId xmlns:a16="http://schemas.microsoft.com/office/drawing/2014/main" id="{CF322F76-245F-4F96-A66A-51CFFDFD55BB}"/>
              </a:ext>
            </a:extLst>
          </p:cNvPr>
          <p:cNvSpPr>
            <a:spLocks noGrp="1"/>
          </p:cNvSpPr>
          <p:nvPr>
            <p:ph type="body" sz="quarter" idx="11" hasCustomPrompt="1"/>
          </p:nvPr>
        </p:nvSpPr>
        <p:spPr>
          <a:xfrm>
            <a:off x="0" y="1600200"/>
            <a:ext cx="6094413" cy="4572000"/>
          </a:xfrm>
          <a:gradFill>
            <a:gsLst>
              <a:gs pos="0">
                <a:schemeClr val="accent6">
                  <a:alpha val="90000"/>
                </a:schemeClr>
              </a:gs>
              <a:gs pos="98000">
                <a:schemeClr val="accent6"/>
              </a:gs>
              <a:gs pos="98000">
                <a:schemeClr val="accent5"/>
              </a:gs>
              <a:gs pos="100000">
                <a:schemeClr val="accent5"/>
              </a:gs>
            </a:gsLst>
            <a:lin ang="5400000" scaled="1"/>
          </a:gradFill>
        </p:spPr>
        <p:txBody>
          <a:bodyPr lIns="594360" tIns="457200" rIns="457200" bIns="457200"/>
          <a:lstStyle>
            <a:lvl1pP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6pPr>
              <a:buClrTx/>
              <a:defRPr>
                <a:solidFill>
                  <a:schemeClr val="bg1"/>
                </a:solidFill>
              </a:defRPr>
            </a:lvl6pPr>
            <a:lvl7pPr marL="457200" indent="-173038">
              <a:buClrTx/>
              <a:defRPr>
                <a:solidFill>
                  <a:schemeClr val="bg1"/>
                </a:solidFill>
              </a:defRPr>
            </a:lvl7pPr>
            <a:lvl8pPr>
              <a:buClrTx/>
              <a:defRPr>
                <a:solidFill>
                  <a:schemeClr val="bg1"/>
                </a:solidFill>
              </a:defRPr>
            </a:lvl8pPr>
            <a:lvl9pPr>
              <a:buClrTx/>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 Seventh level</a:t>
            </a:r>
          </a:p>
          <a:p>
            <a:pPr lvl="7"/>
            <a:r>
              <a:rPr lang="en-US"/>
              <a:t>Eighth level</a:t>
            </a:r>
          </a:p>
          <a:p>
            <a:pPr lvl="8"/>
            <a:r>
              <a:rPr lang="en-US"/>
              <a:t>Ninth level</a:t>
            </a:r>
          </a:p>
          <a:p>
            <a:pPr lvl="5"/>
            <a:endParaRPr lang="en-US"/>
          </a:p>
          <a:p>
            <a:pPr lvl="5"/>
            <a:endParaRPr lang="en-US"/>
          </a:p>
        </p:txBody>
      </p:sp>
    </p:spTree>
    <p:extLst>
      <p:ext uri="{BB962C8B-B14F-4D97-AF65-F5344CB8AC3E}">
        <p14:creationId xmlns:p14="http://schemas.microsoft.com/office/powerpoint/2010/main" val="3497007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lt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9809" y="412751"/>
            <a:ext cx="11001004" cy="381000"/>
          </a:xfrm>
          <a:prstGeom prst="rect">
            <a:avLst/>
          </a:prstGeom>
        </p:spPr>
        <p:txBody>
          <a:bodyPr vert="horz" wrap="none" lIns="0" tIns="0" rIns="0" bIns="0" rtlCol="0" anchor="b">
            <a:noAutofit/>
          </a:bodyPr>
          <a:lstStyle/>
          <a:p>
            <a:r>
              <a:rPr lang="en-US"/>
              <a:t>Click to edit Master title style</a:t>
            </a:r>
          </a:p>
        </p:txBody>
      </p:sp>
      <p:sp>
        <p:nvSpPr>
          <p:cNvPr id="3" name="Text Placeholder 2"/>
          <p:cNvSpPr>
            <a:spLocks noGrp="1"/>
          </p:cNvSpPr>
          <p:nvPr>
            <p:ph type="body" idx="1"/>
          </p:nvPr>
        </p:nvSpPr>
        <p:spPr>
          <a:xfrm>
            <a:off x="609441" y="1600203"/>
            <a:ext cx="10969943" cy="4580461"/>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US" dirty="0"/>
              <a:t>Eighth level</a:t>
            </a:r>
          </a:p>
          <a:p>
            <a:pPr lvl="8"/>
            <a:r>
              <a:rPr lang="en-US" dirty="0"/>
              <a:t>Ninth level</a:t>
            </a:r>
          </a:p>
        </p:txBody>
      </p:sp>
      <p:sp>
        <p:nvSpPr>
          <p:cNvPr id="17" name="Rectangle 16">
            <a:extLst>
              <a:ext uri="{FF2B5EF4-FFF2-40B4-BE49-F238E27FC236}">
                <a16:creationId xmlns:a16="http://schemas.microsoft.com/office/drawing/2014/main" id="{BA10A873-392A-4A19-8C2B-DD9BE8754574}"/>
              </a:ext>
            </a:extLst>
          </p:cNvPr>
          <p:cNvSpPr/>
          <p:nvPr userDrawn="1"/>
        </p:nvSpPr>
        <p:spPr bwMode="ltGray">
          <a:xfrm>
            <a:off x="-3443" y="6766560"/>
            <a:ext cx="12192265" cy="91440"/>
          </a:xfrm>
          <a:prstGeom prst="rect">
            <a:avLst/>
          </a:prstGeom>
          <a:gradFill flip="none" rotWithShape="1">
            <a:gsLst>
              <a:gs pos="0">
                <a:srgbClr val="AADB1E"/>
              </a:gs>
              <a:gs pos="25000">
                <a:schemeClr val="accent4"/>
              </a:gs>
              <a:gs pos="100000">
                <a:srgbClr val="003D79"/>
              </a:gs>
              <a:gs pos="50000">
                <a:schemeClr val="accent1"/>
              </a:gs>
              <a:gs pos="75000">
                <a:schemeClr val="accent3"/>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Calibri" panose="020F0502020204030204" pitchFamily="34" charset="0"/>
            </a:endParaRPr>
          </a:p>
        </p:txBody>
      </p:sp>
      <p:grpSp>
        <p:nvGrpSpPr>
          <p:cNvPr id="19" name="Group 18">
            <a:extLst>
              <a:ext uri="{FF2B5EF4-FFF2-40B4-BE49-F238E27FC236}">
                <a16:creationId xmlns:a16="http://schemas.microsoft.com/office/drawing/2014/main" id="{EC1D3E06-3BD4-444D-80CC-06D1EF0FE80E}"/>
              </a:ext>
            </a:extLst>
          </p:cNvPr>
          <p:cNvGrpSpPr/>
          <p:nvPr userDrawn="1"/>
        </p:nvGrpSpPr>
        <p:grpSpPr bwMode="black">
          <a:xfrm>
            <a:off x="617878" y="6446044"/>
            <a:ext cx="1099793" cy="173355"/>
            <a:chOff x="-84138" y="5622925"/>
            <a:chExt cx="4330701" cy="682626"/>
          </a:xfrm>
        </p:grpSpPr>
        <p:sp>
          <p:nvSpPr>
            <p:cNvPr id="20" name="Freeform 6">
              <a:extLst>
                <a:ext uri="{FF2B5EF4-FFF2-40B4-BE49-F238E27FC236}">
                  <a16:creationId xmlns:a16="http://schemas.microsoft.com/office/drawing/2014/main" id="{B65990C3-6A4D-4AAF-8BC8-286DA7478543}"/>
                </a:ext>
              </a:extLst>
            </p:cNvPr>
            <p:cNvSpPr>
              <a:spLocks/>
            </p:cNvSpPr>
            <p:nvPr userDrawn="1"/>
          </p:nvSpPr>
          <p:spPr bwMode="black">
            <a:xfrm>
              <a:off x="1589088" y="5649913"/>
              <a:ext cx="914400" cy="647700"/>
            </a:xfrm>
            <a:custGeom>
              <a:avLst/>
              <a:gdLst>
                <a:gd name="T0" fmla="*/ 52 w 243"/>
                <a:gd name="T1" fmla="*/ 159 h 170"/>
                <a:gd name="T2" fmla="*/ 2 w 243"/>
                <a:gd name="T3" fmla="*/ 19 h 170"/>
                <a:gd name="T4" fmla="*/ 0 w 243"/>
                <a:gd name="T5" fmla="*/ 12 h 170"/>
                <a:gd name="T6" fmla="*/ 13 w 243"/>
                <a:gd name="T7" fmla="*/ 0 h 170"/>
                <a:gd name="T8" fmla="*/ 25 w 243"/>
                <a:gd name="T9" fmla="*/ 11 h 170"/>
                <a:gd name="T10" fmla="*/ 67 w 243"/>
                <a:gd name="T11" fmla="*/ 131 h 170"/>
                <a:gd name="T12" fmla="*/ 109 w 243"/>
                <a:gd name="T13" fmla="*/ 10 h 170"/>
                <a:gd name="T14" fmla="*/ 121 w 243"/>
                <a:gd name="T15" fmla="*/ 0 h 170"/>
                <a:gd name="T16" fmla="*/ 122 w 243"/>
                <a:gd name="T17" fmla="*/ 0 h 170"/>
                <a:gd name="T18" fmla="*/ 135 w 243"/>
                <a:gd name="T19" fmla="*/ 10 h 170"/>
                <a:gd name="T20" fmla="*/ 177 w 243"/>
                <a:gd name="T21" fmla="*/ 131 h 170"/>
                <a:gd name="T22" fmla="*/ 219 w 243"/>
                <a:gd name="T23" fmla="*/ 10 h 170"/>
                <a:gd name="T24" fmla="*/ 231 w 243"/>
                <a:gd name="T25" fmla="*/ 0 h 170"/>
                <a:gd name="T26" fmla="*/ 243 w 243"/>
                <a:gd name="T27" fmla="*/ 12 h 170"/>
                <a:gd name="T28" fmla="*/ 241 w 243"/>
                <a:gd name="T29" fmla="*/ 19 h 170"/>
                <a:gd name="T30" fmla="*/ 191 w 243"/>
                <a:gd name="T31" fmla="*/ 159 h 170"/>
                <a:gd name="T32" fmla="*/ 177 w 243"/>
                <a:gd name="T33" fmla="*/ 170 h 170"/>
                <a:gd name="T34" fmla="*/ 176 w 243"/>
                <a:gd name="T35" fmla="*/ 170 h 170"/>
                <a:gd name="T36" fmla="*/ 163 w 243"/>
                <a:gd name="T37" fmla="*/ 159 h 170"/>
                <a:gd name="T38" fmla="*/ 122 w 243"/>
                <a:gd name="T39" fmla="*/ 40 h 170"/>
                <a:gd name="T40" fmla="*/ 80 w 243"/>
                <a:gd name="T41" fmla="*/ 159 h 170"/>
                <a:gd name="T42" fmla="*/ 66 w 243"/>
                <a:gd name="T43" fmla="*/ 170 h 170"/>
                <a:gd name="T44" fmla="*/ 66 w 243"/>
                <a:gd name="T45" fmla="*/ 170 h 170"/>
                <a:gd name="T46" fmla="*/ 52 w 243"/>
                <a:gd name="T47" fmla="*/ 15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170">
                  <a:moveTo>
                    <a:pt x="52" y="159"/>
                  </a:moveTo>
                  <a:cubicBezTo>
                    <a:pt x="2" y="19"/>
                    <a:pt x="2" y="19"/>
                    <a:pt x="2" y="19"/>
                  </a:cubicBezTo>
                  <a:cubicBezTo>
                    <a:pt x="1" y="17"/>
                    <a:pt x="0" y="14"/>
                    <a:pt x="0" y="12"/>
                  </a:cubicBezTo>
                  <a:cubicBezTo>
                    <a:pt x="0" y="6"/>
                    <a:pt x="5" y="0"/>
                    <a:pt x="13" y="0"/>
                  </a:cubicBezTo>
                  <a:cubicBezTo>
                    <a:pt x="19" y="0"/>
                    <a:pt x="23" y="4"/>
                    <a:pt x="25" y="11"/>
                  </a:cubicBezTo>
                  <a:cubicBezTo>
                    <a:pt x="67" y="131"/>
                    <a:pt x="67" y="131"/>
                    <a:pt x="67" y="131"/>
                  </a:cubicBezTo>
                  <a:cubicBezTo>
                    <a:pt x="109" y="10"/>
                    <a:pt x="109" y="10"/>
                    <a:pt x="109" y="10"/>
                  </a:cubicBezTo>
                  <a:cubicBezTo>
                    <a:pt x="111" y="4"/>
                    <a:pt x="114" y="0"/>
                    <a:pt x="121" y="0"/>
                  </a:cubicBezTo>
                  <a:cubicBezTo>
                    <a:pt x="122" y="0"/>
                    <a:pt x="122" y="0"/>
                    <a:pt x="122" y="0"/>
                  </a:cubicBezTo>
                  <a:cubicBezTo>
                    <a:pt x="129" y="0"/>
                    <a:pt x="133" y="4"/>
                    <a:pt x="135" y="10"/>
                  </a:cubicBezTo>
                  <a:cubicBezTo>
                    <a:pt x="177" y="131"/>
                    <a:pt x="177" y="131"/>
                    <a:pt x="177" y="131"/>
                  </a:cubicBezTo>
                  <a:cubicBezTo>
                    <a:pt x="219" y="10"/>
                    <a:pt x="219" y="10"/>
                    <a:pt x="219" y="10"/>
                  </a:cubicBezTo>
                  <a:cubicBezTo>
                    <a:pt x="221" y="5"/>
                    <a:pt x="224" y="0"/>
                    <a:pt x="231" y="0"/>
                  </a:cubicBezTo>
                  <a:cubicBezTo>
                    <a:pt x="238" y="0"/>
                    <a:pt x="243" y="6"/>
                    <a:pt x="243" y="12"/>
                  </a:cubicBezTo>
                  <a:cubicBezTo>
                    <a:pt x="243" y="14"/>
                    <a:pt x="242" y="17"/>
                    <a:pt x="241" y="19"/>
                  </a:cubicBezTo>
                  <a:cubicBezTo>
                    <a:pt x="191" y="159"/>
                    <a:pt x="191" y="159"/>
                    <a:pt x="191" y="159"/>
                  </a:cubicBezTo>
                  <a:cubicBezTo>
                    <a:pt x="188" y="166"/>
                    <a:pt x="183" y="170"/>
                    <a:pt x="177" y="170"/>
                  </a:cubicBezTo>
                  <a:cubicBezTo>
                    <a:pt x="176" y="170"/>
                    <a:pt x="176" y="170"/>
                    <a:pt x="176" y="170"/>
                  </a:cubicBezTo>
                  <a:cubicBezTo>
                    <a:pt x="170" y="170"/>
                    <a:pt x="165" y="166"/>
                    <a:pt x="163" y="159"/>
                  </a:cubicBezTo>
                  <a:cubicBezTo>
                    <a:pt x="122" y="40"/>
                    <a:pt x="122" y="40"/>
                    <a:pt x="122" y="40"/>
                  </a:cubicBezTo>
                  <a:cubicBezTo>
                    <a:pt x="80" y="159"/>
                    <a:pt x="80" y="159"/>
                    <a:pt x="80" y="159"/>
                  </a:cubicBezTo>
                  <a:cubicBezTo>
                    <a:pt x="78" y="166"/>
                    <a:pt x="73" y="170"/>
                    <a:pt x="66" y="170"/>
                  </a:cubicBezTo>
                  <a:cubicBezTo>
                    <a:pt x="66" y="170"/>
                    <a:pt x="66" y="170"/>
                    <a:pt x="66" y="170"/>
                  </a:cubicBezTo>
                  <a:cubicBezTo>
                    <a:pt x="60" y="170"/>
                    <a:pt x="55" y="166"/>
                    <a:pt x="52" y="159"/>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1" name="Freeform 7">
              <a:extLst>
                <a:ext uri="{FF2B5EF4-FFF2-40B4-BE49-F238E27FC236}">
                  <a16:creationId xmlns:a16="http://schemas.microsoft.com/office/drawing/2014/main" id="{1BB1B930-0B72-49D9-807B-10C096968E56}"/>
                </a:ext>
              </a:extLst>
            </p:cNvPr>
            <p:cNvSpPr>
              <a:spLocks/>
            </p:cNvSpPr>
            <p:nvPr userDrawn="1"/>
          </p:nvSpPr>
          <p:spPr bwMode="black">
            <a:xfrm>
              <a:off x="3163888" y="5649913"/>
              <a:ext cx="354013" cy="647700"/>
            </a:xfrm>
            <a:custGeom>
              <a:avLst/>
              <a:gdLst>
                <a:gd name="T0" fmla="*/ 0 w 94"/>
                <a:gd name="T1" fmla="*/ 13 h 170"/>
                <a:gd name="T2" fmla="*/ 12 w 94"/>
                <a:gd name="T3" fmla="*/ 0 h 170"/>
                <a:gd name="T4" fmla="*/ 24 w 94"/>
                <a:gd name="T5" fmla="*/ 13 h 170"/>
                <a:gd name="T6" fmla="*/ 24 w 94"/>
                <a:gd name="T7" fmla="*/ 41 h 170"/>
                <a:gd name="T8" fmla="*/ 82 w 94"/>
                <a:gd name="T9" fmla="*/ 0 h 170"/>
                <a:gd name="T10" fmla="*/ 94 w 94"/>
                <a:gd name="T11" fmla="*/ 13 h 170"/>
                <a:gd name="T12" fmla="*/ 83 w 94"/>
                <a:gd name="T13" fmla="*/ 25 h 170"/>
                <a:gd name="T14" fmla="*/ 24 w 94"/>
                <a:gd name="T15" fmla="*/ 101 h 170"/>
                <a:gd name="T16" fmla="*/ 24 w 94"/>
                <a:gd name="T17" fmla="*/ 157 h 170"/>
                <a:gd name="T18" fmla="*/ 12 w 94"/>
                <a:gd name="T19" fmla="*/ 170 h 170"/>
                <a:gd name="T20" fmla="*/ 0 w 94"/>
                <a:gd name="T21" fmla="*/ 157 h 170"/>
                <a:gd name="T22" fmla="*/ 0 w 94"/>
                <a:gd name="T23"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70">
                  <a:moveTo>
                    <a:pt x="0" y="13"/>
                  </a:moveTo>
                  <a:cubicBezTo>
                    <a:pt x="0" y="6"/>
                    <a:pt x="5" y="0"/>
                    <a:pt x="12" y="0"/>
                  </a:cubicBezTo>
                  <a:cubicBezTo>
                    <a:pt x="19" y="0"/>
                    <a:pt x="24" y="5"/>
                    <a:pt x="24" y="13"/>
                  </a:cubicBezTo>
                  <a:cubicBezTo>
                    <a:pt x="24" y="41"/>
                    <a:pt x="24" y="41"/>
                    <a:pt x="24" y="41"/>
                  </a:cubicBezTo>
                  <a:cubicBezTo>
                    <a:pt x="37" y="13"/>
                    <a:pt x="64" y="0"/>
                    <a:pt x="82" y="0"/>
                  </a:cubicBezTo>
                  <a:cubicBezTo>
                    <a:pt x="89" y="0"/>
                    <a:pt x="94" y="6"/>
                    <a:pt x="94" y="13"/>
                  </a:cubicBezTo>
                  <a:cubicBezTo>
                    <a:pt x="94" y="20"/>
                    <a:pt x="89" y="24"/>
                    <a:pt x="83" y="25"/>
                  </a:cubicBezTo>
                  <a:cubicBezTo>
                    <a:pt x="51" y="29"/>
                    <a:pt x="24" y="53"/>
                    <a:pt x="24" y="101"/>
                  </a:cubicBezTo>
                  <a:cubicBezTo>
                    <a:pt x="24" y="157"/>
                    <a:pt x="24" y="157"/>
                    <a:pt x="24" y="157"/>
                  </a:cubicBezTo>
                  <a:cubicBezTo>
                    <a:pt x="24" y="164"/>
                    <a:pt x="19" y="170"/>
                    <a:pt x="12" y="170"/>
                  </a:cubicBezTo>
                  <a:cubicBezTo>
                    <a:pt x="5" y="170"/>
                    <a:pt x="0" y="164"/>
                    <a:pt x="0" y="157"/>
                  </a:cubicBezTo>
                  <a:lnTo>
                    <a:pt x="0" y="13"/>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2" name="Freeform 8">
              <a:extLst>
                <a:ext uri="{FF2B5EF4-FFF2-40B4-BE49-F238E27FC236}">
                  <a16:creationId xmlns:a16="http://schemas.microsoft.com/office/drawing/2014/main" id="{5E1DF962-E59C-4F9C-B967-2BC43B7C3DC4}"/>
                </a:ext>
              </a:extLst>
            </p:cNvPr>
            <p:cNvSpPr>
              <a:spLocks noEditPoints="1"/>
            </p:cNvSpPr>
            <p:nvPr userDrawn="1"/>
          </p:nvSpPr>
          <p:spPr bwMode="black">
            <a:xfrm>
              <a:off x="3509963" y="5649913"/>
              <a:ext cx="579438" cy="655638"/>
            </a:xfrm>
            <a:custGeom>
              <a:avLst/>
              <a:gdLst>
                <a:gd name="T0" fmla="*/ 129 w 154"/>
                <a:gd name="T1" fmla="*/ 76 h 172"/>
                <a:gd name="T2" fmla="*/ 77 w 154"/>
                <a:gd name="T3" fmla="*/ 21 h 172"/>
                <a:gd name="T4" fmla="*/ 25 w 154"/>
                <a:gd name="T5" fmla="*/ 76 h 172"/>
                <a:gd name="T6" fmla="*/ 129 w 154"/>
                <a:gd name="T7" fmla="*/ 76 h 172"/>
                <a:gd name="T8" fmla="*/ 81 w 154"/>
                <a:gd name="T9" fmla="*/ 172 h 172"/>
                <a:gd name="T10" fmla="*/ 0 w 154"/>
                <a:gd name="T11" fmla="*/ 86 h 172"/>
                <a:gd name="T12" fmla="*/ 0 w 154"/>
                <a:gd name="T13" fmla="*/ 85 h 172"/>
                <a:gd name="T14" fmla="*/ 78 w 154"/>
                <a:gd name="T15" fmla="*/ 0 h 172"/>
                <a:gd name="T16" fmla="*/ 154 w 154"/>
                <a:gd name="T17" fmla="*/ 83 h 172"/>
                <a:gd name="T18" fmla="*/ 142 w 154"/>
                <a:gd name="T19" fmla="*/ 95 h 172"/>
                <a:gd name="T20" fmla="*/ 25 w 154"/>
                <a:gd name="T21" fmla="*/ 95 h 172"/>
                <a:gd name="T22" fmla="*/ 82 w 154"/>
                <a:gd name="T23" fmla="*/ 150 h 172"/>
                <a:gd name="T24" fmla="*/ 129 w 154"/>
                <a:gd name="T25" fmla="*/ 131 h 172"/>
                <a:gd name="T26" fmla="*/ 136 w 154"/>
                <a:gd name="T27" fmla="*/ 128 h 172"/>
                <a:gd name="T28" fmla="*/ 146 w 154"/>
                <a:gd name="T29" fmla="*/ 139 h 172"/>
                <a:gd name="T30" fmla="*/ 142 w 154"/>
                <a:gd name="T31" fmla="*/ 147 h 172"/>
                <a:gd name="T32" fmla="*/ 81 w 154"/>
                <a:gd name="T3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72">
                  <a:moveTo>
                    <a:pt x="129" y="76"/>
                  </a:moveTo>
                  <a:cubicBezTo>
                    <a:pt x="127" y="47"/>
                    <a:pt x="110" y="21"/>
                    <a:pt x="77" y="21"/>
                  </a:cubicBezTo>
                  <a:cubicBezTo>
                    <a:pt x="49" y="21"/>
                    <a:pt x="28" y="44"/>
                    <a:pt x="25" y="76"/>
                  </a:cubicBezTo>
                  <a:lnTo>
                    <a:pt x="129" y="76"/>
                  </a:lnTo>
                  <a:close/>
                  <a:moveTo>
                    <a:pt x="81" y="172"/>
                  </a:moveTo>
                  <a:cubicBezTo>
                    <a:pt x="36" y="172"/>
                    <a:pt x="0" y="137"/>
                    <a:pt x="0" y="86"/>
                  </a:cubicBezTo>
                  <a:cubicBezTo>
                    <a:pt x="0" y="85"/>
                    <a:pt x="0" y="85"/>
                    <a:pt x="0" y="85"/>
                  </a:cubicBezTo>
                  <a:cubicBezTo>
                    <a:pt x="0" y="38"/>
                    <a:pt x="33" y="0"/>
                    <a:pt x="78" y="0"/>
                  </a:cubicBezTo>
                  <a:cubicBezTo>
                    <a:pt x="126" y="0"/>
                    <a:pt x="154" y="40"/>
                    <a:pt x="154" y="83"/>
                  </a:cubicBezTo>
                  <a:cubicBezTo>
                    <a:pt x="154" y="90"/>
                    <a:pt x="148" y="95"/>
                    <a:pt x="142" y="95"/>
                  </a:cubicBezTo>
                  <a:cubicBezTo>
                    <a:pt x="25" y="95"/>
                    <a:pt x="25" y="95"/>
                    <a:pt x="25" y="95"/>
                  </a:cubicBezTo>
                  <a:cubicBezTo>
                    <a:pt x="28" y="130"/>
                    <a:pt x="53" y="150"/>
                    <a:pt x="82" y="150"/>
                  </a:cubicBezTo>
                  <a:cubicBezTo>
                    <a:pt x="102" y="150"/>
                    <a:pt x="117" y="142"/>
                    <a:pt x="129" y="131"/>
                  </a:cubicBezTo>
                  <a:cubicBezTo>
                    <a:pt x="131" y="130"/>
                    <a:pt x="133" y="128"/>
                    <a:pt x="136" y="128"/>
                  </a:cubicBezTo>
                  <a:cubicBezTo>
                    <a:pt x="142" y="128"/>
                    <a:pt x="146" y="133"/>
                    <a:pt x="146" y="139"/>
                  </a:cubicBezTo>
                  <a:cubicBezTo>
                    <a:pt x="146" y="142"/>
                    <a:pt x="145" y="145"/>
                    <a:pt x="142" y="147"/>
                  </a:cubicBezTo>
                  <a:cubicBezTo>
                    <a:pt x="127" y="162"/>
                    <a:pt x="109" y="172"/>
                    <a:pt x="81" y="172"/>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3" name="Freeform 9">
              <a:extLst>
                <a:ext uri="{FF2B5EF4-FFF2-40B4-BE49-F238E27FC236}">
                  <a16:creationId xmlns:a16="http://schemas.microsoft.com/office/drawing/2014/main" id="{C586DD09-1AA3-4DE6-9C72-75B08B54381E}"/>
                </a:ext>
              </a:extLst>
            </p:cNvPr>
            <p:cNvSpPr>
              <a:spLocks noEditPoints="1"/>
            </p:cNvSpPr>
            <p:nvPr userDrawn="1"/>
          </p:nvSpPr>
          <p:spPr bwMode="black">
            <a:xfrm>
              <a:off x="2503488" y="5649913"/>
              <a:ext cx="547688" cy="655638"/>
            </a:xfrm>
            <a:custGeom>
              <a:avLst/>
              <a:gdLst>
                <a:gd name="T0" fmla="*/ 122 w 146"/>
                <a:gd name="T1" fmla="*/ 107 h 172"/>
                <a:gd name="T2" fmla="*/ 122 w 146"/>
                <a:gd name="T3" fmla="*/ 91 h 172"/>
                <a:gd name="T4" fmla="*/ 74 w 146"/>
                <a:gd name="T5" fmla="*/ 84 h 172"/>
                <a:gd name="T6" fmla="*/ 25 w 146"/>
                <a:gd name="T7" fmla="*/ 118 h 172"/>
                <a:gd name="T8" fmla="*/ 25 w 146"/>
                <a:gd name="T9" fmla="*/ 119 h 172"/>
                <a:gd name="T10" fmla="*/ 67 w 146"/>
                <a:gd name="T11" fmla="*/ 152 h 172"/>
                <a:gd name="T12" fmla="*/ 122 w 146"/>
                <a:gd name="T13" fmla="*/ 107 h 172"/>
                <a:gd name="T14" fmla="*/ 0 w 146"/>
                <a:gd name="T15" fmla="*/ 120 h 172"/>
                <a:gd name="T16" fmla="*/ 0 w 146"/>
                <a:gd name="T17" fmla="*/ 119 h 172"/>
                <a:gd name="T18" fmla="*/ 71 w 146"/>
                <a:gd name="T19" fmla="*/ 66 h 172"/>
                <a:gd name="T20" fmla="*/ 122 w 146"/>
                <a:gd name="T21" fmla="*/ 73 h 172"/>
                <a:gd name="T22" fmla="*/ 122 w 146"/>
                <a:gd name="T23" fmla="*/ 67 h 172"/>
                <a:gd name="T24" fmla="*/ 73 w 146"/>
                <a:gd name="T25" fmla="*/ 22 h 172"/>
                <a:gd name="T26" fmla="*/ 34 w 146"/>
                <a:gd name="T27" fmla="*/ 30 h 172"/>
                <a:gd name="T28" fmla="*/ 30 w 146"/>
                <a:gd name="T29" fmla="*/ 31 h 172"/>
                <a:gd name="T30" fmla="*/ 19 w 146"/>
                <a:gd name="T31" fmla="*/ 20 h 172"/>
                <a:gd name="T32" fmla="*/ 26 w 146"/>
                <a:gd name="T33" fmla="*/ 10 h 172"/>
                <a:gd name="T34" fmla="*/ 75 w 146"/>
                <a:gd name="T35" fmla="*/ 0 h 172"/>
                <a:gd name="T36" fmla="*/ 129 w 146"/>
                <a:gd name="T37" fmla="*/ 19 h 172"/>
                <a:gd name="T38" fmla="*/ 146 w 146"/>
                <a:gd name="T39" fmla="*/ 67 h 172"/>
                <a:gd name="T40" fmla="*/ 146 w 146"/>
                <a:gd name="T41" fmla="*/ 158 h 172"/>
                <a:gd name="T42" fmla="*/ 134 w 146"/>
                <a:gd name="T43" fmla="*/ 170 h 172"/>
                <a:gd name="T44" fmla="*/ 122 w 146"/>
                <a:gd name="T45" fmla="*/ 159 h 172"/>
                <a:gd name="T46" fmla="*/ 122 w 146"/>
                <a:gd name="T47" fmla="*/ 143 h 172"/>
                <a:gd name="T48" fmla="*/ 62 w 146"/>
                <a:gd name="T49" fmla="*/ 172 h 172"/>
                <a:gd name="T50" fmla="*/ 0 w 146"/>
                <a:gd name="T51"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72">
                  <a:moveTo>
                    <a:pt x="122" y="107"/>
                  </a:moveTo>
                  <a:cubicBezTo>
                    <a:pt x="122" y="91"/>
                    <a:pt x="122" y="91"/>
                    <a:pt x="122" y="91"/>
                  </a:cubicBezTo>
                  <a:cubicBezTo>
                    <a:pt x="110" y="88"/>
                    <a:pt x="94" y="84"/>
                    <a:pt x="74" y="84"/>
                  </a:cubicBezTo>
                  <a:cubicBezTo>
                    <a:pt x="43" y="84"/>
                    <a:pt x="25" y="98"/>
                    <a:pt x="25" y="118"/>
                  </a:cubicBezTo>
                  <a:cubicBezTo>
                    <a:pt x="25" y="119"/>
                    <a:pt x="25" y="119"/>
                    <a:pt x="25" y="119"/>
                  </a:cubicBezTo>
                  <a:cubicBezTo>
                    <a:pt x="25" y="140"/>
                    <a:pt x="45" y="152"/>
                    <a:pt x="67" y="152"/>
                  </a:cubicBezTo>
                  <a:cubicBezTo>
                    <a:pt x="97" y="152"/>
                    <a:pt x="122" y="133"/>
                    <a:pt x="122" y="107"/>
                  </a:cubicBezTo>
                  <a:moveTo>
                    <a:pt x="0" y="120"/>
                  </a:moveTo>
                  <a:cubicBezTo>
                    <a:pt x="0" y="119"/>
                    <a:pt x="0" y="119"/>
                    <a:pt x="0" y="119"/>
                  </a:cubicBezTo>
                  <a:cubicBezTo>
                    <a:pt x="0" y="85"/>
                    <a:pt x="29" y="66"/>
                    <a:pt x="71" y="66"/>
                  </a:cubicBezTo>
                  <a:cubicBezTo>
                    <a:pt x="92" y="66"/>
                    <a:pt x="107" y="69"/>
                    <a:pt x="122" y="73"/>
                  </a:cubicBezTo>
                  <a:cubicBezTo>
                    <a:pt x="122" y="67"/>
                    <a:pt x="122" y="67"/>
                    <a:pt x="122" y="67"/>
                  </a:cubicBezTo>
                  <a:cubicBezTo>
                    <a:pt x="122" y="37"/>
                    <a:pt x="104" y="22"/>
                    <a:pt x="73" y="22"/>
                  </a:cubicBezTo>
                  <a:cubicBezTo>
                    <a:pt x="56" y="22"/>
                    <a:pt x="46" y="24"/>
                    <a:pt x="34" y="30"/>
                  </a:cubicBezTo>
                  <a:cubicBezTo>
                    <a:pt x="33" y="30"/>
                    <a:pt x="31" y="31"/>
                    <a:pt x="30" y="31"/>
                  </a:cubicBezTo>
                  <a:cubicBezTo>
                    <a:pt x="24" y="31"/>
                    <a:pt x="19" y="26"/>
                    <a:pt x="19" y="20"/>
                  </a:cubicBezTo>
                  <a:cubicBezTo>
                    <a:pt x="19" y="15"/>
                    <a:pt x="21" y="12"/>
                    <a:pt x="26" y="10"/>
                  </a:cubicBezTo>
                  <a:cubicBezTo>
                    <a:pt x="42" y="3"/>
                    <a:pt x="54" y="0"/>
                    <a:pt x="75" y="0"/>
                  </a:cubicBezTo>
                  <a:cubicBezTo>
                    <a:pt x="99" y="0"/>
                    <a:pt x="117" y="6"/>
                    <a:pt x="129" y="19"/>
                  </a:cubicBezTo>
                  <a:cubicBezTo>
                    <a:pt x="140" y="30"/>
                    <a:pt x="146" y="46"/>
                    <a:pt x="146" y="67"/>
                  </a:cubicBezTo>
                  <a:cubicBezTo>
                    <a:pt x="146" y="158"/>
                    <a:pt x="146" y="158"/>
                    <a:pt x="146" y="158"/>
                  </a:cubicBezTo>
                  <a:cubicBezTo>
                    <a:pt x="146" y="165"/>
                    <a:pt x="141" y="170"/>
                    <a:pt x="134" y="170"/>
                  </a:cubicBezTo>
                  <a:cubicBezTo>
                    <a:pt x="127" y="170"/>
                    <a:pt x="122" y="165"/>
                    <a:pt x="122" y="159"/>
                  </a:cubicBezTo>
                  <a:cubicBezTo>
                    <a:pt x="122" y="143"/>
                    <a:pt x="122" y="143"/>
                    <a:pt x="122" y="143"/>
                  </a:cubicBezTo>
                  <a:cubicBezTo>
                    <a:pt x="111" y="158"/>
                    <a:pt x="91" y="172"/>
                    <a:pt x="62" y="172"/>
                  </a:cubicBezTo>
                  <a:cubicBezTo>
                    <a:pt x="32" y="172"/>
                    <a:pt x="0" y="154"/>
                    <a:pt x="0" y="120"/>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4" name="Freeform 10">
              <a:extLst>
                <a:ext uri="{FF2B5EF4-FFF2-40B4-BE49-F238E27FC236}">
                  <a16:creationId xmlns:a16="http://schemas.microsoft.com/office/drawing/2014/main" id="{84663C30-A17E-456F-8614-312799660BD1}"/>
                </a:ext>
              </a:extLst>
            </p:cNvPr>
            <p:cNvSpPr>
              <a:spLocks/>
            </p:cNvSpPr>
            <p:nvPr userDrawn="1"/>
          </p:nvSpPr>
          <p:spPr bwMode="black">
            <a:xfrm>
              <a:off x="-84138" y="5622925"/>
              <a:ext cx="1635125" cy="682625"/>
            </a:xfrm>
            <a:custGeom>
              <a:avLst/>
              <a:gdLst>
                <a:gd name="T0" fmla="*/ 49 w 435"/>
                <a:gd name="T1" fmla="*/ 18 h 179"/>
                <a:gd name="T2" fmla="*/ 17 w 435"/>
                <a:gd name="T3" fmla="*/ 6 h 179"/>
                <a:gd name="T4" fmla="*/ 6 w 435"/>
                <a:gd name="T5" fmla="*/ 37 h 179"/>
                <a:gd name="T6" fmla="*/ 58 w 435"/>
                <a:gd name="T7" fmla="*/ 152 h 179"/>
                <a:gd name="T8" fmla="*/ 92 w 435"/>
                <a:gd name="T9" fmla="*/ 179 h 179"/>
                <a:gd name="T10" fmla="*/ 125 w 435"/>
                <a:gd name="T11" fmla="*/ 152 h 179"/>
                <a:gd name="T12" fmla="*/ 171 w 435"/>
                <a:gd name="T13" fmla="*/ 51 h 179"/>
                <a:gd name="T14" fmla="*/ 178 w 435"/>
                <a:gd name="T15" fmla="*/ 46 h 179"/>
                <a:gd name="T16" fmla="*/ 185 w 435"/>
                <a:gd name="T17" fmla="*/ 54 h 179"/>
                <a:gd name="T18" fmla="*/ 185 w 435"/>
                <a:gd name="T19" fmla="*/ 151 h 179"/>
                <a:gd name="T20" fmla="*/ 209 w 435"/>
                <a:gd name="T21" fmla="*/ 179 h 179"/>
                <a:gd name="T22" fmla="*/ 234 w 435"/>
                <a:gd name="T23" fmla="*/ 151 h 179"/>
                <a:gd name="T24" fmla="*/ 234 w 435"/>
                <a:gd name="T25" fmla="*/ 72 h 179"/>
                <a:gd name="T26" fmla="*/ 260 w 435"/>
                <a:gd name="T27" fmla="*/ 46 h 179"/>
                <a:gd name="T28" fmla="*/ 285 w 435"/>
                <a:gd name="T29" fmla="*/ 72 h 179"/>
                <a:gd name="T30" fmla="*/ 285 w 435"/>
                <a:gd name="T31" fmla="*/ 151 h 179"/>
                <a:gd name="T32" fmla="*/ 310 w 435"/>
                <a:gd name="T33" fmla="*/ 179 h 179"/>
                <a:gd name="T34" fmla="*/ 334 w 435"/>
                <a:gd name="T35" fmla="*/ 151 h 179"/>
                <a:gd name="T36" fmla="*/ 334 w 435"/>
                <a:gd name="T37" fmla="*/ 72 h 179"/>
                <a:gd name="T38" fmla="*/ 360 w 435"/>
                <a:gd name="T39" fmla="*/ 46 h 179"/>
                <a:gd name="T40" fmla="*/ 385 w 435"/>
                <a:gd name="T41" fmla="*/ 72 h 179"/>
                <a:gd name="T42" fmla="*/ 385 w 435"/>
                <a:gd name="T43" fmla="*/ 151 h 179"/>
                <a:gd name="T44" fmla="*/ 410 w 435"/>
                <a:gd name="T45" fmla="*/ 179 h 179"/>
                <a:gd name="T46" fmla="*/ 435 w 435"/>
                <a:gd name="T47" fmla="*/ 151 h 179"/>
                <a:gd name="T48" fmla="*/ 435 w 435"/>
                <a:gd name="T49" fmla="*/ 61 h 179"/>
                <a:gd name="T50" fmla="*/ 375 w 435"/>
                <a:gd name="T51" fmla="*/ 4 h 179"/>
                <a:gd name="T52" fmla="*/ 323 w 435"/>
                <a:gd name="T53" fmla="*/ 26 h 179"/>
                <a:gd name="T54" fmla="*/ 272 w 435"/>
                <a:gd name="T55" fmla="*/ 4 h 179"/>
                <a:gd name="T56" fmla="*/ 223 w 435"/>
                <a:gd name="T57" fmla="*/ 26 h 179"/>
                <a:gd name="T58" fmla="*/ 178 w 435"/>
                <a:gd name="T59" fmla="*/ 4 h 179"/>
                <a:gd name="T60" fmla="*/ 125 w 435"/>
                <a:gd name="T61" fmla="*/ 40 h 179"/>
                <a:gd name="T62" fmla="*/ 92 w 435"/>
                <a:gd name="T63" fmla="*/ 119 h 179"/>
                <a:gd name="T64" fmla="*/ 49 w 435"/>
                <a:gd name="T65" fmla="*/ 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79">
                  <a:moveTo>
                    <a:pt x="49" y="18"/>
                  </a:moveTo>
                  <a:cubicBezTo>
                    <a:pt x="43" y="6"/>
                    <a:pt x="30" y="0"/>
                    <a:pt x="17" y="6"/>
                  </a:cubicBezTo>
                  <a:cubicBezTo>
                    <a:pt x="5" y="12"/>
                    <a:pt x="0" y="25"/>
                    <a:pt x="6" y="37"/>
                  </a:cubicBezTo>
                  <a:cubicBezTo>
                    <a:pt x="58" y="152"/>
                    <a:pt x="58" y="152"/>
                    <a:pt x="58" y="152"/>
                  </a:cubicBezTo>
                  <a:cubicBezTo>
                    <a:pt x="67" y="169"/>
                    <a:pt x="75" y="179"/>
                    <a:pt x="92" y="179"/>
                  </a:cubicBezTo>
                  <a:cubicBezTo>
                    <a:pt x="109" y="179"/>
                    <a:pt x="117" y="169"/>
                    <a:pt x="125" y="152"/>
                  </a:cubicBezTo>
                  <a:cubicBezTo>
                    <a:pt x="125" y="152"/>
                    <a:pt x="171" y="52"/>
                    <a:pt x="171" y="51"/>
                  </a:cubicBezTo>
                  <a:cubicBezTo>
                    <a:pt x="172" y="50"/>
                    <a:pt x="173" y="46"/>
                    <a:pt x="178" y="46"/>
                  </a:cubicBezTo>
                  <a:cubicBezTo>
                    <a:pt x="182" y="47"/>
                    <a:pt x="185" y="50"/>
                    <a:pt x="185" y="54"/>
                  </a:cubicBezTo>
                  <a:cubicBezTo>
                    <a:pt x="185" y="151"/>
                    <a:pt x="185" y="151"/>
                    <a:pt x="185" y="151"/>
                  </a:cubicBezTo>
                  <a:cubicBezTo>
                    <a:pt x="185" y="166"/>
                    <a:pt x="193" y="179"/>
                    <a:pt x="209" y="179"/>
                  </a:cubicBezTo>
                  <a:cubicBezTo>
                    <a:pt x="225" y="179"/>
                    <a:pt x="234" y="166"/>
                    <a:pt x="234" y="151"/>
                  </a:cubicBezTo>
                  <a:cubicBezTo>
                    <a:pt x="234" y="72"/>
                    <a:pt x="234" y="72"/>
                    <a:pt x="234" y="72"/>
                  </a:cubicBezTo>
                  <a:cubicBezTo>
                    <a:pt x="234" y="56"/>
                    <a:pt x="245" y="46"/>
                    <a:pt x="260" y="46"/>
                  </a:cubicBezTo>
                  <a:cubicBezTo>
                    <a:pt x="275" y="46"/>
                    <a:pt x="285" y="57"/>
                    <a:pt x="285" y="72"/>
                  </a:cubicBezTo>
                  <a:cubicBezTo>
                    <a:pt x="285" y="151"/>
                    <a:pt x="285" y="151"/>
                    <a:pt x="285" y="151"/>
                  </a:cubicBezTo>
                  <a:cubicBezTo>
                    <a:pt x="285" y="166"/>
                    <a:pt x="294" y="179"/>
                    <a:pt x="310" y="179"/>
                  </a:cubicBezTo>
                  <a:cubicBezTo>
                    <a:pt x="326" y="179"/>
                    <a:pt x="334" y="166"/>
                    <a:pt x="334" y="151"/>
                  </a:cubicBezTo>
                  <a:cubicBezTo>
                    <a:pt x="334" y="72"/>
                    <a:pt x="334" y="72"/>
                    <a:pt x="334" y="72"/>
                  </a:cubicBezTo>
                  <a:cubicBezTo>
                    <a:pt x="334" y="56"/>
                    <a:pt x="345" y="46"/>
                    <a:pt x="360" y="46"/>
                  </a:cubicBezTo>
                  <a:cubicBezTo>
                    <a:pt x="375" y="46"/>
                    <a:pt x="385" y="57"/>
                    <a:pt x="385" y="72"/>
                  </a:cubicBezTo>
                  <a:cubicBezTo>
                    <a:pt x="385" y="151"/>
                    <a:pt x="385" y="151"/>
                    <a:pt x="385" y="151"/>
                  </a:cubicBezTo>
                  <a:cubicBezTo>
                    <a:pt x="385" y="166"/>
                    <a:pt x="394" y="179"/>
                    <a:pt x="410" y="179"/>
                  </a:cubicBezTo>
                  <a:cubicBezTo>
                    <a:pt x="426" y="179"/>
                    <a:pt x="435" y="166"/>
                    <a:pt x="435" y="151"/>
                  </a:cubicBezTo>
                  <a:cubicBezTo>
                    <a:pt x="435" y="61"/>
                    <a:pt x="435" y="61"/>
                    <a:pt x="435" y="61"/>
                  </a:cubicBezTo>
                  <a:cubicBezTo>
                    <a:pt x="435" y="27"/>
                    <a:pt x="408" y="4"/>
                    <a:pt x="375" y="4"/>
                  </a:cubicBezTo>
                  <a:cubicBezTo>
                    <a:pt x="343" y="4"/>
                    <a:pt x="323" y="26"/>
                    <a:pt x="323" y="26"/>
                  </a:cubicBezTo>
                  <a:cubicBezTo>
                    <a:pt x="312" y="12"/>
                    <a:pt x="297" y="4"/>
                    <a:pt x="272" y="4"/>
                  </a:cubicBezTo>
                  <a:cubicBezTo>
                    <a:pt x="246" y="4"/>
                    <a:pt x="223" y="26"/>
                    <a:pt x="223" y="26"/>
                  </a:cubicBezTo>
                  <a:cubicBezTo>
                    <a:pt x="212" y="12"/>
                    <a:pt x="194" y="4"/>
                    <a:pt x="178" y="4"/>
                  </a:cubicBezTo>
                  <a:cubicBezTo>
                    <a:pt x="155" y="4"/>
                    <a:pt x="136" y="14"/>
                    <a:pt x="125" y="40"/>
                  </a:cubicBezTo>
                  <a:cubicBezTo>
                    <a:pt x="92" y="119"/>
                    <a:pt x="92" y="119"/>
                    <a:pt x="92" y="119"/>
                  </a:cubicBezTo>
                  <a:lnTo>
                    <a:pt x="49" y="18"/>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5" name="Freeform 11">
              <a:extLst>
                <a:ext uri="{FF2B5EF4-FFF2-40B4-BE49-F238E27FC236}">
                  <a16:creationId xmlns:a16="http://schemas.microsoft.com/office/drawing/2014/main" id="{EB05CCD1-E6FF-4DBF-BA36-72637BFA33F2}"/>
                </a:ext>
              </a:extLst>
            </p:cNvPr>
            <p:cNvSpPr>
              <a:spLocks noEditPoints="1"/>
            </p:cNvSpPr>
            <p:nvPr userDrawn="1"/>
          </p:nvSpPr>
          <p:spPr bwMode="black">
            <a:xfrm>
              <a:off x="4097338" y="5649913"/>
              <a:ext cx="149225" cy="157163"/>
            </a:xfrm>
            <a:custGeom>
              <a:avLst/>
              <a:gdLst>
                <a:gd name="T0" fmla="*/ 37 w 40"/>
                <a:gd name="T1" fmla="*/ 20 h 41"/>
                <a:gd name="T2" fmla="*/ 37 w 40"/>
                <a:gd name="T3" fmla="*/ 20 h 41"/>
                <a:gd name="T4" fmla="*/ 20 w 40"/>
                <a:gd name="T5" fmla="*/ 4 h 41"/>
                <a:gd name="T6" fmla="*/ 3 w 40"/>
                <a:gd name="T7" fmla="*/ 20 h 41"/>
                <a:gd name="T8" fmla="*/ 3 w 40"/>
                <a:gd name="T9" fmla="*/ 21 h 41"/>
                <a:gd name="T10" fmla="*/ 20 w 40"/>
                <a:gd name="T11" fmla="*/ 37 h 41"/>
                <a:gd name="T12" fmla="*/ 37 w 40"/>
                <a:gd name="T13" fmla="*/ 20 h 41"/>
                <a:gd name="T14" fmla="*/ 0 w 40"/>
                <a:gd name="T15" fmla="*/ 21 h 41"/>
                <a:gd name="T16" fmla="*/ 0 w 40"/>
                <a:gd name="T17" fmla="*/ 20 h 41"/>
                <a:gd name="T18" fmla="*/ 20 w 40"/>
                <a:gd name="T19" fmla="*/ 0 h 41"/>
                <a:gd name="T20" fmla="*/ 40 w 40"/>
                <a:gd name="T21" fmla="*/ 20 h 41"/>
                <a:gd name="T22" fmla="*/ 40 w 40"/>
                <a:gd name="T23" fmla="*/ 20 h 41"/>
                <a:gd name="T24" fmla="*/ 20 w 40"/>
                <a:gd name="T25" fmla="*/ 41 h 41"/>
                <a:gd name="T26" fmla="*/ 0 w 40"/>
                <a:gd name="T2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1">
                  <a:moveTo>
                    <a:pt x="37" y="20"/>
                  </a:moveTo>
                  <a:cubicBezTo>
                    <a:pt x="37" y="20"/>
                    <a:pt x="37" y="20"/>
                    <a:pt x="37" y="20"/>
                  </a:cubicBezTo>
                  <a:cubicBezTo>
                    <a:pt x="37" y="11"/>
                    <a:pt x="29" y="4"/>
                    <a:pt x="20" y="4"/>
                  </a:cubicBezTo>
                  <a:cubicBezTo>
                    <a:pt x="11" y="4"/>
                    <a:pt x="3" y="11"/>
                    <a:pt x="3" y="20"/>
                  </a:cubicBezTo>
                  <a:cubicBezTo>
                    <a:pt x="3" y="21"/>
                    <a:pt x="3" y="21"/>
                    <a:pt x="3" y="21"/>
                  </a:cubicBezTo>
                  <a:cubicBezTo>
                    <a:pt x="3" y="30"/>
                    <a:pt x="11" y="37"/>
                    <a:pt x="20" y="37"/>
                  </a:cubicBezTo>
                  <a:cubicBezTo>
                    <a:pt x="29" y="37"/>
                    <a:pt x="37" y="30"/>
                    <a:pt x="37" y="20"/>
                  </a:cubicBezTo>
                  <a:moveTo>
                    <a:pt x="0" y="21"/>
                  </a:moveTo>
                  <a:cubicBezTo>
                    <a:pt x="0" y="20"/>
                    <a:pt x="0" y="20"/>
                    <a:pt x="0" y="20"/>
                  </a:cubicBezTo>
                  <a:cubicBezTo>
                    <a:pt x="0" y="9"/>
                    <a:pt x="9" y="0"/>
                    <a:pt x="20" y="0"/>
                  </a:cubicBezTo>
                  <a:cubicBezTo>
                    <a:pt x="32" y="0"/>
                    <a:pt x="40" y="9"/>
                    <a:pt x="40" y="20"/>
                  </a:cubicBezTo>
                  <a:cubicBezTo>
                    <a:pt x="40" y="20"/>
                    <a:pt x="40" y="20"/>
                    <a:pt x="40" y="20"/>
                  </a:cubicBezTo>
                  <a:cubicBezTo>
                    <a:pt x="40" y="32"/>
                    <a:pt x="31" y="41"/>
                    <a:pt x="20" y="41"/>
                  </a:cubicBezTo>
                  <a:cubicBezTo>
                    <a:pt x="8" y="41"/>
                    <a:pt x="0" y="32"/>
                    <a:pt x="0" y="21"/>
                  </a:cubicBezTo>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sp>
          <p:nvSpPr>
            <p:cNvPr id="26" name="Freeform 12">
              <a:extLst>
                <a:ext uri="{FF2B5EF4-FFF2-40B4-BE49-F238E27FC236}">
                  <a16:creationId xmlns:a16="http://schemas.microsoft.com/office/drawing/2014/main" id="{5918E981-84A6-4893-B532-8EE3239C18EC}"/>
                </a:ext>
              </a:extLst>
            </p:cNvPr>
            <p:cNvSpPr>
              <a:spLocks noEditPoints="1"/>
            </p:cNvSpPr>
            <p:nvPr userDrawn="1"/>
          </p:nvSpPr>
          <p:spPr bwMode="black">
            <a:xfrm>
              <a:off x="4141788" y="5688013"/>
              <a:ext cx="63500" cy="76200"/>
            </a:xfrm>
            <a:custGeom>
              <a:avLst/>
              <a:gdLst>
                <a:gd name="T0" fmla="*/ 9 w 17"/>
                <a:gd name="T1" fmla="*/ 10 h 20"/>
                <a:gd name="T2" fmla="*/ 12 w 17"/>
                <a:gd name="T3" fmla="*/ 7 h 20"/>
                <a:gd name="T4" fmla="*/ 12 w 17"/>
                <a:gd name="T5" fmla="*/ 7 h 20"/>
                <a:gd name="T6" fmla="*/ 9 w 17"/>
                <a:gd name="T7" fmla="*/ 4 h 20"/>
                <a:gd name="T8" fmla="*/ 5 w 17"/>
                <a:gd name="T9" fmla="*/ 4 h 20"/>
                <a:gd name="T10" fmla="*/ 5 w 17"/>
                <a:gd name="T11" fmla="*/ 10 h 20"/>
                <a:gd name="T12" fmla="*/ 9 w 17"/>
                <a:gd name="T13" fmla="*/ 10 h 20"/>
                <a:gd name="T14" fmla="*/ 0 w 17"/>
                <a:gd name="T15" fmla="*/ 2 h 20"/>
                <a:gd name="T16" fmla="*/ 2 w 17"/>
                <a:gd name="T17" fmla="*/ 0 h 20"/>
                <a:gd name="T18" fmla="*/ 9 w 17"/>
                <a:gd name="T19" fmla="*/ 0 h 20"/>
                <a:gd name="T20" fmla="*/ 15 w 17"/>
                <a:gd name="T21" fmla="*/ 2 h 20"/>
                <a:gd name="T22" fmla="*/ 17 w 17"/>
                <a:gd name="T23" fmla="*/ 7 h 20"/>
                <a:gd name="T24" fmla="*/ 17 w 17"/>
                <a:gd name="T25" fmla="*/ 7 h 20"/>
                <a:gd name="T26" fmla="*/ 13 w 17"/>
                <a:gd name="T27" fmla="*/ 13 h 20"/>
                <a:gd name="T28" fmla="*/ 16 w 17"/>
                <a:gd name="T29" fmla="*/ 17 h 20"/>
                <a:gd name="T30" fmla="*/ 16 w 17"/>
                <a:gd name="T31" fmla="*/ 18 h 20"/>
                <a:gd name="T32" fmla="*/ 14 w 17"/>
                <a:gd name="T33" fmla="*/ 20 h 20"/>
                <a:gd name="T34" fmla="*/ 12 w 17"/>
                <a:gd name="T35" fmla="*/ 19 h 20"/>
                <a:gd name="T36" fmla="*/ 8 w 17"/>
                <a:gd name="T37" fmla="*/ 14 h 20"/>
                <a:gd name="T38" fmla="*/ 5 w 17"/>
                <a:gd name="T39" fmla="*/ 14 h 20"/>
                <a:gd name="T40" fmla="*/ 5 w 17"/>
                <a:gd name="T41" fmla="*/ 18 h 20"/>
                <a:gd name="T42" fmla="*/ 2 w 17"/>
                <a:gd name="T43" fmla="*/ 20 h 20"/>
                <a:gd name="T44" fmla="*/ 0 w 17"/>
                <a:gd name="T45" fmla="*/ 18 h 20"/>
                <a:gd name="T46" fmla="*/ 0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9" y="10"/>
                  </a:moveTo>
                  <a:cubicBezTo>
                    <a:pt x="11" y="10"/>
                    <a:pt x="12" y="9"/>
                    <a:pt x="12" y="7"/>
                  </a:cubicBezTo>
                  <a:cubicBezTo>
                    <a:pt x="12" y="7"/>
                    <a:pt x="12" y="7"/>
                    <a:pt x="12" y="7"/>
                  </a:cubicBezTo>
                  <a:cubicBezTo>
                    <a:pt x="12" y="5"/>
                    <a:pt x="11" y="4"/>
                    <a:pt x="9" y="4"/>
                  </a:cubicBezTo>
                  <a:cubicBezTo>
                    <a:pt x="5" y="4"/>
                    <a:pt x="5" y="4"/>
                    <a:pt x="5" y="4"/>
                  </a:cubicBezTo>
                  <a:cubicBezTo>
                    <a:pt x="5" y="10"/>
                    <a:pt x="5" y="10"/>
                    <a:pt x="5" y="10"/>
                  </a:cubicBezTo>
                  <a:lnTo>
                    <a:pt x="9" y="10"/>
                  </a:lnTo>
                  <a:close/>
                  <a:moveTo>
                    <a:pt x="0" y="2"/>
                  </a:moveTo>
                  <a:cubicBezTo>
                    <a:pt x="0" y="1"/>
                    <a:pt x="1" y="0"/>
                    <a:pt x="2" y="0"/>
                  </a:cubicBezTo>
                  <a:cubicBezTo>
                    <a:pt x="9" y="0"/>
                    <a:pt x="9" y="0"/>
                    <a:pt x="9" y="0"/>
                  </a:cubicBezTo>
                  <a:cubicBezTo>
                    <a:pt x="12" y="0"/>
                    <a:pt x="14" y="1"/>
                    <a:pt x="15" y="2"/>
                  </a:cubicBezTo>
                  <a:cubicBezTo>
                    <a:pt x="16" y="3"/>
                    <a:pt x="17" y="5"/>
                    <a:pt x="17" y="7"/>
                  </a:cubicBezTo>
                  <a:cubicBezTo>
                    <a:pt x="17" y="7"/>
                    <a:pt x="17" y="7"/>
                    <a:pt x="17" y="7"/>
                  </a:cubicBezTo>
                  <a:cubicBezTo>
                    <a:pt x="17" y="10"/>
                    <a:pt x="15" y="12"/>
                    <a:pt x="13" y="13"/>
                  </a:cubicBezTo>
                  <a:cubicBezTo>
                    <a:pt x="16" y="17"/>
                    <a:pt x="16" y="17"/>
                    <a:pt x="16" y="17"/>
                  </a:cubicBezTo>
                  <a:cubicBezTo>
                    <a:pt x="16" y="17"/>
                    <a:pt x="16" y="18"/>
                    <a:pt x="16" y="18"/>
                  </a:cubicBezTo>
                  <a:cubicBezTo>
                    <a:pt x="16" y="19"/>
                    <a:pt x="15" y="20"/>
                    <a:pt x="14" y="20"/>
                  </a:cubicBezTo>
                  <a:cubicBezTo>
                    <a:pt x="13" y="20"/>
                    <a:pt x="13" y="20"/>
                    <a:pt x="12" y="19"/>
                  </a:cubicBezTo>
                  <a:cubicBezTo>
                    <a:pt x="8" y="14"/>
                    <a:pt x="8" y="14"/>
                    <a:pt x="8" y="14"/>
                  </a:cubicBezTo>
                  <a:cubicBezTo>
                    <a:pt x="5" y="14"/>
                    <a:pt x="5" y="14"/>
                    <a:pt x="5" y="14"/>
                  </a:cubicBezTo>
                  <a:cubicBezTo>
                    <a:pt x="5" y="18"/>
                    <a:pt x="5" y="18"/>
                    <a:pt x="5" y="18"/>
                  </a:cubicBezTo>
                  <a:cubicBezTo>
                    <a:pt x="5" y="19"/>
                    <a:pt x="4" y="20"/>
                    <a:pt x="2" y="20"/>
                  </a:cubicBezTo>
                  <a:cubicBezTo>
                    <a:pt x="1" y="20"/>
                    <a:pt x="0" y="19"/>
                    <a:pt x="0" y="18"/>
                  </a:cubicBezTo>
                  <a:lnTo>
                    <a:pt x="0" y="2"/>
                  </a:lnTo>
                  <a:close/>
                </a:path>
              </a:pathLst>
            </a:custGeom>
            <a:solidFill>
              <a:srgbClr val="7170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0" i="0" baseline="0" dirty="0">
                <a:latin typeface="Calibri" panose="020F0502020204030204" pitchFamily="34" charset="0"/>
              </a:endParaRPr>
            </a:p>
          </p:txBody>
        </p:sp>
      </p:grpSp>
      <p:sp>
        <p:nvSpPr>
          <p:cNvPr id="4" name="Footer Placeholder 3">
            <a:extLst>
              <a:ext uri="{FF2B5EF4-FFF2-40B4-BE49-F238E27FC236}">
                <a16:creationId xmlns:a16="http://schemas.microsoft.com/office/drawing/2014/main" id="{AA6C16E6-5A1F-46F7-8642-A7F025A5BDCF}"/>
              </a:ext>
            </a:extLst>
          </p:cNvPr>
          <p:cNvSpPr>
            <a:spLocks noGrp="1"/>
          </p:cNvSpPr>
          <p:nvPr>
            <p:ph type="ftr" sz="quarter" idx="3"/>
          </p:nvPr>
        </p:nvSpPr>
        <p:spPr>
          <a:xfrm>
            <a:off x="4037013" y="7352030"/>
            <a:ext cx="4114800" cy="365125"/>
          </a:xfrm>
          <a:prstGeom prst="rect">
            <a:avLst/>
          </a:prstGeom>
        </p:spPr>
        <p:txBody>
          <a:bodyPr vert="horz" lIns="91440" tIns="45720" rIns="91440" bIns="45720" rtlCol="0" anchor="ctr"/>
          <a:lstStyle>
            <a:lvl1pPr algn="ctr">
              <a:defRPr sz="1200" b="0" i="0">
                <a:solidFill>
                  <a:schemeClr val="tx1">
                    <a:tint val="75000"/>
                  </a:schemeClr>
                </a:solidFill>
                <a:latin typeface="Calibri" panose="020F0502020204030204" pitchFamily="34" charset="0"/>
              </a:defRPr>
            </a:lvl1pPr>
          </a:lstStyle>
          <a:p>
            <a:endParaRPr lang="en-US" dirty="0"/>
          </a:p>
        </p:txBody>
      </p:sp>
      <p:sp>
        <p:nvSpPr>
          <p:cNvPr id="5" name="Slide Number Placeholder 4">
            <a:extLst>
              <a:ext uri="{FF2B5EF4-FFF2-40B4-BE49-F238E27FC236}">
                <a16:creationId xmlns:a16="http://schemas.microsoft.com/office/drawing/2014/main" id="{3E586C86-F823-4766-9B10-773EDC51CC66}"/>
              </a:ext>
            </a:extLst>
          </p:cNvPr>
          <p:cNvSpPr>
            <a:spLocks noGrp="1"/>
          </p:cNvSpPr>
          <p:nvPr>
            <p:ph type="sldNum" sz="quarter" idx="4"/>
          </p:nvPr>
        </p:nvSpPr>
        <p:spPr>
          <a:xfrm>
            <a:off x="8609013" y="7352030"/>
            <a:ext cx="2741612" cy="365125"/>
          </a:xfrm>
          <a:prstGeom prst="rect">
            <a:avLst/>
          </a:prstGeom>
        </p:spPr>
        <p:txBody>
          <a:bodyPr vert="horz" lIns="91440" tIns="45720" rIns="91440" bIns="45720" rtlCol="0" anchor="ctr"/>
          <a:lstStyle>
            <a:lvl1pPr algn="r">
              <a:defRPr sz="1200" b="0" i="0">
                <a:solidFill>
                  <a:schemeClr val="tx1">
                    <a:tint val="75000"/>
                  </a:schemeClr>
                </a:solidFill>
                <a:latin typeface="Calibri" panose="020F0502020204030204" pitchFamily="34" charset="0"/>
              </a:defRPr>
            </a:lvl1pPr>
          </a:lstStyle>
          <a:p>
            <a:fld id="{3BD295A3-96FB-4E80-91AF-4225D266C57B}" type="slidenum">
              <a:rPr lang="en-US" smtClean="0"/>
              <a:pPr/>
              <a:t>‹#›</a:t>
            </a:fld>
            <a:endParaRPr lang="en-US" dirty="0"/>
          </a:p>
        </p:txBody>
      </p:sp>
    </p:spTree>
    <p:extLst>
      <p:ext uri="{BB962C8B-B14F-4D97-AF65-F5344CB8AC3E}">
        <p14:creationId xmlns:p14="http://schemas.microsoft.com/office/powerpoint/2010/main" val="2949968840"/>
      </p:ext>
    </p:extLst>
  </p:cSld>
  <p:clrMap bg1="lt1" tx1="dk1" bg2="lt2" tx2="dk2" accent1="accent1" accent2="accent2" accent3="accent3" accent4="accent4" accent5="accent5" accent6="accent6" hlink="hlink" folHlink="folHlink"/>
  <p:sldLayoutIdLst>
    <p:sldLayoutId id="2147483872" r:id="rId1"/>
    <p:sldLayoutId id="2147483873" r:id="rId2"/>
    <p:sldLayoutId id="2147483874" r:id="rId3"/>
    <p:sldLayoutId id="2147483875" r:id="rId4"/>
    <p:sldLayoutId id="2147483876" r:id="rId5"/>
    <p:sldLayoutId id="2147483877" r:id="rId6"/>
    <p:sldLayoutId id="2147483878" r:id="rId7"/>
    <p:sldLayoutId id="2147483879" r:id="rId8"/>
    <p:sldLayoutId id="2147483880" r:id="rId9"/>
    <p:sldLayoutId id="2147483881" r:id="rId10"/>
    <p:sldLayoutId id="2147483882" r:id="rId11"/>
    <p:sldLayoutId id="2147483883" r:id="rId12"/>
    <p:sldLayoutId id="2147483884" r:id="rId13"/>
    <p:sldLayoutId id="2147483885" r:id="rId14"/>
    <p:sldLayoutId id="2147483886" r:id="rId15"/>
    <p:sldLayoutId id="2147483887" r:id="rId16"/>
    <p:sldLayoutId id="2147483888" r:id="rId17"/>
    <p:sldLayoutId id="2147483889" r:id="rId18"/>
    <p:sldLayoutId id="2147483890" r:id="rId19"/>
    <p:sldLayoutId id="2147483891" r:id="rId20"/>
    <p:sldLayoutId id="2147483892" r:id="rId21"/>
    <p:sldLayoutId id="2147483893" r:id="rId22"/>
    <p:sldLayoutId id="2147483894" r:id="rId23"/>
    <p:sldLayoutId id="2147483895" r:id="rId24"/>
    <p:sldLayoutId id="2147483896" r:id="rId25"/>
    <p:sldLayoutId id="2147483897" r:id="rId26"/>
    <p:sldLayoutId id="2147483898" r:id="rId27"/>
    <p:sldLayoutId id="2147483899" r:id="rId28"/>
    <p:sldLayoutId id="2147483900" r:id="rId29"/>
    <p:sldLayoutId id="2147483901" r:id="rId30"/>
    <p:sldLayoutId id="2147483902" r:id="rId31"/>
    <p:sldLayoutId id="2147483903" r:id="rId3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2800" b="0" kern="1200">
          <a:solidFill>
            <a:schemeClr val="accent2"/>
          </a:solidFill>
          <a:latin typeface="+mj-lt"/>
          <a:ea typeface="+mj-ea"/>
          <a:cs typeface="+mj-cs"/>
        </a:defRPr>
      </a:lvl1pPr>
    </p:titleStyle>
    <p:bodyStyle>
      <a:lvl1pPr marL="0" indent="0" algn="l" defTabSz="914400" rtl="0" eaLnBrk="1" latinLnBrk="0" hangingPunct="1">
        <a:lnSpc>
          <a:spcPct val="100000"/>
        </a:lnSpc>
        <a:spcBef>
          <a:spcPts val="1800"/>
        </a:spcBef>
        <a:buClr>
          <a:schemeClr val="tx1">
            <a:lumMod val="60000"/>
            <a:lumOff val="40000"/>
          </a:schemeClr>
        </a:buClr>
        <a:buSzPct val="90000"/>
        <a:buFont typeface="Arial" panose="020B0604020202020204" pitchFamily="34" charset="0"/>
        <a:buChar char="​"/>
        <a:defRPr sz="2000" b="0" i="0" kern="1200">
          <a:solidFill>
            <a:schemeClr val="tx2"/>
          </a:solidFill>
          <a:latin typeface="Calibri" panose="020F0502020204030204" pitchFamily="34" charset="0"/>
          <a:ea typeface="+mn-ea"/>
          <a:cs typeface="+mn-cs"/>
        </a:defRPr>
      </a:lvl1pPr>
      <a:lvl2pPr marL="457200" indent="-184150" algn="l" defTabSz="914400" rtl="0" eaLnBrk="1" latinLnBrk="0" hangingPunct="1">
        <a:lnSpc>
          <a:spcPct val="100000"/>
        </a:lnSpc>
        <a:spcBef>
          <a:spcPts val="300"/>
        </a:spcBef>
        <a:buClr>
          <a:schemeClr val="tx2"/>
        </a:buClr>
        <a:buSzPct val="90000"/>
        <a:buFont typeface="Arial" panose="020B0604020202020204" pitchFamily="34" charset="0"/>
        <a:buChar char="•"/>
        <a:defRPr sz="1800" b="0" i="0" kern="1200">
          <a:solidFill>
            <a:schemeClr val="tx2"/>
          </a:solidFill>
          <a:latin typeface="Calibri" panose="020F0502020204030204" pitchFamily="34" charset="0"/>
          <a:ea typeface="+mn-ea"/>
          <a:cs typeface="+mn-cs"/>
        </a:defRPr>
      </a:lvl2pPr>
      <a:lvl3pPr marL="744538" indent="-169863" algn="l" defTabSz="914400" rtl="0" eaLnBrk="1" latinLnBrk="0" hangingPunct="1">
        <a:lnSpc>
          <a:spcPct val="100000"/>
        </a:lnSpc>
        <a:spcBef>
          <a:spcPts val="300"/>
        </a:spcBef>
        <a:spcAft>
          <a:spcPts val="0"/>
        </a:spcAft>
        <a:buClr>
          <a:schemeClr val="tx2"/>
        </a:buClr>
        <a:buSzPct val="90000"/>
        <a:buFont typeface="Camphor Std" panose="020B0504030404020204" pitchFamily="34" charset="0"/>
        <a:buChar char="–"/>
        <a:defRPr sz="1600" b="0" i="0" kern="1200">
          <a:solidFill>
            <a:schemeClr val="tx2"/>
          </a:solidFill>
          <a:latin typeface="Calibri" panose="020F0502020204030204" pitchFamily="34" charset="0"/>
          <a:ea typeface="+mn-ea"/>
          <a:cs typeface="+mn-cs"/>
        </a:defRPr>
      </a:lvl3pPr>
      <a:lvl4pPr marL="969963" indent="-166688" algn="l" defTabSz="914400" rtl="0" eaLnBrk="1" latinLnBrk="0" hangingPunct="1">
        <a:lnSpc>
          <a:spcPct val="100000"/>
        </a:lnSpc>
        <a:spcBef>
          <a:spcPts val="300"/>
        </a:spcBef>
        <a:buClr>
          <a:schemeClr val="tx2"/>
        </a:buClr>
        <a:buSzPct val="90000"/>
        <a:buFont typeface="Arial" panose="020B0604020202020204" pitchFamily="34" charset="0"/>
        <a:buChar char="•"/>
        <a:defRPr sz="1400" b="0" i="0" kern="1200">
          <a:solidFill>
            <a:schemeClr val="tx2"/>
          </a:solidFill>
          <a:latin typeface="Calibri" panose="020F0502020204030204" pitchFamily="34" charset="0"/>
          <a:ea typeface="+mn-ea"/>
          <a:cs typeface="+mn-cs"/>
        </a:defRPr>
      </a:lvl4pPr>
      <a:lvl5pPr marL="1143000" indent="-138113" algn="l" defTabSz="914400" rtl="0" eaLnBrk="1" latinLnBrk="0" hangingPunct="1">
        <a:lnSpc>
          <a:spcPct val="100000"/>
        </a:lnSpc>
        <a:spcBef>
          <a:spcPts val="300"/>
        </a:spcBef>
        <a:buClr>
          <a:schemeClr val="tx2"/>
        </a:buClr>
        <a:buSzPct val="90000"/>
        <a:buFont typeface="Camphor Std" panose="020B0504030404020204" pitchFamily="34" charset="0"/>
        <a:buChar char="–"/>
        <a:tabLst/>
        <a:defRPr sz="1400" b="0" i="0" kern="1200">
          <a:solidFill>
            <a:schemeClr val="tx2"/>
          </a:solidFill>
          <a:latin typeface="Calibri" panose="020F0502020204030204" pitchFamily="34" charset="0"/>
          <a:ea typeface="+mn-ea"/>
          <a:cs typeface="+mn-cs"/>
        </a:defRPr>
      </a:lvl5pPr>
      <a:lvl6pPr marL="228600" indent="-228600" algn="l" defTabSz="914400" rtl="0" eaLnBrk="1" latinLnBrk="0" hangingPunct="1">
        <a:lnSpc>
          <a:spcPct val="100000"/>
        </a:lnSpc>
        <a:spcBef>
          <a:spcPts val="1800"/>
        </a:spcBef>
        <a:buClr>
          <a:schemeClr val="tx2"/>
        </a:buClr>
        <a:buSzPct val="90000"/>
        <a:buFont typeface="+mj-lt"/>
        <a:buAutoNum type="arabicPeriod"/>
        <a:defRPr sz="2000" b="0" i="0" kern="1200">
          <a:solidFill>
            <a:schemeClr val="tx2"/>
          </a:solidFill>
          <a:latin typeface="Calibri" panose="020F0502020204030204" pitchFamily="34" charset="0"/>
          <a:ea typeface="+mn-ea"/>
          <a:cs typeface="+mn-cs"/>
        </a:defRPr>
      </a:lvl6pPr>
      <a:lvl7pPr marL="512763" indent="-228600" algn="l" defTabSz="914400" rtl="0" eaLnBrk="1" latinLnBrk="0" hangingPunct="1">
        <a:lnSpc>
          <a:spcPct val="100000"/>
        </a:lnSpc>
        <a:spcBef>
          <a:spcPts val="300"/>
        </a:spcBef>
        <a:buClr>
          <a:schemeClr val="tx2"/>
        </a:buClr>
        <a:buSzPct val="90000"/>
        <a:buFont typeface="+mj-lt"/>
        <a:buAutoNum type="alphaLcPeriod"/>
        <a:defRPr sz="1600" b="0" i="0" kern="1200">
          <a:solidFill>
            <a:schemeClr val="tx2"/>
          </a:solidFill>
          <a:latin typeface="Calibri" panose="020F0502020204030204" pitchFamily="34" charset="0"/>
          <a:ea typeface="+mn-ea"/>
          <a:cs typeface="+mn-cs"/>
        </a:defRPr>
      </a:lvl7pPr>
      <a:lvl8pPr marL="741363" indent="-166688" algn="l" defTabSz="914400" rtl="0" eaLnBrk="1" latinLnBrk="0" hangingPunct="1">
        <a:lnSpc>
          <a:spcPct val="90000"/>
        </a:lnSpc>
        <a:spcBef>
          <a:spcPts val="600"/>
        </a:spcBef>
        <a:buClr>
          <a:schemeClr val="tx2"/>
        </a:buClr>
        <a:buSzPct val="90000"/>
        <a:buFont typeface="+mj-lt"/>
        <a:buAutoNum type="romanLcPeriod"/>
        <a:defRPr sz="1400" b="0" i="0" kern="1200">
          <a:solidFill>
            <a:schemeClr val="tx2"/>
          </a:solidFill>
          <a:latin typeface="Calibri" panose="020F0502020204030204" pitchFamily="34" charset="0"/>
          <a:ea typeface="+mn-ea"/>
          <a:cs typeface="+mn-cs"/>
        </a:defRPr>
      </a:lvl8pPr>
      <a:lvl9pPr marL="284163" indent="-284163" algn="l" defTabSz="914400" rtl="0" eaLnBrk="1" latinLnBrk="0" hangingPunct="1">
        <a:lnSpc>
          <a:spcPct val="100000"/>
        </a:lnSpc>
        <a:spcBef>
          <a:spcPts val="1800"/>
        </a:spcBef>
        <a:buClr>
          <a:schemeClr val="tx2"/>
        </a:buClr>
        <a:buSzPct val="90000"/>
        <a:buFont typeface="+mj-lt"/>
        <a:buAutoNum type="alphaUcPeriod"/>
        <a:defRPr sz="2000" b="0" i="0" kern="1200">
          <a:solidFill>
            <a:schemeClr val="tx2"/>
          </a:solidFill>
          <a:latin typeface="Calibri" panose="020F0502020204030204" pitchFamily="34" charset="0"/>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39">
          <p15:clr>
            <a:srgbClr val="F26B43"/>
          </p15:clr>
        </p15:guide>
        <p15:guide id="3" orient="horz" pos="1872">
          <p15:clr>
            <a:srgbClr val="F26B43"/>
          </p15:clr>
        </p15:guide>
        <p15:guide id="4" orient="horz" pos="1584">
          <p15:clr>
            <a:srgbClr val="F26B43"/>
          </p15:clr>
        </p15:guide>
        <p15:guide id="5" orient="horz" pos="1296">
          <p15:clr>
            <a:srgbClr val="F26B43"/>
          </p15:clr>
        </p15:guide>
        <p15:guide id="6" orient="horz" pos="1008">
          <p15:clr>
            <a:srgbClr val="F26B43"/>
          </p15:clr>
        </p15:guide>
        <p15:guide id="7" orient="horz" pos="720">
          <p15:clr>
            <a:srgbClr val="F26B43"/>
          </p15:clr>
        </p15:guide>
        <p15:guide id="8" orient="horz" pos="576">
          <p15:clr>
            <a:srgbClr val="F26B43"/>
          </p15:clr>
        </p15:guide>
        <p15:guide id="9" orient="horz" pos="288">
          <p15:clr>
            <a:srgbClr val="F26B43"/>
          </p15:clr>
        </p15:guide>
        <p15:guide id="10" orient="horz">
          <p15:clr>
            <a:srgbClr val="F26B43"/>
          </p15:clr>
        </p15:guide>
        <p15:guide id="11" orient="horz" pos="2448">
          <p15:clr>
            <a:srgbClr val="F26B43"/>
          </p15:clr>
        </p15:guide>
        <p15:guide id="12" orient="horz" pos="2736">
          <p15:clr>
            <a:srgbClr val="F26B43"/>
          </p15:clr>
        </p15:guide>
        <p15:guide id="13" orient="horz" pos="3024">
          <p15:clr>
            <a:srgbClr val="F26B43"/>
          </p15:clr>
        </p15:guide>
        <p15:guide id="14" orient="horz" pos="3312">
          <p15:clr>
            <a:srgbClr val="F26B43"/>
          </p15:clr>
        </p15:guide>
        <p15:guide id="15" orient="horz" pos="3600">
          <p15:clr>
            <a:srgbClr val="F26B43"/>
          </p15:clr>
        </p15:guide>
        <p15:guide id="16" orient="horz" pos="3888">
          <p15:clr>
            <a:srgbClr val="F26B43"/>
          </p15:clr>
        </p15:guide>
        <p15:guide id="17" orient="horz" pos="4032">
          <p15:clr>
            <a:srgbClr val="F26B43"/>
          </p15:clr>
        </p15:guide>
        <p15:guide id="18" pos="3551">
          <p15:clr>
            <a:srgbClr val="F26B43"/>
          </p15:clr>
        </p15:guide>
        <p15:guide id="19" pos="3263">
          <p15:clr>
            <a:srgbClr val="F26B43"/>
          </p15:clr>
        </p15:guide>
        <p15:guide id="20" pos="2975">
          <p15:clr>
            <a:srgbClr val="F26B43"/>
          </p15:clr>
        </p15:guide>
        <p15:guide id="21" pos="2687">
          <p15:clr>
            <a:srgbClr val="F26B43"/>
          </p15:clr>
        </p15:guide>
        <p15:guide id="22" pos="2399">
          <p15:clr>
            <a:srgbClr val="F26B43"/>
          </p15:clr>
        </p15:guide>
        <p15:guide id="23" pos="2111">
          <p15:clr>
            <a:srgbClr val="F26B43"/>
          </p15:clr>
        </p15:guide>
        <p15:guide id="24" pos="1823">
          <p15:clr>
            <a:srgbClr val="F26B43"/>
          </p15:clr>
        </p15:guide>
        <p15:guide id="25" pos="1535">
          <p15:clr>
            <a:srgbClr val="F26B43"/>
          </p15:clr>
        </p15:guide>
        <p15:guide id="26" pos="1247">
          <p15:clr>
            <a:srgbClr val="F26B43"/>
          </p15:clr>
        </p15:guide>
        <p15:guide id="27" pos="959">
          <p15:clr>
            <a:srgbClr val="F26B43"/>
          </p15:clr>
        </p15:guide>
        <p15:guide id="28" pos="671">
          <p15:clr>
            <a:srgbClr val="F26B43"/>
          </p15:clr>
        </p15:guide>
        <p15:guide id="29" pos="383">
          <p15:clr>
            <a:srgbClr val="F26B43"/>
          </p15:clr>
        </p15:guide>
        <p15:guide id="30" pos="4127">
          <p15:clr>
            <a:srgbClr val="F26B43"/>
          </p15:clr>
        </p15:guide>
        <p15:guide id="31" pos="4415">
          <p15:clr>
            <a:srgbClr val="F26B43"/>
          </p15:clr>
        </p15:guide>
        <p15:guide id="32" pos="4703">
          <p15:clr>
            <a:srgbClr val="F26B43"/>
          </p15:clr>
        </p15:guide>
        <p15:guide id="33" pos="4991">
          <p15:clr>
            <a:srgbClr val="F26B43"/>
          </p15:clr>
        </p15:guide>
        <p15:guide id="34" pos="5279">
          <p15:clr>
            <a:srgbClr val="F26B43"/>
          </p15:clr>
        </p15:guide>
        <p15:guide id="35" pos="5567">
          <p15:clr>
            <a:srgbClr val="F26B43"/>
          </p15:clr>
        </p15:guide>
        <p15:guide id="36" pos="5855">
          <p15:clr>
            <a:srgbClr val="F26B43"/>
          </p15:clr>
        </p15:guide>
        <p15:guide id="37" pos="6143">
          <p15:clr>
            <a:srgbClr val="F26B43"/>
          </p15:clr>
        </p15:guide>
        <p15:guide id="38" pos="6431">
          <p15:clr>
            <a:srgbClr val="F26B43"/>
          </p15:clr>
        </p15:guide>
        <p15:guide id="39" pos="6719">
          <p15:clr>
            <a:srgbClr val="F26B43"/>
          </p15:clr>
        </p15:guide>
        <p15:guide id="40" pos="7007">
          <p15:clr>
            <a:srgbClr val="F26B43"/>
          </p15:clr>
        </p15:guide>
        <p15:guide id="41" pos="7295">
          <p15:clr>
            <a:srgbClr val="F26B43"/>
          </p15:clr>
        </p15:guide>
        <p15:guide id="42" pos="7678">
          <p15:clr>
            <a:srgbClr val="F26B43"/>
          </p15:clr>
        </p15:guide>
        <p15:guide id="43" orient="horz" pos="4320">
          <p15:clr>
            <a:srgbClr val="F26B43"/>
          </p15:clr>
        </p15:guide>
        <p15:guide id="44">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7.xml"/></Relationships>
</file>

<file path=ppt/slides/_rels/slide10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6.xml"/><Relationship Id="rId1" Type="http://schemas.openxmlformats.org/officeDocument/2006/relationships/slideLayout" Target="../slideLayouts/slideLayout7.xml"/><Relationship Id="rId4" Type="http://schemas.openxmlformats.org/officeDocument/2006/relationships/image" Target="../media/image100.png"/></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7.xml"/></Relationships>
</file>

<file path=ppt/slides/_rels/slide10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8.xml"/><Relationship Id="rId1" Type="http://schemas.openxmlformats.org/officeDocument/2006/relationships/slideLayout" Target="../slideLayouts/slideLayout7.xml"/><Relationship Id="rId4" Type="http://schemas.openxmlformats.org/officeDocument/2006/relationships/image" Target="../media/image102.emf"/></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7.xml"/></Relationships>
</file>

<file path=ppt/slides/_rels/slide10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63.png"/><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5.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8.png"/><Relationship Id="rId1" Type="http://schemas.openxmlformats.org/officeDocument/2006/relationships/slideLayout" Target="../slideLayouts/slideLayout7.xml"/><Relationship Id="rId4" Type="http://schemas.openxmlformats.org/officeDocument/2006/relationships/image" Target="../media/image17.png"/></Relationships>
</file>

<file path=ppt/slides/_rels/slide11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7.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35.png"/></Relationships>
</file>

<file path=ppt/slides/_rels/slide11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35.png"/><Relationship Id="rId1" Type="http://schemas.openxmlformats.org/officeDocument/2006/relationships/slideLayout" Target="../slideLayouts/slideLayout7.xml"/><Relationship Id="rId4" Type="http://schemas.openxmlformats.org/officeDocument/2006/relationships/image" Target="../media/image110.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61.xml"/><Relationship Id="rId1" Type="http://schemas.openxmlformats.org/officeDocument/2006/relationships/slideLayout" Target="../slideLayouts/slideLayout17.xml"/><Relationship Id="rId4" Type="http://schemas.openxmlformats.org/officeDocument/2006/relationships/image" Target="../media/image113.png"/></Relationships>
</file>

<file path=ppt/slides/_rels/slide115.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62.xml"/><Relationship Id="rId1" Type="http://schemas.openxmlformats.org/officeDocument/2006/relationships/slideLayout" Target="../slideLayouts/slideLayout17.xml"/></Relationships>
</file>

<file path=ppt/slides/_rels/slide11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63.xml"/><Relationship Id="rId1" Type="http://schemas.openxmlformats.org/officeDocument/2006/relationships/slideLayout" Target="../slideLayouts/slideLayout17.xml"/><Relationship Id="rId4" Type="http://schemas.openxmlformats.org/officeDocument/2006/relationships/image" Target="../media/image113.png"/></Relationships>
</file>

<file path=ppt/slides/_rels/slide11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64.xml"/><Relationship Id="rId1" Type="http://schemas.openxmlformats.org/officeDocument/2006/relationships/slideLayout" Target="../slideLayouts/slideLayout7.xml"/><Relationship Id="rId4" Type="http://schemas.openxmlformats.org/officeDocument/2006/relationships/image" Target="../media/image115.png"/></Relationships>
</file>

<file path=ppt/slides/_rels/slide118.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71.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16.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hyperlink" Target="https://configmax.vmware.com/" TargetMode="Externa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65.xml"/><Relationship Id="rId1" Type="http://schemas.openxmlformats.org/officeDocument/2006/relationships/slideLayout" Target="../slideLayouts/slideLayout7.xml"/><Relationship Id="rId5" Type="http://schemas.openxmlformats.org/officeDocument/2006/relationships/image" Target="../media/image115.png"/><Relationship Id="rId4" Type="http://schemas.openxmlformats.org/officeDocument/2006/relationships/image" Target="../media/image118.png"/></Relationships>
</file>

<file path=ppt/slides/_rels/slide12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66.xml"/><Relationship Id="rId1" Type="http://schemas.openxmlformats.org/officeDocument/2006/relationships/slideLayout" Target="../slideLayouts/slideLayout17.xml"/></Relationships>
</file>

<file path=ppt/slides/_rels/slide122.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67.xml"/><Relationship Id="rId1" Type="http://schemas.openxmlformats.org/officeDocument/2006/relationships/slideLayout" Target="../slideLayouts/slideLayout7.xml"/><Relationship Id="rId4" Type="http://schemas.openxmlformats.org/officeDocument/2006/relationships/image" Target="../media/image119.png"/></Relationships>
</file>

<file path=ppt/slides/_rels/slide12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71.pn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6.png"/><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68.xml"/><Relationship Id="rId1" Type="http://schemas.openxmlformats.org/officeDocument/2006/relationships/slideLayout" Target="../slideLayouts/slideLayout7.xml"/><Relationship Id="rId5" Type="http://schemas.openxmlformats.org/officeDocument/2006/relationships/image" Target="../media/image119.png"/><Relationship Id="rId4" Type="http://schemas.openxmlformats.org/officeDocument/2006/relationships/image" Target="../media/image117.png"/></Relationships>
</file>

<file path=ppt/slides/_rels/slide12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69.xml"/><Relationship Id="rId1" Type="http://schemas.openxmlformats.org/officeDocument/2006/relationships/slideLayout" Target="../slideLayouts/slideLayout17.xml"/><Relationship Id="rId4" Type="http://schemas.openxmlformats.org/officeDocument/2006/relationships/image" Target="../media/image113.png"/></Relationships>
</file>

<file path=ppt/slides/_rels/slide12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70.xml"/><Relationship Id="rId1" Type="http://schemas.openxmlformats.org/officeDocument/2006/relationships/slideLayout" Target="../slideLayouts/slideLayout7.xml"/><Relationship Id="rId4" Type="http://schemas.openxmlformats.org/officeDocument/2006/relationships/image" Target="../media/image122.png"/></Relationships>
</file>

<file path=ppt/slides/_rels/slide12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71.xml"/><Relationship Id="rId1" Type="http://schemas.openxmlformats.org/officeDocument/2006/relationships/slideLayout" Target="../slideLayouts/slideLayout17.xml"/><Relationship Id="rId4" Type="http://schemas.openxmlformats.org/officeDocument/2006/relationships/image" Target="../media/image113.png"/></Relationships>
</file>

<file path=ppt/slides/_rels/slide12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2.xml"/><Relationship Id="rId1" Type="http://schemas.openxmlformats.org/officeDocument/2006/relationships/slideLayout" Target="../slideLayouts/slideLayout7.xml"/><Relationship Id="rId4" Type="http://schemas.openxmlformats.org/officeDocument/2006/relationships/image" Target="../media/image124.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image" Target="../media/image125.pn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73.xml"/><Relationship Id="rId1" Type="http://schemas.openxmlformats.org/officeDocument/2006/relationships/slideLayout" Target="../slideLayouts/slideLayout17.xml"/><Relationship Id="rId4" Type="http://schemas.openxmlformats.org/officeDocument/2006/relationships/image" Target="../media/image113.png"/></Relationships>
</file>

<file path=ppt/slides/_rels/slide132.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74.xml"/><Relationship Id="rId1" Type="http://schemas.openxmlformats.org/officeDocument/2006/relationships/slideLayout" Target="../slideLayouts/slideLayout7.xml"/><Relationship Id="rId4" Type="http://schemas.openxmlformats.org/officeDocument/2006/relationships/image" Target="../media/image126.png"/></Relationships>
</file>

<file path=ppt/slides/_rels/slide13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image" Target="../media/image127.png"/><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75.xml"/><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3" Type="http://schemas.openxmlformats.org/officeDocument/2006/relationships/image" Target="../media/image128.emf"/><Relationship Id="rId2" Type="http://schemas.openxmlformats.org/officeDocument/2006/relationships/image" Target="../media/image71.pn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76.xml"/><Relationship Id="rId1" Type="http://schemas.openxmlformats.org/officeDocument/2006/relationships/slideLayout" Target="../slideLayouts/slideLayout7.xml"/><Relationship Id="rId4" Type="http://schemas.openxmlformats.org/officeDocument/2006/relationships/image" Target="../media/image129.emf"/></Relationships>
</file>

<file path=ppt/slides/_rels/slide137.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image" Target="../media/image115.png"/><Relationship Id="rId4" Type="http://schemas.openxmlformats.org/officeDocument/2006/relationships/image" Target="../media/image118.png"/></Relationships>
</file>

<file path=ppt/slides/_rels/slide138.xml.rels><?xml version="1.0" encoding="UTF-8" standalone="yes"?>
<Relationships xmlns="http://schemas.openxmlformats.org/package/2006/relationships"><Relationship Id="rId3" Type="http://schemas.openxmlformats.org/officeDocument/2006/relationships/image" Target="../media/image129.emf"/><Relationship Id="rId2" Type="http://schemas.openxmlformats.org/officeDocument/2006/relationships/image" Target="../media/image130.png"/><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5.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xml"/><Relationship Id="rId1" Type="http://schemas.openxmlformats.org/officeDocument/2006/relationships/slideLayout" Target="../slideLayouts/slideLayout17.xml"/><Relationship Id="rId4" Type="http://schemas.openxmlformats.org/officeDocument/2006/relationships/image" Target="../media/image21.svg"/></Relationships>
</file>

<file path=ppt/slides/_rels/slide14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7.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35.png"/></Relationships>
</file>

<file path=ppt/slides/_rels/slide14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35.png"/><Relationship Id="rId1" Type="http://schemas.openxmlformats.org/officeDocument/2006/relationships/slideLayout" Target="../slideLayouts/slideLayout7.xml"/><Relationship Id="rId4" Type="http://schemas.openxmlformats.org/officeDocument/2006/relationships/image" Target="../media/image110.pn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78.xml"/><Relationship Id="rId1" Type="http://schemas.openxmlformats.org/officeDocument/2006/relationships/slideLayout" Target="../slideLayouts/slideLayout17.xml"/><Relationship Id="rId4" Type="http://schemas.openxmlformats.org/officeDocument/2006/relationships/image" Target="../media/image113.png"/></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7.xml"/></Relationships>
</file>

<file path=ppt/slides/_rels/slide146.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131.png"/><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7.xml"/></Relationships>
</file>

<file path=ppt/slides/_rels/slide148.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7.xml"/></Relationships>
</file>

<file path=ppt/slides/_rels/slide152.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image" Target="../media/image137.png"/><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9.png"/><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7.xml"/></Relationships>
</file>

<file path=ppt/slides/_rels/slide155.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0.png"/><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7.xml"/></Relationships>
</file>

<file path=ppt/slides/_rels/slide15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7.xml"/></Relationships>
</file>

<file path=ppt/slides/_rels/slide159.xml.rels><?xml version="1.0" encoding="UTF-8" standalone="yes"?>
<Relationships xmlns="http://schemas.openxmlformats.org/package/2006/relationships"><Relationship Id="rId3" Type="http://schemas.openxmlformats.org/officeDocument/2006/relationships/image" Target="../media/image145.tiff"/><Relationship Id="rId2" Type="http://schemas.openxmlformats.org/officeDocument/2006/relationships/image" Target="../media/image144.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7.xml"/></Relationships>
</file>

<file path=ppt/slides/_rels/slide161.xml.rels><?xml version="1.0" encoding="UTF-8" standalone="yes"?>
<Relationships xmlns="http://schemas.openxmlformats.org/package/2006/relationships"><Relationship Id="rId3" Type="http://schemas.openxmlformats.org/officeDocument/2006/relationships/image" Target="../media/image147.emf"/><Relationship Id="rId2" Type="http://schemas.openxmlformats.org/officeDocument/2006/relationships/image" Target="../media/image146.png"/><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7.xml"/></Relationships>
</file>

<file path=ppt/slides/_rels/slide163.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88.xml"/><Relationship Id="rId1" Type="http://schemas.openxmlformats.org/officeDocument/2006/relationships/slideLayout" Target="../slideLayouts/slideLayout17.xml"/><Relationship Id="rId5" Type="http://schemas.openxmlformats.org/officeDocument/2006/relationships/image" Target="../media/image150.png"/><Relationship Id="rId4" Type="http://schemas.openxmlformats.org/officeDocument/2006/relationships/image" Target="../media/image113.png"/></Relationships>
</file>

<file path=ppt/slides/_rels/slide165.xml.rels><?xml version="1.0" encoding="UTF-8" standalone="yes"?>
<Relationships xmlns="http://schemas.openxmlformats.org/package/2006/relationships"><Relationship Id="rId3" Type="http://schemas.openxmlformats.org/officeDocument/2006/relationships/image" Target="../media/image152.emf"/><Relationship Id="rId2" Type="http://schemas.openxmlformats.org/officeDocument/2006/relationships/image" Target="../media/image151.png"/><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89.xml"/><Relationship Id="rId1" Type="http://schemas.openxmlformats.org/officeDocument/2006/relationships/slideLayout" Target="../slideLayouts/slideLayout17.xml"/><Relationship Id="rId4" Type="http://schemas.openxmlformats.org/officeDocument/2006/relationships/image" Target="../media/image113.png"/></Relationships>
</file>

<file path=ppt/slides/_rels/slide167.xml.rels><?xml version="1.0" encoding="UTF-8" standalone="yes"?>
<Relationships xmlns="http://schemas.openxmlformats.org/package/2006/relationships"><Relationship Id="rId3" Type="http://schemas.openxmlformats.org/officeDocument/2006/relationships/hyperlink" Target="https://jwt.io/" TargetMode="External"/><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image" Target="../media/image154.emf"/><Relationship Id="rId4" Type="http://schemas.openxmlformats.org/officeDocument/2006/relationships/image" Target="../media/image153.png"/></Relationships>
</file>

<file path=ppt/slides/_rels/slide168.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91.xml"/><Relationship Id="rId1" Type="http://schemas.openxmlformats.org/officeDocument/2006/relationships/slideLayout" Target="../slideLayouts/slideLayout7.xml"/><Relationship Id="rId4" Type="http://schemas.openxmlformats.org/officeDocument/2006/relationships/image" Target="../media/image156.emf"/></Relationships>
</file>

<file path=ppt/slides/_rels/slide169.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92.xml"/><Relationship Id="rId1" Type="http://schemas.openxmlformats.org/officeDocument/2006/relationships/slideLayout" Target="../slideLayouts/slideLayout7.xml"/><Relationship Id="rId4" Type="http://schemas.openxmlformats.org/officeDocument/2006/relationships/image" Target="../media/image158.emf"/></Relationships>
</file>

<file path=ppt/slides/_rels/slide1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94.xml"/><Relationship Id="rId1" Type="http://schemas.openxmlformats.org/officeDocument/2006/relationships/slideLayout" Target="../slideLayouts/slideLayout7.xml"/><Relationship Id="rId4" Type="http://schemas.openxmlformats.org/officeDocument/2006/relationships/image" Target="../media/image160.png"/></Relationships>
</file>

<file path=ppt/slides/_rels/slide174.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hyperlink" Target="https://configmax.vmware.com/" TargetMode="Externa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7.xml"/><Relationship Id="rId4" Type="http://schemas.openxmlformats.org/officeDocument/2006/relationships/image" Target="../media/image24.png"/></Relationships>
</file>

<file path=ppt/slides/_rels/slide2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7.xml"/><Relationship Id="rId4" Type="http://schemas.openxmlformats.org/officeDocument/2006/relationships/image" Target="../media/image2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35.png"/></Relationships>
</file>

<file path=ppt/slides/_rels/slide3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image" Target="../media/image35.png"/></Relationships>
</file>

<file path=ppt/slides/_rels/slide3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35.png"/></Relationships>
</file>

<file path=ppt/slides/_rels/slide3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35.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4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8.xml"/><Relationship Id="rId1" Type="http://schemas.openxmlformats.org/officeDocument/2006/relationships/slideLayout" Target="../slideLayouts/slideLayout7.xml"/><Relationship Id="rId4" Type="http://schemas.openxmlformats.org/officeDocument/2006/relationships/image" Target="../media/image39.png"/></Relationships>
</file>

<file path=ppt/slides/_rels/slide4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39.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4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4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3.xml"/><Relationship Id="rId1" Type="http://schemas.openxmlformats.org/officeDocument/2006/relationships/slideLayout" Target="../slideLayouts/slideLayout7.xml"/><Relationship Id="rId4" Type="http://schemas.openxmlformats.org/officeDocument/2006/relationships/image" Target="../media/image44.png"/></Relationships>
</file>

<file path=ppt/slides/_rels/slide4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35.png"/><Relationship Id="rId5" Type="http://schemas.openxmlformats.org/officeDocument/2006/relationships/image" Target="../media/image48.png"/><Relationship Id="rId4" Type="http://schemas.openxmlformats.org/officeDocument/2006/relationships/image" Target="../media/image47.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7.xml"/></Relationships>
</file>

<file path=ppt/slides/_rels/slide5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9.xml"/><Relationship Id="rId1" Type="http://schemas.openxmlformats.org/officeDocument/2006/relationships/slideLayout" Target="../slideLayouts/slideLayout7.xml"/><Relationship Id="rId4" Type="http://schemas.openxmlformats.org/officeDocument/2006/relationships/image" Target="../media/image53.png"/></Relationships>
</file>

<file path=ppt/slides/_rels/slide5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4.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6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6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34.xml"/><Relationship Id="rId1" Type="http://schemas.openxmlformats.org/officeDocument/2006/relationships/slideLayout" Target="../slideLayouts/slideLayout7.xml"/><Relationship Id="rId4" Type="http://schemas.openxmlformats.org/officeDocument/2006/relationships/image" Target="../media/image62.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6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5.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7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7.xml"/><Relationship Id="rId6" Type="http://schemas.openxmlformats.org/officeDocument/2006/relationships/image" Target="../media/image35.png"/><Relationship Id="rId5" Type="http://schemas.openxmlformats.org/officeDocument/2006/relationships/image" Target="../media/image69.png"/><Relationship Id="rId4" Type="http://schemas.openxmlformats.org/officeDocument/2006/relationships/image" Target="../media/image68.png"/></Relationships>
</file>

<file path=ppt/slides/_rels/slide7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7.xml"/></Relationships>
</file>

<file path=ppt/slides/_rels/slide7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3.pn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0.xml"/><Relationship Id="rId1" Type="http://schemas.openxmlformats.org/officeDocument/2006/relationships/slideLayout" Target="../slideLayouts/slideLayout7.xml"/><Relationship Id="rId4" Type="http://schemas.openxmlformats.org/officeDocument/2006/relationships/image" Target="../media/image74.png"/></Relationships>
</file>

<file path=ppt/slides/_rels/slide8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5.pn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7.xml"/></Relationships>
</file>

<file path=ppt/slides/_rels/slide8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2.xml"/><Relationship Id="rId1" Type="http://schemas.openxmlformats.org/officeDocument/2006/relationships/slideLayout" Target="../slideLayouts/slideLayout7.xml"/><Relationship Id="rId4" Type="http://schemas.openxmlformats.org/officeDocument/2006/relationships/image" Target="../media/image77.png"/></Relationships>
</file>

<file path=ppt/slides/_rels/slide8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8.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7.xml"/></Relationships>
</file>

<file path=ppt/slides/_rels/slide86.xml.rels><?xml version="1.0" encoding="UTF-8" standalone="yes"?>
<Relationships xmlns="http://schemas.openxmlformats.org/package/2006/relationships"><Relationship Id="rId3" Type="http://schemas.openxmlformats.org/officeDocument/2006/relationships/image" Target="../media/image79.emf"/><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80.png"/></Relationships>
</file>

<file path=ppt/slides/_rels/slide8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82.emf"/></Relationships>
</file>

<file path=ppt/slides/_rels/slide8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84.emf"/></Relationships>
</file>

<file path=ppt/slides/_rels/slide89.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86.emf"/></Relationships>
</file>

<file path=ppt/slides/_rels/slide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7.xml"/></Relationships>
</file>

<file path=ppt/slides/_rels/slide91.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image" Target="../media/image87.png"/><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7.xml"/></Relationships>
</file>

<file path=ppt/slides/_rels/slide9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90.emf"/></Relationships>
</file>

<file path=ppt/slides/_rels/slide9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92.emf"/></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7.xml"/></Relationships>
</file>

<file path=ppt/slides/_rels/slide9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emf"/><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7.xml"/></Relationships>
</file>

<file path=ppt/slides/_rels/slide98.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40086289-C55E-4EC8-8B64-B3782F821783}"/>
              </a:ext>
            </a:extLst>
          </p:cNvPr>
          <p:cNvSpPr>
            <a:spLocks noGrp="1"/>
          </p:cNvSpPr>
          <p:nvPr>
            <p:ph type="body" sz="quarter" idx="13"/>
          </p:nvPr>
        </p:nvSpPr>
        <p:spPr>
          <a:xfrm>
            <a:off x="1516688" y="5066406"/>
            <a:ext cx="4577726" cy="830997"/>
          </a:xfrm>
        </p:spPr>
        <p:txBody>
          <a:bodyPr/>
          <a:lstStyle/>
          <a:p>
            <a:r>
              <a:rPr lang="en-US" i="1"/>
              <a:t>August 2022</a:t>
            </a:r>
            <a:endParaRPr lang="en-US" i="1" dirty="0"/>
          </a:p>
          <a:p>
            <a:r>
              <a:rPr lang="en-US" i="1" dirty="0"/>
              <a:t>Dimitri Desmidt - Senior TPM NSX</a:t>
            </a:r>
          </a:p>
          <a:p>
            <a:r>
              <a:rPr lang="en-US" i="1" dirty="0" err="1"/>
              <a:t>ddesmidt@vmware.com</a:t>
            </a:r>
            <a:endParaRPr lang="en-US" dirty="0"/>
          </a:p>
        </p:txBody>
      </p:sp>
      <p:sp>
        <p:nvSpPr>
          <p:cNvPr id="7" name="Text Placeholder 6">
            <a:extLst>
              <a:ext uri="{FF2B5EF4-FFF2-40B4-BE49-F238E27FC236}">
                <a16:creationId xmlns:a16="http://schemas.microsoft.com/office/drawing/2014/main" id="{1F107F7C-FE7F-47A5-851E-D2E6599D77CB}"/>
              </a:ext>
            </a:extLst>
          </p:cNvPr>
          <p:cNvSpPr>
            <a:spLocks noGrp="1"/>
          </p:cNvSpPr>
          <p:nvPr>
            <p:ph type="body" sz="quarter" idx="15"/>
          </p:nvPr>
        </p:nvSpPr>
        <p:spPr>
          <a:xfrm>
            <a:off x="1275012" y="1600200"/>
            <a:ext cx="7633414" cy="3200400"/>
          </a:xfrm>
        </p:spPr>
        <p:txBody>
          <a:bodyPr/>
          <a:lstStyle/>
          <a:p>
            <a:pPr marL="0" indent="0">
              <a:buNone/>
            </a:pPr>
            <a:r>
              <a:rPr lang="en-US" sz="4800" dirty="0"/>
              <a:t>NSX-T Load Balancer Encyclopedia</a:t>
            </a:r>
          </a:p>
          <a:p>
            <a:pPr marL="0" indent="0">
              <a:buNone/>
            </a:pPr>
            <a:r>
              <a:rPr lang="en-US" sz="2400" i="1" dirty="0"/>
              <a:t>(Updated for NSX-T 3.1)</a:t>
            </a:r>
          </a:p>
        </p:txBody>
      </p:sp>
      <p:grpSp>
        <p:nvGrpSpPr>
          <p:cNvPr id="8" name="Group 7">
            <a:extLst>
              <a:ext uri="{FF2B5EF4-FFF2-40B4-BE49-F238E27FC236}">
                <a16:creationId xmlns:a16="http://schemas.microsoft.com/office/drawing/2014/main" id="{46839076-034C-4D84-A222-E7F54586A84B}"/>
              </a:ext>
            </a:extLst>
          </p:cNvPr>
          <p:cNvGrpSpPr>
            <a:grpSpLocks noChangeAspect="1"/>
          </p:cNvGrpSpPr>
          <p:nvPr/>
        </p:nvGrpSpPr>
        <p:grpSpPr>
          <a:xfrm>
            <a:off x="10505097" y="229530"/>
            <a:ext cx="1067778" cy="992051"/>
            <a:chOff x="2560638" y="566738"/>
            <a:chExt cx="6486525" cy="6486525"/>
          </a:xfrm>
          <a:solidFill>
            <a:schemeClr val="accent1"/>
          </a:solidFill>
        </p:grpSpPr>
        <p:sp>
          <p:nvSpPr>
            <p:cNvPr id="9" name="Freeform 1">
              <a:extLst>
                <a:ext uri="{FF2B5EF4-FFF2-40B4-BE49-F238E27FC236}">
                  <a16:creationId xmlns:a16="http://schemas.microsoft.com/office/drawing/2014/main" id="{FED15888-6DD8-438F-AB13-BBD9314AD71F}"/>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 name="Freeform 2">
              <a:extLst>
                <a:ext uri="{FF2B5EF4-FFF2-40B4-BE49-F238E27FC236}">
                  <a16:creationId xmlns:a16="http://schemas.microsoft.com/office/drawing/2014/main" id="{27BC93C7-0686-4365-AD7B-21A13AC133C5}"/>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 name="Freeform 3">
              <a:extLst>
                <a:ext uri="{FF2B5EF4-FFF2-40B4-BE49-F238E27FC236}">
                  <a16:creationId xmlns:a16="http://schemas.microsoft.com/office/drawing/2014/main" id="{C5B0860D-C44C-4AD0-A46E-DE397A3DCBCC}"/>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 name="Freeform 4">
              <a:extLst>
                <a:ext uri="{FF2B5EF4-FFF2-40B4-BE49-F238E27FC236}">
                  <a16:creationId xmlns:a16="http://schemas.microsoft.com/office/drawing/2014/main" id="{F4075E3C-0CB3-4AC4-BBEB-90EE0D4371B7}"/>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 name="Freeform 5">
              <a:extLst>
                <a:ext uri="{FF2B5EF4-FFF2-40B4-BE49-F238E27FC236}">
                  <a16:creationId xmlns:a16="http://schemas.microsoft.com/office/drawing/2014/main" id="{E1940BE5-92D1-4BE7-A718-9A08B856E4FB}"/>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 name="Freeform 6">
              <a:extLst>
                <a:ext uri="{FF2B5EF4-FFF2-40B4-BE49-F238E27FC236}">
                  <a16:creationId xmlns:a16="http://schemas.microsoft.com/office/drawing/2014/main" id="{329A133D-072E-4D23-960C-FB563E718C85}"/>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 name="Freeform 7">
              <a:extLst>
                <a:ext uri="{FF2B5EF4-FFF2-40B4-BE49-F238E27FC236}">
                  <a16:creationId xmlns:a16="http://schemas.microsoft.com/office/drawing/2014/main" id="{75E77CA8-557E-4199-A34B-4406389F8A1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 name="Freeform 8">
              <a:extLst>
                <a:ext uri="{FF2B5EF4-FFF2-40B4-BE49-F238E27FC236}">
                  <a16:creationId xmlns:a16="http://schemas.microsoft.com/office/drawing/2014/main" id="{29159C21-CB9D-4BAD-B26E-48D283B1DDFC}"/>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 name="Freeform 9">
              <a:extLst>
                <a:ext uri="{FF2B5EF4-FFF2-40B4-BE49-F238E27FC236}">
                  <a16:creationId xmlns:a16="http://schemas.microsoft.com/office/drawing/2014/main" id="{98945D8C-0BB3-4B01-859C-E551808D0CA3}"/>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 name="Freeform 10">
              <a:extLst>
                <a:ext uri="{FF2B5EF4-FFF2-40B4-BE49-F238E27FC236}">
                  <a16:creationId xmlns:a16="http://schemas.microsoft.com/office/drawing/2014/main" id="{C1CCD6A6-D116-452F-95C1-F82321D359AB}"/>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 name="Freeform 11">
              <a:extLst>
                <a:ext uri="{FF2B5EF4-FFF2-40B4-BE49-F238E27FC236}">
                  <a16:creationId xmlns:a16="http://schemas.microsoft.com/office/drawing/2014/main" id="{BE4CE115-CB2A-4371-BCDB-1753F0159633}"/>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Tree>
    <p:extLst>
      <p:ext uri="{BB962C8B-B14F-4D97-AF65-F5344CB8AC3E}">
        <p14:creationId xmlns:p14="http://schemas.microsoft.com/office/powerpoint/2010/main" val="1561796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IPv4 Load Balancing support</a:t>
            </a:r>
          </a:p>
          <a:p>
            <a:endParaRPr lang="en-US" dirty="0"/>
          </a:p>
          <a:p>
            <a:endParaRPr lang="en-US" dirty="0"/>
          </a:p>
          <a:p>
            <a:endParaRPr lang="en-US" dirty="0"/>
          </a:p>
          <a:p>
            <a:pPr>
              <a:buNone/>
            </a:pPr>
            <a:endParaRPr lang="en-US" dirty="0"/>
          </a:p>
          <a:p>
            <a:r>
              <a:rPr lang="en-US" dirty="0"/>
              <a:t>IPv6 Load Balancing support</a:t>
            </a:r>
          </a:p>
          <a:p>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IPv4 LB and IPv6 LB</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Dual Stack Load Balancing</a:t>
            </a:r>
          </a:p>
        </p:txBody>
      </p:sp>
      <p:sp>
        <p:nvSpPr>
          <p:cNvPr id="19" name="Rectangle: Rounded Corners 100">
            <a:extLst>
              <a:ext uri="{FF2B5EF4-FFF2-40B4-BE49-F238E27FC236}">
                <a16:creationId xmlns:a16="http://schemas.microsoft.com/office/drawing/2014/main" id="{77EFC24A-56B6-BB41-A8A1-422D3AE6AB6B}"/>
              </a:ext>
            </a:extLst>
          </p:cNvPr>
          <p:cNvSpPr/>
          <p:nvPr/>
        </p:nvSpPr>
        <p:spPr>
          <a:xfrm>
            <a:off x="1015062" y="1996069"/>
            <a:ext cx="8140089" cy="1887701"/>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IPv4</a:t>
            </a:r>
            <a:endParaRPr lang="en-US" sz="1400" dirty="0">
              <a:solidFill>
                <a:schemeClr val="tx1"/>
              </a:solidFill>
              <a:latin typeface="Calibri" panose="020F0502020204030204" pitchFamily="34" charset="0"/>
            </a:endParaRPr>
          </a:p>
        </p:txBody>
      </p:sp>
      <p:grpSp>
        <p:nvGrpSpPr>
          <p:cNvPr id="20" name="Group 19">
            <a:extLst>
              <a:ext uri="{FF2B5EF4-FFF2-40B4-BE49-F238E27FC236}">
                <a16:creationId xmlns:a16="http://schemas.microsoft.com/office/drawing/2014/main" id="{F0BAEA6A-B0A4-E94F-990F-BADEB9F6E952}"/>
              </a:ext>
            </a:extLst>
          </p:cNvPr>
          <p:cNvGrpSpPr/>
          <p:nvPr/>
        </p:nvGrpSpPr>
        <p:grpSpPr>
          <a:xfrm>
            <a:off x="5125600" y="2491358"/>
            <a:ext cx="754767" cy="739029"/>
            <a:chOff x="4317796" y="4561028"/>
            <a:chExt cx="754767" cy="739029"/>
          </a:xfrm>
        </p:grpSpPr>
        <p:grpSp>
          <p:nvGrpSpPr>
            <p:cNvPr id="23" name="Group 22">
              <a:extLst>
                <a:ext uri="{FF2B5EF4-FFF2-40B4-BE49-F238E27FC236}">
                  <a16:creationId xmlns:a16="http://schemas.microsoft.com/office/drawing/2014/main" id="{221C2606-8F5C-CC49-9354-EC8972FF9A35}"/>
                </a:ext>
              </a:extLst>
            </p:cNvPr>
            <p:cNvGrpSpPr/>
            <p:nvPr/>
          </p:nvGrpSpPr>
          <p:grpSpPr>
            <a:xfrm>
              <a:off x="4317796" y="4697569"/>
              <a:ext cx="602248" cy="602488"/>
              <a:chOff x="7736620" y="7009631"/>
              <a:chExt cx="4501800" cy="4503600"/>
            </a:xfrm>
            <a:solidFill>
              <a:schemeClr val="accent1"/>
            </a:solidFill>
          </p:grpSpPr>
          <p:sp>
            <p:nvSpPr>
              <p:cNvPr id="36" name="Freeform: Shape 1">
                <a:extLst>
                  <a:ext uri="{FF2B5EF4-FFF2-40B4-BE49-F238E27FC236}">
                    <a16:creationId xmlns:a16="http://schemas.microsoft.com/office/drawing/2014/main" id="{108FB8A3-29FF-A147-911A-996A6CBF9094}"/>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37" name="Freeform: Shape 2">
                <a:extLst>
                  <a:ext uri="{FF2B5EF4-FFF2-40B4-BE49-F238E27FC236}">
                    <a16:creationId xmlns:a16="http://schemas.microsoft.com/office/drawing/2014/main" id="{E086DD5A-6EC3-8148-9646-280B12716188}"/>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38" name="Freeform: Shape 3">
                <a:extLst>
                  <a:ext uri="{FF2B5EF4-FFF2-40B4-BE49-F238E27FC236}">
                    <a16:creationId xmlns:a16="http://schemas.microsoft.com/office/drawing/2014/main" id="{0C657129-978B-E947-9210-0F9F193F3F2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39" name="Freeform: Shape 4">
                <a:extLst>
                  <a:ext uri="{FF2B5EF4-FFF2-40B4-BE49-F238E27FC236}">
                    <a16:creationId xmlns:a16="http://schemas.microsoft.com/office/drawing/2014/main" id="{F1681089-73A0-2E4E-809C-B8F1E55E82DD}"/>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40" name="Freeform: Shape 5">
                <a:extLst>
                  <a:ext uri="{FF2B5EF4-FFF2-40B4-BE49-F238E27FC236}">
                    <a16:creationId xmlns:a16="http://schemas.microsoft.com/office/drawing/2014/main" id="{6B0BD6B6-0802-FE47-8697-882A805CE053}"/>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24" name="Group 23">
              <a:extLst>
                <a:ext uri="{FF2B5EF4-FFF2-40B4-BE49-F238E27FC236}">
                  <a16:creationId xmlns:a16="http://schemas.microsoft.com/office/drawing/2014/main" id="{7E145DD2-9BF8-C04A-B267-EA734E028507}"/>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25" name="Freeform 1">
                <a:extLst>
                  <a:ext uri="{FF2B5EF4-FFF2-40B4-BE49-F238E27FC236}">
                    <a16:creationId xmlns:a16="http://schemas.microsoft.com/office/drawing/2014/main" id="{BC4567EF-53F0-8B43-87F0-52DEBD4E8EA9}"/>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6" name="Freeform 2">
                <a:extLst>
                  <a:ext uri="{FF2B5EF4-FFF2-40B4-BE49-F238E27FC236}">
                    <a16:creationId xmlns:a16="http://schemas.microsoft.com/office/drawing/2014/main" id="{AA4EBA2E-0D8F-E74D-8CC0-D0967EA23EAC}"/>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7" name="Freeform 3">
                <a:extLst>
                  <a:ext uri="{FF2B5EF4-FFF2-40B4-BE49-F238E27FC236}">
                    <a16:creationId xmlns:a16="http://schemas.microsoft.com/office/drawing/2014/main" id="{DF444AA3-605B-5D44-9BE1-AEA947136325}"/>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8" name="Freeform 4">
                <a:extLst>
                  <a:ext uri="{FF2B5EF4-FFF2-40B4-BE49-F238E27FC236}">
                    <a16:creationId xmlns:a16="http://schemas.microsoft.com/office/drawing/2014/main" id="{559AC562-2889-E74C-A6A4-AA0255DD5293}"/>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9" name="Freeform 5">
                <a:extLst>
                  <a:ext uri="{FF2B5EF4-FFF2-40B4-BE49-F238E27FC236}">
                    <a16:creationId xmlns:a16="http://schemas.microsoft.com/office/drawing/2014/main" id="{192B6D1E-EAA9-4F48-9B7A-5CA761667AC3}"/>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0" name="Freeform 6">
                <a:extLst>
                  <a:ext uri="{FF2B5EF4-FFF2-40B4-BE49-F238E27FC236}">
                    <a16:creationId xmlns:a16="http://schemas.microsoft.com/office/drawing/2014/main" id="{B39C4BAC-47F7-B247-8736-C4E1637672F7}"/>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1" name="Freeform 7">
                <a:extLst>
                  <a:ext uri="{FF2B5EF4-FFF2-40B4-BE49-F238E27FC236}">
                    <a16:creationId xmlns:a16="http://schemas.microsoft.com/office/drawing/2014/main" id="{DBE36EB9-55D1-1847-8B46-6A3543DDDB47}"/>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 name="Freeform 8">
                <a:extLst>
                  <a:ext uri="{FF2B5EF4-FFF2-40B4-BE49-F238E27FC236}">
                    <a16:creationId xmlns:a16="http://schemas.microsoft.com/office/drawing/2014/main" id="{49CFA90C-927D-AD40-B1ED-85FF0C02866C}"/>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 name="Freeform 9">
                <a:extLst>
                  <a:ext uri="{FF2B5EF4-FFF2-40B4-BE49-F238E27FC236}">
                    <a16:creationId xmlns:a16="http://schemas.microsoft.com/office/drawing/2014/main" id="{5943B174-19F4-404C-BFE6-B6D2A1D633D8}"/>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 name="Freeform 10">
                <a:extLst>
                  <a:ext uri="{FF2B5EF4-FFF2-40B4-BE49-F238E27FC236}">
                    <a16:creationId xmlns:a16="http://schemas.microsoft.com/office/drawing/2014/main" id="{D054E427-32F0-694F-B911-D2DE95068F79}"/>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 name="Freeform 11">
                <a:extLst>
                  <a:ext uri="{FF2B5EF4-FFF2-40B4-BE49-F238E27FC236}">
                    <a16:creationId xmlns:a16="http://schemas.microsoft.com/office/drawing/2014/main" id="{840B3B9D-195E-1C4A-A42D-B4998319EF65}"/>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41" name="TextBox 40">
            <a:extLst>
              <a:ext uri="{FF2B5EF4-FFF2-40B4-BE49-F238E27FC236}">
                <a16:creationId xmlns:a16="http://schemas.microsoft.com/office/drawing/2014/main" id="{A29E5EE2-D1C4-E541-BA07-75A462EAD3D8}"/>
              </a:ext>
            </a:extLst>
          </p:cNvPr>
          <p:cNvSpPr txBox="1"/>
          <p:nvPr/>
        </p:nvSpPr>
        <p:spPr>
          <a:xfrm>
            <a:off x="7565501" y="3469588"/>
            <a:ext cx="1688523" cy="369332"/>
          </a:xfrm>
          <a:prstGeom prst="rect">
            <a:avLst/>
          </a:prstGeom>
        </p:spPr>
        <p:txBody>
          <a:bodyPr wrap="square" lIns="0" tIns="0" rIns="0" bIns="0" rtlCol="0" anchor="t">
            <a:spAutoFit/>
          </a:bodyPr>
          <a:lstStyle/>
          <a:p>
            <a:pPr algn="ctr"/>
            <a:r>
              <a:rPr lang="en-US" sz="1200" dirty="0">
                <a:solidFill>
                  <a:schemeClr val="accent2"/>
                </a:solidFill>
                <a:latin typeface="Calibri" panose="020F0502020204030204" pitchFamily="34" charset="0"/>
              </a:rPr>
              <a:t>Pool Members</a:t>
            </a:r>
          </a:p>
          <a:p>
            <a:pPr algn="ctr"/>
            <a:r>
              <a:rPr lang="en-US" sz="1200" dirty="0">
                <a:solidFill>
                  <a:schemeClr val="accent2"/>
                </a:solidFill>
                <a:latin typeface="Calibri" panose="020F0502020204030204" pitchFamily="34" charset="0"/>
              </a:rPr>
              <a:t>IPv4</a:t>
            </a:r>
          </a:p>
        </p:txBody>
      </p:sp>
      <p:sp>
        <p:nvSpPr>
          <p:cNvPr id="42" name="TextBox 41">
            <a:extLst>
              <a:ext uri="{FF2B5EF4-FFF2-40B4-BE49-F238E27FC236}">
                <a16:creationId xmlns:a16="http://schemas.microsoft.com/office/drawing/2014/main" id="{A50D261F-DEF2-9B44-B06D-75FCAAE538FC}"/>
              </a:ext>
            </a:extLst>
          </p:cNvPr>
          <p:cNvSpPr txBox="1"/>
          <p:nvPr/>
        </p:nvSpPr>
        <p:spPr>
          <a:xfrm>
            <a:off x="2359095" y="3469588"/>
            <a:ext cx="910157" cy="369332"/>
          </a:xfrm>
          <a:prstGeom prst="rect">
            <a:avLst/>
          </a:prstGeom>
        </p:spPr>
        <p:txBody>
          <a:bodyPr wrap="square" lIns="0" tIns="0" rIns="0" bIns="0" rtlCol="0" anchor="t">
            <a:spAutoFit/>
          </a:bodyPr>
          <a:lstStyle/>
          <a:p>
            <a:pPr algn="ctr"/>
            <a:r>
              <a:rPr lang="en-US" sz="1200" dirty="0">
                <a:solidFill>
                  <a:schemeClr val="accent2"/>
                </a:solidFill>
                <a:latin typeface="Calibri" panose="020F0502020204030204" pitchFamily="34" charset="0"/>
              </a:rPr>
              <a:t>Clients</a:t>
            </a:r>
          </a:p>
          <a:p>
            <a:pPr algn="ctr"/>
            <a:r>
              <a:rPr lang="en-US" sz="1200" dirty="0">
                <a:solidFill>
                  <a:schemeClr val="accent2"/>
                </a:solidFill>
                <a:latin typeface="Calibri" panose="020F0502020204030204" pitchFamily="34" charset="0"/>
              </a:rPr>
              <a:t>IPv4</a:t>
            </a:r>
          </a:p>
        </p:txBody>
      </p:sp>
      <p:sp>
        <p:nvSpPr>
          <p:cNvPr id="43" name="TextBox 42">
            <a:extLst>
              <a:ext uri="{FF2B5EF4-FFF2-40B4-BE49-F238E27FC236}">
                <a16:creationId xmlns:a16="http://schemas.microsoft.com/office/drawing/2014/main" id="{97112B01-DCC6-1749-A3D3-B0B7D7A50954}"/>
              </a:ext>
            </a:extLst>
          </p:cNvPr>
          <p:cNvSpPr txBox="1"/>
          <p:nvPr/>
        </p:nvSpPr>
        <p:spPr>
          <a:xfrm>
            <a:off x="5217396" y="3469588"/>
            <a:ext cx="803186" cy="369332"/>
          </a:xfrm>
          <a:prstGeom prst="rect">
            <a:avLst/>
          </a:prstGeom>
        </p:spPr>
        <p:txBody>
          <a:bodyPr wrap="square" lIns="0" tIns="0" rIns="0" bIns="0" rtlCol="0" anchor="t">
            <a:spAutoFit/>
          </a:bodyPr>
          <a:lstStyle/>
          <a:p>
            <a:pPr algn="ctr"/>
            <a:r>
              <a:rPr lang="en-US" sz="1200" dirty="0">
                <a:solidFill>
                  <a:schemeClr val="accent2"/>
                </a:solidFill>
                <a:latin typeface="Calibri" panose="020F0502020204030204" pitchFamily="34" charset="0"/>
              </a:rPr>
              <a:t>VIP</a:t>
            </a:r>
          </a:p>
          <a:p>
            <a:pPr algn="ctr"/>
            <a:r>
              <a:rPr lang="en-US" sz="1200" dirty="0">
                <a:solidFill>
                  <a:schemeClr val="accent2"/>
                </a:solidFill>
                <a:latin typeface="Calibri" panose="020F0502020204030204" pitchFamily="34" charset="0"/>
              </a:rPr>
              <a:t>IPv4</a:t>
            </a:r>
          </a:p>
        </p:txBody>
      </p:sp>
      <p:sp>
        <p:nvSpPr>
          <p:cNvPr id="44" name="Rounded Rectangle 109">
            <a:extLst>
              <a:ext uri="{FF2B5EF4-FFF2-40B4-BE49-F238E27FC236}">
                <a16:creationId xmlns:a16="http://schemas.microsoft.com/office/drawing/2014/main" id="{AFB27DE4-2980-F64D-AAAE-703E72B581AC}"/>
              </a:ext>
            </a:extLst>
          </p:cNvPr>
          <p:cNvSpPr/>
          <p:nvPr/>
        </p:nvSpPr>
        <p:spPr>
          <a:xfrm>
            <a:off x="7833883" y="2205898"/>
            <a:ext cx="1151758" cy="118872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t"/>
          <a:lstStyle/>
          <a:p>
            <a:pPr algn="r" fontAlgn="base">
              <a:spcBef>
                <a:spcPct val="0"/>
              </a:spcBef>
              <a:spcAft>
                <a:spcPct val="40000"/>
              </a:spcAft>
            </a:pPr>
            <a:r>
              <a:rPr lang="en-US" sz="1200" dirty="0">
                <a:solidFill>
                  <a:schemeClr val="accent1"/>
                </a:solidFill>
                <a:latin typeface="Calibri" panose="020F0502020204030204" pitchFamily="34" charset="0"/>
              </a:rPr>
              <a:t>Server</a:t>
            </a:r>
          </a:p>
          <a:p>
            <a:pPr algn="r" fontAlgn="base">
              <a:spcBef>
                <a:spcPct val="0"/>
              </a:spcBef>
              <a:spcAft>
                <a:spcPct val="40000"/>
              </a:spcAft>
            </a:pPr>
            <a:r>
              <a:rPr lang="en-US" sz="1200" dirty="0">
                <a:solidFill>
                  <a:schemeClr val="accent1"/>
                </a:solidFill>
                <a:latin typeface="Calibri" panose="020F0502020204030204" pitchFamily="34" charset="0"/>
              </a:rPr>
              <a:t>Pool</a:t>
            </a:r>
            <a:endParaRPr lang="en-US" sz="2000" dirty="0">
              <a:solidFill>
                <a:schemeClr val="accent1"/>
              </a:solidFill>
              <a:latin typeface="Calibri" panose="020F0502020204030204" pitchFamily="34" charset="0"/>
            </a:endParaRPr>
          </a:p>
        </p:txBody>
      </p:sp>
      <p:sp>
        <p:nvSpPr>
          <p:cNvPr id="45" name="Oval 44">
            <a:extLst>
              <a:ext uri="{FF2B5EF4-FFF2-40B4-BE49-F238E27FC236}">
                <a16:creationId xmlns:a16="http://schemas.microsoft.com/office/drawing/2014/main" id="{24C37E7D-8E12-2541-9159-E4CBB2479D28}"/>
              </a:ext>
            </a:extLst>
          </p:cNvPr>
          <p:cNvSpPr>
            <a:spLocks noChangeAspect="1"/>
          </p:cNvSpPr>
          <p:nvPr/>
        </p:nvSpPr>
        <p:spPr>
          <a:xfrm>
            <a:off x="7956276" y="242863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46" name="Oval 45">
            <a:extLst>
              <a:ext uri="{FF2B5EF4-FFF2-40B4-BE49-F238E27FC236}">
                <a16:creationId xmlns:a16="http://schemas.microsoft.com/office/drawing/2014/main" id="{0E347D46-CB3E-CF43-A127-3A02FE812B0A}"/>
              </a:ext>
            </a:extLst>
          </p:cNvPr>
          <p:cNvSpPr>
            <a:spLocks noChangeAspect="1"/>
          </p:cNvSpPr>
          <p:nvPr/>
        </p:nvSpPr>
        <p:spPr>
          <a:xfrm>
            <a:off x="7956276" y="287915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49" name="Group 48">
            <a:extLst>
              <a:ext uri="{FF2B5EF4-FFF2-40B4-BE49-F238E27FC236}">
                <a16:creationId xmlns:a16="http://schemas.microsoft.com/office/drawing/2014/main" id="{730406F8-BACF-5744-B1ED-84944302B7FB}"/>
              </a:ext>
            </a:extLst>
          </p:cNvPr>
          <p:cNvGrpSpPr>
            <a:grpSpLocks noChangeAspect="1"/>
          </p:cNvGrpSpPr>
          <p:nvPr/>
        </p:nvGrpSpPr>
        <p:grpSpPr>
          <a:xfrm>
            <a:off x="2359685" y="2550633"/>
            <a:ext cx="618352" cy="573362"/>
            <a:chOff x="21532850" y="-24034750"/>
            <a:chExt cx="24393525" cy="22618700"/>
          </a:xfrm>
        </p:grpSpPr>
        <p:sp>
          <p:nvSpPr>
            <p:cNvPr id="68" name="Oval 42">
              <a:extLst>
                <a:ext uri="{FF2B5EF4-FFF2-40B4-BE49-F238E27FC236}">
                  <a16:creationId xmlns:a16="http://schemas.microsoft.com/office/drawing/2014/main" id="{4E65BF8B-FB02-824E-A134-8C732E6F8B26}"/>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1" name="Freeform 43">
              <a:extLst>
                <a:ext uri="{FF2B5EF4-FFF2-40B4-BE49-F238E27FC236}">
                  <a16:creationId xmlns:a16="http://schemas.microsoft.com/office/drawing/2014/main" id="{642ACAE4-75E7-4240-A067-681F37B67346}"/>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2" name="Freeform 44">
              <a:extLst>
                <a:ext uri="{FF2B5EF4-FFF2-40B4-BE49-F238E27FC236}">
                  <a16:creationId xmlns:a16="http://schemas.microsoft.com/office/drawing/2014/main" id="{EDE4D073-9CA2-1949-B1DA-3D1B87990DE7}"/>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3" name="Freeform 45">
              <a:extLst>
                <a:ext uri="{FF2B5EF4-FFF2-40B4-BE49-F238E27FC236}">
                  <a16:creationId xmlns:a16="http://schemas.microsoft.com/office/drawing/2014/main" id="{9DF03F1B-D29F-FC43-9C9F-D61E66B3E442}"/>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4" name="Freeform 46">
              <a:extLst>
                <a:ext uri="{FF2B5EF4-FFF2-40B4-BE49-F238E27FC236}">
                  <a16:creationId xmlns:a16="http://schemas.microsoft.com/office/drawing/2014/main" id="{7A5DDEA4-F150-F146-AD9F-E9477461211C}"/>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5" name="Oval 47">
              <a:extLst>
                <a:ext uri="{FF2B5EF4-FFF2-40B4-BE49-F238E27FC236}">
                  <a16:creationId xmlns:a16="http://schemas.microsoft.com/office/drawing/2014/main" id="{C446FF42-1FAE-084F-95FF-82EC219AB789}"/>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6" name="Freeform 48">
              <a:extLst>
                <a:ext uri="{FF2B5EF4-FFF2-40B4-BE49-F238E27FC236}">
                  <a16:creationId xmlns:a16="http://schemas.microsoft.com/office/drawing/2014/main" id="{9B032557-4F40-CE4B-ADF1-E98601946309}"/>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7" name="Freeform 49">
              <a:extLst>
                <a:ext uri="{FF2B5EF4-FFF2-40B4-BE49-F238E27FC236}">
                  <a16:creationId xmlns:a16="http://schemas.microsoft.com/office/drawing/2014/main" id="{211D9967-A450-8242-8A69-4931AB260CE2}"/>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8" name="Freeform 50">
              <a:extLst>
                <a:ext uri="{FF2B5EF4-FFF2-40B4-BE49-F238E27FC236}">
                  <a16:creationId xmlns:a16="http://schemas.microsoft.com/office/drawing/2014/main" id="{AF970BE3-84DD-B24E-AABB-C05D6A997B09}"/>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9" name="Freeform 51">
              <a:extLst>
                <a:ext uri="{FF2B5EF4-FFF2-40B4-BE49-F238E27FC236}">
                  <a16:creationId xmlns:a16="http://schemas.microsoft.com/office/drawing/2014/main" id="{5B7A4195-ED2D-9148-8572-79147A428396}"/>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0" name="Oval 52">
              <a:extLst>
                <a:ext uri="{FF2B5EF4-FFF2-40B4-BE49-F238E27FC236}">
                  <a16:creationId xmlns:a16="http://schemas.microsoft.com/office/drawing/2014/main" id="{2D8ED0A3-285B-2A4F-BF5D-E349AB82C757}"/>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1" name="Freeform 53">
              <a:extLst>
                <a:ext uri="{FF2B5EF4-FFF2-40B4-BE49-F238E27FC236}">
                  <a16:creationId xmlns:a16="http://schemas.microsoft.com/office/drawing/2014/main" id="{D4B2DBC3-745F-E142-84E0-E8B830A28F7F}"/>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2" name="Freeform 54">
              <a:extLst>
                <a:ext uri="{FF2B5EF4-FFF2-40B4-BE49-F238E27FC236}">
                  <a16:creationId xmlns:a16="http://schemas.microsoft.com/office/drawing/2014/main" id="{B202B799-5FFA-C64D-AD5D-66D06793AFFC}"/>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3" name="Freeform 55">
              <a:extLst>
                <a:ext uri="{FF2B5EF4-FFF2-40B4-BE49-F238E27FC236}">
                  <a16:creationId xmlns:a16="http://schemas.microsoft.com/office/drawing/2014/main" id="{33713A3F-7948-9849-BEC1-92119E312F5A}"/>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4" name="Freeform 56">
              <a:extLst>
                <a:ext uri="{FF2B5EF4-FFF2-40B4-BE49-F238E27FC236}">
                  <a16:creationId xmlns:a16="http://schemas.microsoft.com/office/drawing/2014/main" id="{96B8EF49-8294-6347-BAA8-65F87BF267FD}"/>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85" name="Right Arrow 26">
            <a:extLst>
              <a:ext uri="{FF2B5EF4-FFF2-40B4-BE49-F238E27FC236}">
                <a16:creationId xmlns:a16="http://schemas.microsoft.com/office/drawing/2014/main" id="{75851C61-B373-234E-8AE6-6B90718421E1}"/>
              </a:ext>
            </a:extLst>
          </p:cNvPr>
          <p:cNvSpPr/>
          <p:nvPr/>
        </p:nvSpPr>
        <p:spPr>
          <a:xfrm>
            <a:off x="3615288" y="2793466"/>
            <a:ext cx="11866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6" name="Rounded Rectangle 109">
            <a:extLst>
              <a:ext uri="{FF2B5EF4-FFF2-40B4-BE49-F238E27FC236}">
                <a16:creationId xmlns:a16="http://schemas.microsoft.com/office/drawing/2014/main" id="{C7A3A3C9-ACBB-F54A-8328-C09040C8A6E7}"/>
              </a:ext>
            </a:extLst>
          </p:cNvPr>
          <p:cNvSpPr/>
          <p:nvPr/>
        </p:nvSpPr>
        <p:spPr>
          <a:xfrm>
            <a:off x="5043110" y="2205898"/>
            <a:ext cx="1151758" cy="118872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t"/>
          <a:lstStyle/>
          <a:p>
            <a:pPr algn="r" fontAlgn="base">
              <a:spcBef>
                <a:spcPct val="0"/>
              </a:spcBef>
              <a:spcAft>
                <a:spcPct val="40000"/>
              </a:spcAft>
            </a:pPr>
            <a:r>
              <a:rPr lang="en-US" sz="1200" dirty="0">
                <a:solidFill>
                  <a:schemeClr val="accent1"/>
                </a:solidFill>
                <a:latin typeface="Calibri" panose="020F0502020204030204" pitchFamily="34" charset="0"/>
              </a:rPr>
              <a:t>LB</a:t>
            </a:r>
            <a:endParaRPr lang="en-US" sz="2000" dirty="0">
              <a:solidFill>
                <a:schemeClr val="accent1"/>
              </a:solidFill>
              <a:latin typeface="Calibri" panose="020F0502020204030204" pitchFamily="34" charset="0"/>
            </a:endParaRPr>
          </a:p>
        </p:txBody>
      </p:sp>
      <p:sp>
        <p:nvSpPr>
          <p:cNvPr id="87" name="Rounded Rectangle 109">
            <a:extLst>
              <a:ext uri="{FF2B5EF4-FFF2-40B4-BE49-F238E27FC236}">
                <a16:creationId xmlns:a16="http://schemas.microsoft.com/office/drawing/2014/main" id="{1D16AC12-3277-8944-80D4-127AC39E8D72}"/>
              </a:ext>
            </a:extLst>
          </p:cNvPr>
          <p:cNvSpPr/>
          <p:nvPr/>
        </p:nvSpPr>
        <p:spPr>
          <a:xfrm>
            <a:off x="2208125" y="2205898"/>
            <a:ext cx="1271750" cy="118872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t"/>
          <a:lstStyle/>
          <a:p>
            <a:pPr algn="r" fontAlgn="base">
              <a:spcBef>
                <a:spcPct val="0"/>
              </a:spcBef>
              <a:spcAft>
                <a:spcPct val="40000"/>
              </a:spcAft>
            </a:pPr>
            <a:r>
              <a:rPr lang="en-US" sz="1200" dirty="0">
                <a:solidFill>
                  <a:schemeClr val="accent1"/>
                </a:solidFill>
                <a:latin typeface="Calibri" panose="020F0502020204030204" pitchFamily="34" charset="0"/>
              </a:rPr>
              <a:t>Clients</a:t>
            </a:r>
            <a:endParaRPr lang="en-US" sz="2000" dirty="0">
              <a:solidFill>
                <a:schemeClr val="accent1"/>
              </a:solidFill>
              <a:latin typeface="Calibri" panose="020F0502020204030204" pitchFamily="34" charset="0"/>
            </a:endParaRPr>
          </a:p>
        </p:txBody>
      </p:sp>
      <p:sp>
        <p:nvSpPr>
          <p:cNvPr id="88" name="Right Arrow 26">
            <a:extLst>
              <a:ext uri="{FF2B5EF4-FFF2-40B4-BE49-F238E27FC236}">
                <a16:creationId xmlns:a16="http://schemas.microsoft.com/office/drawing/2014/main" id="{76D843F7-9697-C14E-A3E4-0C7F2C54BA71}"/>
              </a:ext>
            </a:extLst>
          </p:cNvPr>
          <p:cNvSpPr/>
          <p:nvPr/>
        </p:nvSpPr>
        <p:spPr>
          <a:xfrm>
            <a:off x="6514356" y="2798233"/>
            <a:ext cx="11866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9" name="TextBox 88">
            <a:extLst>
              <a:ext uri="{FF2B5EF4-FFF2-40B4-BE49-F238E27FC236}">
                <a16:creationId xmlns:a16="http://schemas.microsoft.com/office/drawing/2014/main" id="{4EE5C9C8-969E-B649-B08B-FA9AF76D0C17}"/>
              </a:ext>
            </a:extLst>
          </p:cNvPr>
          <p:cNvSpPr txBox="1"/>
          <p:nvPr/>
        </p:nvSpPr>
        <p:spPr>
          <a:xfrm>
            <a:off x="3785746" y="2630265"/>
            <a:ext cx="803186" cy="184666"/>
          </a:xfrm>
          <a:prstGeom prst="rect">
            <a:avLst/>
          </a:prstGeom>
        </p:spPr>
        <p:txBody>
          <a:bodyPr wrap="square" lIns="0" tIns="0" rIns="0" bIns="0" rtlCol="0" anchor="t">
            <a:spAutoFit/>
          </a:bodyPr>
          <a:lstStyle/>
          <a:p>
            <a:pPr algn="ctr"/>
            <a:r>
              <a:rPr lang="en-US" sz="1200" dirty="0">
                <a:solidFill>
                  <a:schemeClr val="accent2"/>
                </a:solidFill>
                <a:latin typeface="Calibri" panose="020F0502020204030204" pitchFamily="34" charset="0"/>
              </a:rPr>
              <a:t>IPv4</a:t>
            </a:r>
          </a:p>
        </p:txBody>
      </p:sp>
      <p:sp>
        <p:nvSpPr>
          <p:cNvPr id="90" name="TextBox 89">
            <a:extLst>
              <a:ext uri="{FF2B5EF4-FFF2-40B4-BE49-F238E27FC236}">
                <a16:creationId xmlns:a16="http://schemas.microsoft.com/office/drawing/2014/main" id="{A88957C6-B0A1-E440-91E1-58D96CA86E4A}"/>
              </a:ext>
            </a:extLst>
          </p:cNvPr>
          <p:cNvSpPr txBox="1"/>
          <p:nvPr/>
        </p:nvSpPr>
        <p:spPr>
          <a:xfrm>
            <a:off x="6716196" y="2626995"/>
            <a:ext cx="803186" cy="184666"/>
          </a:xfrm>
          <a:prstGeom prst="rect">
            <a:avLst/>
          </a:prstGeom>
        </p:spPr>
        <p:txBody>
          <a:bodyPr wrap="square" lIns="0" tIns="0" rIns="0" bIns="0" rtlCol="0" anchor="t">
            <a:spAutoFit/>
          </a:bodyPr>
          <a:lstStyle/>
          <a:p>
            <a:pPr algn="ctr"/>
            <a:r>
              <a:rPr lang="en-US" sz="1200" dirty="0">
                <a:solidFill>
                  <a:schemeClr val="accent2"/>
                </a:solidFill>
                <a:latin typeface="Calibri" panose="020F0502020204030204" pitchFamily="34" charset="0"/>
              </a:rPr>
              <a:t>IPv4</a:t>
            </a:r>
          </a:p>
        </p:txBody>
      </p:sp>
      <p:sp>
        <p:nvSpPr>
          <p:cNvPr id="139" name="Rectangle: Rounded Corners 100">
            <a:extLst>
              <a:ext uri="{FF2B5EF4-FFF2-40B4-BE49-F238E27FC236}">
                <a16:creationId xmlns:a16="http://schemas.microsoft.com/office/drawing/2014/main" id="{D8512E20-122E-0B41-BCD2-2D5B0B746339}"/>
              </a:ext>
            </a:extLst>
          </p:cNvPr>
          <p:cNvSpPr/>
          <p:nvPr/>
        </p:nvSpPr>
        <p:spPr>
          <a:xfrm>
            <a:off x="1015062" y="4490167"/>
            <a:ext cx="8140089" cy="1887701"/>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IPv6</a:t>
            </a:r>
            <a:endParaRPr lang="en-US" sz="1400" dirty="0">
              <a:solidFill>
                <a:schemeClr val="tx1"/>
              </a:solidFill>
              <a:latin typeface="Calibri" panose="020F0502020204030204" pitchFamily="34" charset="0"/>
            </a:endParaRPr>
          </a:p>
        </p:txBody>
      </p:sp>
      <p:grpSp>
        <p:nvGrpSpPr>
          <p:cNvPr id="140" name="Group 139">
            <a:extLst>
              <a:ext uri="{FF2B5EF4-FFF2-40B4-BE49-F238E27FC236}">
                <a16:creationId xmlns:a16="http://schemas.microsoft.com/office/drawing/2014/main" id="{B213D7AE-FC5B-F54D-981E-6F984D6333F5}"/>
              </a:ext>
            </a:extLst>
          </p:cNvPr>
          <p:cNvGrpSpPr/>
          <p:nvPr/>
        </p:nvGrpSpPr>
        <p:grpSpPr>
          <a:xfrm>
            <a:off x="5125600" y="4985456"/>
            <a:ext cx="754767" cy="739029"/>
            <a:chOff x="4317796" y="4561028"/>
            <a:chExt cx="754767" cy="739029"/>
          </a:xfrm>
        </p:grpSpPr>
        <p:grpSp>
          <p:nvGrpSpPr>
            <p:cNvPr id="141" name="Group 140">
              <a:extLst>
                <a:ext uri="{FF2B5EF4-FFF2-40B4-BE49-F238E27FC236}">
                  <a16:creationId xmlns:a16="http://schemas.microsoft.com/office/drawing/2014/main" id="{8C7CFCC5-1569-A14A-92CA-AC46173B88F9}"/>
                </a:ext>
              </a:extLst>
            </p:cNvPr>
            <p:cNvGrpSpPr/>
            <p:nvPr/>
          </p:nvGrpSpPr>
          <p:grpSpPr>
            <a:xfrm>
              <a:off x="4317796" y="4697569"/>
              <a:ext cx="602248" cy="602488"/>
              <a:chOff x="7736620" y="7009631"/>
              <a:chExt cx="4501800" cy="4503600"/>
            </a:xfrm>
            <a:solidFill>
              <a:schemeClr val="accent1"/>
            </a:solidFill>
          </p:grpSpPr>
          <p:sp>
            <p:nvSpPr>
              <p:cNvPr id="154" name="Freeform: Shape 1">
                <a:extLst>
                  <a:ext uri="{FF2B5EF4-FFF2-40B4-BE49-F238E27FC236}">
                    <a16:creationId xmlns:a16="http://schemas.microsoft.com/office/drawing/2014/main" id="{DC7405F6-917A-2E4A-B09E-1DBA9BC58BA6}"/>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55" name="Freeform: Shape 2">
                <a:extLst>
                  <a:ext uri="{FF2B5EF4-FFF2-40B4-BE49-F238E27FC236}">
                    <a16:creationId xmlns:a16="http://schemas.microsoft.com/office/drawing/2014/main" id="{B233D954-636B-C64A-8E2B-76B4F39B706F}"/>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56" name="Freeform: Shape 3">
                <a:extLst>
                  <a:ext uri="{FF2B5EF4-FFF2-40B4-BE49-F238E27FC236}">
                    <a16:creationId xmlns:a16="http://schemas.microsoft.com/office/drawing/2014/main" id="{B944F48F-62A2-CB48-8689-E26A9F5823E9}"/>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57" name="Freeform: Shape 4">
                <a:extLst>
                  <a:ext uri="{FF2B5EF4-FFF2-40B4-BE49-F238E27FC236}">
                    <a16:creationId xmlns:a16="http://schemas.microsoft.com/office/drawing/2014/main" id="{DB8CE967-8AFE-E64B-8DF1-B239BD1012F0}"/>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58" name="Freeform: Shape 5">
                <a:extLst>
                  <a:ext uri="{FF2B5EF4-FFF2-40B4-BE49-F238E27FC236}">
                    <a16:creationId xmlns:a16="http://schemas.microsoft.com/office/drawing/2014/main" id="{D22AD0FA-C83E-7544-AB72-EC2F48431450}"/>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2" name="Group 141">
              <a:extLst>
                <a:ext uri="{FF2B5EF4-FFF2-40B4-BE49-F238E27FC236}">
                  <a16:creationId xmlns:a16="http://schemas.microsoft.com/office/drawing/2014/main" id="{4354B2DD-5970-804C-A6D4-562F297651A0}"/>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43" name="Freeform 1">
                <a:extLst>
                  <a:ext uri="{FF2B5EF4-FFF2-40B4-BE49-F238E27FC236}">
                    <a16:creationId xmlns:a16="http://schemas.microsoft.com/office/drawing/2014/main" id="{18222622-08B3-5A4D-B7F9-8DA4F03A5F21}"/>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2">
                <a:extLst>
                  <a:ext uri="{FF2B5EF4-FFF2-40B4-BE49-F238E27FC236}">
                    <a16:creationId xmlns:a16="http://schemas.microsoft.com/office/drawing/2014/main" id="{DE27A0AE-0178-D543-9E22-37BD0E78A8F8}"/>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3">
                <a:extLst>
                  <a:ext uri="{FF2B5EF4-FFF2-40B4-BE49-F238E27FC236}">
                    <a16:creationId xmlns:a16="http://schemas.microsoft.com/office/drawing/2014/main" id="{CED1A89B-AEF0-8D49-9ED8-E5FB4640C8C4}"/>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4">
                <a:extLst>
                  <a:ext uri="{FF2B5EF4-FFF2-40B4-BE49-F238E27FC236}">
                    <a16:creationId xmlns:a16="http://schemas.microsoft.com/office/drawing/2014/main" id="{4CE83980-9226-3F47-95C8-ECFACA573C20}"/>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5">
                <a:extLst>
                  <a:ext uri="{FF2B5EF4-FFF2-40B4-BE49-F238E27FC236}">
                    <a16:creationId xmlns:a16="http://schemas.microsoft.com/office/drawing/2014/main" id="{95775C04-841A-3441-AD4B-DFCF897F8EF5}"/>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6">
                <a:extLst>
                  <a:ext uri="{FF2B5EF4-FFF2-40B4-BE49-F238E27FC236}">
                    <a16:creationId xmlns:a16="http://schemas.microsoft.com/office/drawing/2014/main" id="{52B6D253-FF3A-A54A-B9B8-EBC596CE3288}"/>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7">
                <a:extLst>
                  <a:ext uri="{FF2B5EF4-FFF2-40B4-BE49-F238E27FC236}">
                    <a16:creationId xmlns:a16="http://schemas.microsoft.com/office/drawing/2014/main" id="{28E9CC47-1DC6-E44B-B39B-C73905B78CB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8">
                <a:extLst>
                  <a:ext uri="{FF2B5EF4-FFF2-40B4-BE49-F238E27FC236}">
                    <a16:creationId xmlns:a16="http://schemas.microsoft.com/office/drawing/2014/main" id="{FC3E5E90-074B-704E-8993-261133AAD0C4}"/>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9">
                <a:extLst>
                  <a:ext uri="{FF2B5EF4-FFF2-40B4-BE49-F238E27FC236}">
                    <a16:creationId xmlns:a16="http://schemas.microsoft.com/office/drawing/2014/main" id="{69B0FBE3-B655-D24E-AD26-287ED149996F}"/>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0">
                <a:extLst>
                  <a:ext uri="{FF2B5EF4-FFF2-40B4-BE49-F238E27FC236}">
                    <a16:creationId xmlns:a16="http://schemas.microsoft.com/office/drawing/2014/main" id="{8D1A570D-C03F-B947-99FE-2BA2DA192CC5}"/>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3" name="Freeform 11">
                <a:extLst>
                  <a:ext uri="{FF2B5EF4-FFF2-40B4-BE49-F238E27FC236}">
                    <a16:creationId xmlns:a16="http://schemas.microsoft.com/office/drawing/2014/main" id="{E07786C4-3B07-404A-BA2C-DEBE9776B17F}"/>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159" name="TextBox 158">
            <a:extLst>
              <a:ext uri="{FF2B5EF4-FFF2-40B4-BE49-F238E27FC236}">
                <a16:creationId xmlns:a16="http://schemas.microsoft.com/office/drawing/2014/main" id="{3DFBF3B4-AB84-F746-9C2A-519BA9CC34E9}"/>
              </a:ext>
            </a:extLst>
          </p:cNvPr>
          <p:cNvSpPr txBox="1"/>
          <p:nvPr/>
        </p:nvSpPr>
        <p:spPr>
          <a:xfrm>
            <a:off x="7565501" y="5963686"/>
            <a:ext cx="1688523" cy="369332"/>
          </a:xfrm>
          <a:prstGeom prst="rect">
            <a:avLst/>
          </a:prstGeom>
        </p:spPr>
        <p:txBody>
          <a:bodyPr wrap="square" lIns="0" tIns="0" rIns="0" bIns="0" rtlCol="0" anchor="t">
            <a:spAutoFit/>
          </a:bodyPr>
          <a:lstStyle/>
          <a:p>
            <a:pPr algn="ctr"/>
            <a:r>
              <a:rPr lang="en-US" sz="1200" dirty="0">
                <a:solidFill>
                  <a:schemeClr val="accent2"/>
                </a:solidFill>
                <a:latin typeface="Calibri" panose="020F0502020204030204" pitchFamily="34" charset="0"/>
              </a:rPr>
              <a:t>Pool Members</a:t>
            </a:r>
          </a:p>
          <a:p>
            <a:pPr algn="ctr"/>
            <a:r>
              <a:rPr lang="en-US" sz="1200" dirty="0">
                <a:solidFill>
                  <a:schemeClr val="accent2"/>
                </a:solidFill>
                <a:latin typeface="Calibri" panose="020F0502020204030204" pitchFamily="34" charset="0"/>
              </a:rPr>
              <a:t>IPv6</a:t>
            </a:r>
          </a:p>
        </p:txBody>
      </p:sp>
      <p:sp>
        <p:nvSpPr>
          <p:cNvPr id="160" name="TextBox 159">
            <a:extLst>
              <a:ext uri="{FF2B5EF4-FFF2-40B4-BE49-F238E27FC236}">
                <a16:creationId xmlns:a16="http://schemas.microsoft.com/office/drawing/2014/main" id="{EC122D53-E8E4-5F41-ABF0-826CFA382F30}"/>
              </a:ext>
            </a:extLst>
          </p:cNvPr>
          <p:cNvSpPr txBox="1"/>
          <p:nvPr/>
        </p:nvSpPr>
        <p:spPr>
          <a:xfrm>
            <a:off x="2359095" y="5963686"/>
            <a:ext cx="910157" cy="369332"/>
          </a:xfrm>
          <a:prstGeom prst="rect">
            <a:avLst/>
          </a:prstGeom>
        </p:spPr>
        <p:txBody>
          <a:bodyPr wrap="square" lIns="0" tIns="0" rIns="0" bIns="0" rtlCol="0" anchor="t">
            <a:spAutoFit/>
          </a:bodyPr>
          <a:lstStyle/>
          <a:p>
            <a:pPr algn="ctr"/>
            <a:r>
              <a:rPr lang="en-US" sz="1200" dirty="0">
                <a:solidFill>
                  <a:schemeClr val="accent2"/>
                </a:solidFill>
                <a:latin typeface="Calibri" panose="020F0502020204030204" pitchFamily="34" charset="0"/>
              </a:rPr>
              <a:t>Clients</a:t>
            </a:r>
          </a:p>
          <a:p>
            <a:pPr algn="ctr"/>
            <a:r>
              <a:rPr lang="en-US" sz="1200" dirty="0">
                <a:solidFill>
                  <a:schemeClr val="accent2"/>
                </a:solidFill>
                <a:latin typeface="Calibri" panose="020F0502020204030204" pitchFamily="34" charset="0"/>
              </a:rPr>
              <a:t>IPv6</a:t>
            </a:r>
          </a:p>
        </p:txBody>
      </p:sp>
      <p:sp>
        <p:nvSpPr>
          <p:cNvPr id="161" name="TextBox 160">
            <a:extLst>
              <a:ext uri="{FF2B5EF4-FFF2-40B4-BE49-F238E27FC236}">
                <a16:creationId xmlns:a16="http://schemas.microsoft.com/office/drawing/2014/main" id="{0C39B7EE-9D52-9D4C-9442-3CFBF2379BE2}"/>
              </a:ext>
            </a:extLst>
          </p:cNvPr>
          <p:cNvSpPr txBox="1"/>
          <p:nvPr/>
        </p:nvSpPr>
        <p:spPr>
          <a:xfrm>
            <a:off x="5217396" y="5963686"/>
            <a:ext cx="803186" cy="369332"/>
          </a:xfrm>
          <a:prstGeom prst="rect">
            <a:avLst/>
          </a:prstGeom>
        </p:spPr>
        <p:txBody>
          <a:bodyPr wrap="square" lIns="0" tIns="0" rIns="0" bIns="0" rtlCol="0" anchor="t">
            <a:spAutoFit/>
          </a:bodyPr>
          <a:lstStyle/>
          <a:p>
            <a:pPr algn="ctr"/>
            <a:r>
              <a:rPr lang="en-US" sz="1200" dirty="0">
                <a:solidFill>
                  <a:schemeClr val="accent2"/>
                </a:solidFill>
                <a:latin typeface="Calibri" panose="020F0502020204030204" pitchFamily="34" charset="0"/>
              </a:rPr>
              <a:t>VIP</a:t>
            </a:r>
          </a:p>
          <a:p>
            <a:pPr algn="ctr"/>
            <a:r>
              <a:rPr lang="en-US" sz="1200" dirty="0">
                <a:solidFill>
                  <a:schemeClr val="accent2"/>
                </a:solidFill>
                <a:latin typeface="Calibri" panose="020F0502020204030204" pitchFamily="34" charset="0"/>
              </a:rPr>
              <a:t>IPv6</a:t>
            </a:r>
          </a:p>
        </p:txBody>
      </p:sp>
      <p:sp>
        <p:nvSpPr>
          <p:cNvPr id="162" name="Rounded Rectangle 109">
            <a:extLst>
              <a:ext uri="{FF2B5EF4-FFF2-40B4-BE49-F238E27FC236}">
                <a16:creationId xmlns:a16="http://schemas.microsoft.com/office/drawing/2014/main" id="{9EBF276A-7BF2-C946-9ADE-5B7946F4C384}"/>
              </a:ext>
            </a:extLst>
          </p:cNvPr>
          <p:cNvSpPr/>
          <p:nvPr/>
        </p:nvSpPr>
        <p:spPr>
          <a:xfrm>
            <a:off x="7833883" y="4699996"/>
            <a:ext cx="1151758" cy="118872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t"/>
          <a:lstStyle/>
          <a:p>
            <a:pPr algn="r" fontAlgn="base">
              <a:spcBef>
                <a:spcPct val="0"/>
              </a:spcBef>
              <a:spcAft>
                <a:spcPct val="40000"/>
              </a:spcAft>
            </a:pPr>
            <a:r>
              <a:rPr lang="en-US" sz="1200" dirty="0">
                <a:solidFill>
                  <a:schemeClr val="accent1"/>
                </a:solidFill>
                <a:latin typeface="Calibri" panose="020F0502020204030204" pitchFamily="34" charset="0"/>
              </a:rPr>
              <a:t>Server</a:t>
            </a:r>
          </a:p>
          <a:p>
            <a:pPr algn="r" fontAlgn="base">
              <a:spcBef>
                <a:spcPct val="0"/>
              </a:spcBef>
              <a:spcAft>
                <a:spcPct val="40000"/>
              </a:spcAft>
            </a:pPr>
            <a:r>
              <a:rPr lang="en-US" sz="1200" dirty="0">
                <a:solidFill>
                  <a:schemeClr val="accent1"/>
                </a:solidFill>
                <a:latin typeface="Calibri" panose="020F0502020204030204" pitchFamily="34" charset="0"/>
              </a:rPr>
              <a:t>Pool</a:t>
            </a:r>
            <a:endParaRPr lang="en-US" sz="2000" dirty="0">
              <a:solidFill>
                <a:schemeClr val="accent1"/>
              </a:solidFill>
              <a:latin typeface="Calibri" panose="020F0502020204030204" pitchFamily="34" charset="0"/>
            </a:endParaRPr>
          </a:p>
        </p:txBody>
      </p:sp>
      <p:sp>
        <p:nvSpPr>
          <p:cNvPr id="163" name="Oval 162">
            <a:extLst>
              <a:ext uri="{FF2B5EF4-FFF2-40B4-BE49-F238E27FC236}">
                <a16:creationId xmlns:a16="http://schemas.microsoft.com/office/drawing/2014/main" id="{D16A9836-0843-6545-90DF-521FB8501DE9}"/>
              </a:ext>
            </a:extLst>
          </p:cNvPr>
          <p:cNvSpPr>
            <a:spLocks noChangeAspect="1"/>
          </p:cNvSpPr>
          <p:nvPr/>
        </p:nvSpPr>
        <p:spPr>
          <a:xfrm>
            <a:off x="7956276" y="492273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64" name="Oval 163">
            <a:extLst>
              <a:ext uri="{FF2B5EF4-FFF2-40B4-BE49-F238E27FC236}">
                <a16:creationId xmlns:a16="http://schemas.microsoft.com/office/drawing/2014/main" id="{1EF44B80-708D-2C4E-AA61-118C079AE616}"/>
              </a:ext>
            </a:extLst>
          </p:cNvPr>
          <p:cNvSpPr>
            <a:spLocks noChangeAspect="1"/>
          </p:cNvSpPr>
          <p:nvPr/>
        </p:nvSpPr>
        <p:spPr>
          <a:xfrm>
            <a:off x="7956276" y="537325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165" name="Group 164">
            <a:extLst>
              <a:ext uri="{FF2B5EF4-FFF2-40B4-BE49-F238E27FC236}">
                <a16:creationId xmlns:a16="http://schemas.microsoft.com/office/drawing/2014/main" id="{E89245D7-B5A4-C349-A319-59AD30838C6B}"/>
              </a:ext>
            </a:extLst>
          </p:cNvPr>
          <p:cNvGrpSpPr>
            <a:grpSpLocks noChangeAspect="1"/>
          </p:cNvGrpSpPr>
          <p:nvPr/>
        </p:nvGrpSpPr>
        <p:grpSpPr>
          <a:xfrm>
            <a:off x="2359685" y="5044731"/>
            <a:ext cx="618352" cy="573362"/>
            <a:chOff x="21532850" y="-24034750"/>
            <a:chExt cx="24393525" cy="22618700"/>
          </a:xfrm>
        </p:grpSpPr>
        <p:sp>
          <p:nvSpPr>
            <p:cNvPr id="166" name="Oval 42">
              <a:extLst>
                <a:ext uri="{FF2B5EF4-FFF2-40B4-BE49-F238E27FC236}">
                  <a16:creationId xmlns:a16="http://schemas.microsoft.com/office/drawing/2014/main" id="{5E710F02-0222-904C-AD6E-6D7B930885F0}"/>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7" name="Freeform 43">
              <a:extLst>
                <a:ext uri="{FF2B5EF4-FFF2-40B4-BE49-F238E27FC236}">
                  <a16:creationId xmlns:a16="http://schemas.microsoft.com/office/drawing/2014/main" id="{949DACF9-5A2F-434A-A219-6B78D83E208B}"/>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8" name="Freeform 44">
              <a:extLst>
                <a:ext uri="{FF2B5EF4-FFF2-40B4-BE49-F238E27FC236}">
                  <a16:creationId xmlns:a16="http://schemas.microsoft.com/office/drawing/2014/main" id="{44A30538-2254-8C42-B991-E471E5051173}"/>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9" name="Freeform 45">
              <a:extLst>
                <a:ext uri="{FF2B5EF4-FFF2-40B4-BE49-F238E27FC236}">
                  <a16:creationId xmlns:a16="http://schemas.microsoft.com/office/drawing/2014/main" id="{2456BA0A-669C-4446-8522-CE9DC4431234}"/>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0" name="Freeform 46">
              <a:extLst>
                <a:ext uri="{FF2B5EF4-FFF2-40B4-BE49-F238E27FC236}">
                  <a16:creationId xmlns:a16="http://schemas.microsoft.com/office/drawing/2014/main" id="{B6CC78FB-398D-744C-A7A7-3010962EDDDA}"/>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1" name="Oval 47">
              <a:extLst>
                <a:ext uri="{FF2B5EF4-FFF2-40B4-BE49-F238E27FC236}">
                  <a16:creationId xmlns:a16="http://schemas.microsoft.com/office/drawing/2014/main" id="{2657345A-A434-CD4E-9D9F-29CFB78A74A1}"/>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2" name="Freeform 48">
              <a:extLst>
                <a:ext uri="{FF2B5EF4-FFF2-40B4-BE49-F238E27FC236}">
                  <a16:creationId xmlns:a16="http://schemas.microsoft.com/office/drawing/2014/main" id="{BEBDD478-D80E-6441-97C5-1939037213B1}"/>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3" name="Freeform 49">
              <a:extLst>
                <a:ext uri="{FF2B5EF4-FFF2-40B4-BE49-F238E27FC236}">
                  <a16:creationId xmlns:a16="http://schemas.microsoft.com/office/drawing/2014/main" id="{EFC063D4-6A26-704F-A12A-4413F40E055E}"/>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4" name="Freeform 50">
              <a:extLst>
                <a:ext uri="{FF2B5EF4-FFF2-40B4-BE49-F238E27FC236}">
                  <a16:creationId xmlns:a16="http://schemas.microsoft.com/office/drawing/2014/main" id="{A75C673F-DCDC-AA47-A745-D02A0A5914C3}"/>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5" name="Freeform 51">
              <a:extLst>
                <a:ext uri="{FF2B5EF4-FFF2-40B4-BE49-F238E27FC236}">
                  <a16:creationId xmlns:a16="http://schemas.microsoft.com/office/drawing/2014/main" id="{EE9417DA-0BD8-D340-B31E-62FCEACAA988}"/>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6" name="Oval 52">
              <a:extLst>
                <a:ext uri="{FF2B5EF4-FFF2-40B4-BE49-F238E27FC236}">
                  <a16:creationId xmlns:a16="http://schemas.microsoft.com/office/drawing/2014/main" id="{5A7AB4EA-23AE-DD45-A33C-A5401A5E1C04}"/>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7" name="Freeform 53">
              <a:extLst>
                <a:ext uri="{FF2B5EF4-FFF2-40B4-BE49-F238E27FC236}">
                  <a16:creationId xmlns:a16="http://schemas.microsoft.com/office/drawing/2014/main" id="{B2B8F943-BCD9-3246-86D8-CCF9C018BFE7}"/>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8" name="Freeform 54">
              <a:extLst>
                <a:ext uri="{FF2B5EF4-FFF2-40B4-BE49-F238E27FC236}">
                  <a16:creationId xmlns:a16="http://schemas.microsoft.com/office/drawing/2014/main" id="{3E793FCF-BBB9-1148-AEC5-A232161477A7}"/>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9" name="Freeform 55">
              <a:extLst>
                <a:ext uri="{FF2B5EF4-FFF2-40B4-BE49-F238E27FC236}">
                  <a16:creationId xmlns:a16="http://schemas.microsoft.com/office/drawing/2014/main" id="{0630B4B3-7AD7-1642-A790-FC971D585BCE}"/>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0" name="Freeform 56">
              <a:extLst>
                <a:ext uri="{FF2B5EF4-FFF2-40B4-BE49-F238E27FC236}">
                  <a16:creationId xmlns:a16="http://schemas.microsoft.com/office/drawing/2014/main" id="{F3EAA53E-2817-0741-B1DF-1FE12684BD9D}"/>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181" name="Right Arrow 26">
            <a:extLst>
              <a:ext uri="{FF2B5EF4-FFF2-40B4-BE49-F238E27FC236}">
                <a16:creationId xmlns:a16="http://schemas.microsoft.com/office/drawing/2014/main" id="{365FC592-1799-4F4F-A052-6D7BB209ACE0}"/>
              </a:ext>
            </a:extLst>
          </p:cNvPr>
          <p:cNvSpPr/>
          <p:nvPr/>
        </p:nvSpPr>
        <p:spPr>
          <a:xfrm>
            <a:off x="3615288" y="5287564"/>
            <a:ext cx="11866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2" name="Rounded Rectangle 109">
            <a:extLst>
              <a:ext uri="{FF2B5EF4-FFF2-40B4-BE49-F238E27FC236}">
                <a16:creationId xmlns:a16="http://schemas.microsoft.com/office/drawing/2014/main" id="{441256AB-96C9-CF45-B9BB-55048E204C9C}"/>
              </a:ext>
            </a:extLst>
          </p:cNvPr>
          <p:cNvSpPr/>
          <p:nvPr/>
        </p:nvSpPr>
        <p:spPr>
          <a:xfrm>
            <a:off x="5043110" y="4699996"/>
            <a:ext cx="1151758" cy="118872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t"/>
          <a:lstStyle/>
          <a:p>
            <a:pPr algn="r" fontAlgn="base">
              <a:spcBef>
                <a:spcPct val="0"/>
              </a:spcBef>
              <a:spcAft>
                <a:spcPct val="40000"/>
              </a:spcAft>
            </a:pPr>
            <a:r>
              <a:rPr lang="en-US" sz="1200" dirty="0">
                <a:solidFill>
                  <a:schemeClr val="accent1"/>
                </a:solidFill>
                <a:latin typeface="Calibri" panose="020F0502020204030204" pitchFamily="34" charset="0"/>
              </a:rPr>
              <a:t>LB</a:t>
            </a:r>
            <a:endParaRPr lang="en-US" sz="2000" dirty="0">
              <a:solidFill>
                <a:schemeClr val="accent1"/>
              </a:solidFill>
              <a:latin typeface="Calibri" panose="020F0502020204030204" pitchFamily="34" charset="0"/>
            </a:endParaRPr>
          </a:p>
        </p:txBody>
      </p:sp>
      <p:sp>
        <p:nvSpPr>
          <p:cNvPr id="183" name="Rounded Rectangle 109">
            <a:extLst>
              <a:ext uri="{FF2B5EF4-FFF2-40B4-BE49-F238E27FC236}">
                <a16:creationId xmlns:a16="http://schemas.microsoft.com/office/drawing/2014/main" id="{7A416E18-33DB-1043-900E-FD50FC473CD5}"/>
              </a:ext>
            </a:extLst>
          </p:cNvPr>
          <p:cNvSpPr/>
          <p:nvPr/>
        </p:nvSpPr>
        <p:spPr>
          <a:xfrm>
            <a:off x="2208125" y="4699996"/>
            <a:ext cx="1271750" cy="118872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t"/>
          <a:lstStyle/>
          <a:p>
            <a:pPr algn="r" fontAlgn="base">
              <a:spcBef>
                <a:spcPct val="0"/>
              </a:spcBef>
              <a:spcAft>
                <a:spcPct val="40000"/>
              </a:spcAft>
            </a:pPr>
            <a:r>
              <a:rPr lang="en-US" sz="1200" dirty="0">
                <a:solidFill>
                  <a:schemeClr val="accent1"/>
                </a:solidFill>
                <a:latin typeface="Calibri" panose="020F0502020204030204" pitchFamily="34" charset="0"/>
              </a:rPr>
              <a:t>Clients</a:t>
            </a:r>
            <a:endParaRPr lang="en-US" sz="2000" dirty="0">
              <a:solidFill>
                <a:schemeClr val="accent1"/>
              </a:solidFill>
              <a:latin typeface="Calibri" panose="020F0502020204030204" pitchFamily="34" charset="0"/>
            </a:endParaRPr>
          </a:p>
        </p:txBody>
      </p:sp>
      <p:sp>
        <p:nvSpPr>
          <p:cNvPr id="184" name="Right Arrow 26">
            <a:extLst>
              <a:ext uri="{FF2B5EF4-FFF2-40B4-BE49-F238E27FC236}">
                <a16:creationId xmlns:a16="http://schemas.microsoft.com/office/drawing/2014/main" id="{4494F456-BA5C-4C47-82B8-CC4E52897220}"/>
              </a:ext>
            </a:extLst>
          </p:cNvPr>
          <p:cNvSpPr/>
          <p:nvPr/>
        </p:nvSpPr>
        <p:spPr>
          <a:xfrm>
            <a:off x="6514356" y="5292331"/>
            <a:ext cx="11866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5" name="TextBox 184">
            <a:extLst>
              <a:ext uri="{FF2B5EF4-FFF2-40B4-BE49-F238E27FC236}">
                <a16:creationId xmlns:a16="http://schemas.microsoft.com/office/drawing/2014/main" id="{57D613B2-6B1F-804A-870A-13A84BB4E1B6}"/>
              </a:ext>
            </a:extLst>
          </p:cNvPr>
          <p:cNvSpPr txBox="1"/>
          <p:nvPr/>
        </p:nvSpPr>
        <p:spPr>
          <a:xfrm>
            <a:off x="3785746" y="5124363"/>
            <a:ext cx="803186" cy="184666"/>
          </a:xfrm>
          <a:prstGeom prst="rect">
            <a:avLst/>
          </a:prstGeom>
        </p:spPr>
        <p:txBody>
          <a:bodyPr wrap="square" lIns="0" tIns="0" rIns="0" bIns="0" rtlCol="0" anchor="t">
            <a:spAutoFit/>
          </a:bodyPr>
          <a:lstStyle/>
          <a:p>
            <a:pPr algn="ctr"/>
            <a:r>
              <a:rPr lang="en-US" sz="1200" dirty="0">
                <a:solidFill>
                  <a:schemeClr val="accent2"/>
                </a:solidFill>
                <a:latin typeface="Calibri" panose="020F0502020204030204" pitchFamily="34" charset="0"/>
              </a:rPr>
              <a:t>IPv6</a:t>
            </a:r>
          </a:p>
        </p:txBody>
      </p:sp>
      <p:sp>
        <p:nvSpPr>
          <p:cNvPr id="186" name="TextBox 185">
            <a:extLst>
              <a:ext uri="{FF2B5EF4-FFF2-40B4-BE49-F238E27FC236}">
                <a16:creationId xmlns:a16="http://schemas.microsoft.com/office/drawing/2014/main" id="{76FE31BF-68EB-B544-9951-F8CA1E3231F5}"/>
              </a:ext>
            </a:extLst>
          </p:cNvPr>
          <p:cNvSpPr txBox="1"/>
          <p:nvPr/>
        </p:nvSpPr>
        <p:spPr>
          <a:xfrm>
            <a:off x="6716196" y="5121093"/>
            <a:ext cx="803186" cy="184666"/>
          </a:xfrm>
          <a:prstGeom prst="rect">
            <a:avLst/>
          </a:prstGeom>
        </p:spPr>
        <p:txBody>
          <a:bodyPr wrap="square" lIns="0" tIns="0" rIns="0" bIns="0" rtlCol="0" anchor="t">
            <a:spAutoFit/>
          </a:bodyPr>
          <a:lstStyle/>
          <a:p>
            <a:pPr algn="ctr"/>
            <a:r>
              <a:rPr lang="en-US" sz="1200" dirty="0">
                <a:solidFill>
                  <a:schemeClr val="accent2"/>
                </a:solidFill>
                <a:latin typeface="Calibri" panose="020F0502020204030204" pitchFamily="34" charset="0"/>
              </a:rPr>
              <a:t>IPv6</a:t>
            </a:r>
          </a:p>
        </p:txBody>
      </p:sp>
    </p:spTree>
    <p:extLst>
      <p:ext uri="{BB962C8B-B14F-4D97-AF65-F5344CB8AC3E}">
        <p14:creationId xmlns:p14="http://schemas.microsoft.com/office/powerpoint/2010/main" val="827036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Same configuration as "L7 HTTP VIP Minimum </a:t>
            </a:r>
          </a:p>
          <a:p>
            <a:pPr>
              <a:spcBef>
                <a:spcPts val="0"/>
              </a:spcBef>
            </a:pPr>
            <a:r>
              <a:rPr lang="en-US" dirty="0"/>
              <a:t>Configuration", with the extra configuration</a:t>
            </a:r>
          </a:p>
          <a:p>
            <a:pPr lvl="1"/>
            <a:r>
              <a:rPr lang="en-US" dirty="0"/>
              <a:t>Under Networking – Load Balancing – Virtual Servers </a:t>
            </a:r>
          </a:p>
          <a:p>
            <a:pPr lvl="2"/>
            <a:r>
              <a:rPr lang="en-US" dirty="0"/>
              <a:t>Add Virtual Server – L7 HTTP</a:t>
            </a:r>
          </a:p>
          <a:p>
            <a:pPr lvl="1"/>
            <a:endParaRPr lang="en-US" dirty="0"/>
          </a:p>
        </p:txBody>
      </p:sp>
      <p:pic>
        <p:nvPicPr>
          <p:cNvPr id="6" name="Picture 5">
            <a:extLst>
              <a:ext uri="{FF2B5EF4-FFF2-40B4-BE49-F238E27FC236}">
                <a16:creationId xmlns:a16="http://schemas.microsoft.com/office/drawing/2014/main" id="{1F1E7331-C07E-4FD1-A526-0556AF19D52A}"/>
              </a:ext>
            </a:extLst>
          </p:cNvPr>
          <p:cNvPicPr>
            <a:picLocks noChangeAspect="1"/>
          </p:cNvPicPr>
          <p:nvPr/>
        </p:nvPicPr>
        <p:blipFill rotWithShape="1">
          <a:blip r:embed="rId2"/>
          <a:srcRect b="17389"/>
          <a:stretch/>
        </p:blipFill>
        <p:spPr>
          <a:xfrm>
            <a:off x="1817143" y="2954797"/>
            <a:ext cx="9910763" cy="3773028"/>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a:t>
            </a:r>
          </a:p>
          <a:p>
            <a:r>
              <a:rPr lang="en-US" dirty="0"/>
              <a:t>Connection Throttling/Rating (2/2)</a:t>
            </a:r>
          </a:p>
        </p:txBody>
      </p:sp>
      <p:sp>
        <p:nvSpPr>
          <p:cNvPr id="27" name="TextBox 26">
            <a:extLst>
              <a:ext uri="{FF2B5EF4-FFF2-40B4-BE49-F238E27FC236}">
                <a16:creationId xmlns:a16="http://schemas.microsoft.com/office/drawing/2014/main" id="{2EB0FE91-954C-44F2-851B-589FB641C7C6}"/>
              </a:ext>
            </a:extLst>
          </p:cNvPr>
          <p:cNvSpPr txBox="1"/>
          <p:nvPr/>
        </p:nvSpPr>
        <p:spPr>
          <a:xfrm>
            <a:off x="765717" y="5474351"/>
            <a:ext cx="1774977"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Maximum Concurrent Connections on the VIP</a:t>
            </a:r>
          </a:p>
        </p:txBody>
      </p:sp>
      <p:cxnSp>
        <p:nvCxnSpPr>
          <p:cNvPr id="30" name="Straight Arrow Connector 29">
            <a:extLst>
              <a:ext uri="{FF2B5EF4-FFF2-40B4-BE49-F238E27FC236}">
                <a16:creationId xmlns:a16="http://schemas.microsoft.com/office/drawing/2014/main" id="{C67E6A75-B14F-42B4-AEDA-E36DB4E50524}"/>
              </a:ext>
            </a:extLst>
          </p:cNvPr>
          <p:cNvCxnSpPr>
            <a:cxnSpLocks/>
            <a:stCxn id="27" idx="3"/>
          </p:cNvCxnSpPr>
          <p:nvPr/>
        </p:nvCxnSpPr>
        <p:spPr bwMode="gray">
          <a:xfrm>
            <a:off x="2540694" y="5674406"/>
            <a:ext cx="1587139" cy="4616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71601228-9624-4A56-9D7C-58038CC9CE1B}"/>
              </a:ext>
            </a:extLst>
          </p:cNvPr>
          <p:cNvSpPr txBox="1"/>
          <p:nvPr/>
        </p:nvSpPr>
        <p:spPr>
          <a:xfrm>
            <a:off x="8794596" y="5017151"/>
            <a:ext cx="2060148"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Maximum Concurrent Connections rate on the VIP</a:t>
            </a:r>
          </a:p>
        </p:txBody>
      </p:sp>
      <p:cxnSp>
        <p:nvCxnSpPr>
          <p:cNvPr id="12" name="Straight Arrow Connector 11">
            <a:extLst>
              <a:ext uri="{FF2B5EF4-FFF2-40B4-BE49-F238E27FC236}">
                <a16:creationId xmlns:a16="http://schemas.microsoft.com/office/drawing/2014/main" id="{A41EF90B-9A13-4DFA-A56E-9906B81C391E}"/>
              </a:ext>
            </a:extLst>
          </p:cNvPr>
          <p:cNvCxnSpPr>
            <a:cxnSpLocks/>
            <a:stCxn id="10" idx="2"/>
          </p:cNvCxnSpPr>
          <p:nvPr/>
        </p:nvCxnSpPr>
        <p:spPr bwMode="gray">
          <a:xfrm flipH="1">
            <a:off x="9441366" y="5417261"/>
            <a:ext cx="383304" cy="30331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EAB0A7CC-803D-4BC9-B91D-5288426F6AC0}"/>
              </a:ext>
            </a:extLst>
          </p:cNvPr>
          <p:cNvSpPr/>
          <p:nvPr/>
        </p:nvSpPr>
        <p:spPr>
          <a:xfrm>
            <a:off x="7188820" y="130175"/>
            <a:ext cx="4736388" cy="1609415"/>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 name="Picture 1">
            <a:extLst>
              <a:ext uri="{FF2B5EF4-FFF2-40B4-BE49-F238E27FC236}">
                <a16:creationId xmlns:a16="http://schemas.microsoft.com/office/drawing/2014/main" id="{58EAA92B-36ED-45E6-B14C-AAF556B02929}"/>
              </a:ext>
            </a:extLst>
          </p:cNvPr>
          <p:cNvPicPr>
            <a:picLocks noChangeAspect="1"/>
          </p:cNvPicPr>
          <p:nvPr/>
        </p:nvPicPr>
        <p:blipFill>
          <a:blip r:embed="rId3"/>
          <a:stretch>
            <a:fillRect/>
          </a:stretch>
        </p:blipFill>
        <p:spPr>
          <a:xfrm>
            <a:off x="7220092" y="149225"/>
            <a:ext cx="4806808" cy="1541508"/>
          </a:xfrm>
          <a:prstGeom prst="rect">
            <a:avLst/>
          </a:prstGeom>
        </p:spPr>
      </p:pic>
    </p:spTree>
    <p:extLst>
      <p:ext uri="{BB962C8B-B14F-4D97-AF65-F5344CB8AC3E}">
        <p14:creationId xmlns:p14="http://schemas.microsoft.com/office/powerpoint/2010/main" val="4287018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lvl="0">
              <a:spcBef>
                <a:spcPts val="0"/>
              </a:spcBef>
              <a:buClr>
                <a:srgbClr val="717074">
                  <a:lumMod val="60000"/>
                  <a:lumOff val="40000"/>
                </a:srgbClr>
              </a:buClr>
              <a:buNone/>
            </a:pPr>
            <a:r>
              <a:rPr lang="en-US" sz="1600" dirty="0">
                <a:solidFill>
                  <a:srgbClr val="3F3F3F"/>
                </a:solidFill>
              </a:rPr>
              <a:t>By default Layer7 HTTP Profiles (HTTP/HTTPS) allow only pool member response with HTTP headers &lt; 4k bytes.</a:t>
            </a: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600" dirty="0">
                <a:solidFill>
                  <a:srgbClr val="3F3F3F"/>
                </a:solidFill>
              </a:rPr>
              <a:t>There is an option of the LB Profile to allow HTTP response headers up to 64k bytes.</a:t>
            </a:r>
          </a:p>
          <a:p>
            <a:pPr lvl="0">
              <a:spcBef>
                <a:spcPts val="0"/>
              </a:spcBef>
              <a:buClr>
                <a:srgbClr val="717074">
                  <a:lumMod val="60000"/>
                  <a:lumOff val="40000"/>
                </a:srgbClr>
              </a:buClr>
              <a:buNone/>
            </a:pPr>
            <a:endParaRPr lang="en-US" sz="1600" i="1" dirty="0">
              <a:solidFill>
                <a:srgbClr val="3F3F3F"/>
              </a:solidFill>
            </a:endParaRPr>
          </a:p>
          <a:p>
            <a:pPr lvl="0">
              <a:spcBef>
                <a:spcPts val="0"/>
              </a:spcBef>
              <a:buClr>
                <a:srgbClr val="717074">
                  <a:lumMod val="60000"/>
                  <a:lumOff val="40000"/>
                </a:srgbClr>
              </a:buClr>
              <a:buNone/>
            </a:pPr>
            <a:endParaRPr lang="en-US" sz="1400" dirty="0">
              <a:solidFill>
                <a:srgbClr val="3F3F3F"/>
              </a:solidFill>
            </a:endParaRP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Increase Response Header Size (1/2)</a:t>
            </a:r>
          </a:p>
        </p:txBody>
      </p:sp>
      <p:grpSp>
        <p:nvGrpSpPr>
          <p:cNvPr id="44" name="Group 43">
            <a:extLst>
              <a:ext uri="{FF2B5EF4-FFF2-40B4-BE49-F238E27FC236}">
                <a16:creationId xmlns:a16="http://schemas.microsoft.com/office/drawing/2014/main" id="{D235F92C-F014-464F-AA20-49D7D9D6C485}"/>
              </a:ext>
            </a:extLst>
          </p:cNvPr>
          <p:cNvGrpSpPr/>
          <p:nvPr/>
        </p:nvGrpSpPr>
        <p:grpSpPr>
          <a:xfrm>
            <a:off x="3239511" y="2255989"/>
            <a:ext cx="602248" cy="602488"/>
            <a:chOff x="7736620" y="7009631"/>
            <a:chExt cx="4501800" cy="4503600"/>
          </a:xfrm>
          <a:solidFill>
            <a:schemeClr val="accent1"/>
          </a:solidFill>
        </p:grpSpPr>
        <p:sp>
          <p:nvSpPr>
            <p:cNvPr id="45" name="Freeform: Shape 1">
              <a:extLst>
                <a:ext uri="{FF2B5EF4-FFF2-40B4-BE49-F238E27FC236}">
                  <a16:creationId xmlns:a16="http://schemas.microsoft.com/office/drawing/2014/main" id="{B5CD7A6C-11E7-4756-83CE-DA6209D82A25}"/>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46" name="Freeform: Shape 2">
              <a:extLst>
                <a:ext uri="{FF2B5EF4-FFF2-40B4-BE49-F238E27FC236}">
                  <a16:creationId xmlns:a16="http://schemas.microsoft.com/office/drawing/2014/main" id="{34C09F87-B266-49A6-9E7D-2FA2EB40F8A4}"/>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47" name="Freeform: Shape 3">
              <a:extLst>
                <a:ext uri="{FF2B5EF4-FFF2-40B4-BE49-F238E27FC236}">
                  <a16:creationId xmlns:a16="http://schemas.microsoft.com/office/drawing/2014/main" id="{628B4A44-EB84-4522-9AAF-3251E59A9BAF}"/>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48" name="Freeform: Shape 4">
              <a:extLst>
                <a:ext uri="{FF2B5EF4-FFF2-40B4-BE49-F238E27FC236}">
                  <a16:creationId xmlns:a16="http://schemas.microsoft.com/office/drawing/2014/main" id="{0A4C007D-9369-4438-B49F-C7F655F52B31}"/>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49" name="Freeform: Shape 5">
              <a:extLst>
                <a:ext uri="{FF2B5EF4-FFF2-40B4-BE49-F238E27FC236}">
                  <a16:creationId xmlns:a16="http://schemas.microsoft.com/office/drawing/2014/main" id="{FCC7EFE4-D342-4DBC-B63B-1D73AE8D3C54}"/>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50" name="Group 49">
            <a:extLst>
              <a:ext uri="{FF2B5EF4-FFF2-40B4-BE49-F238E27FC236}">
                <a16:creationId xmlns:a16="http://schemas.microsoft.com/office/drawing/2014/main" id="{D971AA3E-241E-4D0E-899B-68C5784FD4B5}"/>
              </a:ext>
            </a:extLst>
          </p:cNvPr>
          <p:cNvGrpSpPr>
            <a:grpSpLocks noChangeAspect="1"/>
          </p:cNvGrpSpPr>
          <p:nvPr/>
        </p:nvGrpSpPr>
        <p:grpSpPr>
          <a:xfrm>
            <a:off x="3629725" y="2119443"/>
            <a:ext cx="364538" cy="338684"/>
            <a:chOff x="2560638" y="566738"/>
            <a:chExt cx="6486525" cy="6486525"/>
          </a:xfrm>
          <a:solidFill>
            <a:schemeClr val="accent1"/>
          </a:solidFill>
        </p:grpSpPr>
        <p:sp>
          <p:nvSpPr>
            <p:cNvPr id="51" name="Freeform 1">
              <a:extLst>
                <a:ext uri="{FF2B5EF4-FFF2-40B4-BE49-F238E27FC236}">
                  <a16:creationId xmlns:a16="http://schemas.microsoft.com/office/drawing/2014/main" id="{C4925D35-E006-4557-A787-3B377EF59AB2}"/>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2" name="Freeform 2">
              <a:extLst>
                <a:ext uri="{FF2B5EF4-FFF2-40B4-BE49-F238E27FC236}">
                  <a16:creationId xmlns:a16="http://schemas.microsoft.com/office/drawing/2014/main" id="{7692BEA8-CA90-48F5-9B04-7EA911BC8A8B}"/>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3" name="Freeform 3">
              <a:extLst>
                <a:ext uri="{FF2B5EF4-FFF2-40B4-BE49-F238E27FC236}">
                  <a16:creationId xmlns:a16="http://schemas.microsoft.com/office/drawing/2014/main" id="{889354B0-55B3-4E7A-B320-B439FDD676CA}"/>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4" name="Freeform 4">
              <a:extLst>
                <a:ext uri="{FF2B5EF4-FFF2-40B4-BE49-F238E27FC236}">
                  <a16:creationId xmlns:a16="http://schemas.microsoft.com/office/drawing/2014/main" id="{3C6B37DF-492E-4B05-AF35-428A76178069}"/>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5" name="Freeform 5">
              <a:extLst>
                <a:ext uri="{FF2B5EF4-FFF2-40B4-BE49-F238E27FC236}">
                  <a16:creationId xmlns:a16="http://schemas.microsoft.com/office/drawing/2014/main" id="{8547F301-51E2-4BE4-9621-EAC5EACAF4F3}"/>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6" name="Freeform 6">
              <a:extLst>
                <a:ext uri="{FF2B5EF4-FFF2-40B4-BE49-F238E27FC236}">
                  <a16:creationId xmlns:a16="http://schemas.microsoft.com/office/drawing/2014/main" id="{889C1BCF-E468-4733-A1BE-E3D8F1E3C5AD}"/>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7" name="Freeform 7">
              <a:extLst>
                <a:ext uri="{FF2B5EF4-FFF2-40B4-BE49-F238E27FC236}">
                  <a16:creationId xmlns:a16="http://schemas.microsoft.com/office/drawing/2014/main" id="{D857E1CF-1594-4011-9AE8-9DC7736EA13B}"/>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8" name="Freeform 8">
              <a:extLst>
                <a:ext uri="{FF2B5EF4-FFF2-40B4-BE49-F238E27FC236}">
                  <a16:creationId xmlns:a16="http://schemas.microsoft.com/office/drawing/2014/main" id="{B150F867-9701-4DB1-91F5-DBA3D2737F1C}"/>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9" name="Freeform 9">
              <a:extLst>
                <a:ext uri="{FF2B5EF4-FFF2-40B4-BE49-F238E27FC236}">
                  <a16:creationId xmlns:a16="http://schemas.microsoft.com/office/drawing/2014/main" id="{B5263AA4-78D2-4440-A117-ED93F853D817}"/>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0" name="Freeform 10">
              <a:extLst>
                <a:ext uri="{FF2B5EF4-FFF2-40B4-BE49-F238E27FC236}">
                  <a16:creationId xmlns:a16="http://schemas.microsoft.com/office/drawing/2014/main" id="{D3F781E1-D44B-408B-9E8A-269D5300EB23}"/>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1" name="Freeform 11">
              <a:extLst>
                <a:ext uri="{FF2B5EF4-FFF2-40B4-BE49-F238E27FC236}">
                  <a16:creationId xmlns:a16="http://schemas.microsoft.com/office/drawing/2014/main" id="{DD0ECA10-783B-45B4-83D3-23B24E4CD145}"/>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nvGrpSpPr>
          <p:cNvPr id="62" name="Group 61">
            <a:extLst>
              <a:ext uri="{FF2B5EF4-FFF2-40B4-BE49-F238E27FC236}">
                <a16:creationId xmlns:a16="http://schemas.microsoft.com/office/drawing/2014/main" id="{8D531CD8-5B95-49AB-B119-818E1E69DE35}"/>
              </a:ext>
            </a:extLst>
          </p:cNvPr>
          <p:cNvGrpSpPr>
            <a:grpSpLocks noChangeAspect="1"/>
          </p:cNvGrpSpPr>
          <p:nvPr/>
        </p:nvGrpSpPr>
        <p:grpSpPr>
          <a:xfrm>
            <a:off x="277128" y="2139075"/>
            <a:ext cx="731520" cy="731520"/>
            <a:chOff x="609600" y="1371441"/>
            <a:chExt cx="1828959" cy="1828959"/>
          </a:xfrm>
        </p:grpSpPr>
        <p:sp>
          <p:nvSpPr>
            <p:cNvPr id="63" name="Oval 62">
              <a:extLst>
                <a:ext uri="{FF2B5EF4-FFF2-40B4-BE49-F238E27FC236}">
                  <a16:creationId xmlns:a16="http://schemas.microsoft.com/office/drawing/2014/main" id="{D8E72611-1581-4481-A5A4-312CB20A815D}"/>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64" name="Freeform 5">
              <a:extLst>
                <a:ext uri="{FF2B5EF4-FFF2-40B4-BE49-F238E27FC236}">
                  <a16:creationId xmlns:a16="http://schemas.microsoft.com/office/drawing/2014/main" id="{003B4634-6180-462D-865F-22EDA478183B}"/>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65" name="TextBox 64">
            <a:extLst>
              <a:ext uri="{FF2B5EF4-FFF2-40B4-BE49-F238E27FC236}">
                <a16:creationId xmlns:a16="http://schemas.microsoft.com/office/drawing/2014/main" id="{5E885453-4E43-4E16-B85E-6CB9A84698C5}"/>
              </a:ext>
            </a:extLst>
          </p:cNvPr>
          <p:cNvSpPr txBox="1"/>
          <p:nvPr/>
        </p:nvSpPr>
        <p:spPr>
          <a:xfrm>
            <a:off x="3171143" y="2940318"/>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cxnSp>
        <p:nvCxnSpPr>
          <p:cNvPr id="66" name="Straight Connector 65">
            <a:extLst>
              <a:ext uri="{FF2B5EF4-FFF2-40B4-BE49-F238E27FC236}">
                <a16:creationId xmlns:a16="http://schemas.microsoft.com/office/drawing/2014/main" id="{05564C48-0A41-40FE-BD46-2E1E5292BD9F}"/>
              </a:ext>
            </a:extLst>
          </p:cNvPr>
          <p:cNvCxnSpPr>
            <a:cxnSpLocks/>
            <a:endCxn id="72" idx="2"/>
          </p:cNvCxnSpPr>
          <p:nvPr/>
        </p:nvCxnSpPr>
        <p:spPr bwMode="auto">
          <a:xfrm>
            <a:off x="5664446" y="22053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937E7DB4-D234-4BDA-9E16-6B14F88BF38C}"/>
              </a:ext>
            </a:extLst>
          </p:cNvPr>
          <p:cNvCxnSpPr>
            <a:cxnSpLocks/>
          </p:cNvCxnSpPr>
          <p:nvPr/>
        </p:nvCxnSpPr>
        <p:spPr>
          <a:xfrm>
            <a:off x="5675921" y="20283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3F8271F-BB3E-421A-8424-BEEF8D935833}"/>
              </a:ext>
            </a:extLst>
          </p:cNvPr>
          <p:cNvCxnSpPr>
            <a:cxnSpLocks/>
            <a:endCxn id="73" idx="2"/>
          </p:cNvCxnSpPr>
          <p:nvPr/>
        </p:nvCxnSpPr>
        <p:spPr bwMode="auto">
          <a:xfrm flipV="1">
            <a:off x="5664177" y="26596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AD89D690-6319-4DC6-9703-6C04B0CC8CB2}"/>
              </a:ext>
            </a:extLst>
          </p:cNvPr>
          <p:cNvCxnSpPr>
            <a:cxnSpLocks/>
            <a:endCxn id="74" idx="2"/>
          </p:cNvCxnSpPr>
          <p:nvPr/>
        </p:nvCxnSpPr>
        <p:spPr bwMode="auto">
          <a:xfrm>
            <a:off x="5664177" y="311975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70" name="Rounded Rectangle 109">
            <a:extLst>
              <a:ext uri="{FF2B5EF4-FFF2-40B4-BE49-F238E27FC236}">
                <a16:creationId xmlns:a16="http://schemas.microsoft.com/office/drawing/2014/main" id="{6704204D-3E28-4CAC-A96C-7BC9CDAD4903}"/>
              </a:ext>
            </a:extLst>
          </p:cNvPr>
          <p:cNvSpPr/>
          <p:nvPr/>
        </p:nvSpPr>
        <p:spPr>
          <a:xfrm>
            <a:off x="6030241" y="19152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71" name="TextBox 70">
            <a:extLst>
              <a:ext uri="{FF2B5EF4-FFF2-40B4-BE49-F238E27FC236}">
                <a16:creationId xmlns:a16="http://schemas.microsoft.com/office/drawing/2014/main" id="{6A4E0CF9-6C8E-40CF-AAA2-C52802F2D669}"/>
              </a:ext>
            </a:extLst>
          </p:cNvPr>
          <p:cNvSpPr txBox="1"/>
          <p:nvPr/>
        </p:nvSpPr>
        <p:spPr>
          <a:xfrm>
            <a:off x="6679776" y="18454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72" name="Oval 71">
            <a:extLst>
              <a:ext uri="{FF2B5EF4-FFF2-40B4-BE49-F238E27FC236}">
                <a16:creationId xmlns:a16="http://schemas.microsoft.com/office/drawing/2014/main" id="{68B8F8F7-67D7-4231-9308-575E65850A71}"/>
              </a:ext>
            </a:extLst>
          </p:cNvPr>
          <p:cNvSpPr>
            <a:spLocks noChangeAspect="1"/>
          </p:cNvSpPr>
          <p:nvPr/>
        </p:nvSpPr>
        <p:spPr>
          <a:xfrm>
            <a:off x="6151875" y="20262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73" name="Oval 72">
            <a:extLst>
              <a:ext uri="{FF2B5EF4-FFF2-40B4-BE49-F238E27FC236}">
                <a16:creationId xmlns:a16="http://schemas.microsoft.com/office/drawing/2014/main" id="{137CBC17-CDF9-49A3-8921-742EA2DD501A}"/>
              </a:ext>
            </a:extLst>
          </p:cNvPr>
          <p:cNvSpPr>
            <a:spLocks noChangeAspect="1"/>
          </p:cNvSpPr>
          <p:nvPr/>
        </p:nvSpPr>
        <p:spPr>
          <a:xfrm>
            <a:off x="6151875" y="24767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74" name="Oval 73">
            <a:extLst>
              <a:ext uri="{FF2B5EF4-FFF2-40B4-BE49-F238E27FC236}">
                <a16:creationId xmlns:a16="http://schemas.microsoft.com/office/drawing/2014/main" id="{08741878-44CD-45CA-9F11-DDE864F1BA15}"/>
              </a:ext>
            </a:extLst>
          </p:cNvPr>
          <p:cNvSpPr>
            <a:spLocks noChangeAspect="1"/>
          </p:cNvSpPr>
          <p:nvPr/>
        </p:nvSpPr>
        <p:spPr>
          <a:xfrm>
            <a:off x="6151875" y="29406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75" name="Straight Connector 74">
            <a:extLst>
              <a:ext uri="{FF2B5EF4-FFF2-40B4-BE49-F238E27FC236}">
                <a16:creationId xmlns:a16="http://schemas.microsoft.com/office/drawing/2014/main" id="{034EE86E-D1AA-4E52-BE52-D82780580980}"/>
              </a:ext>
            </a:extLst>
          </p:cNvPr>
          <p:cNvCxnSpPr>
            <a:cxnSpLocks/>
          </p:cNvCxnSpPr>
          <p:nvPr/>
        </p:nvCxnSpPr>
        <p:spPr>
          <a:xfrm>
            <a:off x="3841759" y="2570438"/>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24A00F1-9D71-4721-AC57-E94A4DB4CD49}"/>
              </a:ext>
            </a:extLst>
          </p:cNvPr>
          <p:cNvCxnSpPr>
            <a:cxnSpLocks/>
          </p:cNvCxnSpPr>
          <p:nvPr/>
        </p:nvCxnSpPr>
        <p:spPr>
          <a:xfrm>
            <a:off x="1167023" y="2578983"/>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7" name="Oval 76">
            <a:extLst>
              <a:ext uri="{FF2B5EF4-FFF2-40B4-BE49-F238E27FC236}">
                <a16:creationId xmlns:a16="http://schemas.microsoft.com/office/drawing/2014/main" id="{6A13743E-A758-4316-A743-F1DD5B79D9EB}"/>
              </a:ext>
            </a:extLst>
          </p:cNvPr>
          <p:cNvSpPr>
            <a:spLocks noChangeAspect="1"/>
          </p:cNvSpPr>
          <p:nvPr/>
        </p:nvSpPr>
        <p:spPr>
          <a:xfrm>
            <a:off x="5867909" y="4499517"/>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79" name="Right Arrow 26">
            <a:extLst>
              <a:ext uri="{FF2B5EF4-FFF2-40B4-BE49-F238E27FC236}">
                <a16:creationId xmlns:a16="http://schemas.microsoft.com/office/drawing/2014/main" id="{44E40C38-C26B-4EFA-BB41-504A1EB72E04}"/>
              </a:ext>
            </a:extLst>
          </p:cNvPr>
          <p:cNvSpPr/>
          <p:nvPr/>
        </p:nvSpPr>
        <p:spPr>
          <a:xfrm>
            <a:off x="1126751" y="3792890"/>
            <a:ext cx="210854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0" name="Rectangle 79">
            <a:extLst>
              <a:ext uri="{FF2B5EF4-FFF2-40B4-BE49-F238E27FC236}">
                <a16:creationId xmlns:a16="http://schemas.microsoft.com/office/drawing/2014/main" id="{81F076D3-1696-4335-ABC2-DCCAF164837D}"/>
              </a:ext>
            </a:extLst>
          </p:cNvPr>
          <p:cNvSpPr/>
          <p:nvPr/>
        </p:nvSpPr>
        <p:spPr>
          <a:xfrm>
            <a:off x="3968761" y="3511873"/>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a:t>
            </a:r>
          </a:p>
        </p:txBody>
      </p:sp>
      <p:sp>
        <p:nvSpPr>
          <p:cNvPr id="81" name="Right Arrow 26">
            <a:extLst>
              <a:ext uri="{FF2B5EF4-FFF2-40B4-BE49-F238E27FC236}">
                <a16:creationId xmlns:a16="http://schemas.microsoft.com/office/drawing/2014/main" id="{2E454FBC-4BBA-4A23-8056-EFB4009A377F}"/>
              </a:ext>
            </a:extLst>
          </p:cNvPr>
          <p:cNvSpPr/>
          <p:nvPr/>
        </p:nvSpPr>
        <p:spPr>
          <a:xfrm>
            <a:off x="3883695" y="3792890"/>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2" name="Right Arrow 29">
            <a:extLst>
              <a:ext uri="{FF2B5EF4-FFF2-40B4-BE49-F238E27FC236}">
                <a16:creationId xmlns:a16="http://schemas.microsoft.com/office/drawing/2014/main" id="{7AD653F8-84A0-4457-AF08-EC48150670A0}"/>
              </a:ext>
            </a:extLst>
          </p:cNvPr>
          <p:cNvSpPr/>
          <p:nvPr/>
        </p:nvSpPr>
        <p:spPr>
          <a:xfrm rot="10800000">
            <a:off x="3883696" y="4546983"/>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3" name="Rectangle 82">
            <a:extLst>
              <a:ext uri="{FF2B5EF4-FFF2-40B4-BE49-F238E27FC236}">
                <a16:creationId xmlns:a16="http://schemas.microsoft.com/office/drawing/2014/main" id="{18A855D8-6979-4745-BA91-E444AC38346D}"/>
              </a:ext>
            </a:extLst>
          </p:cNvPr>
          <p:cNvSpPr/>
          <p:nvPr/>
        </p:nvSpPr>
        <p:spPr>
          <a:xfrm>
            <a:off x="3918461" y="4132417"/>
            <a:ext cx="2021325"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HTTP Response</a:t>
            </a:r>
          </a:p>
          <a:p>
            <a:r>
              <a:rPr lang="en-US" sz="1200" dirty="0">
                <a:solidFill>
                  <a:srgbClr val="FF0000"/>
                </a:solidFill>
                <a:latin typeface="Calibri" panose="020F0502020204030204" pitchFamily="34" charset="0"/>
              </a:rPr>
              <a:t>with http headers &gt; 4k</a:t>
            </a:r>
          </a:p>
        </p:txBody>
      </p:sp>
      <p:sp>
        <p:nvSpPr>
          <p:cNvPr id="85" name="Rectangle 84">
            <a:extLst>
              <a:ext uri="{FF2B5EF4-FFF2-40B4-BE49-F238E27FC236}">
                <a16:creationId xmlns:a16="http://schemas.microsoft.com/office/drawing/2014/main" id="{30259E47-FFC3-4EDB-85B8-59CE5231B573}"/>
              </a:ext>
            </a:extLst>
          </p:cNvPr>
          <p:cNvSpPr/>
          <p:nvPr/>
        </p:nvSpPr>
        <p:spPr>
          <a:xfrm>
            <a:off x="1164595" y="3568215"/>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a:t>
            </a:r>
          </a:p>
        </p:txBody>
      </p:sp>
      <p:grpSp>
        <p:nvGrpSpPr>
          <p:cNvPr id="13" name="Group 12">
            <a:extLst>
              <a:ext uri="{FF2B5EF4-FFF2-40B4-BE49-F238E27FC236}">
                <a16:creationId xmlns:a16="http://schemas.microsoft.com/office/drawing/2014/main" id="{B555BB9D-1812-4EE1-BE4E-59ED7E68F53B}"/>
              </a:ext>
            </a:extLst>
          </p:cNvPr>
          <p:cNvGrpSpPr/>
          <p:nvPr/>
        </p:nvGrpSpPr>
        <p:grpSpPr>
          <a:xfrm>
            <a:off x="3309685" y="4515478"/>
            <a:ext cx="320040" cy="320932"/>
            <a:chOff x="3050561" y="4472108"/>
            <a:chExt cx="320040" cy="320932"/>
          </a:xfrm>
        </p:grpSpPr>
        <p:sp>
          <p:nvSpPr>
            <p:cNvPr id="5" name="Rectangle 4">
              <a:extLst>
                <a:ext uri="{FF2B5EF4-FFF2-40B4-BE49-F238E27FC236}">
                  <a16:creationId xmlns:a16="http://schemas.microsoft.com/office/drawing/2014/main" id="{92D8B113-5A5A-4DA1-BB03-5DD688F8B493}"/>
                </a:ext>
              </a:extLst>
            </p:cNvPr>
            <p:cNvSpPr>
              <a:spLocks noChangeAspect="1"/>
            </p:cNvSpPr>
            <p:nvPr/>
          </p:nvSpPr>
          <p:spPr>
            <a:xfrm>
              <a:off x="3050561" y="4472108"/>
              <a:ext cx="320040" cy="320932"/>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8" name="Straight Connector 7">
              <a:extLst>
                <a:ext uri="{FF2B5EF4-FFF2-40B4-BE49-F238E27FC236}">
                  <a16:creationId xmlns:a16="http://schemas.microsoft.com/office/drawing/2014/main" id="{F17E3CF1-6D39-48C7-A1B3-4B3D103DF21E}"/>
                </a:ext>
              </a:extLst>
            </p:cNvPr>
            <p:cNvCxnSpPr/>
            <p:nvPr/>
          </p:nvCxnSpPr>
          <p:spPr bwMode="gray">
            <a:xfrm>
              <a:off x="3050561" y="4472108"/>
              <a:ext cx="320040" cy="320932"/>
            </a:xfrm>
            <a:prstGeom prst="line">
              <a:avLst/>
            </a:prstGeom>
            <a:ln w="25400">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4672958F-FF5F-4A73-A1F9-FA5B99776FC5}"/>
                </a:ext>
              </a:extLst>
            </p:cNvPr>
            <p:cNvCxnSpPr>
              <a:cxnSpLocks/>
            </p:cNvCxnSpPr>
            <p:nvPr/>
          </p:nvCxnSpPr>
          <p:spPr bwMode="gray">
            <a:xfrm flipH="1">
              <a:off x="3050561" y="4472108"/>
              <a:ext cx="320040" cy="320932"/>
            </a:xfrm>
            <a:prstGeom prst="line">
              <a:avLst/>
            </a:prstGeom>
            <a:ln w="25400">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101" name="Rectangle 100">
            <a:extLst>
              <a:ext uri="{FF2B5EF4-FFF2-40B4-BE49-F238E27FC236}">
                <a16:creationId xmlns:a16="http://schemas.microsoft.com/office/drawing/2014/main" id="{D5A7200B-3547-45DD-A56F-A24CE1B26BD1}"/>
              </a:ext>
            </a:extLst>
          </p:cNvPr>
          <p:cNvSpPr/>
          <p:nvPr/>
        </p:nvSpPr>
        <p:spPr>
          <a:xfrm>
            <a:off x="6226356" y="5297869"/>
            <a:ext cx="1687998" cy="646331"/>
          </a:xfrm>
          <a:prstGeom prst="rect">
            <a:avLst/>
          </a:prstGeom>
        </p:spPr>
        <p:txBody>
          <a:bodyPr wrap="square" anchor="t">
            <a:spAutoFit/>
          </a:bodyPr>
          <a:lstStyle/>
          <a:p>
            <a:r>
              <a:rPr lang="en-US" sz="1200" dirty="0">
                <a:solidFill>
                  <a:schemeClr val="accent2"/>
                </a:solidFill>
                <a:latin typeface="Calibri" panose="020F0502020204030204" pitchFamily="34" charset="0"/>
              </a:rPr>
              <a:t>With LB Profile  configuration to allow response headers &gt; 4k</a:t>
            </a:r>
          </a:p>
        </p:txBody>
      </p:sp>
      <p:sp>
        <p:nvSpPr>
          <p:cNvPr id="102" name="Right Arrow 29">
            <a:extLst>
              <a:ext uri="{FF2B5EF4-FFF2-40B4-BE49-F238E27FC236}">
                <a16:creationId xmlns:a16="http://schemas.microsoft.com/office/drawing/2014/main" id="{036D17DC-9D23-4656-A607-BF0750DBA6FA}"/>
              </a:ext>
            </a:extLst>
          </p:cNvPr>
          <p:cNvSpPr/>
          <p:nvPr/>
        </p:nvSpPr>
        <p:spPr>
          <a:xfrm rot="10800000">
            <a:off x="3895171" y="5642479"/>
            <a:ext cx="1769005"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3" name="Rectangle 102">
            <a:extLst>
              <a:ext uri="{FF2B5EF4-FFF2-40B4-BE49-F238E27FC236}">
                <a16:creationId xmlns:a16="http://schemas.microsoft.com/office/drawing/2014/main" id="{584CF3B7-2173-41B8-B6F7-73E42CEFA061}"/>
              </a:ext>
            </a:extLst>
          </p:cNvPr>
          <p:cNvSpPr/>
          <p:nvPr/>
        </p:nvSpPr>
        <p:spPr>
          <a:xfrm>
            <a:off x="3929938" y="5227913"/>
            <a:ext cx="2021325"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HTTP Response</a:t>
            </a:r>
          </a:p>
          <a:p>
            <a:r>
              <a:rPr lang="en-US" sz="1200" dirty="0">
                <a:solidFill>
                  <a:srgbClr val="FF0000"/>
                </a:solidFill>
                <a:latin typeface="Calibri" panose="020F0502020204030204" pitchFamily="34" charset="0"/>
              </a:rPr>
              <a:t>with http headers &gt; 4k</a:t>
            </a:r>
          </a:p>
        </p:txBody>
      </p:sp>
      <p:sp>
        <p:nvSpPr>
          <p:cNvPr id="108" name="Right Arrow 29">
            <a:extLst>
              <a:ext uri="{FF2B5EF4-FFF2-40B4-BE49-F238E27FC236}">
                <a16:creationId xmlns:a16="http://schemas.microsoft.com/office/drawing/2014/main" id="{A653D925-CB22-4F85-A9C9-DF2E7CA57AFE}"/>
              </a:ext>
            </a:extLst>
          </p:cNvPr>
          <p:cNvSpPr/>
          <p:nvPr/>
        </p:nvSpPr>
        <p:spPr>
          <a:xfrm rot="10800000">
            <a:off x="1126751" y="5642479"/>
            <a:ext cx="210854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9" name="Rectangle 108">
            <a:extLst>
              <a:ext uri="{FF2B5EF4-FFF2-40B4-BE49-F238E27FC236}">
                <a16:creationId xmlns:a16="http://schemas.microsoft.com/office/drawing/2014/main" id="{C6B14D6B-2A92-4F7B-8850-DBBCB517B63A}"/>
              </a:ext>
            </a:extLst>
          </p:cNvPr>
          <p:cNvSpPr/>
          <p:nvPr/>
        </p:nvSpPr>
        <p:spPr>
          <a:xfrm>
            <a:off x="1287778" y="5227913"/>
            <a:ext cx="2021325"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HTTP Response</a:t>
            </a:r>
          </a:p>
          <a:p>
            <a:r>
              <a:rPr lang="en-US" sz="1200" dirty="0">
                <a:solidFill>
                  <a:srgbClr val="FF0000"/>
                </a:solidFill>
                <a:latin typeface="Calibri" panose="020F0502020204030204" pitchFamily="34" charset="0"/>
              </a:rPr>
              <a:t>with http headers &gt; 4k</a:t>
            </a:r>
          </a:p>
        </p:txBody>
      </p:sp>
      <p:sp>
        <p:nvSpPr>
          <p:cNvPr id="110" name="Oval 109">
            <a:extLst>
              <a:ext uri="{FF2B5EF4-FFF2-40B4-BE49-F238E27FC236}">
                <a16:creationId xmlns:a16="http://schemas.microsoft.com/office/drawing/2014/main" id="{C73BD4D3-F115-4985-BA39-147958EEE907}"/>
              </a:ext>
            </a:extLst>
          </p:cNvPr>
          <p:cNvSpPr>
            <a:spLocks noChangeAspect="1"/>
          </p:cNvSpPr>
          <p:nvPr/>
        </p:nvSpPr>
        <p:spPr>
          <a:xfrm>
            <a:off x="5867909" y="5552418"/>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
        <p:nvSpPr>
          <p:cNvPr id="111" name="Oval 110">
            <a:extLst>
              <a:ext uri="{FF2B5EF4-FFF2-40B4-BE49-F238E27FC236}">
                <a16:creationId xmlns:a16="http://schemas.microsoft.com/office/drawing/2014/main" id="{8E5A1A9D-4D5C-41E3-93CA-EE82B944C8CD}"/>
              </a:ext>
            </a:extLst>
          </p:cNvPr>
          <p:cNvSpPr>
            <a:spLocks noChangeAspect="1"/>
          </p:cNvSpPr>
          <p:nvPr/>
        </p:nvSpPr>
        <p:spPr>
          <a:xfrm>
            <a:off x="10426610" y="250141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112" name="Oval 111">
            <a:extLst>
              <a:ext uri="{FF2B5EF4-FFF2-40B4-BE49-F238E27FC236}">
                <a16:creationId xmlns:a16="http://schemas.microsoft.com/office/drawing/2014/main" id="{A5871502-DC9D-4E92-8805-442B2889D333}"/>
              </a:ext>
            </a:extLst>
          </p:cNvPr>
          <p:cNvSpPr>
            <a:spLocks noChangeAspect="1"/>
          </p:cNvSpPr>
          <p:nvPr/>
        </p:nvSpPr>
        <p:spPr>
          <a:xfrm>
            <a:off x="9779494" y="3723758"/>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Tree>
    <p:extLst>
      <p:ext uri="{BB962C8B-B14F-4D97-AF65-F5344CB8AC3E}">
        <p14:creationId xmlns:p14="http://schemas.microsoft.com/office/powerpoint/2010/main" val="345655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69AAB2E-A437-4477-AE12-ADE77E11C83E}"/>
              </a:ext>
            </a:extLst>
          </p:cNvPr>
          <p:cNvPicPr>
            <a:picLocks noChangeAspect="1"/>
          </p:cNvPicPr>
          <p:nvPr/>
        </p:nvPicPr>
        <p:blipFill>
          <a:blip r:embed="rId3"/>
          <a:stretch>
            <a:fillRect/>
          </a:stretch>
        </p:blipFill>
        <p:spPr>
          <a:xfrm>
            <a:off x="1738539" y="2538003"/>
            <a:ext cx="9948863" cy="3848100"/>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Update LB Profile "</a:t>
            </a:r>
            <a:r>
              <a:rPr lang="en-US" dirty="0" err="1"/>
              <a:t>response_header_size</a:t>
            </a:r>
            <a:r>
              <a:rPr lang="en-US" dirty="0"/>
              <a:t>" (API only)</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a:t>
            </a:r>
          </a:p>
          <a:p>
            <a:r>
              <a:rPr lang="en-US" dirty="0"/>
              <a:t>Increase Response Header Size (2/2)</a:t>
            </a:r>
          </a:p>
        </p:txBody>
      </p:sp>
      <p:sp>
        <p:nvSpPr>
          <p:cNvPr id="9" name="Rectangle 8">
            <a:extLst>
              <a:ext uri="{FF2B5EF4-FFF2-40B4-BE49-F238E27FC236}">
                <a16:creationId xmlns:a16="http://schemas.microsoft.com/office/drawing/2014/main" id="{AAC6E965-D401-42D9-A7CB-7F1E403398DF}"/>
              </a:ext>
            </a:extLst>
          </p:cNvPr>
          <p:cNvSpPr/>
          <p:nvPr/>
        </p:nvSpPr>
        <p:spPr>
          <a:xfrm>
            <a:off x="7188819" y="130175"/>
            <a:ext cx="4841255" cy="2159000"/>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5" name="Picture 14">
            <a:extLst>
              <a:ext uri="{FF2B5EF4-FFF2-40B4-BE49-F238E27FC236}">
                <a16:creationId xmlns:a16="http://schemas.microsoft.com/office/drawing/2014/main" id="{8D474070-A292-4BBA-97D6-E29F13F8EE74}"/>
              </a:ext>
            </a:extLst>
          </p:cNvPr>
          <p:cNvPicPr>
            <a:picLocks noChangeAspect="1"/>
          </p:cNvPicPr>
          <p:nvPr/>
        </p:nvPicPr>
        <p:blipFill>
          <a:blip r:embed="rId4"/>
          <a:stretch>
            <a:fillRect/>
          </a:stretch>
        </p:blipFill>
        <p:spPr>
          <a:xfrm>
            <a:off x="7215771" y="163923"/>
            <a:ext cx="4965318" cy="2072515"/>
          </a:xfrm>
          <a:prstGeom prst="rect">
            <a:avLst/>
          </a:prstGeom>
        </p:spPr>
      </p:pic>
      <p:sp>
        <p:nvSpPr>
          <p:cNvPr id="13" name="TextBox 12">
            <a:extLst>
              <a:ext uri="{FF2B5EF4-FFF2-40B4-BE49-F238E27FC236}">
                <a16:creationId xmlns:a16="http://schemas.microsoft.com/office/drawing/2014/main" id="{2C846044-9960-4C1A-9236-774B6FC9CC7C}"/>
              </a:ext>
            </a:extLst>
          </p:cNvPr>
          <p:cNvSpPr txBox="1"/>
          <p:nvPr/>
        </p:nvSpPr>
        <p:spPr>
          <a:xfrm>
            <a:off x="691072" y="4531959"/>
            <a:ext cx="1774977" cy="553998"/>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Response Header Size (default = 4096</a:t>
            </a:r>
          </a:p>
          <a:p>
            <a:pPr lvl="0">
              <a:defRPr/>
            </a:pPr>
            <a:r>
              <a:rPr lang="en-US" sz="1000" dirty="0">
                <a:solidFill>
                  <a:schemeClr val="tx2"/>
                </a:solidFill>
                <a:latin typeface="Calibri" panose="020F0502020204030204" pitchFamily="34" charset="0"/>
              </a:rPr>
              <a:t>Max = 65536)</a:t>
            </a:r>
          </a:p>
        </p:txBody>
      </p:sp>
      <p:cxnSp>
        <p:nvCxnSpPr>
          <p:cNvPr id="14" name="Straight Arrow Connector 13">
            <a:extLst>
              <a:ext uri="{FF2B5EF4-FFF2-40B4-BE49-F238E27FC236}">
                <a16:creationId xmlns:a16="http://schemas.microsoft.com/office/drawing/2014/main" id="{93BC6658-9E6C-45F0-AE8C-97D148D5F735}"/>
              </a:ext>
            </a:extLst>
          </p:cNvPr>
          <p:cNvCxnSpPr>
            <a:cxnSpLocks/>
            <a:stCxn id="13" idx="3"/>
          </p:cNvCxnSpPr>
          <p:nvPr/>
        </p:nvCxnSpPr>
        <p:spPr bwMode="gray">
          <a:xfrm>
            <a:off x="2466049" y="4808958"/>
            <a:ext cx="1639420" cy="15492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9685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lvl="0">
              <a:spcBef>
                <a:spcPts val="0"/>
              </a:spcBef>
              <a:buClr>
                <a:srgbClr val="717074">
                  <a:lumMod val="60000"/>
                  <a:lumOff val="40000"/>
                </a:srgbClr>
              </a:buClr>
              <a:buNone/>
            </a:pPr>
            <a:r>
              <a:rPr lang="en-US" sz="1600" u="sng" dirty="0">
                <a:solidFill>
                  <a:srgbClr val="3F3F3F"/>
                </a:solidFill>
              </a:rPr>
              <a:t>From NSX-T 3.0:</a:t>
            </a:r>
          </a:p>
          <a:p>
            <a:pPr>
              <a:spcBef>
                <a:spcPts val="0"/>
              </a:spcBef>
              <a:buClr>
                <a:srgbClr val="717074">
                  <a:lumMod val="60000"/>
                  <a:lumOff val="40000"/>
                </a:srgbClr>
              </a:buClr>
              <a:buNone/>
            </a:pPr>
            <a:r>
              <a:rPr lang="en-US" sz="1600" dirty="0">
                <a:solidFill>
                  <a:srgbClr val="3F3F3F"/>
                </a:solidFill>
              </a:rPr>
              <a:t>Ability to choose between</a:t>
            </a:r>
          </a:p>
          <a:p>
            <a:pPr marL="342900" indent="-342900">
              <a:spcBef>
                <a:spcPts val="0"/>
              </a:spcBef>
              <a:buClr>
                <a:srgbClr val="717074">
                  <a:lumMod val="60000"/>
                  <a:lumOff val="40000"/>
                </a:srgbClr>
              </a:buClr>
              <a:buFont typeface="Arial" panose="020B0604020202020204" pitchFamily="34" charset="0"/>
              <a:buChar char="•"/>
            </a:pPr>
            <a:r>
              <a:rPr lang="en-US" sz="1600" dirty="0">
                <a:solidFill>
                  <a:srgbClr val="3F3F3F"/>
                </a:solidFill>
              </a:rPr>
              <a:t>No Response buffering</a:t>
            </a:r>
          </a:p>
          <a:p>
            <a:pPr marL="800100" lvl="1" indent="-342900">
              <a:spcBef>
                <a:spcPts val="0"/>
              </a:spcBef>
              <a:buClr>
                <a:srgbClr val="717074">
                  <a:lumMod val="60000"/>
                  <a:lumOff val="40000"/>
                </a:srgbClr>
              </a:buClr>
            </a:pPr>
            <a:r>
              <a:rPr lang="en-US" sz="1400" dirty="0">
                <a:solidFill>
                  <a:srgbClr val="3F3F3F"/>
                </a:solidFill>
              </a:rPr>
              <a:t>LB VIP forwards pool member response immediately</a:t>
            </a:r>
          </a:p>
          <a:p>
            <a:pPr marL="342900" indent="-342900">
              <a:spcBef>
                <a:spcPts val="0"/>
              </a:spcBef>
              <a:buClr>
                <a:srgbClr val="717074">
                  <a:lumMod val="60000"/>
                  <a:lumOff val="40000"/>
                </a:srgbClr>
              </a:buClr>
              <a:buFont typeface="Arial" panose="020B0604020202020204" pitchFamily="34" charset="0"/>
              <a:buChar char="•"/>
            </a:pPr>
            <a:r>
              <a:rPr lang="en-US" sz="1600" dirty="0">
                <a:solidFill>
                  <a:srgbClr val="3F3F3F"/>
                </a:solidFill>
              </a:rPr>
              <a:t>Response buffering</a:t>
            </a:r>
          </a:p>
          <a:p>
            <a:pPr marL="800100" lvl="1" indent="-342900">
              <a:spcBef>
                <a:spcPts val="0"/>
              </a:spcBef>
              <a:buClr>
                <a:srgbClr val="717074">
                  <a:lumMod val="60000"/>
                  <a:lumOff val="40000"/>
                </a:srgbClr>
              </a:buClr>
            </a:pPr>
            <a:r>
              <a:rPr lang="en-US" sz="1400" dirty="0">
                <a:solidFill>
                  <a:srgbClr val="3F3F3F"/>
                </a:solidFill>
              </a:rPr>
              <a:t>LB VIP forwards pool member response once the whole object is received</a:t>
            </a:r>
          </a:p>
          <a:p>
            <a:pPr>
              <a:spcBef>
                <a:spcPts val="0"/>
              </a:spcBef>
              <a:buClr>
                <a:srgbClr val="717074">
                  <a:lumMod val="60000"/>
                  <a:lumOff val="40000"/>
                </a:srgbClr>
              </a:buClr>
              <a:buNone/>
            </a:pPr>
            <a:endParaRPr lang="en-US" dirty="0">
              <a:solidFill>
                <a:srgbClr val="3F3F3F"/>
              </a:solidFill>
            </a:endParaRPr>
          </a:p>
          <a:p>
            <a:pPr>
              <a:spcBef>
                <a:spcPts val="0"/>
              </a:spcBef>
              <a:buClr>
                <a:srgbClr val="717074">
                  <a:lumMod val="60000"/>
                  <a:lumOff val="40000"/>
                </a:srgbClr>
              </a:buClr>
              <a:buNone/>
            </a:pPr>
            <a:endParaRPr lang="en-US" dirty="0">
              <a:solidFill>
                <a:srgbClr val="3F3F3F"/>
              </a:solidFill>
            </a:endParaRPr>
          </a:p>
          <a:p>
            <a:pPr>
              <a:spcBef>
                <a:spcPts val="0"/>
              </a:spcBef>
              <a:buClr>
                <a:srgbClr val="717074">
                  <a:lumMod val="60000"/>
                  <a:lumOff val="40000"/>
                </a:srgbClr>
              </a:buClr>
              <a:buNone/>
            </a:pPr>
            <a:r>
              <a:rPr lang="en-US" sz="1600" dirty="0">
                <a:solidFill>
                  <a:srgbClr val="3F3F3F"/>
                </a:solidFill>
              </a:rPr>
              <a:t>Default Response Buffering:</a:t>
            </a:r>
          </a:p>
          <a:p>
            <a:pPr marL="285750" indent="-285750">
              <a:spcBef>
                <a:spcPts val="0"/>
              </a:spcBef>
              <a:buClr>
                <a:srgbClr val="717074">
                  <a:lumMod val="60000"/>
                  <a:lumOff val="40000"/>
                </a:srgbClr>
              </a:buClr>
              <a:buFont typeface="Arial" panose="020B0604020202020204" pitchFamily="34" charset="0"/>
              <a:buChar char="•"/>
            </a:pPr>
            <a:r>
              <a:rPr lang="en-US" sz="1600" dirty="0">
                <a:solidFill>
                  <a:srgbClr val="3F3F3F"/>
                </a:solidFill>
              </a:rPr>
              <a:t>NSX-T 3.0 fresh install or upgrade</a:t>
            </a:r>
          </a:p>
          <a:p>
            <a:pPr marL="742950" lvl="1" indent="-285750">
              <a:spcBef>
                <a:spcPts val="0"/>
              </a:spcBef>
              <a:buClr>
                <a:srgbClr val="717074">
                  <a:lumMod val="60000"/>
                  <a:lumOff val="40000"/>
                </a:srgbClr>
              </a:buClr>
            </a:pPr>
            <a:r>
              <a:rPr lang="en-US" sz="1400" dirty="0">
                <a:solidFill>
                  <a:srgbClr val="3F3F3F"/>
                </a:solidFill>
              </a:rPr>
              <a:t>No Response Buffering</a:t>
            </a:r>
          </a:p>
          <a:p>
            <a:pPr marL="285750" indent="-285750">
              <a:spcBef>
                <a:spcPts val="0"/>
              </a:spcBef>
              <a:buClr>
                <a:srgbClr val="717074">
                  <a:lumMod val="60000"/>
                  <a:lumOff val="40000"/>
                </a:srgbClr>
              </a:buClr>
              <a:buFont typeface="Arial" panose="020B0604020202020204" pitchFamily="34" charset="0"/>
              <a:buChar char="•"/>
            </a:pPr>
            <a:r>
              <a:rPr lang="en-US" sz="1600" dirty="0">
                <a:solidFill>
                  <a:srgbClr val="3F3F3F"/>
                </a:solidFill>
              </a:rPr>
              <a:t>Prior NSX-T 3.0</a:t>
            </a:r>
          </a:p>
          <a:p>
            <a:pPr marL="742950" lvl="1" indent="-285750">
              <a:spcBef>
                <a:spcPts val="0"/>
              </a:spcBef>
              <a:buClr>
                <a:srgbClr val="717074">
                  <a:lumMod val="60000"/>
                  <a:lumOff val="40000"/>
                </a:srgbClr>
              </a:buClr>
            </a:pPr>
            <a:r>
              <a:rPr lang="en-US" sz="1400" dirty="0">
                <a:solidFill>
                  <a:srgbClr val="3F3F3F"/>
                </a:solidFill>
              </a:rPr>
              <a:t>Response Buffering (no option to change this setting)</a:t>
            </a:r>
          </a:p>
          <a:p>
            <a:pPr marL="285750" indent="-285750">
              <a:spcBef>
                <a:spcPts val="0"/>
              </a:spcBef>
              <a:buClr>
                <a:srgbClr val="717074">
                  <a:lumMod val="60000"/>
                  <a:lumOff val="40000"/>
                </a:srgbClr>
              </a:buClr>
            </a:pPr>
            <a:endParaRPr lang="en-US" sz="1600" dirty="0">
              <a:solidFill>
                <a:srgbClr val="3F3F3F"/>
              </a:solidFill>
            </a:endParaRP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Response Buffering (1/2)</a:t>
            </a:r>
          </a:p>
        </p:txBody>
      </p:sp>
      <p:grpSp>
        <p:nvGrpSpPr>
          <p:cNvPr id="44" name="Group 43">
            <a:extLst>
              <a:ext uri="{FF2B5EF4-FFF2-40B4-BE49-F238E27FC236}">
                <a16:creationId xmlns:a16="http://schemas.microsoft.com/office/drawing/2014/main" id="{D235F92C-F014-464F-AA20-49D7D9D6C485}"/>
              </a:ext>
            </a:extLst>
          </p:cNvPr>
          <p:cNvGrpSpPr/>
          <p:nvPr/>
        </p:nvGrpSpPr>
        <p:grpSpPr>
          <a:xfrm>
            <a:off x="3239511" y="2255989"/>
            <a:ext cx="602248" cy="602488"/>
            <a:chOff x="7736620" y="7009631"/>
            <a:chExt cx="4501800" cy="4503600"/>
          </a:xfrm>
          <a:solidFill>
            <a:schemeClr val="accent1"/>
          </a:solidFill>
        </p:grpSpPr>
        <p:sp>
          <p:nvSpPr>
            <p:cNvPr id="45" name="Freeform: Shape 1">
              <a:extLst>
                <a:ext uri="{FF2B5EF4-FFF2-40B4-BE49-F238E27FC236}">
                  <a16:creationId xmlns:a16="http://schemas.microsoft.com/office/drawing/2014/main" id="{B5CD7A6C-11E7-4756-83CE-DA6209D82A25}"/>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46" name="Freeform: Shape 2">
              <a:extLst>
                <a:ext uri="{FF2B5EF4-FFF2-40B4-BE49-F238E27FC236}">
                  <a16:creationId xmlns:a16="http://schemas.microsoft.com/office/drawing/2014/main" id="{34C09F87-B266-49A6-9E7D-2FA2EB40F8A4}"/>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47" name="Freeform: Shape 3">
              <a:extLst>
                <a:ext uri="{FF2B5EF4-FFF2-40B4-BE49-F238E27FC236}">
                  <a16:creationId xmlns:a16="http://schemas.microsoft.com/office/drawing/2014/main" id="{628B4A44-EB84-4522-9AAF-3251E59A9BAF}"/>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48" name="Freeform: Shape 4">
              <a:extLst>
                <a:ext uri="{FF2B5EF4-FFF2-40B4-BE49-F238E27FC236}">
                  <a16:creationId xmlns:a16="http://schemas.microsoft.com/office/drawing/2014/main" id="{0A4C007D-9369-4438-B49F-C7F655F52B31}"/>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49" name="Freeform: Shape 5">
              <a:extLst>
                <a:ext uri="{FF2B5EF4-FFF2-40B4-BE49-F238E27FC236}">
                  <a16:creationId xmlns:a16="http://schemas.microsoft.com/office/drawing/2014/main" id="{FCC7EFE4-D342-4DBC-B63B-1D73AE8D3C54}"/>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50" name="Group 49">
            <a:extLst>
              <a:ext uri="{FF2B5EF4-FFF2-40B4-BE49-F238E27FC236}">
                <a16:creationId xmlns:a16="http://schemas.microsoft.com/office/drawing/2014/main" id="{D971AA3E-241E-4D0E-899B-68C5784FD4B5}"/>
              </a:ext>
            </a:extLst>
          </p:cNvPr>
          <p:cNvGrpSpPr>
            <a:grpSpLocks noChangeAspect="1"/>
          </p:cNvGrpSpPr>
          <p:nvPr/>
        </p:nvGrpSpPr>
        <p:grpSpPr>
          <a:xfrm>
            <a:off x="3629725" y="2119443"/>
            <a:ext cx="364538" cy="338684"/>
            <a:chOff x="2560638" y="566738"/>
            <a:chExt cx="6486525" cy="6486525"/>
          </a:xfrm>
          <a:solidFill>
            <a:schemeClr val="accent1"/>
          </a:solidFill>
        </p:grpSpPr>
        <p:sp>
          <p:nvSpPr>
            <p:cNvPr id="51" name="Freeform 1">
              <a:extLst>
                <a:ext uri="{FF2B5EF4-FFF2-40B4-BE49-F238E27FC236}">
                  <a16:creationId xmlns:a16="http://schemas.microsoft.com/office/drawing/2014/main" id="{C4925D35-E006-4557-A787-3B377EF59AB2}"/>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2" name="Freeform 2">
              <a:extLst>
                <a:ext uri="{FF2B5EF4-FFF2-40B4-BE49-F238E27FC236}">
                  <a16:creationId xmlns:a16="http://schemas.microsoft.com/office/drawing/2014/main" id="{7692BEA8-CA90-48F5-9B04-7EA911BC8A8B}"/>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3" name="Freeform 3">
              <a:extLst>
                <a:ext uri="{FF2B5EF4-FFF2-40B4-BE49-F238E27FC236}">
                  <a16:creationId xmlns:a16="http://schemas.microsoft.com/office/drawing/2014/main" id="{889354B0-55B3-4E7A-B320-B439FDD676CA}"/>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4" name="Freeform 4">
              <a:extLst>
                <a:ext uri="{FF2B5EF4-FFF2-40B4-BE49-F238E27FC236}">
                  <a16:creationId xmlns:a16="http://schemas.microsoft.com/office/drawing/2014/main" id="{3C6B37DF-492E-4B05-AF35-428A76178069}"/>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5" name="Freeform 5">
              <a:extLst>
                <a:ext uri="{FF2B5EF4-FFF2-40B4-BE49-F238E27FC236}">
                  <a16:creationId xmlns:a16="http://schemas.microsoft.com/office/drawing/2014/main" id="{8547F301-51E2-4BE4-9621-EAC5EACAF4F3}"/>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6" name="Freeform 6">
              <a:extLst>
                <a:ext uri="{FF2B5EF4-FFF2-40B4-BE49-F238E27FC236}">
                  <a16:creationId xmlns:a16="http://schemas.microsoft.com/office/drawing/2014/main" id="{889C1BCF-E468-4733-A1BE-E3D8F1E3C5AD}"/>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7" name="Freeform 7">
              <a:extLst>
                <a:ext uri="{FF2B5EF4-FFF2-40B4-BE49-F238E27FC236}">
                  <a16:creationId xmlns:a16="http://schemas.microsoft.com/office/drawing/2014/main" id="{D857E1CF-1594-4011-9AE8-9DC7736EA13B}"/>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8" name="Freeform 8">
              <a:extLst>
                <a:ext uri="{FF2B5EF4-FFF2-40B4-BE49-F238E27FC236}">
                  <a16:creationId xmlns:a16="http://schemas.microsoft.com/office/drawing/2014/main" id="{B150F867-9701-4DB1-91F5-DBA3D2737F1C}"/>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9" name="Freeform 9">
              <a:extLst>
                <a:ext uri="{FF2B5EF4-FFF2-40B4-BE49-F238E27FC236}">
                  <a16:creationId xmlns:a16="http://schemas.microsoft.com/office/drawing/2014/main" id="{B5263AA4-78D2-4440-A117-ED93F853D817}"/>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0" name="Freeform 10">
              <a:extLst>
                <a:ext uri="{FF2B5EF4-FFF2-40B4-BE49-F238E27FC236}">
                  <a16:creationId xmlns:a16="http://schemas.microsoft.com/office/drawing/2014/main" id="{D3F781E1-D44B-408B-9E8A-269D5300EB23}"/>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1" name="Freeform 11">
              <a:extLst>
                <a:ext uri="{FF2B5EF4-FFF2-40B4-BE49-F238E27FC236}">
                  <a16:creationId xmlns:a16="http://schemas.microsoft.com/office/drawing/2014/main" id="{DD0ECA10-783B-45B4-83D3-23B24E4CD145}"/>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nvGrpSpPr>
          <p:cNvPr id="62" name="Group 61">
            <a:extLst>
              <a:ext uri="{FF2B5EF4-FFF2-40B4-BE49-F238E27FC236}">
                <a16:creationId xmlns:a16="http://schemas.microsoft.com/office/drawing/2014/main" id="{8D531CD8-5B95-49AB-B119-818E1E69DE35}"/>
              </a:ext>
            </a:extLst>
          </p:cNvPr>
          <p:cNvGrpSpPr>
            <a:grpSpLocks noChangeAspect="1"/>
          </p:cNvGrpSpPr>
          <p:nvPr/>
        </p:nvGrpSpPr>
        <p:grpSpPr>
          <a:xfrm>
            <a:off x="277128" y="2139075"/>
            <a:ext cx="731520" cy="731520"/>
            <a:chOff x="609600" y="1371441"/>
            <a:chExt cx="1828959" cy="1828959"/>
          </a:xfrm>
        </p:grpSpPr>
        <p:sp>
          <p:nvSpPr>
            <p:cNvPr id="63" name="Oval 62">
              <a:extLst>
                <a:ext uri="{FF2B5EF4-FFF2-40B4-BE49-F238E27FC236}">
                  <a16:creationId xmlns:a16="http://schemas.microsoft.com/office/drawing/2014/main" id="{D8E72611-1581-4481-A5A4-312CB20A815D}"/>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64" name="Freeform 5">
              <a:extLst>
                <a:ext uri="{FF2B5EF4-FFF2-40B4-BE49-F238E27FC236}">
                  <a16:creationId xmlns:a16="http://schemas.microsoft.com/office/drawing/2014/main" id="{003B4634-6180-462D-865F-22EDA478183B}"/>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65" name="TextBox 64">
            <a:extLst>
              <a:ext uri="{FF2B5EF4-FFF2-40B4-BE49-F238E27FC236}">
                <a16:creationId xmlns:a16="http://schemas.microsoft.com/office/drawing/2014/main" id="{5E885453-4E43-4E16-B85E-6CB9A84698C5}"/>
              </a:ext>
            </a:extLst>
          </p:cNvPr>
          <p:cNvSpPr txBox="1"/>
          <p:nvPr/>
        </p:nvSpPr>
        <p:spPr>
          <a:xfrm>
            <a:off x="3171143" y="2940318"/>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cxnSp>
        <p:nvCxnSpPr>
          <p:cNvPr id="66" name="Straight Connector 65">
            <a:extLst>
              <a:ext uri="{FF2B5EF4-FFF2-40B4-BE49-F238E27FC236}">
                <a16:creationId xmlns:a16="http://schemas.microsoft.com/office/drawing/2014/main" id="{05564C48-0A41-40FE-BD46-2E1E5292BD9F}"/>
              </a:ext>
            </a:extLst>
          </p:cNvPr>
          <p:cNvCxnSpPr>
            <a:cxnSpLocks/>
            <a:endCxn id="72" idx="2"/>
          </p:cNvCxnSpPr>
          <p:nvPr/>
        </p:nvCxnSpPr>
        <p:spPr bwMode="auto">
          <a:xfrm>
            <a:off x="5664446" y="22053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937E7DB4-D234-4BDA-9E16-6B14F88BF38C}"/>
              </a:ext>
            </a:extLst>
          </p:cNvPr>
          <p:cNvCxnSpPr>
            <a:cxnSpLocks/>
          </p:cNvCxnSpPr>
          <p:nvPr/>
        </p:nvCxnSpPr>
        <p:spPr>
          <a:xfrm>
            <a:off x="5675921" y="20283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3F8271F-BB3E-421A-8424-BEEF8D935833}"/>
              </a:ext>
            </a:extLst>
          </p:cNvPr>
          <p:cNvCxnSpPr>
            <a:cxnSpLocks/>
            <a:endCxn id="73" idx="2"/>
          </p:cNvCxnSpPr>
          <p:nvPr/>
        </p:nvCxnSpPr>
        <p:spPr bwMode="auto">
          <a:xfrm flipV="1">
            <a:off x="5664177" y="26596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AD89D690-6319-4DC6-9703-6C04B0CC8CB2}"/>
              </a:ext>
            </a:extLst>
          </p:cNvPr>
          <p:cNvCxnSpPr>
            <a:cxnSpLocks/>
            <a:endCxn id="74" idx="2"/>
          </p:cNvCxnSpPr>
          <p:nvPr/>
        </p:nvCxnSpPr>
        <p:spPr bwMode="auto">
          <a:xfrm>
            <a:off x="5664177" y="311975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70" name="Rounded Rectangle 109">
            <a:extLst>
              <a:ext uri="{FF2B5EF4-FFF2-40B4-BE49-F238E27FC236}">
                <a16:creationId xmlns:a16="http://schemas.microsoft.com/office/drawing/2014/main" id="{6704204D-3E28-4CAC-A96C-7BC9CDAD4903}"/>
              </a:ext>
            </a:extLst>
          </p:cNvPr>
          <p:cNvSpPr/>
          <p:nvPr/>
        </p:nvSpPr>
        <p:spPr>
          <a:xfrm>
            <a:off x="6030241" y="19152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71" name="TextBox 70">
            <a:extLst>
              <a:ext uri="{FF2B5EF4-FFF2-40B4-BE49-F238E27FC236}">
                <a16:creationId xmlns:a16="http://schemas.microsoft.com/office/drawing/2014/main" id="{6A4E0CF9-6C8E-40CF-AAA2-C52802F2D669}"/>
              </a:ext>
            </a:extLst>
          </p:cNvPr>
          <p:cNvSpPr txBox="1"/>
          <p:nvPr/>
        </p:nvSpPr>
        <p:spPr>
          <a:xfrm>
            <a:off x="6679776" y="18454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72" name="Oval 71">
            <a:extLst>
              <a:ext uri="{FF2B5EF4-FFF2-40B4-BE49-F238E27FC236}">
                <a16:creationId xmlns:a16="http://schemas.microsoft.com/office/drawing/2014/main" id="{68B8F8F7-67D7-4231-9308-575E65850A71}"/>
              </a:ext>
            </a:extLst>
          </p:cNvPr>
          <p:cNvSpPr>
            <a:spLocks noChangeAspect="1"/>
          </p:cNvSpPr>
          <p:nvPr/>
        </p:nvSpPr>
        <p:spPr>
          <a:xfrm>
            <a:off x="6151875" y="20262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73" name="Oval 72">
            <a:extLst>
              <a:ext uri="{FF2B5EF4-FFF2-40B4-BE49-F238E27FC236}">
                <a16:creationId xmlns:a16="http://schemas.microsoft.com/office/drawing/2014/main" id="{137CBC17-CDF9-49A3-8921-742EA2DD501A}"/>
              </a:ext>
            </a:extLst>
          </p:cNvPr>
          <p:cNvSpPr>
            <a:spLocks noChangeAspect="1"/>
          </p:cNvSpPr>
          <p:nvPr/>
        </p:nvSpPr>
        <p:spPr>
          <a:xfrm>
            <a:off x="6151875" y="24767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74" name="Oval 73">
            <a:extLst>
              <a:ext uri="{FF2B5EF4-FFF2-40B4-BE49-F238E27FC236}">
                <a16:creationId xmlns:a16="http://schemas.microsoft.com/office/drawing/2014/main" id="{08741878-44CD-45CA-9F11-DDE864F1BA15}"/>
              </a:ext>
            </a:extLst>
          </p:cNvPr>
          <p:cNvSpPr>
            <a:spLocks noChangeAspect="1"/>
          </p:cNvSpPr>
          <p:nvPr/>
        </p:nvSpPr>
        <p:spPr>
          <a:xfrm>
            <a:off x="6151875" y="29406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75" name="Straight Connector 74">
            <a:extLst>
              <a:ext uri="{FF2B5EF4-FFF2-40B4-BE49-F238E27FC236}">
                <a16:creationId xmlns:a16="http://schemas.microsoft.com/office/drawing/2014/main" id="{034EE86E-D1AA-4E52-BE52-D82780580980}"/>
              </a:ext>
            </a:extLst>
          </p:cNvPr>
          <p:cNvCxnSpPr>
            <a:cxnSpLocks/>
          </p:cNvCxnSpPr>
          <p:nvPr/>
        </p:nvCxnSpPr>
        <p:spPr>
          <a:xfrm>
            <a:off x="3841759" y="2570438"/>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24A00F1-9D71-4721-AC57-E94A4DB4CD49}"/>
              </a:ext>
            </a:extLst>
          </p:cNvPr>
          <p:cNvCxnSpPr>
            <a:cxnSpLocks/>
          </p:cNvCxnSpPr>
          <p:nvPr/>
        </p:nvCxnSpPr>
        <p:spPr>
          <a:xfrm>
            <a:off x="1167023" y="2578983"/>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7" name="Oval 76">
            <a:extLst>
              <a:ext uri="{FF2B5EF4-FFF2-40B4-BE49-F238E27FC236}">
                <a16:creationId xmlns:a16="http://schemas.microsoft.com/office/drawing/2014/main" id="{6A13743E-A758-4316-A743-F1DD5B79D9EB}"/>
              </a:ext>
            </a:extLst>
          </p:cNvPr>
          <p:cNvSpPr>
            <a:spLocks noChangeAspect="1"/>
          </p:cNvSpPr>
          <p:nvPr/>
        </p:nvSpPr>
        <p:spPr>
          <a:xfrm>
            <a:off x="2896823" y="521003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
        <p:nvSpPr>
          <p:cNvPr id="79" name="Right Arrow 26">
            <a:extLst>
              <a:ext uri="{FF2B5EF4-FFF2-40B4-BE49-F238E27FC236}">
                <a16:creationId xmlns:a16="http://schemas.microsoft.com/office/drawing/2014/main" id="{44E40C38-C26B-4EFA-BB41-504A1EB72E04}"/>
              </a:ext>
            </a:extLst>
          </p:cNvPr>
          <p:cNvSpPr/>
          <p:nvPr/>
        </p:nvSpPr>
        <p:spPr>
          <a:xfrm>
            <a:off x="1126751" y="3610010"/>
            <a:ext cx="211226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0" name="Rectangle 79">
            <a:extLst>
              <a:ext uri="{FF2B5EF4-FFF2-40B4-BE49-F238E27FC236}">
                <a16:creationId xmlns:a16="http://schemas.microsoft.com/office/drawing/2014/main" id="{81F076D3-1696-4335-ABC2-DCCAF164837D}"/>
              </a:ext>
            </a:extLst>
          </p:cNvPr>
          <p:cNvSpPr/>
          <p:nvPr/>
        </p:nvSpPr>
        <p:spPr>
          <a:xfrm>
            <a:off x="3968761" y="3328993"/>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a:t>
            </a:r>
          </a:p>
        </p:txBody>
      </p:sp>
      <p:sp>
        <p:nvSpPr>
          <p:cNvPr id="81" name="Right Arrow 26">
            <a:extLst>
              <a:ext uri="{FF2B5EF4-FFF2-40B4-BE49-F238E27FC236}">
                <a16:creationId xmlns:a16="http://schemas.microsoft.com/office/drawing/2014/main" id="{2E454FBC-4BBA-4A23-8056-EFB4009A377F}"/>
              </a:ext>
            </a:extLst>
          </p:cNvPr>
          <p:cNvSpPr/>
          <p:nvPr/>
        </p:nvSpPr>
        <p:spPr>
          <a:xfrm>
            <a:off x="3883695" y="3610010"/>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2" name="Right Arrow 29">
            <a:extLst>
              <a:ext uri="{FF2B5EF4-FFF2-40B4-BE49-F238E27FC236}">
                <a16:creationId xmlns:a16="http://schemas.microsoft.com/office/drawing/2014/main" id="{7AD653F8-84A0-4457-AF08-EC48150670A0}"/>
              </a:ext>
            </a:extLst>
          </p:cNvPr>
          <p:cNvSpPr/>
          <p:nvPr/>
        </p:nvSpPr>
        <p:spPr>
          <a:xfrm rot="10800000">
            <a:off x="3883696" y="5241927"/>
            <a:ext cx="1792224"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3" name="Rectangle 82">
            <a:extLst>
              <a:ext uri="{FF2B5EF4-FFF2-40B4-BE49-F238E27FC236}">
                <a16:creationId xmlns:a16="http://schemas.microsoft.com/office/drawing/2014/main" id="{18A855D8-6979-4745-BA91-E444AC38346D}"/>
              </a:ext>
            </a:extLst>
          </p:cNvPr>
          <p:cNvSpPr/>
          <p:nvPr/>
        </p:nvSpPr>
        <p:spPr>
          <a:xfrm>
            <a:off x="5798698" y="5139169"/>
            <a:ext cx="1864003"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Large HTTP Response </a:t>
            </a:r>
          </a:p>
          <a:p>
            <a:r>
              <a:rPr lang="en-US" sz="1200" dirty="0">
                <a:solidFill>
                  <a:schemeClr val="accent2"/>
                </a:solidFill>
                <a:latin typeface="Calibri" panose="020F0502020204030204" pitchFamily="34" charset="0"/>
              </a:rPr>
              <a:t>in multiple packets</a:t>
            </a:r>
          </a:p>
        </p:txBody>
      </p:sp>
      <p:sp>
        <p:nvSpPr>
          <p:cNvPr id="85" name="Rectangle 84">
            <a:extLst>
              <a:ext uri="{FF2B5EF4-FFF2-40B4-BE49-F238E27FC236}">
                <a16:creationId xmlns:a16="http://schemas.microsoft.com/office/drawing/2014/main" id="{30259E47-FFC3-4EDB-85B8-59CE5231B573}"/>
              </a:ext>
            </a:extLst>
          </p:cNvPr>
          <p:cNvSpPr/>
          <p:nvPr/>
        </p:nvSpPr>
        <p:spPr>
          <a:xfrm>
            <a:off x="1164595" y="3385335"/>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a:t>
            </a:r>
          </a:p>
        </p:txBody>
      </p:sp>
      <p:sp>
        <p:nvSpPr>
          <p:cNvPr id="111" name="Oval 110">
            <a:extLst>
              <a:ext uri="{FF2B5EF4-FFF2-40B4-BE49-F238E27FC236}">
                <a16:creationId xmlns:a16="http://schemas.microsoft.com/office/drawing/2014/main" id="{8E5A1A9D-4D5C-41E3-93CA-EE82B944C8CD}"/>
              </a:ext>
            </a:extLst>
          </p:cNvPr>
          <p:cNvSpPr>
            <a:spLocks noChangeAspect="1"/>
          </p:cNvSpPr>
          <p:nvPr/>
        </p:nvSpPr>
        <p:spPr>
          <a:xfrm>
            <a:off x="8023591" y="229484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112" name="Oval 111">
            <a:extLst>
              <a:ext uri="{FF2B5EF4-FFF2-40B4-BE49-F238E27FC236}">
                <a16:creationId xmlns:a16="http://schemas.microsoft.com/office/drawing/2014/main" id="{A5871502-DC9D-4E92-8805-442B2889D333}"/>
              </a:ext>
            </a:extLst>
          </p:cNvPr>
          <p:cNvSpPr>
            <a:spLocks noChangeAspect="1"/>
          </p:cNvSpPr>
          <p:nvPr/>
        </p:nvSpPr>
        <p:spPr>
          <a:xfrm>
            <a:off x="8023591" y="2976534"/>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
        <p:nvSpPr>
          <p:cNvPr id="78" name="Right Arrow 29">
            <a:extLst>
              <a:ext uri="{FF2B5EF4-FFF2-40B4-BE49-F238E27FC236}">
                <a16:creationId xmlns:a16="http://schemas.microsoft.com/office/drawing/2014/main" id="{84C230E7-1B94-334D-8101-A229C649C277}"/>
              </a:ext>
            </a:extLst>
          </p:cNvPr>
          <p:cNvSpPr/>
          <p:nvPr/>
        </p:nvSpPr>
        <p:spPr>
          <a:xfrm rot="10800000">
            <a:off x="3883696" y="5394327"/>
            <a:ext cx="1792224"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6" name="Right Arrow 29">
            <a:extLst>
              <a:ext uri="{FF2B5EF4-FFF2-40B4-BE49-F238E27FC236}">
                <a16:creationId xmlns:a16="http://schemas.microsoft.com/office/drawing/2014/main" id="{D9D2E599-504D-5C44-8AAD-FA93EDD8E6CA}"/>
              </a:ext>
            </a:extLst>
          </p:cNvPr>
          <p:cNvSpPr/>
          <p:nvPr/>
        </p:nvSpPr>
        <p:spPr>
          <a:xfrm rot="10800000">
            <a:off x="3883696" y="5546727"/>
            <a:ext cx="1792224"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9" name="Right Arrow 29">
            <a:extLst>
              <a:ext uri="{FF2B5EF4-FFF2-40B4-BE49-F238E27FC236}">
                <a16:creationId xmlns:a16="http://schemas.microsoft.com/office/drawing/2014/main" id="{DB6B24FF-3087-5743-83E2-AC7F84B1185D}"/>
              </a:ext>
            </a:extLst>
          </p:cNvPr>
          <p:cNvSpPr/>
          <p:nvPr/>
        </p:nvSpPr>
        <p:spPr>
          <a:xfrm rot="10800000">
            <a:off x="1501654" y="5545801"/>
            <a:ext cx="1737360"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1" name="Right Arrow 29">
            <a:extLst>
              <a:ext uri="{FF2B5EF4-FFF2-40B4-BE49-F238E27FC236}">
                <a16:creationId xmlns:a16="http://schemas.microsoft.com/office/drawing/2014/main" id="{9622E24B-BBD8-6847-85C8-98B85CFB8AFC}"/>
              </a:ext>
            </a:extLst>
          </p:cNvPr>
          <p:cNvSpPr/>
          <p:nvPr/>
        </p:nvSpPr>
        <p:spPr>
          <a:xfrm rot="10800000">
            <a:off x="1501654" y="5698201"/>
            <a:ext cx="1737360"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2" name="Right Arrow 29">
            <a:extLst>
              <a:ext uri="{FF2B5EF4-FFF2-40B4-BE49-F238E27FC236}">
                <a16:creationId xmlns:a16="http://schemas.microsoft.com/office/drawing/2014/main" id="{4C8923DA-5830-A249-AB77-4F09EA6A0072}"/>
              </a:ext>
            </a:extLst>
          </p:cNvPr>
          <p:cNvSpPr/>
          <p:nvPr/>
        </p:nvSpPr>
        <p:spPr>
          <a:xfrm rot="10800000">
            <a:off x="1501654" y="5850601"/>
            <a:ext cx="1737360"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5" name="Rectangle 104">
            <a:extLst>
              <a:ext uri="{FF2B5EF4-FFF2-40B4-BE49-F238E27FC236}">
                <a16:creationId xmlns:a16="http://schemas.microsoft.com/office/drawing/2014/main" id="{B79F3D56-A44B-0044-B1A6-1B648CA58E29}"/>
              </a:ext>
            </a:extLst>
          </p:cNvPr>
          <p:cNvSpPr/>
          <p:nvPr/>
        </p:nvSpPr>
        <p:spPr>
          <a:xfrm>
            <a:off x="-13533" y="5464444"/>
            <a:ext cx="1453797" cy="646331"/>
          </a:xfrm>
          <a:prstGeom prst="rect">
            <a:avLst/>
          </a:prstGeom>
        </p:spPr>
        <p:txBody>
          <a:bodyPr wrap="square" anchor="b">
            <a:spAutoFit/>
          </a:bodyPr>
          <a:lstStyle/>
          <a:p>
            <a:pPr algn="r"/>
            <a:r>
              <a:rPr lang="en-US" sz="1200" dirty="0">
                <a:solidFill>
                  <a:schemeClr val="accent2"/>
                </a:solidFill>
                <a:latin typeface="Calibri" panose="020F0502020204030204" pitchFamily="34" charset="0"/>
              </a:rPr>
              <a:t>Response starts when object fully received by LB</a:t>
            </a:r>
          </a:p>
        </p:txBody>
      </p:sp>
      <p:sp>
        <p:nvSpPr>
          <p:cNvPr id="106" name="Rectangle 105">
            <a:extLst>
              <a:ext uri="{FF2B5EF4-FFF2-40B4-BE49-F238E27FC236}">
                <a16:creationId xmlns:a16="http://schemas.microsoft.com/office/drawing/2014/main" id="{4FE3D340-1828-FD42-ABDC-300DAF0BF9FA}"/>
              </a:ext>
            </a:extLst>
          </p:cNvPr>
          <p:cNvSpPr/>
          <p:nvPr/>
        </p:nvSpPr>
        <p:spPr>
          <a:xfrm>
            <a:off x="269268" y="5208697"/>
            <a:ext cx="2622387" cy="276999"/>
          </a:xfrm>
          <a:prstGeom prst="rect">
            <a:avLst/>
          </a:prstGeom>
        </p:spPr>
        <p:txBody>
          <a:bodyPr wrap="square" anchor="b">
            <a:spAutoFit/>
          </a:bodyPr>
          <a:lstStyle/>
          <a:p>
            <a:pPr algn="r"/>
            <a:r>
              <a:rPr lang="en-US" sz="1200" dirty="0">
                <a:solidFill>
                  <a:schemeClr val="accent2"/>
                </a:solidFill>
                <a:latin typeface="Calibri" panose="020F0502020204030204" pitchFamily="34" charset="0"/>
              </a:rPr>
              <a:t>“Response Buffering = Enabled”</a:t>
            </a:r>
          </a:p>
        </p:txBody>
      </p:sp>
      <p:sp>
        <p:nvSpPr>
          <p:cNvPr id="107" name="Oval 106">
            <a:extLst>
              <a:ext uri="{FF2B5EF4-FFF2-40B4-BE49-F238E27FC236}">
                <a16:creationId xmlns:a16="http://schemas.microsoft.com/office/drawing/2014/main" id="{E753A03A-634C-9E4C-9B3A-257634DEA8E1}"/>
              </a:ext>
            </a:extLst>
          </p:cNvPr>
          <p:cNvSpPr>
            <a:spLocks noChangeAspect="1"/>
          </p:cNvSpPr>
          <p:nvPr/>
        </p:nvSpPr>
        <p:spPr>
          <a:xfrm>
            <a:off x="2908300" y="405818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113" name="Right Arrow 29">
            <a:extLst>
              <a:ext uri="{FF2B5EF4-FFF2-40B4-BE49-F238E27FC236}">
                <a16:creationId xmlns:a16="http://schemas.microsoft.com/office/drawing/2014/main" id="{47A67E9F-7CAA-0F42-9D57-575598AC7010}"/>
              </a:ext>
            </a:extLst>
          </p:cNvPr>
          <p:cNvSpPr/>
          <p:nvPr/>
        </p:nvSpPr>
        <p:spPr>
          <a:xfrm rot="10800000">
            <a:off x="3895173" y="4370493"/>
            <a:ext cx="1792224"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14" name="Rectangle 113">
            <a:extLst>
              <a:ext uri="{FF2B5EF4-FFF2-40B4-BE49-F238E27FC236}">
                <a16:creationId xmlns:a16="http://schemas.microsoft.com/office/drawing/2014/main" id="{54E009CA-A7E6-424E-9959-6D4E0801C293}"/>
              </a:ext>
            </a:extLst>
          </p:cNvPr>
          <p:cNvSpPr/>
          <p:nvPr/>
        </p:nvSpPr>
        <p:spPr>
          <a:xfrm>
            <a:off x="5810175" y="4267735"/>
            <a:ext cx="1864003"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Large HTTP Response </a:t>
            </a:r>
          </a:p>
          <a:p>
            <a:r>
              <a:rPr lang="en-US" sz="1200" dirty="0">
                <a:solidFill>
                  <a:schemeClr val="accent2"/>
                </a:solidFill>
                <a:latin typeface="Calibri" panose="020F0502020204030204" pitchFamily="34" charset="0"/>
              </a:rPr>
              <a:t>in multiple packets</a:t>
            </a:r>
          </a:p>
        </p:txBody>
      </p:sp>
      <p:sp>
        <p:nvSpPr>
          <p:cNvPr id="115" name="Right Arrow 29">
            <a:extLst>
              <a:ext uri="{FF2B5EF4-FFF2-40B4-BE49-F238E27FC236}">
                <a16:creationId xmlns:a16="http://schemas.microsoft.com/office/drawing/2014/main" id="{D3F2E712-48FB-1243-A670-610D1008C24E}"/>
              </a:ext>
            </a:extLst>
          </p:cNvPr>
          <p:cNvSpPr/>
          <p:nvPr/>
        </p:nvSpPr>
        <p:spPr>
          <a:xfrm rot="10800000">
            <a:off x="3895173" y="4522893"/>
            <a:ext cx="1792224"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16" name="Right Arrow 29">
            <a:extLst>
              <a:ext uri="{FF2B5EF4-FFF2-40B4-BE49-F238E27FC236}">
                <a16:creationId xmlns:a16="http://schemas.microsoft.com/office/drawing/2014/main" id="{DA565920-476D-1249-ABE8-6F98DEEE652E}"/>
              </a:ext>
            </a:extLst>
          </p:cNvPr>
          <p:cNvSpPr/>
          <p:nvPr/>
        </p:nvSpPr>
        <p:spPr>
          <a:xfrm rot="10800000">
            <a:off x="3895173" y="4675293"/>
            <a:ext cx="1792224"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17" name="Right Arrow 29">
            <a:extLst>
              <a:ext uri="{FF2B5EF4-FFF2-40B4-BE49-F238E27FC236}">
                <a16:creationId xmlns:a16="http://schemas.microsoft.com/office/drawing/2014/main" id="{C0FA7159-2C85-4F46-877A-040ADFABA0A7}"/>
              </a:ext>
            </a:extLst>
          </p:cNvPr>
          <p:cNvSpPr/>
          <p:nvPr/>
        </p:nvSpPr>
        <p:spPr>
          <a:xfrm rot="10800000">
            <a:off x="1513131" y="4393951"/>
            <a:ext cx="1737360"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18" name="Right Arrow 29">
            <a:extLst>
              <a:ext uri="{FF2B5EF4-FFF2-40B4-BE49-F238E27FC236}">
                <a16:creationId xmlns:a16="http://schemas.microsoft.com/office/drawing/2014/main" id="{CBA8AFC1-946A-1349-9CC7-0249244954B0}"/>
              </a:ext>
            </a:extLst>
          </p:cNvPr>
          <p:cNvSpPr/>
          <p:nvPr/>
        </p:nvSpPr>
        <p:spPr>
          <a:xfrm rot="10800000">
            <a:off x="1513131" y="4546351"/>
            <a:ext cx="1737360"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19" name="Right Arrow 29">
            <a:extLst>
              <a:ext uri="{FF2B5EF4-FFF2-40B4-BE49-F238E27FC236}">
                <a16:creationId xmlns:a16="http://schemas.microsoft.com/office/drawing/2014/main" id="{59EE8D9F-7FD0-404A-803C-888465715CC0}"/>
              </a:ext>
            </a:extLst>
          </p:cNvPr>
          <p:cNvSpPr/>
          <p:nvPr/>
        </p:nvSpPr>
        <p:spPr>
          <a:xfrm rot="10800000">
            <a:off x="1513131" y="4698751"/>
            <a:ext cx="1737360" cy="89409"/>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20" name="Rectangle 119">
            <a:extLst>
              <a:ext uri="{FF2B5EF4-FFF2-40B4-BE49-F238E27FC236}">
                <a16:creationId xmlns:a16="http://schemas.microsoft.com/office/drawing/2014/main" id="{5223E7BC-8B7B-8242-B73D-E3B4CF76839C}"/>
              </a:ext>
            </a:extLst>
          </p:cNvPr>
          <p:cNvSpPr/>
          <p:nvPr/>
        </p:nvSpPr>
        <p:spPr>
          <a:xfrm>
            <a:off x="-2056" y="4312594"/>
            <a:ext cx="1453797" cy="646331"/>
          </a:xfrm>
          <a:prstGeom prst="rect">
            <a:avLst/>
          </a:prstGeom>
        </p:spPr>
        <p:txBody>
          <a:bodyPr wrap="square" anchor="b">
            <a:spAutoFit/>
          </a:bodyPr>
          <a:lstStyle/>
          <a:p>
            <a:pPr algn="r"/>
            <a:r>
              <a:rPr lang="en-US" sz="1200" dirty="0">
                <a:solidFill>
                  <a:schemeClr val="accent2"/>
                </a:solidFill>
                <a:latin typeface="Calibri" panose="020F0502020204030204" pitchFamily="34" charset="0"/>
              </a:rPr>
              <a:t>Response starts when object fully received by LB</a:t>
            </a:r>
          </a:p>
        </p:txBody>
      </p:sp>
      <p:sp>
        <p:nvSpPr>
          <p:cNvPr id="121" name="Rectangle 120">
            <a:extLst>
              <a:ext uri="{FF2B5EF4-FFF2-40B4-BE49-F238E27FC236}">
                <a16:creationId xmlns:a16="http://schemas.microsoft.com/office/drawing/2014/main" id="{CC5D9488-4EE2-9B4A-9844-79A84F4C9A2A}"/>
              </a:ext>
            </a:extLst>
          </p:cNvPr>
          <p:cNvSpPr/>
          <p:nvPr/>
        </p:nvSpPr>
        <p:spPr>
          <a:xfrm>
            <a:off x="280745" y="4056847"/>
            <a:ext cx="2622387" cy="276999"/>
          </a:xfrm>
          <a:prstGeom prst="rect">
            <a:avLst/>
          </a:prstGeom>
        </p:spPr>
        <p:txBody>
          <a:bodyPr wrap="square" anchor="b">
            <a:spAutoFit/>
          </a:bodyPr>
          <a:lstStyle/>
          <a:p>
            <a:pPr algn="r"/>
            <a:r>
              <a:rPr lang="en-US" sz="1200" dirty="0">
                <a:solidFill>
                  <a:schemeClr val="accent2"/>
                </a:solidFill>
                <a:latin typeface="Calibri" panose="020F0502020204030204" pitchFamily="34" charset="0"/>
              </a:rPr>
              <a:t>“Response Buffering = Disabled”</a:t>
            </a:r>
          </a:p>
        </p:txBody>
      </p:sp>
    </p:spTree>
    <p:extLst>
      <p:ext uri="{BB962C8B-B14F-4D97-AF65-F5344CB8AC3E}">
        <p14:creationId xmlns:p14="http://schemas.microsoft.com/office/powerpoint/2010/main" val="1599126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F921881-6146-964E-A9BF-BD8EB51F5B19}"/>
              </a:ext>
            </a:extLst>
          </p:cNvPr>
          <p:cNvPicPr>
            <a:picLocks noChangeAspect="1"/>
          </p:cNvPicPr>
          <p:nvPr/>
        </p:nvPicPr>
        <p:blipFill>
          <a:blip r:embed="rId3"/>
          <a:stretch>
            <a:fillRect/>
          </a:stretch>
        </p:blipFill>
        <p:spPr>
          <a:xfrm>
            <a:off x="1738539" y="2462020"/>
            <a:ext cx="10076688" cy="4249293"/>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Update LB Profile ”Response Buffering</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a:t>
            </a:r>
          </a:p>
          <a:p>
            <a:r>
              <a:rPr lang="en-US" dirty="0"/>
              <a:t>Response Buffering (2/2)</a:t>
            </a:r>
          </a:p>
        </p:txBody>
      </p:sp>
      <p:sp>
        <p:nvSpPr>
          <p:cNvPr id="9" name="Rectangle 8">
            <a:extLst>
              <a:ext uri="{FF2B5EF4-FFF2-40B4-BE49-F238E27FC236}">
                <a16:creationId xmlns:a16="http://schemas.microsoft.com/office/drawing/2014/main" id="{AAC6E965-D401-42D9-A7CB-7F1E403398DF}"/>
              </a:ext>
            </a:extLst>
          </p:cNvPr>
          <p:cNvSpPr/>
          <p:nvPr/>
        </p:nvSpPr>
        <p:spPr>
          <a:xfrm>
            <a:off x="7188819" y="130175"/>
            <a:ext cx="4893453" cy="2814954"/>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3" name="TextBox 12">
            <a:extLst>
              <a:ext uri="{FF2B5EF4-FFF2-40B4-BE49-F238E27FC236}">
                <a16:creationId xmlns:a16="http://schemas.microsoft.com/office/drawing/2014/main" id="{2C846044-9960-4C1A-9236-774B6FC9CC7C}"/>
              </a:ext>
            </a:extLst>
          </p:cNvPr>
          <p:cNvSpPr txBox="1"/>
          <p:nvPr/>
        </p:nvSpPr>
        <p:spPr>
          <a:xfrm>
            <a:off x="390583" y="5261216"/>
            <a:ext cx="1774977"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Response Buffering</a:t>
            </a:r>
          </a:p>
        </p:txBody>
      </p:sp>
      <p:cxnSp>
        <p:nvCxnSpPr>
          <p:cNvPr id="14" name="Straight Arrow Connector 13">
            <a:extLst>
              <a:ext uri="{FF2B5EF4-FFF2-40B4-BE49-F238E27FC236}">
                <a16:creationId xmlns:a16="http://schemas.microsoft.com/office/drawing/2014/main" id="{93BC6658-9E6C-45F0-AE8C-97D148D5F735}"/>
              </a:ext>
            </a:extLst>
          </p:cNvPr>
          <p:cNvCxnSpPr>
            <a:cxnSpLocks/>
            <a:stCxn id="13" idx="3"/>
          </p:cNvCxnSpPr>
          <p:nvPr/>
        </p:nvCxnSpPr>
        <p:spPr bwMode="gray">
          <a:xfrm>
            <a:off x="2165560" y="5384327"/>
            <a:ext cx="553256" cy="18313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B6D5A397-F55E-864F-9AA6-69B9B2392901}"/>
              </a:ext>
            </a:extLst>
          </p:cNvPr>
          <p:cNvPicPr>
            <a:picLocks noChangeAspect="1"/>
          </p:cNvPicPr>
          <p:nvPr/>
        </p:nvPicPr>
        <p:blipFill>
          <a:blip r:embed="rId4"/>
          <a:stretch>
            <a:fillRect/>
          </a:stretch>
        </p:blipFill>
        <p:spPr>
          <a:xfrm>
            <a:off x="7161530" y="131763"/>
            <a:ext cx="5027295" cy="2814955"/>
          </a:xfrm>
          <a:prstGeom prst="rect">
            <a:avLst/>
          </a:prstGeom>
        </p:spPr>
      </p:pic>
    </p:spTree>
    <p:extLst>
      <p:ext uri="{BB962C8B-B14F-4D97-AF65-F5344CB8AC3E}">
        <p14:creationId xmlns:p14="http://schemas.microsoft.com/office/powerpoint/2010/main" val="1007856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lvl="0">
              <a:spcBef>
                <a:spcPts val="0"/>
              </a:spcBef>
              <a:buClr>
                <a:srgbClr val="717074">
                  <a:lumMod val="60000"/>
                  <a:lumOff val="40000"/>
                </a:srgbClr>
              </a:buClr>
              <a:buNone/>
            </a:pPr>
            <a:r>
              <a:rPr lang="en-US" sz="1600" dirty="0">
                <a:solidFill>
                  <a:srgbClr val="3F3F3F"/>
                </a:solidFill>
              </a:rPr>
              <a:t>Load Balancer generates an Access </a:t>
            </a:r>
            <a:r>
              <a:rPr lang="en-US" sz="1600" dirty="0"/>
              <a:t>Log L7 HTTP for each HTTP request load balanced.</a:t>
            </a:r>
          </a:p>
          <a:p>
            <a:pPr lvl="0">
              <a:spcBef>
                <a:spcPts val="0"/>
              </a:spcBef>
              <a:buClr>
                <a:srgbClr val="717074">
                  <a:lumMod val="60000"/>
                  <a:lumOff val="40000"/>
                </a:srgbClr>
              </a:buClr>
              <a:buNone/>
            </a:pPr>
            <a:endParaRPr lang="en-US" sz="1600" dirty="0"/>
          </a:p>
          <a:p>
            <a:pPr lvl="0">
              <a:spcBef>
                <a:spcPts val="0"/>
              </a:spcBef>
              <a:buClr>
                <a:srgbClr val="717074">
                  <a:lumMod val="60000"/>
                  <a:lumOff val="40000"/>
                </a:srgbClr>
              </a:buClr>
              <a:buNone/>
            </a:pPr>
            <a:r>
              <a:rPr lang="en-US" sz="1600" dirty="0"/>
              <a:t>This Audit Log can be sent also to an external syslog server if the Edge Node is configured with a syslog server.</a:t>
            </a:r>
          </a:p>
          <a:p>
            <a:pPr lvl="0">
              <a:spcBef>
                <a:spcPts val="0"/>
              </a:spcBef>
              <a:buClr>
                <a:srgbClr val="717074">
                  <a:lumMod val="60000"/>
                  <a:lumOff val="40000"/>
                </a:srgbClr>
              </a:buClr>
              <a:buNone/>
            </a:pPr>
            <a:endParaRPr lang="en-US" sz="1600" dirty="0"/>
          </a:p>
          <a:p>
            <a:pPr lvl="0">
              <a:spcBef>
                <a:spcPts val="0"/>
              </a:spcBef>
              <a:buClr>
                <a:srgbClr val="717074">
                  <a:lumMod val="60000"/>
                  <a:lumOff val="40000"/>
                </a:srgbClr>
              </a:buClr>
              <a:buNone/>
            </a:pPr>
            <a:endParaRPr lang="en-US" sz="1600" dirty="0"/>
          </a:p>
          <a:p>
            <a:pPr>
              <a:spcBef>
                <a:spcPts val="0"/>
              </a:spcBef>
              <a:buClr>
                <a:srgbClr val="717074">
                  <a:lumMod val="60000"/>
                  <a:lumOff val="40000"/>
                </a:srgbClr>
              </a:buClr>
              <a:buNone/>
            </a:pPr>
            <a:r>
              <a:rPr lang="en-US" sz="1600" dirty="0"/>
              <a:t>To limit the number of logs, only requests with HTTP Response Errors can be logged (HTTP Response &gt;=400)</a:t>
            </a:r>
          </a:p>
          <a:p>
            <a:pPr lvl="0">
              <a:spcBef>
                <a:spcPts val="0"/>
              </a:spcBef>
              <a:buClr>
                <a:srgbClr val="717074">
                  <a:lumMod val="60000"/>
                  <a:lumOff val="40000"/>
                </a:srgbClr>
              </a:buClr>
              <a:buNone/>
            </a:pPr>
            <a:endParaRPr lang="en-US" sz="1600" dirty="0"/>
          </a:p>
          <a:p>
            <a:pPr lvl="0">
              <a:spcBef>
                <a:spcPts val="0"/>
              </a:spcBef>
              <a:buClr>
                <a:srgbClr val="717074">
                  <a:lumMod val="60000"/>
                  <a:lumOff val="40000"/>
                </a:srgbClr>
              </a:buClr>
              <a:buNone/>
            </a:pPr>
            <a:endParaRPr lang="en-US" sz="1400" i="1" dirty="0">
              <a:solidFill>
                <a:srgbClr val="3F3F3F"/>
              </a:solidFill>
            </a:endParaRP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Access Log (1/2)</a:t>
            </a:r>
          </a:p>
        </p:txBody>
      </p:sp>
      <p:cxnSp>
        <p:nvCxnSpPr>
          <p:cNvPr id="157" name="Straight Arrow Connector 156">
            <a:extLst>
              <a:ext uri="{FF2B5EF4-FFF2-40B4-BE49-F238E27FC236}">
                <a16:creationId xmlns:a16="http://schemas.microsoft.com/office/drawing/2014/main" id="{DE7CF74D-1372-4614-A81F-2005F733EBC1}"/>
              </a:ext>
            </a:extLst>
          </p:cNvPr>
          <p:cNvCxnSpPr>
            <a:cxnSpLocks/>
          </p:cNvCxnSpPr>
          <p:nvPr/>
        </p:nvCxnSpPr>
        <p:spPr>
          <a:xfrm>
            <a:off x="1545664" y="2463479"/>
            <a:ext cx="1842917"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58" name="Straight Arrow Connector 157">
            <a:extLst>
              <a:ext uri="{FF2B5EF4-FFF2-40B4-BE49-F238E27FC236}">
                <a16:creationId xmlns:a16="http://schemas.microsoft.com/office/drawing/2014/main" id="{EE9E3A34-A8DA-4DEC-8425-69BC2C1E5BE4}"/>
              </a:ext>
            </a:extLst>
          </p:cNvPr>
          <p:cNvCxnSpPr>
            <a:cxnSpLocks/>
          </p:cNvCxnSpPr>
          <p:nvPr/>
        </p:nvCxnSpPr>
        <p:spPr>
          <a:xfrm flipV="1">
            <a:off x="4151378" y="2389542"/>
            <a:ext cx="1861527" cy="87078"/>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59" name="TextBox 158">
            <a:extLst>
              <a:ext uri="{FF2B5EF4-FFF2-40B4-BE49-F238E27FC236}">
                <a16:creationId xmlns:a16="http://schemas.microsoft.com/office/drawing/2014/main" id="{97C20A40-F4A3-49DC-AC54-07949CA0EA7C}"/>
              </a:ext>
            </a:extLst>
          </p:cNvPr>
          <p:cNvSpPr txBox="1"/>
          <p:nvPr/>
        </p:nvSpPr>
        <p:spPr>
          <a:xfrm>
            <a:off x="3245485" y="3048369"/>
            <a:ext cx="969676" cy="523220"/>
          </a:xfrm>
          <a:prstGeom prst="rect">
            <a:avLst/>
          </a:prstGeom>
          <a:noFill/>
        </p:spPr>
        <p:txBody>
          <a:bodyPr wrap="squar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grpSp>
        <p:nvGrpSpPr>
          <p:cNvPr id="160" name="Group 159">
            <a:extLst>
              <a:ext uri="{FF2B5EF4-FFF2-40B4-BE49-F238E27FC236}">
                <a16:creationId xmlns:a16="http://schemas.microsoft.com/office/drawing/2014/main" id="{CF495E6C-F51E-402C-A0B3-324AC1073A4A}"/>
              </a:ext>
            </a:extLst>
          </p:cNvPr>
          <p:cNvGrpSpPr/>
          <p:nvPr/>
        </p:nvGrpSpPr>
        <p:grpSpPr>
          <a:xfrm>
            <a:off x="3351022" y="2364040"/>
            <a:ext cx="614025" cy="602488"/>
            <a:chOff x="7736620" y="7009631"/>
            <a:chExt cx="4501800" cy="4503600"/>
          </a:xfrm>
          <a:solidFill>
            <a:schemeClr val="accent1"/>
          </a:solidFill>
        </p:grpSpPr>
        <p:sp>
          <p:nvSpPr>
            <p:cNvPr id="161" name="Freeform: Shape 1">
              <a:extLst>
                <a:ext uri="{FF2B5EF4-FFF2-40B4-BE49-F238E27FC236}">
                  <a16:creationId xmlns:a16="http://schemas.microsoft.com/office/drawing/2014/main" id="{2895AB99-007C-4DDB-B1E6-6E6983D47F4B}"/>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62" name="Freeform: Shape 2">
              <a:extLst>
                <a:ext uri="{FF2B5EF4-FFF2-40B4-BE49-F238E27FC236}">
                  <a16:creationId xmlns:a16="http://schemas.microsoft.com/office/drawing/2014/main" id="{4A823539-B948-49F0-A333-471E7953FAD5}"/>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63" name="Freeform: Shape 3">
              <a:extLst>
                <a:ext uri="{FF2B5EF4-FFF2-40B4-BE49-F238E27FC236}">
                  <a16:creationId xmlns:a16="http://schemas.microsoft.com/office/drawing/2014/main" id="{23A5FB5F-06EA-4FC8-8FD5-AA425765ACD7}"/>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64" name="Freeform: Shape 4">
              <a:extLst>
                <a:ext uri="{FF2B5EF4-FFF2-40B4-BE49-F238E27FC236}">
                  <a16:creationId xmlns:a16="http://schemas.microsoft.com/office/drawing/2014/main" id="{0943A965-6CC6-462C-9C91-88D0E112A368}"/>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65" name="Freeform: Shape 5">
              <a:extLst>
                <a:ext uri="{FF2B5EF4-FFF2-40B4-BE49-F238E27FC236}">
                  <a16:creationId xmlns:a16="http://schemas.microsoft.com/office/drawing/2014/main" id="{88CAD970-BA0B-4553-B131-1899983DFC45}"/>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66" name="Group 165">
            <a:extLst>
              <a:ext uri="{FF2B5EF4-FFF2-40B4-BE49-F238E27FC236}">
                <a16:creationId xmlns:a16="http://schemas.microsoft.com/office/drawing/2014/main" id="{874382BA-A421-4627-96D1-1DCDCAACD939}"/>
              </a:ext>
            </a:extLst>
          </p:cNvPr>
          <p:cNvGrpSpPr>
            <a:grpSpLocks noChangeAspect="1"/>
          </p:cNvGrpSpPr>
          <p:nvPr/>
        </p:nvGrpSpPr>
        <p:grpSpPr>
          <a:xfrm>
            <a:off x="3741236" y="2227494"/>
            <a:ext cx="371667" cy="338684"/>
            <a:chOff x="2560638" y="566738"/>
            <a:chExt cx="6486525" cy="6486525"/>
          </a:xfrm>
          <a:solidFill>
            <a:schemeClr val="accent1"/>
          </a:solidFill>
        </p:grpSpPr>
        <p:sp>
          <p:nvSpPr>
            <p:cNvPr id="167" name="Freeform 1">
              <a:extLst>
                <a:ext uri="{FF2B5EF4-FFF2-40B4-BE49-F238E27FC236}">
                  <a16:creationId xmlns:a16="http://schemas.microsoft.com/office/drawing/2014/main" id="{4D342D1A-8F8D-4600-9024-C568A90468AA}"/>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8" name="Freeform 2">
              <a:extLst>
                <a:ext uri="{FF2B5EF4-FFF2-40B4-BE49-F238E27FC236}">
                  <a16:creationId xmlns:a16="http://schemas.microsoft.com/office/drawing/2014/main" id="{D036D1C6-BE03-4071-9E65-845E777988D8}"/>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9" name="Freeform 3">
              <a:extLst>
                <a:ext uri="{FF2B5EF4-FFF2-40B4-BE49-F238E27FC236}">
                  <a16:creationId xmlns:a16="http://schemas.microsoft.com/office/drawing/2014/main" id="{1908BEC5-3B6C-45A6-8EBA-5D6ADC61CB0C}"/>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0" name="Freeform 4">
              <a:extLst>
                <a:ext uri="{FF2B5EF4-FFF2-40B4-BE49-F238E27FC236}">
                  <a16:creationId xmlns:a16="http://schemas.microsoft.com/office/drawing/2014/main" id="{3C7D2B15-6DBA-49D1-9EC0-8EADF07AFD2B}"/>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1" name="Freeform 5">
              <a:extLst>
                <a:ext uri="{FF2B5EF4-FFF2-40B4-BE49-F238E27FC236}">
                  <a16:creationId xmlns:a16="http://schemas.microsoft.com/office/drawing/2014/main" id="{18702C88-4A41-435A-8C09-B0C5CC39BB72}"/>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2" name="Freeform 6">
              <a:extLst>
                <a:ext uri="{FF2B5EF4-FFF2-40B4-BE49-F238E27FC236}">
                  <a16:creationId xmlns:a16="http://schemas.microsoft.com/office/drawing/2014/main" id="{410BC9FE-FCB5-4C8F-8068-E7FA859CE91F}"/>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3" name="Freeform 7">
              <a:extLst>
                <a:ext uri="{FF2B5EF4-FFF2-40B4-BE49-F238E27FC236}">
                  <a16:creationId xmlns:a16="http://schemas.microsoft.com/office/drawing/2014/main" id="{8D7EC564-8318-40B8-B094-8FBE5716859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4" name="Freeform 8">
              <a:extLst>
                <a:ext uri="{FF2B5EF4-FFF2-40B4-BE49-F238E27FC236}">
                  <a16:creationId xmlns:a16="http://schemas.microsoft.com/office/drawing/2014/main" id="{3B9C9E8F-3DEF-441D-A71D-18B71F3A697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6" name="Freeform 9">
              <a:extLst>
                <a:ext uri="{FF2B5EF4-FFF2-40B4-BE49-F238E27FC236}">
                  <a16:creationId xmlns:a16="http://schemas.microsoft.com/office/drawing/2014/main" id="{289EC73C-DF62-4496-B6E2-5CA7BCE59D12}"/>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32" name="Freeform 10">
              <a:extLst>
                <a:ext uri="{FF2B5EF4-FFF2-40B4-BE49-F238E27FC236}">
                  <a16:creationId xmlns:a16="http://schemas.microsoft.com/office/drawing/2014/main" id="{B7B61F81-9F2A-4C92-8458-9F7A2F045649}"/>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33" name="Freeform 11">
              <a:extLst>
                <a:ext uri="{FF2B5EF4-FFF2-40B4-BE49-F238E27FC236}">
                  <a16:creationId xmlns:a16="http://schemas.microsoft.com/office/drawing/2014/main" id="{3B9C1DA1-309F-49B8-95B8-F66D79FDE234}"/>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236" name="TextBox 235">
            <a:extLst>
              <a:ext uri="{FF2B5EF4-FFF2-40B4-BE49-F238E27FC236}">
                <a16:creationId xmlns:a16="http://schemas.microsoft.com/office/drawing/2014/main" id="{79C9268D-1225-407B-A79A-0A2A75C69635}"/>
              </a:ext>
            </a:extLst>
          </p:cNvPr>
          <p:cNvSpPr txBox="1"/>
          <p:nvPr/>
        </p:nvSpPr>
        <p:spPr>
          <a:xfrm>
            <a:off x="1482589" y="1897973"/>
            <a:ext cx="2294119" cy="523220"/>
          </a:xfrm>
          <a:prstGeom prst="rect">
            <a:avLst/>
          </a:prstGeom>
          <a:noFill/>
        </p:spPr>
        <p:txBody>
          <a:bodyPr wrap="square" rtlCol="0" anchor="b">
            <a:spAutoFit/>
          </a:bodyPr>
          <a:lstStyle/>
          <a:p>
            <a:r>
              <a:rPr lang="en-US" sz="1400" dirty="0">
                <a:solidFill>
                  <a:schemeClr val="accent2"/>
                </a:solidFill>
                <a:latin typeface="Calibri" panose="020F0502020204030204" pitchFamily="34" charset="0"/>
              </a:rPr>
              <a:t>Connection to VIP:80</a:t>
            </a:r>
          </a:p>
          <a:p>
            <a:r>
              <a:rPr lang="en-US" sz="1400" dirty="0">
                <a:solidFill>
                  <a:schemeClr val="accent2"/>
                </a:solidFill>
                <a:latin typeface="Calibri" panose="020F0502020204030204" pitchFamily="34" charset="0"/>
              </a:rPr>
              <a:t>HTTP Request</a:t>
            </a:r>
          </a:p>
        </p:txBody>
      </p:sp>
      <p:cxnSp>
        <p:nvCxnSpPr>
          <p:cNvPr id="238" name="Straight Connector 237">
            <a:extLst>
              <a:ext uri="{FF2B5EF4-FFF2-40B4-BE49-F238E27FC236}">
                <a16:creationId xmlns:a16="http://schemas.microsoft.com/office/drawing/2014/main" id="{150F9FB1-3414-4314-8126-6C44272F24A4}"/>
              </a:ext>
            </a:extLst>
          </p:cNvPr>
          <p:cNvCxnSpPr>
            <a:cxnSpLocks/>
            <a:endCxn id="244" idx="2"/>
          </p:cNvCxnSpPr>
          <p:nvPr/>
        </p:nvCxnSpPr>
        <p:spPr bwMode="auto">
          <a:xfrm>
            <a:off x="5775958" y="2313405"/>
            <a:ext cx="487428"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39" name="Straight Connector 238">
            <a:extLst>
              <a:ext uri="{FF2B5EF4-FFF2-40B4-BE49-F238E27FC236}">
                <a16:creationId xmlns:a16="http://schemas.microsoft.com/office/drawing/2014/main" id="{56BF518A-7633-4AF4-974A-0E2CEDDC9CCB}"/>
              </a:ext>
            </a:extLst>
          </p:cNvPr>
          <p:cNvCxnSpPr>
            <a:cxnSpLocks/>
          </p:cNvCxnSpPr>
          <p:nvPr/>
        </p:nvCxnSpPr>
        <p:spPr>
          <a:xfrm>
            <a:off x="5787433" y="2136398"/>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497886AA-5363-46D2-B56D-E881B0B8F8D7}"/>
              </a:ext>
            </a:extLst>
          </p:cNvPr>
          <p:cNvCxnSpPr>
            <a:cxnSpLocks/>
            <a:endCxn id="245" idx="2"/>
          </p:cNvCxnSpPr>
          <p:nvPr/>
        </p:nvCxnSpPr>
        <p:spPr bwMode="auto">
          <a:xfrm flipV="1">
            <a:off x="5775689" y="2767657"/>
            <a:ext cx="487697" cy="4748"/>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41" name="Straight Connector 240">
            <a:extLst>
              <a:ext uri="{FF2B5EF4-FFF2-40B4-BE49-F238E27FC236}">
                <a16:creationId xmlns:a16="http://schemas.microsoft.com/office/drawing/2014/main" id="{8CBFBB8D-5101-4EAE-8982-3F6CB8201D8A}"/>
              </a:ext>
            </a:extLst>
          </p:cNvPr>
          <p:cNvCxnSpPr>
            <a:cxnSpLocks/>
            <a:endCxn id="246" idx="2"/>
          </p:cNvCxnSpPr>
          <p:nvPr/>
        </p:nvCxnSpPr>
        <p:spPr bwMode="auto">
          <a:xfrm>
            <a:off x="5775689" y="3227805"/>
            <a:ext cx="487697"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242" name="Rounded Rectangle 109">
            <a:extLst>
              <a:ext uri="{FF2B5EF4-FFF2-40B4-BE49-F238E27FC236}">
                <a16:creationId xmlns:a16="http://schemas.microsoft.com/office/drawing/2014/main" id="{484FE391-2DE7-4396-9513-57A488530C42}"/>
              </a:ext>
            </a:extLst>
          </p:cNvPr>
          <p:cNvSpPr/>
          <p:nvPr/>
        </p:nvSpPr>
        <p:spPr>
          <a:xfrm>
            <a:off x="6141752" y="2023314"/>
            <a:ext cx="648723"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243" name="TextBox 242">
            <a:extLst>
              <a:ext uri="{FF2B5EF4-FFF2-40B4-BE49-F238E27FC236}">
                <a16:creationId xmlns:a16="http://schemas.microsoft.com/office/drawing/2014/main" id="{1CF7AA6F-7BF1-4F7C-9052-2BB8040E7C13}"/>
              </a:ext>
            </a:extLst>
          </p:cNvPr>
          <p:cNvSpPr txBox="1"/>
          <p:nvPr/>
        </p:nvSpPr>
        <p:spPr>
          <a:xfrm>
            <a:off x="6791287" y="1953542"/>
            <a:ext cx="1058433"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244" name="Oval 243">
            <a:extLst>
              <a:ext uri="{FF2B5EF4-FFF2-40B4-BE49-F238E27FC236}">
                <a16:creationId xmlns:a16="http://schemas.microsoft.com/office/drawing/2014/main" id="{76012C4C-549B-4D6E-950F-93F7A10F6CFF}"/>
              </a:ext>
            </a:extLst>
          </p:cNvPr>
          <p:cNvSpPr>
            <a:spLocks noChangeAspect="1"/>
          </p:cNvSpPr>
          <p:nvPr/>
        </p:nvSpPr>
        <p:spPr>
          <a:xfrm>
            <a:off x="6263386" y="2134257"/>
            <a:ext cx="378993"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45" name="Oval 244">
            <a:extLst>
              <a:ext uri="{FF2B5EF4-FFF2-40B4-BE49-F238E27FC236}">
                <a16:creationId xmlns:a16="http://schemas.microsoft.com/office/drawing/2014/main" id="{6C474EFD-0318-4658-898D-E6C9163CC975}"/>
              </a:ext>
            </a:extLst>
          </p:cNvPr>
          <p:cNvSpPr>
            <a:spLocks noChangeAspect="1"/>
          </p:cNvSpPr>
          <p:nvPr/>
        </p:nvSpPr>
        <p:spPr>
          <a:xfrm>
            <a:off x="6263386" y="2584777"/>
            <a:ext cx="378993"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46" name="Oval 245">
            <a:extLst>
              <a:ext uri="{FF2B5EF4-FFF2-40B4-BE49-F238E27FC236}">
                <a16:creationId xmlns:a16="http://schemas.microsoft.com/office/drawing/2014/main" id="{ECE66E07-21A7-441A-8454-5C1D50A9A841}"/>
              </a:ext>
            </a:extLst>
          </p:cNvPr>
          <p:cNvSpPr>
            <a:spLocks noChangeAspect="1"/>
          </p:cNvSpPr>
          <p:nvPr/>
        </p:nvSpPr>
        <p:spPr>
          <a:xfrm>
            <a:off x="6263386" y="3048723"/>
            <a:ext cx="378993"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247" name="Straight Connector 246">
            <a:extLst>
              <a:ext uri="{FF2B5EF4-FFF2-40B4-BE49-F238E27FC236}">
                <a16:creationId xmlns:a16="http://schemas.microsoft.com/office/drawing/2014/main" id="{8A0A96EC-9269-4BD9-9E6C-D7239677EC33}"/>
              </a:ext>
            </a:extLst>
          </p:cNvPr>
          <p:cNvCxnSpPr>
            <a:cxnSpLocks/>
          </p:cNvCxnSpPr>
          <p:nvPr/>
        </p:nvCxnSpPr>
        <p:spPr>
          <a:xfrm>
            <a:off x="3953271" y="2678489"/>
            <a:ext cx="1881731" cy="32285"/>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FDA9302A-F575-4527-AF5C-2FB6F8D471A1}"/>
              </a:ext>
            </a:extLst>
          </p:cNvPr>
          <p:cNvCxnSpPr>
            <a:cxnSpLocks/>
          </p:cNvCxnSpPr>
          <p:nvPr/>
        </p:nvCxnSpPr>
        <p:spPr>
          <a:xfrm>
            <a:off x="1278535" y="2687034"/>
            <a:ext cx="2113017"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49" name="Group 248">
            <a:extLst>
              <a:ext uri="{FF2B5EF4-FFF2-40B4-BE49-F238E27FC236}">
                <a16:creationId xmlns:a16="http://schemas.microsoft.com/office/drawing/2014/main" id="{68095529-C37D-4DC8-AF24-58DD0BA048BE}"/>
              </a:ext>
            </a:extLst>
          </p:cNvPr>
          <p:cNvGrpSpPr>
            <a:grpSpLocks noChangeAspect="1"/>
          </p:cNvGrpSpPr>
          <p:nvPr/>
        </p:nvGrpSpPr>
        <p:grpSpPr>
          <a:xfrm>
            <a:off x="388639" y="2247126"/>
            <a:ext cx="745825" cy="731520"/>
            <a:chOff x="609600" y="1371441"/>
            <a:chExt cx="1828959" cy="1828959"/>
          </a:xfrm>
        </p:grpSpPr>
        <p:sp>
          <p:nvSpPr>
            <p:cNvPr id="250" name="Oval 249">
              <a:extLst>
                <a:ext uri="{FF2B5EF4-FFF2-40B4-BE49-F238E27FC236}">
                  <a16:creationId xmlns:a16="http://schemas.microsoft.com/office/drawing/2014/main" id="{AEE46A86-6C84-49F2-99BF-368F361DBF94}"/>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251" name="Freeform 5">
              <a:extLst>
                <a:ext uri="{FF2B5EF4-FFF2-40B4-BE49-F238E27FC236}">
                  <a16:creationId xmlns:a16="http://schemas.microsoft.com/office/drawing/2014/main" id="{485C2D01-F32E-4B31-B80E-4072A0DA5FC0}"/>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cxnSp>
        <p:nvCxnSpPr>
          <p:cNvPr id="252" name="Straight Arrow Connector 251">
            <a:extLst>
              <a:ext uri="{FF2B5EF4-FFF2-40B4-BE49-F238E27FC236}">
                <a16:creationId xmlns:a16="http://schemas.microsoft.com/office/drawing/2014/main" id="{66797DA8-2743-41DA-ABD1-C3B67F57504A}"/>
              </a:ext>
            </a:extLst>
          </p:cNvPr>
          <p:cNvCxnSpPr>
            <a:cxnSpLocks/>
            <a:endCxn id="253" idx="0"/>
          </p:cNvCxnSpPr>
          <p:nvPr/>
        </p:nvCxnSpPr>
        <p:spPr>
          <a:xfrm>
            <a:off x="3720939" y="3564222"/>
            <a:ext cx="0" cy="333207"/>
          </a:xfrm>
          <a:prstGeom prst="straightConnector1">
            <a:avLst/>
          </a:prstGeom>
          <a:ln w="38100">
            <a:solidFill>
              <a:srgbClr val="FF0000"/>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253" name="TextBox 252">
            <a:extLst>
              <a:ext uri="{FF2B5EF4-FFF2-40B4-BE49-F238E27FC236}">
                <a16:creationId xmlns:a16="http://schemas.microsoft.com/office/drawing/2014/main" id="{82E07C04-5FB0-4E01-ADDD-2BB6A803CF67}"/>
              </a:ext>
            </a:extLst>
          </p:cNvPr>
          <p:cNvSpPr txBox="1"/>
          <p:nvPr/>
        </p:nvSpPr>
        <p:spPr>
          <a:xfrm>
            <a:off x="3093185" y="3897429"/>
            <a:ext cx="1255508" cy="307777"/>
          </a:xfrm>
          <a:prstGeom prst="rect">
            <a:avLst/>
          </a:prstGeom>
          <a:noFill/>
        </p:spPr>
        <p:txBody>
          <a:bodyPr wrap="square" rtlCol="0">
            <a:spAutoFit/>
          </a:bodyPr>
          <a:lstStyle/>
          <a:p>
            <a:pPr algn="ctr"/>
            <a:r>
              <a:rPr lang="fr-FR" sz="1400" dirty="0">
                <a:solidFill>
                  <a:schemeClr val="accent2"/>
                </a:solidFill>
                <a:latin typeface="Calibri" panose="020F0502020204030204" pitchFamily="34" charset="0"/>
              </a:rPr>
              <a:t>Access Log</a:t>
            </a:r>
            <a:endParaRPr lang="en-US" sz="1400" dirty="0">
              <a:solidFill>
                <a:schemeClr val="accent2"/>
              </a:solidFill>
              <a:latin typeface="Calibri" panose="020F0502020204030204" pitchFamily="34" charset="0"/>
            </a:endParaRPr>
          </a:p>
        </p:txBody>
      </p:sp>
      <p:sp>
        <p:nvSpPr>
          <p:cNvPr id="7" name="Rectangle 6">
            <a:extLst>
              <a:ext uri="{FF2B5EF4-FFF2-40B4-BE49-F238E27FC236}">
                <a16:creationId xmlns:a16="http://schemas.microsoft.com/office/drawing/2014/main" id="{A7C53700-84FD-4C96-A93C-3275CB5368DA}"/>
              </a:ext>
            </a:extLst>
          </p:cNvPr>
          <p:cNvSpPr/>
          <p:nvPr/>
        </p:nvSpPr>
        <p:spPr>
          <a:xfrm>
            <a:off x="91304" y="4242181"/>
            <a:ext cx="7758414" cy="2492990"/>
          </a:xfrm>
          <a:prstGeom prst="rect">
            <a:avLst/>
          </a:prstGeom>
          <a:solidFill>
            <a:schemeClr val="bg1"/>
          </a:solidFill>
          <a:ln w="28575">
            <a:solidFill>
              <a:srgbClr val="FF0000"/>
            </a:solidFill>
          </a:ln>
        </p:spPr>
        <p:txBody>
          <a:bodyPr wrap="square">
            <a:spAutoFit/>
          </a:bodyPr>
          <a:lstStyle/>
          <a:p>
            <a:r>
              <a:rPr lang="en-US" sz="1200" dirty="0">
                <a:latin typeface="Courier New" panose="02070309020205020404" pitchFamily="49" charset="0"/>
                <a:cs typeface="Courier New" panose="02070309020205020404" pitchFamily="49" charset="0"/>
              </a:rPr>
              <a:t>lab2edge1&gt; </a:t>
            </a:r>
            <a:r>
              <a:rPr lang="en-US" sz="1200" dirty="0">
                <a:solidFill>
                  <a:schemeClr val="accent2"/>
                </a:solidFill>
                <a:latin typeface="Courier New" panose="02070309020205020404" pitchFamily="49" charset="0"/>
                <a:cs typeface="Courier New" panose="02070309020205020404" pitchFamily="49" charset="0"/>
              </a:rPr>
              <a:t>get load-balancer a339fa40-8f30-4ff7-b66a-2090b5542ee3 virtual-server e71b88ea-aa3b-4b77-9af8-7aa27daa81e1 access-log follow</a:t>
            </a:r>
          </a:p>
          <a:p>
            <a:r>
              <a:rPr lang="en-US" sz="1200" dirty="0" err="1">
                <a:latin typeface="Courier New" panose="02070309020205020404" pitchFamily="49" charset="0"/>
                <a:cs typeface="Courier New" panose="02070309020205020404" pitchFamily="49" charset="0"/>
              </a:rPr>
              <a:t>Operation.Category</a:t>
            </a: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LbAccessLog</a:t>
            </a: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Operation.Type</a:t>
            </a:r>
            <a:r>
              <a:rPr lang="en-US" sz="1200" dirty="0">
                <a:latin typeface="Courier New" panose="02070309020205020404" pitchFamily="49" charset="0"/>
                <a:cs typeface="Courier New" panose="02070309020205020404" pitchFamily="49" charset="0"/>
              </a:rPr>
              <a:t>: 'Http', </a:t>
            </a:r>
            <a:r>
              <a:rPr lang="en-US" sz="1200" dirty="0" err="1">
                <a:latin typeface="Courier New" panose="02070309020205020404" pitchFamily="49" charset="0"/>
                <a:cs typeface="Courier New" panose="02070309020205020404" pitchFamily="49" charset="0"/>
              </a:rPr>
              <a:t>Lb.UUID</a:t>
            </a:r>
            <a:r>
              <a:rPr lang="en-US" sz="1200" dirty="0">
                <a:latin typeface="Courier New" panose="02070309020205020404" pitchFamily="49" charset="0"/>
                <a:cs typeface="Courier New" panose="02070309020205020404" pitchFamily="49" charset="0"/>
              </a:rPr>
              <a:t>: '877bf9f8-0c83-4f59-a689-e712f091c949', </a:t>
            </a:r>
            <a:r>
              <a:rPr lang="en-US" sz="1200" dirty="0" err="1">
                <a:latin typeface="Courier New" panose="02070309020205020404" pitchFamily="49" charset="0"/>
                <a:cs typeface="Courier New" panose="02070309020205020404" pitchFamily="49" charset="0"/>
              </a:rPr>
              <a:t>Lb.Name</a:t>
            </a:r>
            <a:r>
              <a:rPr lang="en-US" sz="1200" dirty="0">
                <a:latin typeface="Courier New" panose="02070309020205020404" pitchFamily="49" charset="0"/>
                <a:cs typeface="Courier New" panose="02070309020205020404" pitchFamily="49" charset="0"/>
              </a:rPr>
              <a:t>: 'LB1', </a:t>
            </a:r>
            <a:r>
              <a:rPr lang="en-US" sz="1200" dirty="0" err="1">
                <a:latin typeface="Courier New" panose="02070309020205020404" pitchFamily="49" charset="0"/>
                <a:cs typeface="Courier New" panose="02070309020205020404" pitchFamily="49" charset="0"/>
              </a:rPr>
              <a:t>Vs.UUID</a:t>
            </a:r>
            <a:r>
              <a:rPr lang="en-US" sz="1200" dirty="0">
                <a:latin typeface="Courier New" panose="02070309020205020404" pitchFamily="49" charset="0"/>
                <a:cs typeface="Courier New" panose="02070309020205020404" pitchFamily="49" charset="0"/>
              </a:rPr>
              <a:t>: '15538df4-7095-4a32-8ec5-f2479fe73f9d', </a:t>
            </a:r>
            <a:r>
              <a:rPr lang="en-US" sz="1200" dirty="0" err="1">
                <a:latin typeface="Courier New" panose="02070309020205020404" pitchFamily="49" charset="0"/>
                <a:cs typeface="Courier New" panose="02070309020205020404" pitchFamily="49" charset="0"/>
              </a:rPr>
              <a:t>Vs.Name</a:t>
            </a:r>
            <a:r>
              <a:rPr lang="en-US" sz="1200" dirty="0">
                <a:latin typeface="Courier New" panose="02070309020205020404" pitchFamily="49" charset="0"/>
                <a:cs typeface="Courier New" panose="02070309020205020404" pitchFamily="49" charset="0"/>
              </a:rPr>
              <a:t>: 'New VIP HTTP', </a:t>
            </a:r>
            <a:r>
              <a:rPr lang="en-US" sz="1200" dirty="0" err="1">
                <a:latin typeface="Courier New" panose="02070309020205020404" pitchFamily="49" charset="0"/>
                <a:cs typeface="Courier New" panose="02070309020205020404" pitchFamily="49" charset="0"/>
              </a:rPr>
              <a:t>Vs.Ip</a:t>
            </a:r>
            <a:r>
              <a:rPr lang="en-US" sz="1200" dirty="0">
                <a:latin typeface="Courier New" panose="02070309020205020404" pitchFamily="49" charset="0"/>
                <a:cs typeface="Courier New" panose="02070309020205020404" pitchFamily="49" charset="0"/>
              </a:rPr>
              <a:t>: '30.30.30.6', </a:t>
            </a:r>
            <a:r>
              <a:rPr lang="en-US" sz="1200" dirty="0" err="1">
                <a:latin typeface="Courier New" panose="02070309020205020404" pitchFamily="49" charset="0"/>
                <a:cs typeface="Courier New" panose="02070309020205020404" pitchFamily="49" charset="0"/>
              </a:rPr>
              <a:t>Vs.Port</a:t>
            </a:r>
            <a:r>
              <a:rPr lang="en-US" sz="1200" dirty="0">
                <a:latin typeface="Courier New" panose="02070309020205020404" pitchFamily="49" charset="0"/>
                <a:cs typeface="Courier New" panose="02070309020205020404" pitchFamily="49" charset="0"/>
              </a:rPr>
              <a:t>: '80', </a:t>
            </a:r>
            <a:r>
              <a:rPr lang="en-US" sz="1200" dirty="0" err="1">
                <a:latin typeface="Courier New" panose="02070309020205020404" pitchFamily="49" charset="0"/>
                <a:cs typeface="Courier New" panose="02070309020205020404" pitchFamily="49" charset="0"/>
              </a:rPr>
              <a:t>Pool.UUID</a:t>
            </a:r>
            <a:r>
              <a:rPr lang="en-US" sz="1200" dirty="0">
                <a:latin typeface="Courier New" panose="02070309020205020404" pitchFamily="49" charset="0"/>
                <a:cs typeface="Courier New" panose="02070309020205020404" pitchFamily="49" charset="0"/>
              </a:rPr>
              <a:t>: '28364f91-f6c0-42f8-b893-07f0fa322580', </a:t>
            </a:r>
            <a:r>
              <a:rPr lang="en-US" sz="1200" dirty="0" err="1">
                <a:latin typeface="Courier New" panose="02070309020205020404" pitchFamily="49" charset="0"/>
                <a:cs typeface="Courier New" panose="02070309020205020404" pitchFamily="49" charset="0"/>
              </a:rPr>
              <a:t>Pool.Name</a:t>
            </a:r>
            <a:r>
              <a:rPr lang="en-US" sz="1200" dirty="0">
                <a:latin typeface="Courier New" panose="02070309020205020404" pitchFamily="49" charset="0"/>
                <a:cs typeface="Courier New" panose="02070309020205020404" pitchFamily="49" charset="0"/>
              </a:rPr>
              <a:t>: 'Pool1', </a:t>
            </a:r>
            <a:r>
              <a:rPr lang="en-US" sz="1200" dirty="0" err="1">
                <a:latin typeface="Courier New" panose="02070309020205020404" pitchFamily="49" charset="0"/>
                <a:cs typeface="Courier New" panose="02070309020205020404" pitchFamily="49" charset="0"/>
              </a:rPr>
              <a:t>PoolMember.Ip</a:t>
            </a:r>
            <a:r>
              <a:rPr lang="en-US" sz="1200" dirty="0">
                <a:latin typeface="Courier New" panose="02070309020205020404" pitchFamily="49" charset="0"/>
                <a:cs typeface="Courier New" panose="02070309020205020404" pitchFamily="49" charset="0"/>
              </a:rPr>
              <a:t>: '10.1.1.12', </a:t>
            </a:r>
            <a:r>
              <a:rPr lang="en-US" sz="1200" dirty="0" err="1">
                <a:latin typeface="Courier New" panose="02070309020205020404" pitchFamily="49" charset="0"/>
                <a:cs typeface="Courier New" panose="02070309020205020404" pitchFamily="49" charset="0"/>
              </a:rPr>
              <a:t>PoolMember.Port</a:t>
            </a:r>
            <a:r>
              <a:rPr lang="en-US" sz="1200" dirty="0">
                <a:latin typeface="Courier New" panose="02070309020205020404" pitchFamily="49" charset="0"/>
                <a:cs typeface="Courier New" panose="02070309020205020404" pitchFamily="49" charset="0"/>
              </a:rPr>
              <a:t>: '80', </a:t>
            </a:r>
            <a:r>
              <a:rPr lang="en-US" sz="1200" dirty="0" err="1">
                <a:latin typeface="Courier New" panose="02070309020205020404" pitchFamily="49" charset="0"/>
                <a:cs typeface="Courier New" panose="02070309020205020404" pitchFamily="49" charset="0"/>
              </a:rPr>
              <a:t>Client.Ip</a:t>
            </a:r>
            <a:r>
              <a:rPr lang="en-US" sz="1200" dirty="0">
                <a:latin typeface="Courier New" panose="02070309020205020404" pitchFamily="49" charset="0"/>
                <a:cs typeface="Courier New" panose="02070309020205020404" pitchFamily="49" charset="0"/>
              </a:rPr>
              <a:t>: '10.114.218.184', </a:t>
            </a:r>
            <a:r>
              <a:rPr lang="en-US" sz="1200" dirty="0" err="1">
                <a:latin typeface="Courier New" panose="02070309020205020404" pitchFamily="49" charset="0"/>
                <a:cs typeface="Courier New" panose="02070309020205020404" pitchFamily="49" charset="0"/>
              </a:rPr>
              <a:t>Client.Port</a:t>
            </a:r>
            <a:r>
              <a:rPr lang="en-US" sz="1200" dirty="0">
                <a:latin typeface="Courier New" panose="02070309020205020404" pitchFamily="49" charset="0"/>
                <a:cs typeface="Courier New" panose="02070309020205020404" pitchFamily="49" charset="0"/>
              </a:rPr>
              <a:t>: '58910', </a:t>
            </a:r>
            <a:r>
              <a:rPr lang="en-US" sz="1200" dirty="0" err="1">
                <a:latin typeface="Courier New" panose="02070309020205020404" pitchFamily="49" charset="0"/>
                <a:cs typeface="Courier New" panose="02070309020205020404" pitchFamily="49" charset="0"/>
              </a:rPr>
              <a:t>Snat.Ip</a:t>
            </a:r>
            <a:r>
              <a:rPr lang="en-US" sz="1200" dirty="0">
                <a:latin typeface="Courier New" panose="02070309020205020404" pitchFamily="49" charset="0"/>
                <a:cs typeface="Courier New" panose="02070309020205020404" pitchFamily="49" charset="0"/>
              </a:rPr>
              <a:t>: '30.30.30.6', </a:t>
            </a:r>
            <a:r>
              <a:rPr lang="en-US" sz="1200" dirty="0" err="1">
                <a:latin typeface="Courier New" panose="02070309020205020404" pitchFamily="49" charset="0"/>
                <a:cs typeface="Courier New" panose="02070309020205020404" pitchFamily="49" charset="0"/>
              </a:rPr>
              <a:t>Snat.Port</a:t>
            </a:r>
            <a:r>
              <a:rPr lang="en-US" sz="1200" dirty="0">
                <a:latin typeface="Courier New" panose="02070309020205020404" pitchFamily="49" charset="0"/>
                <a:cs typeface="Courier New" panose="02070309020205020404" pitchFamily="49" charset="0"/>
              </a:rPr>
              <a:t>: '4097', </a:t>
            </a:r>
            <a:r>
              <a:rPr lang="en-US" sz="1200" dirty="0" err="1">
                <a:latin typeface="Courier New" panose="02070309020205020404" pitchFamily="49" charset="0"/>
                <a:cs typeface="Courier New" panose="02070309020205020404" pitchFamily="49" charset="0"/>
              </a:rPr>
              <a:t>HttpRequest.Method</a:t>
            </a:r>
            <a:r>
              <a:rPr lang="en-US" sz="1200" dirty="0">
                <a:latin typeface="Courier New" panose="02070309020205020404" pitchFamily="49" charset="0"/>
                <a:cs typeface="Courier New" panose="02070309020205020404" pitchFamily="49" charset="0"/>
              </a:rPr>
              <a:t>: 'GET', </a:t>
            </a:r>
            <a:r>
              <a:rPr lang="en-US" sz="1200" dirty="0" err="1">
                <a:latin typeface="Courier New" panose="02070309020205020404" pitchFamily="49" charset="0"/>
                <a:cs typeface="Courier New" panose="02070309020205020404" pitchFamily="49" charset="0"/>
              </a:rPr>
              <a:t>HttpRequest.UserAgent</a:t>
            </a:r>
            <a:r>
              <a:rPr lang="en-US" sz="1200" dirty="0">
                <a:latin typeface="Courier New" panose="02070309020205020404" pitchFamily="49" charset="0"/>
                <a:cs typeface="Courier New" panose="02070309020205020404" pitchFamily="49" charset="0"/>
              </a:rPr>
              <a:t>: 'curl/7.47.0', </a:t>
            </a:r>
            <a:r>
              <a:rPr lang="en-US" sz="1200" dirty="0" err="1">
                <a:latin typeface="Courier New" panose="02070309020205020404" pitchFamily="49" charset="0"/>
                <a:cs typeface="Courier New" panose="02070309020205020404" pitchFamily="49" charset="0"/>
              </a:rPr>
              <a:t>HttpRequest.X</a:t>
            </a:r>
            <a:r>
              <a:rPr lang="en-US" sz="1200" dirty="0">
                <a:latin typeface="Courier New" panose="02070309020205020404" pitchFamily="49" charset="0"/>
                <a:cs typeface="Courier New" panose="02070309020205020404" pitchFamily="49" charset="0"/>
              </a:rPr>
              <a:t>-</a:t>
            </a:r>
            <a:r>
              <a:rPr lang="en-US" sz="1200" dirty="0" err="1">
                <a:latin typeface="Courier New" panose="02070309020205020404" pitchFamily="49" charset="0"/>
                <a:cs typeface="Courier New" panose="02070309020205020404" pitchFamily="49" charset="0"/>
              </a:rPr>
              <a:t>Fwd</a:t>
            </a:r>
            <a:r>
              <a:rPr lang="en-US" sz="1200" dirty="0">
                <a:latin typeface="Courier New" panose="02070309020205020404" pitchFamily="49" charset="0"/>
                <a:cs typeface="Courier New" panose="02070309020205020404" pitchFamily="49" charset="0"/>
              </a:rPr>
              <a:t>-For: '-', </a:t>
            </a:r>
            <a:r>
              <a:rPr lang="en-US" sz="1200" dirty="0" err="1">
                <a:latin typeface="Courier New" panose="02070309020205020404" pitchFamily="49" charset="0"/>
                <a:cs typeface="Courier New" panose="02070309020205020404" pitchFamily="49" charset="0"/>
              </a:rPr>
              <a:t>HttpRequest.Uri</a:t>
            </a: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test.php</a:t>
            </a: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HttpRequest.Host</a:t>
            </a:r>
            <a:r>
              <a:rPr lang="en-US" sz="1200" dirty="0">
                <a:latin typeface="Courier New" panose="02070309020205020404" pitchFamily="49" charset="0"/>
                <a:cs typeface="Courier New" panose="02070309020205020404" pitchFamily="49" charset="0"/>
              </a:rPr>
              <a:t>: '30.30.30.6', </a:t>
            </a:r>
            <a:r>
              <a:rPr lang="en-US" sz="1200" dirty="0" err="1">
                <a:latin typeface="Courier New" panose="02070309020205020404" pitchFamily="49" charset="0"/>
                <a:cs typeface="Courier New" panose="02070309020205020404" pitchFamily="49" charset="0"/>
              </a:rPr>
              <a:t>HttpResponse.Status</a:t>
            </a:r>
            <a:r>
              <a:rPr lang="en-US" sz="1200" dirty="0">
                <a:latin typeface="Courier New" panose="02070309020205020404" pitchFamily="49" charset="0"/>
                <a:cs typeface="Courier New" panose="02070309020205020404" pitchFamily="49" charset="0"/>
              </a:rPr>
              <a:t>: '200', </a:t>
            </a:r>
            <a:r>
              <a:rPr lang="en-US" sz="1200" dirty="0" err="1">
                <a:latin typeface="Courier New" panose="02070309020205020404" pitchFamily="49" charset="0"/>
                <a:cs typeface="Courier New" panose="02070309020205020404" pitchFamily="49" charset="0"/>
              </a:rPr>
              <a:t>HttpResponse.StatusCategory</a:t>
            </a:r>
            <a:r>
              <a:rPr lang="en-US" sz="1200" dirty="0">
                <a:latin typeface="Courier New" panose="02070309020205020404" pitchFamily="49" charset="0"/>
                <a:cs typeface="Courier New" panose="02070309020205020404" pitchFamily="49" charset="0"/>
              </a:rPr>
              <a:t>: '2xx', </a:t>
            </a:r>
            <a:r>
              <a:rPr lang="en-US" sz="1200" dirty="0" err="1">
                <a:latin typeface="Courier New" panose="02070309020205020404" pitchFamily="49" charset="0"/>
                <a:cs typeface="Courier New" panose="02070309020205020404" pitchFamily="49" charset="0"/>
              </a:rPr>
              <a:t>HttpResponse.Size</a:t>
            </a:r>
            <a:r>
              <a:rPr lang="en-US" sz="1200" dirty="0">
                <a:latin typeface="Courier New" panose="02070309020205020404" pitchFamily="49" charset="0"/>
                <a:cs typeface="Courier New" panose="02070309020205020404" pitchFamily="49" charset="0"/>
              </a:rPr>
              <a:t>: '62', </a:t>
            </a:r>
            <a:r>
              <a:rPr lang="en-US" sz="1200" dirty="0" err="1">
                <a:latin typeface="Courier New" panose="02070309020205020404" pitchFamily="49" charset="0"/>
                <a:cs typeface="Courier New" panose="02070309020205020404" pitchFamily="49" charset="0"/>
              </a:rPr>
              <a:t>HttpResponse.ServerTime</a:t>
            </a:r>
            <a:r>
              <a:rPr lang="en-US" sz="1200" dirty="0">
                <a:latin typeface="Courier New" panose="02070309020205020404" pitchFamily="49" charset="0"/>
                <a:cs typeface="Courier New" panose="02070309020205020404" pitchFamily="49" charset="0"/>
              </a:rPr>
              <a:t>: '0.031', </a:t>
            </a:r>
            <a:r>
              <a:rPr lang="en-US" sz="1200" dirty="0" err="1">
                <a:latin typeface="Courier New" panose="02070309020205020404" pitchFamily="49" charset="0"/>
                <a:cs typeface="Courier New" panose="02070309020205020404" pitchFamily="49" charset="0"/>
              </a:rPr>
              <a:t>HttpResponse.TotalTime</a:t>
            </a:r>
            <a:r>
              <a:rPr lang="en-US" sz="1200" dirty="0">
                <a:latin typeface="Courier New" panose="02070309020205020404" pitchFamily="49" charset="0"/>
                <a:cs typeface="Courier New" panose="02070309020205020404" pitchFamily="49" charset="0"/>
              </a:rPr>
              <a:t>: '0.031', </a:t>
            </a:r>
            <a:r>
              <a:rPr lang="en-US" sz="1200" dirty="0" err="1">
                <a:latin typeface="Courier New" panose="02070309020205020404" pitchFamily="49" charset="0"/>
                <a:cs typeface="Courier New" panose="02070309020205020404" pitchFamily="49" charset="0"/>
              </a:rPr>
              <a:t>Error.Reason</a:t>
            </a:r>
            <a:r>
              <a:rPr lang="en-US" sz="1200" dirty="0">
                <a:latin typeface="Courier New" panose="02070309020205020404" pitchFamily="49" charset="0"/>
                <a:cs typeface="Courier New" panose="02070309020205020404" pitchFamily="49" charset="0"/>
              </a:rPr>
              <a:t>: '-'</a:t>
            </a:r>
          </a:p>
        </p:txBody>
      </p:sp>
    </p:spTree>
    <p:extLst>
      <p:ext uri="{BB962C8B-B14F-4D97-AF65-F5344CB8AC3E}">
        <p14:creationId xmlns:p14="http://schemas.microsoft.com/office/powerpoint/2010/main" val="3607881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Same configuration as "L7 HTTP VIP Minimum </a:t>
            </a:r>
          </a:p>
          <a:p>
            <a:pPr>
              <a:spcBef>
                <a:spcPts val="0"/>
              </a:spcBef>
            </a:pPr>
            <a:r>
              <a:rPr lang="en-US" dirty="0"/>
              <a:t>Configuration", with the extra configuration</a:t>
            </a:r>
          </a:p>
          <a:p>
            <a:pPr lvl="1"/>
            <a:r>
              <a:rPr lang="en-US" dirty="0"/>
              <a:t>Under Networking – Load Balancing – Virtual Servers </a:t>
            </a:r>
          </a:p>
          <a:p>
            <a:pPr lvl="2"/>
            <a:r>
              <a:rPr lang="en-US" dirty="0"/>
              <a:t>Add Virtual Server – L7 HTTP</a:t>
            </a:r>
          </a:p>
          <a:p>
            <a:pPr lvl="1"/>
            <a:endParaRPr lang="en-US" dirty="0"/>
          </a:p>
        </p:txBody>
      </p:sp>
      <p:pic>
        <p:nvPicPr>
          <p:cNvPr id="14" name="Picture 13">
            <a:extLst>
              <a:ext uri="{FF2B5EF4-FFF2-40B4-BE49-F238E27FC236}">
                <a16:creationId xmlns:a16="http://schemas.microsoft.com/office/drawing/2014/main" id="{A5F0A5C6-FCAC-5448-AEF1-72C3E3ACFE4C}"/>
              </a:ext>
            </a:extLst>
          </p:cNvPr>
          <p:cNvPicPr>
            <a:picLocks noChangeAspect="1"/>
          </p:cNvPicPr>
          <p:nvPr/>
        </p:nvPicPr>
        <p:blipFill>
          <a:blip r:embed="rId2"/>
          <a:stretch>
            <a:fillRect/>
          </a:stretch>
        </p:blipFill>
        <p:spPr>
          <a:xfrm>
            <a:off x="1681465" y="2931789"/>
            <a:ext cx="9881406" cy="380047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Access Log (2/2)</a:t>
            </a:r>
          </a:p>
        </p:txBody>
      </p:sp>
      <p:sp>
        <p:nvSpPr>
          <p:cNvPr id="10" name="TextBox 9">
            <a:extLst>
              <a:ext uri="{FF2B5EF4-FFF2-40B4-BE49-F238E27FC236}">
                <a16:creationId xmlns:a16="http://schemas.microsoft.com/office/drawing/2014/main" id="{71601228-9624-4A56-9D7C-58038CC9CE1B}"/>
              </a:ext>
            </a:extLst>
          </p:cNvPr>
          <p:cNvSpPr txBox="1"/>
          <p:nvPr/>
        </p:nvSpPr>
        <p:spPr>
          <a:xfrm>
            <a:off x="10359807" y="6009001"/>
            <a:ext cx="1692000"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Access Log</a:t>
            </a:r>
          </a:p>
        </p:txBody>
      </p:sp>
      <p:cxnSp>
        <p:nvCxnSpPr>
          <p:cNvPr id="12" name="Straight Arrow Connector 11">
            <a:extLst>
              <a:ext uri="{FF2B5EF4-FFF2-40B4-BE49-F238E27FC236}">
                <a16:creationId xmlns:a16="http://schemas.microsoft.com/office/drawing/2014/main" id="{A41EF90B-9A13-4DFA-A56E-9906B81C391E}"/>
              </a:ext>
            </a:extLst>
          </p:cNvPr>
          <p:cNvCxnSpPr>
            <a:cxnSpLocks/>
            <a:stCxn id="10" idx="1"/>
          </p:cNvCxnSpPr>
          <p:nvPr/>
        </p:nvCxnSpPr>
        <p:spPr bwMode="gray">
          <a:xfrm flipH="1">
            <a:off x="9646011" y="6132112"/>
            <a:ext cx="713796" cy="12311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AAC6E965-D401-42D9-A7CB-7F1E403398DF}"/>
              </a:ext>
            </a:extLst>
          </p:cNvPr>
          <p:cNvSpPr/>
          <p:nvPr/>
        </p:nvSpPr>
        <p:spPr>
          <a:xfrm>
            <a:off x="7188820" y="130175"/>
            <a:ext cx="4736388" cy="177296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7" name="Picture 6">
            <a:extLst>
              <a:ext uri="{FF2B5EF4-FFF2-40B4-BE49-F238E27FC236}">
                <a16:creationId xmlns:a16="http://schemas.microsoft.com/office/drawing/2014/main" id="{EEB860B3-B582-4143-847E-DDB0F79D8008}"/>
              </a:ext>
            </a:extLst>
          </p:cNvPr>
          <p:cNvPicPr>
            <a:picLocks noChangeAspect="1"/>
          </p:cNvPicPr>
          <p:nvPr/>
        </p:nvPicPr>
        <p:blipFill rotWithShape="1">
          <a:blip r:embed="rId3"/>
          <a:srcRect r="3776"/>
          <a:stretch/>
        </p:blipFill>
        <p:spPr>
          <a:xfrm>
            <a:off x="7257982" y="138522"/>
            <a:ext cx="4667226" cy="1826825"/>
          </a:xfrm>
          <a:prstGeom prst="rect">
            <a:avLst/>
          </a:prstGeom>
        </p:spPr>
      </p:pic>
      <p:sp>
        <p:nvSpPr>
          <p:cNvPr id="11" name="TextBox 10">
            <a:extLst>
              <a:ext uri="{FF2B5EF4-FFF2-40B4-BE49-F238E27FC236}">
                <a16:creationId xmlns:a16="http://schemas.microsoft.com/office/drawing/2014/main" id="{7287B371-2DC3-134F-900F-2CD499DA96CE}"/>
              </a:ext>
            </a:extLst>
          </p:cNvPr>
          <p:cNvSpPr txBox="1"/>
          <p:nvPr/>
        </p:nvSpPr>
        <p:spPr>
          <a:xfrm>
            <a:off x="10373618" y="6355142"/>
            <a:ext cx="1692001"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Only error logs</a:t>
            </a:r>
          </a:p>
          <a:p>
            <a:pPr lvl="0">
              <a:defRPr/>
            </a:pPr>
            <a:r>
              <a:rPr lang="en-US" sz="1000" dirty="0">
                <a:solidFill>
                  <a:schemeClr val="tx2"/>
                </a:solidFill>
                <a:latin typeface="Calibri" panose="020F0502020204030204" pitchFamily="34" charset="0"/>
              </a:rPr>
              <a:t>(HTTP Response &gt;=400)</a:t>
            </a:r>
          </a:p>
        </p:txBody>
      </p:sp>
      <p:cxnSp>
        <p:nvCxnSpPr>
          <p:cNvPr id="13" name="Straight Arrow Connector 12">
            <a:extLst>
              <a:ext uri="{FF2B5EF4-FFF2-40B4-BE49-F238E27FC236}">
                <a16:creationId xmlns:a16="http://schemas.microsoft.com/office/drawing/2014/main" id="{D6B42820-0BD8-8F43-B00D-460CCECA6587}"/>
              </a:ext>
            </a:extLst>
          </p:cNvPr>
          <p:cNvCxnSpPr>
            <a:cxnSpLocks/>
            <a:stCxn id="11" idx="1"/>
          </p:cNvCxnSpPr>
          <p:nvPr/>
        </p:nvCxnSpPr>
        <p:spPr bwMode="gray">
          <a:xfrm flipH="1">
            <a:off x="9646012" y="6555197"/>
            <a:ext cx="727606" cy="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5684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NSX Groups auto-created (1/2)</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lvl="0">
              <a:spcBef>
                <a:spcPts val="0"/>
              </a:spcBef>
              <a:buClr>
                <a:srgbClr val="717074">
                  <a:lumMod val="60000"/>
                  <a:lumOff val="40000"/>
                </a:srgbClr>
              </a:buClr>
              <a:buNone/>
            </a:pPr>
            <a:r>
              <a:rPr lang="en-US" sz="1600" dirty="0">
                <a:solidFill>
                  <a:srgbClr val="3F3F3F"/>
                </a:solidFill>
              </a:rPr>
              <a:t>NSX-T Manager creates automatically Groups for:</a:t>
            </a:r>
          </a:p>
          <a:p>
            <a:pPr marL="28575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Server Pool</a:t>
            </a:r>
          </a:p>
          <a:p>
            <a:pPr marL="28575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VIP</a:t>
            </a:r>
          </a:p>
          <a:p>
            <a:pPr>
              <a:spcBef>
                <a:spcPts val="0"/>
              </a:spcBef>
              <a:buClr>
                <a:srgbClr val="717074">
                  <a:lumMod val="60000"/>
                  <a:lumOff val="40000"/>
                </a:srgbClr>
              </a:buClr>
              <a:buNone/>
            </a:pPr>
            <a:endParaRPr lang="en-US" sz="1600" dirty="0">
              <a:solidFill>
                <a:srgbClr val="3F3F3F"/>
              </a:solidFill>
            </a:endParaRPr>
          </a:p>
          <a:p>
            <a:pPr>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600" dirty="0">
                <a:solidFill>
                  <a:srgbClr val="3F3F3F"/>
                </a:solidFill>
              </a:rPr>
              <a:t>This simplifies the creation of security:</a:t>
            </a:r>
          </a:p>
          <a:p>
            <a:pPr marL="285750" lvl="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T1 Gateway Firewall</a:t>
            </a:r>
          </a:p>
          <a:p>
            <a:pPr lvl="1" indent="0">
              <a:spcBef>
                <a:spcPts val="0"/>
              </a:spcBef>
              <a:buClr>
                <a:srgbClr val="717074">
                  <a:lumMod val="60000"/>
                  <a:lumOff val="40000"/>
                </a:srgbClr>
              </a:buClr>
              <a:buNone/>
            </a:pPr>
            <a:r>
              <a:rPr lang="en-US" sz="1400" dirty="0">
                <a:solidFill>
                  <a:srgbClr val="3F3F3F"/>
                </a:solidFill>
              </a:rPr>
              <a:t>Allow traffic from Clients to "LB VIP" (= </a:t>
            </a:r>
            <a:r>
              <a:rPr lang="en-US" sz="1400" dirty="0">
                <a:solidFill>
                  <a:srgbClr val="3F3F3F"/>
                </a:solidFill>
                <a:latin typeface="Courier New" panose="02070309020205020404" pitchFamily="49" charset="0"/>
                <a:cs typeface="Courier New" panose="02070309020205020404" pitchFamily="49" charset="0"/>
              </a:rPr>
              <a:t>NLB.VIP.[</a:t>
            </a:r>
            <a:r>
              <a:rPr lang="en-US" sz="1400" dirty="0" err="1">
                <a:solidFill>
                  <a:srgbClr val="3F3F3F"/>
                </a:solidFill>
                <a:latin typeface="Courier New" panose="02070309020205020404" pitchFamily="49" charset="0"/>
                <a:cs typeface="Courier New" panose="02070309020205020404" pitchFamily="49" charset="0"/>
              </a:rPr>
              <a:t>VIP_Name</a:t>
            </a:r>
            <a:r>
              <a:rPr lang="en-US" sz="1400" dirty="0">
                <a:solidFill>
                  <a:srgbClr val="3F3F3F"/>
                </a:solidFill>
                <a:latin typeface="Courier New" panose="02070309020205020404" pitchFamily="49" charset="0"/>
                <a:cs typeface="Courier New" panose="02070309020205020404" pitchFamily="49" charset="0"/>
              </a:rPr>
              <a:t>]</a:t>
            </a:r>
            <a:r>
              <a:rPr lang="en-US" sz="1400" dirty="0">
                <a:solidFill>
                  <a:srgbClr val="3F3F3F"/>
                </a:solidFill>
              </a:rPr>
              <a:t>)</a:t>
            </a:r>
          </a:p>
          <a:p>
            <a:pPr marL="285750" lvl="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DFW rules</a:t>
            </a:r>
          </a:p>
          <a:p>
            <a:pPr lvl="1" indent="0">
              <a:spcBef>
                <a:spcPts val="0"/>
              </a:spcBef>
              <a:buClr>
                <a:srgbClr val="717074">
                  <a:lumMod val="60000"/>
                  <a:lumOff val="40000"/>
                </a:srgbClr>
              </a:buClr>
              <a:buNone/>
            </a:pPr>
            <a:r>
              <a:rPr lang="en-US" sz="1400" dirty="0">
                <a:solidFill>
                  <a:srgbClr val="3F3F3F"/>
                </a:solidFill>
              </a:rPr>
              <a:t>On Pool Members, allow traffic from "LB" (= </a:t>
            </a:r>
            <a:r>
              <a:rPr lang="en-US" sz="1400" dirty="0" err="1">
                <a:solidFill>
                  <a:srgbClr val="3F3F3F"/>
                </a:solidFill>
                <a:latin typeface="Courier New" panose="02070309020205020404" pitchFamily="49" charset="0"/>
                <a:cs typeface="Courier New" panose="02070309020205020404" pitchFamily="49" charset="0"/>
              </a:rPr>
              <a:t>NLB.PoolLB</a:t>
            </a:r>
            <a:r>
              <a:rPr lang="en-US" sz="1400" dirty="0">
                <a:solidFill>
                  <a:srgbClr val="3F3F3F"/>
                </a:solidFill>
                <a:latin typeface="Courier New" panose="02070309020205020404" pitchFamily="49" charset="0"/>
                <a:cs typeface="Courier New" panose="02070309020205020404" pitchFamily="49" charset="0"/>
              </a:rPr>
              <a:t>.[</a:t>
            </a:r>
            <a:r>
              <a:rPr lang="en-US" sz="1400" dirty="0" err="1">
                <a:solidFill>
                  <a:srgbClr val="3F3F3F"/>
                </a:solidFill>
                <a:latin typeface="Courier New" panose="02070309020205020404" pitchFamily="49" charset="0"/>
                <a:cs typeface="Courier New" panose="02070309020205020404" pitchFamily="49" charset="0"/>
              </a:rPr>
              <a:t>Pool_Name</a:t>
            </a:r>
            <a:r>
              <a:rPr lang="en-US" sz="1400" dirty="0">
                <a:solidFill>
                  <a:srgbClr val="3F3F3F"/>
                </a:solidFill>
                <a:latin typeface="Courier New" panose="02070309020205020404" pitchFamily="49" charset="0"/>
                <a:cs typeface="Courier New" panose="02070309020205020404" pitchFamily="49" charset="0"/>
              </a:rPr>
              <a:t>]</a:t>
            </a:r>
          </a:p>
          <a:p>
            <a:pPr lvl="1" indent="0">
              <a:spcBef>
                <a:spcPts val="0"/>
              </a:spcBef>
              <a:buClr>
                <a:srgbClr val="717074">
                  <a:lumMod val="60000"/>
                  <a:lumOff val="40000"/>
                </a:srgbClr>
              </a:buClr>
              <a:buNone/>
            </a:pPr>
            <a:r>
              <a:rPr lang="en-US" sz="1400" dirty="0">
                <a:solidFill>
                  <a:srgbClr val="3F3F3F"/>
                </a:solidFill>
                <a:latin typeface="Courier New" panose="02070309020205020404" pitchFamily="49" charset="0"/>
                <a:cs typeface="Courier New" panose="02070309020205020404" pitchFamily="49" charset="0"/>
              </a:rPr>
              <a:t>[</a:t>
            </a:r>
            <a:r>
              <a:rPr lang="en-US" sz="1400" dirty="0" err="1">
                <a:solidFill>
                  <a:srgbClr val="3F3F3F"/>
                </a:solidFill>
                <a:latin typeface="Courier New" panose="02070309020205020404" pitchFamily="49" charset="0"/>
                <a:cs typeface="Courier New" panose="02070309020205020404" pitchFamily="49" charset="0"/>
              </a:rPr>
              <a:t>LB_Name</a:t>
            </a:r>
            <a:r>
              <a:rPr lang="en-US" sz="1400" dirty="0">
                <a:solidFill>
                  <a:srgbClr val="3F3F3F"/>
                </a:solidFill>
                <a:latin typeface="Courier New" panose="02070309020205020404" pitchFamily="49" charset="0"/>
                <a:cs typeface="Courier New" panose="02070309020205020404" pitchFamily="49" charset="0"/>
              </a:rPr>
              <a:t>]</a:t>
            </a:r>
            <a:r>
              <a:rPr lang="en-US" sz="1400" dirty="0">
                <a:solidFill>
                  <a:srgbClr val="3F3F3F"/>
                </a:solidFill>
              </a:rPr>
              <a:t>)</a:t>
            </a:r>
          </a:p>
          <a:p>
            <a:pPr marL="285750" lvl="0" indent="-285750">
              <a:spcBef>
                <a:spcPts val="0"/>
              </a:spcBef>
              <a:buClr>
                <a:srgbClr val="717074">
                  <a:lumMod val="60000"/>
                  <a:lumOff val="40000"/>
                </a:srgbClr>
              </a:buClr>
              <a:buFont typeface="Arial" panose="020B0604020202020204" pitchFamily="34" charset="0"/>
              <a:buChar char="•"/>
            </a:pPr>
            <a:endParaRPr lang="en-US" sz="1600" dirty="0">
              <a:solidFill>
                <a:srgbClr val="3F3F3F"/>
              </a:solidFill>
            </a:endParaRPr>
          </a:p>
          <a:p>
            <a:pPr>
              <a:spcBef>
                <a:spcPts val="0"/>
              </a:spcBef>
              <a:buClr>
                <a:srgbClr val="717074">
                  <a:lumMod val="60000"/>
                  <a:lumOff val="40000"/>
                </a:srgbClr>
              </a:buClr>
              <a:buNone/>
            </a:pPr>
            <a:r>
              <a:rPr lang="en-US" sz="1400" i="1" dirty="0">
                <a:solidFill>
                  <a:srgbClr val="3F3F3F"/>
                </a:solidFill>
              </a:rPr>
              <a:t>Note: [Pool/LB/VIP names] with more than 12 characters will be truncated in UI (Group Display Name). The Group ID is  NOT truncated.</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Explanation</a:t>
            </a:r>
          </a:p>
        </p:txBody>
      </p:sp>
      <p:grpSp>
        <p:nvGrpSpPr>
          <p:cNvPr id="130" name="Group 129">
            <a:extLst>
              <a:ext uri="{FF2B5EF4-FFF2-40B4-BE49-F238E27FC236}">
                <a16:creationId xmlns:a16="http://schemas.microsoft.com/office/drawing/2014/main" id="{AE7595F1-3275-4A05-9D7C-176D411FDA75}"/>
              </a:ext>
            </a:extLst>
          </p:cNvPr>
          <p:cNvGrpSpPr/>
          <p:nvPr/>
        </p:nvGrpSpPr>
        <p:grpSpPr>
          <a:xfrm>
            <a:off x="3328720" y="2044375"/>
            <a:ext cx="602248" cy="602488"/>
            <a:chOff x="7736620" y="7009631"/>
            <a:chExt cx="4501800" cy="4503600"/>
          </a:xfrm>
          <a:solidFill>
            <a:schemeClr val="accent1"/>
          </a:solidFill>
        </p:grpSpPr>
        <p:sp>
          <p:nvSpPr>
            <p:cNvPr id="131" name="Freeform: Shape 1">
              <a:extLst>
                <a:ext uri="{FF2B5EF4-FFF2-40B4-BE49-F238E27FC236}">
                  <a16:creationId xmlns:a16="http://schemas.microsoft.com/office/drawing/2014/main" id="{AEC29207-4E9B-40C3-889F-23D1D3A12FC4}"/>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2" name="Freeform: Shape 2">
              <a:extLst>
                <a:ext uri="{FF2B5EF4-FFF2-40B4-BE49-F238E27FC236}">
                  <a16:creationId xmlns:a16="http://schemas.microsoft.com/office/drawing/2014/main" id="{10AB6F8D-E555-4C99-8F42-1BAF3F370EF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3" name="Freeform: Shape 3">
              <a:extLst>
                <a:ext uri="{FF2B5EF4-FFF2-40B4-BE49-F238E27FC236}">
                  <a16:creationId xmlns:a16="http://schemas.microsoft.com/office/drawing/2014/main" id="{B09C1772-83A3-4F87-AA8E-96214D964C04}"/>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4" name="Freeform: Shape 4">
              <a:extLst>
                <a:ext uri="{FF2B5EF4-FFF2-40B4-BE49-F238E27FC236}">
                  <a16:creationId xmlns:a16="http://schemas.microsoft.com/office/drawing/2014/main" id="{D6F937EC-8593-4343-97ED-73DCC410CC91}"/>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5">
              <a:extLst>
                <a:ext uri="{FF2B5EF4-FFF2-40B4-BE49-F238E27FC236}">
                  <a16:creationId xmlns:a16="http://schemas.microsoft.com/office/drawing/2014/main" id="{E070CE1E-DF30-4491-B4F7-726089C320AA}"/>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36" name="Group 135">
            <a:extLst>
              <a:ext uri="{FF2B5EF4-FFF2-40B4-BE49-F238E27FC236}">
                <a16:creationId xmlns:a16="http://schemas.microsoft.com/office/drawing/2014/main" id="{FDE58471-4C67-4EE4-8897-B53B8AED4781}"/>
              </a:ext>
            </a:extLst>
          </p:cNvPr>
          <p:cNvGrpSpPr>
            <a:grpSpLocks noChangeAspect="1"/>
          </p:cNvGrpSpPr>
          <p:nvPr/>
        </p:nvGrpSpPr>
        <p:grpSpPr>
          <a:xfrm>
            <a:off x="3718934" y="1907829"/>
            <a:ext cx="364538" cy="338684"/>
            <a:chOff x="2560638" y="566738"/>
            <a:chExt cx="6486525" cy="6486525"/>
          </a:xfrm>
          <a:solidFill>
            <a:schemeClr val="accent1"/>
          </a:solidFill>
        </p:grpSpPr>
        <p:sp>
          <p:nvSpPr>
            <p:cNvPr id="137" name="Freeform 1">
              <a:extLst>
                <a:ext uri="{FF2B5EF4-FFF2-40B4-BE49-F238E27FC236}">
                  <a16:creationId xmlns:a16="http://schemas.microsoft.com/office/drawing/2014/main" id="{9B8CF33A-2E06-424E-A783-080D5089A673}"/>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8" name="Freeform 2">
              <a:extLst>
                <a:ext uri="{FF2B5EF4-FFF2-40B4-BE49-F238E27FC236}">
                  <a16:creationId xmlns:a16="http://schemas.microsoft.com/office/drawing/2014/main" id="{3BEC2659-8749-475B-88D3-737EB056E351}"/>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9" name="Freeform 3">
              <a:extLst>
                <a:ext uri="{FF2B5EF4-FFF2-40B4-BE49-F238E27FC236}">
                  <a16:creationId xmlns:a16="http://schemas.microsoft.com/office/drawing/2014/main" id="{4DABBBFA-7B92-4705-A48D-1864D421811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0" name="Freeform 4">
              <a:extLst>
                <a:ext uri="{FF2B5EF4-FFF2-40B4-BE49-F238E27FC236}">
                  <a16:creationId xmlns:a16="http://schemas.microsoft.com/office/drawing/2014/main" id="{BE92391D-8A7B-4513-92FF-CA9F062C3879}"/>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1" name="Freeform 5">
              <a:extLst>
                <a:ext uri="{FF2B5EF4-FFF2-40B4-BE49-F238E27FC236}">
                  <a16:creationId xmlns:a16="http://schemas.microsoft.com/office/drawing/2014/main" id="{8BD24E1C-C81E-42C8-9B4B-C7F90C8BC1C3}"/>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2" name="Freeform 6">
              <a:extLst>
                <a:ext uri="{FF2B5EF4-FFF2-40B4-BE49-F238E27FC236}">
                  <a16:creationId xmlns:a16="http://schemas.microsoft.com/office/drawing/2014/main" id="{35AAB340-AC56-44AB-A7ED-5A6FC0B2E70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7">
              <a:extLst>
                <a:ext uri="{FF2B5EF4-FFF2-40B4-BE49-F238E27FC236}">
                  <a16:creationId xmlns:a16="http://schemas.microsoft.com/office/drawing/2014/main" id="{8791A1C8-9A96-4FF2-86B7-82E31BCA36B9}"/>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8">
              <a:extLst>
                <a:ext uri="{FF2B5EF4-FFF2-40B4-BE49-F238E27FC236}">
                  <a16:creationId xmlns:a16="http://schemas.microsoft.com/office/drawing/2014/main" id="{6A683738-6CB3-4D37-8FAE-6322A8C9C144}"/>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9">
              <a:extLst>
                <a:ext uri="{FF2B5EF4-FFF2-40B4-BE49-F238E27FC236}">
                  <a16:creationId xmlns:a16="http://schemas.microsoft.com/office/drawing/2014/main" id="{2A5E292B-9556-435E-8535-EBA7E5AFB3DB}"/>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10">
              <a:extLst>
                <a:ext uri="{FF2B5EF4-FFF2-40B4-BE49-F238E27FC236}">
                  <a16:creationId xmlns:a16="http://schemas.microsoft.com/office/drawing/2014/main" id="{73D144AF-7D49-44CA-8D79-C791CE58303A}"/>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11">
              <a:extLst>
                <a:ext uri="{FF2B5EF4-FFF2-40B4-BE49-F238E27FC236}">
                  <a16:creationId xmlns:a16="http://schemas.microsoft.com/office/drawing/2014/main" id="{12B95537-C49C-4DA3-A380-5C2F3DD534A7}"/>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48" name="TextBox 147">
            <a:extLst>
              <a:ext uri="{FF2B5EF4-FFF2-40B4-BE49-F238E27FC236}">
                <a16:creationId xmlns:a16="http://schemas.microsoft.com/office/drawing/2014/main" id="{BFDD9A6F-9642-4787-8D5D-E65062BEBA40}"/>
              </a:ext>
            </a:extLst>
          </p:cNvPr>
          <p:cNvSpPr txBox="1"/>
          <p:nvPr/>
        </p:nvSpPr>
        <p:spPr>
          <a:xfrm>
            <a:off x="3271170" y="2728704"/>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cxnSp>
        <p:nvCxnSpPr>
          <p:cNvPr id="149" name="Straight Connector 148">
            <a:extLst>
              <a:ext uri="{FF2B5EF4-FFF2-40B4-BE49-F238E27FC236}">
                <a16:creationId xmlns:a16="http://schemas.microsoft.com/office/drawing/2014/main" id="{38920BE8-37F5-4415-97D5-8AA61F882569}"/>
              </a:ext>
            </a:extLst>
          </p:cNvPr>
          <p:cNvCxnSpPr>
            <a:cxnSpLocks/>
          </p:cNvCxnSpPr>
          <p:nvPr/>
        </p:nvCxnSpPr>
        <p:spPr>
          <a:xfrm>
            <a:off x="1256232" y="2367369"/>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81291E6C-058D-4469-8117-18FC1DED4E76}"/>
              </a:ext>
            </a:extLst>
          </p:cNvPr>
          <p:cNvCxnSpPr>
            <a:cxnSpLocks/>
          </p:cNvCxnSpPr>
          <p:nvPr/>
        </p:nvCxnSpPr>
        <p:spPr>
          <a:xfrm>
            <a:off x="3930968" y="2358824"/>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FC08EBF2-9A25-40EF-9221-19E6318E4596}"/>
              </a:ext>
            </a:extLst>
          </p:cNvPr>
          <p:cNvCxnSpPr>
            <a:cxnSpLocks/>
            <a:endCxn id="175" idx="2"/>
          </p:cNvCxnSpPr>
          <p:nvPr/>
        </p:nvCxnSpPr>
        <p:spPr bwMode="auto">
          <a:xfrm>
            <a:off x="5753655" y="1993740"/>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3D13462A-6B22-43BE-BA0B-4E0D7FDB25C3}"/>
              </a:ext>
            </a:extLst>
          </p:cNvPr>
          <p:cNvCxnSpPr>
            <a:cxnSpLocks/>
          </p:cNvCxnSpPr>
          <p:nvPr/>
        </p:nvCxnSpPr>
        <p:spPr>
          <a:xfrm>
            <a:off x="5765130" y="1816733"/>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C3031F44-4D27-4045-AB07-A4FF4CDD1E45}"/>
              </a:ext>
            </a:extLst>
          </p:cNvPr>
          <p:cNvCxnSpPr>
            <a:cxnSpLocks/>
            <a:endCxn id="177" idx="2"/>
          </p:cNvCxnSpPr>
          <p:nvPr/>
        </p:nvCxnSpPr>
        <p:spPr bwMode="auto">
          <a:xfrm flipV="1">
            <a:off x="5753386" y="2447992"/>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659D3AA3-3DB5-4C26-9881-96759EC8FAED}"/>
              </a:ext>
            </a:extLst>
          </p:cNvPr>
          <p:cNvCxnSpPr>
            <a:cxnSpLocks/>
            <a:endCxn id="178" idx="2"/>
          </p:cNvCxnSpPr>
          <p:nvPr/>
        </p:nvCxnSpPr>
        <p:spPr bwMode="auto">
          <a:xfrm>
            <a:off x="5753386" y="2908140"/>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55" name="Rounded Rectangle 109">
            <a:extLst>
              <a:ext uri="{FF2B5EF4-FFF2-40B4-BE49-F238E27FC236}">
                <a16:creationId xmlns:a16="http://schemas.microsoft.com/office/drawing/2014/main" id="{8D76AB57-C52D-478D-9692-4EECE45DB3D1}"/>
              </a:ext>
            </a:extLst>
          </p:cNvPr>
          <p:cNvSpPr/>
          <p:nvPr/>
        </p:nvSpPr>
        <p:spPr>
          <a:xfrm>
            <a:off x="6119450" y="1703649"/>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56" name="TextBox 155">
            <a:extLst>
              <a:ext uri="{FF2B5EF4-FFF2-40B4-BE49-F238E27FC236}">
                <a16:creationId xmlns:a16="http://schemas.microsoft.com/office/drawing/2014/main" id="{99AFE3F9-C3BE-444D-9FDA-FFBDFF04D06E}"/>
              </a:ext>
            </a:extLst>
          </p:cNvPr>
          <p:cNvSpPr txBox="1"/>
          <p:nvPr/>
        </p:nvSpPr>
        <p:spPr>
          <a:xfrm>
            <a:off x="6768985" y="1633877"/>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75" name="Oval 174">
            <a:extLst>
              <a:ext uri="{FF2B5EF4-FFF2-40B4-BE49-F238E27FC236}">
                <a16:creationId xmlns:a16="http://schemas.microsoft.com/office/drawing/2014/main" id="{4B956960-A813-4063-81B0-DFBAE5508A8E}"/>
              </a:ext>
            </a:extLst>
          </p:cNvPr>
          <p:cNvSpPr>
            <a:spLocks noChangeAspect="1"/>
          </p:cNvSpPr>
          <p:nvPr/>
        </p:nvSpPr>
        <p:spPr>
          <a:xfrm>
            <a:off x="6241084" y="181459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77" name="Oval 176">
            <a:extLst>
              <a:ext uri="{FF2B5EF4-FFF2-40B4-BE49-F238E27FC236}">
                <a16:creationId xmlns:a16="http://schemas.microsoft.com/office/drawing/2014/main" id="{594B1CD6-8911-4AA2-9D81-CDA9DB06AC59}"/>
              </a:ext>
            </a:extLst>
          </p:cNvPr>
          <p:cNvSpPr>
            <a:spLocks noChangeAspect="1"/>
          </p:cNvSpPr>
          <p:nvPr/>
        </p:nvSpPr>
        <p:spPr>
          <a:xfrm>
            <a:off x="6241084" y="226511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78" name="Oval 177">
            <a:extLst>
              <a:ext uri="{FF2B5EF4-FFF2-40B4-BE49-F238E27FC236}">
                <a16:creationId xmlns:a16="http://schemas.microsoft.com/office/drawing/2014/main" id="{51FACE6A-1CC4-4257-82CA-4FD612A2F450}"/>
              </a:ext>
            </a:extLst>
          </p:cNvPr>
          <p:cNvSpPr>
            <a:spLocks noChangeAspect="1"/>
          </p:cNvSpPr>
          <p:nvPr/>
        </p:nvSpPr>
        <p:spPr>
          <a:xfrm>
            <a:off x="6241084" y="272905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180" name="Group 179">
            <a:extLst>
              <a:ext uri="{FF2B5EF4-FFF2-40B4-BE49-F238E27FC236}">
                <a16:creationId xmlns:a16="http://schemas.microsoft.com/office/drawing/2014/main" id="{81F7E73C-621E-48BA-89F7-07AFE0BBBF3F}"/>
              </a:ext>
            </a:extLst>
          </p:cNvPr>
          <p:cNvGrpSpPr/>
          <p:nvPr/>
        </p:nvGrpSpPr>
        <p:grpSpPr>
          <a:xfrm>
            <a:off x="411939" y="1726922"/>
            <a:ext cx="621857" cy="1225361"/>
            <a:chOff x="3386589" y="1994436"/>
            <a:chExt cx="621857" cy="1225361"/>
          </a:xfrm>
        </p:grpSpPr>
        <p:grpSp>
          <p:nvGrpSpPr>
            <p:cNvPr id="181" name="Group 180">
              <a:extLst>
                <a:ext uri="{FF2B5EF4-FFF2-40B4-BE49-F238E27FC236}">
                  <a16:creationId xmlns:a16="http://schemas.microsoft.com/office/drawing/2014/main" id="{5BE9407C-E0D3-4963-8EDE-54A39C48D093}"/>
                </a:ext>
              </a:extLst>
            </p:cNvPr>
            <p:cNvGrpSpPr>
              <a:grpSpLocks noChangeAspect="1"/>
            </p:cNvGrpSpPr>
            <p:nvPr/>
          </p:nvGrpSpPr>
          <p:grpSpPr>
            <a:xfrm>
              <a:off x="3386589" y="1994436"/>
              <a:ext cx="618352" cy="573362"/>
              <a:chOff x="21532850" y="-24034750"/>
              <a:chExt cx="24393525" cy="22618700"/>
            </a:xfrm>
          </p:grpSpPr>
          <p:sp>
            <p:nvSpPr>
              <p:cNvPr id="198" name="Oval 42">
                <a:extLst>
                  <a:ext uri="{FF2B5EF4-FFF2-40B4-BE49-F238E27FC236}">
                    <a16:creationId xmlns:a16="http://schemas.microsoft.com/office/drawing/2014/main" id="{06BD92DC-A5FD-4941-9D83-8D42C4E79445}"/>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9" name="Freeform 43">
                <a:extLst>
                  <a:ext uri="{FF2B5EF4-FFF2-40B4-BE49-F238E27FC236}">
                    <a16:creationId xmlns:a16="http://schemas.microsoft.com/office/drawing/2014/main" id="{70A3C691-C9D4-4790-8BBA-3270958C6266}"/>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0" name="Freeform 44">
                <a:extLst>
                  <a:ext uri="{FF2B5EF4-FFF2-40B4-BE49-F238E27FC236}">
                    <a16:creationId xmlns:a16="http://schemas.microsoft.com/office/drawing/2014/main" id="{0136AD29-2D7F-475A-B7F5-A37792EB09CB}"/>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1" name="Freeform 45">
                <a:extLst>
                  <a:ext uri="{FF2B5EF4-FFF2-40B4-BE49-F238E27FC236}">
                    <a16:creationId xmlns:a16="http://schemas.microsoft.com/office/drawing/2014/main" id="{B17C4C3A-4604-4713-BFF5-226A2322201C}"/>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2" name="Freeform 46">
                <a:extLst>
                  <a:ext uri="{FF2B5EF4-FFF2-40B4-BE49-F238E27FC236}">
                    <a16:creationId xmlns:a16="http://schemas.microsoft.com/office/drawing/2014/main" id="{BC52A4E9-53FC-4F2B-AF62-AF378A1CCA9B}"/>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3" name="Oval 47">
                <a:extLst>
                  <a:ext uri="{FF2B5EF4-FFF2-40B4-BE49-F238E27FC236}">
                    <a16:creationId xmlns:a16="http://schemas.microsoft.com/office/drawing/2014/main" id="{C0666A1E-63C3-4A5D-9297-4D6CB3213B57}"/>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4" name="Freeform 48">
                <a:extLst>
                  <a:ext uri="{FF2B5EF4-FFF2-40B4-BE49-F238E27FC236}">
                    <a16:creationId xmlns:a16="http://schemas.microsoft.com/office/drawing/2014/main" id="{4BC43DAD-9B49-4A6C-8E2F-C28B0E02930C}"/>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5" name="Freeform 49">
                <a:extLst>
                  <a:ext uri="{FF2B5EF4-FFF2-40B4-BE49-F238E27FC236}">
                    <a16:creationId xmlns:a16="http://schemas.microsoft.com/office/drawing/2014/main" id="{4799CC86-BADB-4FF8-A290-0EAF54563809}"/>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6" name="Freeform 50">
                <a:extLst>
                  <a:ext uri="{FF2B5EF4-FFF2-40B4-BE49-F238E27FC236}">
                    <a16:creationId xmlns:a16="http://schemas.microsoft.com/office/drawing/2014/main" id="{18EBCBDF-277F-4C60-B316-87311A6EFA9D}"/>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7" name="Freeform 51">
                <a:extLst>
                  <a:ext uri="{FF2B5EF4-FFF2-40B4-BE49-F238E27FC236}">
                    <a16:creationId xmlns:a16="http://schemas.microsoft.com/office/drawing/2014/main" id="{67268FE2-18D7-46BB-9051-E8E3D7087765}"/>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8" name="Oval 52">
                <a:extLst>
                  <a:ext uri="{FF2B5EF4-FFF2-40B4-BE49-F238E27FC236}">
                    <a16:creationId xmlns:a16="http://schemas.microsoft.com/office/drawing/2014/main" id="{53D13362-93DA-46E5-B047-D55BA0E7EF6F}"/>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9" name="Freeform 53">
                <a:extLst>
                  <a:ext uri="{FF2B5EF4-FFF2-40B4-BE49-F238E27FC236}">
                    <a16:creationId xmlns:a16="http://schemas.microsoft.com/office/drawing/2014/main" id="{8A88401B-8477-4714-816B-92D70FC7AE72}"/>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0" name="Freeform 54">
                <a:extLst>
                  <a:ext uri="{FF2B5EF4-FFF2-40B4-BE49-F238E27FC236}">
                    <a16:creationId xmlns:a16="http://schemas.microsoft.com/office/drawing/2014/main" id="{A1CE6AFD-AAFA-486B-AB02-81BE149BB150}"/>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1" name="Freeform 55">
                <a:extLst>
                  <a:ext uri="{FF2B5EF4-FFF2-40B4-BE49-F238E27FC236}">
                    <a16:creationId xmlns:a16="http://schemas.microsoft.com/office/drawing/2014/main" id="{76D86D23-C63D-4621-96B3-5DE95266E870}"/>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2" name="Freeform 56">
                <a:extLst>
                  <a:ext uri="{FF2B5EF4-FFF2-40B4-BE49-F238E27FC236}">
                    <a16:creationId xmlns:a16="http://schemas.microsoft.com/office/drawing/2014/main" id="{32EDDEE0-8637-4B0D-A9B3-B57660F79AFE}"/>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82" name="Group 181">
              <a:extLst>
                <a:ext uri="{FF2B5EF4-FFF2-40B4-BE49-F238E27FC236}">
                  <a16:creationId xmlns:a16="http://schemas.microsoft.com/office/drawing/2014/main" id="{6575C3F9-AE75-4E6F-A82E-A5929B524788}"/>
                </a:ext>
              </a:extLst>
            </p:cNvPr>
            <p:cNvGrpSpPr>
              <a:grpSpLocks noChangeAspect="1"/>
            </p:cNvGrpSpPr>
            <p:nvPr/>
          </p:nvGrpSpPr>
          <p:grpSpPr>
            <a:xfrm>
              <a:off x="3390094" y="2646435"/>
              <a:ext cx="618352" cy="573362"/>
              <a:chOff x="21532850" y="-24034750"/>
              <a:chExt cx="24393525" cy="22618700"/>
            </a:xfrm>
          </p:grpSpPr>
          <p:sp>
            <p:nvSpPr>
              <p:cNvPr id="183" name="Oval 42">
                <a:extLst>
                  <a:ext uri="{FF2B5EF4-FFF2-40B4-BE49-F238E27FC236}">
                    <a16:creationId xmlns:a16="http://schemas.microsoft.com/office/drawing/2014/main" id="{55AC82A8-6E06-4F8C-BD8B-D0A2E0DA5171}"/>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4" name="Freeform 43">
                <a:extLst>
                  <a:ext uri="{FF2B5EF4-FFF2-40B4-BE49-F238E27FC236}">
                    <a16:creationId xmlns:a16="http://schemas.microsoft.com/office/drawing/2014/main" id="{3963146A-C043-48E1-A321-59832C2DF6CD}"/>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5" name="Freeform 44">
                <a:extLst>
                  <a:ext uri="{FF2B5EF4-FFF2-40B4-BE49-F238E27FC236}">
                    <a16:creationId xmlns:a16="http://schemas.microsoft.com/office/drawing/2014/main" id="{F9FAD261-8B35-4484-8BCC-6D954F6BB569}"/>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6" name="Freeform 45">
                <a:extLst>
                  <a:ext uri="{FF2B5EF4-FFF2-40B4-BE49-F238E27FC236}">
                    <a16:creationId xmlns:a16="http://schemas.microsoft.com/office/drawing/2014/main" id="{9A9DB1AF-52E6-40A2-880E-A2CAAB93F731}"/>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7" name="Freeform 46">
                <a:extLst>
                  <a:ext uri="{FF2B5EF4-FFF2-40B4-BE49-F238E27FC236}">
                    <a16:creationId xmlns:a16="http://schemas.microsoft.com/office/drawing/2014/main" id="{DF003240-D681-4BA9-9591-0291C39E5BEB}"/>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8" name="Oval 47">
                <a:extLst>
                  <a:ext uri="{FF2B5EF4-FFF2-40B4-BE49-F238E27FC236}">
                    <a16:creationId xmlns:a16="http://schemas.microsoft.com/office/drawing/2014/main" id="{35D821E7-D099-45DA-9F77-7EF9437B639D}"/>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9" name="Freeform 48">
                <a:extLst>
                  <a:ext uri="{FF2B5EF4-FFF2-40B4-BE49-F238E27FC236}">
                    <a16:creationId xmlns:a16="http://schemas.microsoft.com/office/drawing/2014/main" id="{B950625C-82CD-4681-9DED-5719A68A4258}"/>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0" name="Freeform 49">
                <a:extLst>
                  <a:ext uri="{FF2B5EF4-FFF2-40B4-BE49-F238E27FC236}">
                    <a16:creationId xmlns:a16="http://schemas.microsoft.com/office/drawing/2014/main" id="{D453655D-1128-4B9D-8D3B-C1059C69E184}"/>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 name="Freeform 50">
                <a:extLst>
                  <a:ext uri="{FF2B5EF4-FFF2-40B4-BE49-F238E27FC236}">
                    <a16:creationId xmlns:a16="http://schemas.microsoft.com/office/drawing/2014/main" id="{0E6F33F6-61DA-413C-9807-0EA6A6CBB1BD}"/>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2" name="Freeform 51">
                <a:extLst>
                  <a:ext uri="{FF2B5EF4-FFF2-40B4-BE49-F238E27FC236}">
                    <a16:creationId xmlns:a16="http://schemas.microsoft.com/office/drawing/2014/main" id="{CD371551-DA66-445F-8BCD-230EB211A5E9}"/>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3" name="Oval 52">
                <a:extLst>
                  <a:ext uri="{FF2B5EF4-FFF2-40B4-BE49-F238E27FC236}">
                    <a16:creationId xmlns:a16="http://schemas.microsoft.com/office/drawing/2014/main" id="{857264AA-2F94-4941-B1C1-A5E07B4F5842}"/>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4" name="Freeform 53">
                <a:extLst>
                  <a:ext uri="{FF2B5EF4-FFF2-40B4-BE49-F238E27FC236}">
                    <a16:creationId xmlns:a16="http://schemas.microsoft.com/office/drawing/2014/main" id="{F3DFA892-F13A-4449-B5AA-C51DE52015E2}"/>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5" name="Freeform 54">
                <a:extLst>
                  <a:ext uri="{FF2B5EF4-FFF2-40B4-BE49-F238E27FC236}">
                    <a16:creationId xmlns:a16="http://schemas.microsoft.com/office/drawing/2014/main" id="{D053E8DB-DCDB-4C01-AE74-8C5EB3C375E7}"/>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6" name="Freeform 55">
                <a:extLst>
                  <a:ext uri="{FF2B5EF4-FFF2-40B4-BE49-F238E27FC236}">
                    <a16:creationId xmlns:a16="http://schemas.microsoft.com/office/drawing/2014/main" id="{BE64DF6B-8A1D-40B4-947D-D0ADA8D72BEC}"/>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7" name="Freeform 56">
                <a:extLst>
                  <a:ext uri="{FF2B5EF4-FFF2-40B4-BE49-F238E27FC236}">
                    <a16:creationId xmlns:a16="http://schemas.microsoft.com/office/drawing/2014/main" id="{2CE31706-5E3A-4852-B846-0D202E900636}"/>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70" name="Straight Arrow Connector 69">
            <a:extLst>
              <a:ext uri="{FF2B5EF4-FFF2-40B4-BE49-F238E27FC236}">
                <a16:creationId xmlns:a16="http://schemas.microsoft.com/office/drawing/2014/main" id="{6CB91996-1BB9-41BA-A284-FFF96ADBA127}"/>
              </a:ext>
            </a:extLst>
          </p:cNvPr>
          <p:cNvCxnSpPr>
            <a:cxnSpLocks/>
          </p:cNvCxnSpPr>
          <p:nvPr/>
        </p:nvCxnSpPr>
        <p:spPr>
          <a:xfrm>
            <a:off x="3711836" y="3216112"/>
            <a:ext cx="0" cy="350550"/>
          </a:xfrm>
          <a:prstGeom prst="straightConnector1">
            <a:avLst/>
          </a:prstGeom>
          <a:ln w="38100">
            <a:solidFill>
              <a:srgbClr val="FF0000"/>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22A8B52A-B546-4F62-BACB-A9895E3E9DB6}"/>
              </a:ext>
            </a:extLst>
          </p:cNvPr>
          <p:cNvSpPr txBox="1"/>
          <p:nvPr/>
        </p:nvSpPr>
        <p:spPr>
          <a:xfrm>
            <a:off x="357072" y="3616663"/>
            <a:ext cx="7044835" cy="2400657"/>
          </a:xfrm>
          <a:prstGeom prst="rect">
            <a:avLst/>
          </a:prstGeom>
          <a:noFill/>
          <a:ln w="28575">
            <a:solidFill>
              <a:srgbClr val="FF0000"/>
            </a:solidFill>
          </a:ln>
        </p:spPr>
        <p:txBody>
          <a:bodyPr wrap="square" tIns="45720" bIns="45720" rtlCol="0">
            <a:spAutoFit/>
          </a:bodyPr>
          <a:lstStyle/>
          <a:p>
            <a:r>
              <a:rPr lang="en-US" sz="1400" u="sng" dirty="0">
                <a:solidFill>
                  <a:schemeClr val="accent2"/>
                </a:solidFill>
                <a:latin typeface="Calibri" panose="020F0502020204030204" pitchFamily="34" charset="0"/>
              </a:rPr>
              <a:t>NSX-T Groups created:</a:t>
            </a:r>
          </a:p>
          <a:p>
            <a:pPr marL="285750" indent="-285750">
              <a:spcBef>
                <a:spcPts val="600"/>
              </a:spcBef>
              <a:buFont typeface="Arial" panose="020B0604020202020204" pitchFamily="34" charset="0"/>
              <a:buChar char="•"/>
            </a:pPr>
            <a:r>
              <a:rPr lang="en-US" sz="1400" dirty="0">
                <a:solidFill>
                  <a:schemeClr val="accent2"/>
                </a:solidFill>
                <a:latin typeface="Calibri" panose="020F0502020204030204" pitchFamily="34" charset="0"/>
              </a:rPr>
              <a:t>Server Pool Group (</a:t>
            </a:r>
            <a:r>
              <a:rPr lang="en-US" sz="1400" dirty="0" err="1">
                <a:solidFill>
                  <a:schemeClr val="accent2"/>
                </a:solidFill>
                <a:latin typeface="Calibri" panose="020F0502020204030204" pitchFamily="34" charset="0"/>
                <a:cs typeface="Courier New" panose="02070309020205020404" pitchFamily="49" charset="0"/>
              </a:rPr>
              <a:t>NLB.PoolLB</a:t>
            </a:r>
            <a:r>
              <a:rPr lang="en-US" sz="1400" dirty="0">
                <a:solidFill>
                  <a:schemeClr val="accent2"/>
                </a:solidFill>
                <a:latin typeface="Calibri" panose="020F0502020204030204" pitchFamily="34" charset="0"/>
                <a:cs typeface="Courier New" panose="02070309020205020404" pitchFamily="49" charset="0"/>
              </a:rPr>
              <a:t>.[</a:t>
            </a:r>
            <a:r>
              <a:rPr lang="en-US" sz="1400" dirty="0" err="1">
                <a:solidFill>
                  <a:schemeClr val="accent2"/>
                </a:solidFill>
                <a:latin typeface="Calibri" panose="020F0502020204030204" pitchFamily="34" charset="0"/>
                <a:cs typeface="Courier New" panose="02070309020205020404" pitchFamily="49" charset="0"/>
              </a:rPr>
              <a:t>Pool_Name</a:t>
            </a:r>
            <a:r>
              <a:rPr lang="en-US" sz="1400" dirty="0">
                <a:solidFill>
                  <a:schemeClr val="accent2"/>
                </a:solidFill>
                <a:latin typeface="Calibri" panose="020F0502020204030204" pitchFamily="34" charset="0"/>
                <a:cs typeface="Courier New" panose="02070309020205020404" pitchFamily="49" charset="0"/>
              </a:rPr>
              <a:t>][</a:t>
            </a:r>
            <a:r>
              <a:rPr lang="en-US" sz="1400" dirty="0" err="1">
                <a:solidFill>
                  <a:schemeClr val="accent2"/>
                </a:solidFill>
                <a:latin typeface="Calibri" panose="020F0502020204030204" pitchFamily="34" charset="0"/>
                <a:cs typeface="Courier New" panose="02070309020205020404" pitchFamily="49" charset="0"/>
              </a:rPr>
              <a:t>LB_Name</a:t>
            </a:r>
            <a:r>
              <a:rPr lang="en-US" sz="1400" dirty="0">
                <a:solidFill>
                  <a:schemeClr val="accent2"/>
                </a:solidFill>
                <a:latin typeface="Calibri" panose="020F0502020204030204" pitchFamily="34" charset="0"/>
                <a:cs typeface="Courier New" panose="02070309020205020404" pitchFamily="49" charset="0"/>
              </a:rPr>
              <a:t>]</a:t>
            </a:r>
            <a:r>
              <a:rPr lang="en-US" sz="1400" dirty="0">
                <a:solidFill>
                  <a:schemeClr val="accent2"/>
                </a:solidFill>
                <a:latin typeface="Calibri" panose="020F0502020204030204" pitchFamily="34" charset="0"/>
              </a:rPr>
              <a:t>)</a:t>
            </a:r>
          </a:p>
          <a:p>
            <a:pPr lvl="1"/>
            <a:r>
              <a:rPr lang="en-US" sz="1400" dirty="0">
                <a:solidFill>
                  <a:schemeClr val="accent2"/>
                </a:solidFill>
                <a:latin typeface="Calibri" panose="020F0502020204030204" pitchFamily="34" charset="0"/>
              </a:rPr>
              <a:t>Group Member IP Addresses:</a:t>
            </a:r>
          </a:p>
          <a:p>
            <a:pPr marL="742950" lvl="1" indent="-285750">
              <a:buFont typeface="Arial" panose="020B0604020202020204" pitchFamily="34" charset="0"/>
              <a:buChar char="•"/>
            </a:pPr>
            <a:r>
              <a:rPr lang="en-US" sz="1400" dirty="0">
                <a:solidFill>
                  <a:schemeClr val="accent2"/>
                </a:solidFill>
                <a:latin typeface="Calibri" panose="020F0502020204030204" pitchFamily="34" charset="0"/>
              </a:rPr>
              <a:t>If Pool configured with no LB-SNAT (Transparent): 0.0.0.0/0</a:t>
            </a:r>
          </a:p>
          <a:p>
            <a:pPr marL="742950" lvl="1" indent="-285750">
              <a:buFont typeface="Arial" panose="020B0604020202020204" pitchFamily="34" charset="0"/>
              <a:buChar char="•"/>
            </a:pPr>
            <a:r>
              <a:rPr lang="en-US" sz="1400" dirty="0">
                <a:solidFill>
                  <a:schemeClr val="accent2"/>
                </a:solidFill>
                <a:latin typeface="Calibri" panose="020F0502020204030204" pitchFamily="34" charset="0"/>
              </a:rPr>
              <a:t>If Pool configured with LB-SNAT Automap: T1-Uplink IP 100.64.x.y 					+ T1-ServiceInterface IP </a:t>
            </a:r>
          </a:p>
          <a:p>
            <a:pPr marL="742950" lvl="1" indent="-285750">
              <a:buFont typeface="Arial" panose="020B0604020202020204" pitchFamily="34" charset="0"/>
              <a:buChar char="•"/>
            </a:pPr>
            <a:r>
              <a:rPr lang="en-US" sz="1400" dirty="0">
                <a:solidFill>
                  <a:schemeClr val="accent2"/>
                </a:solidFill>
                <a:latin typeface="Calibri" panose="020F0502020204030204" pitchFamily="34" charset="0"/>
              </a:rPr>
              <a:t>If Pool configured with LB-SNAT IP-Pool: LB-SNAT IP-Pool</a:t>
            </a:r>
          </a:p>
          <a:p>
            <a:pPr marL="285750" indent="-285750">
              <a:spcBef>
                <a:spcPts val="600"/>
              </a:spcBef>
              <a:buFont typeface="Arial" panose="020B0604020202020204" pitchFamily="34" charset="0"/>
              <a:buChar char="•"/>
            </a:pPr>
            <a:r>
              <a:rPr lang="en-US" sz="1400" dirty="0">
                <a:solidFill>
                  <a:schemeClr val="accent2"/>
                </a:solidFill>
                <a:latin typeface="Calibri" panose="020F0502020204030204" pitchFamily="34" charset="0"/>
              </a:rPr>
              <a:t>VIP Group (</a:t>
            </a:r>
            <a:r>
              <a:rPr lang="en-US" sz="1400" dirty="0">
                <a:solidFill>
                  <a:schemeClr val="accent2"/>
                </a:solidFill>
                <a:latin typeface="Calibri" panose="020F0502020204030204" pitchFamily="34" charset="0"/>
                <a:cs typeface="Courier New" panose="02070309020205020404" pitchFamily="49" charset="0"/>
              </a:rPr>
              <a:t>NLB.VIP.[</a:t>
            </a:r>
            <a:r>
              <a:rPr lang="en-US" sz="1400" dirty="0" err="1">
                <a:solidFill>
                  <a:schemeClr val="accent2"/>
                </a:solidFill>
                <a:latin typeface="Calibri" panose="020F0502020204030204" pitchFamily="34" charset="0"/>
                <a:cs typeface="Courier New" panose="02070309020205020404" pitchFamily="49" charset="0"/>
              </a:rPr>
              <a:t>VIP_Name</a:t>
            </a:r>
            <a:r>
              <a:rPr lang="en-US" sz="1400" dirty="0">
                <a:solidFill>
                  <a:schemeClr val="accent2"/>
                </a:solidFill>
                <a:latin typeface="Calibri" panose="020F0502020204030204" pitchFamily="34" charset="0"/>
                <a:cs typeface="Courier New" panose="02070309020205020404" pitchFamily="49" charset="0"/>
              </a:rPr>
              <a:t>]</a:t>
            </a:r>
            <a:r>
              <a:rPr lang="en-US" sz="1400" dirty="0">
                <a:solidFill>
                  <a:schemeClr val="accent2"/>
                </a:solidFill>
                <a:latin typeface="Calibri" panose="020F0502020204030204" pitchFamily="34" charset="0"/>
              </a:rPr>
              <a:t>)</a:t>
            </a:r>
          </a:p>
          <a:p>
            <a:pPr lvl="1"/>
            <a:r>
              <a:rPr lang="en-US" sz="1400" dirty="0">
                <a:solidFill>
                  <a:schemeClr val="accent2"/>
                </a:solidFill>
                <a:latin typeface="Calibri" panose="020F0502020204030204" pitchFamily="34" charset="0"/>
              </a:rPr>
              <a:t>Group Member IP Addresses:</a:t>
            </a:r>
          </a:p>
          <a:p>
            <a:pPr marL="742950" lvl="1" indent="-285750">
              <a:buFont typeface="Arial" panose="020B0604020202020204" pitchFamily="34" charset="0"/>
              <a:buChar char="•"/>
            </a:pPr>
            <a:r>
              <a:rPr lang="en-US" sz="1400" dirty="0">
                <a:solidFill>
                  <a:schemeClr val="accent2"/>
                </a:solidFill>
                <a:latin typeface="Calibri" panose="020F0502020204030204" pitchFamily="34" charset="0"/>
              </a:rPr>
              <a:t>VIP IP@</a:t>
            </a:r>
          </a:p>
        </p:txBody>
      </p:sp>
    </p:spTree>
    <p:extLst>
      <p:ext uri="{BB962C8B-B14F-4D97-AF65-F5344CB8AC3E}">
        <p14:creationId xmlns:p14="http://schemas.microsoft.com/office/powerpoint/2010/main" val="3127658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Look at the NSX Groups auto-created by LB</a:t>
            </a:r>
          </a:p>
          <a:p>
            <a:pPr lvl="1"/>
            <a:r>
              <a:rPr lang="en-US" dirty="0"/>
              <a:t>Under Inventory – Groups - Groups</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NSX Groups auto-created (2/2)</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Visualization</a:t>
            </a:r>
          </a:p>
        </p:txBody>
      </p:sp>
      <p:pic>
        <p:nvPicPr>
          <p:cNvPr id="2" name="Picture 1">
            <a:extLst>
              <a:ext uri="{FF2B5EF4-FFF2-40B4-BE49-F238E27FC236}">
                <a16:creationId xmlns:a16="http://schemas.microsoft.com/office/drawing/2014/main" id="{3C1F0393-21F3-4223-9AF5-2B31AF20AFB8}"/>
              </a:ext>
            </a:extLst>
          </p:cNvPr>
          <p:cNvPicPr>
            <a:picLocks noChangeAspect="1"/>
          </p:cNvPicPr>
          <p:nvPr/>
        </p:nvPicPr>
        <p:blipFill>
          <a:blip r:embed="rId2"/>
          <a:stretch>
            <a:fillRect/>
          </a:stretch>
        </p:blipFill>
        <p:spPr>
          <a:xfrm>
            <a:off x="1494263" y="2508781"/>
            <a:ext cx="8558213" cy="3267075"/>
          </a:xfrm>
          <a:prstGeom prst="rect">
            <a:avLst/>
          </a:prstGeom>
        </p:spPr>
      </p:pic>
      <p:sp>
        <p:nvSpPr>
          <p:cNvPr id="8" name="Rectangle 7">
            <a:extLst>
              <a:ext uri="{FF2B5EF4-FFF2-40B4-BE49-F238E27FC236}">
                <a16:creationId xmlns:a16="http://schemas.microsoft.com/office/drawing/2014/main" id="{3CBF49C8-969B-4691-B07C-1057F19E29EA}"/>
              </a:ext>
            </a:extLst>
          </p:cNvPr>
          <p:cNvSpPr/>
          <p:nvPr/>
        </p:nvSpPr>
        <p:spPr>
          <a:xfrm>
            <a:off x="7188820" y="130175"/>
            <a:ext cx="4736388" cy="171469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0" name="Picture 9">
            <a:extLst>
              <a:ext uri="{FF2B5EF4-FFF2-40B4-BE49-F238E27FC236}">
                <a16:creationId xmlns:a16="http://schemas.microsoft.com/office/drawing/2014/main" id="{AF2CD03D-1E0D-4AA4-AAB5-912C6F6CCCE2}"/>
              </a:ext>
            </a:extLst>
          </p:cNvPr>
          <p:cNvPicPr>
            <a:picLocks noChangeAspect="1"/>
          </p:cNvPicPr>
          <p:nvPr/>
        </p:nvPicPr>
        <p:blipFill rotWithShape="1">
          <a:blip r:embed="rId3"/>
          <a:srcRect r="2855"/>
          <a:stretch/>
        </p:blipFill>
        <p:spPr>
          <a:xfrm>
            <a:off x="7255639" y="188444"/>
            <a:ext cx="4669569" cy="1656427"/>
          </a:xfrm>
          <a:prstGeom prst="rect">
            <a:avLst/>
          </a:prstGeom>
        </p:spPr>
      </p:pic>
      <p:sp>
        <p:nvSpPr>
          <p:cNvPr id="9" name="TextBox 8">
            <a:extLst>
              <a:ext uri="{FF2B5EF4-FFF2-40B4-BE49-F238E27FC236}">
                <a16:creationId xmlns:a16="http://schemas.microsoft.com/office/drawing/2014/main" id="{04BA8264-A2F7-7C4D-B02C-BEB1D7168DCE}"/>
              </a:ext>
            </a:extLst>
          </p:cNvPr>
          <p:cNvSpPr txBox="1"/>
          <p:nvPr/>
        </p:nvSpPr>
        <p:spPr>
          <a:xfrm>
            <a:off x="4540195" y="2599710"/>
            <a:ext cx="4801513"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[Pool-Bugzilla] is truncated with [Pool…zilla] in the Group Display Name.</a:t>
            </a:r>
          </a:p>
          <a:p>
            <a:pPr lvl="0">
              <a:defRPr/>
            </a:pPr>
            <a:r>
              <a:rPr lang="en-US" sz="1000" dirty="0">
                <a:solidFill>
                  <a:schemeClr val="tx2"/>
                </a:solidFill>
                <a:latin typeface="Calibri" panose="020F0502020204030204" pitchFamily="34" charset="0"/>
              </a:rPr>
              <a:t>However the Group ID of that object is still </a:t>
            </a:r>
            <a:r>
              <a:rPr lang="en-US" sz="1000" dirty="0" err="1">
                <a:solidFill>
                  <a:schemeClr val="tx2"/>
                </a:solidFill>
                <a:latin typeface="Calibri" panose="020F0502020204030204" pitchFamily="34" charset="0"/>
              </a:rPr>
              <a:t>NLB.PoolLB</a:t>
            </a:r>
            <a:r>
              <a:rPr lang="en-US" sz="1000" dirty="0">
                <a:solidFill>
                  <a:schemeClr val="tx2"/>
                </a:solidFill>
                <a:latin typeface="Calibri" panose="020F0502020204030204" pitchFamily="34" charset="0"/>
              </a:rPr>
              <a:t>.[Pool-Bugzilla][LB1]</a:t>
            </a:r>
          </a:p>
        </p:txBody>
      </p:sp>
      <p:cxnSp>
        <p:nvCxnSpPr>
          <p:cNvPr id="11" name="Straight Arrow Connector 10">
            <a:extLst>
              <a:ext uri="{FF2B5EF4-FFF2-40B4-BE49-F238E27FC236}">
                <a16:creationId xmlns:a16="http://schemas.microsoft.com/office/drawing/2014/main" id="{2B4616BA-76EA-C44A-95CC-64539C152E64}"/>
              </a:ext>
            </a:extLst>
          </p:cNvPr>
          <p:cNvCxnSpPr>
            <a:cxnSpLocks/>
          </p:cNvCxnSpPr>
          <p:nvPr/>
        </p:nvCxnSpPr>
        <p:spPr bwMode="gray">
          <a:xfrm flipH="1">
            <a:off x="3967701" y="3015356"/>
            <a:ext cx="1434228" cy="1286300"/>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0075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Monitor of Layer7 HTTP VIP</a:t>
            </a:r>
          </a:p>
          <a:p>
            <a:pPr lvl="1"/>
            <a:r>
              <a:rPr lang="en-US" dirty="0"/>
              <a:t>Under Advanced Networking &amp; Security – Load Balancing – Server Pools</a:t>
            </a:r>
          </a:p>
          <a:p>
            <a:pPr lvl="2"/>
            <a:r>
              <a:rPr lang="en-US" dirty="0"/>
              <a:t>Select Pool</a:t>
            </a:r>
          </a:p>
          <a:p>
            <a:pPr lvl="1"/>
            <a:endParaRPr lang="en-US" dirty="0"/>
          </a:p>
          <a:p>
            <a:pPr lvl="1"/>
            <a:endParaRPr lang="en-US" dirty="0"/>
          </a:p>
          <a:p>
            <a:pPr lvl="1"/>
            <a:endParaRPr lang="en-US" dirty="0"/>
          </a:p>
          <a:p>
            <a:pPr lvl="1"/>
            <a:endParaRPr lang="en-US" dirty="0"/>
          </a:p>
          <a:p>
            <a:pPr lvl="1"/>
            <a:endParaRPr lang="en-US" dirty="0"/>
          </a:p>
          <a:p>
            <a:pPr lvl="1"/>
            <a:endParaRPr lang="en-US" dirty="0"/>
          </a:p>
          <a:p>
            <a:pPr lvl="1"/>
            <a:endParaRPr lang="en-US" dirty="0"/>
          </a:p>
          <a:p>
            <a:pPr lvl="2"/>
            <a:endParaRPr lang="en-US" dirty="0"/>
          </a:p>
          <a:p>
            <a:pPr lvl="2"/>
            <a:endParaRPr lang="en-US" dirty="0"/>
          </a:p>
          <a:p>
            <a:pPr lvl="1"/>
            <a:endParaRPr lang="en-US" dirty="0"/>
          </a:p>
        </p:txBody>
      </p:sp>
      <p:pic>
        <p:nvPicPr>
          <p:cNvPr id="6" name="Picture 5">
            <a:extLst>
              <a:ext uri="{FF2B5EF4-FFF2-40B4-BE49-F238E27FC236}">
                <a16:creationId xmlns:a16="http://schemas.microsoft.com/office/drawing/2014/main" id="{DB677A3E-CAF6-4693-BECC-ACA32B87A512}"/>
              </a:ext>
            </a:extLst>
          </p:cNvPr>
          <p:cNvPicPr>
            <a:picLocks noChangeAspect="1"/>
          </p:cNvPicPr>
          <p:nvPr/>
        </p:nvPicPr>
        <p:blipFill rotWithShape="1">
          <a:blip r:embed="rId2"/>
          <a:srcRect b="21685"/>
          <a:stretch/>
        </p:blipFill>
        <p:spPr>
          <a:xfrm>
            <a:off x="1813957" y="2621524"/>
            <a:ext cx="9043988" cy="4024399"/>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a:t>
            </a:r>
            <a:br>
              <a:rPr lang="en-US" dirty="0"/>
            </a:br>
            <a:r>
              <a:rPr lang="en-US" dirty="0"/>
              <a:t>Monitoring/Statistics (1/3)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fr-FR" dirty="0"/>
              <a:t>Monitoring</a:t>
            </a:r>
            <a:endParaRPr lang="en-US" dirty="0"/>
          </a:p>
        </p:txBody>
      </p:sp>
      <p:sp>
        <p:nvSpPr>
          <p:cNvPr id="12" name="Rectangle 11">
            <a:extLst>
              <a:ext uri="{FF2B5EF4-FFF2-40B4-BE49-F238E27FC236}">
                <a16:creationId xmlns:a16="http://schemas.microsoft.com/office/drawing/2014/main" id="{F3BF29B5-64E5-4E0E-947F-8F9E0A794B6C}"/>
              </a:ext>
            </a:extLst>
          </p:cNvPr>
          <p:cNvSpPr/>
          <p:nvPr/>
        </p:nvSpPr>
        <p:spPr>
          <a:xfrm>
            <a:off x="6237249" y="5635773"/>
            <a:ext cx="4611655" cy="53457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 name="TextBox 17">
            <a:extLst>
              <a:ext uri="{FF2B5EF4-FFF2-40B4-BE49-F238E27FC236}">
                <a16:creationId xmlns:a16="http://schemas.microsoft.com/office/drawing/2014/main" id="{865CD726-35EA-41C7-977E-71B9814081F6}"/>
              </a:ext>
            </a:extLst>
          </p:cNvPr>
          <p:cNvSpPr txBox="1"/>
          <p:nvPr/>
        </p:nvSpPr>
        <p:spPr>
          <a:xfrm>
            <a:off x="2825364" y="6260943"/>
            <a:ext cx="5664432" cy="461665"/>
          </a:xfrm>
          <a:prstGeom prst="rect">
            <a:avLst/>
          </a:prstGeom>
          <a:solidFill>
            <a:schemeClr val="bg1"/>
          </a:solidFill>
          <a:ln w="28575">
            <a:solidFill>
              <a:srgbClr val="FF0000"/>
            </a:solidFill>
          </a:ln>
        </p:spPr>
        <p:txBody>
          <a:bodyPr wrap="square" rtlCol="0" anchor="b">
            <a:spAutoFit/>
          </a:bodyPr>
          <a:lstStyle/>
          <a:p>
            <a:pPr lvl="0">
              <a:defRPr/>
            </a:pPr>
            <a:r>
              <a:rPr lang="en-US" sz="1200" dirty="0">
                <a:solidFill>
                  <a:schemeClr val="tx2"/>
                </a:solidFill>
                <a:latin typeface="Calibri" panose="020F0502020204030204" pitchFamily="34" charset="0"/>
              </a:rPr>
              <a:t>For VIP to run, make sure you have </a:t>
            </a:r>
          </a:p>
          <a:p>
            <a:pPr lvl="0">
              <a:defRPr/>
            </a:pPr>
            <a:r>
              <a:rPr lang="en-US" sz="1200" dirty="0">
                <a:solidFill>
                  <a:schemeClr val="tx2"/>
                </a:solidFill>
                <a:latin typeface="Calibri" panose="020F0502020204030204" pitchFamily="34" charset="0"/>
              </a:rPr>
              <a:t>the Pool attached to a VIP + VIP attached to LB + LB attached to T1</a:t>
            </a:r>
          </a:p>
        </p:txBody>
      </p:sp>
      <p:sp>
        <p:nvSpPr>
          <p:cNvPr id="10" name="Rectangle 9">
            <a:extLst>
              <a:ext uri="{FF2B5EF4-FFF2-40B4-BE49-F238E27FC236}">
                <a16:creationId xmlns:a16="http://schemas.microsoft.com/office/drawing/2014/main" id="{2A025BC4-CF71-43F4-8575-B96A347CB228}"/>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1" name="Picture 10">
            <a:extLst>
              <a:ext uri="{FF2B5EF4-FFF2-40B4-BE49-F238E27FC236}">
                <a16:creationId xmlns:a16="http://schemas.microsoft.com/office/drawing/2014/main" id="{C1E36D23-74A8-402C-8212-560C5F318156}"/>
              </a:ext>
            </a:extLst>
          </p:cNvPr>
          <p:cNvPicPr>
            <a:picLocks noChangeAspect="1"/>
          </p:cNvPicPr>
          <p:nvPr/>
        </p:nvPicPr>
        <p:blipFill>
          <a:blip r:embed="rId3"/>
          <a:stretch>
            <a:fillRect/>
          </a:stretch>
        </p:blipFill>
        <p:spPr>
          <a:xfrm>
            <a:off x="7305074" y="195532"/>
            <a:ext cx="4751330" cy="1331482"/>
          </a:xfrm>
          <a:prstGeom prst="rect">
            <a:avLst/>
          </a:prstGeom>
        </p:spPr>
      </p:pic>
      <p:sp>
        <p:nvSpPr>
          <p:cNvPr id="13" name="TextBox 12">
            <a:extLst>
              <a:ext uri="{FF2B5EF4-FFF2-40B4-BE49-F238E27FC236}">
                <a16:creationId xmlns:a16="http://schemas.microsoft.com/office/drawing/2014/main" id="{24BB2E71-C1F8-4C95-B7B7-3743DCDB0505}"/>
              </a:ext>
            </a:extLst>
          </p:cNvPr>
          <p:cNvSpPr txBox="1"/>
          <p:nvPr/>
        </p:nvSpPr>
        <p:spPr>
          <a:xfrm>
            <a:off x="9496850" y="1993288"/>
            <a:ext cx="1888545" cy="430887"/>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50" dirty="0">
                <a:solidFill>
                  <a:schemeClr val="tx2"/>
                </a:solidFill>
                <a:latin typeface="Calibri" panose="020F0502020204030204" pitchFamily="34" charset="0"/>
              </a:rPr>
              <a:t>Deeper Status information available on Advanced UI.</a:t>
            </a:r>
          </a:p>
        </p:txBody>
      </p:sp>
      <p:cxnSp>
        <p:nvCxnSpPr>
          <p:cNvPr id="14" name="Straight Arrow Connector 13">
            <a:extLst>
              <a:ext uri="{FF2B5EF4-FFF2-40B4-BE49-F238E27FC236}">
                <a16:creationId xmlns:a16="http://schemas.microsoft.com/office/drawing/2014/main" id="{F11ACA50-CE31-41FD-ABEE-09173B958448}"/>
              </a:ext>
            </a:extLst>
          </p:cNvPr>
          <p:cNvCxnSpPr>
            <a:cxnSpLocks/>
            <a:stCxn id="13" idx="1"/>
          </p:cNvCxnSpPr>
          <p:nvPr/>
        </p:nvCxnSpPr>
        <p:spPr bwMode="gray">
          <a:xfrm flipH="1">
            <a:off x="8489796" y="2208732"/>
            <a:ext cx="1007054" cy="516621"/>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1971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F00779F1-411D-4EDE-8BA5-0646FF38719D}"/>
              </a:ext>
            </a:extLst>
          </p:cNvPr>
          <p:cNvPicPr>
            <a:picLocks noChangeAspect="1"/>
          </p:cNvPicPr>
          <p:nvPr/>
        </p:nvPicPr>
        <p:blipFill>
          <a:blip r:embed="rId2"/>
          <a:stretch>
            <a:fillRect/>
          </a:stretch>
        </p:blipFill>
        <p:spPr>
          <a:xfrm>
            <a:off x="1355796" y="2951322"/>
            <a:ext cx="9963150" cy="3467100"/>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Create Load Balancer and attach it to existing Tier-1</a:t>
            </a:r>
          </a:p>
          <a:p>
            <a:pPr lvl="1"/>
            <a:r>
              <a:rPr lang="en-US" dirty="0"/>
              <a:t>Under Networking – Load Balancing – Load Balancers</a:t>
            </a:r>
          </a:p>
          <a:p>
            <a:pPr lvl="2"/>
            <a:r>
              <a:rPr lang="en-US" dirty="0"/>
              <a:t>Add Load Balancer</a:t>
            </a:r>
          </a:p>
          <a:p>
            <a:pPr lvl="1"/>
            <a:endParaRPr lang="en-US" dirty="0"/>
          </a:p>
          <a:p>
            <a:pPr lvl="1"/>
            <a:endParaRPr lang="en-US" dirty="0"/>
          </a:p>
          <a:p>
            <a:pPr lvl="1"/>
            <a:endParaRPr lang="en-US" dirty="0"/>
          </a:p>
          <a:p>
            <a:pPr lvl="1"/>
            <a:endParaRPr lang="en-US" dirty="0"/>
          </a:p>
          <a:p>
            <a:pPr lvl="1"/>
            <a:endParaRPr lang="en-US" dirty="0"/>
          </a:p>
          <a:p>
            <a:pPr lvl="1"/>
            <a:endParaRPr lang="en-US" dirty="0"/>
          </a:p>
          <a:p>
            <a:pPr lvl="2"/>
            <a:endParaRPr lang="en-US" dirty="0"/>
          </a:p>
        </p:txBody>
      </p:sp>
      <p:sp>
        <p:nvSpPr>
          <p:cNvPr id="156" name="Rectangle 155">
            <a:extLst>
              <a:ext uri="{FF2B5EF4-FFF2-40B4-BE49-F238E27FC236}">
                <a16:creationId xmlns:a16="http://schemas.microsoft.com/office/drawing/2014/main" id="{08DFCB29-CC59-4322-9482-006124622E23}"/>
              </a:ext>
            </a:extLst>
          </p:cNvPr>
          <p:cNvSpPr/>
          <p:nvPr/>
        </p:nvSpPr>
        <p:spPr>
          <a:xfrm>
            <a:off x="8528179" y="130174"/>
            <a:ext cx="3374895" cy="3871205"/>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Load Balancer Deployment</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fr-FR" dirty="0"/>
              <a:t>Configuration</a:t>
            </a:r>
            <a:endParaRPr lang="en-US" dirty="0"/>
          </a:p>
        </p:txBody>
      </p:sp>
      <p:sp>
        <p:nvSpPr>
          <p:cNvPr id="8" name="TextBox 7">
            <a:extLst>
              <a:ext uri="{FF2B5EF4-FFF2-40B4-BE49-F238E27FC236}">
                <a16:creationId xmlns:a16="http://schemas.microsoft.com/office/drawing/2014/main" id="{FD779368-FEB5-4D77-963D-73E5A38DF7AA}"/>
              </a:ext>
            </a:extLst>
          </p:cNvPr>
          <p:cNvSpPr txBox="1"/>
          <p:nvPr/>
        </p:nvSpPr>
        <p:spPr>
          <a:xfrm>
            <a:off x="6341080" y="5417750"/>
            <a:ext cx="4073551" cy="400110"/>
          </a:xfrm>
          <a:prstGeom prst="rect">
            <a:avLst/>
          </a:prstGeom>
          <a:solidFill>
            <a:schemeClr val="bg1">
              <a:alpha val="90000"/>
            </a:schemeClr>
          </a:solidFill>
          <a:ln w="28575">
            <a:solidFill>
              <a:srgbClr val="FF0000"/>
            </a:solidFill>
          </a:ln>
        </p:spPr>
        <p:txBody>
          <a:bodyPr wrap="none" rtlCol="0" anchor="b">
            <a:spAutoFit/>
          </a:bodyPr>
          <a:lstStyle/>
          <a:p>
            <a:pPr lvl="0">
              <a:defRPr/>
            </a:pPr>
            <a:r>
              <a:rPr lang="en-US" sz="1000" dirty="0">
                <a:solidFill>
                  <a:schemeClr val="tx2"/>
                </a:solidFill>
                <a:latin typeface="Calibri" panose="020F0502020204030204" pitchFamily="34" charset="0"/>
              </a:rPr>
              <a:t>Size of LB (Small/Medium/Large/</a:t>
            </a:r>
            <a:r>
              <a:rPr lang="en-US" sz="1000" dirty="0" err="1">
                <a:solidFill>
                  <a:schemeClr val="tx2"/>
                </a:solidFill>
                <a:latin typeface="Calibri" panose="020F0502020204030204" pitchFamily="34" charset="0"/>
              </a:rPr>
              <a:t>XLarge</a:t>
            </a:r>
            <a:r>
              <a:rPr lang="en-US" sz="1000" dirty="0">
                <a:solidFill>
                  <a:schemeClr val="tx2"/>
                </a:solidFill>
                <a:latin typeface="Calibri" panose="020F0502020204030204" pitchFamily="34" charset="0"/>
              </a:rPr>
              <a:t>).</a:t>
            </a:r>
          </a:p>
          <a:p>
            <a:pPr lvl="0">
              <a:defRPr/>
            </a:pPr>
            <a:r>
              <a:rPr lang="en-US" sz="1000" dirty="0">
                <a:solidFill>
                  <a:schemeClr val="tx2"/>
                </a:solidFill>
                <a:latin typeface="Calibri" panose="020F0502020204030204" pitchFamily="34" charset="0"/>
              </a:rPr>
              <a:t>See NSX-T LB Admin Guide for LB scale of each LB size (# of VIP, Pools, </a:t>
            </a:r>
            <a:r>
              <a:rPr lang="en-US" sz="1000" dirty="0" err="1">
                <a:solidFill>
                  <a:schemeClr val="tx2"/>
                </a:solidFill>
                <a:latin typeface="Calibri" panose="020F0502020204030204" pitchFamily="34" charset="0"/>
              </a:rPr>
              <a:t>etc</a:t>
            </a:r>
            <a:r>
              <a:rPr lang="en-US" sz="1000" dirty="0">
                <a:solidFill>
                  <a:schemeClr val="tx2"/>
                </a:solidFill>
                <a:latin typeface="Calibri" panose="020F0502020204030204" pitchFamily="34" charset="0"/>
              </a:rPr>
              <a:t>)</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0"/>
          </p:cNvCxnSpPr>
          <p:nvPr/>
        </p:nvCxnSpPr>
        <p:spPr bwMode="gray">
          <a:xfrm flipH="1" flipV="1">
            <a:off x="5319498" y="4260682"/>
            <a:ext cx="3058358" cy="115706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C73A353-B201-41C8-A598-971772110CAB}"/>
              </a:ext>
            </a:extLst>
          </p:cNvPr>
          <p:cNvSpPr txBox="1"/>
          <p:nvPr/>
        </p:nvSpPr>
        <p:spPr>
          <a:xfrm>
            <a:off x="6228349" y="2633671"/>
            <a:ext cx="1616148"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Select Tier-1</a:t>
            </a:r>
          </a:p>
        </p:txBody>
      </p:sp>
      <p:cxnSp>
        <p:nvCxnSpPr>
          <p:cNvPr id="22" name="Straight Arrow Connector 21">
            <a:extLst>
              <a:ext uri="{FF2B5EF4-FFF2-40B4-BE49-F238E27FC236}">
                <a16:creationId xmlns:a16="http://schemas.microsoft.com/office/drawing/2014/main" id="{C33D7911-19A9-40ED-849C-8BCC0BA82546}"/>
              </a:ext>
            </a:extLst>
          </p:cNvPr>
          <p:cNvCxnSpPr>
            <a:cxnSpLocks/>
            <a:stCxn id="21" idx="2"/>
          </p:cNvCxnSpPr>
          <p:nvPr/>
        </p:nvCxnSpPr>
        <p:spPr bwMode="gray">
          <a:xfrm flipH="1">
            <a:off x="5960477" y="2879892"/>
            <a:ext cx="1075946" cy="1121487"/>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DF391A19-64C7-4019-8252-3E0EE206A945}"/>
              </a:ext>
            </a:extLst>
          </p:cNvPr>
          <p:cNvPicPr>
            <a:picLocks noChangeAspect="1"/>
          </p:cNvPicPr>
          <p:nvPr/>
        </p:nvPicPr>
        <p:blipFill>
          <a:blip r:embed="rId3"/>
          <a:stretch>
            <a:fillRect/>
          </a:stretch>
        </p:blipFill>
        <p:spPr>
          <a:xfrm>
            <a:off x="8636735" y="2093822"/>
            <a:ext cx="3004369" cy="1792379"/>
          </a:xfrm>
          <a:prstGeom prst="rect">
            <a:avLst/>
          </a:prstGeom>
        </p:spPr>
      </p:pic>
      <p:pic>
        <p:nvPicPr>
          <p:cNvPr id="7" name="Picture 6">
            <a:extLst>
              <a:ext uri="{FF2B5EF4-FFF2-40B4-BE49-F238E27FC236}">
                <a16:creationId xmlns:a16="http://schemas.microsoft.com/office/drawing/2014/main" id="{4A3349C2-41F5-4F5B-9EAD-6A2B1EC6D232}"/>
              </a:ext>
            </a:extLst>
          </p:cNvPr>
          <p:cNvPicPr>
            <a:picLocks noChangeAspect="1"/>
          </p:cNvPicPr>
          <p:nvPr/>
        </p:nvPicPr>
        <p:blipFill>
          <a:blip r:embed="rId4"/>
          <a:stretch>
            <a:fillRect/>
          </a:stretch>
        </p:blipFill>
        <p:spPr>
          <a:xfrm>
            <a:off x="8829385" y="184110"/>
            <a:ext cx="2811719" cy="1750923"/>
          </a:xfrm>
          <a:prstGeom prst="rect">
            <a:avLst/>
          </a:prstGeom>
        </p:spPr>
      </p:pic>
      <p:cxnSp>
        <p:nvCxnSpPr>
          <p:cNvPr id="12" name="Straight Connector 11">
            <a:extLst>
              <a:ext uri="{FF2B5EF4-FFF2-40B4-BE49-F238E27FC236}">
                <a16:creationId xmlns:a16="http://schemas.microsoft.com/office/drawing/2014/main" id="{315DA294-8E0B-4DA1-AD7A-75B57514E94F}"/>
              </a:ext>
            </a:extLst>
          </p:cNvPr>
          <p:cNvCxnSpPr>
            <a:cxnSpLocks/>
            <a:stCxn id="156" idx="3"/>
            <a:endCxn id="156" idx="1"/>
          </p:cNvCxnSpPr>
          <p:nvPr/>
        </p:nvCxnSpPr>
        <p:spPr bwMode="gray">
          <a:xfrm flipH="1">
            <a:off x="8528179" y="2065777"/>
            <a:ext cx="3374895" cy="0"/>
          </a:xfrm>
          <a:prstGeom prst="line">
            <a:avLst/>
          </a:prstGeom>
          <a:ln w="190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1659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25ADFC1F-783C-6F46-8CFB-AB03BD6FF153}"/>
              </a:ext>
            </a:extLst>
          </p:cNvPr>
          <p:cNvPicPr>
            <a:picLocks noChangeAspect="1"/>
          </p:cNvPicPr>
          <p:nvPr/>
        </p:nvPicPr>
        <p:blipFill>
          <a:blip r:embed="rId2"/>
          <a:stretch>
            <a:fillRect/>
          </a:stretch>
        </p:blipFill>
        <p:spPr>
          <a:xfrm>
            <a:off x="47428" y="2711972"/>
            <a:ext cx="4972177" cy="2375662"/>
          </a:xfrm>
          <a:prstGeom prst="rect">
            <a:avLst/>
          </a:prstGeom>
          <a:ln w="12700">
            <a:solidFill>
              <a:schemeClr val="tx2"/>
            </a:solidFill>
          </a:ln>
        </p:spPr>
      </p:pic>
      <p:pic>
        <p:nvPicPr>
          <p:cNvPr id="9" name="Picture 8">
            <a:extLst>
              <a:ext uri="{FF2B5EF4-FFF2-40B4-BE49-F238E27FC236}">
                <a16:creationId xmlns:a16="http://schemas.microsoft.com/office/drawing/2014/main" id="{293B11B7-BA53-074E-B9F8-B9E8AE151058}"/>
              </a:ext>
            </a:extLst>
          </p:cNvPr>
          <p:cNvPicPr>
            <a:picLocks noChangeAspect="1"/>
          </p:cNvPicPr>
          <p:nvPr/>
        </p:nvPicPr>
        <p:blipFill>
          <a:blip r:embed="rId3"/>
          <a:stretch>
            <a:fillRect/>
          </a:stretch>
        </p:blipFill>
        <p:spPr>
          <a:xfrm>
            <a:off x="3665504" y="2990724"/>
            <a:ext cx="5031867" cy="3181477"/>
          </a:xfrm>
          <a:prstGeom prst="rect">
            <a:avLst/>
          </a:prstGeom>
          <a:ln w="12700">
            <a:solidFill>
              <a:schemeClr val="tx2"/>
            </a:solidFill>
          </a:ln>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Statistics of Layer7 HTTP VIP</a:t>
            </a:r>
          </a:p>
          <a:p>
            <a:pPr lvl="1"/>
            <a:r>
              <a:rPr lang="en-US" dirty="0"/>
              <a:t>Under Networking – Load Balancing – Virtual Servers</a:t>
            </a:r>
          </a:p>
          <a:p>
            <a:pPr lvl="2"/>
            <a:r>
              <a:rPr lang="en-US" dirty="0"/>
              <a:t>Expend Pool and Click on "View Statistics"</a:t>
            </a:r>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a:t>
            </a:r>
            <a:br>
              <a:rPr lang="en-US" dirty="0"/>
            </a:br>
            <a:r>
              <a:rPr lang="en-US" dirty="0"/>
              <a:t>Monitoring/Statistics (2/3)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Statistics</a:t>
            </a:r>
          </a:p>
        </p:txBody>
      </p:sp>
      <p:sp>
        <p:nvSpPr>
          <p:cNvPr id="12" name="TextBox 11">
            <a:extLst>
              <a:ext uri="{FF2B5EF4-FFF2-40B4-BE49-F238E27FC236}">
                <a16:creationId xmlns:a16="http://schemas.microsoft.com/office/drawing/2014/main" id="{E9D8CCFE-161E-4260-9885-0470F1592891}"/>
              </a:ext>
            </a:extLst>
          </p:cNvPr>
          <p:cNvSpPr txBox="1"/>
          <p:nvPr/>
        </p:nvSpPr>
        <p:spPr>
          <a:xfrm>
            <a:off x="2825364" y="6260943"/>
            <a:ext cx="5664432" cy="461665"/>
          </a:xfrm>
          <a:prstGeom prst="rect">
            <a:avLst/>
          </a:prstGeom>
          <a:solidFill>
            <a:schemeClr val="bg1"/>
          </a:solidFill>
          <a:ln w="28575">
            <a:solidFill>
              <a:srgbClr val="FF0000"/>
            </a:solidFill>
          </a:ln>
        </p:spPr>
        <p:txBody>
          <a:bodyPr wrap="square" rtlCol="0" anchor="b">
            <a:spAutoFit/>
          </a:bodyPr>
          <a:lstStyle/>
          <a:p>
            <a:pPr lvl="0">
              <a:defRPr/>
            </a:pPr>
            <a:r>
              <a:rPr lang="en-US" sz="1200" dirty="0">
                <a:solidFill>
                  <a:schemeClr val="tx2"/>
                </a:solidFill>
                <a:latin typeface="Calibri" panose="020F0502020204030204" pitchFamily="34" charset="0"/>
              </a:rPr>
              <a:t>For VIP to run, make sure you have </a:t>
            </a:r>
          </a:p>
          <a:p>
            <a:pPr lvl="0">
              <a:defRPr/>
            </a:pPr>
            <a:r>
              <a:rPr lang="en-US" sz="1200" dirty="0">
                <a:solidFill>
                  <a:schemeClr val="tx2"/>
                </a:solidFill>
                <a:latin typeface="Calibri" panose="020F0502020204030204" pitchFamily="34" charset="0"/>
              </a:rPr>
              <a:t>the Pool attached to a VIP + VIP attached to LB + LB attached to T1</a:t>
            </a:r>
          </a:p>
        </p:txBody>
      </p:sp>
      <p:sp>
        <p:nvSpPr>
          <p:cNvPr id="15" name="Rectangle 14">
            <a:extLst>
              <a:ext uri="{FF2B5EF4-FFF2-40B4-BE49-F238E27FC236}">
                <a16:creationId xmlns:a16="http://schemas.microsoft.com/office/drawing/2014/main" id="{4AA0A9E8-9CF8-445D-A581-3C100241DF92}"/>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6" name="Picture 15">
            <a:extLst>
              <a:ext uri="{FF2B5EF4-FFF2-40B4-BE49-F238E27FC236}">
                <a16:creationId xmlns:a16="http://schemas.microsoft.com/office/drawing/2014/main" id="{BC23D9D3-465F-4DE9-922B-268B24D465B8}"/>
              </a:ext>
            </a:extLst>
          </p:cNvPr>
          <p:cNvPicPr>
            <a:picLocks noChangeAspect="1"/>
          </p:cNvPicPr>
          <p:nvPr/>
        </p:nvPicPr>
        <p:blipFill>
          <a:blip r:embed="rId4"/>
          <a:stretch>
            <a:fillRect/>
          </a:stretch>
        </p:blipFill>
        <p:spPr>
          <a:xfrm>
            <a:off x="7305074" y="195532"/>
            <a:ext cx="4751330" cy="1331482"/>
          </a:xfrm>
          <a:prstGeom prst="rect">
            <a:avLst/>
          </a:prstGeom>
        </p:spPr>
      </p:pic>
      <p:sp>
        <p:nvSpPr>
          <p:cNvPr id="14" name="TextBox 13">
            <a:extLst>
              <a:ext uri="{FF2B5EF4-FFF2-40B4-BE49-F238E27FC236}">
                <a16:creationId xmlns:a16="http://schemas.microsoft.com/office/drawing/2014/main" id="{A322041D-E2CC-FE4F-A100-397FCB3FA605}"/>
              </a:ext>
            </a:extLst>
          </p:cNvPr>
          <p:cNvSpPr txBox="1"/>
          <p:nvPr/>
        </p:nvSpPr>
        <p:spPr>
          <a:xfrm>
            <a:off x="225845" y="5413384"/>
            <a:ext cx="3453166" cy="646331"/>
          </a:xfrm>
          <a:prstGeom prst="rect">
            <a:avLst/>
          </a:prstGeom>
          <a:solidFill>
            <a:schemeClr val="bg1"/>
          </a:solidFill>
          <a:ln w="28575">
            <a:solidFill>
              <a:schemeClr val="tx1"/>
            </a:solidFill>
          </a:ln>
        </p:spPr>
        <p:txBody>
          <a:bodyPr wrap="square" rtlCol="0" anchor="b">
            <a:spAutoFit/>
          </a:bodyPr>
          <a:lstStyle/>
          <a:p>
            <a:pPr marL="171450" lvl="0" indent="-171450">
              <a:buFont typeface="Arial" panose="020B0604020202020204" pitchFamily="34" charset="0"/>
              <a:buChar char="•"/>
              <a:defRPr/>
            </a:pPr>
            <a:r>
              <a:rPr lang="en-US" sz="1200" dirty="0">
                <a:solidFill>
                  <a:schemeClr val="tx2"/>
                </a:solidFill>
                <a:latin typeface="Calibri" panose="020F0502020204030204" pitchFamily="34" charset="0"/>
              </a:rPr>
              <a:t>Rate statistics are last second rate statistics</a:t>
            </a:r>
          </a:p>
          <a:p>
            <a:pPr marL="171450" indent="-171450">
              <a:buFont typeface="Arial" panose="020B0604020202020204" pitchFamily="34" charset="0"/>
              <a:buChar char="•"/>
              <a:defRPr/>
            </a:pPr>
            <a:r>
              <a:rPr lang="en-US" sz="1200" dirty="0">
                <a:solidFill>
                  <a:schemeClr val="tx2"/>
                </a:solidFill>
                <a:latin typeface="Calibri" panose="020F0502020204030204" pitchFamily="34" charset="0"/>
              </a:rPr>
              <a:t>Packets In/Out statistics are not supported on L7-VIP</a:t>
            </a:r>
          </a:p>
        </p:txBody>
      </p:sp>
      <p:pic>
        <p:nvPicPr>
          <p:cNvPr id="17" name="Picture 16">
            <a:extLst>
              <a:ext uri="{FF2B5EF4-FFF2-40B4-BE49-F238E27FC236}">
                <a16:creationId xmlns:a16="http://schemas.microsoft.com/office/drawing/2014/main" id="{8802E618-0A5F-6646-9605-CCECF49CBBDB}"/>
              </a:ext>
            </a:extLst>
          </p:cNvPr>
          <p:cNvPicPr>
            <a:picLocks noChangeAspect="1"/>
          </p:cNvPicPr>
          <p:nvPr/>
        </p:nvPicPr>
        <p:blipFill>
          <a:blip r:embed="rId5"/>
          <a:stretch>
            <a:fillRect/>
          </a:stretch>
        </p:blipFill>
        <p:spPr>
          <a:xfrm>
            <a:off x="8875784" y="1615232"/>
            <a:ext cx="2870835" cy="2277110"/>
          </a:xfrm>
          <a:prstGeom prst="rect">
            <a:avLst/>
          </a:prstGeom>
          <a:ln w="12700">
            <a:solidFill>
              <a:schemeClr val="tx2"/>
            </a:solidFill>
          </a:ln>
        </p:spPr>
      </p:pic>
      <p:pic>
        <p:nvPicPr>
          <p:cNvPr id="18" name="Picture 17">
            <a:extLst>
              <a:ext uri="{FF2B5EF4-FFF2-40B4-BE49-F238E27FC236}">
                <a16:creationId xmlns:a16="http://schemas.microsoft.com/office/drawing/2014/main" id="{6AB407F6-6EE1-F545-ADED-8630BF8B5524}"/>
              </a:ext>
            </a:extLst>
          </p:cNvPr>
          <p:cNvPicPr>
            <a:picLocks noChangeAspect="1"/>
          </p:cNvPicPr>
          <p:nvPr/>
        </p:nvPicPr>
        <p:blipFill>
          <a:blip r:embed="rId6"/>
          <a:stretch>
            <a:fillRect/>
          </a:stretch>
        </p:blipFill>
        <p:spPr>
          <a:xfrm>
            <a:off x="7196254" y="4133498"/>
            <a:ext cx="4948301" cy="2083181"/>
          </a:xfrm>
          <a:prstGeom prst="rect">
            <a:avLst/>
          </a:prstGeom>
          <a:ln w="12700">
            <a:solidFill>
              <a:schemeClr val="tx2"/>
            </a:solidFill>
          </a:ln>
        </p:spPr>
      </p:pic>
      <p:cxnSp>
        <p:nvCxnSpPr>
          <p:cNvPr id="13" name="Straight Arrow Connector 12">
            <a:extLst>
              <a:ext uri="{FF2B5EF4-FFF2-40B4-BE49-F238E27FC236}">
                <a16:creationId xmlns:a16="http://schemas.microsoft.com/office/drawing/2014/main" id="{BF25D9EF-6870-4F07-A885-B85126276A4B}"/>
              </a:ext>
            </a:extLst>
          </p:cNvPr>
          <p:cNvCxnSpPr>
            <a:cxnSpLocks/>
          </p:cNvCxnSpPr>
          <p:nvPr/>
        </p:nvCxnSpPr>
        <p:spPr bwMode="gray">
          <a:xfrm>
            <a:off x="10874020" y="3769112"/>
            <a:ext cx="880195" cy="1973766"/>
          </a:xfrm>
          <a:prstGeom prst="straightConnector1">
            <a:avLst/>
          </a:prstGeom>
          <a:ln w="25400">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8815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Real Time Statistics of Layer7 HTTP VIP</a:t>
            </a:r>
          </a:p>
          <a:p>
            <a:pPr lvl="1"/>
            <a:r>
              <a:rPr lang="en-US" dirty="0"/>
              <a:t>Under Advanced Networking &amp; Security – Load Balancing – Virtual Servers</a:t>
            </a:r>
          </a:p>
          <a:p>
            <a:pPr lvl="2"/>
            <a:r>
              <a:rPr lang="en-US" dirty="0"/>
              <a:t>Select Virtual Server</a:t>
            </a:r>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a:t>
            </a:r>
            <a:br>
              <a:rPr lang="en-US" dirty="0"/>
            </a:br>
            <a:r>
              <a:rPr lang="en-US" dirty="0"/>
              <a:t>Monitoring/Statistics (3/3)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Real Time Statistics</a:t>
            </a:r>
          </a:p>
        </p:txBody>
      </p:sp>
      <p:sp>
        <p:nvSpPr>
          <p:cNvPr id="12" name="TextBox 11">
            <a:extLst>
              <a:ext uri="{FF2B5EF4-FFF2-40B4-BE49-F238E27FC236}">
                <a16:creationId xmlns:a16="http://schemas.microsoft.com/office/drawing/2014/main" id="{E9D8CCFE-161E-4260-9885-0470F1592891}"/>
              </a:ext>
            </a:extLst>
          </p:cNvPr>
          <p:cNvSpPr txBox="1"/>
          <p:nvPr/>
        </p:nvSpPr>
        <p:spPr>
          <a:xfrm>
            <a:off x="9212976" y="6009226"/>
            <a:ext cx="2458813" cy="646331"/>
          </a:xfrm>
          <a:prstGeom prst="rect">
            <a:avLst/>
          </a:prstGeom>
          <a:solidFill>
            <a:schemeClr val="bg1"/>
          </a:solidFill>
          <a:ln w="28575">
            <a:solidFill>
              <a:srgbClr val="FF0000"/>
            </a:solidFill>
          </a:ln>
        </p:spPr>
        <p:txBody>
          <a:bodyPr wrap="square" rtlCol="0" anchor="b">
            <a:spAutoFit/>
          </a:bodyPr>
          <a:lstStyle/>
          <a:p>
            <a:pPr lvl="0">
              <a:defRPr/>
            </a:pPr>
            <a:r>
              <a:rPr lang="en-US" sz="1200" dirty="0">
                <a:solidFill>
                  <a:schemeClr val="tx2"/>
                </a:solidFill>
                <a:latin typeface="Calibri" panose="020F0502020204030204" pitchFamily="34" charset="0"/>
              </a:rPr>
              <a:t>For VIP to run, make sure you have </a:t>
            </a:r>
          </a:p>
          <a:p>
            <a:pPr lvl="0">
              <a:defRPr/>
            </a:pPr>
            <a:r>
              <a:rPr lang="en-US" sz="1200" dirty="0">
                <a:solidFill>
                  <a:schemeClr val="tx2"/>
                </a:solidFill>
                <a:latin typeface="Calibri" panose="020F0502020204030204" pitchFamily="34" charset="0"/>
              </a:rPr>
              <a:t>the Pool attached to a VIP + VIP attached to LB + LB attached to T1</a:t>
            </a:r>
          </a:p>
        </p:txBody>
      </p:sp>
      <p:sp>
        <p:nvSpPr>
          <p:cNvPr id="20" name="Rectangle 19">
            <a:extLst>
              <a:ext uri="{FF2B5EF4-FFF2-40B4-BE49-F238E27FC236}">
                <a16:creationId xmlns:a16="http://schemas.microsoft.com/office/drawing/2014/main" id="{FDF1570B-3B5C-4C9A-AE28-301D56BBC75A}"/>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1" name="Picture 20">
            <a:extLst>
              <a:ext uri="{FF2B5EF4-FFF2-40B4-BE49-F238E27FC236}">
                <a16:creationId xmlns:a16="http://schemas.microsoft.com/office/drawing/2014/main" id="{416071D0-0DBC-4484-8B3B-E72A7E397B4E}"/>
              </a:ext>
            </a:extLst>
          </p:cNvPr>
          <p:cNvPicPr>
            <a:picLocks noChangeAspect="1"/>
          </p:cNvPicPr>
          <p:nvPr/>
        </p:nvPicPr>
        <p:blipFill>
          <a:blip r:embed="rId2"/>
          <a:stretch>
            <a:fillRect/>
          </a:stretch>
        </p:blipFill>
        <p:spPr>
          <a:xfrm>
            <a:off x="7305074" y="195532"/>
            <a:ext cx="4751330" cy="1331482"/>
          </a:xfrm>
          <a:prstGeom prst="rect">
            <a:avLst/>
          </a:prstGeom>
        </p:spPr>
      </p:pic>
      <p:sp>
        <p:nvSpPr>
          <p:cNvPr id="14" name="TextBox 13">
            <a:extLst>
              <a:ext uri="{FF2B5EF4-FFF2-40B4-BE49-F238E27FC236}">
                <a16:creationId xmlns:a16="http://schemas.microsoft.com/office/drawing/2014/main" id="{9F2B8A64-D7B0-44CB-AB4C-F34B53D3E331}"/>
              </a:ext>
            </a:extLst>
          </p:cNvPr>
          <p:cNvSpPr txBox="1"/>
          <p:nvPr/>
        </p:nvSpPr>
        <p:spPr>
          <a:xfrm>
            <a:off x="9212976" y="2468297"/>
            <a:ext cx="1772417"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Real Time Statistics available on Advanced UI.</a:t>
            </a:r>
          </a:p>
        </p:txBody>
      </p:sp>
      <p:grpSp>
        <p:nvGrpSpPr>
          <p:cNvPr id="7" name="Group 6">
            <a:extLst>
              <a:ext uri="{FF2B5EF4-FFF2-40B4-BE49-F238E27FC236}">
                <a16:creationId xmlns:a16="http://schemas.microsoft.com/office/drawing/2014/main" id="{F88EFEC4-E45C-4F5A-AE79-9AB2E8348517}"/>
              </a:ext>
            </a:extLst>
          </p:cNvPr>
          <p:cNvGrpSpPr/>
          <p:nvPr/>
        </p:nvGrpSpPr>
        <p:grpSpPr>
          <a:xfrm>
            <a:off x="3275583" y="2646680"/>
            <a:ext cx="5050732" cy="4015788"/>
            <a:chOff x="3275583" y="2646680"/>
            <a:chExt cx="5050732" cy="4015788"/>
          </a:xfrm>
        </p:grpSpPr>
        <p:pic>
          <p:nvPicPr>
            <p:cNvPr id="2" name="Picture 1">
              <a:extLst>
                <a:ext uri="{FF2B5EF4-FFF2-40B4-BE49-F238E27FC236}">
                  <a16:creationId xmlns:a16="http://schemas.microsoft.com/office/drawing/2014/main" id="{4842DDF8-E0C8-449A-BD36-462E268BEA44}"/>
                </a:ext>
              </a:extLst>
            </p:cNvPr>
            <p:cNvPicPr>
              <a:picLocks noChangeAspect="1"/>
            </p:cNvPicPr>
            <p:nvPr/>
          </p:nvPicPr>
          <p:blipFill>
            <a:blip r:embed="rId3"/>
            <a:stretch>
              <a:fillRect/>
            </a:stretch>
          </p:blipFill>
          <p:spPr>
            <a:xfrm>
              <a:off x="3275583" y="2646680"/>
              <a:ext cx="5050732" cy="4008877"/>
            </a:xfrm>
            <a:prstGeom prst="rect">
              <a:avLst/>
            </a:prstGeom>
          </p:spPr>
        </p:pic>
        <p:pic>
          <p:nvPicPr>
            <p:cNvPr id="6" name="Picture 5">
              <a:extLst>
                <a:ext uri="{FF2B5EF4-FFF2-40B4-BE49-F238E27FC236}">
                  <a16:creationId xmlns:a16="http://schemas.microsoft.com/office/drawing/2014/main" id="{870EA2B9-5598-42FD-B67D-1481961F8D82}"/>
                </a:ext>
              </a:extLst>
            </p:cNvPr>
            <p:cNvPicPr>
              <a:picLocks noChangeAspect="1"/>
            </p:cNvPicPr>
            <p:nvPr/>
          </p:nvPicPr>
          <p:blipFill>
            <a:blip r:embed="rId4"/>
            <a:stretch>
              <a:fillRect/>
            </a:stretch>
          </p:blipFill>
          <p:spPr>
            <a:xfrm>
              <a:off x="5083890" y="3637205"/>
              <a:ext cx="3146543" cy="3025263"/>
            </a:xfrm>
            <a:prstGeom prst="rect">
              <a:avLst/>
            </a:prstGeom>
          </p:spPr>
        </p:pic>
      </p:grpSp>
      <p:sp>
        <p:nvSpPr>
          <p:cNvPr id="24" name="Rectangle 23">
            <a:extLst>
              <a:ext uri="{FF2B5EF4-FFF2-40B4-BE49-F238E27FC236}">
                <a16:creationId xmlns:a16="http://schemas.microsoft.com/office/drawing/2014/main" id="{C018635D-6DD8-4814-AB56-A62E490ADB41}"/>
              </a:ext>
            </a:extLst>
          </p:cNvPr>
          <p:cNvSpPr/>
          <p:nvPr/>
        </p:nvSpPr>
        <p:spPr>
          <a:xfrm>
            <a:off x="5042389" y="3609242"/>
            <a:ext cx="3209192" cy="3016296"/>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15" name="Straight Arrow Connector 14">
            <a:extLst>
              <a:ext uri="{FF2B5EF4-FFF2-40B4-BE49-F238E27FC236}">
                <a16:creationId xmlns:a16="http://schemas.microsoft.com/office/drawing/2014/main" id="{8FC9E6C7-D5DC-485B-8DE4-25944D63C242}"/>
              </a:ext>
            </a:extLst>
          </p:cNvPr>
          <p:cNvCxnSpPr>
            <a:cxnSpLocks/>
            <a:stCxn id="14" idx="1"/>
          </p:cNvCxnSpPr>
          <p:nvPr/>
        </p:nvCxnSpPr>
        <p:spPr bwMode="gray">
          <a:xfrm flipH="1">
            <a:off x="6128238" y="2668352"/>
            <a:ext cx="3084738" cy="73437"/>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2462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D204091-C49F-4785-9A3F-D44C89152143}"/>
              </a:ext>
            </a:extLst>
          </p:cNvPr>
          <p:cNvGraphicFramePr>
            <a:graphicFrameLocks/>
          </p:cNvGraphicFramePr>
          <p:nvPr>
            <p:extLst>
              <p:ext uri="{D42A27DB-BD31-4B8C-83A1-F6EECF244321}">
                <p14:modId xmlns:p14="http://schemas.microsoft.com/office/powerpoint/2010/main" val="3292487146"/>
              </p:ext>
            </p:extLst>
          </p:nvPr>
        </p:nvGraphicFramePr>
        <p:xfrm>
          <a:off x="475757" y="1873429"/>
          <a:ext cx="9753600" cy="4389120"/>
        </p:xfrm>
        <a:graphic>
          <a:graphicData uri="http://schemas.openxmlformats.org/drawingml/2006/table">
            <a:tbl>
              <a:tblPr bandRow="1">
                <a:tableStyleId>{7E9639D4-E3E2-4D34-9284-5A2195B3D0D7}</a:tableStyleId>
              </a:tblPr>
              <a:tblGrid>
                <a:gridCol w="1234457">
                  <a:extLst>
                    <a:ext uri="{9D8B030D-6E8A-4147-A177-3AD203B41FA5}">
                      <a16:colId xmlns:a16="http://schemas.microsoft.com/office/drawing/2014/main" val="20000"/>
                    </a:ext>
                  </a:extLst>
                </a:gridCol>
                <a:gridCol w="8519143">
                  <a:extLst>
                    <a:ext uri="{9D8B030D-6E8A-4147-A177-3AD203B41FA5}">
                      <a16:colId xmlns:a16="http://schemas.microsoft.com/office/drawing/2014/main" val="20001"/>
                    </a:ext>
                  </a:extLst>
                </a:gridCol>
              </a:tblGrid>
              <a:tr h="548640">
                <a:tc>
                  <a:txBody>
                    <a:bodyPr/>
                    <a:lstStyle/>
                    <a:p>
                      <a:pPr algn="r"/>
                      <a:r>
                        <a:rPr lang="en-US" sz="1800" b="0" i="0" noProof="0" dirty="0">
                          <a:solidFill>
                            <a:schemeClr val="accent1"/>
                          </a:solidFill>
                          <a:latin typeface="Calibri" panose="020F0502020204030204" pitchFamily="34" charset="0"/>
                        </a:rPr>
                        <a:t>1</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LB Deployment Modes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0"/>
                  </a:ext>
                </a:extLst>
              </a:tr>
              <a:tr h="548640">
                <a:tc>
                  <a:txBody>
                    <a:bodyPr/>
                    <a:lstStyle/>
                    <a:p>
                      <a:pPr algn="r"/>
                      <a:r>
                        <a:rPr lang="en-US" sz="1800" b="0" i="0" noProof="0" dirty="0">
                          <a:solidFill>
                            <a:schemeClr val="accent1"/>
                          </a:solidFill>
                          <a:latin typeface="Calibri" panose="020F0502020204030204" pitchFamily="34" charset="0"/>
                        </a:rPr>
                        <a:t>2</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Monitors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r"/>
                      <a:r>
                        <a:rPr lang="fr-FR" sz="1800" b="0" i="0" noProof="0" dirty="0">
                          <a:solidFill>
                            <a:schemeClr val="accent1"/>
                          </a:solidFill>
                          <a:latin typeface="Calibri" panose="020F0502020204030204" pitchFamily="34" charset="0"/>
                        </a:rPr>
                        <a:t>3</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Server Pools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r"/>
                      <a:r>
                        <a:rPr lang="fr-FR" sz="1800" b="0" i="0" noProof="0" dirty="0">
                          <a:solidFill>
                            <a:schemeClr val="accent1"/>
                          </a:solidFill>
                          <a:latin typeface="Calibri" panose="020F0502020204030204" pitchFamily="34" charset="0"/>
                        </a:rPr>
                        <a:t>4</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Layer4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4"/>
                  </a:ext>
                </a:extLst>
              </a:tr>
              <a:tr h="548640">
                <a:tc>
                  <a:txBody>
                    <a:bodyPr/>
                    <a:lstStyle/>
                    <a:p>
                      <a:pPr algn="r"/>
                      <a:r>
                        <a:rPr lang="fr-FR" sz="1800" b="0" i="0" noProof="0" dirty="0">
                          <a:solidFill>
                            <a:schemeClr val="accent1"/>
                          </a:solidFill>
                          <a:latin typeface="Calibri" panose="020F0502020204030204" pitchFamily="34" charset="0"/>
                        </a:rPr>
                        <a:t>5</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Layer7 HTTP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125269716"/>
                  </a:ext>
                </a:extLst>
              </a:tr>
              <a:tr h="548640">
                <a:tc>
                  <a:txBody>
                    <a:bodyPr/>
                    <a:lstStyle/>
                    <a:p>
                      <a:pPr algn="r"/>
                      <a:r>
                        <a:rPr lang="fr-FR" sz="1800" b="0" i="0" noProof="0" dirty="0">
                          <a:solidFill>
                            <a:schemeClr val="accent1"/>
                          </a:solidFill>
                          <a:latin typeface="Calibri" panose="020F0502020204030204" pitchFamily="34" charset="0"/>
                        </a:rPr>
                        <a:t>6</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accent1"/>
                          </a:solidFill>
                          <a:latin typeface="Calibri" panose="020F0502020204030204" pitchFamily="34" charset="0"/>
                        </a:rPr>
                        <a:t>Layer7 HTTPS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326987232"/>
                  </a:ext>
                </a:extLst>
              </a:tr>
              <a:tr h="548640">
                <a:tc>
                  <a:txBody>
                    <a:bodyPr/>
                    <a:lstStyle/>
                    <a:p>
                      <a:pPr algn="r"/>
                      <a:r>
                        <a:rPr lang="fr-FR" sz="1800" b="0" i="0" noProof="0" dirty="0">
                          <a:solidFill>
                            <a:schemeClr val="accent1"/>
                          </a:solidFill>
                          <a:latin typeface="Calibri" panose="020F0502020204030204" pitchFamily="34" charset="0"/>
                        </a:rPr>
                        <a:t>7</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i="0" noProof="0" dirty="0">
                          <a:latin typeface="Calibri" panose="020F0502020204030204" pitchFamily="34" charset="0"/>
                        </a:rPr>
                        <a:t>LB Rules (HTTP or HTTPS)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270849694"/>
                  </a:ext>
                </a:extLst>
              </a:tr>
              <a:tr h="548640">
                <a:tc>
                  <a:txBody>
                    <a:bodyPr/>
                    <a:lstStyle/>
                    <a:p>
                      <a:pPr algn="r"/>
                      <a:r>
                        <a:rPr lang="fr-FR" sz="1800" b="0" i="0" noProof="0" dirty="0">
                          <a:solidFill>
                            <a:schemeClr val="accent1"/>
                          </a:solidFill>
                          <a:latin typeface="Calibri" panose="020F0502020204030204" pitchFamily="34" charset="0"/>
                        </a:rPr>
                        <a:t>8</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b="0" i="0" noProof="0" dirty="0">
                          <a:latin typeface="Calibri" panose="020F0502020204030204" pitchFamily="34" charset="0"/>
                        </a:rPr>
                        <a:t>Troubleshooting</a:t>
                      </a:r>
                      <a:endParaRPr lang="en-US" sz="1800" b="0" i="0" noProof="0" dirty="0">
                        <a:latin typeface="Calibri" panose="020F0502020204030204" pitchFamily="34" charset="0"/>
                      </a:endParaRP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446266231"/>
                  </a:ext>
                </a:extLst>
              </a:tr>
            </a:tbl>
          </a:graphicData>
        </a:graphic>
      </p:graphicFrame>
    </p:spTree>
    <p:extLst>
      <p:ext uri="{BB962C8B-B14F-4D97-AF65-F5344CB8AC3E}">
        <p14:creationId xmlns:p14="http://schemas.microsoft.com/office/powerpoint/2010/main" val="2116434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2BEC417-27A4-4507-BE74-DBF291087A13}"/>
              </a:ext>
            </a:extLst>
          </p:cNvPr>
          <p:cNvSpPr>
            <a:spLocks noGrp="1"/>
          </p:cNvSpPr>
          <p:nvPr>
            <p:ph type="body" sz="quarter" idx="23"/>
          </p:nvPr>
        </p:nvSpPr>
        <p:spPr>
          <a:xfrm>
            <a:off x="2894012" y="1362777"/>
            <a:ext cx="4822631" cy="4322783"/>
          </a:xfrm>
        </p:spPr>
        <p:txBody>
          <a:bodyPr/>
          <a:lstStyle/>
          <a:p>
            <a:r>
              <a:rPr lang="en-US" dirty="0"/>
              <a:t>6. Layer7 HTTPS VIP</a:t>
            </a:r>
          </a:p>
          <a:p>
            <a:pPr marL="342900" lvl="1" indent="-342900">
              <a:buFont typeface="Arial" panose="020B0604020202020204" pitchFamily="34" charset="0"/>
              <a:buChar char="•"/>
            </a:pPr>
            <a:r>
              <a:rPr lang="en-US" dirty="0"/>
              <a:t>Layer7 HTTPS Modes</a:t>
            </a:r>
          </a:p>
          <a:p>
            <a:pPr marL="685800" lvl="2" indent="-342900">
              <a:buFont typeface="Arial" panose="020B0604020202020204" pitchFamily="34" charset="0"/>
              <a:buChar char="•"/>
            </a:pPr>
            <a:r>
              <a:rPr lang="en-US" sz="1600" dirty="0"/>
              <a:t>HTTPS Off-Load</a:t>
            </a:r>
          </a:p>
          <a:p>
            <a:pPr marL="685800" lvl="2" indent="-342900">
              <a:buFont typeface="Arial" panose="020B0604020202020204" pitchFamily="34" charset="0"/>
              <a:buChar char="•"/>
            </a:pPr>
            <a:r>
              <a:rPr lang="en-US" sz="1600" dirty="0"/>
              <a:t>HTTPS End-to-End</a:t>
            </a:r>
          </a:p>
          <a:p>
            <a:pPr marL="685800" lvl="2" indent="-342900">
              <a:buFont typeface="Arial" panose="020B0604020202020204" pitchFamily="34" charset="0"/>
              <a:buChar char="•"/>
            </a:pPr>
            <a:r>
              <a:rPr lang="en-US" sz="1600" dirty="0"/>
              <a:t>SSL Passthrough</a:t>
            </a:r>
          </a:p>
          <a:p>
            <a:pPr marL="685800" lvl="2" indent="-342900">
              <a:buFont typeface="Arial" panose="020B0604020202020204" pitchFamily="34" charset="0"/>
              <a:buChar char="•"/>
            </a:pPr>
            <a:endParaRPr lang="en-US" dirty="0"/>
          </a:p>
          <a:p>
            <a:pPr marL="342900" lvl="1" indent="-342900">
              <a:buFont typeface="Arial" panose="020B0604020202020204" pitchFamily="34" charset="0"/>
              <a:buChar char="•"/>
            </a:pPr>
            <a:r>
              <a:rPr lang="en-US" dirty="0"/>
              <a:t>Layer7 HTTPS VIP Configuration</a:t>
            </a:r>
          </a:p>
          <a:p>
            <a:pPr marL="685800" lvl="2" indent="-342900">
              <a:buFont typeface="Arial" panose="020B0604020202020204" pitchFamily="34" charset="0"/>
              <a:buChar char="•"/>
            </a:pPr>
            <a:r>
              <a:rPr lang="en-US" sz="1600" dirty="0"/>
              <a:t>HTTPS Off-Load Configuration</a:t>
            </a:r>
          </a:p>
          <a:p>
            <a:pPr marL="685800" lvl="2" indent="-342900">
              <a:buFont typeface="Arial" panose="020B0604020202020204" pitchFamily="34" charset="0"/>
              <a:buChar char="•"/>
            </a:pPr>
            <a:r>
              <a:rPr lang="en-US" sz="1600" dirty="0"/>
              <a:t>HTTPS End-to-End Configuration</a:t>
            </a:r>
          </a:p>
          <a:p>
            <a:pPr marL="685800" lvl="2" indent="-342900">
              <a:buFont typeface="Arial" panose="020B0604020202020204" pitchFamily="34" charset="0"/>
              <a:buChar char="•"/>
            </a:pPr>
            <a:r>
              <a:rPr lang="en-US" sz="1600" dirty="0"/>
              <a:t>Other Configuration </a:t>
            </a:r>
            <a:r>
              <a:rPr lang="en-US" sz="1200" i="1" dirty="0"/>
              <a:t>(for HTTPS Off-Load 	and HTTPS End-to-End)</a:t>
            </a:r>
          </a:p>
          <a:p>
            <a:pPr marL="914400" lvl="2" indent="-342900">
              <a:buFont typeface="Arial" panose="020B0604020202020204" pitchFamily="34" charset="0"/>
              <a:buChar char="•"/>
            </a:pPr>
            <a:r>
              <a:rPr lang="en-US" sz="1600" dirty="0"/>
              <a:t>HTTPS Selection of Protocol and Ciphers</a:t>
            </a:r>
          </a:p>
          <a:p>
            <a:pPr marL="914400" lvl="2" indent="-342900">
              <a:buFont typeface="Arial" panose="020B0604020202020204" pitchFamily="34" charset="0"/>
              <a:buChar char="•"/>
            </a:pPr>
            <a:r>
              <a:rPr lang="en-US" sz="1600" dirty="0"/>
              <a:t>HTTPS Client Authentication</a:t>
            </a:r>
          </a:p>
          <a:p>
            <a:pPr marL="914400" lvl="2" indent="-342900">
              <a:buFont typeface="Arial" panose="020B0604020202020204" pitchFamily="34" charset="0"/>
              <a:buChar char="•"/>
            </a:pPr>
            <a:r>
              <a:rPr lang="en-US" sz="1600" dirty="0"/>
              <a:t>Auto Certificate Selection based on SNI</a:t>
            </a:r>
            <a:endParaRPr lang="en-US" dirty="0"/>
          </a:p>
          <a:p>
            <a:pPr marL="342900" lvl="1" indent="-342900">
              <a:buFont typeface="Arial" panose="020B0604020202020204" pitchFamily="34" charset="0"/>
              <a:buChar char="•"/>
            </a:pPr>
            <a:endParaRPr lang="en-US" dirty="0"/>
          </a:p>
          <a:p>
            <a:pPr marL="342900" lvl="1" indent="-342900">
              <a:buFont typeface="Arial" panose="020B0604020202020204" pitchFamily="34" charset="0"/>
              <a:buChar char="•"/>
            </a:pPr>
            <a:endParaRPr lang="en-US" dirty="0"/>
          </a:p>
        </p:txBody>
      </p:sp>
      <p:pic>
        <p:nvPicPr>
          <p:cNvPr id="3" name="Picture 2">
            <a:extLst>
              <a:ext uri="{FF2B5EF4-FFF2-40B4-BE49-F238E27FC236}">
                <a16:creationId xmlns:a16="http://schemas.microsoft.com/office/drawing/2014/main" id="{3C508D65-D109-490A-A93F-F9BA99E18151}"/>
              </a:ext>
            </a:extLst>
          </p:cNvPr>
          <p:cNvPicPr>
            <a:picLocks noChangeAspect="1"/>
          </p:cNvPicPr>
          <p:nvPr/>
        </p:nvPicPr>
        <p:blipFill rotWithShape="1">
          <a:blip r:embed="rId2"/>
          <a:srcRect t="16148"/>
          <a:stretch/>
        </p:blipFill>
        <p:spPr>
          <a:xfrm>
            <a:off x="8716189" y="5382300"/>
            <a:ext cx="3048264" cy="1437767"/>
          </a:xfrm>
          <a:prstGeom prst="rect">
            <a:avLst/>
          </a:prstGeom>
        </p:spPr>
      </p:pic>
      <p:sp>
        <p:nvSpPr>
          <p:cNvPr id="4" name="Text Placeholder 1">
            <a:extLst>
              <a:ext uri="{FF2B5EF4-FFF2-40B4-BE49-F238E27FC236}">
                <a16:creationId xmlns:a16="http://schemas.microsoft.com/office/drawing/2014/main" id="{A1B99636-8A64-439D-B2FB-307B5ED2F790}"/>
              </a:ext>
            </a:extLst>
          </p:cNvPr>
          <p:cNvSpPr txBox="1">
            <a:spLocks/>
          </p:cNvSpPr>
          <p:nvPr/>
        </p:nvSpPr>
        <p:spPr>
          <a:xfrm>
            <a:off x="557562" y="6083891"/>
            <a:ext cx="8158628" cy="507831"/>
          </a:xfrm>
          <a:prstGeom prst="rect">
            <a:avLst/>
          </a:prstGeom>
        </p:spPr>
        <p:txBody>
          <a:bodyPr vert="horz" wrap="square" lIns="0" tIns="0" rIns="0" bIns="0" rtlCol="0" anchor="t">
            <a:spAutoFit/>
          </a:bodyPr>
          <a:lstStyle>
            <a:lvl1pPr marL="0" indent="0" algn="l" defTabSz="914400" rtl="0" eaLnBrk="1" latinLnBrk="0" hangingPunct="1">
              <a:lnSpc>
                <a:spcPct val="100000"/>
              </a:lnSpc>
              <a:spcBef>
                <a:spcPts val="1800"/>
              </a:spcBef>
              <a:buClr>
                <a:schemeClr val="accent2"/>
              </a:buClr>
              <a:buSzPct val="90000"/>
              <a:buFont typeface="Open Sans" panose="020B0606030504020204" pitchFamily="34" charset="0"/>
              <a:buChar char="​"/>
              <a:defRPr sz="2000" kern="1200">
                <a:solidFill>
                  <a:schemeClr val="accent2"/>
                </a:solidFill>
                <a:latin typeface="+mn-lt"/>
                <a:ea typeface="+mn-ea"/>
                <a:cs typeface="+mn-cs"/>
              </a:defRPr>
            </a:lvl1pPr>
            <a:lvl2pPr marL="0" indent="0" algn="l" defTabSz="914400" rtl="0" eaLnBrk="1" latinLnBrk="0" hangingPunct="1">
              <a:lnSpc>
                <a:spcPct val="100000"/>
              </a:lnSpc>
              <a:spcBef>
                <a:spcPts val="6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2pPr>
            <a:lvl3pPr marL="342900" indent="0" algn="l" defTabSz="914400" rtl="0" eaLnBrk="1" latinLnBrk="0" hangingPunct="1">
              <a:lnSpc>
                <a:spcPct val="100000"/>
              </a:lnSpc>
              <a:spcBef>
                <a:spcPts val="300"/>
              </a:spcBef>
              <a:spcAft>
                <a:spcPts val="0"/>
              </a:spcAft>
              <a:buClr>
                <a:schemeClr val="tx2"/>
              </a:buClr>
              <a:buSzPct val="90000"/>
              <a:buFont typeface="Open Sans" panose="020B0606030504020204" pitchFamily="34" charset="0"/>
              <a:buNone/>
              <a:defRPr sz="1800" kern="1200">
                <a:solidFill>
                  <a:schemeClr val="tx2"/>
                </a:solidFill>
                <a:latin typeface="+mn-lt"/>
                <a:ea typeface="+mn-ea"/>
                <a:cs typeface="+mn-cs"/>
              </a:defRPr>
            </a:lvl3pPr>
            <a:lvl4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tabLst/>
              <a:defRPr sz="1800" kern="1200">
                <a:solidFill>
                  <a:schemeClr val="tx2"/>
                </a:solidFill>
                <a:latin typeface="+mn-lt"/>
                <a:ea typeface="+mn-ea"/>
                <a:cs typeface="+mn-cs"/>
              </a:defRPr>
            </a:lvl4pPr>
            <a:lvl5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tabLst/>
              <a:defRPr sz="1800" kern="1200">
                <a:solidFill>
                  <a:schemeClr val="tx2"/>
                </a:solidFill>
                <a:latin typeface="+mn-lt"/>
                <a:ea typeface="+mn-ea"/>
                <a:cs typeface="+mn-cs"/>
              </a:defRPr>
            </a:lvl5pPr>
            <a:lvl6pPr marL="342900" indent="0" algn="l" defTabSz="914400" rtl="0" eaLnBrk="1" latinLnBrk="0" hangingPunct="1">
              <a:lnSpc>
                <a:spcPct val="100000"/>
              </a:lnSpc>
              <a:spcBef>
                <a:spcPts val="18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6pPr>
            <a:lvl7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7pPr>
            <a:lvl8pPr marL="342900" indent="0" algn="l" defTabSz="914400" rtl="0" eaLnBrk="1" latinLnBrk="0" hangingPunct="1">
              <a:lnSpc>
                <a:spcPct val="90000"/>
              </a:lnSpc>
              <a:spcBef>
                <a:spcPts val="6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8pPr>
            <a:lvl9pPr marL="342900" indent="0" algn="l" defTabSz="914400" rtl="0" eaLnBrk="1" latinLnBrk="0" hangingPunct="1">
              <a:lnSpc>
                <a:spcPct val="100000"/>
              </a:lnSpc>
              <a:spcBef>
                <a:spcPts val="18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9pPr>
          </a:lstStyle>
          <a:p>
            <a:pPr lvl="1" algn="r">
              <a:buFont typeface="Open Sans" panose="020B0606030504020204" pitchFamily="34" charset="0"/>
              <a:buNone/>
            </a:pPr>
            <a:r>
              <a:rPr lang="en-US" sz="1400" dirty="0">
                <a:latin typeface="Calibri" panose="020F0502020204030204" pitchFamily="34" charset="0"/>
              </a:rPr>
              <a:t>Note:  The Use Cases described in section "Layer7 HTTP VIP” also applies to Layer7 HTTPS VIP. </a:t>
            </a:r>
          </a:p>
          <a:p>
            <a:pPr lvl="1" algn="r">
              <a:buFont typeface="Open Sans" panose="020B0606030504020204" pitchFamily="34" charset="0"/>
              <a:buNone/>
            </a:pPr>
            <a:r>
              <a:rPr lang="en-US" sz="1400" dirty="0">
                <a:latin typeface="Calibri" panose="020F0502020204030204" pitchFamily="34" charset="0"/>
              </a:rPr>
              <a:t>Refer to that section to do such configuration.</a:t>
            </a:r>
            <a:endParaRPr lang="en-US" sz="1600" dirty="0">
              <a:latin typeface="Calibri" panose="020F0502020204030204" pitchFamily="34" charset="0"/>
            </a:endParaRPr>
          </a:p>
        </p:txBody>
      </p:sp>
      <p:sp>
        <p:nvSpPr>
          <p:cNvPr id="5" name="Text Placeholder 1">
            <a:extLst>
              <a:ext uri="{FF2B5EF4-FFF2-40B4-BE49-F238E27FC236}">
                <a16:creationId xmlns:a16="http://schemas.microsoft.com/office/drawing/2014/main" id="{45C5C4A3-DFF1-4103-A014-38C69F3B8450}"/>
              </a:ext>
            </a:extLst>
          </p:cNvPr>
          <p:cNvSpPr txBox="1">
            <a:spLocks/>
          </p:cNvSpPr>
          <p:nvPr/>
        </p:nvSpPr>
        <p:spPr>
          <a:xfrm>
            <a:off x="7596111" y="1392216"/>
            <a:ext cx="4592714" cy="4322783"/>
          </a:xfrm>
          <a:prstGeom prst="rect">
            <a:avLst/>
          </a:prstGeom>
        </p:spPr>
        <p:txBody>
          <a:bodyPr vert="horz" lIns="0" tIns="0" rIns="0" bIns="0" rtlCol="0" anchor="t">
            <a:noAutofit/>
          </a:bodyPr>
          <a:lstStyle>
            <a:lvl1pPr marL="0" indent="0" algn="l" defTabSz="914400" rtl="0" eaLnBrk="1" latinLnBrk="0" hangingPunct="1">
              <a:lnSpc>
                <a:spcPct val="100000"/>
              </a:lnSpc>
              <a:spcBef>
                <a:spcPts val="1800"/>
              </a:spcBef>
              <a:buClr>
                <a:schemeClr val="accent2"/>
              </a:buClr>
              <a:buSzPct val="90000"/>
              <a:buFont typeface="Open Sans" panose="020B0606030504020204" pitchFamily="34" charset="0"/>
              <a:buChar char="​"/>
              <a:defRPr sz="2000" kern="1200">
                <a:solidFill>
                  <a:schemeClr val="accent2"/>
                </a:solidFill>
                <a:latin typeface="+mn-lt"/>
                <a:ea typeface="+mn-ea"/>
                <a:cs typeface="+mn-cs"/>
              </a:defRPr>
            </a:lvl1pPr>
            <a:lvl2pPr marL="0" indent="0" algn="l" defTabSz="914400" rtl="0" eaLnBrk="1" latinLnBrk="0" hangingPunct="1">
              <a:lnSpc>
                <a:spcPct val="100000"/>
              </a:lnSpc>
              <a:spcBef>
                <a:spcPts val="6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2pPr>
            <a:lvl3pPr marL="342900" indent="0" algn="l" defTabSz="914400" rtl="0" eaLnBrk="1" latinLnBrk="0" hangingPunct="1">
              <a:lnSpc>
                <a:spcPct val="100000"/>
              </a:lnSpc>
              <a:spcBef>
                <a:spcPts val="300"/>
              </a:spcBef>
              <a:spcAft>
                <a:spcPts val="0"/>
              </a:spcAft>
              <a:buClr>
                <a:schemeClr val="tx2"/>
              </a:buClr>
              <a:buSzPct val="90000"/>
              <a:buFont typeface="Open Sans" panose="020B0606030504020204" pitchFamily="34" charset="0"/>
              <a:buNone/>
              <a:defRPr sz="1800" kern="1200">
                <a:solidFill>
                  <a:schemeClr val="tx2"/>
                </a:solidFill>
                <a:latin typeface="+mn-lt"/>
                <a:ea typeface="+mn-ea"/>
                <a:cs typeface="+mn-cs"/>
              </a:defRPr>
            </a:lvl3pPr>
            <a:lvl4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tabLst/>
              <a:defRPr sz="1800" kern="1200">
                <a:solidFill>
                  <a:schemeClr val="tx2"/>
                </a:solidFill>
                <a:latin typeface="+mn-lt"/>
                <a:ea typeface="+mn-ea"/>
                <a:cs typeface="+mn-cs"/>
              </a:defRPr>
            </a:lvl4pPr>
            <a:lvl5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tabLst/>
              <a:defRPr sz="1800" kern="1200">
                <a:solidFill>
                  <a:schemeClr val="tx2"/>
                </a:solidFill>
                <a:latin typeface="+mn-lt"/>
                <a:ea typeface="+mn-ea"/>
                <a:cs typeface="+mn-cs"/>
              </a:defRPr>
            </a:lvl5pPr>
            <a:lvl6pPr marL="342900" indent="0" algn="l" defTabSz="914400" rtl="0" eaLnBrk="1" latinLnBrk="0" hangingPunct="1">
              <a:lnSpc>
                <a:spcPct val="100000"/>
              </a:lnSpc>
              <a:spcBef>
                <a:spcPts val="18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6pPr>
            <a:lvl7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7pPr>
            <a:lvl8pPr marL="342900" indent="0" algn="l" defTabSz="914400" rtl="0" eaLnBrk="1" latinLnBrk="0" hangingPunct="1">
              <a:lnSpc>
                <a:spcPct val="90000"/>
              </a:lnSpc>
              <a:spcBef>
                <a:spcPts val="6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8pPr>
            <a:lvl9pPr marL="342900" indent="0" algn="l" defTabSz="914400" rtl="0" eaLnBrk="1" latinLnBrk="0" hangingPunct="1">
              <a:lnSpc>
                <a:spcPct val="100000"/>
              </a:lnSpc>
              <a:spcBef>
                <a:spcPts val="18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9pPr>
          </a:lstStyle>
          <a:p>
            <a:r>
              <a:rPr lang="en-US" dirty="0">
                <a:latin typeface="Calibri" panose="020F0502020204030204" pitchFamily="34" charset="0"/>
              </a:rPr>
              <a:t> </a:t>
            </a:r>
          </a:p>
          <a:p>
            <a:pPr marL="342900" lvl="1" indent="-342900">
              <a:buFont typeface="Arial" panose="020B0604020202020204" pitchFamily="34" charset="0"/>
              <a:buChar char="•"/>
            </a:pPr>
            <a:endParaRPr lang="en-US" dirty="0">
              <a:latin typeface="Calibri" panose="020F0502020204030204" pitchFamily="34" charset="0"/>
            </a:endParaRPr>
          </a:p>
          <a:p>
            <a:pPr marL="685800" lvl="2" indent="-342900">
              <a:buFont typeface="Arial" panose="020B0604020202020204" pitchFamily="34" charset="0"/>
              <a:buChar char="•"/>
            </a:pPr>
            <a:endParaRPr lang="en-US" sz="1600" dirty="0">
              <a:latin typeface="Calibri" panose="020F0502020204030204" pitchFamily="34" charset="0"/>
            </a:endParaRPr>
          </a:p>
          <a:p>
            <a:pPr marL="685800" lvl="2" indent="-342900">
              <a:buFont typeface="Arial" panose="020B0604020202020204" pitchFamily="34" charset="0"/>
              <a:buChar char="•"/>
            </a:pPr>
            <a:endParaRPr lang="en-US" sz="1600" dirty="0">
              <a:latin typeface="Calibri" panose="020F0502020204030204" pitchFamily="34" charset="0"/>
            </a:endParaRPr>
          </a:p>
          <a:p>
            <a:pPr marL="685800" lvl="2" indent="-342900">
              <a:buFont typeface="Arial" panose="020B0604020202020204" pitchFamily="34" charset="0"/>
              <a:buChar char="•"/>
            </a:pPr>
            <a:endParaRPr lang="en-US" sz="1600" dirty="0">
              <a:latin typeface="Calibri" panose="020F0502020204030204" pitchFamily="34" charset="0"/>
            </a:endParaRPr>
          </a:p>
          <a:p>
            <a:pPr marL="685800" lvl="2" indent="-342900">
              <a:buFont typeface="Arial" panose="020B0604020202020204" pitchFamily="34" charset="0"/>
              <a:buChar char="•"/>
            </a:pPr>
            <a:endParaRPr lang="en-US" dirty="0">
              <a:latin typeface="Calibri" panose="020F0502020204030204" pitchFamily="34" charset="0"/>
            </a:endParaRPr>
          </a:p>
          <a:p>
            <a:pPr marL="342900" lvl="1" indent="-342900">
              <a:buFont typeface="Arial" panose="020B0604020202020204" pitchFamily="34" charset="0"/>
              <a:buChar char="•"/>
            </a:pPr>
            <a:endParaRPr lang="en-US" dirty="0">
              <a:latin typeface="Calibri" panose="020F0502020204030204" pitchFamily="34" charset="0"/>
            </a:endParaRPr>
          </a:p>
          <a:p>
            <a:pPr marL="685800" lvl="2" indent="-342900">
              <a:buFont typeface="Arial" panose="020B0604020202020204" pitchFamily="34" charset="0"/>
              <a:buChar char="•"/>
            </a:pPr>
            <a:r>
              <a:rPr lang="en-US" sz="1600" dirty="0">
                <a:latin typeface="Calibri" panose="020F0502020204030204" pitchFamily="34" charset="0"/>
              </a:rPr>
              <a:t>SSL Passthrough Configuration</a:t>
            </a:r>
          </a:p>
          <a:p>
            <a:pPr marL="685800" lvl="2" indent="-342900">
              <a:buFont typeface="Arial" panose="020B0604020202020204" pitchFamily="34" charset="0"/>
              <a:buChar char="•"/>
            </a:pPr>
            <a:endParaRPr lang="en-US" dirty="0">
              <a:latin typeface="Calibri" panose="020F0502020204030204" pitchFamily="34" charset="0"/>
            </a:endParaRPr>
          </a:p>
          <a:p>
            <a:pPr marL="342900" lvl="1" indent="-342900">
              <a:buFont typeface="Arial" panose="020B0604020202020204" pitchFamily="34" charset="0"/>
              <a:buChar char="•"/>
            </a:pPr>
            <a:r>
              <a:rPr lang="en-US" dirty="0">
                <a:latin typeface="Calibri" panose="020F0502020204030204" pitchFamily="34" charset="0"/>
              </a:rPr>
              <a:t>Layer7 HTTPS VIP Monitoring/Statistics</a:t>
            </a:r>
          </a:p>
          <a:p>
            <a:pPr marL="342900" lvl="1" indent="-342900">
              <a:buFont typeface="Arial" panose="020B0604020202020204" pitchFamily="34" charset="0"/>
              <a:buChar char="•"/>
            </a:pPr>
            <a:endParaRPr lang="en-US" dirty="0">
              <a:latin typeface="Calibri" panose="020F0502020204030204" pitchFamily="34" charset="0"/>
            </a:endParaRPr>
          </a:p>
        </p:txBody>
      </p:sp>
    </p:spTree>
    <p:extLst>
      <p:ext uri="{BB962C8B-B14F-4D97-AF65-F5344CB8AC3E}">
        <p14:creationId xmlns:p14="http://schemas.microsoft.com/office/powerpoint/2010/main" val="695344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Rounded Corners 100">
            <a:extLst>
              <a:ext uri="{FF2B5EF4-FFF2-40B4-BE49-F238E27FC236}">
                <a16:creationId xmlns:a16="http://schemas.microsoft.com/office/drawing/2014/main" id="{EF0F955B-D708-4612-8418-81CCBF5D970F}"/>
              </a:ext>
            </a:extLst>
          </p:cNvPr>
          <p:cNvSpPr/>
          <p:nvPr/>
        </p:nvSpPr>
        <p:spPr>
          <a:xfrm>
            <a:off x="145267" y="1700888"/>
            <a:ext cx="7436731" cy="2097498"/>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en-US" sz="1400" dirty="0">
                <a:solidFill>
                  <a:schemeClr val="tx1"/>
                </a:solidFill>
                <a:latin typeface="Calibri" panose="020F0502020204030204" pitchFamily="34" charset="0"/>
              </a:rPr>
              <a:t>HTTPS Off-Load</a:t>
            </a:r>
          </a:p>
        </p:txBody>
      </p:sp>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HTTPS Modes</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91440"/>
          <a:lstStyle/>
          <a:p>
            <a:pPr>
              <a:spcBef>
                <a:spcPts val="0"/>
              </a:spcBef>
              <a:buNone/>
            </a:pPr>
            <a:r>
              <a:rPr lang="en-US" sz="1600" dirty="0"/>
              <a:t>Layer7 HTTPS VIP offers 3 modes:</a:t>
            </a:r>
          </a:p>
          <a:p>
            <a:pPr>
              <a:spcBef>
                <a:spcPts val="0"/>
              </a:spcBef>
              <a:buNone/>
            </a:pPr>
            <a:endParaRPr lang="en-US" sz="1600" dirty="0"/>
          </a:p>
          <a:p>
            <a:pPr marL="285750" indent="-285750">
              <a:spcBef>
                <a:spcPts val="0"/>
              </a:spcBef>
              <a:buFont typeface="Arial" panose="020B0604020202020204" pitchFamily="34" charset="0"/>
              <a:buChar char="•"/>
            </a:pPr>
            <a:r>
              <a:rPr lang="en-US" sz="1600" dirty="0"/>
              <a:t>HTTPS Off-Load</a:t>
            </a:r>
          </a:p>
          <a:p>
            <a:pPr lvl="1" indent="0">
              <a:spcBef>
                <a:spcPts val="0"/>
              </a:spcBef>
              <a:buNone/>
            </a:pPr>
            <a:r>
              <a:rPr lang="en-US" sz="1400" dirty="0"/>
              <a:t>Best balance between security, performance, and LB flexibility.</a:t>
            </a:r>
          </a:p>
          <a:p>
            <a:pPr lvl="1" indent="0">
              <a:spcBef>
                <a:spcPts val="0"/>
              </a:spcBef>
              <a:buNone/>
            </a:pPr>
            <a:endParaRPr lang="en-US" sz="1400" dirty="0"/>
          </a:p>
          <a:p>
            <a:pPr marL="742950" lvl="1" indent="-285750">
              <a:spcBef>
                <a:spcPts val="0"/>
              </a:spcBef>
            </a:pPr>
            <a:r>
              <a:rPr lang="en-US" sz="1200" i="1" dirty="0"/>
              <a:t>Security:</a:t>
            </a:r>
          </a:p>
          <a:p>
            <a:pPr lvl="2" indent="0">
              <a:spcBef>
                <a:spcPts val="0"/>
              </a:spcBef>
              <a:buNone/>
            </a:pPr>
            <a:r>
              <a:rPr lang="en-US" sz="1200" i="1" dirty="0"/>
              <a:t>Traffic is fully encrypted from the Client up to the LB.</a:t>
            </a:r>
          </a:p>
          <a:p>
            <a:pPr marL="742950" lvl="1" indent="-285750">
              <a:spcBef>
                <a:spcPts val="0"/>
              </a:spcBef>
            </a:pPr>
            <a:r>
              <a:rPr lang="en-US" sz="1200" i="1" dirty="0"/>
              <a:t>Performance:</a:t>
            </a:r>
          </a:p>
          <a:p>
            <a:pPr lvl="2" indent="0">
              <a:spcBef>
                <a:spcPts val="0"/>
              </a:spcBef>
              <a:buNone/>
            </a:pPr>
            <a:r>
              <a:rPr lang="en-US" sz="1200" i="1" dirty="0"/>
              <a:t>Traffic is decrypted / encrypted only once.</a:t>
            </a:r>
          </a:p>
          <a:p>
            <a:pPr lvl="2" indent="0">
              <a:spcBef>
                <a:spcPts val="0"/>
              </a:spcBef>
              <a:buNone/>
            </a:pPr>
            <a:endParaRPr lang="en-US" dirty="0"/>
          </a:p>
          <a:p>
            <a:pPr marL="285750" indent="-285750">
              <a:spcBef>
                <a:spcPts val="0"/>
              </a:spcBef>
              <a:buFont typeface="Arial" panose="020B0604020202020204" pitchFamily="34" charset="0"/>
              <a:buChar char="•"/>
            </a:pPr>
            <a:endParaRPr lang="en-US" sz="1600" dirty="0"/>
          </a:p>
          <a:p>
            <a:pPr marL="285750" indent="-285750">
              <a:spcBef>
                <a:spcPts val="0"/>
              </a:spcBef>
              <a:buFont typeface="Arial" panose="020B0604020202020204" pitchFamily="34" charset="0"/>
              <a:buChar char="•"/>
            </a:pPr>
            <a:r>
              <a:rPr lang="en-US" sz="1600" dirty="0"/>
              <a:t>HTTPS End-to-End SSL</a:t>
            </a:r>
          </a:p>
          <a:p>
            <a:pPr lvl="1" indent="0">
              <a:spcBef>
                <a:spcPts val="0"/>
              </a:spcBef>
              <a:buNone/>
            </a:pPr>
            <a:r>
              <a:rPr lang="en-US" sz="1400" dirty="0"/>
              <a:t>Best security, and LB flexibility.</a:t>
            </a:r>
          </a:p>
          <a:p>
            <a:pPr lvl="1" indent="0">
              <a:spcBef>
                <a:spcPts val="0"/>
              </a:spcBef>
              <a:buNone/>
            </a:pPr>
            <a:endParaRPr lang="en-US" sz="1400" dirty="0"/>
          </a:p>
          <a:p>
            <a:pPr marL="742950" lvl="1" indent="-285750">
              <a:spcBef>
                <a:spcPts val="0"/>
              </a:spcBef>
            </a:pPr>
            <a:r>
              <a:rPr lang="en-US" sz="1200" i="1" dirty="0"/>
              <a:t>Security:</a:t>
            </a:r>
          </a:p>
          <a:p>
            <a:pPr lvl="2" indent="0">
              <a:spcBef>
                <a:spcPts val="0"/>
              </a:spcBef>
              <a:buNone/>
            </a:pPr>
            <a:r>
              <a:rPr lang="en-US" sz="1200" i="1" dirty="0"/>
              <a:t>Traffic end to end encrypted.</a:t>
            </a:r>
          </a:p>
          <a:p>
            <a:pPr marL="742950" lvl="1" indent="-285750">
              <a:spcBef>
                <a:spcPts val="0"/>
              </a:spcBef>
            </a:pPr>
            <a:r>
              <a:rPr lang="en-US" sz="1200" i="1" dirty="0"/>
              <a:t>Performance:</a:t>
            </a:r>
          </a:p>
          <a:p>
            <a:pPr lvl="2" indent="0">
              <a:spcBef>
                <a:spcPts val="0"/>
              </a:spcBef>
              <a:buNone/>
            </a:pPr>
            <a:r>
              <a:rPr lang="en-US" sz="1200" i="1" dirty="0"/>
              <a:t>This mode has lower performance with traffic decrypted/encrypted twice.</a:t>
            </a:r>
          </a:p>
          <a:p>
            <a:pPr lvl="2" indent="0">
              <a:spcBef>
                <a:spcPts val="0"/>
              </a:spcBef>
              <a:buNone/>
            </a:pPr>
            <a:endParaRPr lang="en-US" dirty="0"/>
          </a:p>
        </p:txBody>
      </p:sp>
      <p:sp>
        <p:nvSpPr>
          <p:cNvPr id="7" name="Subtitle 6">
            <a:extLst>
              <a:ext uri="{FF2B5EF4-FFF2-40B4-BE49-F238E27FC236}">
                <a16:creationId xmlns:a16="http://schemas.microsoft.com/office/drawing/2014/main" id="{DA2EBCCF-C3D2-4148-A696-695410F00246}"/>
              </a:ext>
            </a:extLst>
          </p:cNvPr>
          <p:cNvSpPr>
            <a:spLocks noGrp="1"/>
          </p:cNvSpPr>
          <p:nvPr>
            <p:ph type="subTitle" idx="10"/>
          </p:nvPr>
        </p:nvSpPr>
        <p:spPr/>
        <p:txBody>
          <a:bodyPr/>
          <a:lstStyle/>
          <a:p>
            <a:r>
              <a:rPr lang="en-US" dirty="0"/>
              <a:t>3 modes (1/2)</a:t>
            </a:r>
          </a:p>
        </p:txBody>
      </p:sp>
      <p:cxnSp>
        <p:nvCxnSpPr>
          <p:cNvPr id="89" name="Straight Connector 88">
            <a:extLst>
              <a:ext uri="{FF2B5EF4-FFF2-40B4-BE49-F238E27FC236}">
                <a16:creationId xmlns:a16="http://schemas.microsoft.com/office/drawing/2014/main" id="{63705EA8-222B-4F8F-AFAA-B4DD565E35CB}"/>
              </a:ext>
            </a:extLst>
          </p:cNvPr>
          <p:cNvCxnSpPr>
            <a:cxnSpLocks/>
            <a:stCxn id="144" idx="3"/>
          </p:cNvCxnSpPr>
          <p:nvPr/>
        </p:nvCxnSpPr>
        <p:spPr>
          <a:xfrm>
            <a:off x="3787537" y="2961237"/>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0" name="Group 129">
            <a:extLst>
              <a:ext uri="{FF2B5EF4-FFF2-40B4-BE49-F238E27FC236}">
                <a16:creationId xmlns:a16="http://schemas.microsoft.com/office/drawing/2014/main" id="{8FAB4714-2229-422F-B218-AFFEB511CFD2}"/>
              </a:ext>
            </a:extLst>
          </p:cNvPr>
          <p:cNvGrpSpPr/>
          <p:nvPr/>
        </p:nvGrpSpPr>
        <p:grpSpPr>
          <a:xfrm>
            <a:off x="3185289" y="2523452"/>
            <a:ext cx="754767" cy="739029"/>
            <a:chOff x="4317796" y="4561028"/>
            <a:chExt cx="754767" cy="739029"/>
          </a:xfrm>
        </p:grpSpPr>
        <p:grpSp>
          <p:nvGrpSpPr>
            <p:cNvPr id="131" name="Group 130">
              <a:extLst>
                <a:ext uri="{FF2B5EF4-FFF2-40B4-BE49-F238E27FC236}">
                  <a16:creationId xmlns:a16="http://schemas.microsoft.com/office/drawing/2014/main" id="{6BA2DDD6-837F-4F09-9B7B-1E1BE881CAE5}"/>
                </a:ext>
              </a:extLst>
            </p:cNvPr>
            <p:cNvGrpSpPr/>
            <p:nvPr/>
          </p:nvGrpSpPr>
          <p:grpSpPr>
            <a:xfrm>
              <a:off x="4317796" y="4697569"/>
              <a:ext cx="602248" cy="602488"/>
              <a:chOff x="7736620" y="7009631"/>
              <a:chExt cx="4501800" cy="4503600"/>
            </a:xfrm>
            <a:solidFill>
              <a:schemeClr val="accent1"/>
            </a:solidFill>
          </p:grpSpPr>
          <p:sp>
            <p:nvSpPr>
              <p:cNvPr id="144" name="Freeform: Shape 1">
                <a:extLst>
                  <a:ext uri="{FF2B5EF4-FFF2-40B4-BE49-F238E27FC236}">
                    <a16:creationId xmlns:a16="http://schemas.microsoft.com/office/drawing/2014/main" id="{0229884F-5DE2-45E3-9A9D-F87AB95DE5D1}"/>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45" name="Freeform: Shape 2">
                <a:extLst>
                  <a:ext uri="{FF2B5EF4-FFF2-40B4-BE49-F238E27FC236}">
                    <a16:creationId xmlns:a16="http://schemas.microsoft.com/office/drawing/2014/main" id="{32FDE462-F9DA-43F5-AAC6-5E766FB0E4AD}"/>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46" name="Freeform: Shape 3">
                <a:extLst>
                  <a:ext uri="{FF2B5EF4-FFF2-40B4-BE49-F238E27FC236}">
                    <a16:creationId xmlns:a16="http://schemas.microsoft.com/office/drawing/2014/main" id="{2A56945D-8D37-4F73-8453-2AC222580AEE}"/>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47" name="Freeform: Shape 4">
                <a:extLst>
                  <a:ext uri="{FF2B5EF4-FFF2-40B4-BE49-F238E27FC236}">
                    <a16:creationId xmlns:a16="http://schemas.microsoft.com/office/drawing/2014/main" id="{3208E13B-4B54-49BA-AE0C-AE529FA7AFE0}"/>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48" name="Freeform: Shape 5">
                <a:extLst>
                  <a:ext uri="{FF2B5EF4-FFF2-40B4-BE49-F238E27FC236}">
                    <a16:creationId xmlns:a16="http://schemas.microsoft.com/office/drawing/2014/main" id="{0ED78B2B-3D00-4A82-BC25-50722FC07FA5}"/>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32" name="Group 131">
              <a:extLst>
                <a:ext uri="{FF2B5EF4-FFF2-40B4-BE49-F238E27FC236}">
                  <a16:creationId xmlns:a16="http://schemas.microsoft.com/office/drawing/2014/main" id="{20359253-3550-49DE-AFAC-AAF97DD5C9A8}"/>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33" name="Freeform 1">
                <a:extLst>
                  <a:ext uri="{FF2B5EF4-FFF2-40B4-BE49-F238E27FC236}">
                    <a16:creationId xmlns:a16="http://schemas.microsoft.com/office/drawing/2014/main" id="{436E0F9A-50E6-4267-A6ED-072493D10CCF}"/>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4" name="Freeform 2">
                <a:extLst>
                  <a:ext uri="{FF2B5EF4-FFF2-40B4-BE49-F238E27FC236}">
                    <a16:creationId xmlns:a16="http://schemas.microsoft.com/office/drawing/2014/main" id="{8EA27864-5B96-4148-BF98-C9F315FD5000}"/>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5" name="Freeform 3">
                <a:extLst>
                  <a:ext uri="{FF2B5EF4-FFF2-40B4-BE49-F238E27FC236}">
                    <a16:creationId xmlns:a16="http://schemas.microsoft.com/office/drawing/2014/main" id="{4ADAD6C2-82BB-42F7-B692-3C4C31C2EB7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6" name="Freeform 4">
                <a:extLst>
                  <a:ext uri="{FF2B5EF4-FFF2-40B4-BE49-F238E27FC236}">
                    <a16:creationId xmlns:a16="http://schemas.microsoft.com/office/drawing/2014/main" id="{A44F16A3-042D-4957-9931-57AD37577EF5}"/>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7" name="Freeform 5">
                <a:extLst>
                  <a:ext uri="{FF2B5EF4-FFF2-40B4-BE49-F238E27FC236}">
                    <a16:creationId xmlns:a16="http://schemas.microsoft.com/office/drawing/2014/main" id="{6A911728-20F0-42E2-89AA-FCD36E2EE25B}"/>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8" name="Freeform 6">
                <a:extLst>
                  <a:ext uri="{FF2B5EF4-FFF2-40B4-BE49-F238E27FC236}">
                    <a16:creationId xmlns:a16="http://schemas.microsoft.com/office/drawing/2014/main" id="{89AD86AA-325D-4600-9AA3-C979DC185540}"/>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9" name="Freeform 7">
                <a:extLst>
                  <a:ext uri="{FF2B5EF4-FFF2-40B4-BE49-F238E27FC236}">
                    <a16:creationId xmlns:a16="http://schemas.microsoft.com/office/drawing/2014/main" id="{5BD6AC35-6704-4264-B22A-4F9F6359BF72}"/>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0" name="Freeform 8">
                <a:extLst>
                  <a:ext uri="{FF2B5EF4-FFF2-40B4-BE49-F238E27FC236}">
                    <a16:creationId xmlns:a16="http://schemas.microsoft.com/office/drawing/2014/main" id="{A66B35E0-DF72-4282-8BDA-A227BDE7FCB2}"/>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1" name="Freeform 9">
                <a:extLst>
                  <a:ext uri="{FF2B5EF4-FFF2-40B4-BE49-F238E27FC236}">
                    <a16:creationId xmlns:a16="http://schemas.microsoft.com/office/drawing/2014/main" id="{6450E34B-E694-4E7F-B208-E3F4EE5E379D}"/>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2" name="Freeform 10">
                <a:extLst>
                  <a:ext uri="{FF2B5EF4-FFF2-40B4-BE49-F238E27FC236}">
                    <a16:creationId xmlns:a16="http://schemas.microsoft.com/office/drawing/2014/main" id="{DE1233DC-FE55-4C40-AA4B-E53D0AF762BD}"/>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11">
                <a:extLst>
                  <a:ext uri="{FF2B5EF4-FFF2-40B4-BE49-F238E27FC236}">
                    <a16:creationId xmlns:a16="http://schemas.microsoft.com/office/drawing/2014/main" id="{4FE3C26E-35E7-4447-A739-44013DA056B9}"/>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158" name="Straight Connector 157">
            <a:extLst>
              <a:ext uri="{FF2B5EF4-FFF2-40B4-BE49-F238E27FC236}">
                <a16:creationId xmlns:a16="http://schemas.microsoft.com/office/drawing/2014/main" id="{B5AC50C0-4E82-47EC-8FB1-498F4E7789F9}"/>
              </a:ext>
            </a:extLst>
          </p:cNvPr>
          <p:cNvCxnSpPr>
            <a:cxnSpLocks/>
            <a:endCxn id="164" idx="2"/>
          </p:cNvCxnSpPr>
          <p:nvPr/>
        </p:nvCxnSpPr>
        <p:spPr bwMode="auto">
          <a:xfrm>
            <a:off x="5528536" y="2372256"/>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03DAD5E8-CA0B-4972-8EE8-F352BA36D35C}"/>
              </a:ext>
            </a:extLst>
          </p:cNvPr>
          <p:cNvCxnSpPr>
            <a:cxnSpLocks/>
          </p:cNvCxnSpPr>
          <p:nvPr/>
        </p:nvCxnSpPr>
        <p:spPr>
          <a:xfrm>
            <a:off x="5540011" y="2195249"/>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92E7D44F-11C9-4561-A149-977D78A13719}"/>
              </a:ext>
            </a:extLst>
          </p:cNvPr>
          <p:cNvCxnSpPr>
            <a:cxnSpLocks/>
            <a:endCxn id="165" idx="2"/>
          </p:cNvCxnSpPr>
          <p:nvPr/>
        </p:nvCxnSpPr>
        <p:spPr bwMode="auto">
          <a:xfrm flipV="1">
            <a:off x="5528267" y="2826508"/>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C3327437-81D1-48DA-8662-3EA3C01779AC}"/>
              </a:ext>
            </a:extLst>
          </p:cNvPr>
          <p:cNvCxnSpPr>
            <a:cxnSpLocks/>
            <a:endCxn id="166" idx="2"/>
          </p:cNvCxnSpPr>
          <p:nvPr/>
        </p:nvCxnSpPr>
        <p:spPr bwMode="auto">
          <a:xfrm>
            <a:off x="5528267" y="3286656"/>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62" name="Rounded Rectangle 109">
            <a:extLst>
              <a:ext uri="{FF2B5EF4-FFF2-40B4-BE49-F238E27FC236}">
                <a16:creationId xmlns:a16="http://schemas.microsoft.com/office/drawing/2014/main" id="{9B5FE462-BCB6-40C6-99F0-F73EC973CE6A}"/>
              </a:ext>
            </a:extLst>
          </p:cNvPr>
          <p:cNvSpPr/>
          <p:nvPr/>
        </p:nvSpPr>
        <p:spPr>
          <a:xfrm>
            <a:off x="5894331" y="2082165"/>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63" name="TextBox 162">
            <a:extLst>
              <a:ext uri="{FF2B5EF4-FFF2-40B4-BE49-F238E27FC236}">
                <a16:creationId xmlns:a16="http://schemas.microsoft.com/office/drawing/2014/main" id="{E04FA8C9-2B05-4C12-B251-32B792EB7EC9}"/>
              </a:ext>
            </a:extLst>
          </p:cNvPr>
          <p:cNvSpPr txBox="1"/>
          <p:nvPr/>
        </p:nvSpPr>
        <p:spPr>
          <a:xfrm>
            <a:off x="6543866" y="2012393"/>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64" name="Oval 163">
            <a:extLst>
              <a:ext uri="{FF2B5EF4-FFF2-40B4-BE49-F238E27FC236}">
                <a16:creationId xmlns:a16="http://schemas.microsoft.com/office/drawing/2014/main" id="{41C40212-A768-4152-BA4C-FA2D4BCDE759}"/>
              </a:ext>
            </a:extLst>
          </p:cNvPr>
          <p:cNvSpPr>
            <a:spLocks noChangeAspect="1"/>
          </p:cNvSpPr>
          <p:nvPr/>
        </p:nvSpPr>
        <p:spPr>
          <a:xfrm>
            <a:off x="6015965" y="219310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65" name="Oval 164">
            <a:extLst>
              <a:ext uri="{FF2B5EF4-FFF2-40B4-BE49-F238E27FC236}">
                <a16:creationId xmlns:a16="http://schemas.microsoft.com/office/drawing/2014/main" id="{AAFA976D-7E17-4149-8B92-141B2B39238D}"/>
              </a:ext>
            </a:extLst>
          </p:cNvPr>
          <p:cNvSpPr>
            <a:spLocks noChangeAspect="1"/>
          </p:cNvSpPr>
          <p:nvPr/>
        </p:nvSpPr>
        <p:spPr>
          <a:xfrm>
            <a:off x="6015965" y="264362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66" name="Oval 165">
            <a:extLst>
              <a:ext uri="{FF2B5EF4-FFF2-40B4-BE49-F238E27FC236}">
                <a16:creationId xmlns:a16="http://schemas.microsoft.com/office/drawing/2014/main" id="{765354F9-C0E3-44E4-A9E3-65D4F4E8A8CA}"/>
              </a:ext>
            </a:extLst>
          </p:cNvPr>
          <p:cNvSpPr>
            <a:spLocks noChangeAspect="1"/>
          </p:cNvSpPr>
          <p:nvPr/>
        </p:nvSpPr>
        <p:spPr>
          <a:xfrm>
            <a:off x="6015965" y="3107574"/>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67" name="Straight Connector 166">
            <a:extLst>
              <a:ext uri="{FF2B5EF4-FFF2-40B4-BE49-F238E27FC236}">
                <a16:creationId xmlns:a16="http://schemas.microsoft.com/office/drawing/2014/main" id="{68E612D7-F72D-4472-9A83-FED45FC34A06}"/>
              </a:ext>
            </a:extLst>
          </p:cNvPr>
          <p:cNvCxnSpPr>
            <a:cxnSpLocks/>
            <a:endCxn id="144" idx="1"/>
          </p:cNvCxnSpPr>
          <p:nvPr/>
        </p:nvCxnSpPr>
        <p:spPr>
          <a:xfrm>
            <a:off x="1290129" y="2952426"/>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68" name="Group 167">
            <a:extLst>
              <a:ext uri="{FF2B5EF4-FFF2-40B4-BE49-F238E27FC236}">
                <a16:creationId xmlns:a16="http://schemas.microsoft.com/office/drawing/2014/main" id="{E2FB0914-3004-46FC-979F-F3C2365DDF65}"/>
              </a:ext>
            </a:extLst>
          </p:cNvPr>
          <p:cNvGrpSpPr/>
          <p:nvPr/>
        </p:nvGrpSpPr>
        <p:grpSpPr>
          <a:xfrm>
            <a:off x="419374" y="2348556"/>
            <a:ext cx="621857" cy="1225361"/>
            <a:chOff x="3386589" y="1994436"/>
            <a:chExt cx="621857" cy="1225361"/>
          </a:xfrm>
        </p:grpSpPr>
        <p:grpSp>
          <p:nvGrpSpPr>
            <p:cNvPr id="169" name="Group 168">
              <a:extLst>
                <a:ext uri="{FF2B5EF4-FFF2-40B4-BE49-F238E27FC236}">
                  <a16:creationId xmlns:a16="http://schemas.microsoft.com/office/drawing/2014/main" id="{DA6549FF-CBB8-45AF-AA1C-2267C020630E}"/>
                </a:ext>
              </a:extLst>
            </p:cNvPr>
            <p:cNvGrpSpPr>
              <a:grpSpLocks noChangeAspect="1"/>
            </p:cNvGrpSpPr>
            <p:nvPr/>
          </p:nvGrpSpPr>
          <p:grpSpPr>
            <a:xfrm>
              <a:off x="3386589" y="1994436"/>
              <a:ext cx="618352" cy="573362"/>
              <a:chOff x="21532850" y="-24034750"/>
              <a:chExt cx="24393525" cy="22618700"/>
            </a:xfrm>
          </p:grpSpPr>
          <p:sp>
            <p:nvSpPr>
              <p:cNvPr id="186" name="Oval 42">
                <a:extLst>
                  <a:ext uri="{FF2B5EF4-FFF2-40B4-BE49-F238E27FC236}">
                    <a16:creationId xmlns:a16="http://schemas.microsoft.com/office/drawing/2014/main" id="{C2D6B767-01CC-4911-8CC4-32911CC545C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7" name="Freeform 43">
                <a:extLst>
                  <a:ext uri="{FF2B5EF4-FFF2-40B4-BE49-F238E27FC236}">
                    <a16:creationId xmlns:a16="http://schemas.microsoft.com/office/drawing/2014/main" id="{800D557E-104E-4A7F-A5BB-8D8C47B35558}"/>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8" name="Freeform 44">
                <a:extLst>
                  <a:ext uri="{FF2B5EF4-FFF2-40B4-BE49-F238E27FC236}">
                    <a16:creationId xmlns:a16="http://schemas.microsoft.com/office/drawing/2014/main" id="{A2744128-24FC-49B1-A5A1-458C8370D62F}"/>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9" name="Freeform 45">
                <a:extLst>
                  <a:ext uri="{FF2B5EF4-FFF2-40B4-BE49-F238E27FC236}">
                    <a16:creationId xmlns:a16="http://schemas.microsoft.com/office/drawing/2014/main" id="{F0ED46E5-8A31-47DA-83AA-3BAC2DF3650B}"/>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0" name="Freeform 46">
                <a:extLst>
                  <a:ext uri="{FF2B5EF4-FFF2-40B4-BE49-F238E27FC236}">
                    <a16:creationId xmlns:a16="http://schemas.microsoft.com/office/drawing/2014/main" id="{EF379483-DE44-481C-8400-1B996E00134D}"/>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 name="Oval 47">
                <a:extLst>
                  <a:ext uri="{FF2B5EF4-FFF2-40B4-BE49-F238E27FC236}">
                    <a16:creationId xmlns:a16="http://schemas.microsoft.com/office/drawing/2014/main" id="{4A22B216-1A31-480E-8344-DB05A377F600}"/>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2" name="Freeform 48">
                <a:extLst>
                  <a:ext uri="{FF2B5EF4-FFF2-40B4-BE49-F238E27FC236}">
                    <a16:creationId xmlns:a16="http://schemas.microsoft.com/office/drawing/2014/main" id="{E040B249-B87C-4199-B29E-01A3B420E9D8}"/>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3" name="Freeform 49">
                <a:extLst>
                  <a:ext uri="{FF2B5EF4-FFF2-40B4-BE49-F238E27FC236}">
                    <a16:creationId xmlns:a16="http://schemas.microsoft.com/office/drawing/2014/main" id="{C0C9E933-F262-45AD-80D9-6C2158022B84}"/>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4" name="Freeform 50">
                <a:extLst>
                  <a:ext uri="{FF2B5EF4-FFF2-40B4-BE49-F238E27FC236}">
                    <a16:creationId xmlns:a16="http://schemas.microsoft.com/office/drawing/2014/main" id="{5A1194DB-7E33-4DD8-87F4-EDE064147BB7}"/>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5" name="Freeform 51">
                <a:extLst>
                  <a:ext uri="{FF2B5EF4-FFF2-40B4-BE49-F238E27FC236}">
                    <a16:creationId xmlns:a16="http://schemas.microsoft.com/office/drawing/2014/main" id="{BC6187ED-7515-4DB1-90B2-50BF60E11EA0}"/>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6" name="Oval 52">
                <a:extLst>
                  <a:ext uri="{FF2B5EF4-FFF2-40B4-BE49-F238E27FC236}">
                    <a16:creationId xmlns:a16="http://schemas.microsoft.com/office/drawing/2014/main" id="{12C95737-8C92-4A71-B09C-19AAA2D555A3}"/>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7" name="Freeform 53">
                <a:extLst>
                  <a:ext uri="{FF2B5EF4-FFF2-40B4-BE49-F238E27FC236}">
                    <a16:creationId xmlns:a16="http://schemas.microsoft.com/office/drawing/2014/main" id="{57803F36-76D0-49A7-8E13-954959FA8B54}"/>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8" name="Freeform 54">
                <a:extLst>
                  <a:ext uri="{FF2B5EF4-FFF2-40B4-BE49-F238E27FC236}">
                    <a16:creationId xmlns:a16="http://schemas.microsoft.com/office/drawing/2014/main" id="{A8828B4F-8C2D-42E7-9B5C-9423328C9C8E}"/>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9" name="Freeform 55">
                <a:extLst>
                  <a:ext uri="{FF2B5EF4-FFF2-40B4-BE49-F238E27FC236}">
                    <a16:creationId xmlns:a16="http://schemas.microsoft.com/office/drawing/2014/main" id="{7B97B968-5F46-4FED-940E-73DC4F634158}"/>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0" name="Freeform 56">
                <a:extLst>
                  <a:ext uri="{FF2B5EF4-FFF2-40B4-BE49-F238E27FC236}">
                    <a16:creationId xmlns:a16="http://schemas.microsoft.com/office/drawing/2014/main" id="{3AAB8D5F-905D-45FB-9FE3-D35F13FF8702}"/>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70" name="Group 169">
              <a:extLst>
                <a:ext uri="{FF2B5EF4-FFF2-40B4-BE49-F238E27FC236}">
                  <a16:creationId xmlns:a16="http://schemas.microsoft.com/office/drawing/2014/main" id="{D43FCAD4-E008-4186-825D-5EC55CAF6B26}"/>
                </a:ext>
              </a:extLst>
            </p:cNvPr>
            <p:cNvGrpSpPr>
              <a:grpSpLocks noChangeAspect="1"/>
            </p:cNvGrpSpPr>
            <p:nvPr/>
          </p:nvGrpSpPr>
          <p:grpSpPr>
            <a:xfrm>
              <a:off x="3390094" y="2646435"/>
              <a:ext cx="618352" cy="573362"/>
              <a:chOff x="21532850" y="-24034750"/>
              <a:chExt cx="24393525" cy="22618700"/>
            </a:xfrm>
          </p:grpSpPr>
          <p:sp>
            <p:nvSpPr>
              <p:cNvPr id="171" name="Oval 42">
                <a:extLst>
                  <a:ext uri="{FF2B5EF4-FFF2-40B4-BE49-F238E27FC236}">
                    <a16:creationId xmlns:a16="http://schemas.microsoft.com/office/drawing/2014/main" id="{82FFFB1A-013B-4929-9E56-EAABEF4E994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2" name="Freeform 43">
                <a:extLst>
                  <a:ext uri="{FF2B5EF4-FFF2-40B4-BE49-F238E27FC236}">
                    <a16:creationId xmlns:a16="http://schemas.microsoft.com/office/drawing/2014/main" id="{15690F89-DAC9-4CBB-A621-1416F4EE247E}"/>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3" name="Freeform 44">
                <a:extLst>
                  <a:ext uri="{FF2B5EF4-FFF2-40B4-BE49-F238E27FC236}">
                    <a16:creationId xmlns:a16="http://schemas.microsoft.com/office/drawing/2014/main" id="{8B022D57-5CD1-4F62-BC48-F8ECAD632285}"/>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4" name="Freeform 45">
                <a:extLst>
                  <a:ext uri="{FF2B5EF4-FFF2-40B4-BE49-F238E27FC236}">
                    <a16:creationId xmlns:a16="http://schemas.microsoft.com/office/drawing/2014/main" id="{542BAA36-3450-4EE1-A460-BF3A5C515728}"/>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5" name="Freeform 46">
                <a:extLst>
                  <a:ext uri="{FF2B5EF4-FFF2-40B4-BE49-F238E27FC236}">
                    <a16:creationId xmlns:a16="http://schemas.microsoft.com/office/drawing/2014/main" id="{15CA8B4C-3191-4923-B477-FCE856373032}"/>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6" name="Oval 47">
                <a:extLst>
                  <a:ext uri="{FF2B5EF4-FFF2-40B4-BE49-F238E27FC236}">
                    <a16:creationId xmlns:a16="http://schemas.microsoft.com/office/drawing/2014/main" id="{6E2612EF-2941-4C22-9764-E57353E0A92B}"/>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7" name="Freeform 48">
                <a:extLst>
                  <a:ext uri="{FF2B5EF4-FFF2-40B4-BE49-F238E27FC236}">
                    <a16:creationId xmlns:a16="http://schemas.microsoft.com/office/drawing/2014/main" id="{D9E7DF9E-7D14-4ED0-8FAB-CC1D855CF9BC}"/>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8" name="Freeform 49">
                <a:extLst>
                  <a:ext uri="{FF2B5EF4-FFF2-40B4-BE49-F238E27FC236}">
                    <a16:creationId xmlns:a16="http://schemas.microsoft.com/office/drawing/2014/main" id="{B2B0FC6E-CB58-4198-8922-E27DE7BC7DE2}"/>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9" name="Freeform 50">
                <a:extLst>
                  <a:ext uri="{FF2B5EF4-FFF2-40B4-BE49-F238E27FC236}">
                    <a16:creationId xmlns:a16="http://schemas.microsoft.com/office/drawing/2014/main" id="{D6612CE1-B449-40B5-81A8-30B351793EED}"/>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0" name="Freeform 51">
                <a:extLst>
                  <a:ext uri="{FF2B5EF4-FFF2-40B4-BE49-F238E27FC236}">
                    <a16:creationId xmlns:a16="http://schemas.microsoft.com/office/drawing/2014/main" id="{828BC5CF-DB55-41F5-9A2E-D92F43BB1794}"/>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1" name="Oval 52">
                <a:extLst>
                  <a:ext uri="{FF2B5EF4-FFF2-40B4-BE49-F238E27FC236}">
                    <a16:creationId xmlns:a16="http://schemas.microsoft.com/office/drawing/2014/main" id="{96F87EBC-39ED-42F9-BC03-06F72CAC4A67}"/>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2" name="Freeform 53">
                <a:extLst>
                  <a:ext uri="{FF2B5EF4-FFF2-40B4-BE49-F238E27FC236}">
                    <a16:creationId xmlns:a16="http://schemas.microsoft.com/office/drawing/2014/main" id="{746B9D81-A59D-4C61-A0FC-5EFC7F6B6E24}"/>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3" name="Freeform 54">
                <a:extLst>
                  <a:ext uri="{FF2B5EF4-FFF2-40B4-BE49-F238E27FC236}">
                    <a16:creationId xmlns:a16="http://schemas.microsoft.com/office/drawing/2014/main" id="{87B383C9-5A2B-4CEB-BC4A-4051A01C3EBB}"/>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4" name="Freeform 55">
                <a:extLst>
                  <a:ext uri="{FF2B5EF4-FFF2-40B4-BE49-F238E27FC236}">
                    <a16:creationId xmlns:a16="http://schemas.microsoft.com/office/drawing/2014/main" id="{FF8FB125-72B9-4528-8C97-AC92B1BD7285}"/>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5" name="Freeform 56">
                <a:extLst>
                  <a:ext uri="{FF2B5EF4-FFF2-40B4-BE49-F238E27FC236}">
                    <a16:creationId xmlns:a16="http://schemas.microsoft.com/office/drawing/2014/main" id="{D7EF44C8-7D68-4C44-9FC7-8DEA8704BE0D}"/>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pic>
        <p:nvPicPr>
          <p:cNvPr id="208" name="Picture 207">
            <a:extLst>
              <a:ext uri="{FF2B5EF4-FFF2-40B4-BE49-F238E27FC236}">
                <a16:creationId xmlns:a16="http://schemas.microsoft.com/office/drawing/2014/main" id="{828B89BF-7E82-476E-BAD5-941830CA8AD8}"/>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812114" y="1941890"/>
            <a:ext cx="457200" cy="608772"/>
          </a:xfrm>
          <a:prstGeom prst="rect">
            <a:avLst/>
          </a:prstGeom>
        </p:spPr>
      </p:pic>
      <p:pic>
        <p:nvPicPr>
          <p:cNvPr id="209" name="Picture 208">
            <a:extLst>
              <a:ext uri="{FF2B5EF4-FFF2-40B4-BE49-F238E27FC236}">
                <a16:creationId xmlns:a16="http://schemas.microsoft.com/office/drawing/2014/main" id="{8118EEF9-EAF7-413E-A7F8-EF4F61023AAC}"/>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4597876" y="1909024"/>
            <a:ext cx="457200" cy="641638"/>
          </a:xfrm>
          <a:prstGeom prst="rect">
            <a:avLst/>
          </a:prstGeom>
        </p:spPr>
      </p:pic>
      <p:sp>
        <p:nvSpPr>
          <p:cNvPr id="210" name="TextBox 209">
            <a:extLst>
              <a:ext uri="{FF2B5EF4-FFF2-40B4-BE49-F238E27FC236}">
                <a16:creationId xmlns:a16="http://schemas.microsoft.com/office/drawing/2014/main" id="{DB63909C-1291-4F89-8FC7-9D5C880E7848}"/>
              </a:ext>
            </a:extLst>
          </p:cNvPr>
          <p:cNvSpPr txBox="1"/>
          <p:nvPr/>
        </p:nvSpPr>
        <p:spPr>
          <a:xfrm>
            <a:off x="1648663" y="2582692"/>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211" name="TextBox 210">
            <a:extLst>
              <a:ext uri="{FF2B5EF4-FFF2-40B4-BE49-F238E27FC236}">
                <a16:creationId xmlns:a16="http://schemas.microsoft.com/office/drawing/2014/main" id="{805EE8A8-DAF2-44E4-90B1-81587BEEED22}"/>
              </a:ext>
            </a:extLst>
          </p:cNvPr>
          <p:cNvSpPr txBox="1"/>
          <p:nvPr/>
        </p:nvSpPr>
        <p:spPr>
          <a:xfrm>
            <a:off x="4422794" y="2582692"/>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a:t>
            </a:r>
          </a:p>
        </p:txBody>
      </p:sp>
      <p:sp>
        <p:nvSpPr>
          <p:cNvPr id="212" name="TextBox 211">
            <a:extLst>
              <a:ext uri="{FF2B5EF4-FFF2-40B4-BE49-F238E27FC236}">
                <a16:creationId xmlns:a16="http://schemas.microsoft.com/office/drawing/2014/main" id="{D38C3052-2F26-4870-B0C2-BFCC2ACB200F}"/>
              </a:ext>
            </a:extLst>
          </p:cNvPr>
          <p:cNvSpPr txBox="1"/>
          <p:nvPr/>
        </p:nvSpPr>
        <p:spPr>
          <a:xfrm>
            <a:off x="2896084" y="3251457"/>
            <a:ext cx="972574"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HTTPS:443</a:t>
            </a:r>
          </a:p>
        </p:txBody>
      </p:sp>
      <p:sp>
        <p:nvSpPr>
          <p:cNvPr id="315" name="Rectangle: Rounded Corners 314">
            <a:extLst>
              <a:ext uri="{FF2B5EF4-FFF2-40B4-BE49-F238E27FC236}">
                <a16:creationId xmlns:a16="http://schemas.microsoft.com/office/drawing/2014/main" id="{AD5C0C25-241C-44A8-A921-D157DF13B0F3}"/>
              </a:ext>
            </a:extLst>
          </p:cNvPr>
          <p:cNvSpPr/>
          <p:nvPr/>
        </p:nvSpPr>
        <p:spPr>
          <a:xfrm>
            <a:off x="139840" y="4003301"/>
            <a:ext cx="7436731" cy="2097498"/>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en-US" sz="1400" dirty="0">
                <a:solidFill>
                  <a:schemeClr val="tx1"/>
                </a:solidFill>
                <a:latin typeface="Calibri" panose="020F0502020204030204" pitchFamily="34" charset="0"/>
              </a:rPr>
              <a:t>HTTPS End-to-End SSL</a:t>
            </a:r>
          </a:p>
        </p:txBody>
      </p:sp>
      <p:cxnSp>
        <p:nvCxnSpPr>
          <p:cNvPr id="316" name="Straight Connector 315">
            <a:extLst>
              <a:ext uri="{FF2B5EF4-FFF2-40B4-BE49-F238E27FC236}">
                <a16:creationId xmlns:a16="http://schemas.microsoft.com/office/drawing/2014/main" id="{14D14BF6-CB84-4593-AED0-13F60B6CE60A}"/>
              </a:ext>
            </a:extLst>
          </p:cNvPr>
          <p:cNvCxnSpPr>
            <a:cxnSpLocks/>
            <a:stCxn id="331" idx="3"/>
          </p:cNvCxnSpPr>
          <p:nvPr/>
        </p:nvCxnSpPr>
        <p:spPr>
          <a:xfrm>
            <a:off x="3782110" y="5263650"/>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17" name="Group 316">
            <a:extLst>
              <a:ext uri="{FF2B5EF4-FFF2-40B4-BE49-F238E27FC236}">
                <a16:creationId xmlns:a16="http://schemas.microsoft.com/office/drawing/2014/main" id="{357A35A1-70B0-4010-B549-1E04A6E0D34E}"/>
              </a:ext>
            </a:extLst>
          </p:cNvPr>
          <p:cNvGrpSpPr/>
          <p:nvPr/>
        </p:nvGrpSpPr>
        <p:grpSpPr>
          <a:xfrm>
            <a:off x="3179862" y="4825865"/>
            <a:ext cx="754767" cy="739029"/>
            <a:chOff x="4317796" y="4561028"/>
            <a:chExt cx="754767" cy="739029"/>
          </a:xfrm>
        </p:grpSpPr>
        <p:grpSp>
          <p:nvGrpSpPr>
            <p:cNvPr id="318" name="Group 317">
              <a:extLst>
                <a:ext uri="{FF2B5EF4-FFF2-40B4-BE49-F238E27FC236}">
                  <a16:creationId xmlns:a16="http://schemas.microsoft.com/office/drawing/2014/main" id="{32E97F41-F5B7-47A1-9CD9-F6464C5ADAA5}"/>
                </a:ext>
              </a:extLst>
            </p:cNvPr>
            <p:cNvGrpSpPr/>
            <p:nvPr/>
          </p:nvGrpSpPr>
          <p:grpSpPr>
            <a:xfrm>
              <a:off x="4317796" y="4697569"/>
              <a:ext cx="602248" cy="602488"/>
              <a:chOff x="7736620" y="7009631"/>
              <a:chExt cx="4501800" cy="4503600"/>
            </a:xfrm>
            <a:solidFill>
              <a:schemeClr val="accent1"/>
            </a:solidFill>
          </p:grpSpPr>
          <p:sp>
            <p:nvSpPr>
              <p:cNvPr id="331" name="Freeform: Shape 1">
                <a:extLst>
                  <a:ext uri="{FF2B5EF4-FFF2-40B4-BE49-F238E27FC236}">
                    <a16:creationId xmlns:a16="http://schemas.microsoft.com/office/drawing/2014/main" id="{35F7491B-A802-4027-AC75-75D51A858B7D}"/>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332" name="Freeform: Shape 2">
                <a:extLst>
                  <a:ext uri="{FF2B5EF4-FFF2-40B4-BE49-F238E27FC236}">
                    <a16:creationId xmlns:a16="http://schemas.microsoft.com/office/drawing/2014/main" id="{DEF43B0F-7A7C-40AE-BA41-A20178B2C3A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333" name="Freeform: Shape 3">
                <a:extLst>
                  <a:ext uri="{FF2B5EF4-FFF2-40B4-BE49-F238E27FC236}">
                    <a16:creationId xmlns:a16="http://schemas.microsoft.com/office/drawing/2014/main" id="{C61746B8-3084-46DE-B48B-387FEC0136C0}"/>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334" name="Freeform: Shape 4">
                <a:extLst>
                  <a:ext uri="{FF2B5EF4-FFF2-40B4-BE49-F238E27FC236}">
                    <a16:creationId xmlns:a16="http://schemas.microsoft.com/office/drawing/2014/main" id="{23329FE3-9B6E-4BD8-9BD8-418D6E349C5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335" name="Freeform: Shape 5">
                <a:extLst>
                  <a:ext uri="{FF2B5EF4-FFF2-40B4-BE49-F238E27FC236}">
                    <a16:creationId xmlns:a16="http://schemas.microsoft.com/office/drawing/2014/main" id="{7DA2CE46-41DA-4C0A-854B-F60A87BBCC7F}"/>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319" name="Group 318">
              <a:extLst>
                <a:ext uri="{FF2B5EF4-FFF2-40B4-BE49-F238E27FC236}">
                  <a16:creationId xmlns:a16="http://schemas.microsoft.com/office/drawing/2014/main" id="{08BEAE4B-C1F7-4277-B7AD-0538D66AD053}"/>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320" name="Freeform 1">
                <a:extLst>
                  <a:ext uri="{FF2B5EF4-FFF2-40B4-BE49-F238E27FC236}">
                    <a16:creationId xmlns:a16="http://schemas.microsoft.com/office/drawing/2014/main" id="{451C301D-98ED-454A-B39F-514ED67A215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1" name="Freeform 2">
                <a:extLst>
                  <a:ext uri="{FF2B5EF4-FFF2-40B4-BE49-F238E27FC236}">
                    <a16:creationId xmlns:a16="http://schemas.microsoft.com/office/drawing/2014/main" id="{0E670D3F-053B-448B-A099-02A5E52FDCFE}"/>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2" name="Freeform 3">
                <a:extLst>
                  <a:ext uri="{FF2B5EF4-FFF2-40B4-BE49-F238E27FC236}">
                    <a16:creationId xmlns:a16="http://schemas.microsoft.com/office/drawing/2014/main" id="{A5CA1459-E87E-42BC-814D-E4317ECACAA3}"/>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3" name="Freeform 4">
                <a:extLst>
                  <a:ext uri="{FF2B5EF4-FFF2-40B4-BE49-F238E27FC236}">
                    <a16:creationId xmlns:a16="http://schemas.microsoft.com/office/drawing/2014/main" id="{5B2C1725-22A6-40F4-97DC-8B3026773AB9}"/>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4" name="Freeform 5">
                <a:extLst>
                  <a:ext uri="{FF2B5EF4-FFF2-40B4-BE49-F238E27FC236}">
                    <a16:creationId xmlns:a16="http://schemas.microsoft.com/office/drawing/2014/main" id="{276F285D-995D-4C3E-AFDD-8475D228C3CD}"/>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5" name="Freeform 6">
                <a:extLst>
                  <a:ext uri="{FF2B5EF4-FFF2-40B4-BE49-F238E27FC236}">
                    <a16:creationId xmlns:a16="http://schemas.microsoft.com/office/drawing/2014/main" id="{E08EA551-476D-445D-94BB-C06A8C68BCA2}"/>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6" name="Freeform 7">
                <a:extLst>
                  <a:ext uri="{FF2B5EF4-FFF2-40B4-BE49-F238E27FC236}">
                    <a16:creationId xmlns:a16="http://schemas.microsoft.com/office/drawing/2014/main" id="{761D3A41-2E61-4454-B881-78DDCD63C2AD}"/>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7" name="Freeform 8">
                <a:extLst>
                  <a:ext uri="{FF2B5EF4-FFF2-40B4-BE49-F238E27FC236}">
                    <a16:creationId xmlns:a16="http://schemas.microsoft.com/office/drawing/2014/main" id="{B3955F6F-F0A7-4CF3-BCF6-E8BF6D45105C}"/>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8" name="Freeform 9">
                <a:extLst>
                  <a:ext uri="{FF2B5EF4-FFF2-40B4-BE49-F238E27FC236}">
                    <a16:creationId xmlns:a16="http://schemas.microsoft.com/office/drawing/2014/main" id="{7C6FDB70-368F-4D6B-8461-C484B2BD2E51}"/>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9" name="Freeform 10">
                <a:extLst>
                  <a:ext uri="{FF2B5EF4-FFF2-40B4-BE49-F238E27FC236}">
                    <a16:creationId xmlns:a16="http://schemas.microsoft.com/office/drawing/2014/main" id="{152D6432-3717-4E67-A464-27519D63DF07}"/>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0" name="Freeform 11">
                <a:extLst>
                  <a:ext uri="{FF2B5EF4-FFF2-40B4-BE49-F238E27FC236}">
                    <a16:creationId xmlns:a16="http://schemas.microsoft.com/office/drawing/2014/main" id="{D913397D-16AF-4A32-B3AA-91B7609247CF}"/>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336" name="Straight Connector 335">
            <a:extLst>
              <a:ext uri="{FF2B5EF4-FFF2-40B4-BE49-F238E27FC236}">
                <a16:creationId xmlns:a16="http://schemas.microsoft.com/office/drawing/2014/main" id="{940B15B9-48B6-40F6-AE7E-371FCEA36337}"/>
              </a:ext>
            </a:extLst>
          </p:cNvPr>
          <p:cNvCxnSpPr>
            <a:cxnSpLocks/>
            <a:endCxn id="342" idx="2"/>
          </p:cNvCxnSpPr>
          <p:nvPr/>
        </p:nvCxnSpPr>
        <p:spPr bwMode="auto">
          <a:xfrm>
            <a:off x="5523109" y="4674669"/>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337" name="Straight Connector 336">
            <a:extLst>
              <a:ext uri="{FF2B5EF4-FFF2-40B4-BE49-F238E27FC236}">
                <a16:creationId xmlns:a16="http://schemas.microsoft.com/office/drawing/2014/main" id="{96BCB82D-0CDB-4DA4-8439-7CB931103E40}"/>
              </a:ext>
            </a:extLst>
          </p:cNvPr>
          <p:cNvCxnSpPr>
            <a:cxnSpLocks/>
          </p:cNvCxnSpPr>
          <p:nvPr/>
        </p:nvCxnSpPr>
        <p:spPr>
          <a:xfrm>
            <a:off x="5534584" y="4497662"/>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7B787A5C-B590-4553-B3A8-569C18C19368}"/>
              </a:ext>
            </a:extLst>
          </p:cNvPr>
          <p:cNvCxnSpPr>
            <a:cxnSpLocks/>
            <a:endCxn id="343" idx="2"/>
          </p:cNvCxnSpPr>
          <p:nvPr/>
        </p:nvCxnSpPr>
        <p:spPr bwMode="auto">
          <a:xfrm flipV="1">
            <a:off x="5522840" y="5128921"/>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339" name="Straight Connector 338">
            <a:extLst>
              <a:ext uri="{FF2B5EF4-FFF2-40B4-BE49-F238E27FC236}">
                <a16:creationId xmlns:a16="http://schemas.microsoft.com/office/drawing/2014/main" id="{6F541959-B1A7-445C-94AB-35EAB182260B}"/>
              </a:ext>
            </a:extLst>
          </p:cNvPr>
          <p:cNvCxnSpPr>
            <a:cxnSpLocks/>
            <a:endCxn id="344" idx="2"/>
          </p:cNvCxnSpPr>
          <p:nvPr/>
        </p:nvCxnSpPr>
        <p:spPr bwMode="auto">
          <a:xfrm>
            <a:off x="5522840" y="5589069"/>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340" name="Rounded Rectangle 109">
            <a:extLst>
              <a:ext uri="{FF2B5EF4-FFF2-40B4-BE49-F238E27FC236}">
                <a16:creationId xmlns:a16="http://schemas.microsoft.com/office/drawing/2014/main" id="{9B006574-3193-4F9C-B7FB-3C51684EE62D}"/>
              </a:ext>
            </a:extLst>
          </p:cNvPr>
          <p:cNvSpPr/>
          <p:nvPr/>
        </p:nvSpPr>
        <p:spPr>
          <a:xfrm>
            <a:off x="5888904" y="4384578"/>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341" name="TextBox 340">
            <a:extLst>
              <a:ext uri="{FF2B5EF4-FFF2-40B4-BE49-F238E27FC236}">
                <a16:creationId xmlns:a16="http://schemas.microsoft.com/office/drawing/2014/main" id="{FE4827D2-0048-434F-B201-57A15863A883}"/>
              </a:ext>
            </a:extLst>
          </p:cNvPr>
          <p:cNvSpPr txBox="1"/>
          <p:nvPr/>
        </p:nvSpPr>
        <p:spPr>
          <a:xfrm>
            <a:off x="6538439" y="4314806"/>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342" name="Oval 341">
            <a:extLst>
              <a:ext uri="{FF2B5EF4-FFF2-40B4-BE49-F238E27FC236}">
                <a16:creationId xmlns:a16="http://schemas.microsoft.com/office/drawing/2014/main" id="{548B77DF-667D-4540-B1F8-D64947BC7DE1}"/>
              </a:ext>
            </a:extLst>
          </p:cNvPr>
          <p:cNvSpPr>
            <a:spLocks noChangeAspect="1"/>
          </p:cNvSpPr>
          <p:nvPr/>
        </p:nvSpPr>
        <p:spPr>
          <a:xfrm>
            <a:off x="6010538" y="449552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343" name="Oval 342">
            <a:extLst>
              <a:ext uri="{FF2B5EF4-FFF2-40B4-BE49-F238E27FC236}">
                <a16:creationId xmlns:a16="http://schemas.microsoft.com/office/drawing/2014/main" id="{D45FE69A-899C-40F6-B101-A0D1F4D0ABE5}"/>
              </a:ext>
            </a:extLst>
          </p:cNvPr>
          <p:cNvSpPr>
            <a:spLocks noChangeAspect="1"/>
          </p:cNvSpPr>
          <p:nvPr/>
        </p:nvSpPr>
        <p:spPr>
          <a:xfrm>
            <a:off x="6010538" y="494604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344" name="Oval 343">
            <a:extLst>
              <a:ext uri="{FF2B5EF4-FFF2-40B4-BE49-F238E27FC236}">
                <a16:creationId xmlns:a16="http://schemas.microsoft.com/office/drawing/2014/main" id="{4849D8FF-EB65-47FB-ACBD-F1B781A1911D}"/>
              </a:ext>
            </a:extLst>
          </p:cNvPr>
          <p:cNvSpPr>
            <a:spLocks noChangeAspect="1"/>
          </p:cNvSpPr>
          <p:nvPr/>
        </p:nvSpPr>
        <p:spPr>
          <a:xfrm>
            <a:off x="6010538" y="540998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345" name="Straight Connector 344">
            <a:extLst>
              <a:ext uri="{FF2B5EF4-FFF2-40B4-BE49-F238E27FC236}">
                <a16:creationId xmlns:a16="http://schemas.microsoft.com/office/drawing/2014/main" id="{67B8C5F3-BD96-433A-9A14-41B18D44850E}"/>
              </a:ext>
            </a:extLst>
          </p:cNvPr>
          <p:cNvCxnSpPr>
            <a:cxnSpLocks/>
            <a:endCxn id="331" idx="1"/>
          </p:cNvCxnSpPr>
          <p:nvPr/>
        </p:nvCxnSpPr>
        <p:spPr>
          <a:xfrm>
            <a:off x="1284702" y="5254839"/>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6" name="Group 345">
            <a:extLst>
              <a:ext uri="{FF2B5EF4-FFF2-40B4-BE49-F238E27FC236}">
                <a16:creationId xmlns:a16="http://schemas.microsoft.com/office/drawing/2014/main" id="{2046F443-69E7-4950-BE18-DB35EAE468B3}"/>
              </a:ext>
            </a:extLst>
          </p:cNvPr>
          <p:cNvGrpSpPr/>
          <p:nvPr/>
        </p:nvGrpSpPr>
        <p:grpSpPr>
          <a:xfrm>
            <a:off x="413947" y="4650969"/>
            <a:ext cx="621857" cy="1225361"/>
            <a:chOff x="3386589" y="1994436"/>
            <a:chExt cx="621857" cy="1225361"/>
          </a:xfrm>
        </p:grpSpPr>
        <p:grpSp>
          <p:nvGrpSpPr>
            <p:cNvPr id="347" name="Group 346">
              <a:extLst>
                <a:ext uri="{FF2B5EF4-FFF2-40B4-BE49-F238E27FC236}">
                  <a16:creationId xmlns:a16="http://schemas.microsoft.com/office/drawing/2014/main" id="{DFBE2744-CD83-4BE0-A457-6483E4AE414D}"/>
                </a:ext>
              </a:extLst>
            </p:cNvPr>
            <p:cNvGrpSpPr>
              <a:grpSpLocks noChangeAspect="1"/>
            </p:cNvGrpSpPr>
            <p:nvPr/>
          </p:nvGrpSpPr>
          <p:grpSpPr>
            <a:xfrm>
              <a:off x="3386589" y="1994436"/>
              <a:ext cx="618352" cy="573362"/>
              <a:chOff x="21532850" y="-24034750"/>
              <a:chExt cx="24393525" cy="22618700"/>
            </a:xfrm>
          </p:grpSpPr>
          <p:sp>
            <p:nvSpPr>
              <p:cNvPr id="364" name="Oval 42">
                <a:extLst>
                  <a:ext uri="{FF2B5EF4-FFF2-40B4-BE49-F238E27FC236}">
                    <a16:creationId xmlns:a16="http://schemas.microsoft.com/office/drawing/2014/main" id="{43462F49-BDA6-4DC7-A57F-AE499A481442}"/>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65" name="Freeform 43">
                <a:extLst>
                  <a:ext uri="{FF2B5EF4-FFF2-40B4-BE49-F238E27FC236}">
                    <a16:creationId xmlns:a16="http://schemas.microsoft.com/office/drawing/2014/main" id="{3B3585F6-9421-48FC-A549-22649EB35C6E}"/>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66" name="Freeform 44">
                <a:extLst>
                  <a:ext uri="{FF2B5EF4-FFF2-40B4-BE49-F238E27FC236}">
                    <a16:creationId xmlns:a16="http://schemas.microsoft.com/office/drawing/2014/main" id="{24FE5B00-A658-4A73-B29F-7832A8521B9A}"/>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67" name="Freeform 45">
                <a:extLst>
                  <a:ext uri="{FF2B5EF4-FFF2-40B4-BE49-F238E27FC236}">
                    <a16:creationId xmlns:a16="http://schemas.microsoft.com/office/drawing/2014/main" id="{9B0208AB-90F9-4A54-B78B-A56311F0D436}"/>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68" name="Freeform 46">
                <a:extLst>
                  <a:ext uri="{FF2B5EF4-FFF2-40B4-BE49-F238E27FC236}">
                    <a16:creationId xmlns:a16="http://schemas.microsoft.com/office/drawing/2014/main" id="{3820F0E5-9269-4C1F-BBD5-6A25B194FED1}"/>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69" name="Oval 47">
                <a:extLst>
                  <a:ext uri="{FF2B5EF4-FFF2-40B4-BE49-F238E27FC236}">
                    <a16:creationId xmlns:a16="http://schemas.microsoft.com/office/drawing/2014/main" id="{0B1CC468-593B-4103-B4A0-FE1EDD5EEDE4}"/>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70" name="Freeform 48">
                <a:extLst>
                  <a:ext uri="{FF2B5EF4-FFF2-40B4-BE49-F238E27FC236}">
                    <a16:creationId xmlns:a16="http://schemas.microsoft.com/office/drawing/2014/main" id="{8C3DFFDC-59A7-4E1C-9FC1-E9FF3D062685}"/>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71" name="Freeform 49">
                <a:extLst>
                  <a:ext uri="{FF2B5EF4-FFF2-40B4-BE49-F238E27FC236}">
                    <a16:creationId xmlns:a16="http://schemas.microsoft.com/office/drawing/2014/main" id="{E6919024-C8D8-4D5F-AC07-409FE1948338}"/>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72" name="Freeform 50">
                <a:extLst>
                  <a:ext uri="{FF2B5EF4-FFF2-40B4-BE49-F238E27FC236}">
                    <a16:creationId xmlns:a16="http://schemas.microsoft.com/office/drawing/2014/main" id="{86FF5B08-1763-4E7D-BED3-950619ED52ED}"/>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73" name="Freeform 51">
                <a:extLst>
                  <a:ext uri="{FF2B5EF4-FFF2-40B4-BE49-F238E27FC236}">
                    <a16:creationId xmlns:a16="http://schemas.microsoft.com/office/drawing/2014/main" id="{2B186930-B22A-4BB5-AAF7-9DC9B98760F6}"/>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74" name="Oval 52">
                <a:extLst>
                  <a:ext uri="{FF2B5EF4-FFF2-40B4-BE49-F238E27FC236}">
                    <a16:creationId xmlns:a16="http://schemas.microsoft.com/office/drawing/2014/main" id="{46AC632E-4272-4372-8A37-90F624BA15C3}"/>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75" name="Freeform 53">
                <a:extLst>
                  <a:ext uri="{FF2B5EF4-FFF2-40B4-BE49-F238E27FC236}">
                    <a16:creationId xmlns:a16="http://schemas.microsoft.com/office/drawing/2014/main" id="{015DA604-D1FE-40D4-B60D-A7E7C2D71E85}"/>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76" name="Freeform 54">
                <a:extLst>
                  <a:ext uri="{FF2B5EF4-FFF2-40B4-BE49-F238E27FC236}">
                    <a16:creationId xmlns:a16="http://schemas.microsoft.com/office/drawing/2014/main" id="{ED4DCBA8-36AA-482A-BFEF-53C14F2178C2}"/>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77" name="Freeform 55">
                <a:extLst>
                  <a:ext uri="{FF2B5EF4-FFF2-40B4-BE49-F238E27FC236}">
                    <a16:creationId xmlns:a16="http://schemas.microsoft.com/office/drawing/2014/main" id="{A3E2AD60-E393-44F5-9974-DE53FEF8F164}"/>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78" name="Freeform 56">
                <a:extLst>
                  <a:ext uri="{FF2B5EF4-FFF2-40B4-BE49-F238E27FC236}">
                    <a16:creationId xmlns:a16="http://schemas.microsoft.com/office/drawing/2014/main" id="{9242E46A-766D-4BD6-B3A3-4F56B9D13DC1}"/>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348" name="Group 347">
              <a:extLst>
                <a:ext uri="{FF2B5EF4-FFF2-40B4-BE49-F238E27FC236}">
                  <a16:creationId xmlns:a16="http://schemas.microsoft.com/office/drawing/2014/main" id="{13C2FBE5-FC03-4671-9900-FB583FE80570}"/>
                </a:ext>
              </a:extLst>
            </p:cNvPr>
            <p:cNvGrpSpPr>
              <a:grpSpLocks noChangeAspect="1"/>
            </p:cNvGrpSpPr>
            <p:nvPr/>
          </p:nvGrpSpPr>
          <p:grpSpPr>
            <a:xfrm>
              <a:off x="3390094" y="2646435"/>
              <a:ext cx="618352" cy="573362"/>
              <a:chOff x="21532850" y="-24034750"/>
              <a:chExt cx="24393525" cy="22618700"/>
            </a:xfrm>
          </p:grpSpPr>
          <p:sp>
            <p:nvSpPr>
              <p:cNvPr id="349" name="Oval 42">
                <a:extLst>
                  <a:ext uri="{FF2B5EF4-FFF2-40B4-BE49-F238E27FC236}">
                    <a16:creationId xmlns:a16="http://schemas.microsoft.com/office/drawing/2014/main" id="{FB9B0895-D744-4628-9EE9-DE9DE9804CC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50" name="Freeform 43">
                <a:extLst>
                  <a:ext uri="{FF2B5EF4-FFF2-40B4-BE49-F238E27FC236}">
                    <a16:creationId xmlns:a16="http://schemas.microsoft.com/office/drawing/2014/main" id="{1D2BFDBD-FDFF-4162-9755-BB9C68B115B8}"/>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51" name="Freeform 44">
                <a:extLst>
                  <a:ext uri="{FF2B5EF4-FFF2-40B4-BE49-F238E27FC236}">
                    <a16:creationId xmlns:a16="http://schemas.microsoft.com/office/drawing/2014/main" id="{23DB98A2-9F94-4E7E-A2DE-FB0BB795F90E}"/>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52" name="Freeform 45">
                <a:extLst>
                  <a:ext uri="{FF2B5EF4-FFF2-40B4-BE49-F238E27FC236}">
                    <a16:creationId xmlns:a16="http://schemas.microsoft.com/office/drawing/2014/main" id="{36949047-8CD0-4669-ABB7-307F4D61DD34}"/>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53" name="Freeform 46">
                <a:extLst>
                  <a:ext uri="{FF2B5EF4-FFF2-40B4-BE49-F238E27FC236}">
                    <a16:creationId xmlns:a16="http://schemas.microsoft.com/office/drawing/2014/main" id="{91D4DF8A-BB97-4114-BCAA-DE1C6AE5D368}"/>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54" name="Oval 47">
                <a:extLst>
                  <a:ext uri="{FF2B5EF4-FFF2-40B4-BE49-F238E27FC236}">
                    <a16:creationId xmlns:a16="http://schemas.microsoft.com/office/drawing/2014/main" id="{F1B6BA5E-30EE-42F1-B1F1-B6AD60F5844E}"/>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55" name="Freeform 48">
                <a:extLst>
                  <a:ext uri="{FF2B5EF4-FFF2-40B4-BE49-F238E27FC236}">
                    <a16:creationId xmlns:a16="http://schemas.microsoft.com/office/drawing/2014/main" id="{A4659B50-6AE6-4C7A-A940-2FDD1CB4BE8E}"/>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56" name="Freeform 49">
                <a:extLst>
                  <a:ext uri="{FF2B5EF4-FFF2-40B4-BE49-F238E27FC236}">
                    <a16:creationId xmlns:a16="http://schemas.microsoft.com/office/drawing/2014/main" id="{3DC2899C-5241-4739-B745-CC8778C8475F}"/>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57" name="Freeform 50">
                <a:extLst>
                  <a:ext uri="{FF2B5EF4-FFF2-40B4-BE49-F238E27FC236}">
                    <a16:creationId xmlns:a16="http://schemas.microsoft.com/office/drawing/2014/main" id="{6E4B4868-FA50-4F6F-92EC-BAD29AC53CF3}"/>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58" name="Freeform 51">
                <a:extLst>
                  <a:ext uri="{FF2B5EF4-FFF2-40B4-BE49-F238E27FC236}">
                    <a16:creationId xmlns:a16="http://schemas.microsoft.com/office/drawing/2014/main" id="{EC6AC6AB-98AC-439C-9F7D-4DC07D8342F8}"/>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59" name="Oval 52">
                <a:extLst>
                  <a:ext uri="{FF2B5EF4-FFF2-40B4-BE49-F238E27FC236}">
                    <a16:creationId xmlns:a16="http://schemas.microsoft.com/office/drawing/2014/main" id="{A9B5E297-EEC5-4953-B2FC-5A860BF3CD96}"/>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60" name="Freeform 53">
                <a:extLst>
                  <a:ext uri="{FF2B5EF4-FFF2-40B4-BE49-F238E27FC236}">
                    <a16:creationId xmlns:a16="http://schemas.microsoft.com/office/drawing/2014/main" id="{A5DD3E1F-AAA9-455E-AC1B-EFD8E4A5EA89}"/>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61" name="Freeform 54">
                <a:extLst>
                  <a:ext uri="{FF2B5EF4-FFF2-40B4-BE49-F238E27FC236}">
                    <a16:creationId xmlns:a16="http://schemas.microsoft.com/office/drawing/2014/main" id="{DEB467C4-08F7-4F7B-9F7F-1FAF21BA52A9}"/>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62" name="Freeform 55">
                <a:extLst>
                  <a:ext uri="{FF2B5EF4-FFF2-40B4-BE49-F238E27FC236}">
                    <a16:creationId xmlns:a16="http://schemas.microsoft.com/office/drawing/2014/main" id="{966109B4-4769-496D-ABCC-BE238D3821FD}"/>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63" name="Freeform 56">
                <a:extLst>
                  <a:ext uri="{FF2B5EF4-FFF2-40B4-BE49-F238E27FC236}">
                    <a16:creationId xmlns:a16="http://schemas.microsoft.com/office/drawing/2014/main" id="{324E16BE-92A1-4701-8337-7EA790753EF1}"/>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pic>
        <p:nvPicPr>
          <p:cNvPr id="379" name="Picture 378">
            <a:extLst>
              <a:ext uri="{FF2B5EF4-FFF2-40B4-BE49-F238E27FC236}">
                <a16:creationId xmlns:a16="http://schemas.microsoft.com/office/drawing/2014/main" id="{60E86A58-7FBC-454D-A9F3-CEFD4D77B0CB}"/>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806687" y="4246354"/>
            <a:ext cx="457200" cy="608772"/>
          </a:xfrm>
          <a:prstGeom prst="rect">
            <a:avLst/>
          </a:prstGeom>
        </p:spPr>
      </p:pic>
      <p:sp>
        <p:nvSpPr>
          <p:cNvPr id="381" name="TextBox 380">
            <a:extLst>
              <a:ext uri="{FF2B5EF4-FFF2-40B4-BE49-F238E27FC236}">
                <a16:creationId xmlns:a16="http://schemas.microsoft.com/office/drawing/2014/main" id="{AAFE5B3A-9FA3-4A8F-A9F6-5319C889384A}"/>
              </a:ext>
            </a:extLst>
          </p:cNvPr>
          <p:cNvSpPr txBox="1"/>
          <p:nvPr/>
        </p:nvSpPr>
        <p:spPr>
          <a:xfrm>
            <a:off x="1643236" y="4885105"/>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382" name="TextBox 381">
            <a:extLst>
              <a:ext uri="{FF2B5EF4-FFF2-40B4-BE49-F238E27FC236}">
                <a16:creationId xmlns:a16="http://schemas.microsoft.com/office/drawing/2014/main" id="{6A2A7DA4-80D0-4643-8E35-757847B0B638}"/>
              </a:ext>
            </a:extLst>
          </p:cNvPr>
          <p:cNvSpPr txBox="1"/>
          <p:nvPr/>
        </p:nvSpPr>
        <p:spPr>
          <a:xfrm>
            <a:off x="4417367" y="4885105"/>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383" name="TextBox 382">
            <a:extLst>
              <a:ext uri="{FF2B5EF4-FFF2-40B4-BE49-F238E27FC236}">
                <a16:creationId xmlns:a16="http://schemas.microsoft.com/office/drawing/2014/main" id="{7637ACBD-A294-4A8A-B4FE-6D2196F20115}"/>
              </a:ext>
            </a:extLst>
          </p:cNvPr>
          <p:cNvSpPr txBox="1"/>
          <p:nvPr/>
        </p:nvSpPr>
        <p:spPr>
          <a:xfrm>
            <a:off x="2890657" y="5553870"/>
            <a:ext cx="972574"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HTTPS:443</a:t>
            </a:r>
          </a:p>
        </p:txBody>
      </p:sp>
      <p:pic>
        <p:nvPicPr>
          <p:cNvPr id="384" name="Picture 383">
            <a:extLst>
              <a:ext uri="{FF2B5EF4-FFF2-40B4-BE49-F238E27FC236}">
                <a16:creationId xmlns:a16="http://schemas.microsoft.com/office/drawing/2014/main" id="{E1E881F7-C725-4CCA-9112-1EDE15A44210}"/>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4574613" y="4246354"/>
            <a:ext cx="457200" cy="608772"/>
          </a:xfrm>
          <a:prstGeom prst="rect">
            <a:avLst/>
          </a:prstGeom>
        </p:spPr>
      </p:pic>
      <p:sp>
        <p:nvSpPr>
          <p:cNvPr id="149" name="TextBox 148">
            <a:extLst>
              <a:ext uri="{FF2B5EF4-FFF2-40B4-BE49-F238E27FC236}">
                <a16:creationId xmlns:a16="http://schemas.microsoft.com/office/drawing/2014/main" id="{A01A0BA4-5DB5-264C-A7C6-3AE1924A750D}"/>
              </a:ext>
            </a:extLst>
          </p:cNvPr>
          <p:cNvSpPr txBox="1"/>
          <p:nvPr/>
        </p:nvSpPr>
        <p:spPr>
          <a:xfrm>
            <a:off x="2687872" y="1745945"/>
            <a:ext cx="2103120" cy="365760"/>
          </a:xfrm>
          <a:prstGeom prst="rect">
            <a:avLst/>
          </a:prstGeom>
        </p:spPr>
        <p:txBody>
          <a:bodyPr wrap="square" lIns="0" tIns="0" rIns="0" bIns="0" rtlCol="0" anchor="b">
            <a:spAutoFit/>
          </a:bodyPr>
          <a:lstStyle/>
          <a:p>
            <a:r>
              <a:rPr lang="en-US" sz="1200" dirty="0">
                <a:solidFill>
                  <a:srgbClr val="FF0000"/>
                </a:solidFill>
                <a:latin typeface="Calibri" panose="020F0502020204030204" pitchFamily="34" charset="0"/>
              </a:rPr>
              <a:t>LB decrypts</a:t>
            </a:r>
          </a:p>
          <a:p>
            <a:r>
              <a:rPr lang="en-US" sz="1200" dirty="0">
                <a:solidFill>
                  <a:srgbClr val="FF0000"/>
                </a:solidFill>
                <a:latin typeface="Calibri" panose="020F0502020204030204" pitchFamily="34" charset="0"/>
              </a:rPr>
              <a:t>and forwards in clear</a:t>
            </a:r>
          </a:p>
        </p:txBody>
      </p:sp>
      <p:sp>
        <p:nvSpPr>
          <p:cNvPr id="150" name="TextBox 149">
            <a:extLst>
              <a:ext uri="{FF2B5EF4-FFF2-40B4-BE49-F238E27FC236}">
                <a16:creationId xmlns:a16="http://schemas.microsoft.com/office/drawing/2014/main" id="{2E6DDC44-CB6F-A848-AADA-5848894D5D92}"/>
              </a:ext>
            </a:extLst>
          </p:cNvPr>
          <p:cNvSpPr txBox="1"/>
          <p:nvPr/>
        </p:nvSpPr>
        <p:spPr>
          <a:xfrm>
            <a:off x="2687872" y="4061528"/>
            <a:ext cx="2103120" cy="553998"/>
          </a:xfrm>
          <a:prstGeom prst="rect">
            <a:avLst/>
          </a:prstGeom>
        </p:spPr>
        <p:txBody>
          <a:bodyPr wrap="square" lIns="0" tIns="0" rIns="0" bIns="0" rtlCol="0" anchor="t">
            <a:spAutoFit/>
          </a:bodyPr>
          <a:lstStyle/>
          <a:p>
            <a:r>
              <a:rPr lang="en-US" sz="1200" dirty="0">
                <a:solidFill>
                  <a:srgbClr val="FF0000"/>
                </a:solidFill>
                <a:latin typeface="Calibri" panose="020F0502020204030204" pitchFamily="34" charset="0"/>
              </a:rPr>
              <a:t>LB decrypts</a:t>
            </a:r>
          </a:p>
          <a:p>
            <a:r>
              <a:rPr lang="en-US" sz="1200" dirty="0">
                <a:solidFill>
                  <a:srgbClr val="FF0000"/>
                </a:solidFill>
                <a:latin typeface="Calibri" panose="020F0502020204030204" pitchFamily="34" charset="0"/>
              </a:rPr>
              <a:t>and re-encrypts before forwarding</a:t>
            </a:r>
          </a:p>
        </p:txBody>
      </p:sp>
      <p:cxnSp>
        <p:nvCxnSpPr>
          <p:cNvPr id="151" name="Straight Connector 150">
            <a:extLst>
              <a:ext uri="{FF2B5EF4-FFF2-40B4-BE49-F238E27FC236}">
                <a16:creationId xmlns:a16="http://schemas.microsoft.com/office/drawing/2014/main" id="{958E34F4-E617-CC43-B1B4-970D1EF56C60}"/>
              </a:ext>
            </a:extLst>
          </p:cNvPr>
          <p:cNvCxnSpPr>
            <a:cxnSpLocks/>
          </p:cNvCxnSpPr>
          <p:nvPr/>
        </p:nvCxnSpPr>
        <p:spPr>
          <a:xfrm>
            <a:off x="1442528" y="2848810"/>
            <a:ext cx="1645920" cy="0"/>
          </a:xfrm>
          <a:prstGeom prst="line">
            <a:avLst/>
          </a:prstGeom>
          <a:ln w="28575">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6A93EE8-F845-4D4F-A036-16408A0F2288}"/>
              </a:ext>
            </a:extLst>
          </p:cNvPr>
          <p:cNvCxnSpPr>
            <a:cxnSpLocks/>
          </p:cNvCxnSpPr>
          <p:nvPr/>
        </p:nvCxnSpPr>
        <p:spPr>
          <a:xfrm>
            <a:off x="4070499" y="2845095"/>
            <a:ext cx="1392001" cy="0"/>
          </a:xfrm>
          <a:prstGeom prst="line">
            <a:avLst/>
          </a:prstGeom>
          <a:ln w="28575">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42FF956D-4B3E-2840-8CC2-91A3E087F4A6}"/>
              </a:ext>
            </a:extLst>
          </p:cNvPr>
          <p:cNvCxnSpPr>
            <a:cxnSpLocks/>
          </p:cNvCxnSpPr>
          <p:nvPr/>
        </p:nvCxnSpPr>
        <p:spPr>
          <a:xfrm>
            <a:off x="1416697" y="5140072"/>
            <a:ext cx="1645920" cy="0"/>
          </a:xfrm>
          <a:prstGeom prst="line">
            <a:avLst/>
          </a:prstGeom>
          <a:ln w="28575">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4E7A116D-B044-A946-AF34-ED30277D435F}"/>
              </a:ext>
            </a:extLst>
          </p:cNvPr>
          <p:cNvCxnSpPr>
            <a:cxnSpLocks/>
          </p:cNvCxnSpPr>
          <p:nvPr/>
        </p:nvCxnSpPr>
        <p:spPr>
          <a:xfrm>
            <a:off x="4044668" y="5136357"/>
            <a:ext cx="1392001" cy="0"/>
          </a:xfrm>
          <a:prstGeom prst="line">
            <a:avLst/>
          </a:prstGeom>
          <a:ln w="28575">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7258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Rounded Corners 100">
            <a:extLst>
              <a:ext uri="{FF2B5EF4-FFF2-40B4-BE49-F238E27FC236}">
                <a16:creationId xmlns:a16="http://schemas.microsoft.com/office/drawing/2014/main" id="{EF0F955B-D708-4612-8418-81CCBF5D970F}"/>
              </a:ext>
            </a:extLst>
          </p:cNvPr>
          <p:cNvSpPr/>
          <p:nvPr/>
        </p:nvSpPr>
        <p:spPr>
          <a:xfrm>
            <a:off x="145267" y="2258446"/>
            <a:ext cx="7436731" cy="2097498"/>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en-US" sz="1400" dirty="0">
                <a:solidFill>
                  <a:schemeClr val="tx1"/>
                </a:solidFill>
                <a:latin typeface="Calibri" panose="020F0502020204030204" pitchFamily="34" charset="0"/>
              </a:rPr>
              <a:t>SSL Passthrough</a:t>
            </a:r>
          </a:p>
        </p:txBody>
      </p:sp>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HTTPS Modes</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91440"/>
          <a:lstStyle/>
          <a:p>
            <a:pPr>
              <a:spcBef>
                <a:spcPts val="0"/>
              </a:spcBef>
              <a:buNone/>
            </a:pPr>
            <a:r>
              <a:rPr lang="en-US" sz="1600" dirty="0"/>
              <a:t>Layer7 HTTPS VIP offers 3 modes:</a:t>
            </a:r>
          </a:p>
          <a:p>
            <a:pPr>
              <a:spcBef>
                <a:spcPts val="0"/>
              </a:spcBef>
              <a:buNone/>
            </a:pPr>
            <a:endParaRPr lang="en-US" sz="1600" dirty="0"/>
          </a:p>
          <a:p>
            <a:pPr marL="285750" indent="-285750">
              <a:spcBef>
                <a:spcPts val="0"/>
              </a:spcBef>
              <a:buFont typeface="Arial" panose="020B0604020202020204" pitchFamily="34" charset="0"/>
              <a:buChar char="•"/>
            </a:pPr>
            <a:r>
              <a:rPr lang="en-US" sz="1600" dirty="0"/>
              <a:t>SSL Passthrough</a:t>
            </a:r>
          </a:p>
          <a:p>
            <a:pPr lvl="1" indent="0">
              <a:spcBef>
                <a:spcPts val="0"/>
              </a:spcBef>
              <a:buNone/>
            </a:pPr>
            <a:r>
              <a:rPr lang="en-US" sz="1400"/>
              <a:t>Best security </a:t>
            </a:r>
            <a:r>
              <a:rPr lang="en-US" sz="1400" dirty="0"/>
              <a:t>and performance, but limited LB flexibility.</a:t>
            </a:r>
          </a:p>
          <a:p>
            <a:pPr lvl="1" indent="0">
              <a:spcBef>
                <a:spcPts val="0"/>
              </a:spcBef>
              <a:buNone/>
            </a:pPr>
            <a:endParaRPr lang="en-US" sz="1400" dirty="0"/>
          </a:p>
          <a:p>
            <a:pPr marL="742950" lvl="1" indent="-285750">
              <a:spcBef>
                <a:spcPts val="0"/>
              </a:spcBef>
            </a:pPr>
            <a:r>
              <a:rPr lang="en-US" sz="1200" i="1" dirty="0"/>
              <a:t>Security:</a:t>
            </a:r>
          </a:p>
          <a:p>
            <a:pPr lvl="2" indent="0">
              <a:spcBef>
                <a:spcPts val="0"/>
              </a:spcBef>
              <a:buNone/>
            </a:pPr>
            <a:r>
              <a:rPr lang="en-US" sz="1200" i="1" dirty="0"/>
              <a:t>End-to-end encryption.</a:t>
            </a:r>
          </a:p>
          <a:p>
            <a:pPr marL="742950" lvl="1" indent="-285750">
              <a:spcBef>
                <a:spcPts val="0"/>
              </a:spcBef>
            </a:pPr>
            <a:r>
              <a:rPr lang="en-US" sz="1200" i="1" dirty="0"/>
              <a:t>Performance:</a:t>
            </a:r>
          </a:p>
          <a:p>
            <a:pPr lvl="2" indent="0">
              <a:spcBef>
                <a:spcPts val="0"/>
              </a:spcBef>
              <a:buNone/>
            </a:pPr>
            <a:r>
              <a:rPr lang="en-US" sz="1200" i="1" dirty="0"/>
              <a:t>Highest performance because LB does not terminate SSL traffic.</a:t>
            </a:r>
          </a:p>
          <a:p>
            <a:pPr lvl="2" indent="0">
              <a:spcBef>
                <a:spcPts val="0"/>
              </a:spcBef>
              <a:buNone/>
            </a:pPr>
            <a:endParaRPr lang="en-US" dirty="0"/>
          </a:p>
          <a:p>
            <a:pPr lvl="2" indent="0">
              <a:spcBef>
                <a:spcPts val="0"/>
              </a:spcBef>
              <a:buNone/>
            </a:pPr>
            <a:endParaRPr lang="en-US" dirty="0"/>
          </a:p>
        </p:txBody>
      </p:sp>
      <p:sp>
        <p:nvSpPr>
          <p:cNvPr id="7" name="Subtitle 6">
            <a:extLst>
              <a:ext uri="{FF2B5EF4-FFF2-40B4-BE49-F238E27FC236}">
                <a16:creationId xmlns:a16="http://schemas.microsoft.com/office/drawing/2014/main" id="{DA2EBCCF-C3D2-4148-A696-695410F00246}"/>
              </a:ext>
            </a:extLst>
          </p:cNvPr>
          <p:cNvSpPr>
            <a:spLocks noGrp="1"/>
          </p:cNvSpPr>
          <p:nvPr>
            <p:ph type="subTitle" idx="10"/>
          </p:nvPr>
        </p:nvSpPr>
        <p:spPr/>
        <p:txBody>
          <a:bodyPr/>
          <a:lstStyle/>
          <a:p>
            <a:r>
              <a:rPr lang="en-US" dirty="0"/>
              <a:t>3 modes (2/2)</a:t>
            </a:r>
          </a:p>
        </p:txBody>
      </p:sp>
      <p:cxnSp>
        <p:nvCxnSpPr>
          <p:cNvPr id="89" name="Straight Connector 88">
            <a:extLst>
              <a:ext uri="{FF2B5EF4-FFF2-40B4-BE49-F238E27FC236}">
                <a16:creationId xmlns:a16="http://schemas.microsoft.com/office/drawing/2014/main" id="{63705EA8-222B-4F8F-AFAA-B4DD565E35CB}"/>
              </a:ext>
            </a:extLst>
          </p:cNvPr>
          <p:cNvCxnSpPr>
            <a:cxnSpLocks/>
            <a:stCxn id="144" idx="3"/>
          </p:cNvCxnSpPr>
          <p:nvPr/>
        </p:nvCxnSpPr>
        <p:spPr>
          <a:xfrm>
            <a:off x="3787537" y="3518795"/>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0" name="Group 129">
            <a:extLst>
              <a:ext uri="{FF2B5EF4-FFF2-40B4-BE49-F238E27FC236}">
                <a16:creationId xmlns:a16="http://schemas.microsoft.com/office/drawing/2014/main" id="{8FAB4714-2229-422F-B218-AFFEB511CFD2}"/>
              </a:ext>
            </a:extLst>
          </p:cNvPr>
          <p:cNvGrpSpPr/>
          <p:nvPr/>
        </p:nvGrpSpPr>
        <p:grpSpPr>
          <a:xfrm>
            <a:off x="3185289" y="3081010"/>
            <a:ext cx="754767" cy="739029"/>
            <a:chOff x="4317796" y="4561028"/>
            <a:chExt cx="754767" cy="739029"/>
          </a:xfrm>
        </p:grpSpPr>
        <p:grpSp>
          <p:nvGrpSpPr>
            <p:cNvPr id="131" name="Group 130">
              <a:extLst>
                <a:ext uri="{FF2B5EF4-FFF2-40B4-BE49-F238E27FC236}">
                  <a16:creationId xmlns:a16="http://schemas.microsoft.com/office/drawing/2014/main" id="{6BA2DDD6-837F-4F09-9B7B-1E1BE881CAE5}"/>
                </a:ext>
              </a:extLst>
            </p:cNvPr>
            <p:cNvGrpSpPr/>
            <p:nvPr/>
          </p:nvGrpSpPr>
          <p:grpSpPr>
            <a:xfrm>
              <a:off x="4317796" y="4697569"/>
              <a:ext cx="602248" cy="602488"/>
              <a:chOff x="7736620" y="7009631"/>
              <a:chExt cx="4501800" cy="4503600"/>
            </a:xfrm>
            <a:solidFill>
              <a:schemeClr val="accent1"/>
            </a:solidFill>
          </p:grpSpPr>
          <p:sp>
            <p:nvSpPr>
              <p:cNvPr id="144" name="Freeform: Shape 1">
                <a:extLst>
                  <a:ext uri="{FF2B5EF4-FFF2-40B4-BE49-F238E27FC236}">
                    <a16:creationId xmlns:a16="http://schemas.microsoft.com/office/drawing/2014/main" id="{0229884F-5DE2-45E3-9A9D-F87AB95DE5D1}"/>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45" name="Freeform: Shape 2">
                <a:extLst>
                  <a:ext uri="{FF2B5EF4-FFF2-40B4-BE49-F238E27FC236}">
                    <a16:creationId xmlns:a16="http://schemas.microsoft.com/office/drawing/2014/main" id="{32FDE462-F9DA-43F5-AAC6-5E766FB0E4AD}"/>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46" name="Freeform: Shape 3">
                <a:extLst>
                  <a:ext uri="{FF2B5EF4-FFF2-40B4-BE49-F238E27FC236}">
                    <a16:creationId xmlns:a16="http://schemas.microsoft.com/office/drawing/2014/main" id="{2A56945D-8D37-4F73-8453-2AC222580AEE}"/>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47" name="Freeform: Shape 4">
                <a:extLst>
                  <a:ext uri="{FF2B5EF4-FFF2-40B4-BE49-F238E27FC236}">
                    <a16:creationId xmlns:a16="http://schemas.microsoft.com/office/drawing/2014/main" id="{3208E13B-4B54-49BA-AE0C-AE529FA7AFE0}"/>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48" name="Freeform: Shape 5">
                <a:extLst>
                  <a:ext uri="{FF2B5EF4-FFF2-40B4-BE49-F238E27FC236}">
                    <a16:creationId xmlns:a16="http://schemas.microsoft.com/office/drawing/2014/main" id="{0ED78B2B-3D00-4A82-BC25-50722FC07FA5}"/>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32" name="Group 131">
              <a:extLst>
                <a:ext uri="{FF2B5EF4-FFF2-40B4-BE49-F238E27FC236}">
                  <a16:creationId xmlns:a16="http://schemas.microsoft.com/office/drawing/2014/main" id="{20359253-3550-49DE-AFAC-AAF97DD5C9A8}"/>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33" name="Freeform 1">
                <a:extLst>
                  <a:ext uri="{FF2B5EF4-FFF2-40B4-BE49-F238E27FC236}">
                    <a16:creationId xmlns:a16="http://schemas.microsoft.com/office/drawing/2014/main" id="{436E0F9A-50E6-4267-A6ED-072493D10CCF}"/>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4" name="Freeform 2">
                <a:extLst>
                  <a:ext uri="{FF2B5EF4-FFF2-40B4-BE49-F238E27FC236}">
                    <a16:creationId xmlns:a16="http://schemas.microsoft.com/office/drawing/2014/main" id="{8EA27864-5B96-4148-BF98-C9F315FD5000}"/>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5" name="Freeform 3">
                <a:extLst>
                  <a:ext uri="{FF2B5EF4-FFF2-40B4-BE49-F238E27FC236}">
                    <a16:creationId xmlns:a16="http://schemas.microsoft.com/office/drawing/2014/main" id="{4ADAD6C2-82BB-42F7-B692-3C4C31C2EB7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6" name="Freeform 4">
                <a:extLst>
                  <a:ext uri="{FF2B5EF4-FFF2-40B4-BE49-F238E27FC236}">
                    <a16:creationId xmlns:a16="http://schemas.microsoft.com/office/drawing/2014/main" id="{A44F16A3-042D-4957-9931-57AD37577EF5}"/>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7" name="Freeform 5">
                <a:extLst>
                  <a:ext uri="{FF2B5EF4-FFF2-40B4-BE49-F238E27FC236}">
                    <a16:creationId xmlns:a16="http://schemas.microsoft.com/office/drawing/2014/main" id="{6A911728-20F0-42E2-89AA-FCD36E2EE25B}"/>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8" name="Freeform 6">
                <a:extLst>
                  <a:ext uri="{FF2B5EF4-FFF2-40B4-BE49-F238E27FC236}">
                    <a16:creationId xmlns:a16="http://schemas.microsoft.com/office/drawing/2014/main" id="{89AD86AA-325D-4600-9AA3-C979DC185540}"/>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9" name="Freeform 7">
                <a:extLst>
                  <a:ext uri="{FF2B5EF4-FFF2-40B4-BE49-F238E27FC236}">
                    <a16:creationId xmlns:a16="http://schemas.microsoft.com/office/drawing/2014/main" id="{5BD6AC35-6704-4264-B22A-4F9F6359BF72}"/>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0" name="Freeform 8">
                <a:extLst>
                  <a:ext uri="{FF2B5EF4-FFF2-40B4-BE49-F238E27FC236}">
                    <a16:creationId xmlns:a16="http://schemas.microsoft.com/office/drawing/2014/main" id="{A66B35E0-DF72-4282-8BDA-A227BDE7FCB2}"/>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1" name="Freeform 9">
                <a:extLst>
                  <a:ext uri="{FF2B5EF4-FFF2-40B4-BE49-F238E27FC236}">
                    <a16:creationId xmlns:a16="http://schemas.microsoft.com/office/drawing/2014/main" id="{6450E34B-E694-4E7F-B208-E3F4EE5E379D}"/>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2" name="Freeform 10">
                <a:extLst>
                  <a:ext uri="{FF2B5EF4-FFF2-40B4-BE49-F238E27FC236}">
                    <a16:creationId xmlns:a16="http://schemas.microsoft.com/office/drawing/2014/main" id="{DE1233DC-FE55-4C40-AA4B-E53D0AF762BD}"/>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11">
                <a:extLst>
                  <a:ext uri="{FF2B5EF4-FFF2-40B4-BE49-F238E27FC236}">
                    <a16:creationId xmlns:a16="http://schemas.microsoft.com/office/drawing/2014/main" id="{4FE3C26E-35E7-4447-A739-44013DA056B9}"/>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158" name="Straight Connector 157">
            <a:extLst>
              <a:ext uri="{FF2B5EF4-FFF2-40B4-BE49-F238E27FC236}">
                <a16:creationId xmlns:a16="http://schemas.microsoft.com/office/drawing/2014/main" id="{B5AC50C0-4E82-47EC-8FB1-498F4E7789F9}"/>
              </a:ext>
            </a:extLst>
          </p:cNvPr>
          <p:cNvCxnSpPr>
            <a:cxnSpLocks/>
            <a:endCxn id="164" idx="2"/>
          </p:cNvCxnSpPr>
          <p:nvPr/>
        </p:nvCxnSpPr>
        <p:spPr bwMode="auto">
          <a:xfrm>
            <a:off x="5528536" y="292981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03DAD5E8-CA0B-4972-8EE8-F352BA36D35C}"/>
              </a:ext>
            </a:extLst>
          </p:cNvPr>
          <p:cNvCxnSpPr>
            <a:cxnSpLocks/>
          </p:cNvCxnSpPr>
          <p:nvPr/>
        </p:nvCxnSpPr>
        <p:spPr>
          <a:xfrm>
            <a:off x="5540011" y="275280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92E7D44F-11C9-4561-A149-977D78A13719}"/>
              </a:ext>
            </a:extLst>
          </p:cNvPr>
          <p:cNvCxnSpPr>
            <a:cxnSpLocks/>
            <a:endCxn id="165" idx="2"/>
          </p:cNvCxnSpPr>
          <p:nvPr/>
        </p:nvCxnSpPr>
        <p:spPr bwMode="auto">
          <a:xfrm flipV="1">
            <a:off x="5528267" y="338406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C3327437-81D1-48DA-8662-3EA3C01779AC}"/>
              </a:ext>
            </a:extLst>
          </p:cNvPr>
          <p:cNvCxnSpPr>
            <a:cxnSpLocks/>
            <a:endCxn id="166" idx="2"/>
          </p:cNvCxnSpPr>
          <p:nvPr/>
        </p:nvCxnSpPr>
        <p:spPr bwMode="auto">
          <a:xfrm>
            <a:off x="5528267" y="384421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62" name="Rounded Rectangle 109">
            <a:extLst>
              <a:ext uri="{FF2B5EF4-FFF2-40B4-BE49-F238E27FC236}">
                <a16:creationId xmlns:a16="http://schemas.microsoft.com/office/drawing/2014/main" id="{9B5FE462-BCB6-40C6-99F0-F73EC973CE6A}"/>
              </a:ext>
            </a:extLst>
          </p:cNvPr>
          <p:cNvSpPr/>
          <p:nvPr/>
        </p:nvSpPr>
        <p:spPr>
          <a:xfrm>
            <a:off x="5894331" y="263972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63" name="TextBox 162">
            <a:extLst>
              <a:ext uri="{FF2B5EF4-FFF2-40B4-BE49-F238E27FC236}">
                <a16:creationId xmlns:a16="http://schemas.microsoft.com/office/drawing/2014/main" id="{E04FA8C9-2B05-4C12-B251-32B792EB7EC9}"/>
              </a:ext>
            </a:extLst>
          </p:cNvPr>
          <p:cNvSpPr txBox="1"/>
          <p:nvPr/>
        </p:nvSpPr>
        <p:spPr>
          <a:xfrm>
            <a:off x="6543866" y="256995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64" name="Oval 163">
            <a:extLst>
              <a:ext uri="{FF2B5EF4-FFF2-40B4-BE49-F238E27FC236}">
                <a16:creationId xmlns:a16="http://schemas.microsoft.com/office/drawing/2014/main" id="{41C40212-A768-4152-BA4C-FA2D4BCDE759}"/>
              </a:ext>
            </a:extLst>
          </p:cNvPr>
          <p:cNvSpPr>
            <a:spLocks noChangeAspect="1"/>
          </p:cNvSpPr>
          <p:nvPr/>
        </p:nvSpPr>
        <p:spPr>
          <a:xfrm>
            <a:off x="6015965" y="275066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65" name="Oval 164">
            <a:extLst>
              <a:ext uri="{FF2B5EF4-FFF2-40B4-BE49-F238E27FC236}">
                <a16:creationId xmlns:a16="http://schemas.microsoft.com/office/drawing/2014/main" id="{AAFA976D-7E17-4149-8B92-141B2B39238D}"/>
              </a:ext>
            </a:extLst>
          </p:cNvPr>
          <p:cNvSpPr>
            <a:spLocks noChangeAspect="1"/>
          </p:cNvSpPr>
          <p:nvPr/>
        </p:nvSpPr>
        <p:spPr>
          <a:xfrm>
            <a:off x="6015965" y="320118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66" name="Oval 165">
            <a:extLst>
              <a:ext uri="{FF2B5EF4-FFF2-40B4-BE49-F238E27FC236}">
                <a16:creationId xmlns:a16="http://schemas.microsoft.com/office/drawing/2014/main" id="{765354F9-C0E3-44E4-A9E3-65D4F4E8A8CA}"/>
              </a:ext>
            </a:extLst>
          </p:cNvPr>
          <p:cNvSpPr>
            <a:spLocks noChangeAspect="1"/>
          </p:cNvSpPr>
          <p:nvPr/>
        </p:nvSpPr>
        <p:spPr>
          <a:xfrm>
            <a:off x="6015965" y="366513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67" name="Straight Connector 166">
            <a:extLst>
              <a:ext uri="{FF2B5EF4-FFF2-40B4-BE49-F238E27FC236}">
                <a16:creationId xmlns:a16="http://schemas.microsoft.com/office/drawing/2014/main" id="{68E612D7-F72D-4472-9A83-FED45FC34A06}"/>
              </a:ext>
            </a:extLst>
          </p:cNvPr>
          <p:cNvCxnSpPr>
            <a:cxnSpLocks/>
            <a:endCxn id="144" idx="1"/>
          </p:cNvCxnSpPr>
          <p:nvPr/>
        </p:nvCxnSpPr>
        <p:spPr>
          <a:xfrm>
            <a:off x="1290129" y="3509984"/>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68" name="Group 167">
            <a:extLst>
              <a:ext uri="{FF2B5EF4-FFF2-40B4-BE49-F238E27FC236}">
                <a16:creationId xmlns:a16="http://schemas.microsoft.com/office/drawing/2014/main" id="{E2FB0914-3004-46FC-979F-F3C2365DDF65}"/>
              </a:ext>
            </a:extLst>
          </p:cNvPr>
          <p:cNvGrpSpPr/>
          <p:nvPr/>
        </p:nvGrpSpPr>
        <p:grpSpPr>
          <a:xfrm>
            <a:off x="419374" y="2906114"/>
            <a:ext cx="621857" cy="1225361"/>
            <a:chOff x="3386589" y="1994436"/>
            <a:chExt cx="621857" cy="1225361"/>
          </a:xfrm>
        </p:grpSpPr>
        <p:grpSp>
          <p:nvGrpSpPr>
            <p:cNvPr id="169" name="Group 168">
              <a:extLst>
                <a:ext uri="{FF2B5EF4-FFF2-40B4-BE49-F238E27FC236}">
                  <a16:creationId xmlns:a16="http://schemas.microsoft.com/office/drawing/2014/main" id="{DA6549FF-CBB8-45AF-AA1C-2267C020630E}"/>
                </a:ext>
              </a:extLst>
            </p:cNvPr>
            <p:cNvGrpSpPr>
              <a:grpSpLocks noChangeAspect="1"/>
            </p:cNvGrpSpPr>
            <p:nvPr/>
          </p:nvGrpSpPr>
          <p:grpSpPr>
            <a:xfrm>
              <a:off x="3386589" y="1994436"/>
              <a:ext cx="618352" cy="573362"/>
              <a:chOff x="21532850" y="-24034750"/>
              <a:chExt cx="24393525" cy="22618700"/>
            </a:xfrm>
          </p:grpSpPr>
          <p:sp>
            <p:nvSpPr>
              <p:cNvPr id="186" name="Oval 42">
                <a:extLst>
                  <a:ext uri="{FF2B5EF4-FFF2-40B4-BE49-F238E27FC236}">
                    <a16:creationId xmlns:a16="http://schemas.microsoft.com/office/drawing/2014/main" id="{C2D6B767-01CC-4911-8CC4-32911CC545C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7" name="Freeform 43">
                <a:extLst>
                  <a:ext uri="{FF2B5EF4-FFF2-40B4-BE49-F238E27FC236}">
                    <a16:creationId xmlns:a16="http://schemas.microsoft.com/office/drawing/2014/main" id="{800D557E-104E-4A7F-A5BB-8D8C47B35558}"/>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8" name="Freeform 44">
                <a:extLst>
                  <a:ext uri="{FF2B5EF4-FFF2-40B4-BE49-F238E27FC236}">
                    <a16:creationId xmlns:a16="http://schemas.microsoft.com/office/drawing/2014/main" id="{A2744128-24FC-49B1-A5A1-458C8370D62F}"/>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9" name="Freeform 45">
                <a:extLst>
                  <a:ext uri="{FF2B5EF4-FFF2-40B4-BE49-F238E27FC236}">
                    <a16:creationId xmlns:a16="http://schemas.microsoft.com/office/drawing/2014/main" id="{F0ED46E5-8A31-47DA-83AA-3BAC2DF3650B}"/>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0" name="Freeform 46">
                <a:extLst>
                  <a:ext uri="{FF2B5EF4-FFF2-40B4-BE49-F238E27FC236}">
                    <a16:creationId xmlns:a16="http://schemas.microsoft.com/office/drawing/2014/main" id="{EF379483-DE44-481C-8400-1B996E00134D}"/>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 name="Oval 47">
                <a:extLst>
                  <a:ext uri="{FF2B5EF4-FFF2-40B4-BE49-F238E27FC236}">
                    <a16:creationId xmlns:a16="http://schemas.microsoft.com/office/drawing/2014/main" id="{4A22B216-1A31-480E-8344-DB05A377F600}"/>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2" name="Freeform 48">
                <a:extLst>
                  <a:ext uri="{FF2B5EF4-FFF2-40B4-BE49-F238E27FC236}">
                    <a16:creationId xmlns:a16="http://schemas.microsoft.com/office/drawing/2014/main" id="{E040B249-B87C-4199-B29E-01A3B420E9D8}"/>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3" name="Freeform 49">
                <a:extLst>
                  <a:ext uri="{FF2B5EF4-FFF2-40B4-BE49-F238E27FC236}">
                    <a16:creationId xmlns:a16="http://schemas.microsoft.com/office/drawing/2014/main" id="{C0C9E933-F262-45AD-80D9-6C2158022B84}"/>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4" name="Freeform 50">
                <a:extLst>
                  <a:ext uri="{FF2B5EF4-FFF2-40B4-BE49-F238E27FC236}">
                    <a16:creationId xmlns:a16="http://schemas.microsoft.com/office/drawing/2014/main" id="{5A1194DB-7E33-4DD8-87F4-EDE064147BB7}"/>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5" name="Freeform 51">
                <a:extLst>
                  <a:ext uri="{FF2B5EF4-FFF2-40B4-BE49-F238E27FC236}">
                    <a16:creationId xmlns:a16="http://schemas.microsoft.com/office/drawing/2014/main" id="{BC6187ED-7515-4DB1-90B2-50BF60E11EA0}"/>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6" name="Oval 52">
                <a:extLst>
                  <a:ext uri="{FF2B5EF4-FFF2-40B4-BE49-F238E27FC236}">
                    <a16:creationId xmlns:a16="http://schemas.microsoft.com/office/drawing/2014/main" id="{12C95737-8C92-4A71-B09C-19AAA2D555A3}"/>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7" name="Freeform 53">
                <a:extLst>
                  <a:ext uri="{FF2B5EF4-FFF2-40B4-BE49-F238E27FC236}">
                    <a16:creationId xmlns:a16="http://schemas.microsoft.com/office/drawing/2014/main" id="{57803F36-76D0-49A7-8E13-954959FA8B54}"/>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8" name="Freeform 54">
                <a:extLst>
                  <a:ext uri="{FF2B5EF4-FFF2-40B4-BE49-F238E27FC236}">
                    <a16:creationId xmlns:a16="http://schemas.microsoft.com/office/drawing/2014/main" id="{A8828B4F-8C2D-42E7-9B5C-9423328C9C8E}"/>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9" name="Freeform 55">
                <a:extLst>
                  <a:ext uri="{FF2B5EF4-FFF2-40B4-BE49-F238E27FC236}">
                    <a16:creationId xmlns:a16="http://schemas.microsoft.com/office/drawing/2014/main" id="{7B97B968-5F46-4FED-940E-73DC4F634158}"/>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0" name="Freeform 56">
                <a:extLst>
                  <a:ext uri="{FF2B5EF4-FFF2-40B4-BE49-F238E27FC236}">
                    <a16:creationId xmlns:a16="http://schemas.microsoft.com/office/drawing/2014/main" id="{3AAB8D5F-905D-45FB-9FE3-D35F13FF8702}"/>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70" name="Group 169">
              <a:extLst>
                <a:ext uri="{FF2B5EF4-FFF2-40B4-BE49-F238E27FC236}">
                  <a16:creationId xmlns:a16="http://schemas.microsoft.com/office/drawing/2014/main" id="{D43FCAD4-E008-4186-825D-5EC55CAF6B26}"/>
                </a:ext>
              </a:extLst>
            </p:cNvPr>
            <p:cNvGrpSpPr>
              <a:grpSpLocks noChangeAspect="1"/>
            </p:cNvGrpSpPr>
            <p:nvPr/>
          </p:nvGrpSpPr>
          <p:grpSpPr>
            <a:xfrm>
              <a:off x="3390094" y="2646435"/>
              <a:ext cx="618352" cy="573362"/>
              <a:chOff x="21532850" y="-24034750"/>
              <a:chExt cx="24393525" cy="22618700"/>
            </a:xfrm>
          </p:grpSpPr>
          <p:sp>
            <p:nvSpPr>
              <p:cNvPr id="171" name="Oval 42">
                <a:extLst>
                  <a:ext uri="{FF2B5EF4-FFF2-40B4-BE49-F238E27FC236}">
                    <a16:creationId xmlns:a16="http://schemas.microsoft.com/office/drawing/2014/main" id="{82FFFB1A-013B-4929-9E56-EAABEF4E994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2" name="Freeform 43">
                <a:extLst>
                  <a:ext uri="{FF2B5EF4-FFF2-40B4-BE49-F238E27FC236}">
                    <a16:creationId xmlns:a16="http://schemas.microsoft.com/office/drawing/2014/main" id="{15690F89-DAC9-4CBB-A621-1416F4EE247E}"/>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3" name="Freeform 44">
                <a:extLst>
                  <a:ext uri="{FF2B5EF4-FFF2-40B4-BE49-F238E27FC236}">
                    <a16:creationId xmlns:a16="http://schemas.microsoft.com/office/drawing/2014/main" id="{8B022D57-5CD1-4F62-BC48-F8ECAD632285}"/>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4" name="Freeform 45">
                <a:extLst>
                  <a:ext uri="{FF2B5EF4-FFF2-40B4-BE49-F238E27FC236}">
                    <a16:creationId xmlns:a16="http://schemas.microsoft.com/office/drawing/2014/main" id="{542BAA36-3450-4EE1-A460-BF3A5C515728}"/>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5" name="Freeform 46">
                <a:extLst>
                  <a:ext uri="{FF2B5EF4-FFF2-40B4-BE49-F238E27FC236}">
                    <a16:creationId xmlns:a16="http://schemas.microsoft.com/office/drawing/2014/main" id="{15CA8B4C-3191-4923-B477-FCE856373032}"/>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6" name="Oval 47">
                <a:extLst>
                  <a:ext uri="{FF2B5EF4-FFF2-40B4-BE49-F238E27FC236}">
                    <a16:creationId xmlns:a16="http://schemas.microsoft.com/office/drawing/2014/main" id="{6E2612EF-2941-4C22-9764-E57353E0A92B}"/>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7" name="Freeform 48">
                <a:extLst>
                  <a:ext uri="{FF2B5EF4-FFF2-40B4-BE49-F238E27FC236}">
                    <a16:creationId xmlns:a16="http://schemas.microsoft.com/office/drawing/2014/main" id="{D9E7DF9E-7D14-4ED0-8FAB-CC1D855CF9BC}"/>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8" name="Freeform 49">
                <a:extLst>
                  <a:ext uri="{FF2B5EF4-FFF2-40B4-BE49-F238E27FC236}">
                    <a16:creationId xmlns:a16="http://schemas.microsoft.com/office/drawing/2014/main" id="{B2B0FC6E-CB58-4198-8922-E27DE7BC7DE2}"/>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9" name="Freeform 50">
                <a:extLst>
                  <a:ext uri="{FF2B5EF4-FFF2-40B4-BE49-F238E27FC236}">
                    <a16:creationId xmlns:a16="http://schemas.microsoft.com/office/drawing/2014/main" id="{D6612CE1-B449-40B5-81A8-30B351793EED}"/>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0" name="Freeform 51">
                <a:extLst>
                  <a:ext uri="{FF2B5EF4-FFF2-40B4-BE49-F238E27FC236}">
                    <a16:creationId xmlns:a16="http://schemas.microsoft.com/office/drawing/2014/main" id="{828BC5CF-DB55-41F5-9A2E-D92F43BB1794}"/>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1" name="Oval 52">
                <a:extLst>
                  <a:ext uri="{FF2B5EF4-FFF2-40B4-BE49-F238E27FC236}">
                    <a16:creationId xmlns:a16="http://schemas.microsoft.com/office/drawing/2014/main" id="{96F87EBC-39ED-42F9-BC03-06F72CAC4A67}"/>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2" name="Freeform 53">
                <a:extLst>
                  <a:ext uri="{FF2B5EF4-FFF2-40B4-BE49-F238E27FC236}">
                    <a16:creationId xmlns:a16="http://schemas.microsoft.com/office/drawing/2014/main" id="{746B9D81-A59D-4C61-A0FC-5EFC7F6B6E24}"/>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3" name="Freeform 54">
                <a:extLst>
                  <a:ext uri="{FF2B5EF4-FFF2-40B4-BE49-F238E27FC236}">
                    <a16:creationId xmlns:a16="http://schemas.microsoft.com/office/drawing/2014/main" id="{87B383C9-5A2B-4CEB-BC4A-4051A01C3EBB}"/>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4" name="Freeform 55">
                <a:extLst>
                  <a:ext uri="{FF2B5EF4-FFF2-40B4-BE49-F238E27FC236}">
                    <a16:creationId xmlns:a16="http://schemas.microsoft.com/office/drawing/2014/main" id="{FF8FB125-72B9-4528-8C97-AC92B1BD7285}"/>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5" name="Freeform 56">
                <a:extLst>
                  <a:ext uri="{FF2B5EF4-FFF2-40B4-BE49-F238E27FC236}">
                    <a16:creationId xmlns:a16="http://schemas.microsoft.com/office/drawing/2014/main" id="{D7EF44C8-7D68-4C44-9FC7-8DEA8704BE0D}"/>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pic>
        <p:nvPicPr>
          <p:cNvPr id="208" name="Picture 207">
            <a:extLst>
              <a:ext uri="{FF2B5EF4-FFF2-40B4-BE49-F238E27FC236}">
                <a16:creationId xmlns:a16="http://schemas.microsoft.com/office/drawing/2014/main" id="{828B89BF-7E82-476E-BAD5-941830CA8AD8}"/>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812114" y="2499448"/>
            <a:ext cx="457200" cy="608772"/>
          </a:xfrm>
          <a:prstGeom prst="rect">
            <a:avLst/>
          </a:prstGeom>
        </p:spPr>
      </p:pic>
      <p:sp>
        <p:nvSpPr>
          <p:cNvPr id="210" name="TextBox 209">
            <a:extLst>
              <a:ext uri="{FF2B5EF4-FFF2-40B4-BE49-F238E27FC236}">
                <a16:creationId xmlns:a16="http://schemas.microsoft.com/office/drawing/2014/main" id="{DB63909C-1291-4F89-8FC7-9D5C880E7848}"/>
              </a:ext>
            </a:extLst>
          </p:cNvPr>
          <p:cNvSpPr txBox="1"/>
          <p:nvPr/>
        </p:nvSpPr>
        <p:spPr>
          <a:xfrm>
            <a:off x="1648663" y="3140250"/>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212" name="TextBox 211">
            <a:extLst>
              <a:ext uri="{FF2B5EF4-FFF2-40B4-BE49-F238E27FC236}">
                <a16:creationId xmlns:a16="http://schemas.microsoft.com/office/drawing/2014/main" id="{D38C3052-2F26-4870-B0C2-BFCC2ACB200F}"/>
              </a:ext>
            </a:extLst>
          </p:cNvPr>
          <p:cNvSpPr txBox="1"/>
          <p:nvPr/>
        </p:nvSpPr>
        <p:spPr>
          <a:xfrm>
            <a:off x="2896084" y="3809015"/>
            <a:ext cx="972574"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HTTPS:443</a:t>
            </a:r>
          </a:p>
        </p:txBody>
      </p:sp>
      <p:sp>
        <p:nvSpPr>
          <p:cNvPr id="149" name="TextBox 148">
            <a:extLst>
              <a:ext uri="{FF2B5EF4-FFF2-40B4-BE49-F238E27FC236}">
                <a16:creationId xmlns:a16="http://schemas.microsoft.com/office/drawing/2014/main" id="{A01A0BA4-5DB5-264C-A7C6-3AE1924A750D}"/>
              </a:ext>
            </a:extLst>
          </p:cNvPr>
          <p:cNvSpPr txBox="1"/>
          <p:nvPr/>
        </p:nvSpPr>
        <p:spPr>
          <a:xfrm>
            <a:off x="2687872" y="2299931"/>
            <a:ext cx="2319023" cy="553998"/>
          </a:xfrm>
          <a:prstGeom prst="rect">
            <a:avLst/>
          </a:prstGeom>
        </p:spPr>
        <p:txBody>
          <a:bodyPr wrap="square" lIns="0" tIns="0" rIns="0" bIns="0" rtlCol="0" anchor="t">
            <a:spAutoFit/>
          </a:bodyPr>
          <a:lstStyle/>
          <a:p>
            <a:r>
              <a:rPr lang="en-US" sz="1200" dirty="0">
                <a:solidFill>
                  <a:srgbClr val="FF0000"/>
                </a:solidFill>
                <a:latin typeface="Calibri" panose="020F0502020204030204" pitchFamily="34" charset="0"/>
              </a:rPr>
              <a:t>LB does not decrypt</a:t>
            </a:r>
          </a:p>
          <a:p>
            <a:r>
              <a:rPr lang="en-US" sz="1200" dirty="0">
                <a:solidFill>
                  <a:srgbClr val="FF0000"/>
                </a:solidFill>
                <a:latin typeface="Calibri" panose="020F0502020204030204" pitchFamily="34" charset="0"/>
              </a:rPr>
              <a:t>and SSL connection is terminated on Pool Members</a:t>
            </a:r>
          </a:p>
        </p:txBody>
      </p:sp>
      <p:cxnSp>
        <p:nvCxnSpPr>
          <p:cNvPr id="151" name="Straight Connector 150">
            <a:extLst>
              <a:ext uri="{FF2B5EF4-FFF2-40B4-BE49-F238E27FC236}">
                <a16:creationId xmlns:a16="http://schemas.microsoft.com/office/drawing/2014/main" id="{958E34F4-E617-CC43-B1B4-970D1EF56C60}"/>
              </a:ext>
            </a:extLst>
          </p:cNvPr>
          <p:cNvCxnSpPr>
            <a:cxnSpLocks/>
          </p:cNvCxnSpPr>
          <p:nvPr/>
        </p:nvCxnSpPr>
        <p:spPr>
          <a:xfrm>
            <a:off x="1442529" y="3406368"/>
            <a:ext cx="3965812" cy="0"/>
          </a:xfrm>
          <a:prstGeom prst="line">
            <a:avLst/>
          </a:prstGeom>
          <a:ln w="28575">
            <a:solidFill>
              <a:srgbClr val="FF0000"/>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30885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HTTPS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Layer7 HTTPS Load Balancing is done after Client TCP handshake + SSL Handshake + HTTP request.</a:t>
            </a:r>
          </a:p>
          <a:p>
            <a:pPr>
              <a:spcBef>
                <a:spcPts val="0"/>
              </a:spcBef>
              <a:buNone/>
            </a:pPr>
            <a:endParaRPr lang="en-US" sz="1600" dirty="0"/>
          </a:p>
          <a:p>
            <a:pPr>
              <a:spcBef>
                <a:spcPts val="0"/>
              </a:spcBef>
              <a:buNone/>
            </a:pPr>
            <a:r>
              <a:rPr lang="en-US" sz="1600" dirty="0"/>
              <a:t>In HTTPS Off-Load mode, LB forwards Clients' requests in HTTP (clear text).</a:t>
            </a:r>
          </a:p>
          <a:p>
            <a:pPr>
              <a:spcBef>
                <a:spcPts val="0"/>
              </a:spcBef>
              <a:buNone/>
            </a:pPr>
            <a:endParaRPr lang="en-US" sz="1600" dirty="0"/>
          </a:p>
          <a:p>
            <a:pPr>
              <a:spcBef>
                <a:spcPts val="0"/>
              </a:spcBef>
              <a:buNone/>
            </a:pPr>
            <a:endParaRPr lang="en-US" sz="1600" dirty="0"/>
          </a:p>
          <a:p>
            <a:pPr>
              <a:spcBef>
                <a:spcPts val="0"/>
              </a:spcBef>
              <a:buNone/>
            </a:pPr>
            <a:r>
              <a:rPr lang="en-US" sz="1400" i="1" dirty="0"/>
              <a:t>Note: This diagram does not represent Transparent Mode or LB-SNAT modes. They are both supported.</a:t>
            </a:r>
          </a:p>
          <a:p>
            <a:pPr>
              <a:spcBef>
                <a:spcPts val="0"/>
              </a:spcBef>
              <a:buNone/>
            </a:pPr>
            <a:endParaRPr lang="en-US" sz="1600" dirty="0"/>
          </a:p>
          <a:p>
            <a:pPr>
              <a:spcBef>
                <a:spcPts val="0"/>
              </a:spcBef>
              <a:buNone/>
            </a:pPr>
            <a:endParaRPr lang="en-US" sz="1600" dirty="0"/>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HTTPS Off-Load Configuration (1/5)</a:t>
            </a:r>
          </a:p>
        </p:txBody>
      </p:sp>
      <p:cxnSp>
        <p:nvCxnSpPr>
          <p:cNvPr id="101" name="Straight Connector 100">
            <a:extLst>
              <a:ext uri="{FF2B5EF4-FFF2-40B4-BE49-F238E27FC236}">
                <a16:creationId xmlns:a16="http://schemas.microsoft.com/office/drawing/2014/main" id="{58890603-6B50-4929-B671-DBDAD60287F7}"/>
              </a:ext>
            </a:extLst>
          </p:cNvPr>
          <p:cNvCxnSpPr>
            <a:cxnSpLocks/>
            <a:stCxn id="144" idx="3"/>
          </p:cNvCxnSpPr>
          <p:nvPr/>
        </p:nvCxnSpPr>
        <p:spPr>
          <a:xfrm>
            <a:off x="3787537" y="2679635"/>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24" name="Group 123">
            <a:extLst>
              <a:ext uri="{FF2B5EF4-FFF2-40B4-BE49-F238E27FC236}">
                <a16:creationId xmlns:a16="http://schemas.microsoft.com/office/drawing/2014/main" id="{E12FF028-C22E-4F83-AA28-EEE734D550D1}"/>
              </a:ext>
            </a:extLst>
          </p:cNvPr>
          <p:cNvGrpSpPr/>
          <p:nvPr/>
        </p:nvGrpSpPr>
        <p:grpSpPr>
          <a:xfrm>
            <a:off x="3185289" y="2241850"/>
            <a:ext cx="754767" cy="739029"/>
            <a:chOff x="4317796" y="4561028"/>
            <a:chExt cx="754767" cy="739029"/>
          </a:xfrm>
        </p:grpSpPr>
        <p:grpSp>
          <p:nvGrpSpPr>
            <p:cNvPr id="125" name="Group 124">
              <a:extLst>
                <a:ext uri="{FF2B5EF4-FFF2-40B4-BE49-F238E27FC236}">
                  <a16:creationId xmlns:a16="http://schemas.microsoft.com/office/drawing/2014/main" id="{CCA39B40-A037-4F97-B69A-807DB0273393}"/>
                </a:ext>
              </a:extLst>
            </p:cNvPr>
            <p:cNvGrpSpPr/>
            <p:nvPr/>
          </p:nvGrpSpPr>
          <p:grpSpPr>
            <a:xfrm>
              <a:off x="4317796" y="4697569"/>
              <a:ext cx="602248" cy="602488"/>
              <a:chOff x="7736620" y="7009631"/>
              <a:chExt cx="4501800" cy="4503600"/>
            </a:xfrm>
            <a:solidFill>
              <a:schemeClr val="accent1"/>
            </a:solidFill>
          </p:grpSpPr>
          <p:sp>
            <p:nvSpPr>
              <p:cNvPr id="144" name="Freeform: Shape 1">
                <a:extLst>
                  <a:ext uri="{FF2B5EF4-FFF2-40B4-BE49-F238E27FC236}">
                    <a16:creationId xmlns:a16="http://schemas.microsoft.com/office/drawing/2014/main" id="{7DA9BEC0-1FF1-40E4-BFE4-EDC2D80F5E2E}"/>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5" name="Freeform: Shape 2">
                <a:extLst>
                  <a:ext uri="{FF2B5EF4-FFF2-40B4-BE49-F238E27FC236}">
                    <a16:creationId xmlns:a16="http://schemas.microsoft.com/office/drawing/2014/main" id="{A03148CD-B618-45C9-A15F-6A512355854A}"/>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6" name="Freeform: Shape 3">
                <a:extLst>
                  <a:ext uri="{FF2B5EF4-FFF2-40B4-BE49-F238E27FC236}">
                    <a16:creationId xmlns:a16="http://schemas.microsoft.com/office/drawing/2014/main" id="{36087E94-76FC-45FF-8E0A-847E04FD69D6}"/>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7" name="Freeform: Shape 4">
                <a:extLst>
                  <a:ext uri="{FF2B5EF4-FFF2-40B4-BE49-F238E27FC236}">
                    <a16:creationId xmlns:a16="http://schemas.microsoft.com/office/drawing/2014/main" id="{01E7E9BF-1122-4479-BAB0-038E419F7E9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8" name="Freeform: Shape 5">
                <a:extLst>
                  <a:ext uri="{FF2B5EF4-FFF2-40B4-BE49-F238E27FC236}">
                    <a16:creationId xmlns:a16="http://schemas.microsoft.com/office/drawing/2014/main" id="{60F633AB-D9B9-4DE4-AA87-1FF1D6EF2DD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32" name="Group 131">
              <a:extLst>
                <a:ext uri="{FF2B5EF4-FFF2-40B4-BE49-F238E27FC236}">
                  <a16:creationId xmlns:a16="http://schemas.microsoft.com/office/drawing/2014/main" id="{4F6ABFFD-0C33-4923-8282-0D10230FB0B3}"/>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33" name="Freeform 1">
                <a:extLst>
                  <a:ext uri="{FF2B5EF4-FFF2-40B4-BE49-F238E27FC236}">
                    <a16:creationId xmlns:a16="http://schemas.microsoft.com/office/drawing/2014/main" id="{FED39C3F-2039-485D-A6D8-D246F32A7018}"/>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4" name="Freeform 2">
                <a:extLst>
                  <a:ext uri="{FF2B5EF4-FFF2-40B4-BE49-F238E27FC236}">
                    <a16:creationId xmlns:a16="http://schemas.microsoft.com/office/drawing/2014/main" id="{4C09F064-1526-4388-ACAB-7FC26C41AA42}"/>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5" name="Freeform 3">
                <a:extLst>
                  <a:ext uri="{FF2B5EF4-FFF2-40B4-BE49-F238E27FC236}">
                    <a16:creationId xmlns:a16="http://schemas.microsoft.com/office/drawing/2014/main" id="{064C5DF7-4B4C-48AD-9A51-A00CF29AF507}"/>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6" name="Freeform 4">
                <a:extLst>
                  <a:ext uri="{FF2B5EF4-FFF2-40B4-BE49-F238E27FC236}">
                    <a16:creationId xmlns:a16="http://schemas.microsoft.com/office/drawing/2014/main" id="{128080C0-CA99-4C09-BD8F-CB170C51D89D}"/>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7" name="Freeform 5">
                <a:extLst>
                  <a:ext uri="{FF2B5EF4-FFF2-40B4-BE49-F238E27FC236}">
                    <a16:creationId xmlns:a16="http://schemas.microsoft.com/office/drawing/2014/main" id="{1EE8C3E9-BA4A-432C-932F-50C755A037EB}"/>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8" name="Freeform 6">
                <a:extLst>
                  <a:ext uri="{FF2B5EF4-FFF2-40B4-BE49-F238E27FC236}">
                    <a16:creationId xmlns:a16="http://schemas.microsoft.com/office/drawing/2014/main" id="{3550E2A1-B3B7-401A-AA8F-EA23B6B0DE6B}"/>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9" name="Freeform 7">
                <a:extLst>
                  <a:ext uri="{FF2B5EF4-FFF2-40B4-BE49-F238E27FC236}">
                    <a16:creationId xmlns:a16="http://schemas.microsoft.com/office/drawing/2014/main" id="{3DCB3B2D-BD68-467C-BE1F-93BDEB46BBE9}"/>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0" name="Freeform 8">
                <a:extLst>
                  <a:ext uri="{FF2B5EF4-FFF2-40B4-BE49-F238E27FC236}">
                    <a16:creationId xmlns:a16="http://schemas.microsoft.com/office/drawing/2014/main" id="{D1039F12-9D6C-47EF-AF7F-0E9EB65CBF65}"/>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1" name="Freeform 9">
                <a:extLst>
                  <a:ext uri="{FF2B5EF4-FFF2-40B4-BE49-F238E27FC236}">
                    <a16:creationId xmlns:a16="http://schemas.microsoft.com/office/drawing/2014/main" id="{4958A145-2157-400D-BC15-C335A4E55AD8}"/>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2" name="Freeform 10">
                <a:extLst>
                  <a:ext uri="{FF2B5EF4-FFF2-40B4-BE49-F238E27FC236}">
                    <a16:creationId xmlns:a16="http://schemas.microsoft.com/office/drawing/2014/main" id="{352E68FC-5D22-486C-ACB6-D07CAB119AA1}"/>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11">
                <a:extLst>
                  <a:ext uri="{FF2B5EF4-FFF2-40B4-BE49-F238E27FC236}">
                    <a16:creationId xmlns:a16="http://schemas.microsoft.com/office/drawing/2014/main" id="{192E1986-6FB4-4A9D-A2F6-EA6D534994F8}"/>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149" name="Straight Connector 148">
            <a:extLst>
              <a:ext uri="{FF2B5EF4-FFF2-40B4-BE49-F238E27FC236}">
                <a16:creationId xmlns:a16="http://schemas.microsoft.com/office/drawing/2014/main" id="{7F909667-ED20-4706-B9F3-F16D49004A15}"/>
              </a:ext>
            </a:extLst>
          </p:cNvPr>
          <p:cNvCxnSpPr>
            <a:cxnSpLocks/>
            <a:endCxn id="155" idx="2"/>
          </p:cNvCxnSpPr>
          <p:nvPr/>
        </p:nvCxnSpPr>
        <p:spPr bwMode="auto">
          <a:xfrm>
            <a:off x="5528536" y="20906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F2749BC9-82BF-4AB6-B5B1-66EEF84F73EB}"/>
              </a:ext>
            </a:extLst>
          </p:cNvPr>
          <p:cNvCxnSpPr>
            <a:cxnSpLocks/>
          </p:cNvCxnSpPr>
          <p:nvPr/>
        </p:nvCxnSpPr>
        <p:spPr>
          <a:xfrm>
            <a:off x="5540011" y="19136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628295B-B1AA-4B75-BA57-9C7B24A6EBB3}"/>
              </a:ext>
            </a:extLst>
          </p:cNvPr>
          <p:cNvCxnSpPr>
            <a:cxnSpLocks/>
            <a:endCxn id="156" idx="2"/>
          </p:cNvCxnSpPr>
          <p:nvPr/>
        </p:nvCxnSpPr>
        <p:spPr bwMode="auto">
          <a:xfrm flipV="1">
            <a:off x="5528267" y="25449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6F3E566C-5949-45B9-A396-49A4B09718D9}"/>
              </a:ext>
            </a:extLst>
          </p:cNvPr>
          <p:cNvCxnSpPr>
            <a:cxnSpLocks/>
            <a:endCxn id="157" idx="2"/>
          </p:cNvCxnSpPr>
          <p:nvPr/>
        </p:nvCxnSpPr>
        <p:spPr bwMode="auto">
          <a:xfrm>
            <a:off x="5528267" y="300505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53" name="Rounded Rectangle 109">
            <a:extLst>
              <a:ext uri="{FF2B5EF4-FFF2-40B4-BE49-F238E27FC236}">
                <a16:creationId xmlns:a16="http://schemas.microsoft.com/office/drawing/2014/main" id="{B5F4CC20-2E6A-4D06-B3F3-E0694EF0D6F2}"/>
              </a:ext>
            </a:extLst>
          </p:cNvPr>
          <p:cNvSpPr/>
          <p:nvPr/>
        </p:nvSpPr>
        <p:spPr>
          <a:xfrm>
            <a:off x="5894331" y="18005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54" name="TextBox 153">
            <a:extLst>
              <a:ext uri="{FF2B5EF4-FFF2-40B4-BE49-F238E27FC236}">
                <a16:creationId xmlns:a16="http://schemas.microsoft.com/office/drawing/2014/main" id="{DCCEBF35-69C8-4D12-AA93-B39E1EF1DFA9}"/>
              </a:ext>
            </a:extLst>
          </p:cNvPr>
          <p:cNvSpPr txBox="1"/>
          <p:nvPr/>
        </p:nvSpPr>
        <p:spPr>
          <a:xfrm>
            <a:off x="6543866" y="17307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55" name="Oval 154">
            <a:extLst>
              <a:ext uri="{FF2B5EF4-FFF2-40B4-BE49-F238E27FC236}">
                <a16:creationId xmlns:a16="http://schemas.microsoft.com/office/drawing/2014/main" id="{F17163D1-A482-40D7-AFA0-37D8558BB067}"/>
              </a:ext>
            </a:extLst>
          </p:cNvPr>
          <p:cNvSpPr>
            <a:spLocks noChangeAspect="1"/>
          </p:cNvSpPr>
          <p:nvPr/>
        </p:nvSpPr>
        <p:spPr>
          <a:xfrm>
            <a:off x="6015965" y="19115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56" name="Oval 155">
            <a:extLst>
              <a:ext uri="{FF2B5EF4-FFF2-40B4-BE49-F238E27FC236}">
                <a16:creationId xmlns:a16="http://schemas.microsoft.com/office/drawing/2014/main" id="{31906059-EC28-4DBC-849C-8B7AB05FBE47}"/>
              </a:ext>
            </a:extLst>
          </p:cNvPr>
          <p:cNvSpPr>
            <a:spLocks noChangeAspect="1"/>
          </p:cNvSpPr>
          <p:nvPr/>
        </p:nvSpPr>
        <p:spPr>
          <a:xfrm>
            <a:off x="6015965" y="23620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57" name="Oval 156">
            <a:extLst>
              <a:ext uri="{FF2B5EF4-FFF2-40B4-BE49-F238E27FC236}">
                <a16:creationId xmlns:a16="http://schemas.microsoft.com/office/drawing/2014/main" id="{97E9CF51-A868-440C-A901-294FAC1D5FAD}"/>
              </a:ext>
            </a:extLst>
          </p:cNvPr>
          <p:cNvSpPr>
            <a:spLocks noChangeAspect="1"/>
          </p:cNvSpPr>
          <p:nvPr/>
        </p:nvSpPr>
        <p:spPr>
          <a:xfrm>
            <a:off x="6015965" y="28259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58" name="Straight Connector 157">
            <a:extLst>
              <a:ext uri="{FF2B5EF4-FFF2-40B4-BE49-F238E27FC236}">
                <a16:creationId xmlns:a16="http://schemas.microsoft.com/office/drawing/2014/main" id="{93BFA998-B192-4C7F-85EB-A39A2CAB783F}"/>
              </a:ext>
            </a:extLst>
          </p:cNvPr>
          <p:cNvCxnSpPr>
            <a:cxnSpLocks/>
            <a:endCxn id="144" idx="1"/>
          </p:cNvCxnSpPr>
          <p:nvPr/>
        </p:nvCxnSpPr>
        <p:spPr>
          <a:xfrm>
            <a:off x="1290129" y="2670824"/>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044310FD-9FF3-4759-BFEA-32D5FF44380F}"/>
              </a:ext>
            </a:extLst>
          </p:cNvPr>
          <p:cNvSpPr txBox="1"/>
          <p:nvPr/>
        </p:nvSpPr>
        <p:spPr>
          <a:xfrm>
            <a:off x="1622856" y="2329117"/>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162" name="TextBox 161">
            <a:extLst>
              <a:ext uri="{FF2B5EF4-FFF2-40B4-BE49-F238E27FC236}">
                <a16:creationId xmlns:a16="http://schemas.microsoft.com/office/drawing/2014/main" id="{78B2D2F6-4F2D-40D3-ADBF-770A4D7C8181}"/>
              </a:ext>
            </a:extLst>
          </p:cNvPr>
          <p:cNvSpPr txBox="1"/>
          <p:nvPr/>
        </p:nvSpPr>
        <p:spPr>
          <a:xfrm>
            <a:off x="2896084" y="2969855"/>
            <a:ext cx="972574"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HTTPS:443</a:t>
            </a:r>
          </a:p>
        </p:txBody>
      </p:sp>
      <p:sp>
        <p:nvSpPr>
          <p:cNvPr id="164" name="Oval 163">
            <a:extLst>
              <a:ext uri="{FF2B5EF4-FFF2-40B4-BE49-F238E27FC236}">
                <a16:creationId xmlns:a16="http://schemas.microsoft.com/office/drawing/2014/main" id="{FCEDB200-689F-4A5A-8D9A-D3CDF08BF472}"/>
              </a:ext>
            </a:extLst>
          </p:cNvPr>
          <p:cNvSpPr>
            <a:spLocks noChangeAspect="1"/>
          </p:cNvSpPr>
          <p:nvPr/>
        </p:nvSpPr>
        <p:spPr>
          <a:xfrm>
            <a:off x="976723" y="381442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165" name="Right Arrow 29">
            <a:extLst>
              <a:ext uri="{FF2B5EF4-FFF2-40B4-BE49-F238E27FC236}">
                <a16:creationId xmlns:a16="http://schemas.microsoft.com/office/drawing/2014/main" id="{697DD42B-0961-4E2A-AB17-6E7B69001DA2}"/>
              </a:ext>
            </a:extLst>
          </p:cNvPr>
          <p:cNvSpPr/>
          <p:nvPr/>
        </p:nvSpPr>
        <p:spPr>
          <a:xfrm rot="10800000">
            <a:off x="3940056" y="5587508"/>
            <a:ext cx="160953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6" name="Rectangle 165">
            <a:extLst>
              <a:ext uri="{FF2B5EF4-FFF2-40B4-BE49-F238E27FC236}">
                <a16:creationId xmlns:a16="http://schemas.microsoft.com/office/drawing/2014/main" id="{C365A26D-227E-4A0C-B911-D74872A8C273}"/>
              </a:ext>
            </a:extLst>
          </p:cNvPr>
          <p:cNvSpPr/>
          <p:nvPr/>
        </p:nvSpPr>
        <p:spPr>
          <a:xfrm>
            <a:off x="1493975" y="3419996"/>
            <a:ext cx="2108542" cy="461665"/>
          </a:xfrm>
          <a:prstGeom prst="rect">
            <a:avLst/>
          </a:prstGeom>
        </p:spPr>
        <p:txBody>
          <a:bodyPr wrap="square" anchor="t">
            <a:spAutoFit/>
          </a:bodyPr>
          <a:lstStyle/>
          <a:p>
            <a:r>
              <a:rPr lang="en-US" sz="1200" dirty="0">
                <a:solidFill>
                  <a:schemeClr val="accent2"/>
                </a:solidFill>
                <a:latin typeface="Calibri" panose="020F0502020204030204" pitchFamily="34" charset="0"/>
              </a:rPr>
              <a:t>TCP handshake</a:t>
            </a:r>
          </a:p>
          <a:p>
            <a:r>
              <a:rPr lang="en-US" sz="1200" dirty="0">
                <a:solidFill>
                  <a:schemeClr val="accent2"/>
                </a:solidFill>
                <a:latin typeface="Calibri" panose="020F0502020204030204" pitchFamily="34" charset="0"/>
              </a:rPr>
              <a:t>+ SSL handshake</a:t>
            </a:r>
          </a:p>
        </p:txBody>
      </p:sp>
      <p:sp>
        <p:nvSpPr>
          <p:cNvPr id="167" name="Arrow: Left-Right 166">
            <a:extLst>
              <a:ext uri="{FF2B5EF4-FFF2-40B4-BE49-F238E27FC236}">
                <a16:creationId xmlns:a16="http://schemas.microsoft.com/office/drawing/2014/main" id="{88420EC5-9D1B-4C07-ADF2-EB1461C07A83}"/>
              </a:ext>
            </a:extLst>
          </p:cNvPr>
          <p:cNvSpPr/>
          <p:nvPr/>
        </p:nvSpPr>
        <p:spPr>
          <a:xfrm>
            <a:off x="1491045" y="3828136"/>
            <a:ext cx="1579141" cy="246888"/>
          </a:xfrm>
          <a:prstGeom prst="lef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8" name="Rectangle 167">
            <a:extLst>
              <a:ext uri="{FF2B5EF4-FFF2-40B4-BE49-F238E27FC236}">
                <a16:creationId xmlns:a16="http://schemas.microsoft.com/office/drawing/2014/main" id="{6CA9EE9B-A854-48F5-AD2A-0D19ADBE6A44}"/>
              </a:ext>
            </a:extLst>
          </p:cNvPr>
          <p:cNvSpPr/>
          <p:nvPr/>
        </p:nvSpPr>
        <p:spPr>
          <a:xfrm>
            <a:off x="1489359" y="4090680"/>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a:t>
            </a:r>
          </a:p>
        </p:txBody>
      </p:sp>
      <p:sp>
        <p:nvSpPr>
          <p:cNvPr id="169" name="Right Arrow 26">
            <a:extLst>
              <a:ext uri="{FF2B5EF4-FFF2-40B4-BE49-F238E27FC236}">
                <a16:creationId xmlns:a16="http://schemas.microsoft.com/office/drawing/2014/main" id="{B7C00910-60D3-43A8-9B01-6AE313E69F36}"/>
              </a:ext>
            </a:extLst>
          </p:cNvPr>
          <p:cNvSpPr/>
          <p:nvPr/>
        </p:nvSpPr>
        <p:spPr>
          <a:xfrm>
            <a:off x="1489361" y="4344687"/>
            <a:ext cx="158082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70" name="Oval 169">
            <a:extLst>
              <a:ext uri="{FF2B5EF4-FFF2-40B4-BE49-F238E27FC236}">
                <a16:creationId xmlns:a16="http://schemas.microsoft.com/office/drawing/2014/main" id="{5C249ADC-48C0-4D8F-A6A8-B9F5DC6C8579}"/>
              </a:ext>
            </a:extLst>
          </p:cNvPr>
          <p:cNvSpPr>
            <a:spLocks noChangeAspect="1"/>
          </p:cNvSpPr>
          <p:nvPr/>
        </p:nvSpPr>
        <p:spPr>
          <a:xfrm>
            <a:off x="3597901" y="435489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71" name="Rectangle 170">
            <a:extLst>
              <a:ext uri="{FF2B5EF4-FFF2-40B4-BE49-F238E27FC236}">
                <a16:creationId xmlns:a16="http://schemas.microsoft.com/office/drawing/2014/main" id="{A83EDB5F-C320-40C1-8145-94AA9A36062D}"/>
              </a:ext>
            </a:extLst>
          </p:cNvPr>
          <p:cNvSpPr/>
          <p:nvPr/>
        </p:nvSpPr>
        <p:spPr>
          <a:xfrm>
            <a:off x="3973377" y="4093658"/>
            <a:ext cx="2108542"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TCP handshake</a:t>
            </a:r>
          </a:p>
        </p:txBody>
      </p:sp>
      <p:sp>
        <p:nvSpPr>
          <p:cNvPr id="172" name="Arrow: Left-Right 171">
            <a:extLst>
              <a:ext uri="{FF2B5EF4-FFF2-40B4-BE49-F238E27FC236}">
                <a16:creationId xmlns:a16="http://schemas.microsoft.com/office/drawing/2014/main" id="{DA5FC70E-5C80-499E-AB8C-0CE6B489FEB9}"/>
              </a:ext>
            </a:extLst>
          </p:cNvPr>
          <p:cNvSpPr/>
          <p:nvPr/>
        </p:nvSpPr>
        <p:spPr>
          <a:xfrm>
            <a:off x="3970447" y="4344271"/>
            <a:ext cx="1579141" cy="246888"/>
          </a:xfrm>
          <a:prstGeom prst="lef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73" name="Rectangle 172">
            <a:extLst>
              <a:ext uri="{FF2B5EF4-FFF2-40B4-BE49-F238E27FC236}">
                <a16:creationId xmlns:a16="http://schemas.microsoft.com/office/drawing/2014/main" id="{A10C6188-72F6-4ED0-BBF5-E08097917E48}"/>
              </a:ext>
            </a:extLst>
          </p:cNvPr>
          <p:cNvSpPr/>
          <p:nvPr/>
        </p:nvSpPr>
        <p:spPr>
          <a:xfrm>
            <a:off x="3968761" y="4626974"/>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a:t>
            </a:r>
          </a:p>
        </p:txBody>
      </p:sp>
      <p:sp>
        <p:nvSpPr>
          <p:cNvPr id="174" name="Right Arrow 26">
            <a:extLst>
              <a:ext uri="{FF2B5EF4-FFF2-40B4-BE49-F238E27FC236}">
                <a16:creationId xmlns:a16="http://schemas.microsoft.com/office/drawing/2014/main" id="{7E33BD87-679B-4C80-8C5D-555221B9E9A6}"/>
              </a:ext>
            </a:extLst>
          </p:cNvPr>
          <p:cNvSpPr/>
          <p:nvPr/>
        </p:nvSpPr>
        <p:spPr>
          <a:xfrm>
            <a:off x="3968763" y="4860406"/>
            <a:ext cx="158082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75" name="Oval 174">
            <a:extLst>
              <a:ext uri="{FF2B5EF4-FFF2-40B4-BE49-F238E27FC236}">
                <a16:creationId xmlns:a16="http://schemas.microsoft.com/office/drawing/2014/main" id="{7495C833-8E25-4B39-A47C-1318B4DA7E08}"/>
              </a:ext>
            </a:extLst>
          </p:cNvPr>
          <p:cNvSpPr>
            <a:spLocks noChangeAspect="1"/>
          </p:cNvSpPr>
          <p:nvPr/>
        </p:nvSpPr>
        <p:spPr>
          <a:xfrm>
            <a:off x="3602782" y="557337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176" name="Rectangle 175">
            <a:extLst>
              <a:ext uri="{FF2B5EF4-FFF2-40B4-BE49-F238E27FC236}">
                <a16:creationId xmlns:a16="http://schemas.microsoft.com/office/drawing/2014/main" id="{DEEF0580-A9EB-44DB-AF66-BB6D513C9690}"/>
              </a:ext>
            </a:extLst>
          </p:cNvPr>
          <p:cNvSpPr/>
          <p:nvPr/>
        </p:nvSpPr>
        <p:spPr>
          <a:xfrm>
            <a:off x="3973642" y="5357608"/>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Response</a:t>
            </a:r>
          </a:p>
        </p:txBody>
      </p:sp>
      <p:sp>
        <p:nvSpPr>
          <p:cNvPr id="177" name="Right Arrow 29">
            <a:extLst>
              <a:ext uri="{FF2B5EF4-FFF2-40B4-BE49-F238E27FC236}">
                <a16:creationId xmlns:a16="http://schemas.microsoft.com/office/drawing/2014/main" id="{BE6D4E83-9138-4B16-AA0E-88693404B5C8}"/>
              </a:ext>
            </a:extLst>
          </p:cNvPr>
          <p:cNvSpPr/>
          <p:nvPr/>
        </p:nvSpPr>
        <p:spPr>
          <a:xfrm rot="10800000">
            <a:off x="1548800" y="5587508"/>
            <a:ext cx="160953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78" name="Oval 177">
            <a:extLst>
              <a:ext uri="{FF2B5EF4-FFF2-40B4-BE49-F238E27FC236}">
                <a16:creationId xmlns:a16="http://schemas.microsoft.com/office/drawing/2014/main" id="{AD42EC12-16CE-4541-AB4B-CC038000F0D7}"/>
              </a:ext>
            </a:extLst>
          </p:cNvPr>
          <p:cNvSpPr>
            <a:spLocks noChangeAspect="1"/>
          </p:cNvSpPr>
          <p:nvPr/>
        </p:nvSpPr>
        <p:spPr>
          <a:xfrm>
            <a:off x="1211526" y="557337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
        <p:nvSpPr>
          <p:cNvPr id="179" name="Rectangle 178">
            <a:extLst>
              <a:ext uri="{FF2B5EF4-FFF2-40B4-BE49-F238E27FC236}">
                <a16:creationId xmlns:a16="http://schemas.microsoft.com/office/drawing/2014/main" id="{5AA14D11-6BF4-4309-A372-5A7A8F87431E}"/>
              </a:ext>
            </a:extLst>
          </p:cNvPr>
          <p:cNvSpPr/>
          <p:nvPr/>
        </p:nvSpPr>
        <p:spPr>
          <a:xfrm>
            <a:off x="1582386" y="5357608"/>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Response</a:t>
            </a:r>
          </a:p>
        </p:txBody>
      </p:sp>
      <p:grpSp>
        <p:nvGrpSpPr>
          <p:cNvPr id="180" name="Group 179">
            <a:extLst>
              <a:ext uri="{FF2B5EF4-FFF2-40B4-BE49-F238E27FC236}">
                <a16:creationId xmlns:a16="http://schemas.microsoft.com/office/drawing/2014/main" id="{E8761403-1AE7-4225-A918-60A6AA8C05CA}"/>
              </a:ext>
            </a:extLst>
          </p:cNvPr>
          <p:cNvGrpSpPr/>
          <p:nvPr/>
        </p:nvGrpSpPr>
        <p:grpSpPr>
          <a:xfrm>
            <a:off x="397512" y="1891064"/>
            <a:ext cx="621857" cy="1225361"/>
            <a:chOff x="3386589" y="1994436"/>
            <a:chExt cx="621857" cy="1225361"/>
          </a:xfrm>
        </p:grpSpPr>
        <p:grpSp>
          <p:nvGrpSpPr>
            <p:cNvPr id="181" name="Group 180">
              <a:extLst>
                <a:ext uri="{FF2B5EF4-FFF2-40B4-BE49-F238E27FC236}">
                  <a16:creationId xmlns:a16="http://schemas.microsoft.com/office/drawing/2014/main" id="{C5CD9A80-B187-4E80-8EBF-B37B137DEE7F}"/>
                </a:ext>
              </a:extLst>
            </p:cNvPr>
            <p:cNvGrpSpPr>
              <a:grpSpLocks noChangeAspect="1"/>
            </p:cNvGrpSpPr>
            <p:nvPr/>
          </p:nvGrpSpPr>
          <p:grpSpPr>
            <a:xfrm>
              <a:off x="3386589" y="1994436"/>
              <a:ext cx="618352" cy="573362"/>
              <a:chOff x="21532850" y="-24034750"/>
              <a:chExt cx="24393525" cy="22618700"/>
            </a:xfrm>
          </p:grpSpPr>
          <p:sp>
            <p:nvSpPr>
              <p:cNvPr id="198" name="Oval 42">
                <a:extLst>
                  <a:ext uri="{FF2B5EF4-FFF2-40B4-BE49-F238E27FC236}">
                    <a16:creationId xmlns:a16="http://schemas.microsoft.com/office/drawing/2014/main" id="{1273DEB4-6A86-4E18-9B91-6D739CEBEEF7}"/>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9" name="Freeform 43">
                <a:extLst>
                  <a:ext uri="{FF2B5EF4-FFF2-40B4-BE49-F238E27FC236}">
                    <a16:creationId xmlns:a16="http://schemas.microsoft.com/office/drawing/2014/main" id="{00C53F90-80E1-4B19-8372-498E4B65892E}"/>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0" name="Freeform 44">
                <a:extLst>
                  <a:ext uri="{FF2B5EF4-FFF2-40B4-BE49-F238E27FC236}">
                    <a16:creationId xmlns:a16="http://schemas.microsoft.com/office/drawing/2014/main" id="{851569EF-1C35-4004-8974-4FA384CADE09}"/>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1" name="Freeform 45">
                <a:extLst>
                  <a:ext uri="{FF2B5EF4-FFF2-40B4-BE49-F238E27FC236}">
                    <a16:creationId xmlns:a16="http://schemas.microsoft.com/office/drawing/2014/main" id="{CE632720-820F-4FF9-8D87-4BB7B6556573}"/>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2" name="Freeform 46">
                <a:extLst>
                  <a:ext uri="{FF2B5EF4-FFF2-40B4-BE49-F238E27FC236}">
                    <a16:creationId xmlns:a16="http://schemas.microsoft.com/office/drawing/2014/main" id="{753E3787-1597-45A7-A9FE-9E2DC3549DA2}"/>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3" name="Oval 47">
                <a:extLst>
                  <a:ext uri="{FF2B5EF4-FFF2-40B4-BE49-F238E27FC236}">
                    <a16:creationId xmlns:a16="http://schemas.microsoft.com/office/drawing/2014/main" id="{9F9F255C-2A89-4CD4-B952-0285AF6CCAFD}"/>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4" name="Freeform 48">
                <a:extLst>
                  <a:ext uri="{FF2B5EF4-FFF2-40B4-BE49-F238E27FC236}">
                    <a16:creationId xmlns:a16="http://schemas.microsoft.com/office/drawing/2014/main" id="{CF20C103-9D91-4DB7-BD36-01F0D8E283B5}"/>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5" name="Freeform 49">
                <a:extLst>
                  <a:ext uri="{FF2B5EF4-FFF2-40B4-BE49-F238E27FC236}">
                    <a16:creationId xmlns:a16="http://schemas.microsoft.com/office/drawing/2014/main" id="{16A22B5A-D6E8-4560-8309-190FB0E36D79}"/>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6" name="Freeform 50">
                <a:extLst>
                  <a:ext uri="{FF2B5EF4-FFF2-40B4-BE49-F238E27FC236}">
                    <a16:creationId xmlns:a16="http://schemas.microsoft.com/office/drawing/2014/main" id="{A4B2C0FF-CA68-48DF-9254-ECFD67E14EF6}"/>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7" name="Freeform 51">
                <a:extLst>
                  <a:ext uri="{FF2B5EF4-FFF2-40B4-BE49-F238E27FC236}">
                    <a16:creationId xmlns:a16="http://schemas.microsoft.com/office/drawing/2014/main" id="{6BBC0C1F-4AE6-4268-B30D-B98CFE27D1A2}"/>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8" name="Oval 52">
                <a:extLst>
                  <a:ext uri="{FF2B5EF4-FFF2-40B4-BE49-F238E27FC236}">
                    <a16:creationId xmlns:a16="http://schemas.microsoft.com/office/drawing/2014/main" id="{1A5CA8A3-401D-4505-92E8-DFBDB3D6CCCD}"/>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9" name="Freeform 53">
                <a:extLst>
                  <a:ext uri="{FF2B5EF4-FFF2-40B4-BE49-F238E27FC236}">
                    <a16:creationId xmlns:a16="http://schemas.microsoft.com/office/drawing/2014/main" id="{956B8488-14BD-4A64-83A3-82272C03FB3C}"/>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0" name="Freeform 54">
                <a:extLst>
                  <a:ext uri="{FF2B5EF4-FFF2-40B4-BE49-F238E27FC236}">
                    <a16:creationId xmlns:a16="http://schemas.microsoft.com/office/drawing/2014/main" id="{2FF35746-A0B2-4C05-95E6-EA810EA280DF}"/>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1" name="Freeform 55">
                <a:extLst>
                  <a:ext uri="{FF2B5EF4-FFF2-40B4-BE49-F238E27FC236}">
                    <a16:creationId xmlns:a16="http://schemas.microsoft.com/office/drawing/2014/main" id="{BEAD2F2E-1DC4-445F-9887-153F84ABA213}"/>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2" name="Freeform 56">
                <a:extLst>
                  <a:ext uri="{FF2B5EF4-FFF2-40B4-BE49-F238E27FC236}">
                    <a16:creationId xmlns:a16="http://schemas.microsoft.com/office/drawing/2014/main" id="{547FB6B9-F39D-45D1-89CA-A0C8CBA2AFD5}"/>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82" name="Group 181">
              <a:extLst>
                <a:ext uri="{FF2B5EF4-FFF2-40B4-BE49-F238E27FC236}">
                  <a16:creationId xmlns:a16="http://schemas.microsoft.com/office/drawing/2014/main" id="{2524CDDE-D215-465E-AA00-51BCB1699C66}"/>
                </a:ext>
              </a:extLst>
            </p:cNvPr>
            <p:cNvGrpSpPr>
              <a:grpSpLocks noChangeAspect="1"/>
            </p:cNvGrpSpPr>
            <p:nvPr/>
          </p:nvGrpSpPr>
          <p:grpSpPr>
            <a:xfrm>
              <a:off x="3390094" y="2646435"/>
              <a:ext cx="618352" cy="573362"/>
              <a:chOff x="21532850" y="-24034750"/>
              <a:chExt cx="24393525" cy="22618700"/>
            </a:xfrm>
          </p:grpSpPr>
          <p:sp>
            <p:nvSpPr>
              <p:cNvPr id="183" name="Oval 42">
                <a:extLst>
                  <a:ext uri="{FF2B5EF4-FFF2-40B4-BE49-F238E27FC236}">
                    <a16:creationId xmlns:a16="http://schemas.microsoft.com/office/drawing/2014/main" id="{6DCF7CAE-E473-4637-826B-3F04B263FF1D}"/>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4" name="Freeform 43">
                <a:extLst>
                  <a:ext uri="{FF2B5EF4-FFF2-40B4-BE49-F238E27FC236}">
                    <a16:creationId xmlns:a16="http://schemas.microsoft.com/office/drawing/2014/main" id="{885B48A9-49A6-4A28-92EE-CF896798AE51}"/>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5" name="Freeform 44">
                <a:extLst>
                  <a:ext uri="{FF2B5EF4-FFF2-40B4-BE49-F238E27FC236}">
                    <a16:creationId xmlns:a16="http://schemas.microsoft.com/office/drawing/2014/main" id="{E6D5900C-9E0D-4DEF-AB69-6E4698EA778E}"/>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6" name="Freeform 45">
                <a:extLst>
                  <a:ext uri="{FF2B5EF4-FFF2-40B4-BE49-F238E27FC236}">
                    <a16:creationId xmlns:a16="http://schemas.microsoft.com/office/drawing/2014/main" id="{E2B3E336-8725-49F6-B24B-AFC84284E944}"/>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7" name="Freeform 46">
                <a:extLst>
                  <a:ext uri="{FF2B5EF4-FFF2-40B4-BE49-F238E27FC236}">
                    <a16:creationId xmlns:a16="http://schemas.microsoft.com/office/drawing/2014/main" id="{7C9F7B5C-0433-45AA-9B6E-02899D62B5BB}"/>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8" name="Oval 47">
                <a:extLst>
                  <a:ext uri="{FF2B5EF4-FFF2-40B4-BE49-F238E27FC236}">
                    <a16:creationId xmlns:a16="http://schemas.microsoft.com/office/drawing/2014/main" id="{6E4DDC91-A12F-4634-AA0E-6D69E3E22EFE}"/>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9" name="Freeform 48">
                <a:extLst>
                  <a:ext uri="{FF2B5EF4-FFF2-40B4-BE49-F238E27FC236}">
                    <a16:creationId xmlns:a16="http://schemas.microsoft.com/office/drawing/2014/main" id="{02DE0964-EC0C-4C4C-B690-FA7330C75332}"/>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0" name="Freeform 49">
                <a:extLst>
                  <a:ext uri="{FF2B5EF4-FFF2-40B4-BE49-F238E27FC236}">
                    <a16:creationId xmlns:a16="http://schemas.microsoft.com/office/drawing/2014/main" id="{5298B0AA-9414-4A8E-8C44-C2AC898093B9}"/>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 name="Freeform 50">
                <a:extLst>
                  <a:ext uri="{FF2B5EF4-FFF2-40B4-BE49-F238E27FC236}">
                    <a16:creationId xmlns:a16="http://schemas.microsoft.com/office/drawing/2014/main" id="{8DE71E07-2635-45E4-A2AF-88901CFD76B6}"/>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2" name="Freeform 51">
                <a:extLst>
                  <a:ext uri="{FF2B5EF4-FFF2-40B4-BE49-F238E27FC236}">
                    <a16:creationId xmlns:a16="http://schemas.microsoft.com/office/drawing/2014/main" id="{B40892BB-5FA0-4DC5-8199-0C70BE4243BE}"/>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3" name="Oval 52">
                <a:extLst>
                  <a:ext uri="{FF2B5EF4-FFF2-40B4-BE49-F238E27FC236}">
                    <a16:creationId xmlns:a16="http://schemas.microsoft.com/office/drawing/2014/main" id="{3D3A8A2D-34DF-4E27-BAC5-01411B0D6F99}"/>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4" name="Freeform 53">
                <a:extLst>
                  <a:ext uri="{FF2B5EF4-FFF2-40B4-BE49-F238E27FC236}">
                    <a16:creationId xmlns:a16="http://schemas.microsoft.com/office/drawing/2014/main" id="{753C14C3-C408-4CCE-9E18-A47B70F3B4E4}"/>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5" name="Freeform 54">
                <a:extLst>
                  <a:ext uri="{FF2B5EF4-FFF2-40B4-BE49-F238E27FC236}">
                    <a16:creationId xmlns:a16="http://schemas.microsoft.com/office/drawing/2014/main" id="{25C0DD22-CE53-4C12-B11E-BDC56B635982}"/>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6" name="Freeform 55">
                <a:extLst>
                  <a:ext uri="{FF2B5EF4-FFF2-40B4-BE49-F238E27FC236}">
                    <a16:creationId xmlns:a16="http://schemas.microsoft.com/office/drawing/2014/main" id="{818E916C-2136-4285-9D8F-87C454787D7B}"/>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7" name="Freeform 56">
                <a:extLst>
                  <a:ext uri="{FF2B5EF4-FFF2-40B4-BE49-F238E27FC236}">
                    <a16:creationId xmlns:a16="http://schemas.microsoft.com/office/drawing/2014/main" id="{5C74D99D-6260-4571-BB22-163351A2C95D}"/>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sp>
        <p:nvSpPr>
          <p:cNvPr id="214" name="TextBox 213">
            <a:extLst>
              <a:ext uri="{FF2B5EF4-FFF2-40B4-BE49-F238E27FC236}">
                <a16:creationId xmlns:a16="http://schemas.microsoft.com/office/drawing/2014/main" id="{1F7EF4B9-EAA7-4FF3-BB46-E734AE4D12DD}"/>
              </a:ext>
            </a:extLst>
          </p:cNvPr>
          <p:cNvSpPr txBox="1"/>
          <p:nvPr/>
        </p:nvSpPr>
        <p:spPr>
          <a:xfrm>
            <a:off x="4252699" y="2350102"/>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a:t>
            </a:r>
          </a:p>
        </p:txBody>
      </p:sp>
      <p:pic>
        <p:nvPicPr>
          <p:cNvPr id="215" name="Picture 214">
            <a:extLst>
              <a:ext uri="{FF2B5EF4-FFF2-40B4-BE49-F238E27FC236}">
                <a16:creationId xmlns:a16="http://schemas.microsoft.com/office/drawing/2014/main" id="{E3100B07-39E8-423F-AAD7-A88279BB6CB1}"/>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810072" y="1704651"/>
            <a:ext cx="457200" cy="608772"/>
          </a:xfrm>
          <a:prstGeom prst="rect">
            <a:avLst/>
          </a:prstGeom>
        </p:spPr>
      </p:pic>
      <p:pic>
        <p:nvPicPr>
          <p:cNvPr id="216" name="Picture 215">
            <a:extLst>
              <a:ext uri="{FF2B5EF4-FFF2-40B4-BE49-F238E27FC236}">
                <a16:creationId xmlns:a16="http://schemas.microsoft.com/office/drawing/2014/main" id="{901BADE0-B295-43B0-82CB-6C896C3F0DD5}"/>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4442654" y="1687479"/>
            <a:ext cx="457200" cy="641638"/>
          </a:xfrm>
          <a:prstGeom prst="rect">
            <a:avLst/>
          </a:prstGeom>
        </p:spPr>
      </p:pic>
      <p:sp>
        <p:nvSpPr>
          <p:cNvPr id="89" name="TextBox 88">
            <a:extLst>
              <a:ext uri="{FF2B5EF4-FFF2-40B4-BE49-F238E27FC236}">
                <a16:creationId xmlns:a16="http://schemas.microsoft.com/office/drawing/2014/main" id="{9A438E09-91B3-D94F-B57C-684682FA6D0D}"/>
              </a:ext>
            </a:extLst>
          </p:cNvPr>
          <p:cNvSpPr txBox="1"/>
          <p:nvPr/>
        </p:nvSpPr>
        <p:spPr>
          <a:xfrm>
            <a:off x="2687872" y="1745945"/>
            <a:ext cx="2103120" cy="365760"/>
          </a:xfrm>
          <a:prstGeom prst="rect">
            <a:avLst/>
          </a:prstGeom>
        </p:spPr>
        <p:txBody>
          <a:bodyPr wrap="square" lIns="0" tIns="0" rIns="0" bIns="0" rtlCol="0" anchor="b">
            <a:spAutoFit/>
          </a:bodyPr>
          <a:lstStyle/>
          <a:p>
            <a:r>
              <a:rPr lang="en-US" sz="1200" dirty="0">
                <a:solidFill>
                  <a:srgbClr val="FF0000"/>
                </a:solidFill>
                <a:latin typeface="Calibri" panose="020F0502020204030204" pitchFamily="34" charset="0"/>
              </a:rPr>
              <a:t>LB decrypts</a:t>
            </a:r>
          </a:p>
          <a:p>
            <a:r>
              <a:rPr lang="en-US" sz="1200" dirty="0">
                <a:solidFill>
                  <a:srgbClr val="FF0000"/>
                </a:solidFill>
                <a:latin typeface="Calibri" panose="020F0502020204030204" pitchFamily="34" charset="0"/>
              </a:rPr>
              <a:t>and forwards in clear</a:t>
            </a:r>
          </a:p>
        </p:txBody>
      </p:sp>
      <p:cxnSp>
        <p:nvCxnSpPr>
          <p:cNvPr id="90" name="Straight Connector 89">
            <a:extLst>
              <a:ext uri="{FF2B5EF4-FFF2-40B4-BE49-F238E27FC236}">
                <a16:creationId xmlns:a16="http://schemas.microsoft.com/office/drawing/2014/main" id="{1C71067B-54A8-7E47-B963-EE03875499E2}"/>
              </a:ext>
            </a:extLst>
          </p:cNvPr>
          <p:cNvCxnSpPr>
            <a:cxnSpLocks/>
          </p:cNvCxnSpPr>
          <p:nvPr/>
        </p:nvCxnSpPr>
        <p:spPr>
          <a:xfrm>
            <a:off x="1375622" y="2592336"/>
            <a:ext cx="1737360" cy="0"/>
          </a:xfrm>
          <a:prstGeom prst="line">
            <a:avLst/>
          </a:prstGeom>
          <a:ln w="28575">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8122A64D-6183-3C44-AF6F-990FD50CE95B}"/>
              </a:ext>
            </a:extLst>
          </p:cNvPr>
          <p:cNvCxnSpPr>
            <a:cxnSpLocks/>
          </p:cNvCxnSpPr>
          <p:nvPr/>
        </p:nvCxnSpPr>
        <p:spPr>
          <a:xfrm>
            <a:off x="4003593" y="2588621"/>
            <a:ext cx="1392001" cy="0"/>
          </a:xfrm>
          <a:prstGeom prst="line">
            <a:avLst/>
          </a:prstGeom>
          <a:ln w="28575">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9574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Import Server Certificate or Create a Self-Signed Certificate</a:t>
            </a:r>
          </a:p>
          <a:p>
            <a:pPr lvl="1"/>
            <a:r>
              <a:rPr lang="en-US" dirty="0"/>
              <a:t>Under System – Certificates</a:t>
            </a:r>
          </a:p>
          <a:p>
            <a:pPr lvl="2"/>
            <a:r>
              <a:rPr lang="en-US" dirty="0"/>
              <a:t>Import Certificate</a:t>
            </a:r>
          </a:p>
          <a:p>
            <a:pPr lvl="1"/>
            <a:endParaRPr lang="en-US" dirty="0"/>
          </a:p>
        </p:txBody>
      </p:sp>
      <p:pic>
        <p:nvPicPr>
          <p:cNvPr id="2" name="Picture 1">
            <a:extLst>
              <a:ext uri="{FF2B5EF4-FFF2-40B4-BE49-F238E27FC236}">
                <a16:creationId xmlns:a16="http://schemas.microsoft.com/office/drawing/2014/main" id="{B207F2EA-25F1-4F8A-AEB4-066895C66909}"/>
              </a:ext>
            </a:extLst>
          </p:cNvPr>
          <p:cNvPicPr>
            <a:picLocks noChangeAspect="1"/>
          </p:cNvPicPr>
          <p:nvPr/>
        </p:nvPicPr>
        <p:blipFill rotWithShape="1">
          <a:blip r:embed="rId3"/>
          <a:srcRect b="8750"/>
          <a:stretch/>
        </p:blipFill>
        <p:spPr>
          <a:xfrm>
            <a:off x="3343723" y="2423532"/>
            <a:ext cx="7286625" cy="4289297"/>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HTTPS Off-Load Configuration (2/5)</a:t>
            </a:r>
          </a:p>
        </p:txBody>
      </p:sp>
      <p:sp>
        <p:nvSpPr>
          <p:cNvPr id="12" name="TextBox 11">
            <a:extLst>
              <a:ext uri="{FF2B5EF4-FFF2-40B4-BE49-F238E27FC236}">
                <a16:creationId xmlns:a16="http://schemas.microsoft.com/office/drawing/2014/main" id="{8B09A901-513F-4252-92F4-D6C10BED1003}"/>
              </a:ext>
            </a:extLst>
          </p:cNvPr>
          <p:cNvSpPr txBox="1"/>
          <p:nvPr/>
        </p:nvSpPr>
        <p:spPr>
          <a:xfrm>
            <a:off x="10360625" y="3429000"/>
            <a:ext cx="17018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Server Certificate</a:t>
            </a:r>
          </a:p>
          <a:p>
            <a:pPr lvl="0">
              <a:defRPr/>
            </a:pPr>
            <a:r>
              <a:rPr lang="en-US" sz="1000" dirty="0">
                <a:solidFill>
                  <a:schemeClr val="tx2"/>
                </a:solidFill>
                <a:latin typeface="Calibri" panose="020F0502020204030204" pitchFamily="34" charset="0"/>
              </a:rPr>
              <a:t>(See Notes of example)</a:t>
            </a:r>
          </a:p>
        </p:txBody>
      </p:sp>
      <p:cxnSp>
        <p:nvCxnSpPr>
          <p:cNvPr id="13" name="Straight Arrow Connector 12">
            <a:extLst>
              <a:ext uri="{FF2B5EF4-FFF2-40B4-BE49-F238E27FC236}">
                <a16:creationId xmlns:a16="http://schemas.microsoft.com/office/drawing/2014/main" id="{8970720C-8980-4F73-BF87-20282160A613}"/>
              </a:ext>
            </a:extLst>
          </p:cNvPr>
          <p:cNvCxnSpPr>
            <a:cxnSpLocks/>
            <a:stCxn id="12" idx="1"/>
          </p:cNvCxnSpPr>
          <p:nvPr/>
        </p:nvCxnSpPr>
        <p:spPr bwMode="gray">
          <a:xfrm flipH="1">
            <a:off x="9524283" y="3629055"/>
            <a:ext cx="836342" cy="7694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0B2E9D40-EA4C-4938-AD61-20F068724B99}"/>
              </a:ext>
            </a:extLst>
          </p:cNvPr>
          <p:cNvSpPr txBox="1"/>
          <p:nvPr/>
        </p:nvSpPr>
        <p:spPr>
          <a:xfrm>
            <a:off x="10360625" y="3969628"/>
            <a:ext cx="17018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Server Key</a:t>
            </a:r>
          </a:p>
          <a:p>
            <a:pPr>
              <a:defRPr/>
            </a:pPr>
            <a:r>
              <a:rPr lang="en-US" sz="1000" dirty="0">
                <a:solidFill>
                  <a:schemeClr val="tx2"/>
                </a:solidFill>
                <a:latin typeface="Calibri" panose="020F0502020204030204" pitchFamily="34" charset="0"/>
              </a:rPr>
              <a:t>(See Notes of example)</a:t>
            </a:r>
          </a:p>
        </p:txBody>
      </p:sp>
      <p:cxnSp>
        <p:nvCxnSpPr>
          <p:cNvPr id="18" name="Straight Arrow Connector 17">
            <a:extLst>
              <a:ext uri="{FF2B5EF4-FFF2-40B4-BE49-F238E27FC236}">
                <a16:creationId xmlns:a16="http://schemas.microsoft.com/office/drawing/2014/main" id="{20EFE474-C9A8-423F-B4B0-1E017B21D716}"/>
              </a:ext>
            </a:extLst>
          </p:cNvPr>
          <p:cNvCxnSpPr>
            <a:cxnSpLocks/>
            <a:stCxn id="17" idx="1"/>
          </p:cNvCxnSpPr>
          <p:nvPr/>
        </p:nvCxnSpPr>
        <p:spPr bwMode="gray">
          <a:xfrm flipH="1">
            <a:off x="9524283" y="4169683"/>
            <a:ext cx="836342" cy="13468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26E7E89B-636C-4CAB-90AF-60089B6BA6E8}"/>
              </a:ext>
            </a:extLst>
          </p:cNvPr>
          <p:cNvSpPr txBox="1"/>
          <p:nvPr/>
        </p:nvSpPr>
        <p:spPr>
          <a:xfrm>
            <a:off x="8809840" y="5387898"/>
            <a:ext cx="17018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Must be enabled to use that certificate in LB L7 HTTPS VIP </a:t>
            </a:r>
          </a:p>
        </p:txBody>
      </p:sp>
      <p:cxnSp>
        <p:nvCxnSpPr>
          <p:cNvPr id="23" name="Straight Arrow Connector 22">
            <a:extLst>
              <a:ext uri="{FF2B5EF4-FFF2-40B4-BE49-F238E27FC236}">
                <a16:creationId xmlns:a16="http://schemas.microsoft.com/office/drawing/2014/main" id="{F53BA07E-4FE2-4F51-8462-54112AFEBC93}"/>
              </a:ext>
            </a:extLst>
          </p:cNvPr>
          <p:cNvCxnSpPr>
            <a:cxnSpLocks/>
            <a:stCxn id="22" idx="1"/>
          </p:cNvCxnSpPr>
          <p:nvPr/>
        </p:nvCxnSpPr>
        <p:spPr bwMode="gray">
          <a:xfrm flipH="1">
            <a:off x="7973498" y="5587953"/>
            <a:ext cx="836342" cy="7694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D9A6E2B9-E89D-4D08-BE97-CB4264040ED6}"/>
              </a:ext>
            </a:extLst>
          </p:cNvPr>
          <p:cNvSpPr/>
          <p:nvPr/>
        </p:nvSpPr>
        <p:spPr>
          <a:xfrm>
            <a:off x="7315200" y="130175"/>
            <a:ext cx="4610008" cy="1247251"/>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7" name="Picture 26">
            <a:extLst>
              <a:ext uri="{FF2B5EF4-FFF2-40B4-BE49-F238E27FC236}">
                <a16:creationId xmlns:a16="http://schemas.microsoft.com/office/drawing/2014/main" id="{DCFAE490-458F-4A0F-A2E4-00227537AB9B}"/>
              </a:ext>
            </a:extLst>
          </p:cNvPr>
          <p:cNvPicPr>
            <a:picLocks noChangeAspect="1"/>
          </p:cNvPicPr>
          <p:nvPr/>
        </p:nvPicPr>
        <p:blipFill rotWithShape="1">
          <a:blip r:embed="rId4"/>
          <a:srcRect r="2774"/>
          <a:stretch/>
        </p:blipFill>
        <p:spPr>
          <a:xfrm>
            <a:off x="7382739" y="184640"/>
            <a:ext cx="4542469" cy="1192786"/>
          </a:xfrm>
          <a:prstGeom prst="rect">
            <a:avLst/>
          </a:prstGeom>
        </p:spPr>
      </p:pic>
      <p:sp>
        <p:nvSpPr>
          <p:cNvPr id="14" name="TextBox 13">
            <a:extLst>
              <a:ext uri="{FF2B5EF4-FFF2-40B4-BE49-F238E27FC236}">
                <a16:creationId xmlns:a16="http://schemas.microsoft.com/office/drawing/2014/main" id="{17BD1A11-2A45-0145-997C-47B8C2C7B86F}"/>
              </a:ext>
            </a:extLst>
          </p:cNvPr>
          <p:cNvSpPr txBox="1"/>
          <p:nvPr/>
        </p:nvSpPr>
        <p:spPr>
          <a:xfrm>
            <a:off x="776176" y="3241866"/>
            <a:ext cx="2054847" cy="707886"/>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Screenshot shows RSA certificate.</a:t>
            </a:r>
          </a:p>
          <a:p>
            <a:pPr lvl="0">
              <a:defRPr/>
            </a:pPr>
            <a:endParaRPr lang="en-US" sz="1000" dirty="0">
              <a:solidFill>
                <a:schemeClr val="tx2"/>
              </a:solidFill>
              <a:latin typeface="Calibri" panose="020F0502020204030204" pitchFamily="34" charset="0"/>
            </a:endParaRPr>
          </a:p>
          <a:p>
            <a:pPr lvl="0">
              <a:defRPr/>
            </a:pPr>
            <a:r>
              <a:rPr lang="en-US" sz="1000" dirty="0">
                <a:solidFill>
                  <a:schemeClr val="tx2"/>
                </a:solidFill>
                <a:latin typeface="Calibri" panose="020F0502020204030204" pitchFamily="34" charset="0"/>
              </a:rPr>
              <a:t>Wildcard and ECC certificates are also supported.</a:t>
            </a:r>
          </a:p>
        </p:txBody>
      </p:sp>
    </p:spTree>
    <p:extLst>
      <p:ext uri="{BB962C8B-B14F-4D97-AF65-F5344CB8AC3E}">
        <p14:creationId xmlns:p14="http://schemas.microsoft.com/office/powerpoint/2010/main" val="39948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the default HTTP profile, or Create a new one</a:t>
            </a:r>
          </a:p>
          <a:p>
            <a:pPr lvl="1"/>
            <a:r>
              <a:rPr lang="en-US" dirty="0"/>
              <a:t>Under Networking – Load Balancing – Profiles </a:t>
            </a:r>
          </a:p>
          <a:p>
            <a:pPr lvl="2"/>
            <a:r>
              <a:rPr lang="en-US" dirty="0"/>
              <a:t>Add Application Profile – HTTP</a:t>
            </a:r>
          </a:p>
          <a:p>
            <a:pPr lvl="1"/>
            <a:endParaRPr lang="en-US" dirty="0"/>
          </a:p>
        </p:txBody>
      </p:sp>
      <p:pic>
        <p:nvPicPr>
          <p:cNvPr id="7" name="Picture 6">
            <a:extLst>
              <a:ext uri="{FF2B5EF4-FFF2-40B4-BE49-F238E27FC236}">
                <a16:creationId xmlns:a16="http://schemas.microsoft.com/office/drawing/2014/main" id="{B042BD6D-B0D3-4B1E-BCC2-96EF956AC7AB}"/>
              </a:ext>
            </a:extLst>
          </p:cNvPr>
          <p:cNvPicPr>
            <a:picLocks noChangeAspect="1"/>
          </p:cNvPicPr>
          <p:nvPr/>
        </p:nvPicPr>
        <p:blipFill>
          <a:blip r:embed="rId2"/>
          <a:stretch>
            <a:fillRect/>
          </a:stretch>
        </p:blipFill>
        <p:spPr>
          <a:xfrm>
            <a:off x="1391295" y="2682874"/>
            <a:ext cx="9825038" cy="376237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HTTPS Off-Load Configuration (3/5)</a:t>
            </a:r>
          </a:p>
        </p:txBody>
      </p:sp>
      <p:sp>
        <p:nvSpPr>
          <p:cNvPr id="8" name="TextBox 7">
            <a:extLst>
              <a:ext uri="{FF2B5EF4-FFF2-40B4-BE49-F238E27FC236}">
                <a16:creationId xmlns:a16="http://schemas.microsoft.com/office/drawing/2014/main" id="{FD779368-FEB5-4D77-963D-73E5A38DF7AA}"/>
              </a:ext>
            </a:extLst>
          </p:cNvPr>
          <p:cNvSpPr txBox="1"/>
          <p:nvPr/>
        </p:nvSpPr>
        <p:spPr>
          <a:xfrm>
            <a:off x="6906322" y="2262789"/>
            <a:ext cx="193033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long Clients idle connections remain before LB closes them (FIN).</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5984891" y="2816787"/>
            <a:ext cx="1886600" cy="121252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FCBBAF00-1317-45CB-971E-6F316AC1EE92}"/>
              </a:ext>
            </a:extLst>
          </p:cNvPr>
          <p:cNvSpPr txBox="1"/>
          <p:nvPr/>
        </p:nvSpPr>
        <p:spPr>
          <a:xfrm>
            <a:off x="9062224" y="2296134"/>
            <a:ext cx="277293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long LB waits for Server HTTP Response before LB gives up and sends an Error to Client and Server (FIN).</a:t>
            </a:r>
          </a:p>
        </p:txBody>
      </p:sp>
      <p:cxnSp>
        <p:nvCxnSpPr>
          <p:cNvPr id="16" name="Straight Arrow Connector 15">
            <a:extLst>
              <a:ext uri="{FF2B5EF4-FFF2-40B4-BE49-F238E27FC236}">
                <a16:creationId xmlns:a16="http://schemas.microsoft.com/office/drawing/2014/main" id="{FDAD1302-D3AC-4586-8D24-47775C9CF3D0}"/>
              </a:ext>
            </a:extLst>
          </p:cNvPr>
          <p:cNvCxnSpPr>
            <a:cxnSpLocks/>
            <a:stCxn id="15" idx="2"/>
          </p:cNvCxnSpPr>
          <p:nvPr/>
        </p:nvCxnSpPr>
        <p:spPr bwMode="gray">
          <a:xfrm flipH="1">
            <a:off x="8836659" y="2850132"/>
            <a:ext cx="1612034" cy="221995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C8A3FBD0-6B49-4489-9A67-82B2C4285AF5}"/>
              </a:ext>
            </a:extLst>
          </p:cNvPr>
          <p:cNvSpPr/>
          <p:nvPr/>
        </p:nvSpPr>
        <p:spPr>
          <a:xfrm>
            <a:off x="7315200" y="130175"/>
            <a:ext cx="4610008" cy="1247251"/>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3" name="Picture 12">
            <a:extLst>
              <a:ext uri="{FF2B5EF4-FFF2-40B4-BE49-F238E27FC236}">
                <a16:creationId xmlns:a16="http://schemas.microsoft.com/office/drawing/2014/main" id="{A6E2055D-0497-45B9-A0A8-59282F44DBBC}"/>
              </a:ext>
            </a:extLst>
          </p:cNvPr>
          <p:cNvPicPr>
            <a:picLocks noChangeAspect="1"/>
          </p:cNvPicPr>
          <p:nvPr/>
        </p:nvPicPr>
        <p:blipFill rotWithShape="1">
          <a:blip r:embed="rId3"/>
          <a:srcRect r="2774"/>
          <a:stretch/>
        </p:blipFill>
        <p:spPr>
          <a:xfrm>
            <a:off x="7382739" y="184640"/>
            <a:ext cx="4542469" cy="1192786"/>
          </a:xfrm>
          <a:prstGeom prst="rect">
            <a:avLst/>
          </a:prstGeom>
        </p:spPr>
      </p:pic>
    </p:spTree>
    <p:extLst>
      <p:ext uri="{BB962C8B-B14F-4D97-AF65-F5344CB8AC3E}">
        <p14:creationId xmlns:p14="http://schemas.microsoft.com/office/powerpoint/2010/main" val="1495822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Virtual Server</a:t>
            </a:r>
          </a:p>
          <a:p>
            <a:pPr lvl="1"/>
            <a:r>
              <a:rPr lang="en-US" dirty="0"/>
              <a:t>Under Networking – Load Balancing – Virtual Servers </a:t>
            </a:r>
          </a:p>
          <a:p>
            <a:pPr lvl="2"/>
            <a:r>
              <a:rPr lang="en-US" dirty="0"/>
              <a:t>Add Virtual Server – L7 HTTP</a:t>
            </a:r>
          </a:p>
          <a:p>
            <a:pPr lvl="1"/>
            <a:endParaRPr lang="en-US" dirty="0"/>
          </a:p>
        </p:txBody>
      </p:sp>
      <p:pic>
        <p:nvPicPr>
          <p:cNvPr id="6" name="Picture 5">
            <a:extLst>
              <a:ext uri="{FF2B5EF4-FFF2-40B4-BE49-F238E27FC236}">
                <a16:creationId xmlns:a16="http://schemas.microsoft.com/office/drawing/2014/main" id="{EDC5C3EE-146A-4B99-8AD4-11F5818F5212}"/>
              </a:ext>
            </a:extLst>
          </p:cNvPr>
          <p:cNvPicPr>
            <a:picLocks noChangeAspect="1"/>
          </p:cNvPicPr>
          <p:nvPr/>
        </p:nvPicPr>
        <p:blipFill rotWithShape="1">
          <a:blip r:embed="rId2"/>
          <a:srcRect b="11606"/>
          <a:stretch/>
        </p:blipFill>
        <p:spPr>
          <a:xfrm>
            <a:off x="1592951" y="2663018"/>
            <a:ext cx="9929813" cy="4049811"/>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HTTPS Off-Load Configuration (4/5)</a:t>
            </a:r>
          </a:p>
        </p:txBody>
      </p:sp>
      <p:sp>
        <p:nvSpPr>
          <p:cNvPr id="8" name="TextBox 7">
            <a:extLst>
              <a:ext uri="{FF2B5EF4-FFF2-40B4-BE49-F238E27FC236}">
                <a16:creationId xmlns:a16="http://schemas.microsoft.com/office/drawing/2014/main" id="{FD779368-FEB5-4D77-963D-73E5A38DF7AA}"/>
              </a:ext>
            </a:extLst>
          </p:cNvPr>
          <p:cNvSpPr txBox="1"/>
          <p:nvPr/>
        </p:nvSpPr>
        <p:spPr>
          <a:xfrm>
            <a:off x="4510313" y="3006944"/>
            <a:ext cx="1126214"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VIP IP address</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4510313" y="3253165"/>
            <a:ext cx="563107" cy="478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C1456A8F-13BC-4508-8874-9B1CA76E140B}"/>
              </a:ext>
            </a:extLst>
          </p:cNvPr>
          <p:cNvSpPr txBox="1"/>
          <p:nvPr/>
        </p:nvSpPr>
        <p:spPr>
          <a:xfrm>
            <a:off x="5757386" y="3006944"/>
            <a:ext cx="1126214"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VIP TCP Port</a:t>
            </a:r>
          </a:p>
        </p:txBody>
      </p:sp>
      <p:cxnSp>
        <p:nvCxnSpPr>
          <p:cNvPr id="20" name="Straight Arrow Connector 19">
            <a:extLst>
              <a:ext uri="{FF2B5EF4-FFF2-40B4-BE49-F238E27FC236}">
                <a16:creationId xmlns:a16="http://schemas.microsoft.com/office/drawing/2014/main" id="{D245E09A-61B1-46B3-BF70-BB36772E0D78}"/>
              </a:ext>
            </a:extLst>
          </p:cNvPr>
          <p:cNvCxnSpPr>
            <a:cxnSpLocks/>
            <a:stCxn id="19" idx="2"/>
          </p:cNvCxnSpPr>
          <p:nvPr/>
        </p:nvCxnSpPr>
        <p:spPr bwMode="gray">
          <a:xfrm flipH="1">
            <a:off x="5636527" y="3253165"/>
            <a:ext cx="683966" cy="478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2FA439C5-F8BC-4201-BE01-BA8E28AA1B8D}"/>
              </a:ext>
            </a:extLst>
          </p:cNvPr>
          <p:cNvSpPr txBox="1"/>
          <p:nvPr/>
        </p:nvSpPr>
        <p:spPr>
          <a:xfrm>
            <a:off x="7492348" y="2857719"/>
            <a:ext cx="1246768"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Load Balancer hosting the VIP</a:t>
            </a:r>
          </a:p>
        </p:txBody>
      </p:sp>
      <p:cxnSp>
        <p:nvCxnSpPr>
          <p:cNvPr id="22" name="Straight Arrow Connector 21">
            <a:extLst>
              <a:ext uri="{FF2B5EF4-FFF2-40B4-BE49-F238E27FC236}">
                <a16:creationId xmlns:a16="http://schemas.microsoft.com/office/drawing/2014/main" id="{5ACF1A77-1555-47B3-BFED-79A12BAEEDBB}"/>
              </a:ext>
            </a:extLst>
          </p:cNvPr>
          <p:cNvCxnSpPr>
            <a:cxnSpLocks/>
            <a:stCxn id="21" idx="2"/>
          </p:cNvCxnSpPr>
          <p:nvPr/>
        </p:nvCxnSpPr>
        <p:spPr bwMode="gray">
          <a:xfrm flipH="1">
            <a:off x="7627434" y="3257829"/>
            <a:ext cx="488298" cy="47411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59A54608-0E55-4A50-AC3F-7B1BF04954B6}"/>
              </a:ext>
            </a:extLst>
          </p:cNvPr>
          <p:cNvSpPr txBox="1"/>
          <p:nvPr/>
        </p:nvSpPr>
        <p:spPr>
          <a:xfrm>
            <a:off x="9017863" y="3006399"/>
            <a:ext cx="1459067"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Pool load balanced</a:t>
            </a:r>
          </a:p>
        </p:txBody>
      </p:sp>
      <p:cxnSp>
        <p:nvCxnSpPr>
          <p:cNvPr id="26" name="Straight Arrow Connector 25">
            <a:extLst>
              <a:ext uri="{FF2B5EF4-FFF2-40B4-BE49-F238E27FC236}">
                <a16:creationId xmlns:a16="http://schemas.microsoft.com/office/drawing/2014/main" id="{F555BF92-0393-4067-9203-A99C14CD9B00}"/>
              </a:ext>
            </a:extLst>
          </p:cNvPr>
          <p:cNvCxnSpPr>
            <a:cxnSpLocks/>
            <a:stCxn id="25" idx="2"/>
          </p:cNvCxnSpPr>
          <p:nvPr/>
        </p:nvCxnSpPr>
        <p:spPr bwMode="gray">
          <a:xfrm flipH="1">
            <a:off x="9259099" y="3252620"/>
            <a:ext cx="488298" cy="47411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F0D01623-3A63-4AFD-A1ED-270018A05AC0}"/>
              </a:ext>
            </a:extLst>
          </p:cNvPr>
          <p:cNvSpPr txBox="1"/>
          <p:nvPr/>
        </p:nvSpPr>
        <p:spPr>
          <a:xfrm>
            <a:off x="7898323" y="5968165"/>
            <a:ext cx="4155281" cy="707886"/>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Only required if Pool Members are NOT configured with Port information (for instance using Pool with Group Membership)</a:t>
            </a:r>
          </a:p>
          <a:p>
            <a:pPr lvl="0">
              <a:defRPr/>
            </a:pPr>
            <a:r>
              <a:rPr lang="en-US" sz="1000" dirty="0">
                <a:solidFill>
                  <a:schemeClr val="tx2"/>
                </a:solidFill>
                <a:latin typeface="Calibri" panose="020F0502020204030204" pitchFamily="34" charset="0"/>
              </a:rPr>
              <a:t>AND if Pool Members TCP Ports is different than VIP Port.</a:t>
            </a:r>
          </a:p>
        </p:txBody>
      </p:sp>
      <p:cxnSp>
        <p:nvCxnSpPr>
          <p:cNvPr id="29" name="Straight Arrow Connector 28">
            <a:extLst>
              <a:ext uri="{FF2B5EF4-FFF2-40B4-BE49-F238E27FC236}">
                <a16:creationId xmlns:a16="http://schemas.microsoft.com/office/drawing/2014/main" id="{7981AA83-01EC-4213-88B4-EC875614BA1E}"/>
              </a:ext>
            </a:extLst>
          </p:cNvPr>
          <p:cNvCxnSpPr>
            <a:cxnSpLocks/>
            <a:stCxn id="28" idx="0"/>
          </p:cNvCxnSpPr>
          <p:nvPr/>
        </p:nvCxnSpPr>
        <p:spPr bwMode="gray">
          <a:xfrm flipH="1" flipV="1">
            <a:off x="9478537" y="5831694"/>
            <a:ext cx="497427" cy="13647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2B4BF84C-FD60-499A-BB49-A5FF4C0D55F0}"/>
              </a:ext>
            </a:extLst>
          </p:cNvPr>
          <p:cNvSpPr txBox="1"/>
          <p:nvPr/>
        </p:nvSpPr>
        <p:spPr>
          <a:xfrm>
            <a:off x="9595619" y="4707560"/>
            <a:ext cx="1310274"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L7 HTTP Profile</a:t>
            </a:r>
          </a:p>
        </p:txBody>
      </p:sp>
      <p:cxnSp>
        <p:nvCxnSpPr>
          <p:cNvPr id="30" name="Straight Arrow Connector 29">
            <a:extLst>
              <a:ext uri="{FF2B5EF4-FFF2-40B4-BE49-F238E27FC236}">
                <a16:creationId xmlns:a16="http://schemas.microsoft.com/office/drawing/2014/main" id="{2833178E-A27B-469E-A31F-DE74A6B52C37}"/>
              </a:ext>
            </a:extLst>
          </p:cNvPr>
          <p:cNvCxnSpPr>
            <a:cxnSpLocks/>
            <a:stCxn id="27" idx="0"/>
          </p:cNvCxnSpPr>
          <p:nvPr/>
        </p:nvCxnSpPr>
        <p:spPr bwMode="gray">
          <a:xfrm flipH="1" flipV="1">
            <a:off x="9975964" y="4470290"/>
            <a:ext cx="274792" cy="23727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BA96523-4BF6-4860-8754-1E830B8F35A0}"/>
              </a:ext>
            </a:extLst>
          </p:cNvPr>
          <p:cNvSpPr txBox="1"/>
          <p:nvPr/>
        </p:nvSpPr>
        <p:spPr>
          <a:xfrm>
            <a:off x="5174166" y="4573301"/>
            <a:ext cx="1481821"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SSL Configuration</a:t>
            </a:r>
          </a:p>
          <a:p>
            <a:pPr lvl="0">
              <a:defRPr/>
            </a:pPr>
            <a:r>
              <a:rPr lang="en-US" sz="1000" dirty="0">
                <a:solidFill>
                  <a:schemeClr val="tx2"/>
                </a:solidFill>
                <a:latin typeface="Calibri" panose="020F0502020204030204" pitchFamily="34" charset="0"/>
              </a:rPr>
              <a:t>(See next slide)</a:t>
            </a:r>
          </a:p>
        </p:txBody>
      </p:sp>
      <p:cxnSp>
        <p:nvCxnSpPr>
          <p:cNvPr id="32" name="Straight Arrow Connector 31">
            <a:extLst>
              <a:ext uri="{FF2B5EF4-FFF2-40B4-BE49-F238E27FC236}">
                <a16:creationId xmlns:a16="http://schemas.microsoft.com/office/drawing/2014/main" id="{B82A8133-1788-4862-8D0E-7C32DFB5F969}"/>
              </a:ext>
            </a:extLst>
          </p:cNvPr>
          <p:cNvCxnSpPr>
            <a:cxnSpLocks/>
            <a:stCxn id="31" idx="3"/>
          </p:cNvCxnSpPr>
          <p:nvPr/>
        </p:nvCxnSpPr>
        <p:spPr bwMode="gray">
          <a:xfrm>
            <a:off x="6655987" y="4773356"/>
            <a:ext cx="715513" cy="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5" name="Rectangle 34">
            <a:extLst>
              <a:ext uri="{FF2B5EF4-FFF2-40B4-BE49-F238E27FC236}">
                <a16:creationId xmlns:a16="http://schemas.microsoft.com/office/drawing/2014/main" id="{FE590FD0-ACA8-46DF-AA82-328051E01C74}"/>
              </a:ext>
            </a:extLst>
          </p:cNvPr>
          <p:cNvSpPr/>
          <p:nvPr/>
        </p:nvSpPr>
        <p:spPr>
          <a:xfrm>
            <a:off x="7315200" y="130175"/>
            <a:ext cx="4610008" cy="1247251"/>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36" name="Picture 35">
            <a:extLst>
              <a:ext uri="{FF2B5EF4-FFF2-40B4-BE49-F238E27FC236}">
                <a16:creationId xmlns:a16="http://schemas.microsoft.com/office/drawing/2014/main" id="{DEE765AE-B4C0-4DF3-9E1E-19558D7D2894}"/>
              </a:ext>
            </a:extLst>
          </p:cNvPr>
          <p:cNvPicPr>
            <a:picLocks noChangeAspect="1"/>
          </p:cNvPicPr>
          <p:nvPr/>
        </p:nvPicPr>
        <p:blipFill rotWithShape="1">
          <a:blip r:embed="rId3"/>
          <a:srcRect r="2774"/>
          <a:stretch/>
        </p:blipFill>
        <p:spPr>
          <a:xfrm>
            <a:off x="7382739" y="184640"/>
            <a:ext cx="4542469" cy="1192786"/>
          </a:xfrm>
          <a:prstGeom prst="rect">
            <a:avLst/>
          </a:prstGeom>
        </p:spPr>
      </p:pic>
    </p:spTree>
    <p:extLst>
      <p:ext uri="{BB962C8B-B14F-4D97-AF65-F5344CB8AC3E}">
        <p14:creationId xmlns:p14="http://schemas.microsoft.com/office/powerpoint/2010/main" val="3682283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1EB7A06-F351-48E0-9B4B-7C17EA291D11}"/>
              </a:ext>
            </a:extLst>
          </p:cNvPr>
          <p:cNvSpPr>
            <a:spLocks noGrp="1"/>
          </p:cNvSpPr>
          <p:nvPr>
            <p:ph type="title"/>
          </p:nvPr>
        </p:nvSpPr>
        <p:spPr/>
        <p:txBody>
          <a:bodyPr/>
          <a:lstStyle/>
          <a:p>
            <a:r>
              <a:rPr lang="en-US" dirty="0"/>
              <a:t>Load Balancer Deployment</a:t>
            </a:r>
          </a:p>
        </p:txBody>
      </p:sp>
      <p:sp>
        <p:nvSpPr>
          <p:cNvPr id="2" name="Subtitle 1">
            <a:extLst>
              <a:ext uri="{FF2B5EF4-FFF2-40B4-BE49-F238E27FC236}">
                <a16:creationId xmlns:a16="http://schemas.microsoft.com/office/drawing/2014/main" id="{B981A422-83AB-4E80-82F4-AB38C594AD08}"/>
              </a:ext>
            </a:extLst>
          </p:cNvPr>
          <p:cNvSpPr>
            <a:spLocks noGrp="1"/>
          </p:cNvSpPr>
          <p:nvPr>
            <p:ph type="subTitle" idx="10"/>
          </p:nvPr>
        </p:nvSpPr>
        <p:spPr/>
        <p:txBody>
          <a:bodyPr/>
          <a:lstStyle/>
          <a:p>
            <a:r>
              <a:rPr lang="en-US" dirty="0"/>
              <a:t>Scale Design (1/2)</a:t>
            </a:r>
          </a:p>
        </p:txBody>
      </p:sp>
      <p:sp>
        <p:nvSpPr>
          <p:cNvPr id="8" name="TextBox 7">
            <a:extLst>
              <a:ext uri="{FF2B5EF4-FFF2-40B4-BE49-F238E27FC236}">
                <a16:creationId xmlns:a16="http://schemas.microsoft.com/office/drawing/2014/main" id="{0DB46545-1C33-4DAA-A1CB-253239CC57EF}"/>
              </a:ext>
            </a:extLst>
          </p:cNvPr>
          <p:cNvSpPr txBox="1"/>
          <p:nvPr/>
        </p:nvSpPr>
        <p:spPr>
          <a:xfrm>
            <a:off x="6728257" y="1609446"/>
            <a:ext cx="4880759" cy="2123658"/>
          </a:xfrm>
          <a:prstGeom prst="rect">
            <a:avLst/>
          </a:prstGeom>
          <a:solidFill>
            <a:schemeClr val="bg1"/>
          </a:solidFill>
          <a:ln w="19050">
            <a:solidFill>
              <a:schemeClr val="tx1"/>
            </a:solidFill>
          </a:ln>
        </p:spPr>
        <p:txBody>
          <a:bodyPr wrap="square" rtlCol="0">
            <a:spAutoFit/>
          </a:bodyPr>
          <a:lstStyle/>
          <a:p>
            <a:r>
              <a:rPr lang="en-US" sz="1200" dirty="0">
                <a:latin typeface="Calibri" panose="020F0502020204030204" pitchFamily="34" charset="0"/>
              </a:rPr>
              <a:t>The Edge Node hosts LB service (active/standby) based on its Tier-1 (active/standby) with LB attached.</a:t>
            </a:r>
          </a:p>
          <a:p>
            <a:r>
              <a:rPr lang="en-US" sz="1200" dirty="0">
                <a:latin typeface="Calibri" panose="020F0502020204030204" pitchFamily="34" charset="0"/>
              </a:rPr>
              <a:t>Both LB active and standby are consuming resources in the Edge Node.</a:t>
            </a:r>
          </a:p>
          <a:p>
            <a:r>
              <a:rPr lang="en-US" sz="1200" dirty="0">
                <a:latin typeface="Calibri" panose="020F0502020204030204" pitchFamily="34" charset="0"/>
              </a:rPr>
              <a:t>So for instance in "1 Edge VM - Large", in NSX-T 2.4 you can have up to:</a:t>
            </a:r>
          </a:p>
          <a:p>
            <a:r>
              <a:rPr lang="en-US" sz="1200" dirty="0">
                <a:latin typeface="Calibri" panose="020F0502020204030204" pitchFamily="34" charset="0"/>
              </a:rPr>
              <a:t>	"40 LB-Active", or "40 LB-Standby", or "20 LB-Active + 20 LB-Standby", </a:t>
            </a:r>
            <a:r>
              <a:rPr lang="en-US" sz="1200" dirty="0" err="1">
                <a:latin typeface="Calibri" panose="020F0502020204030204" pitchFamily="34" charset="0"/>
              </a:rPr>
              <a:t>etc</a:t>
            </a:r>
            <a:endParaRPr lang="en-US" sz="1200" dirty="0">
              <a:latin typeface="Calibri" panose="020F0502020204030204" pitchFamily="34" charset="0"/>
            </a:endParaRPr>
          </a:p>
          <a:p>
            <a:endParaRPr lang="en-US" sz="1200" dirty="0">
              <a:latin typeface="Calibri" panose="020F0502020204030204" pitchFamily="34" charset="0"/>
            </a:endParaRPr>
          </a:p>
          <a:p>
            <a:r>
              <a:rPr lang="en-US" sz="1200" dirty="0">
                <a:latin typeface="Calibri" panose="020F0502020204030204" pitchFamily="34" charset="0"/>
              </a:rPr>
              <a:t>LB Large have a factor of 40, LB Medium have a factor of 10, LB Small have a factor of 1.</a:t>
            </a:r>
          </a:p>
          <a:p>
            <a:r>
              <a:rPr lang="en-US" sz="1200" dirty="0">
                <a:latin typeface="Calibri" panose="020F0502020204030204" pitchFamily="34" charset="0"/>
              </a:rPr>
              <a:t>So 1 Edge VM – Large can host for instance: "40 LB Small" or "2 LB Medium + 20 LB Small" but not "3 LB Medium and 11 LB Small". </a:t>
            </a:r>
          </a:p>
        </p:txBody>
      </p:sp>
      <p:sp>
        <p:nvSpPr>
          <p:cNvPr id="9" name="TextBox 8">
            <a:extLst>
              <a:ext uri="{FF2B5EF4-FFF2-40B4-BE49-F238E27FC236}">
                <a16:creationId xmlns:a16="http://schemas.microsoft.com/office/drawing/2014/main" id="{6B0E24BC-C82F-48D3-B4C8-0D597379C3FD}"/>
              </a:ext>
            </a:extLst>
          </p:cNvPr>
          <p:cNvSpPr txBox="1"/>
          <p:nvPr/>
        </p:nvSpPr>
        <p:spPr>
          <a:xfrm>
            <a:off x="6728257" y="4638084"/>
            <a:ext cx="4880759" cy="461665"/>
          </a:xfrm>
          <a:prstGeom prst="rect">
            <a:avLst/>
          </a:prstGeom>
          <a:noFill/>
          <a:ln w="19050">
            <a:solidFill>
              <a:schemeClr val="tx1"/>
            </a:solidFill>
          </a:ln>
        </p:spPr>
        <p:txBody>
          <a:bodyPr wrap="square" rtlCol="0">
            <a:spAutoFit/>
          </a:bodyPr>
          <a:lstStyle/>
          <a:p>
            <a:r>
              <a:rPr lang="en-US" sz="1200" dirty="0">
                <a:latin typeface="Calibri" panose="020F0502020204030204" pitchFamily="34" charset="0"/>
              </a:rPr>
              <a:t>Load Balancer scale/provisioning is NOT affected / impacted by other services hosted on Edge Nodes (i.e. Tier0, VPN, etc...)</a:t>
            </a:r>
          </a:p>
        </p:txBody>
      </p:sp>
      <p:sp>
        <p:nvSpPr>
          <p:cNvPr id="4" name="Rectangle 3">
            <a:extLst>
              <a:ext uri="{FF2B5EF4-FFF2-40B4-BE49-F238E27FC236}">
                <a16:creationId xmlns:a16="http://schemas.microsoft.com/office/drawing/2014/main" id="{B5EE083D-C897-6247-8018-39215DC71977}"/>
              </a:ext>
            </a:extLst>
          </p:cNvPr>
          <p:cNvSpPr/>
          <p:nvPr/>
        </p:nvSpPr>
        <p:spPr>
          <a:xfrm>
            <a:off x="579809" y="1501985"/>
            <a:ext cx="3217356" cy="369332"/>
          </a:xfrm>
          <a:prstGeom prst="rect">
            <a:avLst/>
          </a:prstGeom>
        </p:spPr>
        <p:txBody>
          <a:bodyPr wrap="none">
            <a:spAutoFit/>
          </a:bodyPr>
          <a:lstStyle/>
          <a:p>
            <a:r>
              <a:rPr lang="en-US" dirty="0">
                <a:latin typeface="Calibri" panose="020F0502020204030204" pitchFamily="34" charset="0"/>
                <a:hlinkClick r:id="rId2"/>
              </a:rPr>
              <a:t>https://configmax.vmware.com/</a:t>
            </a:r>
            <a:endParaRPr lang="en-US" dirty="0">
              <a:latin typeface="Calibri" panose="020F0502020204030204" pitchFamily="34" charset="0"/>
            </a:endParaRPr>
          </a:p>
        </p:txBody>
      </p:sp>
      <p:pic>
        <p:nvPicPr>
          <p:cNvPr id="5" name="Picture 4">
            <a:extLst>
              <a:ext uri="{FF2B5EF4-FFF2-40B4-BE49-F238E27FC236}">
                <a16:creationId xmlns:a16="http://schemas.microsoft.com/office/drawing/2014/main" id="{3A6FEB89-CFA6-8545-ACD8-81A13515D11E}"/>
              </a:ext>
            </a:extLst>
          </p:cNvPr>
          <p:cNvPicPr>
            <a:picLocks noChangeAspect="1"/>
          </p:cNvPicPr>
          <p:nvPr/>
        </p:nvPicPr>
        <p:blipFill>
          <a:blip r:embed="rId3"/>
          <a:stretch>
            <a:fillRect/>
          </a:stretch>
        </p:blipFill>
        <p:spPr>
          <a:xfrm>
            <a:off x="4368671" y="1585251"/>
            <a:ext cx="2031190" cy="4399808"/>
          </a:xfrm>
          <a:prstGeom prst="rect">
            <a:avLst/>
          </a:prstGeom>
        </p:spPr>
      </p:pic>
      <p:sp>
        <p:nvSpPr>
          <p:cNvPr id="10" name="TextBox 9">
            <a:extLst>
              <a:ext uri="{FF2B5EF4-FFF2-40B4-BE49-F238E27FC236}">
                <a16:creationId xmlns:a16="http://schemas.microsoft.com/office/drawing/2014/main" id="{793C20E5-E4DA-6B43-901F-6B9F78B049A6}"/>
              </a:ext>
            </a:extLst>
          </p:cNvPr>
          <p:cNvSpPr txBox="1"/>
          <p:nvPr/>
        </p:nvSpPr>
        <p:spPr>
          <a:xfrm>
            <a:off x="6728257" y="5450731"/>
            <a:ext cx="4880759" cy="461665"/>
          </a:xfrm>
          <a:prstGeom prst="rect">
            <a:avLst/>
          </a:prstGeom>
          <a:noFill/>
          <a:ln w="19050">
            <a:solidFill>
              <a:schemeClr val="tx1"/>
            </a:solidFill>
          </a:ln>
        </p:spPr>
        <p:txBody>
          <a:bodyPr wrap="square" rtlCol="0">
            <a:spAutoFit/>
          </a:bodyPr>
          <a:lstStyle/>
          <a:p>
            <a:r>
              <a:rPr lang="en-US" sz="1200" dirty="0">
                <a:latin typeface="Calibri" panose="020F0502020204030204" pitchFamily="34" charset="0"/>
              </a:rPr>
              <a:t>Max # of rules per VIP = 512.</a:t>
            </a:r>
          </a:p>
          <a:p>
            <a:r>
              <a:rPr lang="en-US" sz="1200" dirty="0">
                <a:latin typeface="Calibri" panose="020F0502020204030204" pitchFamily="34" charset="0"/>
              </a:rPr>
              <a:t>Note: This value is the same whatever the Edge Node or LB form factor.</a:t>
            </a:r>
          </a:p>
        </p:txBody>
      </p:sp>
    </p:spTree>
    <p:extLst>
      <p:ext uri="{BB962C8B-B14F-4D97-AF65-F5344CB8AC3E}">
        <p14:creationId xmlns:p14="http://schemas.microsoft.com/office/powerpoint/2010/main" val="2741838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Virtual Server</a:t>
            </a:r>
          </a:p>
          <a:p>
            <a:pPr lvl="1"/>
            <a:r>
              <a:rPr lang="en-US" dirty="0"/>
              <a:t>Under Networking – Load Balancing – Virtual Servers </a:t>
            </a:r>
          </a:p>
          <a:p>
            <a:pPr lvl="2"/>
            <a:r>
              <a:rPr lang="en-US" dirty="0"/>
              <a:t>Configure SSL</a:t>
            </a:r>
          </a:p>
          <a:p>
            <a:pPr lvl="1"/>
            <a:endParaRPr lang="en-US" dirty="0"/>
          </a:p>
        </p:txBody>
      </p:sp>
      <p:pic>
        <p:nvPicPr>
          <p:cNvPr id="2" name="Picture 1">
            <a:extLst>
              <a:ext uri="{FF2B5EF4-FFF2-40B4-BE49-F238E27FC236}">
                <a16:creationId xmlns:a16="http://schemas.microsoft.com/office/drawing/2014/main" id="{A9286B9D-9C8E-4A28-98CE-F45CB8A7D921}"/>
              </a:ext>
            </a:extLst>
          </p:cNvPr>
          <p:cNvPicPr>
            <a:picLocks noChangeAspect="1"/>
          </p:cNvPicPr>
          <p:nvPr/>
        </p:nvPicPr>
        <p:blipFill rotWithShape="1">
          <a:blip r:embed="rId3"/>
          <a:srcRect b="7995"/>
          <a:stretch/>
        </p:blipFill>
        <p:spPr>
          <a:xfrm>
            <a:off x="2828998" y="2446874"/>
            <a:ext cx="3948113" cy="4280951"/>
          </a:xfrm>
          <a:prstGeom prst="rect">
            <a:avLst/>
          </a:prstGeom>
          <a:ln w="12700">
            <a:solidFill>
              <a:schemeClr val="tx1"/>
            </a:solidFill>
          </a:ln>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HTTPS Off-Load Configuration (5/5)</a:t>
            </a:r>
          </a:p>
        </p:txBody>
      </p:sp>
      <p:sp>
        <p:nvSpPr>
          <p:cNvPr id="21" name="TextBox 20">
            <a:extLst>
              <a:ext uri="{FF2B5EF4-FFF2-40B4-BE49-F238E27FC236}">
                <a16:creationId xmlns:a16="http://schemas.microsoft.com/office/drawing/2014/main" id="{2FA439C5-F8BC-4201-BE01-BA8E28AA1B8D}"/>
              </a:ext>
            </a:extLst>
          </p:cNvPr>
          <p:cNvSpPr txBox="1"/>
          <p:nvPr/>
        </p:nvSpPr>
        <p:spPr>
          <a:xfrm>
            <a:off x="270225" y="3793793"/>
            <a:ext cx="2327906"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Enable HTTPS on the Client side</a:t>
            </a:r>
          </a:p>
        </p:txBody>
      </p:sp>
      <p:cxnSp>
        <p:nvCxnSpPr>
          <p:cNvPr id="22" name="Straight Arrow Connector 21">
            <a:extLst>
              <a:ext uri="{FF2B5EF4-FFF2-40B4-BE49-F238E27FC236}">
                <a16:creationId xmlns:a16="http://schemas.microsoft.com/office/drawing/2014/main" id="{5ACF1A77-1555-47B3-BFED-79A12BAEEDBB}"/>
              </a:ext>
            </a:extLst>
          </p:cNvPr>
          <p:cNvCxnSpPr>
            <a:cxnSpLocks/>
            <a:stCxn id="21" idx="3"/>
          </p:cNvCxnSpPr>
          <p:nvPr/>
        </p:nvCxnSpPr>
        <p:spPr bwMode="gray">
          <a:xfrm>
            <a:off x="2598131" y="3916904"/>
            <a:ext cx="1935955" cy="19184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7527FE9C-DB90-4A42-A1B4-ACFA8B9AF2FC}"/>
              </a:ext>
            </a:extLst>
          </p:cNvPr>
          <p:cNvSpPr txBox="1"/>
          <p:nvPr/>
        </p:nvSpPr>
        <p:spPr>
          <a:xfrm>
            <a:off x="270225" y="4105970"/>
            <a:ext cx="2327906"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Select Certificate LB will present to Clients (see Notes)</a:t>
            </a:r>
          </a:p>
        </p:txBody>
      </p:sp>
      <p:cxnSp>
        <p:nvCxnSpPr>
          <p:cNvPr id="37" name="Straight Arrow Connector 36">
            <a:extLst>
              <a:ext uri="{FF2B5EF4-FFF2-40B4-BE49-F238E27FC236}">
                <a16:creationId xmlns:a16="http://schemas.microsoft.com/office/drawing/2014/main" id="{44E5841B-6153-4702-AD3B-03811E9019E3}"/>
              </a:ext>
            </a:extLst>
          </p:cNvPr>
          <p:cNvCxnSpPr>
            <a:cxnSpLocks/>
            <a:stCxn id="36" idx="3"/>
          </p:cNvCxnSpPr>
          <p:nvPr/>
        </p:nvCxnSpPr>
        <p:spPr bwMode="gray">
          <a:xfrm>
            <a:off x="2598131" y="4306025"/>
            <a:ext cx="1935955" cy="114897"/>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AB4AC9D5-534D-4CF3-9282-A6D30EB891E3}"/>
              </a:ext>
            </a:extLst>
          </p:cNvPr>
          <p:cNvSpPr txBox="1"/>
          <p:nvPr/>
        </p:nvSpPr>
        <p:spPr>
          <a:xfrm>
            <a:off x="270225" y="4656477"/>
            <a:ext cx="2327906"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Select SSL Ciphers and Protocols LB accepts on Client side</a:t>
            </a:r>
          </a:p>
        </p:txBody>
      </p:sp>
      <p:cxnSp>
        <p:nvCxnSpPr>
          <p:cNvPr id="39" name="Straight Arrow Connector 38">
            <a:extLst>
              <a:ext uri="{FF2B5EF4-FFF2-40B4-BE49-F238E27FC236}">
                <a16:creationId xmlns:a16="http://schemas.microsoft.com/office/drawing/2014/main" id="{871CD24E-B897-4517-B832-A4C37AEA4730}"/>
              </a:ext>
            </a:extLst>
          </p:cNvPr>
          <p:cNvCxnSpPr>
            <a:cxnSpLocks/>
            <a:stCxn id="38" idx="3"/>
          </p:cNvCxnSpPr>
          <p:nvPr/>
        </p:nvCxnSpPr>
        <p:spPr bwMode="gray">
          <a:xfrm flipV="1">
            <a:off x="2598131" y="4779588"/>
            <a:ext cx="1935955" cy="7694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63EB8A92-4A8B-42AF-9C53-4A0A65C639CE}"/>
              </a:ext>
            </a:extLst>
          </p:cNvPr>
          <p:cNvPicPr>
            <a:picLocks noChangeAspect="1"/>
          </p:cNvPicPr>
          <p:nvPr/>
        </p:nvPicPr>
        <p:blipFill rotWithShape="1">
          <a:blip r:embed="rId4"/>
          <a:srcRect b="9795"/>
          <a:stretch/>
        </p:blipFill>
        <p:spPr>
          <a:xfrm>
            <a:off x="6940233" y="2446874"/>
            <a:ext cx="4000500" cy="4265955"/>
          </a:xfrm>
          <a:prstGeom prst="rect">
            <a:avLst/>
          </a:prstGeom>
          <a:ln w="12700">
            <a:solidFill>
              <a:schemeClr val="tx1"/>
            </a:solidFill>
          </a:ln>
        </p:spPr>
      </p:pic>
      <p:sp>
        <p:nvSpPr>
          <p:cNvPr id="40" name="TextBox 39">
            <a:extLst>
              <a:ext uri="{FF2B5EF4-FFF2-40B4-BE49-F238E27FC236}">
                <a16:creationId xmlns:a16="http://schemas.microsoft.com/office/drawing/2014/main" id="{E0529178-A1FE-4831-8BBD-C834FF65A44F}"/>
              </a:ext>
            </a:extLst>
          </p:cNvPr>
          <p:cNvSpPr txBox="1"/>
          <p:nvPr/>
        </p:nvSpPr>
        <p:spPr>
          <a:xfrm>
            <a:off x="10173820" y="4040014"/>
            <a:ext cx="1858160"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Disable HTTPS on the Server side</a:t>
            </a:r>
          </a:p>
        </p:txBody>
      </p:sp>
      <p:cxnSp>
        <p:nvCxnSpPr>
          <p:cNvPr id="41" name="Straight Arrow Connector 40">
            <a:extLst>
              <a:ext uri="{FF2B5EF4-FFF2-40B4-BE49-F238E27FC236}">
                <a16:creationId xmlns:a16="http://schemas.microsoft.com/office/drawing/2014/main" id="{891A1E5F-D076-4BC3-A003-7C25AD61396F}"/>
              </a:ext>
            </a:extLst>
          </p:cNvPr>
          <p:cNvCxnSpPr>
            <a:cxnSpLocks/>
            <a:stCxn id="40" idx="1"/>
          </p:cNvCxnSpPr>
          <p:nvPr/>
        </p:nvCxnSpPr>
        <p:spPr bwMode="gray">
          <a:xfrm flipH="1" flipV="1">
            <a:off x="9537560" y="4215537"/>
            <a:ext cx="636260" cy="2453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AF1C5555-73B3-426A-AAF9-B6DD7390176E}"/>
              </a:ext>
            </a:extLst>
          </p:cNvPr>
          <p:cNvSpPr/>
          <p:nvPr/>
        </p:nvSpPr>
        <p:spPr>
          <a:xfrm>
            <a:off x="7315200" y="130175"/>
            <a:ext cx="4610008" cy="1247251"/>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45" name="Picture 44">
            <a:extLst>
              <a:ext uri="{FF2B5EF4-FFF2-40B4-BE49-F238E27FC236}">
                <a16:creationId xmlns:a16="http://schemas.microsoft.com/office/drawing/2014/main" id="{9CFFDA0C-5387-4615-9921-3CCA2994A4DA}"/>
              </a:ext>
            </a:extLst>
          </p:cNvPr>
          <p:cNvPicPr>
            <a:picLocks noChangeAspect="1"/>
          </p:cNvPicPr>
          <p:nvPr/>
        </p:nvPicPr>
        <p:blipFill rotWithShape="1">
          <a:blip r:embed="rId5"/>
          <a:srcRect r="2774"/>
          <a:stretch/>
        </p:blipFill>
        <p:spPr>
          <a:xfrm>
            <a:off x="7382739" y="184640"/>
            <a:ext cx="4542469" cy="1192786"/>
          </a:xfrm>
          <a:prstGeom prst="rect">
            <a:avLst/>
          </a:prstGeom>
        </p:spPr>
      </p:pic>
      <p:sp>
        <p:nvSpPr>
          <p:cNvPr id="17" name="TextBox 16">
            <a:extLst>
              <a:ext uri="{FF2B5EF4-FFF2-40B4-BE49-F238E27FC236}">
                <a16:creationId xmlns:a16="http://schemas.microsoft.com/office/drawing/2014/main" id="{3A9219A3-0422-264E-9DEB-63476350C130}"/>
              </a:ext>
            </a:extLst>
          </p:cNvPr>
          <p:cNvSpPr txBox="1"/>
          <p:nvPr/>
        </p:nvSpPr>
        <p:spPr>
          <a:xfrm>
            <a:off x="270225" y="5266150"/>
            <a:ext cx="2327906" cy="707886"/>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 In case the same VIP is used for multiple web sites (app1.xyz.com and app2.xyz.com), select here all certificates in addition to the “Default Certificate”.</a:t>
            </a:r>
          </a:p>
        </p:txBody>
      </p:sp>
      <p:cxnSp>
        <p:nvCxnSpPr>
          <p:cNvPr id="18" name="Straight Arrow Connector 17">
            <a:extLst>
              <a:ext uri="{FF2B5EF4-FFF2-40B4-BE49-F238E27FC236}">
                <a16:creationId xmlns:a16="http://schemas.microsoft.com/office/drawing/2014/main" id="{433C8C2B-28B8-A749-9784-8CA032630120}"/>
              </a:ext>
            </a:extLst>
          </p:cNvPr>
          <p:cNvCxnSpPr>
            <a:cxnSpLocks/>
            <a:stCxn id="17" idx="3"/>
          </p:cNvCxnSpPr>
          <p:nvPr/>
        </p:nvCxnSpPr>
        <p:spPr bwMode="gray">
          <a:xfrm flipV="1">
            <a:off x="2598131" y="5257800"/>
            <a:ext cx="1935955" cy="36229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9848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HTTPS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Layer7 HTTPS Load Balancing is done after Client TCP handshake + SSL Handshake + HTTP request.</a:t>
            </a:r>
          </a:p>
          <a:p>
            <a:pPr>
              <a:spcBef>
                <a:spcPts val="0"/>
              </a:spcBef>
              <a:buNone/>
            </a:pPr>
            <a:endParaRPr lang="en-US" sz="1600" dirty="0"/>
          </a:p>
          <a:p>
            <a:pPr>
              <a:spcBef>
                <a:spcPts val="0"/>
              </a:spcBef>
              <a:buNone/>
            </a:pPr>
            <a:r>
              <a:rPr lang="en-US" sz="1600" dirty="0"/>
              <a:t>In HTTPS End-to-End mode, LB forwards Clients' requests in new HTTPS connections (encrypted).</a:t>
            </a:r>
          </a:p>
          <a:p>
            <a:pPr>
              <a:spcBef>
                <a:spcPts val="0"/>
              </a:spcBef>
              <a:buNone/>
            </a:pPr>
            <a:endParaRPr lang="en-US" sz="1600" dirty="0"/>
          </a:p>
          <a:p>
            <a:pPr>
              <a:spcBef>
                <a:spcPts val="0"/>
              </a:spcBef>
              <a:buNone/>
            </a:pPr>
            <a:endParaRPr lang="en-US" sz="1600" dirty="0"/>
          </a:p>
          <a:p>
            <a:pPr>
              <a:spcBef>
                <a:spcPts val="0"/>
              </a:spcBef>
              <a:buNone/>
            </a:pPr>
            <a:endParaRPr lang="en-US" sz="1600" dirty="0"/>
          </a:p>
          <a:p>
            <a:pPr>
              <a:spcBef>
                <a:spcPts val="0"/>
              </a:spcBef>
              <a:buNone/>
            </a:pPr>
            <a:r>
              <a:rPr lang="en-US" sz="1400" i="1" dirty="0"/>
              <a:t>Note: This diagram does not represent Transparent Mode or LB-SNAT modes. They are both supported.</a:t>
            </a:r>
          </a:p>
          <a:p>
            <a:pPr>
              <a:spcBef>
                <a:spcPts val="0"/>
              </a:spcBef>
              <a:buNone/>
            </a:pPr>
            <a:endParaRPr lang="en-US" sz="1600" dirty="0"/>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HTTPS End-to-End Configuration (1/5)</a:t>
            </a:r>
          </a:p>
        </p:txBody>
      </p:sp>
      <p:cxnSp>
        <p:nvCxnSpPr>
          <p:cNvPr id="127" name="Straight Connector 126">
            <a:extLst>
              <a:ext uri="{FF2B5EF4-FFF2-40B4-BE49-F238E27FC236}">
                <a16:creationId xmlns:a16="http://schemas.microsoft.com/office/drawing/2014/main" id="{A6FF1BDD-026B-4171-94B9-6B352E5B7050}"/>
              </a:ext>
            </a:extLst>
          </p:cNvPr>
          <p:cNvCxnSpPr>
            <a:cxnSpLocks/>
            <a:stCxn id="146" idx="3"/>
          </p:cNvCxnSpPr>
          <p:nvPr/>
        </p:nvCxnSpPr>
        <p:spPr>
          <a:xfrm>
            <a:off x="3787537" y="2679635"/>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2" name="Group 131">
            <a:extLst>
              <a:ext uri="{FF2B5EF4-FFF2-40B4-BE49-F238E27FC236}">
                <a16:creationId xmlns:a16="http://schemas.microsoft.com/office/drawing/2014/main" id="{1EB809CF-F12D-4340-BB58-57628EBBEC7B}"/>
              </a:ext>
            </a:extLst>
          </p:cNvPr>
          <p:cNvGrpSpPr/>
          <p:nvPr/>
        </p:nvGrpSpPr>
        <p:grpSpPr>
          <a:xfrm>
            <a:off x="3185289" y="2241850"/>
            <a:ext cx="754767" cy="739029"/>
            <a:chOff x="4317796" y="4561028"/>
            <a:chExt cx="754767" cy="739029"/>
          </a:xfrm>
        </p:grpSpPr>
        <p:grpSp>
          <p:nvGrpSpPr>
            <p:cNvPr id="133" name="Group 132">
              <a:extLst>
                <a:ext uri="{FF2B5EF4-FFF2-40B4-BE49-F238E27FC236}">
                  <a16:creationId xmlns:a16="http://schemas.microsoft.com/office/drawing/2014/main" id="{B65D2B51-4A39-4E81-B27A-10BA671DE7BE}"/>
                </a:ext>
              </a:extLst>
            </p:cNvPr>
            <p:cNvGrpSpPr/>
            <p:nvPr/>
          </p:nvGrpSpPr>
          <p:grpSpPr>
            <a:xfrm>
              <a:off x="4317796" y="4697569"/>
              <a:ext cx="602248" cy="602488"/>
              <a:chOff x="7736620" y="7009631"/>
              <a:chExt cx="4501800" cy="4503600"/>
            </a:xfrm>
            <a:solidFill>
              <a:schemeClr val="accent1"/>
            </a:solidFill>
          </p:grpSpPr>
          <p:sp>
            <p:nvSpPr>
              <p:cNvPr id="146" name="Freeform: Shape 1">
                <a:extLst>
                  <a:ext uri="{FF2B5EF4-FFF2-40B4-BE49-F238E27FC236}">
                    <a16:creationId xmlns:a16="http://schemas.microsoft.com/office/drawing/2014/main" id="{0A6CC7CF-DB47-4883-A66F-25EDDC1B7238}"/>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7" name="Freeform: Shape 2">
                <a:extLst>
                  <a:ext uri="{FF2B5EF4-FFF2-40B4-BE49-F238E27FC236}">
                    <a16:creationId xmlns:a16="http://schemas.microsoft.com/office/drawing/2014/main" id="{707BA031-118E-4DB2-8E2B-40502316F6D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8" name="Freeform: Shape 3">
                <a:extLst>
                  <a:ext uri="{FF2B5EF4-FFF2-40B4-BE49-F238E27FC236}">
                    <a16:creationId xmlns:a16="http://schemas.microsoft.com/office/drawing/2014/main" id="{F879D197-1991-4744-A923-3CC4500C52C6}"/>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9" name="Freeform: Shape 4">
                <a:extLst>
                  <a:ext uri="{FF2B5EF4-FFF2-40B4-BE49-F238E27FC236}">
                    <a16:creationId xmlns:a16="http://schemas.microsoft.com/office/drawing/2014/main" id="{E4B06A8F-C518-4D6B-A3EB-F88FFDBE60CA}"/>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50" name="Freeform: Shape 5">
                <a:extLst>
                  <a:ext uri="{FF2B5EF4-FFF2-40B4-BE49-F238E27FC236}">
                    <a16:creationId xmlns:a16="http://schemas.microsoft.com/office/drawing/2014/main" id="{C4932A50-B8FB-4058-A3B0-211E3916D28D}"/>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34" name="Group 133">
              <a:extLst>
                <a:ext uri="{FF2B5EF4-FFF2-40B4-BE49-F238E27FC236}">
                  <a16:creationId xmlns:a16="http://schemas.microsoft.com/office/drawing/2014/main" id="{BDDD3ADE-EDDC-4AB9-A02F-CB1845DC999C}"/>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35" name="Freeform 1">
                <a:extLst>
                  <a:ext uri="{FF2B5EF4-FFF2-40B4-BE49-F238E27FC236}">
                    <a16:creationId xmlns:a16="http://schemas.microsoft.com/office/drawing/2014/main" id="{8847EE2D-837C-46AA-89AE-599032232F0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6" name="Freeform 2">
                <a:extLst>
                  <a:ext uri="{FF2B5EF4-FFF2-40B4-BE49-F238E27FC236}">
                    <a16:creationId xmlns:a16="http://schemas.microsoft.com/office/drawing/2014/main" id="{64BE7BA0-21E0-401E-B808-6230C061A822}"/>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7" name="Freeform 3">
                <a:extLst>
                  <a:ext uri="{FF2B5EF4-FFF2-40B4-BE49-F238E27FC236}">
                    <a16:creationId xmlns:a16="http://schemas.microsoft.com/office/drawing/2014/main" id="{9C7A491F-90FC-47C4-8616-88D42E0E86B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8" name="Freeform 4">
                <a:extLst>
                  <a:ext uri="{FF2B5EF4-FFF2-40B4-BE49-F238E27FC236}">
                    <a16:creationId xmlns:a16="http://schemas.microsoft.com/office/drawing/2014/main" id="{A65DAAF4-89C0-4FC5-B0B8-C98EEF0366FA}"/>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9" name="Freeform 5">
                <a:extLst>
                  <a:ext uri="{FF2B5EF4-FFF2-40B4-BE49-F238E27FC236}">
                    <a16:creationId xmlns:a16="http://schemas.microsoft.com/office/drawing/2014/main" id="{3997E964-4E10-4233-B3DF-AA3BDC4C8F37}"/>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0" name="Freeform 6">
                <a:extLst>
                  <a:ext uri="{FF2B5EF4-FFF2-40B4-BE49-F238E27FC236}">
                    <a16:creationId xmlns:a16="http://schemas.microsoft.com/office/drawing/2014/main" id="{AA366572-42C4-4141-BB4E-BA7781117E65}"/>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1" name="Freeform 7">
                <a:extLst>
                  <a:ext uri="{FF2B5EF4-FFF2-40B4-BE49-F238E27FC236}">
                    <a16:creationId xmlns:a16="http://schemas.microsoft.com/office/drawing/2014/main" id="{83171899-05CF-4D01-9E38-FE0F47850A94}"/>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2" name="Freeform 8">
                <a:extLst>
                  <a:ext uri="{FF2B5EF4-FFF2-40B4-BE49-F238E27FC236}">
                    <a16:creationId xmlns:a16="http://schemas.microsoft.com/office/drawing/2014/main" id="{86E7F426-12F2-4D7F-A0D3-1997FD7A1379}"/>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9">
                <a:extLst>
                  <a:ext uri="{FF2B5EF4-FFF2-40B4-BE49-F238E27FC236}">
                    <a16:creationId xmlns:a16="http://schemas.microsoft.com/office/drawing/2014/main" id="{B89CCC52-26DD-4F37-9B4C-50428AE894B8}"/>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10">
                <a:extLst>
                  <a:ext uri="{FF2B5EF4-FFF2-40B4-BE49-F238E27FC236}">
                    <a16:creationId xmlns:a16="http://schemas.microsoft.com/office/drawing/2014/main" id="{E28ADE71-AB07-4C9B-A94B-EF51D125497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11">
                <a:extLst>
                  <a:ext uri="{FF2B5EF4-FFF2-40B4-BE49-F238E27FC236}">
                    <a16:creationId xmlns:a16="http://schemas.microsoft.com/office/drawing/2014/main" id="{C0E7AAB7-12CC-432D-A7B0-5D0F04FC6333}"/>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154" name="Straight Connector 153">
            <a:extLst>
              <a:ext uri="{FF2B5EF4-FFF2-40B4-BE49-F238E27FC236}">
                <a16:creationId xmlns:a16="http://schemas.microsoft.com/office/drawing/2014/main" id="{2FADF3D2-E1F8-4A7B-A2CC-2B428D9D5E25}"/>
              </a:ext>
            </a:extLst>
          </p:cNvPr>
          <p:cNvCxnSpPr>
            <a:cxnSpLocks/>
            <a:endCxn id="160" idx="2"/>
          </p:cNvCxnSpPr>
          <p:nvPr/>
        </p:nvCxnSpPr>
        <p:spPr bwMode="auto">
          <a:xfrm>
            <a:off x="5528536" y="20906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07EFFBCF-592B-43D2-B2F7-100ED6724026}"/>
              </a:ext>
            </a:extLst>
          </p:cNvPr>
          <p:cNvCxnSpPr>
            <a:cxnSpLocks/>
          </p:cNvCxnSpPr>
          <p:nvPr/>
        </p:nvCxnSpPr>
        <p:spPr>
          <a:xfrm>
            <a:off x="5540011" y="19136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F227661-650A-41DD-B97C-1168E5151BD6}"/>
              </a:ext>
            </a:extLst>
          </p:cNvPr>
          <p:cNvCxnSpPr>
            <a:cxnSpLocks/>
            <a:endCxn id="161" idx="2"/>
          </p:cNvCxnSpPr>
          <p:nvPr/>
        </p:nvCxnSpPr>
        <p:spPr bwMode="auto">
          <a:xfrm flipV="1">
            <a:off x="5528267" y="25449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12A3A40A-F6AD-45C7-8820-FED17FC44CE4}"/>
              </a:ext>
            </a:extLst>
          </p:cNvPr>
          <p:cNvCxnSpPr>
            <a:cxnSpLocks/>
            <a:endCxn id="162" idx="2"/>
          </p:cNvCxnSpPr>
          <p:nvPr/>
        </p:nvCxnSpPr>
        <p:spPr bwMode="auto">
          <a:xfrm>
            <a:off x="5528267" y="300505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58" name="Rounded Rectangle 109">
            <a:extLst>
              <a:ext uri="{FF2B5EF4-FFF2-40B4-BE49-F238E27FC236}">
                <a16:creationId xmlns:a16="http://schemas.microsoft.com/office/drawing/2014/main" id="{77890C57-FD95-4BC0-8DC1-3E3656351CBD}"/>
              </a:ext>
            </a:extLst>
          </p:cNvPr>
          <p:cNvSpPr/>
          <p:nvPr/>
        </p:nvSpPr>
        <p:spPr>
          <a:xfrm>
            <a:off x="5894331" y="18005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59" name="TextBox 158">
            <a:extLst>
              <a:ext uri="{FF2B5EF4-FFF2-40B4-BE49-F238E27FC236}">
                <a16:creationId xmlns:a16="http://schemas.microsoft.com/office/drawing/2014/main" id="{F90E6C26-3559-4D26-815D-D9CE112790A5}"/>
              </a:ext>
            </a:extLst>
          </p:cNvPr>
          <p:cNvSpPr txBox="1"/>
          <p:nvPr/>
        </p:nvSpPr>
        <p:spPr>
          <a:xfrm>
            <a:off x="6543866" y="17307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60" name="Oval 159">
            <a:extLst>
              <a:ext uri="{FF2B5EF4-FFF2-40B4-BE49-F238E27FC236}">
                <a16:creationId xmlns:a16="http://schemas.microsoft.com/office/drawing/2014/main" id="{671CBDBB-8A51-4BC7-8FF0-8131E987F9E6}"/>
              </a:ext>
            </a:extLst>
          </p:cNvPr>
          <p:cNvSpPr>
            <a:spLocks noChangeAspect="1"/>
          </p:cNvSpPr>
          <p:nvPr/>
        </p:nvSpPr>
        <p:spPr>
          <a:xfrm>
            <a:off x="6015965" y="19115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61" name="Oval 160">
            <a:extLst>
              <a:ext uri="{FF2B5EF4-FFF2-40B4-BE49-F238E27FC236}">
                <a16:creationId xmlns:a16="http://schemas.microsoft.com/office/drawing/2014/main" id="{049F4F69-BE43-408F-983F-1E93349C3E99}"/>
              </a:ext>
            </a:extLst>
          </p:cNvPr>
          <p:cNvSpPr>
            <a:spLocks noChangeAspect="1"/>
          </p:cNvSpPr>
          <p:nvPr/>
        </p:nvSpPr>
        <p:spPr>
          <a:xfrm>
            <a:off x="6015965" y="23620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62" name="Oval 161">
            <a:extLst>
              <a:ext uri="{FF2B5EF4-FFF2-40B4-BE49-F238E27FC236}">
                <a16:creationId xmlns:a16="http://schemas.microsoft.com/office/drawing/2014/main" id="{B5A201AF-F86A-4C2A-AB90-F69C26197975}"/>
              </a:ext>
            </a:extLst>
          </p:cNvPr>
          <p:cNvSpPr>
            <a:spLocks noChangeAspect="1"/>
          </p:cNvSpPr>
          <p:nvPr/>
        </p:nvSpPr>
        <p:spPr>
          <a:xfrm>
            <a:off x="6015965" y="28259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63" name="Straight Connector 162">
            <a:extLst>
              <a:ext uri="{FF2B5EF4-FFF2-40B4-BE49-F238E27FC236}">
                <a16:creationId xmlns:a16="http://schemas.microsoft.com/office/drawing/2014/main" id="{79634F9F-A1AF-43AB-A150-89538A8F3A2D}"/>
              </a:ext>
            </a:extLst>
          </p:cNvPr>
          <p:cNvCxnSpPr>
            <a:cxnSpLocks/>
            <a:endCxn id="146" idx="1"/>
          </p:cNvCxnSpPr>
          <p:nvPr/>
        </p:nvCxnSpPr>
        <p:spPr>
          <a:xfrm>
            <a:off x="1290129" y="2670824"/>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a16="http://schemas.microsoft.com/office/drawing/2014/main" id="{AF700873-A1C5-42E9-A0B1-C21718122D83}"/>
              </a:ext>
            </a:extLst>
          </p:cNvPr>
          <p:cNvSpPr txBox="1"/>
          <p:nvPr/>
        </p:nvSpPr>
        <p:spPr>
          <a:xfrm>
            <a:off x="1622856" y="2340268"/>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167" name="TextBox 166">
            <a:extLst>
              <a:ext uri="{FF2B5EF4-FFF2-40B4-BE49-F238E27FC236}">
                <a16:creationId xmlns:a16="http://schemas.microsoft.com/office/drawing/2014/main" id="{1D215B86-9C43-40A9-99C9-AA63F7845155}"/>
              </a:ext>
            </a:extLst>
          </p:cNvPr>
          <p:cNvSpPr txBox="1"/>
          <p:nvPr/>
        </p:nvSpPr>
        <p:spPr>
          <a:xfrm>
            <a:off x="4021354" y="2340268"/>
            <a:ext cx="146847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168" name="TextBox 167">
            <a:extLst>
              <a:ext uri="{FF2B5EF4-FFF2-40B4-BE49-F238E27FC236}">
                <a16:creationId xmlns:a16="http://schemas.microsoft.com/office/drawing/2014/main" id="{D121EE0C-D283-4D8E-BD1D-05D4B769A70C}"/>
              </a:ext>
            </a:extLst>
          </p:cNvPr>
          <p:cNvSpPr txBox="1"/>
          <p:nvPr/>
        </p:nvSpPr>
        <p:spPr>
          <a:xfrm>
            <a:off x="2896084" y="2969855"/>
            <a:ext cx="972574"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HTTPS:443</a:t>
            </a:r>
          </a:p>
        </p:txBody>
      </p:sp>
      <p:sp>
        <p:nvSpPr>
          <p:cNvPr id="171" name="Oval 170">
            <a:extLst>
              <a:ext uri="{FF2B5EF4-FFF2-40B4-BE49-F238E27FC236}">
                <a16:creationId xmlns:a16="http://schemas.microsoft.com/office/drawing/2014/main" id="{4CE1E570-44AC-42CE-B5BB-B4901129C82C}"/>
              </a:ext>
            </a:extLst>
          </p:cNvPr>
          <p:cNvSpPr>
            <a:spLocks noChangeAspect="1"/>
          </p:cNvSpPr>
          <p:nvPr/>
        </p:nvSpPr>
        <p:spPr>
          <a:xfrm>
            <a:off x="976723" y="381442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172" name="Right Arrow 29">
            <a:extLst>
              <a:ext uri="{FF2B5EF4-FFF2-40B4-BE49-F238E27FC236}">
                <a16:creationId xmlns:a16="http://schemas.microsoft.com/office/drawing/2014/main" id="{4E365C8C-93D7-4E96-B951-0A43F64C0B26}"/>
              </a:ext>
            </a:extLst>
          </p:cNvPr>
          <p:cNvSpPr/>
          <p:nvPr/>
        </p:nvSpPr>
        <p:spPr>
          <a:xfrm rot="10800000">
            <a:off x="3940056" y="5587508"/>
            <a:ext cx="160953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7" name="Rectangle 6">
            <a:extLst>
              <a:ext uri="{FF2B5EF4-FFF2-40B4-BE49-F238E27FC236}">
                <a16:creationId xmlns:a16="http://schemas.microsoft.com/office/drawing/2014/main" id="{554D2026-939E-4F87-8AA2-FA87DADF4999}"/>
              </a:ext>
            </a:extLst>
          </p:cNvPr>
          <p:cNvSpPr/>
          <p:nvPr/>
        </p:nvSpPr>
        <p:spPr>
          <a:xfrm>
            <a:off x="1493975" y="3419996"/>
            <a:ext cx="2108542" cy="461665"/>
          </a:xfrm>
          <a:prstGeom prst="rect">
            <a:avLst/>
          </a:prstGeom>
        </p:spPr>
        <p:txBody>
          <a:bodyPr wrap="square" anchor="t">
            <a:spAutoFit/>
          </a:bodyPr>
          <a:lstStyle/>
          <a:p>
            <a:r>
              <a:rPr lang="en-US" sz="1200" dirty="0">
                <a:solidFill>
                  <a:schemeClr val="accent2"/>
                </a:solidFill>
                <a:latin typeface="Calibri" panose="020F0502020204030204" pitchFamily="34" charset="0"/>
              </a:rPr>
              <a:t>TCP handshake</a:t>
            </a:r>
          </a:p>
          <a:p>
            <a:r>
              <a:rPr lang="en-US" sz="1200" dirty="0">
                <a:solidFill>
                  <a:schemeClr val="accent2"/>
                </a:solidFill>
                <a:latin typeface="Calibri" panose="020F0502020204030204" pitchFamily="34" charset="0"/>
              </a:rPr>
              <a:t>+ SSL handshake</a:t>
            </a:r>
          </a:p>
        </p:txBody>
      </p:sp>
      <p:sp>
        <p:nvSpPr>
          <p:cNvPr id="176" name="Arrow: Left-Right 175">
            <a:extLst>
              <a:ext uri="{FF2B5EF4-FFF2-40B4-BE49-F238E27FC236}">
                <a16:creationId xmlns:a16="http://schemas.microsoft.com/office/drawing/2014/main" id="{74EC65F9-D08F-45E3-B53F-877837FF16E9}"/>
              </a:ext>
            </a:extLst>
          </p:cNvPr>
          <p:cNvSpPr/>
          <p:nvPr/>
        </p:nvSpPr>
        <p:spPr>
          <a:xfrm>
            <a:off x="1491045" y="3828136"/>
            <a:ext cx="1579141" cy="246888"/>
          </a:xfrm>
          <a:prstGeom prst="lef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77" name="Rectangle 176">
            <a:extLst>
              <a:ext uri="{FF2B5EF4-FFF2-40B4-BE49-F238E27FC236}">
                <a16:creationId xmlns:a16="http://schemas.microsoft.com/office/drawing/2014/main" id="{66C1FA4E-3827-4FD7-B686-6C53C34EFEA8}"/>
              </a:ext>
            </a:extLst>
          </p:cNvPr>
          <p:cNvSpPr/>
          <p:nvPr/>
        </p:nvSpPr>
        <p:spPr>
          <a:xfrm>
            <a:off x="1489359" y="4090680"/>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a:t>
            </a:r>
          </a:p>
        </p:txBody>
      </p:sp>
      <p:sp>
        <p:nvSpPr>
          <p:cNvPr id="178" name="Right Arrow 26">
            <a:extLst>
              <a:ext uri="{FF2B5EF4-FFF2-40B4-BE49-F238E27FC236}">
                <a16:creationId xmlns:a16="http://schemas.microsoft.com/office/drawing/2014/main" id="{AA9F62C6-18BD-4535-AEF0-237117E5C497}"/>
              </a:ext>
            </a:extLst>
          </p:cNvPr>
          <p:cNvSpPr/>
          <p:nvPr/>
        </p:nvSpPr>
        <p:spPr>
          <a:xfrm>
            <a:off x="1489361" y="4344687"/>
            <a:ext cx="158082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4" name="Oval 183">
            <a:extLst>
              <a:ext uri="{FF2B5EF4-FFF2-40B4-BE49-F238E27FC236}">
                <a16:creationId xmlns:a16="http://schemas.microsoft.com/office/drawing/2014/main" id="{269E56CE-C76C-4F8F-9A2A-0966672A7A73}"/>
              </a:ext>
            </a:extLst>
          </p:cNvPr>
          <p:cNvSpPr>
            <a:spLocks noChangeAspect="1"/>
          </p:cNvSpPr>
          <p:nvPr/>
        </p:nvSpPr>
        <p:spPr>
          <a:xfrm>
            <a:off x="3597901" y="435489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85" name="Rectangle 184">
            <a:extLst>
              <a:ext uri="{FF2B5EF4-FFF2-40B4-BE49-F238E27FC236}">
                <a16:creationId xmlns:a16="http://schemas.microsoft.com/office/drawing/2014/main" id="{7F39F262-A69D-40B0-AF51-F1F43C311FB6}"/>
              </a:ext>
            </a:extLst>
          </p:cNvPr>
          <p:cNvSpPr/>
          <p:nvPr/>
        </p:nvSpPr>
        <p:spPr>
          <a:xfrm>
            <a:off x="3973377" y="3956290"/>
            <a:ext cx="2108542" cy="461665"/>
          </a:xfrm>
          <a:prstGeom prst="rect">
            <a:avLst/>
          </a:prstGeom>
        </p:spPr>
        <p:txBody>
          <a:bodyPr wrap="square" anchor="t">
            <a:spAutoFit/>
          </a:bodyPr>
          <a:lstStyle/>
          <a:p>
            <a:r>
              <a:rPr lang="en-US" sz="1200" dirty="0">
                <a:solidFill>
                  <a:schemeClr val="accent2"/>
                </a:solidFill>
                <a:latin typeface="Calibri" panose="020F0502020204030204" pitchFamily="34" charset="0"/>
              </a:rPr>
              <a:t>TCP handshake</a:t>
            </a:r>
          </a:p>
          <a:p>
            <a:r>
              <a:rPr lang="en-US" sz="1200" dirty="0">
                <a:solidFill>
                  <a:schemeClr val="accent2"/>
                </a:solidFill>
                <a:latin typeface="Calibri" panose="020F0502020204030204" pitchFamily="34" charset="0"/>
              </a:rPr>
              <a:t>+ SSL handshake</a:t>
            </a:r>
          </a:p>
        </p:txBody>
      </p:sp>
      <p:sp>
        <p:nvSpPr>
          <p:cNvPr id="186" name="Arrow: Left-Right 185">
            <a:extLst>
              <a:ext uri="{FF2B5EF4-FFF2-40B4-BE49-F238E27FC236}">
                <a16:creationId xmlns:a16="http://schemas.microsoft.com/office/drawing/2014/main" id="{C0B3FC34-423B-4FB8-BD7B-C6EADF1772F5}"/>
              </a:ext>
            </a:extLst>
          </p:cNvPr>
          <p:cNvSpPr/>
          <p:nvPr/>
        </p:nvSpPr>
        <p:spPr>
          <a:xfrm>
            <a:off x="3970447" y="4344271"/>
            <a:ext cx="1579141" cy="246888"/>
          </a:xfrm>
          <a:prstGeom prst="lef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7" name="Rectangle 186">
            <a:extLst>
              <a:ext uri="{FF2B5EF4-FFF2-40B4-BE49-F238E27FC236}">
                <a16:creationId xmlns:a16="http://schemas.microsoft.com/office/drawing/2014/main" id="{80C4B63A-09A8-4A9B-B5BB-DA3EBDA5C0EC}"/>
              </a:ext>
            </a:extLst>
          </p:cNvPr>
          <p:cNvSpPr/>
          <p:nvPr/>
        </p:nvSpPr>
        <p:spPr>
          <a:xfrm>
            <a:off x="3968761" y="4626974"/>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a:t>
            </a:r>
          </a:p>
        </p:txBody>
      </p:sp>
      <p:sp>
        <p:nvSpPr>
          <p:cNvPr id="188" name="Right Arrow 26">
            <a:extLst>
              <a:ext uri="{FF2B5EF4-FFF2-40B4-BE49-F238E27FC236}">
                <a16:creationId xmlns:a16="http://schemas.microsoft.com/office/drawing/2014/main" id="{50C695B1-C34A-4550-97A9-A4B1DEE79C66}"/>
              </a:ext>
            </a:extLst>
          </p:cNvPr>
          <p:cNvSpPr/>
          <p:nvPr/>
        </p:nvSpPr>
        <p:spPr>
          <a:xfrm>
            <a:off x="3968763" y="4860406"/>
            <a:ext cx="158082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9" name="Oval 188">
            <a:extLst>
              <a:ext uri="{FF2B5EF4-FFF2-40B4-BE49-F238E27FC236}">
                <a16:creationId xmlns:a16="http://schemas.microsoft.com/office/drawing/2014/main" id="{5D513E40-170D-4B8C-BD2D-67CD991FD0BB}"/>
              </a:ext>
            </a:extLst>
          </p:cNvPr>
          <p:cNvSpPr>
            <a:spLocks noChangeAspect="1"/>
          </p:cNvSpPr>
          <p:nvPr/>
        </p:nvSpPr>
        <p:spPr>
          <a:xfrm>
            <a:off x="3602782" y="557337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190" name="Rectangle 189">
            <a:extLst>
              <a:ext uri="{FF2B5EF4-FFF2-40B4-BE49-F238E27FC236}">
                <a16:creationId xmlns:a16="http://schemas.microsoft.com/office/drawing/2014/main" id="{CCEBBAA1-F018-46DF-89E9-18913BB01A86}"/>
              </a:ext>
            </a:extLst>
          </p:cNvPr>
          <p:cNvSpPr/>
          <p:nvPr/>
        </p:nvSpPr>
        <p:spPr>
          <a:xfrm>
            <a:off x="3973642" y="5357608"/>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Response</a:t>
            </a:r>
          </a:p>
        </p:txBody>
      </p:sp>
      <p:sp>
        <p:nvSpPr>
          <p:cNvPr id="191" name="Right Arrow 29">
            <a:extLst>
              <a:ext uri="{FF2B5EF4-FFF2-40B4-BE49-F238E27FC236}">
                <a16:creationId xmlns:a16="http://schemas.microsoft.com/office/drawing/2014/main" id="{066480E9-AE95-4F06-AAD0-DE722D174F19}"/>
              </a:ext>
            </a:extLst>
          </p:cNvPr>
          <p:cNvSpPr/>
          <p:nvPr/>
        </p:nvSpPr>
        <p:spPr>
          <a:xfrm rot="10800000">
            <a:off x="1548800" y="5587508"/>
            <a:ext cx="160953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92" name="Oval 191">
            <a:extLst>
              <a:ext uri="{FF2B5EF4-FFF2-40B4-BE49-F238E27FC236}">
                <a16:creationId xmlns:a16="http://schemas.microsoft.com/office/drawing/2014/main" id="{D99331EE-124A-4ED9-9220-EDE9652F8932}"/>
              </a:ext>
            </a:extLst>
          </p:cNvPr>
          <p:cNvSpPr>
            <a:spLocks noChangeAspect="1"/>
          </p:cNvSpPr>
          <p:nvPr/>
        </p:nvSpPr>
        <p:spPr>
          <a:xfrm>
            <a:off x="1211526" y="557337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
        <p:nvSpPr>
          <p:cNvPr id="193" name="Rectangle 192">
            <a:extLst>
              <a:ext uri="{FF2B5EF4-FFF2-40B4-BE49-F238E27FC236}">
                <a16:creationId xmlns:a16="http://schemas.microsoft.com/office/drawing/2014/main" id="{14CA46B4-37FF-487F-BB14-5F9131176317}"/>
              </a:ext>
            </a:extLst>
          </p:cNvPr>
          <p:cNvSpPr/>
          <p:nvPr/>
        </p:nvSpPr>
        <p:spPr>
          <a:xfrm>
            <a:off x="1582386" y="5357608"/>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Response</a:t>
            </a:r>
          </a:p>
        </p:txBody>
      </p:sp>
      <p:grpSp>
        <p:nvGrpSpPr>
          <p:cNvPr id="194" name="Group 193">
            <a:extLst>
              <a:ext uri="{FF2B5EF4-FFF2-40B4-BE49-F238E27FC236}">
                <a16:creationId xmlns:a16="http://schemas.microsoft.com/office/drawing/2014/main" id="{FDC8FADD-54CC-4D67-B431-C6B5090FE785}"/>
              </a:ext>
            </a:extLst>
          </p:cNvPr>
          <p:cNvGrpSpPr/>
          <p:nvPr/>
        </p:nvGrpSpPr>
        <p:grpSpPr>
          <a:xfrm>
            <a:off x="397512" y="1891064"/>
            <a:ext cx="621857" cy="1225361"/>
            <a:chOff x="3386589" y="1994436"/>
            <a:chExt cx="621857" cy="1225361"/>
          </a:xfrm>
        </p:grpSpPr>
        <p:grpSp>
          <p:nvGrpSpPr>
            <p:cNvPr id="195" name="Group 194">
              <a:extLst>
                <a:ext uri="{FF2B5EF4-FFF2-40B4-BE49-F238E27FC236}">
                  <a16:creationId xmlns:a16="http://schemas.microsoft.com/office/drawing/2014/main" id="{3AA13622-8A06-4E3F-9963-F95D14710D06}"/>
                </a:ext>
              </a:extLst>
            </p:cNvPr>
            <p:cNvGrpSpPr>
              <a:grpSpLocks noChangeAspect="1"/>
            </p:cNvGrpSpPr>
            <p:nvPr/>
          </p:nvGrpSpPr>
          <p:grpSpPr>
            <a:xfrm>
              <a:off x="3386589" y="1994436"/>
              <a:ext cx="618352" cy="573362"/>
              <a:chOff x="21532850" y="-24034750"/>
              <a:chExt cx="24393525" cy="22618700"/>
            </a:xfrm>
          </p:grpSpPr>
          <p:sp>
            <p:nvSpPr>
              <p:cNvPr id="212" name="Oval 42">
                <a:extLst>
                  <a:ext uri="{FF2B5EF4-FFF2-40B4-BE49-F238E27FC236}">
                    <a16:creationId xmlns:a16="http://schemas.microsoft.com/office/drawing/2014/main" id="{2121190B-0297-4934-95A8-CA2F42FA64E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3" name="Freeform 43">
                <a:extLst>
                  <a:ext uri="{FF2B5EF4-FFF2-40B4-BE49-F238E27FC236}">
                    <a16:creationId xmlns:a16="http://schemas.microsoft.com/office/drawing/2014/main" id="{D4161A28-0409-482A-8922-A938B13D85FD}"/>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4" name="Freeform 44">
                <a:extLst>
                  <a:ext uri="{FF2B5EF4-FFF2-40B4-BE49-F238E27FC236}">
                    <a16:creationId xmlns:a16="http://schemas.microsoft.com/office/drawing/2014/main" id="{186EA3B9-F787-4A8D-8677-C6D6FD7B1F76}"/>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5" name="Freeform 45">
                <a:extLst>
                  <a:ext uri="{FF2B5EF4-FFF2-40B4-BE49-F238E27FC236}">
                    <a16:creationId xmlns:a16="http://schemas.microsoft.com/office/drawing/2014/main" id="{8745459F-69B1-426D-A5BB-5C12B323412B}"/>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6" name="Freeform 46">
                <a:extLst>
                  <a:ext uri="{FF2B5EF4-FFF2-40B4-BE49-F238E27FC236}">
                    <a16:creationId xmlns:a16="http://schemas.microsoft.com/office/drawing/2014/main" id="{53B37AE3-B8BB-419B-A316-94379CB851CE}"/>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7" name="Oval 47">
                <a:extLst>
                  <a:ext uri="{FF2B5EF4-FFF2-40B4-BE49-F238E27FC236}">
                    <a16:creationId xmlns:a16="http://schemas.microsoft.com/office/drawing/2014/main" id="{BA6B8C24-FCD4-4E44-B1C0-C9298C9C20AF}"/>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8" name="Freeform 48">
                <a:extLst>
                  <a:ext uri="{FF2B5EF4-FFF2-40B4-BE49-F238E27FC236}">
                    <a16:creationId xmlns:a16="http://schemas.microsoft.com/office/drawing/2014/main" id="{0DAB0F4B-BC7B-4412-864B-632C1F41C13C}"/>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9" name="Freeform 49">
                <a:extLst>
                  <a:ext uri="{FF2B5EF4-FFF2-40B4-BE49-F238E27FC236}">
                    <a16:creationId xmlns:a16="http://schemas.microsoft.com/office/drawing/2014/main" id="{E7911B5C-D0F4-4CCC-9203-1EE85B9125BC}"/>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0" name="Freeform 50">
                <a:extLst>
                  <a:ext uri="{FF2B5EF4-FFF2-40B4-BE49-F238E27FC236}">
                    <a16:creationId xmlns:a16="http://schemas.microsoft.com/office/drawing/2014/main" id="{2562ABB3-03A3-47D0-BC0D-57E767A8FC5D}"/>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1" name="Freeform 51">
                <a:extLst>
                  <a:ext uri="{FF2B5EF4-FFF2-40B4-BE49-F238E27FC236}">
                    <a16:creationId xmlns:a16="http://schemas.microsoft.com/office/drawing/2014/main" id="{7D7D1E55-AABB-4DAE-8F6B-17BAB15F681E}"/>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2" name="Oval 52">
                <a:extLst>
                  <a:ext uri="{FF2B5EF4-FFF2-40B4-BE49-F238E27FC236}">
                    <a16:creationId xmlns:a16="http://schemas.microsoft.com/office/drawing/2014/main" id="{DD16E7C0-C042-45F1-8B05-1D8057F4CFC5}"/>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3" name="Freeform 53">
                <a:extLst>
                  <a:ext uri="{FF2B5EF4-FFF2-40B4-BE49-F238E27FC236}">
                    <a16:creationId xmlns:a16="http://schemas.microsoft.com/office/drawing/2014/main" id="{910EF462-AF27-420F-B819-656B6F30AC69}"/>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4" name="Freeform 54">
                <a:extLst>
                  <a:ext uri="{FF2B5EF4-FFF2-40B4-BE49-F238E27FC236}">
                    <a16:creationId xmlns:a16="http://schemas.microsoft.com/office/drawing/2014/main" id="{2DA174C5-1D39-42B2-978B-1E71A2CB6333}"/>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5" name="Freeform 55">
                <a:extLst>
                  <a:ext uri="{FF2B5EF4-FFF2-40B4-BE49-F238E27FC236}">
                    <a16:creationId xmlns:a16="http://schemas.microsoft.com/office/drawing/2014/main" id="{2916A991-B41F-4F90-A8C3-0AEB55239571}"/>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6" name="Freeform 56">
                <a:extLst>
                  <a:ext uri="{FF2B5EF4-FFF2-40B4-BE49-F238E27FC236}">
                    <a16:creationId xmlns:a16="http://schemas.microsoft.com/office/drawing/2014/main" id="{3D3466D3-30F1-4A3B-B91F-FA4437EF609D}"/>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96" name="Group 195">
              <a:extLst>
                <a:ext uri="{FF2B5EF4-FFF2-40B4-BE49-F238E27FC236}">
                  <a16:creationId xmlns:a16="http://schemas.microsoft.com/office/drawing/2014/main" id="{9F92ADB3-113C-43E2-AAF9-99291B68CD5D}"/>
                </a:ext>
              </a:extLst>
            </p:cNvPr>
            <p:cNvGrpSpPr>
              <a:grpSpLocks noChangeAspect="1"/>
            </p:cNvGrpSpPr>
            <p:nvPr/>
          </p:nvGrpSpPr>
          <p:grpSpPr>
            <a:xfrm>
              <a:off x="3390094" y="2646435"/>
              <a:ext cx="618352" cy="573362"/>
              <a:chOff x="21532850" y="-24034750"/>
              <a:chExt cx="24393525" cy="22618700"/>
            </a:xfrm>
          </p:grpSpPr>
          <p:sp>
            <p:nvSpPr>
              <p:cNvPr id="197" name="Oval 42">
                <a:extLst>
                  <a:ext uri="{FF2B5EF4-FFF2-40B4-BE49-F238E27FC236}">
                    <a16:creationId xmlns:a16="http://schemas.microsoft.com/office/drawing/2014/main" id="{26913173-297F-40FB-AC51-594A6CC2EAA9}"/>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8" name="Freeform 43">
                <a:extLst>
                  <a:ext uri="{FF2B5EF4-FFF2-40B4-BE49-F238E27FC236}">
                    <a16:creationId xmlns:a16="http://schemas.microsoft.com/office/drawing/2014/main" id="{5AF073DE-ED73-4047-AD6B-6C3BC6E036C3}"/>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9" name="Freeform 44">
                <a:extLst>
                  <a:ext uri="{FF2B5EF4-FFF2-40B4-BE49-F238E27FC236}">
                    <a16:creationId xmlns:a16="http://schemas.microsoft.com/office/drawing/2014/main" id="{0014DC1C-466C-435F-96B0-0BC974458586}"/>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0" name="Freeform 45">
                <a:extLst>
                  <a:ext uri="{FF2B5EF4-FFF2-40B4-BE49-F238E27FC236}">
                    <a16:creationId xmlns:a16="http://schemas.microsoft.com/office/drawing/2014/main" id="{D8D158AB-63B1-4FCA-BCF7-9B3E155C040A}"/>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1" name="Freeform 46">
                <a:extLst>
                  <a:ext uri="{FF2B5EF4-FFF2-40B4-BE49-F238E27FC236}">
                    <a16:creationId xmlns:a16="http://schemas.microsoft.com/office/drawing/2014/main" id="{93FF4447-71FA-4CE5-A93A-0E8498B04514}"/>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2" name="Oval 47">
                <a:extLst>
                  <a:ext uri="{FF2B5EF4-FFF2-40B4-BE49-F238E27FC236}">
                    <a16:creationId xmlns:a16="http://schemas.microsoft.com/office/drawing/2014/main" id="{EA167E10-C3DB-4971-8609-C7AE20F5A094}"/>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3" name="Freeform 48">
                <a:extLst>
                  <a:ext uri="{FF2B5EF4-FFF2-40B4-BE49-F238E27FC236}">
                    <a16:creationId xmlns:a16="http://schemas.microsoft.com/office/drawing/2014/main" id="{702D30AF-1035-429D-9A51-C05AB0773059}"/>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4" name="Freeform 49">
                <a:extLst>
                  <a:ext uri="{FF2B5EF4-FFF2-40B4-BE49-F238E27FC236}">
                    <a16:creationId xmlns:a16="http://schemas.microsoft.com/office/drawing/2014/main" id="{E2CEB9DF-40E7-4B50-A064-7D189D6AE9B5}"/>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5" name="Freeform 50">
                <a:extLst>
                  <a:ext uri="{FF2B5EF4-FFF2-40B4-BE49-F238E27FC236}">
                    <a16:creationId xmlns:a16="http://schemas.microsoft.com/office/drawing/2014/main" id="{C3FBC26E-DDBF-47DB-BD6B-755E87E84934}"/>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6" name="Freeform 51">
                <a:extLst>
                  <a:ext uri="{FF2B5EF4-FFF2-40B4-BE49-F238E27FC236}">
                    <a16:creationId xmlns:a16="http://schemas.microsoft.com/office/drawing/2014/main" id="{43A0E1AE-9DCE-4DAC-A414-410397DDCE2F}"/>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7" name="Oval 52">
                <a:extLst>
                  <a:ext uri="{FF2B5EF4-FFF2-40B4-BE49-F238E27FC236}">
                    <a16:creationId xmlns:a16="http://schemas.microsoft.com/office/drawing/2014/main" id="{C8AB7E1B-913E-4576-855F-A5538530A24F}"/>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8" name="Freeform 53">
                <a:extLst>
                  <a:ext uri="{FF2B5EF4-FFF2-40B4-BE49-F238E27FC236}">
                    <a16:creationId xmlns:a16="http://schemas.microsoft.com/office/drawing/2014/main" id="{E459DCF5-A003-4594-AF45-975318E2E474}"/>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9" name="Freeform 54">
                <a:extLst>
                  <a:ext uri="{FF2B5EF4-FFF2-40B4-BE49-F238E27FC236}">
                    <a16:creationId xmlns:a16="http://schemas.microsoft.com/office/drawing/2014/main" id="{E8BF81CD-7756-40EC-9587-FBB9DD7B976E}"/>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0" name="Freeform 55">
                <a:extLst>
                  <a:ext uri="{FF2B5EF4-FFF2-40B4-BE49-F238E27FC236}">
                    <a16:creationId xmlns:a16="http://schemas.microsoft.com/office/drawing/2014/main" id="{15FC4102-C102-4599-9A5E-DE24C2952E66}"/>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1" name="Freeform 56">
                <a:extLst>
                  <a:ext uri="{FF2B5EF4-FFF2-40B4-BE49-F238E27FC236}">
                    <a16:creationId xmlns:a16="http://schemas.microsoft.com/office/drawing/2014/main" id="{28FF090C-C84A-4103-AE02-2E66733D15F5}"/>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pic>
        <p:nvPicPr>
          <p:cNvPr id="227" name="Picture 226">
            <a:extLst>
              <a:ext uri="{FF2B5EF4-FFF2-40B4-BE49-F238E27FC236}">
                <a16:creationId xmlns:a16="http://schemas.microsoft.com/office/drawing/2014/main" id="{4536ECAF-9EA2-4C36-9B2F-B163C96ED553}"/>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810072" y="1700736"/>
            <a:ext cx="457200" cy="608772"/>
          </a:xfrm>
          <a:prstGeom prst="rect">
            <a:avLst/>
          </a:prstGeom>
        </p:spPr>
      </p:pic>
      <p:pic>
        <p:nvPicPr>
          <p:cNvPr id="229" name="Picture 228">
            <a:extLst>
              <a:ext uri="{FF2B5EF4-FFF2-40B4-BE49-F238E27FC236}">
                <a16:creationId xmlns:a16="http://schemas.microsoft.com/office/drawing/2014/main" id="{234C4A25-C858-43E2-8673-C359730C6948}"/>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4499959" y="1710264"/>
            <a:ext cx="457200" cy="608772"/>
          </a:xfrm>
          <a:prstGeom prst="rect">
            <a:avLst/>
          </a:prstGeom>
        </p:spPr>
      </p:pic>
      <p:sp>
        <p:nvSpPr>
          <p:cNvPr id="89" name="TextBox 88">
            <a:extLst>
              <a:ext uri="{FF2B5EF4-FFF2-40B4-BE49-F238E27FC236}">
                <a16:creationId xmlns:a16="http://schemas.microsoft.com/office/drawing/2014/main" id="{DBA860C6-5E95-B34E-8BF0-F76B4CDA54D1}"/>
              </a:ext>
            </a:extLst>
          </p:cNvPr>
          <p:cNvSpPr txBox="1"/>
          <p:nvPr/>
        </p:nvSpPr>
        <p:spPr>
          <a:xfrm>
            <a:off x="2687872" y="1641719"/>
            <a:ext cx="2103120" cy="553998"/>
          </a:xfrm>
          <a:prstGeom prst="rect">
            <a:avLst/>
          </a:prstGeom>
        </p:spPr>
        <p:txBody>
          <a:bodyPr wrap="square" lIns="0" tIns="0" rIns="0" bIns="0" rtlCol="0" anchor="t">
            <a:spAutoFit/>
          </a:bodyPr>
          <a:lstStyle/>
          <a:p>
            <a:r>
              <a:rPr lang="en-US" sz="1200" dirty="0">
                <a:solidFill>
                  <a:srgbClr val="FF0000"/>
                </a:solidFill>
                <a:latin typeface="Calibri" panose="020F0502020204030204" pitchFamily="34" charset="0"/>
              </a:rPr>
              <a:t>LB decrypts</a:t>
            </a:r>
          </a:p>
          <a:p>
            <a:r>
              <a:rPr lang="en-US" sz="1200" dirty="0">
                <a:solidFill>
                  <a:srgbClr val="FF0000"/>
                </a:solidFill>
                <a:latin typeface="Calibri" panose="020F0502020204030204" pitchFamily="34" charset="0"/>
              </a:rPr>
              <a:t>and re-encrypts before forwarding</a:t>
            </a:r>
          </a:p>
        </p:txBody>
      </p:sp>
      <p:cxnSp>
        <p:nvCxnSpPr>
          <p:cNvPr id="90" name="Straight Connector 89">
            <a:extLst>
              <a:ext uri="{FF2B5EF4-FFF2-40B4-BE49-F238E27FC236}">
                <a16:creationId xmlns:a16="http://schemas.microsoft.com/office/drawing/2014/main" id="{06D8007B-0F48-BC48-AB4B-35EE2EF8D0E3}"/>
              </a:ext>
            </a:extLst>
          </p:cNvPr>
          <p:cNvCxnSpPr>
            <a:cxnSpLocks/>
          </p:cNvCxnSpPr>
          <p:nvPr/>
        </p:nvCxnSpPr>
        <p:spPr>
          <a:xfrm>
            <a:off x="1375622" y="2592336"/>
            <a:ext cx="1737360" cy="0"/>
          </a:xfrm>
          <a:prstGeom prst="line">
            <a:avLst/>
          </a:prstGeom>
          <a:ln w="28575">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1E782511-FC99-E24A-A7C2-CC6B8493602D}"/>
              </a:ext>
            </a:extLst>
          </p:cNvPr>
          <p:cNvCxnSpPr>
            <a:cxnSpLocks/>
          </p:cNvCxnSpPr>
          <p:nvPr/>
        </p:nvCxnSpPr>
        <p:spPr>
          <a:xfrm>
            <a:off x="4003593" y="2588621"/>
            <a:ext cx="1392001" cy="0"/>
          </a:xfrm>
          <a:prstGeom prst="line">
            <a:avLst/>
          </a:prstGeom>
          <a:ln w="28575">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6580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Import Server Certificate or Create a Self-Signed Certificate</a:t>
            </a:r>
          </a:p>
          <a:p>
            <a:pPr lvl="1"/>
            <a:r>
              <a:rPr lang="en-US" dirty="0"/>
              <a:t>Under System – Certificates</a:t>
            </a:r>
          </a:p>
          <a:p>
            <a:pPr lvl="2"/>
            <a:r>
              <a:rPr lang="en-US" dirty="0"/>
              <a:t>Import Certificate</a:t>
            </a:r>
          </a:p>
          <a:p>
            <a:pPr lvl="1"/>
            <a:endParaRPr lang="en-US" dirty="0"/>
          </a:p>
        </p:txBody>
      </p:sp>
      <p:pic>
        <p:nvPicPr>
          <p:cNvPr id="2" name="Picture 1">
            <a:extLst>
              <a:ext uri="{FF2B5EF4-FFF2-40B4-BE49-F238E27FC236}">
                <a16:creationId xmlns:a16="http://schemas.microsoft.com/office/drawing/2014/main" id="{B207F2EA-25F1-4F8A-AEB4-066895C66909}"/>
              </a:ext>
            </a:extLst>
          </p:cNvPr>
          <p:cNvPicPr>
            <a:picLocks noChangeAspect="1"/>
          </p:cNvPicPr>
          <p:nvPr/>
        </p:nvPicPr>
        <p:blipFill rotWithShape="1">
          <a:blip r:embed="rId3"/>
          <a:srcRect b="8750"/>
          <a:stretch/>
        </p:blipFill>
        <p:spPr>
          <a:xfrm>
            <a:off x="3343723" y="2423532"/>
            <a:ext cx="7286625" cy="4289297"/>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HTTPS End-to-End Configuration (2/5)</a:t>
            </a:r>
          </a:p>
        </p:txBody>
      </p:sp>
      <p:sp>
        <p:nvSpPr>
          <p:cNvPr id="12" name="TextBox 11">
            <a:extLst>
              <a:ext uri="{FF2B5EF4-FFF2-40B4-BE49-F238E27FC236}">
                <a16:creationId xmlns:a16="http://schemas.microsoft.com/office/drawing/2014/main" id="{8B09A901-513F-4252-92F4-D6C10BED1003}"/>
              </a:ext>
            </a:extLst>
          </p:cNvPr>
          <p:cNvSpPr txBox="1"/>
          <p:nvPr/>
        </p:nvSpPr>
        <p:spPr>
          <a:xfrm>
            <a:off x="10360625" y="3429000"/>
            <a:ext cx="17018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Server Certificate</a:t>
            </a:r>
          </a:p>
          <a:p>
            <a:pPr lvl="0">
              <a:defRPr/>
            </a:pPr>
            <a:r>
              <a:rPr lang="en-US" sz="1000" dirty="0">
                <a:solidFill>
                  <a:schemeClr val="tx2"/>
                </a:solidFill>
                <a:latin typeface="Calibri" panose="020F0502020204030204" pitchFamily="34" charset="0"/>
              </a:rPr>
              <a:t>(See Notes of example)</a:t>
            </a:r>
          </a:p>
        </p:txBody>
      </p:sp>
      <p:cxnSp>
        <p:nvCxnSpPr>
          <p:cNvPr id="13" name="Straight Arrow Connector 12">
            <a:extLst>
              <a:ext uri="{FF2B5EF4-FFF2-40B4-BE49-F238E27FC236}">
                <a16:creationId xmlns:a16="http://schemas.microsoft.com/office/drawing/2014/main" id="{8970720C-8980-4F73-BF87-20282160A613}"/>
              </a:ext>
            </a:extLst>
          </p:cNvPr>
          <p:cNvCxnSpPr>
            <a:cxnSpLocks/>
            <a:stCxn id="12" idx="1"/>
          </p:cNvCxnSpPr>
          <p:nvPr/>
        </p:nvCxnSpPr>
        <p:spPr bwMode="gray">
          <a:xfrm flipH="1">
            <a:off x="9524283" y="3629055"/>
            <a:ext cx="836342" cy="7694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0B2E9D40-EA4C-4938-AD61-20F068724B99}"/>
              </a:ext>
            </a:extLst>
          </p:cNvPr>
          <p:cNvSpPr txBox="1"/>
          <p:nvPr/>
        </p:nvSpPr>
        <p:spPr>
          <a:xfrm>
            <a:off x="10360625" y="3969628"/>
            <a:ext cx="17018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Server Key</a:t>
            </a:r>
          </a:p>
          <a:p>
            <a:pPr>
              <a:defRPr/>
            </a:pPr>
            <a:r>
              <a:rPr lang="en-US" sz="1000" dirty="0">
                <a:solidFill>
                  <a:schemeClr val="tx2"/>
                </a:solidFill>
                <a:latin typeface="Calibri" panose="020F0502020204030204" pitchFamily="34" charset="0"/>
              </a:rPr>
              <a:t>(See Notes of example)</a:t>
            </a:r>
          </a:p>
        </p:txBody>
      </p:sp>
      <p:cxnSp>
        <p:nvCxnSpPr>
          <p:cNvPr id="18" name="Straight Arrow Connector 17">
            <a:extLst>
              <a:ext uri="{FF2B5EF4-FFF2-40B4-BE49-F238E27FC236}">
                <a16:creationId xmlns:a16="http://schemas.microsoft.com/office/drawing/2014/main" id="{20EFE474-C9A8-423F-B4B0-1E017B21D716}"/>
              </a:ext>
            </a:extLst>
          </p:cNvPr>
          <p:cNvCxnSpPr>
            <a:cxnSpLocks/>
            <a:stCxn id="17" idx="1"/>
          </p:cNvCxnSpPr>
          <p:nvPr/>
        </p:nvCxnSpPr>
        <p:spPr bwMode="gray">
          <a:xfrm flipH="1">
            <a:off x="9524283" y="4169683"/>
            <a:ext cx="836342" cy="13468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26E7E89B-636C-4CAB-90AF-60089B6BA6E8}"/>
              </a:ext>
            </a:extLst>
          </p:cNvPr>
          <p:cNvSpPr txBox="1"/>
          <p:nvPr/>
        </p:nvSpPr>
        <p:spPr>
          <a:xfrm>
            <a:off x="8809840" y="5387898"/>
            <a:ext cx="17018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Must be enabled to use that certificate in LB L7 HTTPS VIP </a:t>
            </a:r>
          </a:p>
        </p:txBody>
      </p:sp>
      <p:cxnSp>
        <p:nvCxnSpPr>
          <p:cNvPr id="23" name="Straight Arrow Connector 22">
            <a:extLst>
              <a:ext uri="{FF2B5EF4-FFF2-40B4-BE49-F238E27FC236}">
                <a16:creationId xmlns:a16="http://schemas.microsoft.com/office/drawing/2014/main" id="{F53BA07E-4FE2-4F51-8462-54112AFEBC93}"/>
              </a:ext>
            </a:extLst>
          </p:cNvPr>
          <p:cNvCxnSpPr>
            <a:cxnSpLocks/>
            <a:stCxn id="22" idx="1"/>
          </p:cNvCxnSpPr>
          <p:nvPr/>
        </p:nvCxnSpPr>
        <p:spPr bwMode="gray">
          <a:xfrm flipH="1">
            <a:off x="7973498" y="5587953"/>
            <a:ext cx="836342" cy="7694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D9A6E2B9-E89D-4D08-BE97-CB4264040ED6}"/>
              </a:ext>
            </a:extLst>
          </p:cNvPr>
          <p:cNvSpPr/>
          <p:nvPr/>
        </p:nvSpPr>
        <p:spPr>
          <a:xfrm>
            <a:off x="7315200" y="130176"/>
            <a:ext cx="4610008" cy="1217530"/>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7" name="Picture 6">
            <a:extLst>
              <a:ext uri="{FF2B5EF4-FFF2-40B4-BE49-F238E27FC236}">
                <a16:creationId xmlns:a16="http://schemas.microsoft.com/office/drawing/2014/main" id="{98652694-BD92-4046-B760-29A58EFCD507}"/>
              </a:ext>
            </a:extLst>
          </p:cNvPr>
          <p:cNvPicPr>
            <a:picLocks noChangeAspect="1"/>
          </p:cNvPicPr>
          <p:nvPr/>
        </p:nvPicPr>
        <p:blipFill rotWithShape="1">
          <a:blip r:embed="rId4"/>
          <a:srcRect r="3613"/>
          <a:stretch/>
        </p:blipFill>
        <p:spPr>
          <a:xfrm>
            <a:off x="7421903" y="154919"/>
            <a:ext cx="4503306" cy="1192786"/>
          </a:xfrm>
          <a:prstGeom prst="rect">
            <a:avLst/>
          </a:prstGeom>
        </p:spPr>
      </p:pic>
      <p:sp>
        <p:nvSpPr>
          <p:cNvPr id="14" name="TextBox 13">
            <a:extLst>
              <a:ext uri="{FF2B5EF4-FFF2-40B4-BE49-F238E27FC236}">
                <a16:creationId xmlns:a16="http://schemas.microsoft.com/office/drawing/2014/main" id="{75EFE593-7735-A443-8906-ECD6BEF4D127}"/>
              </a:ext>
            </a:extLst>
          </p:cNvPr>
          <p:cNvSpPr txBox="1"/>
          <p:nvPr/>
        </p:nvSpPr>
        <p:spPr>
          <a:xfrm>
            <a:off x="479502" y="3549642"/>
            <a:ext cx="2351521" cy="400110"/>
          </a:xfrm>
          <a:prstGeom prst="rect">
            <a:avLst/>
          </a:prstGeom>
          <a:solidFill>
            <a:schemeClr val="bg1">
              <a:alpha val="90000"/>
            </a:schemeClr>
          </a:solidFill>
          <a:ln w="28575">
            <a:solidFill>
              <a:srgbClr val="FF0000"/>
            </a:solidFill>
          </a:ln>
        </p:spPr>
        <p:txBody>
          <a:bodyPr wrap="square" rtlCol="0" anchor="b">
            <a:spAutoFit/>
          </a:bodyPr>
          <a:lstStyle/>
          <a:p>
            <a:pPr lvl="0" algn="ctr">
              <a:defRPr/>
            </a:pPr>
            <a:r>
              <a:rPr lang="en-US" sz="1000" dirty="0">
                <a:solidFill>
                  <a:schemeClr val="tx2"/>
                </a:solidFill>
                <a:latin typeface="Calibri" panose="020F0502020204030204" pitchFamily="34" charset="0"/>
              </a:rPr>
              <a:t>Screenshot shows RSA certificate.</a:t>
            </a:r>
          </a:p>
          <a:p>
            <a:pPr lvl="0" algn="ctr">
              <a:defRPr/>
            </a:pPr>
            <a:r>
              <a:rPr lang="en-US" sz="1000" dirty="0">
                <a:solidFill>
                  <a:schemeClr val="tx2"/>
                </a:solidFill>
                <a:latin typeface="Calibri" panose="020F0502020204030204" pitchFamily="34" charset="0"/>
              </a:rPr>
              <a:t>ECC certificates are also supported.</a:t>
            </a:r>
          </a:p>
        </p:txBody>
      </p:sp>
    </p:spTree>
    <p:extLst>
      <p:ext uri="{BB962C8B-B14F-4D97-AF65-F5344CB8AC3E}">
        <p14:creationId xmlns:p14="http://schemas.microsoft.com/office/powerpoint/2010/main" val="2526035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the default HTTP profile, or Create a new one</a:t>
            </a:r>
          </a:p>
          <a:p>
            <a:pPr lvl="1"/>
            <a:r>
              <a:rPr lang="en-US" dirty="0"/>
              <a:t>Under Networking – Load Balancing – Profiles </a:t>
            </a:r>
          </a:p>
          <a:p>
            <a:pPr lvl="2"/>
            <a:r>
              <a:rPr lang="en-US" dirty="0"/>
              <a:t>Add Application Profile – HTTP</a:t>
            </a:r>
          </a:p>
          <a:p>
            <a:pPr lvl="1"/>
            <a:endParaRPr lang="en-US" dirty="0"/>
          </a:p>
        </p:txBody>
      </p:sp>
      <p:pic>
        <p:nvPicPr>
          <p:cNvPr id="7" name="Picture 6">
            <a:extLst>
              <a:ext uri="{FF2B5EF4-FFF2-40B4-BE49-F238E27FC236}">
                <a16:creationId xmlns:a16="http://schemas.microsoft.com/office/drawing/2014/main" id="{B042BD6D-B0D3-4B1E-BCC2-96EF956AC7AB}"/>
              </a:ext>
            </a:extLst>
          </p:cNvPr>
          <p:cNvPicPr>
            <a:picLocks noChangeAspect="1"/>
          </p:cNvPicPr>
          <p:nvPr/>
        </p:nvPicPr>
        <p:blipFill>
          <a:blip r:embed="rId2"/>
          <a:stretch>
            <a:fillRect/>
          </a:stretch>
        </p:blipFill>
        <p:spPr>
          <a:xfrm>
            <a:off x="1391295" y="2682874"/>
            <a:ext cx="9825038" cy="376237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HTTPS End-to-End Configuration (3/5)</a:t>
            </a:r>
          </a:p>
        </p:txBody>
      </p:sp>
      <p:sp>
        <p:nvSpPr>
          <p:cNvPr id="8" name="TextBox 7">
            <a:extLst>
              <a:ext uri="{FF2B5EF4-FFF2-40B4-BE49-F238E27FC236}">
                <a16:creationId xmlns:a16="http://schemas.microsoft.com/office/drawing/2014/main" id="{FD779368-FEB5-4D77-963D-73E5A38DF7AA}"/>
              </a:ext>
            </a:extLst>
          </p:cNvPr>
          <p:cNvSpPr txBox="1"/>
          <p:nvPr/>
        </p:nvSpPr>
        <p:spPr>
          <a:xfrm>
            <a:off x="6906322" y="2262789"/>
            <a:ext cx="193033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long Clients idle connections remain before LB closes them (FIN).</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5984891" y="2816787"/>
            <a:ext cx="1886600" cy="121252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FCBBAF00-1317-45CB-971E-6F316AC1EE92}"/>
              </a:ext>
            </a:extLst>
          </p:cNvPr>
          <p:cNvSpPr txBox="1"/>
          <p:nvPr/>
        </p:nvSpPr>
        <p:spPr>
          <a:xfrm>
            <a:off x="9062224" y="2296134"/>
            <a:ext cx="277293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long LB waits for Server HTTP Response before LB gives up and sends an Error to Client and Server (FIN).</a:t>
            </a:r>
          </a:p>
        </p:txBody>
      </p:sp>
      <p:cxnSp>
        <p:nvCxnSpPr>
          <p:cNvPr id="16" name="Straight Arrow Connector 15">
            <a:extLst>
              <a:ext uri="{FF2B5EF4-FFF2-40B4-BE49-F238E27FC236}">
                <a16:creationId xmlns:a16="http://schemas.microsoft.com/office/drawing/2014/main" id="{FDAD1302-D3AC-4586-8D24-47775C9CF3D0}"/>
              </a:ext>
            </a:extLst>
          </p:cNvPr>
          <p:cNvCxnSpPr>
            <a:cxnSpLocks/>
            <a:stCxn id="15" idx="2"/>
          </p:cNvCxnSpPr>
          <p:nvPr/>
        </p:nvCxnSpPr>
        <p:spPr bwMode="gray">
          <a:xfrm flipH="1">
            <a:off x="8836659" y="2850132"/>
            <a:ext cx="1612034" cy="221995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E3F041B4-ABB1-4A21-9FF8-DAE30764AED6}"/>
              </a:ext>
            </a:extLst>
          </p:cNvPr>
          <p:cNvSpPr/>
          <p:nvPr/>
        </p:nvSpPr>
        <p:spPr>
          <a:xfrm>
            <a:off x="7315200" y="130176"/>
            <a:ext cx="4610008" cy="1217530"/>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7" name="Picture 16">
            <a:extLst>
              <a:ext uri="{FF2B5EF4-FFF2-40B4-BE49-F238E27FC236}">
                <a16:creationId xmlns:a16="http://schemas.microsoft.com/office/drawing/2014/main" id="{E69E6367-0FFE-4C5F-A2C4-308786088B5D}"/>
              </a:ext>
            </a:extLst>
          </p:cNvPr>
          <p:cNvPicPr>
            <a:picLocks noChangeAspect="1"/>
          </p:cNvPicPr>
          <p:nvPr/>
        </p:nvPicPr>
        <p:blipFill rotWithShape="1">
          <a:blip r:embed="rId3"/>
          <a:srcRect r="3613"/>
          <a:stretch/>
        </p:blipFill>
        <p:spPr>
          <a:xfrm>
            <a:off x="7421903" y="154919"/>
            <a:ext cx="4503306" cy="1192786"/>
          </a:xfrm>
          <a:prstGeom prst="rect">
            <a:avLst/>
          </a:prstGeom>
        </p:spPr>
      </p:pic>
    </p:spTree>
    <p:extLst>
      <p:ext uri="{BB962C8B-B14F-4D97-AF65-F5344CB8AC3E}">
        <p14:creationId xmlns:p14="http://schemas.microsoft.com/office/powerpoint/2010/main" val="1248428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Virtual Server</a:t>
            </a:r>
          </a:p>
          <a:p>
            <a:pPr lvl="1"/>
            <a:r>
              <a:rPr lang="en-US" dirty="0"/>
              <a:t>Under Networking – Load Balancing – Virtual Servers </a:t>
            </a:r>
          </a:p>
          <a:p>
            <a:pPr lvl="2"/>
            <a:r>
              <a:rPr lang="en-US" dirty="0"/>
              <a:t>Add Virtual Server – L7 HTTP</a:t>
            </a:r>
          </a:p>
          <a:p>
            <a:pPr lvl="1"/>
            <a:endParaRPr lang="en-US" dirty="0"/>
          </a:p>
        </p:txBody>
      </p:sp>
      <p:pic>
        <p:nvPicPr>
          <p:cNvPr id="6" name="Picture 5">
            <a:extLst>
              <a:ext uri="{FF2B5EF4-FFF2-40B4-BE49-F238E27FC236}">
                <a16:creationId xmlns:a16="http://schemas.microsoft.com/office/drawing/2014/main" id="{EDC5C3EE-146A-4B99-8AD4-11F5818F5212}"/>
              </a:ext>
            </a:extLst>
          </p:cNvPr>
          <p:cNvPicPr>
            <a:picLocks noChangeAspect="1"/>
          </p:cNvPicPr>
          <p:nvPr/>
        </p:nvPicPr>
        <p:blipFill rotWithShape="1">
          <a:blip r:embed="rId2"/>
          <a:srcRect b="11606"/>
          <a:stretch/>
        </p:blipFill>
        <p:spPr>
          <a:xfrm>
            <a:off x="1592951" y="2663018"/>
            <a:ext cx="9929813" cy="4049811"/>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HTTPS End-to-End Configuration (4/5)</a:t>
            </a:r>
          </a:p>
        </p:txBody>
      </p:sp>
      <p:sp>
        <p:nvSpPr>
          <p:cNvPr id="8" name="TextBox 7">
            <a:extLst>
              <a:ext uri="{FF2B5EF4-FFF2-40B4-BE49-F238E27FC236}">
                <a16:creationId xmlns:a16="http://schemas.microsoft.com/office/drawing/2014/main" id="{FD779368-FEB5-4D77-963D-73E5A38DF7AA}"/>
              </a:ext>
            </a:extLst>
          </p:cNvPr>
          <p:cNvSpPr txBox="1"/>
          <p:nvPr/>
        </p:nvSpPr>
        <p:spPr>
          <a:xfrm>
            <a:off x="4510313" y="3006944"/>
            <a:ext cx="1126214"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VIP IP address</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4510313" y="3253165"/>
            <a:ext cx="563107" cy="478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C1456A8F-13BC-4508-8874-9B1CA76E140B}"/>
              </a:ext>
            </a:extLst>
          </p:cNvPr>
          <p:cNvSpPr txBox="1"/>
          <p:nvPr/>
        </p:nvSpPr>
        <p:spPr>
          <a:xfrm>
            <a:off x="5757386" y="3006944"/>
            <a:ext cx="1126214"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VIP TCP Port</a:t>
            </a:r>
          </a:p>
        </p:txBody>
      </p:sp>
      <p:cxnSp>
        <p:nvCxnSpPr>
          <p:cNvPr id="20" name="Straight Arrow Connector 19">
            <a:extLst>
              <a:ext uri="{FF2B5EF4-FFF2-40B4-BE49-F238E27FC236}">
                <a16:creationId xmlns:a16="http://schemas.microsoft.com/office/drawing/2014/main" id="{D245E09A-61B1-46B3-BF70-BB36772E0D78}"/>
              </a:ext>
            </a:extLst>
          </p:cNvPr>
          <p:cNvCxnSpPr>
            <a:cxnSpLocks/>
            <a:stCxn id="19" idx="2"/>
          </p:cNvCxnSpPr>
          <p:nvPr/>
        </p:nvCxnSpPr>
        <p:spPr bwMode="gray">
          <a:xfrm flipH="1">
            <a:off x="5636527" y="3253165"/>
            <a:ext cx="683966" cy="478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2FA439C5-F8BC-4201-BE01-BA8E28AA1B8D}"/>
              </a:ext>
            </a:extLst>
          </p:cNvPr>
          <p:cNvSpPr txBox="1"/>
          <p:nvPr/>
        </p:nvSpPr>
        <p:spPr>
          <a:xfrm>
            <a:off x="7492348" y="2857719"/>
            <a:ext cx="1246768"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Load Balancer hosting the VIP</a:t>
            </a:r>
          </a:p>
        </p:txBody>
      </p:sp>
      <p:cxnSp>
        <p:nvCxnSpPr>
          <p:cNvPr id="22" name="Straight Arrow Connector 21">
            <a:extLst>
              <a:ext uri="{FF2B5EF4-FFF2-40B4-BE49-F238E27FC236}">
                <a16:creationId xmlns:a16="http://schemas.microsoft.com/office/drawing/2014/main" id="{5ACF1A77-1555-47B3-BFED-79A12BAEEDBB}"/>
              </a:ext>
            </a:extLst>
          </p:cNvPr>
          <p:cNvCxnSpPr>
            <a:cxnSpLocks/>
            <a:stCxn id="21" idx="2"/>
          </p:cNvCxnSpPr>
          <p:nvPr/>
        </p:nvCxnSpPr>
        <p:spPr bwMode="gray">
          <a:xfrm flipH="1">
            <a:off x="7627434" y="3257829"/>
            <a:ext cx="488298" cy="47411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59A54608-0E55-4A50-AC3F-7B1BF04954B6}"/>
              </a:ext>
            </a:extLst>
          </p:cNvPr>
          <p:cNvSpPr txBox="1"/>
          <p:nvPr/>
        </p:nvSpPr>
        <p:spPr>
          <a:xfrm>
            <a:off x="9017863" y="3006399"/>
            <a:ext cx="1459067"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Pool load balanced</a:t>
            </a:r>
          </a:p>
        </p:txBody>
      </p:sp>
      <p:cxnSp>
        <p:nvCxnSpPr>
          <p:cNvPr id="26" name="Straight Arrow Connector 25">
            <a:extLst>
              <a:ext uri="{FF2B5EF4-FFF2-40B4-BE49-F238E27FC236}">
                <a16:creationId xmlns:a16="http://schemas.microsoft.com/office/drawing/2014/main" id="{F555BF92-0393-4067-9203-A99C14CD9B00}"/>
              </a:ext>
            </a:extLst>
          </p:cNvPr>
          <p:cNvCxnSpPr>
            <a:cxnSpLocks/>
            <a:stCxn id="25" idx="2"/>
          </p:cNvCxnSpPr>
          <p:nvPr/>
        </p:nvCxnSpPr>
        <p:spPr bwMode="gray">
          <a:xfrm flipH="1">
            <a:off x="9259099" y="3252620"/>
            <a:ext cx="488298" cy="47411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F0D01623-3A63-4AFD-A1ED-270018A05AC0}"/>
              </a:ext>
            </a:extLst>
          </p:cNvPr>
          <p:cNvSpPr txBox="1"/>
          <p:nvPr/>
        </p:nvSpPr>
        <p:spPr>
          <a:xfrm>
            <a:off x="7898323" y="5968165"/>
            <a:ext cx="4155281" cy="707886"/>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Only required if Pool Members are NOT configured with Port information (for instance using Pool with Group Membership)</a:t>
            </a:r>
          </a:p>
          <a:p>
            <a:pPr lvl="0">
              <a:defRPr/>
            </a:pPr>
            <a:r>
              <a:rPr lang="en-US" sz="1000" dirty="0">
                <a:solidFill>
                  <a:schemeClr val="tx2"/>
                </a:solidFill>
                <a:latin typeface="Calibri" panose="020F0502020204030204" pitchFamily="34" charset="0"/>
              </a:rPr>
              <a:t>AND if Pool Members TCP Ports is different than VIP Port.</a:t>
            </a:r>
          </a:p>
        </p:txBody>
      </p:sp>
      <p:cxnSp>
        <p:nvCxnSpPr>
          <p:cNvPr id="29" name="Straight Arrow Connector 28">
            <a:extLst>
              <a:ext uri="{FF2B5EF4-FFF2-40B4-BE49-F238E27FC236}">
                <a16:creationId xmlns:a16="http://schemas.microsoft.com/office/drawing/2014/main" id="{7981AA83-01EC-4213-88B4-EC875614BA1E}"/>
              </a:ext>
            </a:extLst>
          </p:cNvPr>
          <p:cNvCxnSpPr>
            <a:cxnSpLocks/>
            <a:stCxn id="28" idx="0"/>
          </p:cNvCxnSpPr>
          <p:nvPr/>
        </p:nvCxnSpPr>
        <p:spPr bwMode="gray">
          <a:xfrm flipH="1" flipV="1">
            <a:off x="9478537" y="5831694"/>
            <a:ext cx="497427" cy="13647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2B4BF84C-FD60-499A-BB49-A5FF4C0D55F0}"/>
              </a:ext>
            </a:extLst>
          </p:cNvPr>
          <p:cNvSpPr txBox="1"/>
          <p:nvPr/>
        </p:nvSpPr>
        <p:spPr>
          <a:xfrm>
            <a:off x="9595619" y="4707560"/>
            <a:ext cx="1310274"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L7 HTTP Profile</a:t>
            </a:r>
          </a:p>
        </p:txBody>
      </p:sp>
      <p:cxnSp>
        <p:nvCxnSpPr>
          <p:cNvPr id="30" name="Straight Arrow Connector 29">
            <a:extLst>
              <a:ext uri="{FF2B5EF4-FFF2-40B4-BE49-F238E27FC236}">
                <a16:creationId xmlns:a16="http://schemas.microsoft.com/office/drawing/2014/main" id="{2833178E-A27B-469E-A31F-DE74A6B52C37}"/>
              </a:ext>
            </a:extLst>
          </p:cNvPr>
          <p:cNvCxnSpPr>
            <a:cxnSpLocks/>
            <a:stCxn id="27" idx="0"/>
          </p:cNvCxnSpPr>
          <p:nvPr/>
        </p:nvCxnSpPr>
        <p:spPr bwMode="gray">
          <a:xfrm flipH="1" flipV="1">
            <a:off x="9975964" y="4470290"/>
            <a:ext cx="274792" cy="23727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BA96523-4BF6-4860-8754-1E830B8F35A0}"/>
              </a:ext>
            </a:extLst>
          </p:cNvPr>
          <p:cNvSpPr txBox="1"/>
          <p:nvPr/>
        </p:nvSpPr>
        <p:spPr>
          <a:xfrm>
            <a:off x="5174166" y="4573301"/>
            <a:ext cx="1481821"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SSL Configuration</a:t>
            </a:r>
          </a:p>
          <a:p>
            <a:pPr lvl="0">
              <a:defRPr/>
            </a:pPr>
            <a:r>
              <a:rPr lang="en-US" sz="1000" dirty="0">
                <a:solidFill>
                  <a:schemeClr val="tx2"/>
                </a:solidFill>
                <a:latin typeface="Calibri" panose="020F0502020204030204" pitchFamily="34" charset="0"/>
              </a:rPr>
              <a:t>(See next slide)</a:t>
            </a:r>
          </a:p>
        </p:txBody>
      </p:sp>
      <p:cxnSp>
        <p:nvCxnSpPr>
          <p:cNvPr id="32" name="Straight Arrow Connector 31">
            <a:extLst>
              <a:ext uri="{FF2B5EF4-FFF2-40B4-BE49-F238E27FC236}">
                <a16:creationId xmlns:a16="http://schemas.microsoft.com/office/drawing/2014/main" id="{B82A8133-1788-4862-8D0E-7C32DFB5F969}"/>
              </a:ext>
            </a:extLst>
          </p:cNvPr>
          <p:cNvCxnSpPr>
            <a:cxnSpLocks/>
            <a:stCxn id="31" idx="3"/>
          </p:cNvCxnSpPr>
          <p:nvPr/>
        </p:nvCxnSpPr>
        <p:spPr bwMode="gray">
          <a:xfrm>
            <a:off x="6655987" y="4773356"/>
            <a:ext cx="715513" cy="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5" name="Rectangle 34">
            <a:extLst>
              <a:ext uri="{FF2B5EF4-FFF2-40B4-BE49-F238E27FC236}">
                <a16:creationId xmlns:a16="http://schemas.microsoft.com/office/drawing/2014/main" id="{66E23808-BB7A-4996-A74A-8DEA858DB9C5}"/>
              </a:ext>
            </a:extLst>
          </p:cNvPr>
          <p:cNvSpPr/>
          <p:nvPr/>
        </p:nvSpPr>
        <p:spPr>
          <a:xfrm>
            <a:off x="7315200" y="130176"/>
            <a:ext cx="4610008" cy="1217530"/>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36" name="Picture 35">
            <a:extLst>
              <a:ext uri="{FF2B5EF4-FFF2-40B4-BE49-F238E27FC236}">
                <a16:creationId xmlns:a16="http://schemas.microsoft.com/office/drawing/2014/main" id="{5658DE2D-7D48-4FD0-9855-626EE732C5ED}"/>
              </a:ext>
            </a:extLst>
          </p:cNvPr>
          <p:cNvPicPr>
            <a:picLocks noChangeAspect="1"/>
          </p:cNvPicPr>
          <p:nvPr/>
        </p:nvPicPr>
        <p:blipFill rotWithShape="1">
          <a:blip r:embed="rId3"/>
          <a:srcRect r="3613"/>
          <a:stretch/>
        </p:blipFill>
        <p:spPr>
          <a:xfrm>
            <a:off x="7421903" y="154919"/>
            <a:ext cx="4503306" cy="1192786"/>
          </a:xfrm>
          <a:prstGeom prst="rect">
            <a:avLst/>
          </a:prstGeom>
        </p:spPr>
      </p:pic>
    </p:spTree>
    <p:extLst>
      <p:ext uri="{BB962C8B-B14F-4D97-AF65-F5344CB8AC3E}">
        <p14:creationId xmlns:p14="http://schemas.microsoft.com/office/powerpoint/2010/main" val="4215041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Virtual Server</a:t>
            </a:r>
          </a:p>
          <a:p>
            <a:pPr lvl="1"/>
            <a:r>
              <a:rPr lang="en-US" dirty="0"/>
              <a:t>Under Networking – Load Balancing – Virtual Servers </a:t>
            </a:r>
          </a:p>
          <a:p>
            <a:pPr lvl="2"/>
            <a:r>
              <a:rPr lang="en-US" dirty="0"/>
              <a:t>Configure SSL</a:t>
            </a:r>
          </a:p>
          <a:p>
            <a:pPr lvl="1"/>
            <a:endParaRPr lang="en-US" dirty="0"/>
          </a:p>
        </p:txBody>
      </p:sp>
      <p:pic>
        <p:nvPicPr>
          <p:cNvPr id="6" name="Picture 5">
            <a:extLst>
              <a:ext uri="{FF2B5EF4-FFF2-40B4-BE49-F238E27FC236}">
                <a16:creationId xmlns:a16="http://schemas.microsoft.com/office/drawing/2014/main" id="{7C222648-F9FC-45A6-946A-658E613AC3EC}"/>
              </a:ext>
            </a:extLst>
          </p:cNvPr>
          <p:cNvPicPr>
            <a:picLocks noChangeAspect="1"/>
          </p:cNvPicPr>
          <p:nvPr/>
        </p:nvPicPr>
        <p:blipFill rotWithShape="1">
          <a:blip r:embed="rId3"/>
          <a:srcRect b="10225"/>
          <a:stretch/>
        </p:blipFill>
        <p:spPr>
          <a:xfrm>
            <a:off x="7010785" y="2446874"/>
            <a:ext cx="3957638" cy="4262723"/>
          </a:xfrm>
          <a:prstGeom prst="rect">
            <a:avLst/>
          </a:prstGeom>
          <a:ln w="12700">
            <a:solidFill>
              <a:schemeClr val="tx1"/>
            </a:solidFill>
          </a:ln>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HTTPS End-to-End Configuration (5/5)</a:t>
            </a:r>
          </a:p>
        </p:txBody>
      </p:sp>
      <p:pic>
        <p:nvPicPr>
          <p:cNvPr id="16" name="Picture 15">
            <a:extLst>
              <a:ext uri="{FF2B5EF4-FFF2-40B4-BE49-F238E27FC236}">
                <a16:creationId xmlns:a16="http://schemas.microsoft.com/office/drawing/2014/main" id="{99573691-2F2F-4E3A-868D-EDFA59BD5230}"/>
              </a:ext>
            </a:extLst>
          </p:cNvPr>
          <p:cNvPicPr>
            <a:picLocks noChangeAspect="1"/>
          </p:cNvPicPr>
          <p:nvPr/>
        </p:nvPicPr>
        <p:blipFill rotWithShape="1">
          <a:blip r:embed="rId4"/>
          <a:srcRect b="7995"/>
          <a:stretch/>
        </p:blipFill>
        <p:spPr>
          <a:xfrm>
            <a:off x="2828998" y="2446874"/>
            <a:ext cx="3948113" cy="4280951"/>
          </a:xfrm>
          <a:prstGeom prst="rect">
            <a:avLst/>
          </a:prstGeom>
          <a:ln w="12700">
            <a:solidFill>
              <a:schemeClr val="tx1"/>
            </a:solidFill>
          </a:ln>
        </p:spPr>
      </p:pic>
      <p:sp>
        <p:nvSpPr>
          <p:cNvPr id="17" name="TextBox 16">
            <a:extLst>
              <a:ext uri="{FF2B5EF4-FFF2-40B4-BE49-F238E27FC236}">
                <a16:creationId xmlns:a16="http://schemas.microsoft.com/office/drawing/2014/main" id="{5EA35BA7-08B9-48A3-8545-A553E89992CF}"/>
              </a:ext>
            </a:extLst>
          </p:cNvPr>
          <p:cNvSpPr txBox="1"/>
          <p:nvPr/>
        </p:nvSpPr>
        <p:spPr>
          <a:xfrm>
            <a:off x="270225" y="3793793"/>
            <a:ext cx="2327906"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Enable HTTPS on the Client side</a:t>
            </a:r>
          </a:p>
        </p:txBody>
      </p:sp>
      <p:cxnSp>
        <p:nvCxnSpPr>
          <p:cNvPr id="18" name="Straight Arrow Connector 17">
            <a:extLst>
              <a:ext uri="{FF2B5EF4-FFF2-40B4-BE49-F238E27FC236}">
                <a16:creationId xmlns:a16="http://schemas.microsoft.com/office/drawing/2014/main" id="{EC5548BE-F44F-42A4-995C-E7F4C0F82A35}"/>
              </a:ext>
            </a:extLst>
          </p:cNvPr>
          <p:cNvCxnSpPr>
            <a:cxnSpLocks/>
            <a:stCxn id="17" idx="3"/>
          </p:cNvCxnSpPr>
          <p:nvPr/>
        </p:nvCxnSpPr>
        <p:spPr bwMode="gray">
          <a:xfrm>
            <a:off x="2598131" y="3916904"/>
            <a:ext cx="1935955" cy="19184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42B94013-3F47-46A1-9E50-E0BCF0E3780E}"/>
              </a:ext>
            </a:extLst>
          </p:cNvPr>
          <p:cNvSpPr txBox="1"/>
          <p:nvPr/>
        </p:nvSpPr>
        <p:spPr>
          <a:xfrm>
            <a:off x="270225" y="4105970"/>
            <a:ext cx="2327906"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Select Certificate LB will present to Clients (see Notes)</a:t>
            </a:r>
          </a:p>
        </p:txBody>
      </p:sp>
      <p:cxnSp>
        <p:nvCxnSpPr>
          <p:cNvPr id="20" name="Straight Arrow Connector 19">
            <a:extLst>
              <a:ext uri="{FF2B5EF4-FFF2-40B4-BE49-F238E27FC236}">
                <a16:creationId xmlns:a16="http://schemas.microsoft.com/office/drawing/2014/main" id="{ECF862B0-16CF-4F7E-8715-02F380A5C3E1}"/>
              </a:ext>
            </a:extLst>
          </p:cNvPr>
          <p:cNvCxnSpPr>
            <a:cxnSpLocks/>
            <a:stCxn id="19" idx="3"/>
          </p:cNvCxnSpPr>
          <p:nvPr/>
        </p:nvCxnSpPr>
        <p:spPr bwMode="gray">
          <a:xfrm>
            <a:off x="2598131" y="4306025"/>
            <a:ext cx="1935955" cy="114897"/>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BBDC2648-774F-4D89-8D07-DCC084472611}"/>
              </a:ext>
            </a:extLst>
          </p:cNvPr>
          <p:cNvSpPr txBox="1"/>
          <p:nvPr/>
        </p:nvSpPr>
        <p:spPr>
          <a:xfrm>
            <a:off x="270225" y="4656477"/>
            <a:ext cx="2327906"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Select SSL Ciphers and Protocols LB accepts on Client side</a:t>
            </a:r>
          </a:p>
        </p:txBody>
      </p:sp>
      <p:cxnSp>
        <p:nvCxnSpPr>
          <p:cNvPr id="24" name="Straight Arrow Connector 23">
            <a:extLst>
              <a:ext uri="{FF2B5EF4-FFF2-40B4-BE49-F238E27FC236}">
                <a16:creationId xmlns:a16="http://schemas.microsoft.com/office/drawing/2014/main" id="{2596F1BD-AF91-4D7F-9189-CE4AA5E192DB}"/>
              </a:ext>
            </a:extLst>
          </p:cNvPr>
          <p:cNvCxnSpPr>
            <a:cxnSpLocks/>
            <a:stCxn id="23" idx="3"/>
          </p:cNvCxnSpPr>
          <p:nvPr/>
        </p:nvCxnSpPr>
        <p:spPr bwMode="gray">
          <a:xfrm flipV="1">
            <a:off x="2598131" y="4779588"/>
            <a:ext cx="1935955" cy="7694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E71195E6-EA58-4E8C-A5B4-D97DCAE0C89E}"/>
              </a:ext>
            </a:extLst>
          </p:cNvPr>
          <p:cNvSpPr txBox="1"/>
          <p:nvPr/>
        </p:nvSpPr>
        <p:spPr>
          <a:xfrm>
            <a:off x="10173820" y="3809556"/>
            <a:ext cx="1943838"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Enable HTTPS on the Server side</a:t>
            </a:r>
          </a:p>
        </p:txBody>
      </p:sp>
      <p:cxnSp>
        <p:nvCxnSpPr>
          <p:cNvPr id="27" name="Straight Arrow Connector 26">
            <a:extLst>
              <a:ext uri="{FF2B5EF4-FFF2-40B4-BE49-F238E27FC236}">
                <a16:creationId xmlns:a16="http://schemas.microsoft.com/office/drawing/2014/main" id="{E7AE0920-9E5A-4D75-B714-0096A22BB001}"/>
              </a:ext>
            </a:extLst>
          </p:cNvPr>
          <p:cNvCxnSpPr>
            <a:cxnSpLocks/>
            <a:stCxn id="26" idx="1"/>
          </p:cNvCxnSpPr>
          <p:nvPr/>
        </p:nvCxnSpPr>
        <p:spPr bwMode="gray">
          <a:xfrm flipH="1">
            <a:off x="9538010" y="3932667"/>
            <a:ext cx="635810" cy="27699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0AC15E24-6769-4421-ABEB-377BBE0A94CE}"/>
              </a:ext>
            </a:extLst>
          </p:cNvPr>
          <p:cNvSpPr txBox="1"/>
          <p:nvPr/>
        </p:nvSpPr>
        <p:spPr>
          <a:xfrm>
            <a:off x="10173819" y="4267806"/>
            <a:ext cx="1943839" cy="553998"/>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Only if Server require SSL Client certificate (not popular option)</a:t>
            </a:r>
          </a:p>
        </p:txBody>
      </p:sp>
      <p:cxnSp>
        <p:nvCxnSpPr>
          <p:cNvPr id="29" name="Straight Arrow Connector 28">
            <a:extLst>
              <a:ext uri="{FF2B5EF4-FFF2-40B4-BE49-F238E27FC236}">
                <a16:creationId xmlns:a16="http://schemas.microsoft.com/office/drawing/2014/main" id="{5D87C79F-AF6E-4FBC-9105-BBC4FE325162}"/>
              </a:ext>
            </a:extLst>
          </p:cNvPr>
          <p:cNvCxnSpPr>
            <a:cxnSpLocks/>
            <a:stCxn id="28" idx="1"/>
          </p:cNvCxnSpPr>
          <p:nvPr/>
        </p:nvCxnSpPr>
        <p:spPr bwMode="gray">
          <a:xfrm flipH="1" flipV="1">
            <a:off x="9538011" y="4506081"/>
            <a:ext cx="635808" cy="3872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49E6C35E-B1E2-4956-B3C6-6E9A11226FAF}"/>
              </a:ext>
            </a:extLst>
          </p:cNvPr>
          <p:cNvSpPr txBox="1"/>
          <p:nvPr/>
        </p:nvSpPr>
        <p:spPr>
          <a:xfrm>
            <a:off x="10173820" y="5041059"/>
            <a:ext cx="1943838"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Select SSL Ciphers and Protocols LB present to Servers</a:t>
            </a:r>
          </a:p>
        </p:txBody>
      </p:sp>
      <p:cxnSp>
        <p:nvCxnSpPr>
          <p:cNvPr id="35" name="Straight Arrow Connector 34">
            <a:extLst>
              <a:ext uri="{FF2B5EF4-FFF2-40B4-BE49-F238E27FC236}">
                <a16:creationId xmlns:a16="http://schemas.microsoft.com/office/drawing/2014/main" id="{38806A0E-BD06-4B60-AFA3-90589D5AEEA8}"/>
              </a:ext>
            </a:extLst>
          </p:cNvPr>
          <p:cNvCxnSpPr>
            <a:cxnSpLocks/>
            <a:stCxn id="32" idx="1"/>
          </p:cNvCxnSpPr>
          <p:nvPr/>
        </p:nvCxnSpPr>
        <p:spPr bwMode="gray">
          <a:xfrm flipH="1" flipV="1">
            <a:off x="9590694" y="4856532"/>
            <a:ext cx="583126" cy="38458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9D8FB038-9F42-46E2-A5F0-137998BA4EA1}"/>
              </a:ext>
            </a:extLst>
          </p:cNvPr>
          <p:cNvSpPr txBox="1"/>
          <p:nvPr/>
        </p:nvSpPr>
        <p:spPr>
          <a:xfrm>
            <a:off x="10173819" y="5660425"/>
            <a:ext cx="1943839" cy="711832"/>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 Advanced Properties:</a:t>
            </a:r>
          </a:p>
          <a:p>
            <a:pPr>
              <a:defRPr/>
            </a:pPr>
            <a:r>
              <a:rPr lang="en-US" sz="1000" dirty="0">
                <a:solidFill>
                  <a:schemeClr val="tx2"/>
                </a:solidFill>
                <a:latin typeface="Calibri" panose="020F0502020204030204" pitchFamily="34" charset="0"/>
              </a:rPr>
              <a:t>Only if LB must validate Certificate presented by Servers (not popular option)</a:t>
            </a:r>
          </a:p>
        </p:txBody>
      </p:sp>
      <p:cxnSp>
        <p:nvCxnSpPr>
          <p:cNvPr id="41" name="Straight Arrow Connector 40">
            <a:extLst>
              <a:ext uri="{FF2B5EF4-FFF2-40B4-BE49-F238E27FC236}">
                <a16:creationId xmlns:a16="http://schemas.microsoft.com/office/drawing/2014/main" id="{871D2F06-A52B-4150-90B9-CF7C2046AF5C}"/>
              </a:ext>
            </a:extLst>
          </p:cNvPr>
          <p:cNvCxnSpPr>
            <a:cxnSpLocks/>
            <a:stCxn id="40" idx="1"/>
          </p:cNvCxnSpPr>
          <p:nvPr/>
        </p:nvCxnSpPr>
        <p:spPr bwMode="gray">
          <a:xfrm flipH="1" flipV="1">
            <a:off x="9359827" y="5595061"/>
            <a:ext cx="813992" cy="42128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D4668E53-89DC-465B-BB04-F2186D9E6044}"/>
              </a:ext>
            </a:extLst>
          </p:cNvPr>
          <p:cNvSpPr/>
          <p:nvPr/>
        </p:nvSpPr>
        <p:spPr>
          <a:xfrm>
            <a:off x="7315200" y="130176"/>
            <a:ext cx="4610008" cy="1217530"/>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48" name="Picture 47">
            <a:extLst>
              <a:ext uri="{FF2B5EF4-FFF2-40B4-BE49-F238E27FC236}">
                <a16:creationId xmlns:a16="http://schemas.microsoft.com/office/drawing/2014/main" id="{DEA64CBC-D2B8-4CF3-942D-41D57F1F2A88}"/>
              </a:ext>
            </a:extLst>
          </p:cNvPr>
          <p:cNvPicPr>
            <a:picLocks noChangeAspect="1"/>
          </p:cNvPicPr>
          <p:nvPr/>
        </p:nvPicPr>
        <p:blipFill rotWithShape="1">
          <a:blip r:embed="rId5"/>
          <a:srcRect r="3613"/>
          <a:stretch/>
        </p:blipFill>
        <p:spPr>
          <a:xfrm>
            <a:off x="7421903" y="154919"/>
            <a:ext cx="4503306" cy="1192786"/>
          </a:xfrm>
          <a:prstGeom prst="rect">
            <a:avLst/>
          </a:prstGeom>
        </p:spPr>
      </p:pic>
      <p:cxnSp>
        <p:nvCxnSpPr>
          <p:cNvPr id="31" name="Straight Arrow Connector 30">
            <a:extLst>
              <a:ext uri="{FF2B5EF4-FFF2-40B4-BE49-F238E27FC236}">
                <a16:creationId xmlns:a16="http://schemas.microsoft.com/office/drawing/2014/main" id="{26F5C01C-6583-A04B-A423-EC76F6A3E60B}"/>
              </a:ext>
            </a:extLst>
          </p:cNvPr>
          <p:cNvCxnSpPr>
            <a:cxnSpLocks/>
            <a:stCxn id="40" idx="1"/>
          </p:cNvCxnSpPr>
          <p:nvPr/>
        </p:nvCxnSpPr>
        <p:spPr bwMode="gray">
          <a:xfrm flipH="1" flipV="1">
            <a:off x="9590695" y="5417345"/>
            <a:ext cx="583124" cy="59899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7777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HTTPS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Layer7 HTTPS Load Balancing offers control on SSL Ciphers and Protocols allowed.</a:t>
            </a:r>
          </a:p>
          <a:p>
            <a:pPr>
              <a:spcBef>
                <a:spcPts val="0"/>
              </a:spcBef>
              <a:buNone/>
            </a:pPr>
            <a:endParaRPr lang="en-US" sz="1600" dirty="0"/>
          </a:p>
          <a:p>
            <a:pPr>
              <a:spcBef>
                <a:spcPts val="0"/>
              </a:spcBef>
              <a:buNone/>
            </a:pPr>
            <a:r>
              <a:rPr lang="en-US" sz="1600" dirty="0"/>
              <a:t>This control can be applied on the Client Side (as described on the diagram) or the Pool side.</a:t>
            </a:r>
          </a:p>
          <a:p>
            <a:pPr>
              <a:spcBef>
                <a:spcPts val="0"/>
              </a:spcBef>
              <a:buNone/>
            </a:pPr>
            <a:endParaRPr lang="en-US" sz="1600" dirty="0"/>
          </a:p>
          <a:p>
            <a:pPr>
              <a:spcBef>
                <a:spcPts val="0"/>
              </a:spcBef>
              <a:buNone/>
            </a:pPr>
            <a:endParaRPr lang="en-US" sz="1600" dirty="0"/>
          </a:p>
          <a:p>
            <a:pPr>
              <a:spcBef>
                <a:spcPts val="0"/>
              </a:spcBef>
              <a:buNone/>
            </a:pPr>
            <a:r>
              <a:rPr lang="en-US" sz="1600" dirty="0"/>
              <a:t>NSX comes with built-in list:</a:t>
            </a:r>
          </a:p>
          <a:p>
            <a:pPr marL="285750" indent="-285750">
              <a:spcBef>
                <a:spcPts val="0"/>
              </a:spcBef>
              <a:buFont typeface="Arial" panose="020B0604020202020204" pitchFamily="34" charset="0"/>
              <a:buChar char="•"/>
            </a:pPr>
            <a:r>
              <a:rPr lang="en-US" sz="1600" dirty="0"/>
              <a:t>Balanced (recommended)</a:t>
            </a:r>
          </a:p>
          <a:p>
            <a:pPr lvl="1" indent="0">
              <a:spcBef>
                <a:spcPts val="0"/>
              </a:spcBef>
              <a:buNone/>
            </a:pPr>
            <a:r>
              <a:rPr lang="en-US" sz="1400" dirty="0"/>
              <a:t>Best balance between Performance / Security / Variety of Client support</a:t>
            </a:r>
          </a:p>
          <a:p>
            <a:pPr marL="285750" indent="-285750">
              <a:spcBef>
                <a:spcPts val="0"/>
              </a:spcBef>
              <a:buFont typeface="Arial" panose="020B0604020202020204" pitchFamily="34" charset="0"/>
              <a:buChar char="•"/>
            </a:pPr>
            <a:r>
              <a:rPr lang="en-US" sz="1600" dirty="0"/>
              <a:t>High Compatibility</a:t>
            </a:r>
          </a:p>
          <a:p>
            <a:pPr lvl="1" indent="0">
              <a:spcBef>
                <a:spcPts val="0"/>
              </a:spcBef>
              <a:buNone/>
            </a:pPr>
            <a:r>
              <a:rPr lang="en-US" sz="1400" dirty="0"/>
              <a:t>Best variety of Client support</a:t>
            </a:r>
          </a:p>
          <a:p>
            <a:pPr marL="285750" indent="-285750">
              <a:spcBef>
                <a:spcPts val="0"/>
              </a:spcBef>
              <a:buFont typeface="Arial" panose="020B0604020202020204" pitchFamily="34" charset="0"/>
              <a:buChar char="•"/>
            </a:pPr>
            <a:r>
              <a:rPr lang="en-US" sz="1600" dirty="0"/>
              <a:t>High Security</a:t>
            </a:r>
          </a:p>
          <a:p>
            <a:pPr lvl="1" indent="0">
              <a:spcBef>
                <a:spcPts val="0"/>
              </a:spcBef>
              <a:buNone/>
            </a:pPr>
            <a:r>
              <a:rPr lang="en-US" sz="1400" dirty="0"/>
              <a:t>Highest Secured SSL Ciphers + Protocols</a:t>
            </a:r>
          </a:p>
          <a:p>
            <a:pPr>
              <a:spcBef>
                <a:spcPts val="0"/>
              </a:spcBef>
              <a:buNone/>
            </a:pPr>
            <a:r>
              <a:rPr lang="en-US" sz="1600" dirty="0"/>
              <a:t>And can use custom list.</a:t>
            </a:r>
          </a:p>
          <a:p>
            <a:pPr>
              <a:spcBef>
                <a:spcPts val="0"/>
              </a:spcBef>
              <a:buNone/>
            </a:pPr>
            <a:endParaRPr lang="en-US" sz="1600" dirty="0"/>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a:t>
            </a:r>
            <a:r>
              <a:rPr lang="en-US" sz="1400" i="1" dirty="0"/>
              <a:t>(for HTTPS Off-Load and HTTPS End-to-End)</a:t>
            </a:r>
            <a:r>
              <a:rPr lang="en-US" dirty="0"/>
              <a:t> -</a:t>
            </a:r>
          </a:p>
          <a:p>
            <a:r>
              <a:rPr lang="en-US" dirty="0"/>
              <a:t>- HTTPS Selection of Protocol and Ciphers (1/2)</a:t>
            </a:r>
          </a:p>
        </p:txBody>
      </p:sp>
      <p:cxnSp>
        <p:nvCxnSpPr>
          <p:cNvPr id="83" name="Straight Connector 82">
            <a:extLst>
              <a:ext uri="{FF2B5EF4-FFF2-40B4-BE49-F238E27FC236}">
                <a16:creationId xmlns:a16="http://schemas.microsoft.com/office/drawing/2014/main" id="{4E6250F4-321B-43D9-999E-2AC64DECCA89}"/>
              </a:ext>
            </a:extLst>
          </p:cNvPr>
          <p:cNvCxnSpPr>
            <a:cxnSpLocks/>
            <a:stCxn id="140" idx="3"/>
          </p:cNvCxnSpPr>
          <p:nvPr/>
        </p:nvCxnSpPr>
        <p:spPr>
          <a:xfrm>
            <a:off x="3787537" y="2679635"/>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4B831C9E-B8F1-4A99-B589-998BB978CDAD}"/>
              </a:ext>
            </a:extLst>
          </p:cNvPr>
          <p:cNvGrpSpPr/>
          <p:nvPr/>
        </p:nvGrpSpPr>
        <p:grpSpPr>
          <a:xfrm>
            <a:off x="3185289" y="2241850"/>
            <a:ext cx="754767" cy="739029"/>
            <a:chOff x="4317796" y="4561028"/>
            <a:chExt cx="754767" cy="739029"/>
          </a:xfrm>
        </p:grpSpPr>
        <p:grpSp>
          <p:nvGrpSpPr>
            <p:cNvPr id="91" name="Group 90">
              <a:extLst>
                <a:ext uri="{FF2B5EF4-FFF2-40B4-BE49-F238E27FC236}">
                  <a16:creationId xmlns:a16="http://schemas.microsoft.com/office/drawing/2014/main" id="{A0DF2CFC-AAC9-4FB0-AF8B-4ADBBC2A0C91}"/>
                </a:ext>
              </a:extLst>
            </p:cNvPr>
            <p:cNvGrpSpPr/>
            <p:nvPr/>
          </p:nvGrpSpPr>
          <p:grpSpPr>
            <a:xfrm>
              <a:off x="4317796" y="4697569"/>
              <a:ext cx="602248" cy="602488"/>
              <a:chOff x="7736620" y="7009631"/>
              <a:chExt cx="4501800" cy="4503600"/>
            </a:xfrm>
            <a:solidFill>
              <a:schemeClr val="accent1"/>
            </a:solidFill>
          </p:grpSpPr>
          <p:sp>
            <p:nvSpPr>
              <p:cNvPr id="140" name="Freeform: Shape 1">
                <a:extLst>
                  <a:ext uri="{FF2B5EF4-FFF2-40B4-BE49-F238E27FC236}">
                    <a16:creationId xmlns:a16="http://schemas.microsoft.com/office/drawing/2014/main" id="{3A23AB29-2C3B-4DD3-AE70-19BC4533A36F}"/>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1" name="Freeform: Shape 2">
                <a:extLst>
                  <a:ext uri="{FF2B5EF4-FFF2-40B4-BE49-F238E27FC236}">
                    <a16:creationId xmlns:a16="http://schemas.microsoft.com/office/drawing/2014/main" id="{9298B41E-2275-4DD5-9230-2B6465160E4A}"/>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2" name="Freeform: Shape 3">
                <a:extLst>
                  <a:ext uri="{FF2B5EF4-FFF2-40B4-BE49-F238E27FC236}">
                    <a16:creationId xmlns:a16="http://schemas.microsoft.com/office/drawing/2014/main" id="{AEB33D0A-1BBB-4CB1-9978-B5E2D3F7146C}"/>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3" name="Freeform: Shape 4">
                <a:extLst>
                  <a:ext uri="{FF2B5EF4-FFF2-40B4-BE49-F238E27FC236}">
                    <a16:creationId xmlns:a16="http://schemas.microsoft.com/office/drawing/2014/main" id="{A9A9B752-7000-4EA2-B9CB-D0A7CDC77C81}"/>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4" name="Freeform: Shape 5">
                <a:extLst>
                  <a:ext uri="{FF2B5EF4-FFF2-40B4-BE49-F238E27FC236}">
                    <a16:creationId xmlns:a16="http://schemas.microsoft.com/office/drawing/2014/main" id="{668E4869-BA2B-43BB-A449-E6F74D78038E}"/>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05" name="Group 104">
              <a:extLst>
                <a:ext uri="{FF2B5EF4-FFF2-40B4-BE49-F238E27FC236}">
                  <a16:creationId xmlns:a16="http://schemas.microsoft.com/office/drawing/2014/main" id="{900B4550-D6DB-4C86-9B85-FF579D3D9B26}"/>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06" name="Freeform 1">
                <a:extLst>
                  <a:ext uri="{FF2B5EF4-FFF2-40B4-BE49-F238E27FC236}">
                    <a16:creationId xmlns:a16="http://schemas.microsoft.com/office/drawing/2014/main" id="{92FA304E-9965-4587-BA32-EA9820E7404A}"/>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5" name="Freeform 2">
                <a:extLst>
                  <a:ext uri="{FF2B5EF4-FFF2-40B4-BE49-F238E27FC236}">
                    <a16:creationId xmlns:a16="http://schemas.microsoft.com/office/drawing/2014/main" id="{4303904E-E031-49AF-8A32-783772B35D03}"/>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7" name="Freeform 3">
                <a:extLst>
                  <a:ext uri="{FF2B5EF4-FFF2-40B4-BE49-F238E27FC236}">
                    <a16:creationId xmlns:a16="http://schemas.microsoft.com/office/drawing/2014/main" id="{36CC2ABD-B504-4003-B707-A9C2113E2536}"/>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8" name="Freeform 4">
                <a:extLst>
                  <a:ext uri="{FF2B5EF4-FFF2-40B4-BE49-F238E27FC236}">
                    <a16:creationId xmlns:a16="http://schemas.microsoft.com/office/drawing/2014/main" id="{4F223438-89B0-41A8-80A0-048C18D4EE83}"/>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9" name="Freeform 5">
                <a:extLst>
                  <a:ext uri="{FF2B5EF4-FFF2-40B4-BE49-F238E27FC236}">
                    <a16:creationId xmlns:a16="http://schemas.microsoft.com/office/drawing/2014/main" id="{DB6A78FA-D21C-419C-9F4D-7489E790CC75}"/>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4" name="Freeform 6">
                <a:extLst>
                  <a:ext uri="{FF2B5EF4-FFF2-40B4-BE49-F238E27FC236}">
                    <a16:creationId xmlns:a16="http://schemas.microsoft.com/office/drawing/2014/main" id="{25C31427-7193-40BC-92EC-4CF19D12447E}"/>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5" name="Freeform 7">
                <a:extLst>
                  <a:ext uri="{FF2B5EF4-FFF2-40B4-BE49-F238E27FC236}">
                    <a16:creationId xmlns:a16="http://schemas.microsoft.com/office/drawing/2014/main" id="{92E2A8E9-CFCA-4E48-8B3D-C27FBD59AAB7}"/>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6" name="Freeform 8">
                <a:extLst>
                  <a:ext uri="{FF2B5EF4-FFF2-40B4-BE49-F238E27FC236}">
                    <a16:creationId xmlns:a16="http://schemas.microsoft.com/office/drawing/2014/main" id="{008B70CF-116E-47C1-A664-82EF99C16452}"/>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7" name="Freeform 9">
                <a:extLst>
                  <a:ext uri="{FF2B5EF4-FFF2-40B4-BE49-F238E27FC236}">
                    <a16:creationId xmlns:a16="http://schemas.microsoft.com/office/drawing/2014/main" id="{48F8CEAE-69F2-47E0-92A0-BDB486DA6F35}"/>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8" name="Freeform 10">
                <a:extLst>
                  <a:ext uri="{FF2B5EF4-FFF2-40B4-BE49-F238E27FC236}">
                    <a16:creationId xmlns:a16="http://schemas.microsoft.com/office/drawing/2014/main" id="{CB898778-6C89-4F49-9B27-3254EB6FAFA0}"/>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9" name="Freeform 11">
                <a:extLst>
                  <a:ext uri="{FF2B5EF4-FFF2-40B4-BE49-F238E27FC236}">
                    <a16:creationId xmlns:a16="http://schemas.microsoft.com/office/drawing/2014/main" id="{25A9381F-5657-4BBC-B627-0B2319603AC5}"/>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145" name="Right Arrow 26">
            <a:extLst>
              <a:ext uri="{FF2B5EF4-FFF2-40B4-BE49-F238E27FC236}">
                <a16:creationId xmlns:a16="http://schemas.microsoft.com/office/drawing/2014/main" id="{05E8355E-E2C4-4E76-8F78-665AAD58E571}"/>
              </a:ext>
            </a:extLst>
          </p:cNvPr>
          <p:cNvSpPr/>
          <p:nvPr/>
        </p:nvSpPr>
        <p:spPr>
          <a:xfrm>
            <a:off x="1489361" y="3827757"/>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46" name="Oval 145">
            <a:extLst>
              <a:ext uri="{FF2B5EF4-FFF2-40B4-BE49-F238E27FC236}">
                <a16:creationId xmlns:a16="http://schemas.microsoft.com/office/drawing/2014/main" id="{5096B92E-21DC-4089-8E7E-DCE988F4C5C1}"/>
              </a:ext>
            </a:extLst>
          </p:cNvPr>
          <p:cNvSpPr>
            <a:spLocks noChangeAspect="1"/>
          </p:cNvSpPr>
          <p:nvPr/>
        </p:nvSpPr>
        <p:spPr>
          <a:xfrm>
            <a:off x="1100997" y="4579453"/>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47" name="TextBox 146">
            <a:extLst>
              <a:ext uri="{FF2B5EF4-FFF2-40B4-BE49-F238E27FC236}">
                <a16:creationId xmlns:a16="http://schemas.microsoft.com/office/drawing/2014/main" id="{43092E03-7BE9-49C7-9709-FE8922C1314B}"/>
              </a:ext>
            </a:extLst>
          </p:cNvPr>
          <p:cNvSpPr txBox="1"/>
          <p:nvPr/>
        </p:nvSpPr>
        <p:spPr>
          <a:xfrm>
            <a:off x="3425273" y="4516596"/>
            <a:ext cx="3808412" cy="369332"/>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LB selects one of the Client proposed SSL Ciphers + Protocol which is part of its supported</a:t>
            </a:r>
          </a:p>
        </p:txBody>
      </p:sp>
      <p:cxnSp>
        <p:nvCxnSpPr>
          <p:cNvPr id="148" name="Straight Connector 147">
            <a:extLst>
              <a:ext uri="{FF2B5EF4-FFF2-40B4-BE49-F238E27FC236}">
                <a16:creationId xmlns:a16="http://schemas.microsoft.com/office/drawing/2014/main" id="{286F196D-A6B9-45AB-BAA7-2250D386BB3D}"/>
              </a:ext>
            </a:extLst>
          </p:cNvPr>
          <p:cNvCxnSpPr>
            <a:cxnSpLocks/>
            <a:endCxn id="154" idx="2"/>
          </p:cNvCxnSpPr>
          <p:nvPr/>
        </p:nvCxnSpPr>
        <p:spPr bwMode="auto">
          <a:xfrm>
            <a:off x="5528536" y="20906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360CDE42-CC64-472F-8DAD-5D98DCDD0434}"/>
              </a:ext>
            </a:extLst>
          </p:cNvPr>
          <p:cNvCxnSpPr>
            <a:cxnSpLocks/>
          </p:cNvCxnSpPr>
          <p:nvPr/>
        </p:nvCxnSpPr>
        <p:spPr>
          <a:xfrm>
            <a:off x="5540011" y="19136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F6F6B2E-4D25-4A5A-8F89-CC868CEAB8F2}"/>
              </a:ext>
            </a:extLst>
          </p:cNvPr>
          <p:cNvCxnSpPr>
            <a:cxnSpLocks/>
            <a:endCxn id="155" idx="2"/>
          </p:cNvCxnSpPr>
          <p:nvPr/>
        </p:nvCxnSpPr>
        <p:spPr bwMode="auto">
          <a:xfrm flipV="1">
            <a:off x="5528267" y="25449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61512628-29EC-45BD-AA9D-CA32E8DD9017}"/>
              </a:ext>
            </a:extLst>
          </p:cNvPr>
          <p:cNvCxnSpPr>
            <a:cxnSpLocks/>
            <a:endCxn id="156" idx="2"/>
          </p:cNvCxnSpPr>
          <p:nvPr/>
        </p:nvCxnSpPr>
        <p:spPr bwMode="auto">
          <a:xfrm>
            <a:off x="5528267" y="300505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52" name="Rounded Rectangle 109">
            <a:extLst>
              <a:ext uri="{FF2B5EF4-FFF2-40B4-BE49-F238E27FC236}">
                <a16:creationId xmlns:a16="http://schemas.microsoft.com/office/drawing/2014/main" id="{9531E9E3-40F3-45E7-A13E-8690DB667080}"/>
              </a:ext>
            </a:extLst>
          </p:cNvPr>
          <p:cNvSpPr/>
          <p:nvPr/>
        </p:nvSpPr>
        <p:spPr>
          <a:xfrm>
            <a:off x="5894331" y="18005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53" name="TextBox 152">
            <a:extLst>
              <a:ext uri="{FF2B5EF4-FFF2-40B4-BE49-F238E27FC236}">
                <a16:creationId xmlns:a16="http://schemas.microsoft.com/office/drawing/2014/main" id="{DE8D4886-AD01-406E-9DF8-85F7D5B60D72}"/>
              </a:ext>
            </a:extLst>
          </p:cNvPr>
          <p:cNvSpPr txBox="1"/>
          <p:nvPr/>
        </p:nvSpPr>
        <p:spPr>
          <a:xfrm>
            <a:off x="6543866" y="17307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54" name="Oval 153">
            <a:extLst>
              <a:ext uri="{FF2B5EF4-FFF2-40B4-BE49-F238E27FC236}">
                <a16:creationId xmlns:a16="http://schemas.microsoft.com/office/drawing/2014/main" id="{ECE9D543-9FCA-491C-A678-AE1DB674C1D1}"/>
              </a:ext>
            </a:extLst>
          </p:cNvPr>
          <p:cNvSpPr>
            <a:spLocks noChangeAspect="1"/>
          </p:cNvSpPr>
          <p:nvPr/>
        </p:nvSpPr>
        <p:spPr>
          <a:xfrm>
            <a:off x="6015965" y="19115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55" name="Oval 154">
            <a:extLst>
              <a:ext uri="{FF2B5EF4-FFF2-40B4-BE49-F238E27FC236}">
                <a16:creationId xmlns:a16="http://schemas.microsoft.com/office/drawing/2014/main" id="{53C3A1F6-773F-4B36-8FD5-53BCC90D6B66}"/>
              </a:ext>
            </a:extLst>
          </p:cNvPr>
          <p:cNvSpPr>
            <a:spLocks noChangeAspect="1"/>
          </p:cNvSpPr>
          <p:nvPr/>
        </p:nvSpPr>
        <p:spPr>
          <a:xfrm>
            <a:off x="6015965" y="23620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56" name="Oval 155">
            <a:extLst>
              <a:ext uri="{FF2B5EF4-FFF2-40B4-BE49-F238E27FC236}">
                <a16:creationId xmlns:a16="http://schemas.microsoft.com/office/drawing/2014/main" id="{0823B8AC-F7EE-43FD-A801-AE1551CBFB35}"/>
              </a:ext>
            </a:extLst>
          </p:cNvPr>
          <p:cNvSpPr>
            <a:spLocks noChangeAspect="1"/>
          </p:cNvSpPr>
          <p:nvPr/>
        </p:nvSpPr>
        <p:spPr>
          <a:xfrm>
            <a:off x="6015965" y="28259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57" name="Straight Connector 156">
            <a:extLst>
              <a:ext uri="{FF2B5EF4-FFF2-40B4-BE49-F238E27FC236}">
                <a16:creationId xmlns:a16="http://schemas.microsoft.com/office/drawing/2014/main" id="{38F970BA-7814-4758-9B18-DFA9B2CAB8CB}"/>
              </a:ext>
            </a:extLst>
          </p:cNvPr>
          <p:cNvCxnSpPr>
            <a:cxnSpLocks/>
            <a:endCxn id="140" idx="1"/>
          </p:cNvCxnSpPr>
          <p:nvPr/>
        </p:nvCxnSpPr>
        <p:spPr>
          <a:xfrm>
            <a:off x="1290129" y="2670824"/>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TextBox 157">
            <a:extLst>
              <a:ext uri="{FF2B5EF4-FFF2-40B4-BE49-F238E27FC236}">
                <a16:creationId xmlns:a16="http://schemas.microsoft.com/office/drawing/2014/main" id="{AF2DA568-D469-4064-8B9F-FDDA739B5122}"/>
              </a:ext>
            </a:extLst>
          </p:cNvPr>
          <p:cNvSpPr txBox="1"/>
          <p:nvPr/>
        </p:nvSpPr>
        <p:spPr>
          <a:xfrm>
            <a:off x="3450374" y="3789720"/>
            <a:ext cx="3155377" cy="369332"/>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Client SSL Hello</a:t>
            </a:r>
          </a:p>
          <a:p>
            <a:r>
              <a:rPr lang="en-US" sz="1200" dirty="0">
                <a:solidFill>
                  <a:schemeClr val="accent2"/>
                </a:solidFill>
                <a:latin typeface="Calibri" panose="020F0502020204030204" pitchFamily="34" charset="0"/>
              </a:rPr>
              <a:t>(with SSL Ciphers + Protocol supported)</a:t>
            </a:r>
          </a:p>
        </p:txBody>
      </p:sp>
      <p:sp>
        <p:nvSpPr>
          <p:cNvPr id="160" name="TextBox 159">
            <a:extLst>
              <a:ext uri="{FF2B5EF4-FFF2-40B4-BE49-F238E27FC236}">
                <a16:creationId xmlns:a16="http://schemas.microsoft.com/office/drawing/2014/main" id="{78FCAED0-DF87-4A60-B0A0-B1F01C1409B4}"/>
              </a:ext>
            </a:extLst>
          </p:cNvPr>
          <p:cNvSpPr txBox="1"/>
          <p:nvPr/>
        </p:nvSpPr>
        <p:spPr>
          <a:xfrm>
            <a:off x="1622856" y="2396023"/>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161" name="TextBox 160">
            <a:extLst>
              <a:ext uri="{FF2B5EF4-FFF2-40B4-BE49-F238E27FC236}">
                <a16:creationId xmlns:a16="http://schemas.microsoft.com/office/drawing/2014/main" id="{68BF1DAC-88AF-4F27-A2E4-6615D1169A9B}"/>
              </a:ext>
            </a:extLst>
          </p:cNvPr>
          <p:cNvSpPr txBox="1"/>
          <p:nvPr/>
        </p:nvSpPr>
        <p:spPr>
          <a:xfrm>
            <a:off x="4021354" y="2396023"/>
            <a:ext cx="146847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 or HTTPS</a:t>
            </a:r>
          </a:p>
        </p:txBody>
      </p:sp>
      <p:sp>
        <p:nvSpPr>
          <p:cNvPr id="162" name="TextBox 161">
            <a:extLst>
              <a:ext uri="{FF2B5EF4-FFF2-40B4-BE49-F238E27FC236}">
                <a16:creationId xmlns:a16="http://schemas.microsoft.com/office/drawing/2014/main" id="{5518FA85-F4C1-44DD-9D51-F8D77B8B8CDF}"/>
              </a:ext>
            </a:extLst>
          </p:cNvPr>
          <p:cNvSpPr txBox="1"/>
          <p:nvPr/>
        </p:nvSpPr>
        <p:spPr>
          <a:xfrm>
            <a:off x="2896084" y="2969855"/>
            <a:ext cx="972574"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HTTPS:443</a:t>
            </a:r>
          </a:p>
        </p:txBody>
      </p:sp>
      <p:sp>
        <p:nvSpPr>
          <p:cNvPr id="165" name="Oval 164">
            <a:extLst>
              <a:ext uri="{FF2B5EF4-FFF2-40B4-BE49-F238E27FC236}">
                <a16:creationId xmlns:a16="http://schemas.microsoft.com/office/drawing/2014/main" id="{65AD3676-CD27-4EA8-9D57-00321B04C6EF}"/>
              </a:ext>
            </a:extLst>
          </p:cNvPr>
          <p:cNvSpPr>
            <a:spLocks noChangeAspect="1"/>
          </p:cNvSpPr>
          <p:nvPr/>
        </p:nvSpPr>
        <p:spPr>
          <a:xfrm>
            <a:off x="1100997" y="381362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166" name="Right Arrow 29">
            <a:extLst>
              <a:ext uri="{FF2B5EF4-FFF2-40B4-BE49-F238E27FC236}">
                <a16:creationId xmlns:a16="http://schemas.microsoft.com/office/drawing/2014/main" id="{0763E45D-2082-4E37-82FB-7BEB7E9564EA}"/>
              </a:ext>
            </a:extLst>
          </p:cNvPr>
          <p:cNvSpPr/>
          <p:nvPr/>
        </p:nvSpPr>
        <p:spPr>
          <a:xfrm rot="10800000">
            <a:off x="1489360" y="4589052"/>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grpSp>
        <p:nvGrpSpPr>
          <p:cNvPr id="167" name="Group 166">
            <a:extLst>
              <a:ext uri="{FF2B5EF4-FFF2-40B4-BE49-F238E27FC236}">
                <a16:creationId xmlns:a16="http://schemas.microsoft.com/office/drawing/2014/main" id="{00E51965-F804-44E6-AC13-99CA463052CC}"/>
              </a:ext>
            </a:extLst>
          </p:cNvPr>
          <p:cNvGrpSpPr>
            <a:grpSpLocks noChangeAspect="1"/>
          </p:cNvGrpSpPr>
          <p:nvPr/>
        </p:nvGrpSpPr>
        <p:grpSpPr>
          <a:xfrm>
            <a:off x="323072" y="2225218"/>
            <a:ext cx="745825" cy="731520"/>
            <a:chOff x="609600" y="1371441"/>
            <a:chExt cx="1828959" cy="1828959"/>
          </a:xfrm>
        </p:grpSpPr>
        <p:sp>
          <p:nvSpPr>
            <p:cNvPr id="168" name="Oval 167">
              <a:extLst>
                <a:ext uri="{FF2B5EF4-FFF2-40B4-BE49-F238E27FC236}">
                  <a16:creationId xmlns:a16="http://schemas.microsoft.com/office/drawing/2014/main" id="{A0DE8382-0D72-4630-93AA-3B869E53E888}"/>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169" name="Freeform 5">
              <a:extLst>
                <a:ext uri="{FF2B5EF4-FFF2-40B4-BE49-F238E27FC236}">
                  <a16:creationId xmlns:a16="http://schemas.microsoft.com/office/drawing/2014/main" id="{5D8B8A75-C8C1-4464-B8D0-B01BCC72B4B4}"/>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pic>
        <p:nvPicPr>
          <p:cNvPr id="170" name="Picture 169">
            <a:extLst>
              <a:ext uri="{FF2B5EF4-FFF2-40B4-BE49-F238E27FC236}">
                <a16:creationId xmlns:a16="http://schemas.microsoft.com/office/drawing/2014/main" id="{2C47C050-445A-4AB9-8627-DAFE5122FBA5}"/>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810072" y="1756491"/>
            <a:ext cx="457200" cy="608772"/>
          </a:xfrm>
          <a:prstGeom prst="rect">
            <a:avLst/>
          </a:prstGeom>
        </p:spPr>
      </p:pic>
      <p:pic>
        <p:nvPicPr>
          <p:cNvPr id="171" name="Picture 170">
            <a:extLst>
              <a:ext uri="{FF2B5EF4-FFF2-40B4-BE49-F238E27FC236}">
                <a16:creationId xmlns:a16="http://schemas.microsoft.com/office/drawing/2014/main" id="{C2236B49-E297-42BD-BBDD-B259B31FB139}"/>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4060209" y="1767242"/>
            <a:ext cx="457200" cy="608772"/>
          </a:xfrm>
          <a:prstGeom prst="rect">
            <a:avLst/>
          </a:prstGeom>
        </p:spPr>
      </p:pic>
      <p:pic>
        <p:nvPicPr>
          <p:cNvPr id="172" name="Picture 171">
            <a:extLst>
              <a:ext uri="{FF2B5EF4-FFF2-40B4-BE49-F238E27FC236}">
                <a16:creationId xmlns:a16="http://schemas.microsoft.com/office/drawing/2014/main" id="{A184B998-1CF4-43C0-B492-413FA1EE9BBF}"/>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4894177" y="1738434"/>
            <a:ext cx="457200" cy="641638"/>
          </a:xfrm>
          <a:prstGeom prst="rect">
            <a:avLst/>
          </a:prstGeom>
        </p:spPr>
      </p:pic>
    </p:spTree>
    <p:extLst>
      <p:ext uri="{BB962C8B-B14F-4D97-AF65-F5344CB8AC3E}">
        <p14:creationId xmlns:p14="http://schemas.microsoft.com/office/powerpoint/2010/main" val="3403819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SSL Profile and use it in the L7 HTTP Virtual Server</a:t>
            </a:r>
          </a:p>
          <a:p>
            <a:pPr lvl="1"/>
            <a:r>
              <a:rPr lang="en-US" dirty="0"/>
              <a:t>Under Networking – Load Balancing – Profiles </a:t>
            </a:r>
          </a:p>
          <a:p>
            <a:pPr lvl="2"/>
            <a:r>
              <a:rPr lang="en-US" dirty="0"/>
              <a:t>Add SSL Profile – Client SSL Profile</a:t>
            </a:r>
          </a:p>
          <a:p>
            <a:pPr lvl="1"/>
            <a:endParaRPr lang="en-US" dirty="0"/>
          </a:p>
        </p:txBody>
      </p:sp>
      <p:pic>
        <p:nvPicPr>
          <p:cNvPr id="9" name="Picture 8">
            <a:extLst>
              <a:ext uri="{FF2B5EF4-FFF2-40B4-BE49-F238E27FC236}">
                <a16:creationId xmlns:a16="http://schemas.microsoft.com/office/drawing/2014/main" id="{9BDEBA1B-E55A-4C43-9F3E-F73E0503B4F0}"/>
              </a:ext>
            </a:extLst>
          </p:cNvPr>
          <p:cNvPicPr>
            <a:picLocks noChangeAspect="1"/>
          </p:cNvPicPr>
          <p:nvPr/>
        </p:nvPicPr>
        <p:blipFill>
          <a:blip r:embed="rId3"/>
          <a:stretch>
            <a:fillRect/>
          </a:stretch>
        </p:blipFill>
        <p:spPr>
          <a:xfrm>
            <a:off x="1271238" y="2702895"/>
            <a:ext cx="9810750" cy="334327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12" name="TextBox 11">
            <a:extLst>
              <a:ext uri="{FF2B5EF4-FFF2-40B4-BE49-F238E27FC236}">
                <a16:creationId xmlns:a16="http://schemas.microsoft.com/office/drawing/2014/main" id="{8B09A901-513F-4252-92F4-D6C10BED1003}"/>
              </a:ext>
            </a:extLst>
          </p:cNvPr>
          <p:cNvSpPr txBox="1"/>
          <p:nvPr/>
        </p:nvSpPr>
        <p:spPr>
          <a:xfrm>
            <a:off x="5704401" y="3029960"/>
            <a:ext cx="1982506"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Select built-in list of SSL Ciphers and Protocol, or create a Custom one</a:t>
            </a:r>
          </a:p>
        </p:txBody>
      </p:sp>
      <p:cxnSp>
        <p:nvCxnSpPr>
          <p:cNvPr id="13" name="Straight Arrow Connector 12">
            <a:extLst>
              <a:ext uri="{FF2B5EF4-FFF2-40B4-BE49-F238E27FC236}">
                <a16:creationId xmlns:a16="http://schemas.microsoft.com/office/drawing/2014/main" id="{8970720C-8980-4F73-BF87-20282160A613}"/>
              </a:ext>
            </a:extLst>
          </p:cNvPr>
          <p:cNvCxnSpPr>
            <a:cxnSpLocks/>
            <a:stCxn id="12" idx="2"/>
          </p:cNvCxnSpPr>
          <p:nvPr/>
        </p:nvCxnSpPr>
        <p:spPr bwMode="gray">
          <a:xfrm>
            <a:off x="6695654" y="3583958"/>
            <a:ext cx="0" cy="43088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0B2E9D40-EA4C-4938-AD61-20F068724B99}"/>
              </a:ext>
            </a:extLst>
          </p:cNvPr>
          <p:cNvSpPr txBox="1"/>
          <p:nvPr/>
        </p:nvSpPr>
        <p:spPr>
          <a:xfrm>
            <a:off x="8364746" y="3029960"/>
            <a:ext cx="2552841"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Performance optimization when Clients open multiple TCP connections with SSL re-use option</a:t>
            </a:r>
          </a:p>
        </p:txBody>
      </p:sp>
      <p:cxnSp>
        <p:nvCxnSpPr>
          <p:cNvPr id="18" name="Straight Arrow Connector 17">
            <a:extLst>
              <a:ext uri="{FF2B5EF4-FFF2-40B4-BE49-F238E27FC236}">
                <a16:creationId xmlns:a16="http://schemas.microsoft.com/office/drawing/2014/main" id="{20EFE474-C9A8-423F-B4B0-1E017B21D716}"/>
              </a:ext>
            </a:extLst>
          </p:cNvPr>
          <p:cNvCxnSpPr>
            <a:cxnSpLocks/>
          </p:cNvCxnSpPr>
          <p:nvPr/>
        </p:nvCxnSpPr>
        <p:spPr bwMode="gray">
          <a:xfrm flipH="1">
            <a:off x="8623610" y="3583958"/>
            <a:ext cx="557561" cy="43088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26E7E89B-636C-4CAB-90AF-60089B6BA6E8}"/>
              </a:ext>
            </a:extLst>
          </p:cNvPr>
          <p:cNvSpPr txBox="1"/>
          <p:nvPr/>
        </p:nvSpPr>
        <p:spPr>
          <a:xfrm>
            <a:off x="156494" y="4528732"/>
            <a:ext cx="1701820"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List of SSL Ciphers allowed</a:t>
            </a:r>
          </a:p>
        </p:txBody>
      </p:sp>
      <p:cxnSp>
        <p:nvCxnSpPr>
          <p:cNvPr id="23" name="Straight Arrow Connector 22">
            <a:extLst>
              <a:ext uri="{FF2B5EF4-FFF2-40B4-BE49-F238E27FC236}">
                <a16:creationId xmlns:a16="http://schemas.microsoft.com/office/drawing/2014/main" id="{F53BA07E-4FE2-4F51-8462-54112AFEBC93}"/>
              </a:ext>
            </a:extLst>
          </p:cNvPr>
          <p:cNvCxnSpPr>
            <a:cxnSpLocks/>
            <a:stCxn id="22" idx="3"/>
          </p:cNvCxnSpPr>
          <p:nvPr/>
        </p:nvCxnSpPr>
        <p:spPr bwMode="gray">
          <a:xfrm>
            <a:off x="1858314" y="4651843"/>
            <a:ext cx="1724945" cy="32093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D9A6E2B9-E89D-4D08-BE97-CB4264040ED6}"/>
              </a:ext>
            </a:extLst>
          </p:cNvPr>
          <p:cNvSpPr/>
          <p:nvPr/>
        </p:nvSpPr>
        <p:spPr>
          <a:xfrm>
            <a:off x="7315200" y="130175"/>
            <a:ext cx="4610008" cy="1534437"/>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8" name="Picture 7">
            <a:extLst>
              <a:ext uri="{FF2B5EF4-FFF2-40B4-BE49-F238E27FC236}">
                <a16:creationId xmlns:a16="http://schemas.microsoft.com/office/drawing/2014/main" id="{1E83385F-E594-4312-8590-2EBE5BAC0434}"/>
              </a:ext>
            </a:extLst>
          </p:cNvPr>
          <p:cNvPicPr>
            <a:picLocks noChangeAspect="1"/>
          </p:cNvPicPr>
          <p:nvPr/>
        </p:nvPicPr>
        <p:blipFill rotWithShape="1">
          <a:blip r:embed="rId4"/>
          <a:srcRect r="2947"/>
          <a:stretch/>
        </p:blipFill>
        <p:spPr>
          <a:xfrm>
            <a:off x="7406221" y="146445"/>
            <a:ext cx="4518987" cy="1537544"/>
          </a:xfrm>
          <a:prstGeom prst="rect">
            <a:avLst/>
          </a:prstGeom>
        </p:spPr>
      </p:pic>
      <p:sp>
        <p:nvSpPr>
          <p:cNvPr id="25" name="TextBox 24">
            <a:extLst>
              <a:ext uri="{FF2B5EF4-FFF2-40B4-BE49-F238E27FC236}">
                <a16:creationId xmlns:a16="http://schemas.microsoft.com/office/drawing/2014/main" id="{603626AE-6B3C-487F-B9A5-019E6311567F}"/>
              </a:ext>
            </a:extLst>
          </p:cNvPr>
          <p:cNvSpPr txBox="1"/>
          <p:nvPr/>
        </p:nvSpPr>
        <p:spPr>
          <a:xfrm>
            <a:off x="156494" y="4999123"/>
            <a:ext cx="1701820"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List of SSL Protocols allowed</a:t>
            </a:r>
          </a:p>
        </p:txBody>
      </p:sp>
      <p:cxnSp>
        <p:nvCxnSpPr>
          <p:cNvPr id="26" name="Straight Arrow Connector 25">
            <a:extLst>
              <a:ext uri="{FF2B5EF4-FFF2-40B4-BE49-F238E27FC236}">
                <a16:creationId xmlns:a16="http://schemas.microsoft.com/office/drawing/2014/main" id="{46CF6BCC-4738-4118-8714-BEFADF2C3E25}"/>
              </a:ext>
            </a:extLst>
          </p:cNvPr>
          <p:cNvCxnSpPr>
            <a:cxnSpLocks/>
            <a:stCxn id="25" idx="3"/>
          </p:cNvCxnSpPr>
          <p:nvPr/>
        </p:nvCxnSpPr>
        <p:spPr bwMode="gray">
          <a:xfrm>
            <a:off x="1858314" y="5122234"/>
            <a:ext cx="1724945" cy="5371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36F849B2-1004-47F1-BAE0-3BF8ABE7DED1}"/>
              </a:ext>
            </a:extLst>
          </p:cNvPr>
          <p:cNvSpPr txBox="1"/>
          <p:nvPr/>
        </p:nvSpPr>
        <p:spPr>
          <a:xfrm>
            <a:off x="156494" y="5662926"/>
            <a:ext cx="1701820"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If SSL Session Cache enabled, how long does LB cache each SSL Session key</a:t>
            </a:r>
          </a:p>
        </p:txBody>
      </p:sp>
      <p:cxnSp>
        <p:nvCxnSpPr>
          <p:cNvPr id="29" name="Straight Arrow Connector 28">
            <a:extLst>
              <a:ext uri="{FF2B5EF4-FFF2-40B4-BE49-F238E27FC236}">
                <a16:creationId xmlns:a16="http://schemas.microsoft.com/office/drawing/2014/main" id="{73105DCF-E889-4BFF-9827-F2C39CF721BE}"/>
              </a:ext>
            </a:extLst>
          </p:cNvPr>
          <p:cNvCxnSpPr>
            <a:cxnSpLocks/>
            <a:stCxn id="28" idx="3"/>
          </p:cNvCxnSpPr>
          <p:nvPr/>
        </p:nvCxnSpPr>
        <p:spPr bwMode="gray">
          <a:xfrm flipV="1">
            <a:off x="1858314" y="5578107"/>
            <a:ext cx="1724945" cy="36181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69798906-DBEA-4F1B-A0A4-7C8990561B40}"/>
              </a:ext>
            </a:extLst>
          </p:cNvPr>
          <p:cNvSpPr txBox="1"/>
          <p:nvPr/>
        </p:nvSpPr>
        <p:spPr>
          <a:xfrm>
            <a:off x="9479601" y="4878287"/>
            <a:ext cx="178276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Prefer LB SSL ciphers and Protocols (or Client)</a:t>
            </a:r>
          </a:p>
        </p:txBody>
      </p:sp>
      <p:cxnSp>
        <p:nvCxnSpPr>
          <p:cNvPr id="36" name="Straight Arrow Connector 35">
            <a:extLst>
              <a:ext uri="{FF2B5EF4-FFF2-40B4-BE49-F238E27FC236}">
                <a16:creationId xmlns:a16="http://schemas.microsoft.com/office/drawing/2014/main" id="{2206036D-7123-4F47-A36C-E5F9B4EC9204}"/>
              </a:ext>
            </a:extLst>
          </p:cNvPr>
          <p:cNvCxnSpPr>
            <a:cxnSpLocks/>
            <a:stCxn id="35" idx="1"/>
          </p:cNvCxnSpPr>
          <p:nvPr/>
        </p:nvCxnSpPr>
        <p:spPr bwMode="gray">
          <a:xfrm flipH="1">
            <a:off x="8831583" y="5078342"/>
            <a:ext cx="648018" cy="30137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a:t>
            </a:r>
            <a:r>
              <a:rPr lang="en-US" sz="1400" i="1" dirty="0"/>
              <a:t>(for HTTPS Off-Load and HTTPS End-to-End)</a:t>
            </a:r>
            <a:r>
              <a:rPr lang="en-US" dirty="0"/>
              <a:t> - </a:t>
            </a:r>
          </a:p>
          <a:p>
            <a:r>
              <a:rPr lang="en-US" dirty="0"/>
              <a:t>HTTPS Selection of Protocol and Ciphers (2/2)</a:t>
            </a:r>
          </a:p>
        </p:txBody>
      </p:sp>
    </p:spTree>
    <p:extLst>
      <p:ext uri="{BB962C8B-B14F-4D97-AF65-F5344CB8AC3E}">
        <p14:creationId xmlns:p14="http://schemas.microsoft.com/office/powerpoint/2010/main" val="2007989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a:t>Layer7 HTTPS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Layer7 HTTPS Load Balancing offers the option to require a Client Certificate.</a:t>
            </a:r>
          </a:p>
          <a:p>
            <a:pPr>
              <a:spcBef>
                <a:spcPts val="0"/>
              </a:spcBef>
              <a:buNone/>
            </a:pPr>
            <a:endParaRPr lang="en-US" sz="1600" dirty="0"/>
          </a:p>
          <a:p>
            <a:pPr>
              <a:spcBef>
                <a:spcPts val="0"/>
              </a:spcBef>
              <a:buNone/>
            </a:pPr>
            <a:r>
              <a:rPr lang="en-US" sz="1600" dirty="0"/>
              <a:t>Once Client Certificate is validated, then LB load balances the request to the Pool Members.</a:t>
            </a:r>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a:t>
            </a:r>
            <a:r>
              <a:rPr lang="en-US" sz="1400" i="1" dirty="0"/>
              <a:t>(for HTTPS Off-Load and HTTPS End-to-End)</a:t>
            </a:r>
            <a:r>
              <a:rPr lang="en-US" dirty="0"/>
              <a:t> - </a:t>
            </a:r>
          </a:p>
          <a:p>
            <a:r>
              <a:rPr lang="en-US" dirty="0"/>
              <a:t>HTTPS Client Authentication (1/3)</a:t>
            </a:r>
          </a:p>
        </p:txBody>
      </p:sp>
      <p:cxnSp>
        <p:nvCxnSpPr>
          <p:cNvPr id="60" name="Straight Connector 59">
            <a:extLst>
              <a:ext uri="{FF2B5EF4-FFF2-40B4-BE49-F238E27FC236}">
                <a16:creationId xmlns:a16="http://schemas.microsoft.com/office/drawing/2014/main" id="{9D0DD963-0118-47CF-B8BF-3F73A3E48BB8}"/>
              </a:ext>
            </a:extLst>
          </p:cNvPr>
          <p:cNvCxnSpPr>
            <a:cxnSpLocks/>
            <a:stCxn id="119" idx="3"/>
          </p:cNvCxnSpPr>
          <p:nvPr/>
        </p:nvCxnSpPr>
        <p:spPr>
          <a:xfrm>
            <a:off x="3787537" y="2679635"/>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0422AFB4-05DA-4FA2-AF16-E698C037EC1C}"/>
              </a:ext>
            </a:extLst>
          </p:cNvPr>
          <p:cNvGrpSpPr/>
          <p:nvPr/>
        </p:nvGrpSpPr>
        <p:grpSpPr>
          <a:xfrm>
            <a:off x="3185289" y="2241850"/>
            <a:ext cx="754767" cy="739029"/>
            <a:chOff x="4317796" y="4561028"/>
            <a:chExt cx="754767" cy="739029"/>
          </a:xfrm>
        </p:grpSpPr>
        <p:grpSp>
          <p:nvGrpSpPr>
            <p:cNvPr id="104" name="Group 103">
              <a:extLst>
                <a:ext uri="{FF2B5EF4-FFF2-40B4-BE49-F238E27FC236}">
                  <a16:creationId xmlns:a16="http://schemas.microsoft.com/office/drawing/2014/main" id="{FE1AC02B-7D47-45B6-8EF6-0697758646EB}"/>
                </a:ext>
              </a:extLst>
            </p:cNvPr>
            <p:cNvGrpSpPr/>
            <p:nvPr/>
          </p:nvGrpSpPr>
          <p:grpSpPr>
            <a:xfrm>
              <a:off x="4317796" y="4697569"/>
              <a:ext cx="602248" cy="602488"/>
              <a:chOff x="7736620" y="7009631"/>
              <a:chExt cx="4501800" cy="4503600"/>
            </a:xfrm>
            <a:solidFill>
              <a:schemeClr val="accent1"/>
            </a:solidFill>
          </p:grpSpPr>
          <p:sp>
            <p:nvSpPr>
              <p:cNvPr id="119" name="Freeform: Shape 1">
                <a:extLst>
                  <a:ext uri="{FF2B5EF4-FFF2-40B4-BE49-F238E27FC236}">
                    <a16:creationId xmlns:a16="http://schemas.microsoft.com/office/drawing/2014/main" id="{A7FB8A35-AD22-489F-ADE9-9AC83D17238D}"/>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20" name="Freeform: Shape 2">
                <a:extLst>
                  <a:ext uri="{FF2B5EF4-FFF2-40B4-BE49-F238E27FC236}">
                    <a16:creationId xmlns:a16="http://schemas.microsoft.com/office/drawing/2014/main" id="{7F7E17A4-4EFA-4E3D-BE6C-D86C0E415F05}"/>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21" name="Freeform: Shape 3">
                <a:extLst>
                  <a:ext uri="{FF2B5EF4-FFF2-40B4-BE49-F238E27FC236}">
                    <a16:creationId xmlns:a16="http://schemas.microsoft.com/office/drawing/2014/main" id="{C832DE1F-F6B1-46EB-82DE-D587E3189E5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22" name="Freeform: Shape 4">
                <a:extLst>
                  <a:ext uri="{FF2B5EF4-FFF2-40B4-BE49-F238E27FC236}">
                    <a16:creationId xmlns:a16="http://schemas.microsoft.com/office/drawing/2014/main" id="{F1C97228-A970-4AD2-94A2-4B3EF599BD9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23" name="Freeform: Shape 5">
                <a:extLst>
                  <a:ext uri="{FF2B5EF4-FFF2-40B4-BE49-F238E27FC236}">
                    <a16:creationId xmlns:a16="http://schemas.microsoft.com/office/drawing/2014/main" id="{55ADDDE5-5EEB-4261-8D33-D7BA24E0CAE3}"/>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07" name="Group 106">
              <a:extLst>
                <a:ext uri="{FF2B5EF4-FFF2-40B4-BE49-F238E27FC236}">
                  <a16:creationId xmlns:a16="http://schemas.microsoft.com/office/drawing/2014/main" id="{F6A15B32-4AB5-4A2F-ADF8-84870E06A2CB}"/>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08" name="Freeform 1">
                <a:extLst>
                  <a:ext uri="{FF2B5EF4-FFF2-40B4-BE49-F238E27FC236}">
                    <a16:creationId xmlns:a16="http://schemas.microsoft.com/office/drawing/2014/main" id="{1AE380B2-61BB-406D-ACDC-056378387543}"/>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9" name="Freeform 2">
                <a:extLst>
                  <a:ext uri="{FF2B5EF4-FFF2-40B4-BE49-F238E27FC236}">
                    <a16:creationId xmlns:a16="http://schemas.microsoft.com/office/drawing/2014/main" id="{C6C1F55E-32FA-4520-A8B0-B5F62D5B1658}"/>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0" name="Freeform 3">
                <a:extLst>
                  <a:ext uri="{FF2B5EF4-FFF2-40B4-BE49-F238E27FC236}">
                    <a16:creationId xmlns:a16="http://schemas.microsoft.com/office/drawing/2014/main" id="{8A6A923C-334F-48F3-B579-1D26BB84B2D0}"/>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1" name="Freeform 4">
                <a:extLst>
                  <a:ext uri="{FF2B5EF4-FFF2-40B4-BE49-F238E27FC236}">
                    <a16:creationId xmlns:a16="http://schemas.microsoft.com/office/drawing/2014/main" id="{AF7E6C9C-A4D4-4C17-A323-10638AFB6F6A}"/>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2" name="Freeform 5">
                <a:extLst>
                  <a:ext uri="{FF2B5EF4-FFF2-40B4-BE49-F238E27FC236}">
                    <a16:creationId xmlns:a16="http://schemas.microsoft.com/office/drawing/2014/main" id="{4A82343B-E912-4953-B1C2-CA220E59F54C}"/>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3" name="Freeform 6">
                <a:extLst>
                  <a:ext uri="{FF2B5EF4-FFF2-40B4-BE49-F238E27FC236}">
                    <a16:creationId xmlns:a16="http://schemas.microsoft.com/office/drawing/2014/main" id="{9C3787F6-3809-4B36-A9EC-FE0A8DB6E72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4" name="Freeform 7">
                <a:extLst>
                  <a:ext uri="{FF2B5EF4-FFF2-40B4-BE49-F238E27FC236}">
                    <a16:creationId xmlns:a16="http://schemas.microsoft.com/office/drawing/2014/main" id="{BD1CAB12-8039-4897-89D5-9442AFC7A065}"/>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5" name="Freeform 8">
                <a:extLst>
                  <a:ext uri="{FF2B5EF4-FFF2-40B4-BE49-F238E27FC236}">
                    <a16:creationId xmlns:a16="http://schemas.microsoft.com/office/drawing/2014/main" id="{617E876E-D2D5-444A-B190-D496A2DF2ACF}"/>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6" name="Freeform 9">
                <a:extLst>
                  <a:ext uri="{FF2B5EF4-FFF2-40B4-BE49-F238E27FC236}">
                    <a16:creationId xmlns:a16="http://schemas.microsoft.com/office/drawing/2014/main" id="{82C32A49-0A41-4FBB-A898-8C212A686D33}"/>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7" name="Freeform 10">
                <a:extLst>
                  <a:ext uri="{FF2B5EF4-FFF2-40B4-BE49-F238E27FC236}">
                    <a16:creationId xmlns:a16="http://schemas.microsoft.com/office/drawing/2014/main" id="{DCED6107-3092-4DC7-807B-5DD28B7DFCCB}"/>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8" name="Freeform 11">
                <a:extLst>
                  <a:ext uri="{FF2B5EF4-FFF2-40B4-BE49-F238E27FC236}">
                    <a16:creationId xmlns:a16="http://schemas.microsoft.com/office/drawing/2014/main" id="{7356C981-220A-4EF3-A2DF-B9A590649776}"/>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84" name="Right Arrow 26">
            <a:extLst>
              <a:ext uri="{FF2B5EF4-FFF2-40B4-BE49-F238E27FC236}">
                <a16:creationId xmlns:a16="http://schemas.microsoft.com/office/drawing/2014/main" id="{4CE78EAF-9A25-4FC7-B2D5-5ECA7898C3A8}"/>
              </a:ext>
            </a:extLst>
          </p:cNvPr>
          <p:cNvSpPr/>
          <p:nvPr/>
        </p:nvSpPr>
        <p:spPr>
          <a:xfrm>
            <a:off x="1489361" y="3827757"/>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0" name="Oval 89">
            <a:extLst>
              <a:ext uri="{FF2B5EF4-FFF2-40B4-BE49-F238E27FC236}">
                <a16:creationId xmlns:a16="http://schemas.microsoft.com/office/drawing/2014/main" id="{EC654BA5-3083-454F-8921-4191097EEA84}"/>
              </a:ext>
            </a:extLst>
          </p:cNvPr>
          <p:cNvSpPr>
            <a:spLocks noChangeAspect="1"/>
          </p:cNvSpPr>
          <p:nvPr/>
        </p:nvSpPr>
        <p:spPr>
          <a:xfrm>
            <a:off x="1100997" y="4825341"/>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92" name="TextBox 91">
            <a:extLst>
              <a:ext uri="{FF2B5EF4-FFF2-40B4-BE49-F238E27FC236}">
                <a16:creationId xmlns:a16="http://schemas.microsoft.com/office/drawing/2014/main" id="{6B8A0DF8-26E5-41C6-8639-B60504E35A26}"/>
              </a:ext>
            </a:extLst>
          </p:cNvPr>
          <p:cNvSpPr txBox="1"/>
          <p:nvPr/>
        </p:nvSpPr>
        <p:spPr>
          <a:xfrm>
            <a:off x="3425273" y="4424263"/>
            <a:ext cx="2995265" cy="553998"/>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LB selects one of the Client proposed SSL Ciphers + Protocol </a:t>
            </a:r>
            <a:r>
              <a:rPr lang="en-US" sz="1200" u="sng" dirty="0">
                <a:solidFill>
                  <a:schemeClr val="accent2"/>
                </a:solidFill>
                <a:latin typeface="Calibri" panose="020F0502020204030204" pitchFamily="34" charset="0"/>
              </a:rPr>
              <a:t>AND request for the Client Certificate</a:t>
            </a:r>
          </a:p>
        </p:txBody>
      </p:sp>
      <p:cxnSp>
        <p:nvCxnSpPr>
          <p:cNvPr id="87" name="Straight Connector 86">
            <a:extLst>
              <a:ext uri="{FF2B5EF4-FFF2-40B4-BE49-F238E27FC236}">
                <a16:creationId xmlns:a16="http://schemas.microsoft.com/office/drawing/2014/main" id="{886792A8-973E-4A95-BFA5-699CD8C80DBF}"/>
              </a:ext>
            </a:extLst>
          </p:cNvPr>
          <p:cNvCxnSpPr>
            <a:cxnSpLocks/>
            <a:endCxn id="98" idx="2"/>
          </p:cNvCxnSpPr>
          <p:nvPr/>
        </p:nvCxnSpPr>
        <p:spPr bwMode="auto">
          <a:xfrm>
            <a:off x="5528536" y="20906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C876D0F0-B7EA-4C68-A2B5-075466290415}"/>
              </a:ext>
            </a:extLst>
          </p:cNvPr>
          <p:cNvCxnSpPr>
            <a:cxnSpLocks/>
          </p:cNvCxnSpPr>
          <p:nvPr/>
        </p:nvCxnSpPr>
        <p:spPr>
          <a:xfrm>
            <a:off x="5540011" y="19136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821CA586-C2A1-4F22-A12A-F786B35C187E}"/>
              </a:ext>
            </a:extLst>
          </p:cNvPr>
          <p:cNvCxnSpPr>
            <a:cxnSpLocks/>
            <a:endCxn id="99" idx="2"/>
          </p:cNvCxnSpPr>
          <p:nvPr/>
        </p:nvCxnSpPr>
        <p:spPr bwMode="auto">
          <a:xfrm flipV="1">
            <a:off x="5528267" y="25449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F557EFC8-918A-48CD-9A66-254C18B4F9BC}"/>
              </a:ext>
            </a:extLst>
          </p:cNvPr>
          <p:cNvCxnSpPr>
            <a:cxnSpLocks/>
            <a:endCxn id="100" idx="2"/>
          </p:cNvCxnSpPr>
          <p:nvPr/>
        </p:nvCxnSpPr>
        <p:spPr bwMode="auto">
          <a:xfrm>
            <a:off x="5528267" y="300505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96" name="Rounded Rectangle 109">
            <a:extLst>
              <a:ext uri="{FF2B5EF4-FFF2-40B4-BE49-F238E27FC236}">
                <a16:creationId xmlns:a16="http://schemas.microsoft.com/office/drawing/2014/main" id="{7A4B30C0-8F0C-4758-8FF2-54E460D204A7}"/>
              </a:ext>
            </a:extLst>
          </p:cNvPr>
          <p:cNvSpPr/>
          <p:nvPr/>
        </p:nvSpPr>
        <p:spPr>
          <a:xfrm>
            <a:off x="5894331" y="18005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97" name="TextBox 96">
            <a:extLst>
              <a:ext uri="{FF2B5EF4-FFF2-40B4-BE49-F238E27FC236}">
                <a16:creationId xmlns:a16="http://schemas.microsoft.com/office/drawing/2014/main" id="{8D2C7E30-F42B-4018-9EDF-E211FA17808F}"/>
              </a:ext>
            </a:extLst>
          </p:cNvPr>
          <p:cNvSpPr txBox="1"/>
          <p:nvPr/>
        </p:nvSpPr>
        <p:spPr>
          <a:xfrm>
            <a:off x="6543866" y="17307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98" name="Oval 97">
            <a:extLst>
              <a:ext uri="{FF2B5EF4-FFF2-40B4-BE49-F238E27FC236}">
                <a16:creationId xmlns:a16="http://schemas.microsoft.com/office/drawing/2014/main" id="{5BC3F8EC-CE48-4910-AFFB-878BFCC7C1EF}"/>
              </a:ext>
            </a:extLst>
          </p:cNvPr>
          <p:cNvSpPr>
            <a:spLocks noChangeAspect="1"/>
          </p:cNvSpPr>
          <p:nvPr/>
        </p:nvSpPr>
        <p:spPr>
          <a:xfrm>
            <a:off x="6015965" y="19115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9" name="Oval 98">
            <a:extLst>
              <a:ext uri="{FF2B5EF4-FFF2-40B4-BE49-F238E27FC236}">
                <a16:creationId xmlns:a16="http://schemas.microsoft.com/office/drawing/2014/main" id="{02686830-8563-4B31-8143-93EF5D4BFFFD}"/>
              </a:ext>
            </a:extLst>
          </p:cNvPr>
          <p:cNvSpPr>
            <a:spLocks noChangeAspect="1"/>
          </p:cNvSpPr>
          <p:nvPr/>
        </p:nvSpPr>
        <p:spPr>
          <a:xfrm>
            <a:off x="6015965" y="23620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00" name="Oval 99">
            <a:extLst>
              <a:ext uri="{FF2B5EF4-FFF2-40B4-BE49-F238E27FC236}">
                <a16:creationId xmlns:a16="http://schemas.microsoft.com/office/drawing/2014/main" id="{3396BA50-0C52-448B-B72B-4B5238377C67}"/>
              </a:ext>
            </a:extLst>
          </p:cNvPr>
          <p:cNvSpPr>
            <a:spLocks noChangeAspect="1"/>
          </p:cNvSpPr>
          <p:nvPr/>
        </p:nvSpPr>
        <p:spPr>
          <a:xfrm>
            <a:off x="6015965" y="28259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26" name="Straight Connector 125">
            <a:extLst>
              <a:ext uri="{FF2B5EF4-FFF2-40B4-BE49-F238E27FC236}">
                <a16:creationId xmlns:a16="http://schemas.microsoft.com/office/drawing/2014/main" id="{4D47F353-FD8B-4ACC-AAFE-5A3877D46FB4}"/>
              </a:ext>
            </a:extLst>
          </p:cNvPr>
          <p:cNvCxnSpPr>
            <a:cxnSpLocks/>
            <a:endCxn id="119" idx="1"/>
          </p:cNvCxnSpPr>
          <p:nvPr/>
        </p:nvCxnSpPr>
        <p:spPr>
          <a:xfrm>
            <a:off x="1290129" y="2670824"/>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9A6C1EC2-E06E-4CFA-990F-8C72DE0172C3}"/>
              </a:ext>
            </a:extLst>
          </p:cNvPr>
          <p:cNvSpPr txBox="1"/>
          <p:nvPr/>
        </p:nvSpPr>
        <p:spPr>
          <a:xfrm>
            <a:off x="3450375" y="3697387"/>
            <a:ext cx="1684237" cy="553998"/>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Client SSL Hello</a:t>
            </a:r>
          </a:p>
          <a:p>
            <a:r>
              <a:rPr lang="en-US" sz="1200" dirty="0">
                <a:solidFill>
                  <a:schemeClr val="accent2"/>
                </a:solidFill>
                <a:latin typeface="Calibri" panose="020F0502020204030204" pitchFamily="34" charset="0"/>
              </a:rPr>
              <a:t>(with SSL Ciphers + Protocol supported)</a:t>
            </a:r>
          </a:p>
        </p:txBody>
      </p:sp>
      <p:sp>
        <p:nvSpPr>
          <p:cNvPr id="89" name="TextBox 88">
            <a:extLst>
              <a:ext uri="{FF2B5EF4-FFF2-40B4-BE49-F238E27FC236}">
                <a16:creationId xmlns:a16="http://schemas.microsoft.com/office/drawing/2014/main" id="{7CE7ADD1-CAD8-4343-A40D-E9FADD0540A5}"/>
              </a:ext>
            </a:extLst>
          </p:cNvPr>
          <p:cNvSpPr txBox="1"/>
          <p:nvPr/>
        </p:nvSpPr>
        <p:spPr>
          <a:xfrm>
            <a:off x="1622856" y="2396023"/>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130" name="TextBox 129">
            <a:extLst>
              <a:ext uri="{FF2B5EF4-FFF2-40B4-BE49-F238E27FC236}">
                <a16:creationId xmlns:a16="http://schemas.microsoft.com/office/drawing/2014/main" id="{40BD5C57-06AB-44E1-9C64-ECC7DD9B9B31}"/>
              </a:ext>
            </a:extLst>
          </p:cNvPr>
          <p:cNvSpPr txBox="1"/>
          <p:nvPr/>
        </p:nvSpPr>
        <p:spPr>
          <a:xfrm>
            <a:off x="4021354" y="2396023"/>
            <a:ext cx="146847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 or HTTPS</a:t>
            </a:r>
          </a:p>
        </p:txBody>
      </p:sp>
      <p:sp>
        <p:nvSpPr>
          <p:cNvPr id="131" name="TextBox 130">
            <a:extLst>
              <a:ext uri="{FF2B5EF4-FFF2-40B4-BE49-F238E27FC236}">
                <a16:creationId xmlns:a16="http://schemas.microsoft.com/office/drawing/2014/main" id="{BF0A2F68-E589-49E7-803F-2273A8E13D35}"/>
              </a:ext>
            </a:extLst>
          </p:cNvPr>
          <p:cNvSpPr txBox="1"/>
          <p:nvPr/>
        </p:nvSpPr>
        <p:spPr>
          <a:xfrm>
            <a:off x="2896084" y="2969855"/>
            <a:ext cx="972574"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HTTPS:443</a:t>
            </a:r>
          </a:p>
        </p:txBody>
      </p:sp>
      <p:sp>
        <p:nvSpPr>
          <p:cNvPr id="132" name="Oval 131">
            <a:extLst>
              <a:ext uri="{FF2B5EF4-FFF2-40B4-BE49-F238E27FC236}">
                <a16:creationId xmlns:a16="http://schemas.microsoft.com/office/drawing/2014/main" id="{5B59D74D-84E2-43C7-98AB-B87B5E741067}"/>
              </a:ext>
            </a:extLst>
          </p:cNvPr>
          <p:cNvSpPr>
            <a:spLocks noChangeAspect="1"/>
          </p:cNvSpPr>
          <p:nvPr/>
        </p:nvSpPr>
        <p:spPr>
          <a:xfrm>
            <a:off x="1100997" y="381362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133" name="Right Arrow 29">
            <a:extLst>
              <a:ext uri="{FF2B5EF4-FFF2-40B4-BE49-F238E27FC236}">
                <a16:creationId xmlns:a16="http://schemas.microsoft.com/office/drawing/2014/main" id="{3E1F0EFF-9013-4139-92B9-4730B59D29A0}"/>
              </a:ext>
            </a:extLst>
          </p:cNvPr>
          <p:cNvSpPr/>
          <p:nvPr/>
        </p:nvSpPr>
        <p:spPr>
          <a:xfrm rot="10800000">
            <a:off x="1489360" y="4589052"/>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grpSp>
        <p:nvGrpSpPr>
          <p:cNvPr id="125" name="Group 124">
            <a:extLst>
              <a:ext uri="{FF2B5EF4-FFF2-40B4-BE49-F238E27FC236}">
                <a16:creationId xmlns:a16="http://schemas.microsoft.com/office/drawing/2014/main" id="{1E8FF649-B7C8-4864-A5C5-5945F8A1D9F4}"/>
              </a:ext>
            </a:extLst>
          </p:cNvPr>
          <p:cNvGrpSpPr>
            <a:grpSpLocks noChangeAspect="1"/>
          </p:cNvGrpSpPr>
          <p:nvPr/>
        </p:nvGrpSpPr>
        <p:grpSpPr>
          <a:xfrm>
            <a:off x="323072" y="2225218"/>
            <a:ext cx="745825" cy="731520"/>
            <a:chOff x="609600" y="1371441"/>
            <a:chExt cx="1828959" cy="1828959"/>
          </a:xfrm>
        </p:grpSpPr>
        <p:sp>
          <p:nvSpPr>
            <p:cNvPr id="127" name="Oval 126">
              <a:extLst>
                <a:ext uri="{FF2B5EF4-FFF2-40B4-BE49-F238E27FC236}">
                  <a16:creationId xmlns:a16="http://schemas.microsoft.com/office/drawing/2014/main" id="{91646C80-C6DE-4360-99E8-0DFC51960DDF}"/>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128" name="Freeform 5">
              <a:extLst>
                <a:ext uri="{FF2B5EF4-FFF2-40B4-BE49-F238E27FC236}">
                  <a16:creationId xmlns:a16="http://schemas.microsoft.com/office/drawing/2014/main" id="{028BB280-1689-4BD4-B8C1-6E1688EF22BF}"/>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129" name="TextBox 128">
            <a:extLst>
              <a:ext uri="{FF2B5EF4-FFF2-40B4-BE49-F238E27FC236}">
                <a16:creationId xmlns:a16="http://schemas.microsoft.com/office/drawing/2014/main" id="{5270F039-5C30-4F20-86B5-2E4696C93BED}"/>
              </a:ext>
            </a:extLst>
          </p:cNvPr>
          <p:cNvSpPr txBox="1"/>
          <p:nvPr/>
        </p:nvSpPr>
        <p:spPr>
          <a:xfrm>
            <a:off x="140878" y="3288896"/>
            <a:ext cx="957398" cy="430887"/>
          </a:xfrm>
          <a:prstGeom prst="rect">
            <a:avLst/>
          </a:prstGeom>
        </p:spPr>
        <p:txBody>
          <a:bodyPr wrap="square" lIns="0" tIns="0" rIns="0" bIns="0" rtlCol="0" anchor="b">
            <a:spAutoFit/>
          </a:bodyPr>
          <a:lstStyle/>
          <a:p>
            <a:r>
              <a:rPr lang="en-US" sz="1400" dirty="0">
                <a:solidFill>
                  <a:srgbClr val="FF0000"/>
                </a:solidFill>
                <a:latin typeface="Calibri" panose="020F0502020204030204" pitchFamily="34" charset="0"/>
              </a:rPr>
              <a:t>Client Certificate</a:t>
            </a:r>
          </a:p>
        </p:txBody>
      </p:sp>
      <p:grpSp>
        <p:nvGrpSpPr>
          <p:cNvPr id="134" name="Group 133">
            <a:extLst>
              <a:ext uri="{FF2B5EF4-FFF2-40B4-BE49-F238E27FC236}">
                <a16:creationId xmlns:a16="http://schemas.microsoft.com/office/drawing/2014/main" id="{BECF467B-6D1F-4F95-BF2A-DDE94A599DA8}"/>
              </a:ext>
            </a:extLst>
          </p:cNvPr>
          <p:cNvGrpSpPr>
            <a:grpSpLocks noChangeAspect="1"/>
          </p:cNvGrpSpPr>
          <p:nvPr/>
        </p:nvGrpSpPr>
        <p:grpSpPr>
          <a:xfrm>
            <a:off x="224908" y="2814132"/>
            <a:ext cx="441546" cy="441546"/>
            <a:chOff x="1727200" y="439738"/>
            <a:chExt cx="6740525" cy="6740525"/>
          </a:xfrm>
          <a:solidFill>
            <a:srgbClr val="FF0000"/>
          </a:solidFill>
        </p:grpSpPr>
        <p:sp>
          <p:nvSpPr>
            <p:cNvPr id="135" name="Freeform 1">
              <a:extLst>
                <a:ext uri="{FF2B5EF4-FFF2-40B4-BE49-F238E27FC236}">
                  <a16:creationId xmlns:a16="http://schemas.microsoft.com/office/drawing/2014/main" id="{A7C26BFB-80EF-4435-9BA2-4E19AD47E61F}"/>
                </a:ext>
              </a:extLst>
            </p:cNvPr>
            <p:cNvSpPr>
              <a:spLocks noChangeArrowheads="1"/>
            </p:cNvSpPr>
            <p:nvPr/>
          </p:nvSpPr>
          <p:spPr bwMode="auto">
            <a:xfrm>
              <a:off x="1727200" y="439738"/>
              <a:ext cx="6740525" cy="6740525"/>
            </a:xfrm>
            <a:custGeom>
              <a:avLst/>
              <a:gdLst>
                <a:gd name="T0" fmla="*/ 7156 w 18724"/>
                <a:gd name="T1" fmla="*/ 7456 h 18724"/>
                <a:gd name="T2" fmla="*/ 7015 w 18724"/>
                <a:gd name="T3" fmla="*/ 6847 h 18724"/>
                <a:gd name="T4" fmla="*/ 6918 w 18724"/>
                <a:gd name="T5" fmla="*/ 6018 h 18724"/>
                <a:gd name="T6" fmla="*/ 6944 w 18724"/>
                <a:gd name="T7" fmla="*/ 5215 h 18724"/>
                <a:gd name="T8" fmla="*/ 7183 w 18724"/>
                <a:gd name="T9" fmla="*/ 4085 h 18724"/>
                <a:gd name="T10" fmla="*/ 7633 w 18724"/>
                <a:gd name="T11" fmla="*/ 3044 h 18724"/>
                <a:gd name="T12" fmla="*/ 8268 w 18724"/>
                <a:gd name="T13" fmla="*/ 2118 h 18724"/>
                <a:gd name="T14" fmla="*/ 9071 w 18724"/>
                <a:gd name="T15" fmla="*/ 1324 h 18724"/>
                <a:gd name="T16" fmla="*/ 10005 w 18724"/>
                <a:gd name="T17" fmla="*/ 697 h 18724"/>
                <a:gd name="T18" fmla="*/ 11064 w 18724"/>
                <a:gd name="T19" fmla="*/ 256 h 18724"/>
                <a:gd name="T20" fmla="*/ 12211 w 18724"/>
                <a:gd name="T21" fmla="*/ 26 h 18724"/>
                <a:gd name="T22" fmla="*/ 13120 w 18724"/>
                <a:gd name="T23" fmla="*/ 0 h 18724"/>
                <a:gd name="T24" fmla="*/ 14293 w 18724"/>
                <a:gd name="T25" fmla="*/ 176 h 18724"/>
                <a:gd name="T26" fmla="*/ 15370 w 18724"/>
                <a:gd name="T27" fmla="*/ 574 h 18724"/>
                <a:gd name="T28" fmla="*/ 16349 w 18724"/>
                <a:gd name="T29" fmla="*/ 1156 h 18724"/>
                <a:gd name="T30" fmla="*/ 17188 w 18724"/>
                <a:gd name="T31" fmla="*/ 1906 h 18724"/>
                <a:gd name="T32" fmla="*/ 17867 w 18724"/>
                <a:gd name="T33" fmla="*/ 2797 h 18724"/>
                <a:gd name="T34" fmla="*/ 18361 w 18724"/>
                <a:gd name="T35" fmla="*/ 3812 h 18724"/>
                <a:gd name="T36" fmla="*/ 18652 w 18724"/>
                <a:gd name="T37" fmla="*/ 4924 h 18724"/>
                <a:gd name="T38" fmla="*/ 18723 w 18724"/>
                <a:gd name="T39" fmla="*/ 5806 h 18724"/>
                <a:gd name="T40" fmla="*/ 18599 w 18724"/>
                <a:gd name="T41" fmla="*/ 6980 h 18724"/>
                <a:gd name="T42" fmla="*/ 18255 w 18724"/>
                <a:gd name="T43" fmla="*/ 8074 h 18724"/>
                <a:gd name="T44" fmla="*/ 17708 w 18724"/>
                <a:gd name="T45" fmla="*/ 9053 h 18724"/>
                <a:gd name="T46" fmla="*/ 16985 w 18724"/>
                <a:gd name="T47" fmla="*/ 9917 h 18724"/>
                <a:gd name="T48" fmla="*/ 16111 w 18724"/>
                <a:gd name="T49" fmla="*/ 10623 h 18724"/>
                <a:gd name="T50" fmla="*/ 15114 w 18724"/>
                <a:gd name="T51" fmla="*/ 11161 h 18724"/>
                <a:gd name="T52" fmla="*/ 14002 w 18724"/>
                <a:gd name="T53" fmla="*/ 11505 h 18724"/>
                <a:gd name="T54" fmla="*/ 12820 w 18724"/>
                <a:gd name="T55" fmla="*/ 11620 h 18724"/>
                <a:gd name="T56" fmla="*/ 11902 w 18724"/>
                <a:gd name="T57" fmla="*/ 11549 h 18724"/>
                <a:gd name="T58" fmla="*/ 7862 w 18724"/>
                <a:gd name="T59" fmla="*/ 15193 h 18724"/>
                <a:gd name="T60" fmla="*/ 724 w 18724"/>
                <a:gd name="T61" fmla="*/ 17991 h 18724"/>
                <a:gd name="T62" fmla="*/ 7130 w 18724"/>
                <a:gd name="T63" fmla="*/ 14893 h 18724"/>
                <a:gd name="T64" fmla="*/ 11549 w 18724"/>
                <a:gd name="T65" fmla="*/ 10738 h 18724"/>
                <a:gd name="T66" fmla="*/ 12511 w 18724"/>
                <a:gd name="T67" fmla="*/ 10879 h 18724"/>
                <a:gd name="T68" fmla="*/ 13349 w 18724"/>
                <a:gd name="T69" fmla="*/ 10870 h 18724"/>
                <a:gd name="T70" fmla="*/ 14355 w 18724"/>
                <a:gd name="T71" fmla="*/ 10667 h 18724"/>
                <a:gd name="T72" fmla="*/ 15282 w 18724"/>
                <a:gd name="T73" fmla="*/ 10279 h 18724"/>
                <a:gd name="T74" fmla="*/ 16102 w 18724"/>
                <a:gd name="T75" fmla="*/ 9732 h 18724"/>
                <a:gd name="T76" fmla="*/ 16808 w 18724"/>
                <a:gd name="T77" fmla="*/ 9044 h 18724"/>
                <a:gd name="T78" fmla="*/ 17364 w 18724"/>
                <a:gd name="T79" fmla="*/ 8233 h 18724"/>
                <a:gd name="T80" fmla="*/ 17761 w 18724"/>
                <a:gd name="T81" fmla="*/ 7324 h 18724"/>
                <a:gd name="T82" fmla="*/ 17964 w 18724"/>
                <a:gd name="T83" fmla="*/ 6327 h 18724"/>
                <a:gd name="T84" fmla="*/ 17982 w 18724"/>
                <a:gd name="T85" fmla="*/ 5550 h 18724"/>
                <a:gd name="T86" fmla="*/ 17823 w 18724"/>
                <a:gd name="T87" fmla="*/ 4544 h 18724"/>
                <a:gd name="T88" fmla="*/ 17479 w 18724"/>
                <a:gd name="T89" fmla="*/ 3609 h 18724"/>
                <a:gd name="T90" fmla="*/ 16958 w 18724"/>
                <a:gd name="T91" fmla="*/ 2771 h 18724"/>
                <a:gd name="T92" fmla="*/ 16296 w 18724"/>
                <a:gd name="T93" fmla="*/ 2047 h 18724"/>
                <a:gd name="T94" fmla="*/ 15494 w 18724"/>
                <a:gd name="T95" fmla="*/ 1465 h 18724"/>
                <a:gd name="T96" fmla="*/ 14593 w 18724"/>
                <a:gd name="T97" fmla="*/ 1032 h 18724"/>
                <a:gd name="T98" fmla="*/ 13605 w 18724"/>
                <a:gd name="T99" fmla="*/ 785 h 18724"/>
                <a:gd name="T100" fmla="*/ 12820 w 18724"/>
                <a:gd name="T101" fmla="*/ 724 h 18724"/>
                <a:gd name="T102" fmla="*/ 11779 w 18724"/>
                <a:gd name="T103" fmla="*/ 829 h 18724"/>
                <a:gd name="T104" fmla="*/ 10808 w 18724"/>
                <a:gd name="T105" fmla="*/ 1129 h 18724"/>
                <a:gd name="T106" fmla="*/ 9926 w 18724"/>
                <a:gd name="T107" fmla="*/ 1597 h 18724"/>
                <a:gd name="T108" fmla="*/ 9159 w 18724"/>
                <a:gd name="T109" fmla="*/ 2215 h 18724"/>
                <a:gd name="T110" fmla="*/ 8533 w 18724"/>
                <a:gd name="T111" fmla="*/ 2965 h 18724"/>
                <a:gd name="T112" fmla="*/ 8056 w 18724"/>
                <a:gd name="T113" fmla="*/ 3830 h 18724"/>
                <a:gd name="T114" fmla="*/ 7747 w 18724"/>
                <a:gd name="T115" fmla="*/ 4782 h 18724"/>
                <a:gd name="T116" fmla="*/ 7641 w 18724"/>
                <a:gd name="T117" fmla="*/ 5806 h 18724"/>
                <a:gd name="T118" fmla="*/ 7685 w 18724"/>
                <a:gd name="T119" fmla="*/ 6433 h 18724"/>
                <a:gd name="T120" fmla="*/ 7853 w 18724"/>
                <a:gd name="T121" fmla="*/ 7244 h 18724"/>
                <a:gd name="T122" fmla="*/ 724 w 18724"/>
                <a:gd name="T123" fmla="*/ 17991 h 18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24" h="18724">
                  <a:moveTo>
                    <a:pt x="4518" y="18723"/>
                  </a:moveTo>
                  <a:lnTo>
                    <a:pt x="0" y="18723"/>
                  </a:lnTo>
                  <a:lnTo>
                    <a:pt x="0" y="14452"/>
                  </a:lnTo>
                  <a:lnTo>
                    <a:pt x="7156" y="7456"/>
                  </a:lnTo>
                  <a:lnTo>
                    <a:pt x="7156" y="7456"/>
                  </a:lnTo>
                  <a:lnTo>
                    <a:pt x="7103" y="7253"/>
                  </a:lnTo>
                  <a:lnTo>
                    <a:pt x="7050" y="7050"/>
                  </a:lnTo>
                  <a:lnTo>
                    <a:pt x="7015" y="6847"/>
                  </a:lnTo>
                  <a:lnTo>
                    <a:pt x="6980" y="6644"/>
                  </a:lnTo>
                  <a:lnTo>
                    <a:pt x="6953" y="6441"/>
                  </a:lnTo>
                  <a:lnTo>
                    <a:pt x="6935" y="6230"/>
                  </a:lnTo>
                  <a:lnTo>
                    <a:pt x="6918" y="6018"/>
                  </a:lnTo>
                  <a:lnTo>
                    <a:pt x="6918" y="5806"/>
                  </a:lnTo>
                  <a:lnTo>
                    <a:pt x="6918" y="5806"/>
                  </a:lnTo>
                  <a:lnTo>
                    <a:pt x="6927" y="5515"/>
                  </a:lnTo>
                  <a:lnTo>
                    <a:pt x="6944" y="5215"/>
                  </a:lnTo>
                  <a:lnTo>
                    <a:pt x="6988" y="4924"/>
                  </a:lnTo>
                  <a:lnTo>
                    <a:pt x="7041" y="4641"/>
                  </a:lnTo>
                  <a:lnTo>
                    <a:pt x="7103" y="4359"/>
                  </a:lnTo>
                  <a:lnTo>
                    <a:pt x="7183" y="4085"/>
                  </a:lnTo>
                  <a:lnTo>
                    <a:pt x="7280" y="3812"/>
                  </a:lnTo>
                  <a:lnTo>
                    <a:pt x="7385" y="3547"/>
                  </a:lnTo>
                  <a:lnTo>
                    <a:pt x="7500" y="3291"/>
                  </a:lnTo>
                  <a:lnTo>
                    <a:pt x="7633" y="3044"/>
                  </a:lnTo>
                  <a:lnTo>
                    <a:pt x="7774" y="2797"/>
                  </a:lnTo>
                  <a:lnTo>
                    <a:pt x="7924" y="2559"/>
                  </a:lnTo>
                  <a:lnTo>
                    <a:pt x="8091" y="2329"/>
                  </a:lnTo>
                  <a:lnTo>
                    <a:pt x="8268" y="2118"/>
                  </a:lnTo>
                  <a:lnTo>
                    <a:pt x="8453" y="1906"/>
                  </a:lnTo>
                  <a:lnTo>
                    <a:pt x="8647" y="1703"/>
                  </a:lnTo>
                  <a:lnTo>
                    <a:pt x="8850" y="1509"/>
                  </a:lnTo>
                  <a:lnTo>
                    <a:pt x="9071" y="1324"/>
                  </a:lnTo>
                  <a:lnTo>
                    <a:pt x="9291" y="1156"/>
                  </a:lnTo>
                  <a:lnTo>
                    <a:pt x="9520" y="988"/>
                  </a:lnTo>
                  <a:lnTo>
                    <a:pt x="9758" y="838"/>
                  </a:lnTo>
                  <a:lnTo>
                    <a:pt x="10005" y="697"/>
                  </a:lnTo>
                  <a:lnTo>
                    <a:pt x="10261" y="574"/>
                  </a:lnTo>
                  <a:lnTo>
                    <a:pt x="10526" y="450"/>
                  </a:lnTo>
                  <a:lnTo>
                    <a:pt x="10790" y="353"/>
                  </a:lnTo>
                  <a:lnTo>
                    <a:pt x="11064" y="256"/>
                  </a:lnTo>
                  <a:lnTo>
                    <a:pt x="11346" y="176"/>
                  </a:lnTo>
                  <a:lnTo>
                    <a:pt x="11629" y="115"/>
                  </a:lnTo>
                  <a:lnTo>
                    <a:pt x="11920" y="62"/>
                  </a:lnTo>
                  <a:lnTo>
                    <a:pt x="12211" y="26"/>
                  </a:lnTo>
                  <a:lnTo>
                    <a:pt x="12511" y="0"/>
                  </a:lnTo>
                  <a:lnTo>
                    <a:pt x="12820" y="0"/>
                  </a:lnTo>
                  <a:lnTo>
                    <a:pt x="12820" y="0"/>
                  </a:lnTo>
                  <a:lnTo>
                    <a:pt x="13120" y="0"/>
                  </a:lnTo>
                  <a:lnTo>
                    <a:pt x="13420" y="26"/>
                  </a:lnTo>
                  <a:lnTo>
                    <a:pt x="13711" y="62"/>
                  </a:lnTo>
                  <a:lnTo>
                    <a:pt x="14002" y="115"/>
                  </a:lnTo>
                  <a:lnTo>
                    <a:pt x="14293" y="176"/>
                  </a:lnTo>
                  <a:lnTo>
                    <a:pt x="14567" y="256"/>
                  </a:lnTo>
                  <a:lnTo>
                    <a:pt x="14841" y="353"/>
                  </a:lnTo>
                  <a:lnTo>
                    <a:pt x="15114" y="450"/>
                  </a:lnTo>
                  <a:lnTo>
                    <a:pt x="15370" y="574"/>
                  </a:lnTo>
                  <a:lnTo>
                    <a:pt x="15626" y="697"/>
                  </a:lnTo>
                  <a:lnTo>
                    <a:pt x="15873" y="838"/>
                  </a:lnTo>
                  <a:lnTo>
                    <a:pt x="16111" y="988"/>
                  </a:lnTo>
                  <a:lnTo>
                    <a:pt x="16349" y="1156"/>
                  </a:lnTo>
                  <a:lnTo>
                    <a:pt x="16570" y="1324"/>
                  </a:lnTo>
                  <a:lnTo>
                    <a:pt x="16782" y="1509"/>
                  </a:lnTo>
                  <a:lnTo>
                    <a:pt x="16985" y="1703"/>
                  </a:lnTo>
                  <a:lnTo>
                    <a:pt x="17188" y="1906"/>
                  </a:lnTo>
                  <a:lnTo>
                    <a:pt x="17373" y="2118"/>
                  </a:lnTo>
                  <a:lnTo>
                    <a:pt x="17541" y="2329"/>
                  </a:lnTo>
                  <a:lnTo>
                    <a:pt x="17708" y="2559"/>
                  </a:lnTo>
                  <a:lnTo>
                    <a:pt x="17867" y="2797"/>
                  </a:lnTo>
                  <a:lnTo>
                    <a:pt x="18008" y="3044"/>
                  </a:lnTo>
                  <a:lnTo>
                    <a:pt x="18132" y="3291"/>
                  </a:lnTo>
                  <a:lnTo>
                    <a:pt x="18255" y="3547"/>
                  </a:lnTo>
                  <a:lnTo>
                    <a:pt x="18361" y="3812"/>
                  </a:lnTo>
                  <a:lnTo>
                    <a:pt x="18449" y="4085"/>
                  </a:lnTo>
                  <a:lnTo>
                    <a:pt x="18529" y="4359"/>
                  </a:lnTo>
                  <a:lnTo>
                    <a:pt x="18599" y="4641"/>
                  </a:lnTo>
                  <a:lnTo>
                    <a:pt x="18652" y="4924"/>
                  </a:lnTo>
                  <a:lnTo>
                    <a:pt x="18688" y="5215"/>
                  </a:lnTo>
                  <a:lnTo>
                    <a:pt x="18714" y="5515"/>
                  </a:lnTo>
                  <a:lnTo>
                    <a:pt x="18723" y="5806"/>
                  </a:lnTo>
                  <a:lnTo>
                    <a:pt x="18723" y="5806"/>
                  </a:lnTo>
                  <a:lnTo>
                    <a:pt x="18714" y="6106"/>
                  </a:lnTo>
                  <a:lnTo>
                    <a:pt x="18688" y="6406"/>
                  </a:lnTo>
                  <a:lnTo>
                    <a:pt x="18652" y="6697"/>
                  </a:lnTo>
                  <a:lnTo>
                    <a:pt x="18599" y="6980"/>
                  </a:lnTo>
                  <a:lnTo>
                    <a:pt x="18529" y="7262"/>
                  </a:lnTo>
                  <a:lnTo>
                    <a:pt x="18449" y="7535"/>
                  </a:lnTo>
                  <a:lnTo>
                    <a:pt x="18361" y="7809"/>
                  </a:lnTo>
                  <a:lnTo>
                    <a:pt x="18255" y="8074"/>
                  </a:lnTo>
                  <a:lnTo>
                    <a:pt x="18132" y="8330"/>
                  </a:lnTo>
                  <a:lnTo>
                    <a:pt x="18008" y="8577"/>
                  </a:lnTo>
                  <a:lnTo>
                    <a:pt x="17867" y="8824"/>
                  </a:lnTo>
                  <a:lnTo>
                    <a:pt x="17708" y="9053"/>
                  </a:lnTo>
                  <a:lnTo>
                    <a:pt x="17541" y="9283"/>
                  </a:lnTo>
                  <a:lnTo>
                    <a:pt x="17373" y="9502"/>
                  </a:lnTo>
                  <a:lnTo>
                    <a:pt x="17188" y="9714"/>
                  </a:lnTo>
                  <a:lnTo>
                    <a:pt x="16985" y="9917"/>
                  </a:lnTo>
                  <a:lnTo>
                    <a:pt x="16782" y="10111"/>
                  </a:lnTo>
                  <a:lnTo>
                    <a:pt x="16570" y="10296"/>
                  </a:lnTo>
                  <a:lnTo>
                    <a:pt x="16349" y="10464"/>
                  </a:lnTo>
                  <a:lnTo>
                    <a:pt x="16111" y="10623"/>
                  </a:lnTo>
                  <a:lnTo>
                    <a:pt x="15873" y="10782"/>
                  </a:lnTo>
                  <a:lnTo>
                    <a:pt x="15626" y="10923"/>
                  </a:lnTo>
                  <a:lnTo>
                    <a:pt x="15370" y="11046"/>
                  </a:lnTo>
                  <a:lnTo>
                    <a:pt x="15114" y="11161"/>
                  </a:lnTo>
                  <a:lnTo>
                    <a:pt x="14841" y="11267"/>
                  </a:lnTo>
                  <a:lnTo>
                    <a:pt x="14567" y="11355"/>
                  </a:lnTo>
                  <a:lnTo>
                    <a:pt x="14293" y="11435"/>
                  </a:lnTo>
                  <a:lnTo>
                    <a:pt x="14002" y="11505"/>
                  </a:lnTo>
                  <a:lnTo>
                    <a:pt x="13711" y="11558"/>
                  </a:lnTo>
                  <a:lnTo>
                    <a:pt x="13420" y="11593"/>
                  </a:lnTo>
                  <a:lnTo>
                    <a:pt x="13120" y="11611"/>
                  </a:lnTo>
                  <a:lnTo>
                    <a:pt x="12820" y="11620"/>
                  </a:lnTo>
                  <a:lnTo>
                    <a:pt x="12820" y="11620"/>
                  </a:lnTo>
                  <a:lnTo>
                    <a:pt x="12520" y="11611"/>
                  </a:lnTo>
                  <a:lnTo>
                    <a:pt x="12211" y="11585"/>
                  </a:lnTo>
                  <a:lnTo>
                    <a:pt x="11902" y="11549"/>
                  </a:lnTo>
                  <a:lnTo>
                    <a:pt x="11585" y="11496"/>
                  </a:lnTo>
                  <a:lnTo>
                    <a:pt x="9617" y="13446"/>
                  </a:lnTo>
                  <a:lnTo>
                    <a:pt x="7862" y="13446"/>
                  </a:lnTo>
                  <a:lnTo>
                    <a:pt x="7862" y="15193"/>
                  </a:lnTo>
                  <a:lnTo>
                    <a:pt x="6415" y="16632"/>
                  </a:lnTo>
                  <a:lnTo>
                    <a:pt x="4518" y="16632"/>
                  </a:lnTo>
                  <a:lnTo>
                    <a:pt x="4518" y="18723"/>
                  </a:lnTo>
                  <a:close/>
                  <a:moveTo>
                    <a:pt x="724" y="17991"/>
                  </a:moveTo>
                  <a:lnTo>
                    <a:pt x="3794" y="17991"/>
                  </a:lnTo>
                  <a:lnTo>
                    <a:pt x="3794" y="15899"/>
                  </a:lnTo>
                  <a:lnTo>
                    <a:pt x="6115" y="15899"/>
                  </a:lnTo>
                  <a:lnTo>
                    <a:pt x="7130" y="14893"/>
                  </a:lnTo>
                  <a:lnTo>
                    <a:pt x="7130" y="12714"/>
                  </a:lnTo>
                  <a:lnTo>
                    <a:pt x="9318" y="12714"/>
                  </a:lnTo>
                  <a:lnTo>
                    <a:pt x="11355" y="10693"/>
                  </a:lnTo>
                  <a:lnTo>
                    <a:pt x="11549" y="10738"/>
                  </a:lnTo>
                  <a:lnTo>
                    <a:pt x="11549" y="10738"/>
                  </a:lnTo>
                  <a:lnTo>
                    <a:pt x="11876" y="10808"/>
                  </a:lnTo>
                  <a:lnTo>
                    <a:pt x="12202" y="10852"/>
                  </a:lnTo>
                  <a:lnTo>
                    <a:pt x="12511" y="10879"/>
                  </a:lnTo>
                  <a:lnTo>
                    <a:pt x="12820" y="10896"/>
                  </a:lnTo>
                  <a:lnTo>
                    <a:pt x="12820" y="10896"/>
                  </a:lnTo>
                  <a:lnTo>
                    <a:pt x="13085" y="10888"/>
                  </a:lnTo>
                  <a:lnTo>
                    <a:pt x="13349" y="10870"/>
                  </a:lnTo>
                  <a:lnTo>
                    <a:pt x="13605" y="10835"/>
                  </a:lnTo>
                  <a:lnTo>
                    <a:pt x="13861" y="10790"/>
                  </a:lnTo>
                  <a:lnTo>
                    <a:pt x="14108" y="10729"/>
                  </a:lnTo>
                  <a:lnTo>
                    <a:pt x="14355" y="10667"/>
                  </a:lnTo>
                  <a:lnTo>
                    <a:pt x="14593" y="10588"/>
                  </a:lnTo>
                  <a:lnTo>
                    <a:pt x="14832" y="10490"/>
                  </a:lnTo>
                  <a:lnTo>
                    <a:pt x="15061" y="10393"/>
                  </a:lnTo>
                  <a:lnTo>
                    <a:pt x="15282" y="10279"/>
                  </a:lnTo>
                  <a:lnTo>
                    <a:pt x="15494" y="10155"/>
                  </a:lnTo>
                  <a:lnTo>
                    <a:pt x="15705" y="10023"/>
                  </a:lnTo>
                  <a:lnTo>
                    <a:pt x="15908" y="9882"/>
                  </a:lnTo>
                  <a:lnTo>
                    <a:pt x="16102" y="9732"/>
                  </a:lnTo>
                  <a:lnTo>
                    <a:pt x="16296" y="9573"/>
                  </a:lnTo>
                  <a:lnTo>
                    <a:pt x="16473" y="9405"/>
                  </a:lnTo>
                  <a:lnTo>
                    <a:pt x="16641" y="9230"/>
                  </a:lnTo>
                  <a:lnTo>
                    <a:pt x="16808" y="9044"/>
                  </a:lnTo>
                  <a:lnTo>
                    <a:pt x="16958" y="8850"/>
                  </a:lnTo>
                  <a:lnTo>
                    <a:pt x="17108" y="8647"/>
                  </a:lnTo>
                  <a:lnTo>
                    <a:pt x="17241" y="8444"/>
                  </a:lnTo>
                  <a:lnTo>
                    <a:pt x="17364" y="8233"/>
                  </a:lnTo>
                  <a:lnTo>
                    <a:pt x="17479" y="8012"/>
                  </a:lnTo>
                  <a:lnTo>
                    <a:pt x="17585" y="7783"/>
                  </a:lnTo>
                  <a:lnTo>
                    <a:pt x="17673" y="7553"/>
                  </a:lnTo>
                  <a:lnTo>
                    <a:pt x="17761" y="7324"/>
                  </a:lnTo>
                  <a:lnTo>
                    <a:pt x="17823" y="7077"/>
                  </a:lnTo>
                  <a:lnTo>
                    <a:pt x="17885" y="6830"/>
                  </a:lnTo>
                  <a:lnTo>
                    <a:pt x="17929" y="6583"/>
                  </a:lnTo>
                  <a:lnTo>
                    <a:pt x="17964" y="6327"/>
                  </a:lnTo>
                  <a:lnTo>
                    <a:pt x="17982" y="6071"/>
                  </a:lnTo>
                  <a:lnTo>
                    <a:pt x="17991" y="5806"/>
                  </a:lnTo>
                  <a:lnTo>
                    <a:pt x="17991" y="5806"/>
                  </a:lnTo>
                  <a:lnTo>
                    <a:pt x="17982" y="5550"/>
                  </a:lnTo>
                  <a:lnTo>
                    <a:pt x="17964" y="5294"/>
                  </a:lnTo>
                  <a:lnTo>
                    <a:pt x="17929" y="5038"/>
                  </a:lnTo>
                  <a:lnTo>
                    <a:pt x="17885" y="4782"/>
                  </a:lnTo>
                  <a:lnTo>
                    <a:pt x="17823" y="4544"/>
                  </a:lnTo>
                  <a:lnTo>
                    <a:pt x="17761" y="4297"/>
                  </a:lnTo>
                  <a:lnTo>
                    <a:pt x="17673" y="4059"/>
                  </a:lnTo>
                  <a:lnTo>
                    <a:pt x="17585" y="3830"/>
                  </a:lnTo>
                  <a:lnTo>
                    <a:pt x="17479" y="3609"/>
                  </a:lnTo>
                  <a:lnTo>
                    <a:pt x="17364" y="3388"/>
                  </a:lnTo>
                  <a:lnTo>
                    <a:pt x="17241" y="3177"/>
                  </a:lnTo>
                  <a:lnTo>
                    <a:pt x="17108" y="2965"/>
                  </a:lnTo>
                  <a:lnTo>
                    <a:pt x="16958" y="2771"/>
                  </a:lnTo>
                  <a:lnTo>
                    <a:pt x="16808" y="2577"/>
                  </a:lnTo>
                  <a:lnTo>
                    <a:pt x="16641" y="2391"/>
                  </a:lnTo>
                  <a:lnTo>
                    <a:pt x="16473" y="2215"/>
                  </a:lnTo>
                  <a:lnTo>
                    <a:pt x="16296" y="2047"/>
                  </a:lnTo>
                  <a:lnTo>
                    <a:pt x="16102" y="1888"/>
                  </a:lnTo>
                  <a:lnTo>
                    <a:pt x="15908" y="1738"/>
                  </a:lnTo>
                  <a:lnTo>
                    <a:pt x="15705" y="1597"/>
                  </a:lnTo>
                  <a:lnTo>
                    <a:pt x="15494" y="1465"/>
                  </a:lnTo>
                  <a:lnTo>
                    <a:pt x="15282" y="1341"/>
                  </a:lnTo>
                  <a:lnTo>
                    <a:pt x="15061" y="1227"/>
                  </a:lnTo>
                  <a:lnTo>
                    <a:pt x="14832" y="1129"/>
                  </a:lnTo>
                  <a:lnTo>
                    <a:pt x="14593" y="1032"/>
                  </a:lnTo>
                  <a:lnTo>
                    <a:pt x="14355" y="953"/>
                  </a:lnTo>
                  <a:lnTo>
                    <a:pt x="14108" y="882"/>
                  </a:lnTo>
                  <a:lnTo>
                    <a:pt x="13861" y="829"/>
                  </a:lnTo>
                  <a:lnTo>
                    <a:pt x="13605" y="785"/>
                  </a:lnTo>
                  <a:lnTo>
                    <a:pt x="13349" y="750"/>
                  </a:lnTo>
                  <a:lnTo>
                    <a:pt x="13085" y="732"/>
                  </a:lnTo>
                  <a:lnTo>
                    <a:pt x="12820" y="724"/>
                  </a:lnTo>
                  <a:lnTo>
                    <a:pt x="12820" y="724"/>
                  </a:lnTo>
                  <a:lnTo>
                    <a:pt x="12555" y="732"/>
                  </a:lnTo>
                  <a:lnTo>
                    <a:pt x="12290" y="750"/>
                  </a:lnTo>
                  <a:lnTo>
                    <a:pt x="12035" y="785"/>
                  </a:lnTo>
                  <a:lnTo>
                    <a:pt x="11779" y="829"/>
                  </a:lnTo>
                  <a:lnTo>
                    <a:pt x="11523" y="882"/>
                  </a:lnTo>
                  <a:lnTo>
                    <a:pt x="11285" y="953"/>
                  </a:lnTo>
                  <a:lnTo>
                    <a:pt x="11038" y="1032"/>
                  </a:lnTo>
                  <a:lnTo>
                    <a:pt x="10808" y="1129"/>
                  </a:lnTo>
                  <a:lnTo>
                    <a:pt x="10579" y="1227"/>
                  </a:lnTo>
                  <a:lnTo>
                    <a:pt x="10358" y="1341"/>
                  </a:lnTo>
                  <a:lnTo>
                    <a:pt x="10137" y="1465"/>
                  </a:lnTo>
                  <a:lnTo>
                    <a:pt x="9926" y="1597"/>
                  </a:lnTo>
                  <a:lnTo>
                    <a:pt x="9723" y="1738"/>
                  </a:lnTo>
                  <a:lnTo>
                    <a:pt x="9529" y="1888"/>
                  </a:lnTo>
                  <a:lnTo>
                    <a:pt x="9344" y="2047"/>
                  </a:lnTo>
                  <a:lnTo>
                    <a:pt x="9159" y="2215"/>
                  </a:lnTo>
                  <a:lnTo>
                    <a:pt x="8991" y="2391"/>
                  </a:lnTo>
                  <a:lnTo>
                    <a:pt x="8833" y="2577"/>
                  </a:lnTo>
                  <a:lnTo>
                    <a:pt x="8674" y="2771"/>
                  </a:lnTo>
                  <a:lnTo>
                    <a:pt x="8533" y="2965"/>
                  </a:lnTo>
                  <a:lnTo>
                    <a:pt x="8391" y="3177"/>
                  </a:lnTo>
                  <a:lnTo>
                    <a:pt x="8268" y="3388"/>
                  </a:lnTo>
                  <a:lnTo>
                    <a:pt x="8153" y="3609"/>
                  </a:lnTo>
                  <a:lnTo>
                    <a:pt x="8056" y="3830"/>
                  </a:lnTo>
                  <a:lnTo>
                    <a:pt x="7959" y="4059"/>
                  </a:lnTo>
                  <a:lnTo>
                    <a:pt x="7880" y="4297"/>
                  </a:lnTo>
                  <a:lnTo>
                    <a:pt x="7809" y="4544"/>
                  </a:lnTo>
                  <a:lnTo>
                    <a:pt x="7747" y="4782"/>
                  </a:lnTo>
                  <a:lnTo>
                    <a:pt x="7703" y="5038"/>
                  </a:lnTo>
                  <a:lnTo>
                    <a:pt x="7677" y="5294"/>
                  </a:lnTo>
                  <a:lnTo>
                    <a:pt x="7650" y="5550"/>
                  </a:lnTo>
                  <a:lnTo>
                    <a:pt x="7641" y="5806"/>
                  </a:lnTo>
                  <a:lnTo>
                    <a:pt x="7641" y="5806"/>
                  </a:lnTo>
                  <a:lnTo>
                    <a:pt x="7650" y="6018"/>
                  </a:lnTo>
                  <a:lnTo>
                    <a:pt x="7659" y="6230"/>
                  </a:lnTo>
                  <a:lnTo>
                    <a:pt x="7685" y="6433"/>
                  </a:lnTo>
                  <a:lnTo>
                    <a:pt x="7712" y="6635"/>
                  </a:lnTo>
                  <a:lnTo>
                    <a:pt x="7756" y="6838"/>
                  </a:lnTo>
                  <a:lnTo>
                    <a:pt x="7800" y="7041"/>
                  </a:lnTo>
                  <a:lnTo>
                    <a:pt x="7853" y="7244"/>
                  </a:lnTo>
                  <a:lnTo>
                    <a:pt x="7915" y="7438"/>
                  </a:lnTo>
                  <a:lnTo>
                    <a:pt x="7994" y="7659"/>
                  </a:lnTo>
                  <a:lnTo>
                    <a:pt x="724" y="14761"/>
                  </a:lnTo>
                  <a:lnTo>
                    <a:pt x="724" y="1799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6" name="Freeform 2">
              <a:extLst>
                <a:ext uri="{FF2B5EF4-FFF2-40B4-BE49-F238E27FC236}">
                  <a16:creationId xmlns:a16="http://schemas.microsoft.com/office/drawing/2014/main" id="{D2F23FAE-FB7B-4E14-B9A5-DB6C4BA529B7}"/>
                </a:ext>
              </a:extLst>
            </p:cNvPr>
            <p:cNvSpPr>
              <a:spLocks noChangeArrowheads="1"/>
            </p:cNvSpPr>
            <p:nvPr/>
          </p:nvSpPr>
          <p:spPr bwMode="auto">
            <a:xfrm>
              <a:off x="4859338" y="1004888"/>
              <a:ext cx="3027362" cy="2986087"/>
            </a:xfrm>
            <a:custGeom>
              <a:avLst/>
              <a:gdLst>
                <a:gd name="T0" fmla="*/ 62 w 8409"/>
                <a:gd name="T1" fmla="*/ 2991 h 8294"/>
                <a:gd name="T2" fmla="*/ 177 w 8409"/>
                <a:gd name="T3" fmla="*/ 2664 h 8294"/>
                <a:gd name="T4" fmla="*/ 397 w 8409"/>
                <a:gd name="T5" fmla="*/ 2197 h 8294"/>
                <a:gd name="T6" fmla="*/ 662 w 8409"/>
                <a:gd name="T7" fmla="*/ 1773 h 8294"/>
                <a:gd name="T8" fmla="*/ 979 w 8409"/>
                <a:gd name="T9" fmla="*/ 1385 h 8294"/>
                <a:gd name="T10" fmla="*/ 1332 w 8409"/>
                <a:gd name="T11" fmla="*/ 1032 h 8294"/>
                <a:gd name="T12" fmla="*/ 1729 w 8409"/>
                <a:gd name="T13" fmla="*/ 732 h 8294"/>
                <a:gd name="T14" fmla="*/ 2161 w 8409"/>
                <a:gd name="T15" fmla="*/ 476 h 8294"/>
                <a:gd name="T16" fmla="*/ 2620 w 8409"/>
                <a:gd name="T17" fmla="*/ 273 h 8294"/>
                <a:gd name="T18" fmla="*/ 3105 w 8409"/>
                <a:gd name="T19" fmla="*/ 123 h 8294"/>
                <a:gd name="T20" fmla="*/ 3608 w 8409"/>
                <a:gd name="T21" fmla="*/ 35 h 8294"/>
                <a:gd name="T22" fmla="*/ 4129 w 8409"/>
                <a:gd name="T23" fmla="*/ 0 h 8294"/>
                <a:gd name="T24" fmla="*/ 4570 w 8409"/>
                <a:gd name="T25" fmla="*/ 26 h 8294"/>
                <a:gd name="T26" fmla="*/ 5196 w 8409"/>
                <a:gd name="T27" fmla="*/ 132 h 8294"/>
                <a:gd name="T28" fmla="*/ 5796 w 8409"/>
                <a:gd name="T29" fmla="*/ 335 h 8294"/>
                <a:gd name="T30" fmla="*/ 6343 w 8409"/>
                <a:gd name="T31" fmla="*/ 608 h 8294"/>
                <a:gd name="T32" fmla="*/ 6846 w 8409"/>
                <a:gd name="T33" fmla="*/ 970 h 8294"/>
                <a:gd name="T34" fmla="*/ 7296 w 8409"/>
                <a:gd name="T35" fmla="*/ 1385 h 8294"/>
                <a:gd name="T36" fmla="*/ 7676 w 8409"/>
                <a:gd name="T37" fmla="*/ 1861 h 8294"/>
                <a:gd name="T38" fmla="*/ 7985 w 8409"/>
                <a:gd name="T39" fmla="*/ 2400 h 8294"/>
                <a:gd name="T40" fmla="*/ 8214 w 8409"/>
                <a:gd name="T41" fmla="*/ 2973 h 8294"/>
                <a:gd name="T42" fmla="*/ 8355 w 8409"/>
                <a:gd name="T43" fmla="*/ 3582 h 8294"/>
                <a:gd name="T44" fmla="*/ 8408 w 8409"/>
                <a:gd name="T45" fmla="*/ 4226 h 8294"/>
                <a:gd name="T46" fmla="*/ 8391 w 8409"/>
                <a:gd name="T47" fmla="*/ 4570 h 8294"/>
                <a:gd name="T48" fmla="*/ 8320 w 8409"/>
                <a:gd name="T49" fmla="*/ 5073 h 8294"/>
                <a:gd name="T50" fmla="*/ 8188 w 8409"/>
                <a:gd name="T51" fmla="*/ 5567 h 8294"/>
                <a:gd name="T52" fmla="*/ 7994 w 8409"/>
                <a:gd name="T53" fmla="*/ 6026 h 8294"/>
                <a:gd name="T54" fmla="*/ 7755 w 8409"/>
                <a:gd name="T55" fmla="*/ 6459 h 8294"/>
                <a:gd name="T56" fmla="*/ 7464 w 8409"/>
                <a:gd name="T57" fmla="*/ 6856 h 8294"/>
                <a:gd name="T58" fmla="*/ 7129 w 8409"/>
                <a:gd name="T59" fmla="*/ 7226 h 8294"/>
                <a:gd name="T60" fmla="*/ 6741 w 8409"/>
                <a:gd name="T61" fmla="*/ 7544 h 8294"/>
                <a:gd name="T62" fmla="*/ 6317 w 8409"/>
                <a:gd name="T63" fmla="*/ 7825 h 8294"/>
                <a:gd name="T64" fmla="*/ 5858 w 8409"/>
                <a:gd name="T65" fmla="*/ 8055 h 8294"/>
                <a:gd name="T66" fmla="*/ 5364 w 8409"/>
                <a:gd name="T67" fmla="*/ 8240 h 8294"/>
                <a:gd name="T68" fmla="*/ 5355 w 8409"/>
                <a:gd name="T69" fmla="*/ 7473 h 8294"/>
                <a:gd name="T70" fmla="*/ 5858 w 8409"/>
                <a:gd name="T71" fmla="*/ 7253 h 8294"/>
                <a:gd name="T72" fmla="*/ 6511 w 8409"/>
                <a:gd name="T73" fmla="*/ 6794 h 8294"/>
                <a:gd name="T74" fmla="*/ 7041 w 8409"/>
                <a:gd name="T75" fmla="*/ 6212 h 8294"/>
                <a:gd name="T76" fmla="*/ 7420 w 8409"/>
                <a:gd name="T77" fmla="*/ 5532 h 8294"/>
                <a:gd name="T78" fmla="*/ 7632 w 8409"/>
                <a:gd name="T79" fmla="*/ 4764 h 8294"/>
                <a:gd name="T80" fmla="*/ 7676 w 8409"/>
                <a:gd name="T81" fmla="*/ 4359 h 8294"/>
                <a:gd name="T82" fmla="*/ 7676 w 8409"/>
                <a:gd name="T83" fmla="*/ 4050 h 8294"/>
                <a:gd name="T84" fmla="*/ 7605 w 8409"/>
                <a:gd name="T85" fmla="*/ 3520 h 8294"/>
                <a:gd name="T86" fmla="*/ 7464 w 8409"/>
                <a:gd name="T87" fmla="*/ 3026 h 8294"/>
                <a:gd name="T88" fmla="*/ 7252 w 8409"/>
                <a:gd name="T89" fmla="*/ 2559 h 8294"/>
                <a:gd name="T90" fmla="*/ 6970 w 8409"/>
                <a:gd name="T91" fmla="*/ 2135 h 8294"/>
                <a:gd name="T92" fmla="*/ 6635 w 8409"/>
                <a:gd name="T93" fmla="*/ 1756 h 8294"/>
                <a:gd name="T94" fmla="*/ 6255 w 8409"/>
                <a:gd name="T95" fmla="*/ 1420 h 8294"/>
                <a:gd name="T96" fmla="*/ 5823 w 8409"/>
                <a:gd name="T97" fmla="*/ 1156 h 8294"/>
                <a:gd name="T98" fmla="*/ 5346 w 8409"/>
                <a:gd name="T99" fmla="*/ 944 h 8294"/>
                <a:gd name="T100" fmla="*/ 4843 w 8409"/>
                <a:gd name="T101" fmla="*/ 803 h 8294"/>
                <a:gd name="T102" fmla="*/ 4314 w 8409"/>
                <a:gd name="T103" fmla="*/ 732 h 8294"/>
                <a:gd name="T104" fmla="*/ 3855 w 8409"/>
                <a:gd name="T105" fmla="*/ 741 h 8294"/>
                <a:gd name="T106" fmla="*/ 3061 w 8409"/>
                <a:gd name="T107" fmla="*/ 891 h 8294"/>
                <a:gd name="T108" fmla="*/ 2338 w 8409"/>
                <a:gd name="T109" fmla="*/ 1208 h 8294"/>
                <a:gd name="T110" fmla="*/ 1702 w 8409"/>
                <a:gd name="T111" fmla="*/ 1685 h 8294"/>
                <a:gd name="T112" fmla="*/ 1199 w 8409"/>
                <a:gd name="T113" fmla="*/ 2285 h 8294"/>
                <a:gd name="T114" fmla="*/ 829 w 8409"/>
                <a:gd name="T115" fmla="*/ 3000 h 8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9" h="8294">
                  <a:moveTo>
                    <a:pt x="5161" y="8293"/>
                  </a:moveTo>
                  <a:lnTo>
                    <a:pt x="0" y="3203"/>
                  </a:lnTo>
                  <a:lnTo>
                    <a:pt x="62" y="2991"/>
                  </a:lnTo>
                  <a:lnTo>
                    <a:pt x="62" y="2991"/>
                  </a:lnTo>
                  <a:lnTo>
                    <a:pt x="115" y="2832"/>
                  </a:lnTo>
                  <a:lnTo>
                    <a:pt x="177" y="2664"/>
                  </a:lnTo>
                  <a:lnTo>
                    <a:pt x="247" y="2506"/>
                  </a:lnTo>
                  <a:lnTo>
                    <a:pt x="318" y="2356"/>
                  </a:lnTo>
                  <a:lnTo>
                    <a:pt x="397" y="2197"/>
                  </a:lnTo>
                  <a:lnTo>
                    <a:pt x="477" y="2056"/>
                  </a:lnTo>
                  <a:lnTo>
                    <a:pt x="574" y="1906"/>
                  </a:lnTo>
                  <a:lnTo>
                    <a:pt x="662" y="1773"/>
                  </a:lnTo>
                  <a:lnTo>
                    <a:pt x="767" y="1632"/>
                  </a:lnTo>
                  <a:lnTo>
                    <a:pt x="873" y="1508"/>
                  </a:lnTo>
                  <a:lnTo>
                    <a:pt x="979" y="1385"/>
                  </a:lnTo>
                  <a:lnTo>
                    <a:pt x="1093" y="1261"/>
                  </a:lnTo>
                  <a:lnTo>
                    <a:pt x="1208" y="1147"/>
                  </a:lnTo>
                  <a:lnTo>
                    <a:pt x="1332" y="1032"/>
                  </a:lnTo>
                  <a:lnTo>
                    <a:pt x="1464" y="926"/>
                  </a:lnTo>
                  <a:lnTo>
                    <a:pt x="1596" y="829"/>
                  </a:lnTo>
                  <a:lnTo>
                    <a:pt x="1729" y="732"/>
                  </a:lnTo>
                  <a:lnTo>
                    <a:pt x="1870" y="644"/>
                  </a:lnTo>
                  <a:lnTo>
                    <a:pt x="2011" y="556"/>
                  </a:lnTo>
                  <a:lnTo>
                    <a:pt x="2161" y="476"/>
                  </a:lnTo>
                  <a:lnTo>
                    <a:pt x="2311" y="406"/>
                  </a:lnTo>
                  <a:lnTo>
                    <a:pt x="2461" y="335"/>
                  </a:lnTo>
                  <a:lnTo>
                    <a:pt x="2620" y="273"/>
                  </a:lnTo>
                  <a:lnTo>
                    <a:pt x="2779" y="220"/>
                  </a:lnTo>
                  <a:lnTo>
                    <a:pt x="2938" y="167"/>
                  </a:lnTo>
                  <a:lnTo>
                    <a:pt x="3105" y="123"/>
                  </a:lnTo>
                  <a:lnTo>
                    <a:pt x="3264" y="88"/>
                  </a:lnTo>
                  <a:lnTo>
                    <a:pt x="3440" y="53"/>
                  </a:lnTo>
                  <a:lnTo>
                    <a:pt x="3608" y="35"/>
                  </a:lnTo>
                  <a:lnTo>
                    <a:pt x="3776" y="17"/>
                  </a:lnTo>
                  <a:lnTo>
                    <a:pt x="3952" y="0"/>
                  </a:lnTo>
                  <a:lnTo>
                    <a:pt x="4129" y="0"/>
                  </a:lnTo>
                  <a:lnTo>
                    <a:pt x="4129" y="0"/>
                  </a:lnTo>
                  <a:lnTo>
                    <a:pt x="4349" y="8"/>
                  </a:lnTo>
                  <a:lnTo>
                    <a:pt x="4570" y="26"/>
                  </a:lnTo>
                  <a:lnTo>
                    <a:pt x="4782" y="53"/>
                  </a:lnTo>
                  <a:lnTo>
                    <a:pt x="4993" y="88"/>
                  </a:lnTo>
                  <a:lnTo>
                    <a:pt x="5196" y="132"/>
                  </a:lnTo>
                  <a:lnTo>
                    <a:pt x="5399" y="194"/>
                  </a:lnTo>
                  <a:lnTo>
                    <a:pt x="5602" y="256"/>
                  </a:lnTo>
                  <a:lnTo>
                    <a:pt x="5796" y="335"/>
                  </a:lnTo>
                  <a:lnTo>
                    <a:pt x="5982" y="414"/>
                  </a:lnTo>
                  <a:lnTo>
                    <a:pt x="6167" y="511"/>
                  </a:lnTo>
                  <a:lnTo>
                    <a:pt x="6343" y="608"/>
                  </a:lnTo>
                  <a:lnTo>
                    <a:pt x="6520" y="723"/>
                  </a:lnTo>
                  <a:lnTo>
                    <a:pt x="6688" y="838"/>
                  </a:lnTo>
                  <a:lnTo>
                    <a:pt x="6846" y="970"/>
                  </a:lnTo>
                  <a:lnTo>
                    <a:pt x="7005" y="1103"/>
                  </a:lnTo>
                  <a:lnTo>
                    <a:pt x="7155" y="1235"/>
                  </a:lnTo>
                  <a:lnTo>
                    <a:pt x="7296" y="1385"/>
                  </a:lnTo>
                  <a:lnTo>
                    <a:pt x="7429" y="1544"/>
                  </a:lnTo>
                  <a:lnTo>
                    <a:pt x="7552" y="1703"/>
                  </a:lnTo>
                  <a:lnTo>
                    <a:pt x="7676" y="1861"/>
                  </a:lnTo>
                  <a:lnTo>
                    <a:pt x="7782" y="2038"/>
                  </a:lnTo>
                  <a:lnTo>
                    <a:pt x="7888" y="2214"/>
                  </a:lnTo>
                  <a:lnTo>
                    <a:pt x="7985" y="2400"/>
                  </a:lnTo>
                  <a:lnTo>
                    <a:pt x="8073" y="2585"/>
                  </a:lnTo>
                  <a:lnTo>
                    <a:pt x="8144" y="2770"/>
                  </a:lnTo>
                  <a:lnTo>
                    <a:pt x="8214" y="2973"/>
                  </a:lnTo>
                  <a:lnTo>
                    <a:pt x="8267" y="3167"/>
                  </a:lnTo>
                  <a:lnTo>
                    <a:pt x="8320" y="3379"/>
                  </a:lnTo>
                  <a:lnTo>
                    <a:pt x="8355" y="3582"/>
                  </a:lnTo>
                  <a:lnTo>
                    <a:pt x="8382" y="3794"/>
                  </a:lnTo>
                  <a:lnTo>
                    <a:pt x="8399" y="4006"/>
                  </a:lnTo>
                  <a:lnTo>
                    <a:pt x="8408" y="4226"/>
                  </a:lnTo>
                  <a:lnTo>
                    <a:pt x="8408" y="4226"/>
                  </a:lnTo>
                  <a:lnTo>
                    <a:pt x="8399" y="4403"/>
                  </a:lnTo>
                  <a:lnTo>
                    <a:pt x="8391" y="4570"/>
                  </a:lnTo>
                  <a:lnTo>
                    <a:pt x="8373" y="4747"/>
                  </a:lnTo>
                  <a:lnTo>
                    <a:pt x="8346" y="4914"/>
                  </a:lnTo>
                  <a:lnTo>
                    <a:pt x="8320" y="5073"/>
                  </a:lnTo>
                  <a:lnTo>
                    <a:pt x="8285" y="5241"/>
                  </a:lnTo>
                  <a:lnTo>
                    <a:pt x="8241" y="5400"/>
                  </a:lnTo>
                  <a:lnTo>
                    <a:pt x="8188" y="5567"/>
                  </a:lnTo>
                  <a:lnTo>
                    <a:pt x="8126" y="5717"/>
                  </a:lnTo>
                  <a:lnTo>
                    <a:pt x="8064" y="5876"/>
                  </a:lnTo>
                  <a:lnTo>
                    <a:pt x="7994" y="6026"/>
                  </a:lnTo>
                  <a:lnTo>
                    <a:pt x="7923" y="6176"/>
                  </a:lnTo>
                  <a:lnTo>
                    <a:pt x="7844" y="6317"/>
                  </a:lnTo>
                  <a:lnTo>
                    <a:pt x="7755" y="6459"/>
                  </a:lnTo>
                  <a:lnTo>
                    <a:pt x="7667" y="6591"/>
                  </a:lnTo>
                  <a:lnTo>
                    <a:pt x="7570" y="6732"/>
                  </a:lnTo>
                  <a:lnTo>
                    <a:pt x="7464" y="6856"/>
                  </a:lnTo>
                  <a:lnTo>
                    <a:pt x="7358" y="6988"/>
                  </a:lnTo>
                  <a:lnTo>
                    <a:pt x="7244" y="7103"/>
                  </a:lnTo>
                  <a:lnTo>
                    <a:pt x="7129" y="7226"/>
                  </a:lnTo>
                  <a:lnTo>
                    <a:pt x="7005" y="7332"/>
                  </a:lnTo>
                  <a:lnTo>
                    <a:pt x="6873" y="7447"/>
                  </a:lnTo>
                  <a:lnTo>
                    <a:pt x="6741" y="7544"/>
                  </a:lnTo>
                  <a:lnTo>
                    <a:pt x="6608" y="7650"/>
                  </a:lnTo>
                  <a:lnTo>
                    <a:pt x="6467" y="7738"/>
                  </a:lnTo>
                  <a:lnTo>
                    <a:pt x="6317" y="7825"/>
                  </a:lnTo>
                  <a:lnTo>
                    <a:pt x="6167" y="7905"/>
                  </a:lnTo>
                  <a:lnTo>
                    <a:pt x="6017" y="7984"/>
                  </a:lnTo>
                  <a:lnTo>
                    <a:pt x="5858" y="8055"/>
                  </a:lnTo>
                  <a:lnTo>
                    <a:pt x="5699" y="8125"/>
                  </a:lnTo>
                  <a:lnTo>
                    <a:pt x="5532" y="8178"/>
                  </a:lnTo>
                  <a:lnTo>
                    <a:pt x="5364" y="8240"/>
                  </a:lnTo>
                  <a:lnTo>
                    <a:pt x="5161" y="8293"/>
                  </a:lnTo>
                  <a:close/>
                  <a:moveTo>
                    <a:pt x="829" y="3000"/>
                  </a:moveTo>
                  <a:lnTo>
                    <a:pt x="5355" y="7473"/>
                  </a:lnTo>
                  <a:lnTo>
                    <a:pt x="5355" y="7473"/>
                  </a:lnTo>
                  <a:lnTo>
                    <a:pt x="5611" y="7367"/>
                  </a:lnTo>
                  <a:lnTo>
                    <a:pt x="5858" y="7253"/>
                  </a:lnTo>
                  <a:lnTo>
                    <a:pt x="6088" y="7112"/>
                  </a:lnTo>
                  <a:lnTo>
                    <a:pt x="6308" y="6962"/>
                  </a:lnTo>
                  <a:lnTo>
                    <a:pt x="6511" y="6794"/>
                  </a:lnTo>
                  <a:lnTo>
                    <a:pt x="6705" y="6617"/>
                  </a:lnTo>
                  <a:lnTo>
                    <a:pt x="6882" y="6414"/>
                  </a:lnTo>
                  <a:lnTo>
                    <a:pt x="7041" y="6212"/>
                  </a:lnTo>
                  <a:lnTo>
                    <a:pt x="7182" y="5991"/>
                  </a:lnTo>
                  <a:lnTo>
                    <a:pt x="7314" y="5770"/>
                  </a:lnTo>
                  <a:lnTo>
                    <a:pt x="7420" y="5532"/>
                  </a:lnTo>
                  <a:lnTo>
                    <a:pt x="7508" y="5285"/>
                  </a:lnTo>
                  <a:lnTo>
                    <a:pt x="7579" y="5029"/>
                  </a:lnTo>
                  <a:lnTo>
                    <a:pt x="7632" y="4764"/>
                  </a:lnTo>
                  <a:lnTo>
                    <a:pt x="7649" y="4632"/>
                  </a:lnTo>
                  <a:lnTo>
                    <a:pt x="7667" y="4500"/>
                  </a:lnTo>
                  <a:lnTo>
                    <a:pt x="7676" y="4359"/>
                  </a:lnTo>
                  <a:lnTo>
                    <a:pt x="7676" y="4226"/>
                  </a:lnTo>
                  <a:lnTo>
                    <a:pt x="7676" y="4226"/>
                  </a:lnTo>
                  <a:lnTo>
                    <a:pt x="7676" y="4050"/>
                  </a:lnTo>
                  <a:lnTo>
                    <a:pt x="7658" y="3864"/>
                  </a:lnTo>
                  <a:lnTo>
                    <a:pt x="7641" y="3697"/>
                  </a:lnTo>
                  <a:lnTo>
                    <a:pt x="7605" y="3520"/>
                  </a:lnTo>
                  <a:lnTo>
                    <a:pt x="7570" y="3353"/>
                  </a:lnTo>
                  <a:lnTo>
                    <a:pt x="7517" y="3185"/>
                  </a:lnTo>
                  <a:lnTo>
                    <a:pt x="7464" y="3026"/>
                  </a:lnTo>
                  <a:lnTo>
                    <a:pt x="7402" y="2867"/>
                  </a:lnTo>
                  <a:lnTo>
                    <a:pt x="7323" y="2709"/>
                  </a:lnTo>
                  <a:lnTo>
                    <a:pt x="7252" y="2559"/>
                  </a:lnTo>
                  <a:lnTo>
                    <a:pt x="7164" y="2417"/>
                  </a:lnTo>
                  <a:lnTo>
                    <a:pt x="7067" y="2276"/>
                  </a:lnTo>
                  <a:lnTo>
                    <a:pt x="6970" y="2135"/>
                  </a:lnTo>
                  <a:lnTo>
                    <a:pt x="6864" y="2003"/>
                  </a:lnTo>
                  <a:lnTo>
                    <a:pt x="6758" y="1879"/>
                  </a:lnTo>
                  <a:lnTo>
                    <a:pt x="6635" y="1756"/>
                  </a:lnTo>
                  <a:lnTo>
                    <a:pt x="6511" y="1641"/>
                  </a:lnTo>
                  <a:lnTo>
                    <a:pt x="6388" y="1526"/>
                  </a:lnTo>
                  <a:lnTo>
                    <a:pt x="6255" y="1420"/>
                  </a:lnTo>
                  <a:lnTo>
                    <a:pt x="6114" y="1323"/>
                  </a:lnTo>
                  <a:lnTo>
                    <a:pt x="5964" y="1235"/>
                  </a:lnTo>
                  <a:lnTo>
                    <a:pt x="5823" y="1156"/>
                  </a:lnTo>
                  <a:lnTo>
                    <a:pt x="5664" y="1076"/>
                  </a:lnTo>
                  <a:lnTo>
                    <a:pt x="5505" y="1006"/>
                  </a:lnTo>
                  <a:lnTo>
                    <a:pt x="5346" y="944"/>
                  </a:lnTo>
                  <a:lnTo>
                    <a:pt x="5188" y="882"/>
                  </a:lnTo>
                  <a:lnTo>
                    <a:pt x="5020" y="838"/>
                  </a:lnTo>
                  <a:lnTo>
                    <a:pt x="4843" y="803"/>
                  </a:lnTo>
                  <a:lnTo>
                    <a:pt x="4667" y="767"/>
                  </a:lnTo>
                  <a:lnTo>
                    <a:pt x="4491" y="750"/>
                  </a:lnTo>
                  <a:lnTo>
                    <a:pt x="4314" y="732"/>
                  </a:lnTo>
                  <a:lnTo>
                    <a:pt x="4129" y="732"/>
                  </a:lnTo>
                  <a:lnTo>
                    <a:pt x="4129" y="732"/>
                  </a:lnTo>
                  <a:lnTo>
                    <a:pt x="3855" y="741"/>
                  </a:lnTo>
                  <a:lnTo>
                    <a:pt x="3582" y="767"/>
                  </a:lnTo>
                  <a:lnTo>
                    <a:pt x="3317" y="820"/>
                  </a:lnTo>
                  <a:lnTo>
                    <a:pt x="3061" y="891"/>
                  </a:lnTo>
                  <a:lnTo>
                    <a:pt x="2805" y="979"/>
                  </a:lnTo>
                  <a:lnTo>
                    <a:pt x="2567" y="1085"/>
                  </a:lnTo>
                  <a:lnTo>
                    <a:pt x="2338" y="1208"/>
                  </a:lnTo>
                  <a:lnTo>
                    <a:pt x="2108" y="1350"/>
                  </a:lnTo>
                  <a:lnTo>
                    <a:pt x="1905" y="1508"/>
                  </a:lnTo>
                  <a:lnTo>
                    <a:pt x="1702" y="1685"/>
                  </a:lnTo>
                  <a:lnTo>
                    <a:pt x="1517" y="1870"/>
                  </a:lnTo>
                  <a:lnTo>
                    <a:pt x="1349" y="2073"/>
                  </a:lnTo>
                  <a:lnTo>
                    <a:pt x="1199" y="2285"/>
                  </a:lnTo>
                  <a:lnTo>
                    <a:pt x="1058" y="2514"/>
                  </a:lnTo>
                  <a:lnTo>
                    <a:pt x="935" y="2753"/>
                  </a:lnTo>
                  <a:lnTo>
                    <a:pt x="829" y="30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7" name="Freeform 3">
              <a:extLst>
                <a:ext uri="{FF2B5EF4-FFF2-40B4-BE49-F238E27FC236}">
                  <a16:creationId xmlns:a16="http://schemas.microsoft.com/office/drawing/2014/main" id="{CD3B4697-226C-469F-B8F0-C2892592294A}"/>
                </a:ext>
              </a:extLst>
            </p:cNvPr>
            <p:cNvSpPr>
              <a:spLocks noChangeArrowheads="1"/>
            </p:cNvSpPr>
            <p:nvPr/>
          </p:nvSpPr>
          <p:spPr bwMode="auto">
            <a:xfrm>
              <a:off x="2352675" y="3387725"/>
              <a:ext cx="2633663" cy="2570163"/>
            </a:xfrm>
            <a:custGeom>
              <a:avLst/>
              <a:gdLst>
                <a:gd name="T0" fmla="*/ 512 w 7316"/>
                <a:gd name="T1" fmla="*/ 7138 h 7139"/>
                <a:gd name="T2" fmla="*/ 0 w 7316"/>
                <a:gd name="T3" fmla="*/ 6617 h 7139"/>
                <a:gd name="T4" fmla="*/ 6803 w 7316"/>
                <a:gd name="T5" fmla="*/ 0 h 7139"/>
                <a:gd name="T6" fmla="*/ 7315 w 7316"/>
                <a:gd name="T7" fmla="*/ 521 h 7139"/>
                <a:gd name="T8" fmla="*/ 512 w 7316"/>
                <a:gd name="T9" fmla="*/ 7138 h 7139"/>
              </a:gdLst>
              <a:ahLst/>
              <a:cxnLst>
                <a:cxn ang="0">
                  <a:pos x="T0" y="T1"/>
                </a:cxn>
                <a:cxn ang="0">
                  <a:pos x="T2" y="T3"/>
                </a:cxn>
                <a:cxn ang="0">
                  <a:pos x="T4" y="T5"/>
                </a:cxn>
                <a:cxn ang="0">
                  <a:pos x="T6" y="T7"/>
                </a:cxn>
                <a:cxn ang="0">
                  <a:pos x="T8" y="T9"/>
                </a:cxn>
              </a:cxnLst>
              <a:rect l="0" t="0" r="r" b="b"/>
              <a:pathLst>
                <a:path w="7316" h="7139">
                  <a:moveTo>
                    <a:pt x="512" y="7138"/>
                  </a:moveTo>
                  <a:lnTo>
                    <a:pt x="0" y="6617"/>
                  </a:lnTo>
                  <a:lnTo>
                    <a:pt x="6803" y="0"/>
                  </a:lnTo>
                  <a:lnTo>
                    <a:pt x="7315" y="521"/>
                  </a:lnTo>
                  <a:lnTo>
                    <a:pt x="512" y="713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41" name="Oval 140">
            <a:extLst>
              <a:ext uri="{FF2B5EF4-FFF2-40B4-BE49-F238E27FC236}">
                <a16:creationId xmlns:a16="http://schemas.microsoft.com/office/drawing/2014/main" id="{22EE6AA5-09B0-49A5-ACE2-2AA18377C335}"/>
              </a:ext>
            </a:extLst>
          </p:cNvPr>
          <p:cNvSpPr>
            <a:spLocks noChangeAspect="1"/>
          </p:cNvSpPr>
          <p:nvPr/>
        </p:nvSpPr>
        <p:spPr>
          <a:xfrm>
            <a:off x="9502092" y="228627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42" name="Oval 141">
            <a:extLst>
              <a:ext uri="{FF2B5EF4-FFF2-40B4-BE49-F238E27FC236}">
                <a16:creationId xmlns:a16="http://schemas.microsoft.com/office/drawing/2014/main" id="{816DFCD6-2C23-41BB-9A5E-9E15F1DAAF59}"/>
              </a:ext>
            </a:extLst>
          </p:cNvPr>
          <p:cNvSpPr>
            <a:spLocks noChangeAspect="1"/>
          </p:cNvSpPr>
          <p:nvPr/>
        </p:nvSpPr>
        <p:spPr>
          <a:xfrm>
            <a:off x="10284619" y="3258973"/>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61" name="Right Arrow 26">
            <a:extLst>
              <a:ext uri="{FF2B5EF4-FFF2-40B4-BE49-F238E27FC236}">
                <a16:creationId xmlns:a16="http://schemas.microsoft.com/office/drawing/2014/main" id="{8A6E0CBA-4A87-4678-8EFF-4305B33E937A}"/>
              </a:ext>
            </a:extLst>
          </p:cNvPr>
          <p:cNvSpPr/>
          <p:nvPr/>
        </p:nvSpPr>
        <p:spPr>
          <a:xfrm>
            <a:off x="1515206" y="5115356"/>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62" name="TextBox 61">
            <a:extLst>
              <a:ext uri="{FF2B5EF4-FFF2-40B4-BE49-F238E27FC236}">
                <a16:creationId xmlns:a16="http://schemas.microsoft.com/office/drawing/2014/main" id="{9B572627-A061-4486-AB87-56FA9980FDF4}"/>
              </a:ext>
            </a:extLst>
          </p:cNvPr>
          <p:cNvSpPr txBox="1"/>
          <p:nvPr/>
        </p:nvSpPr>
        <p:spPr>
          <a:xfrm>
            <a:off x="3476220" y="5077319"/>
            <a:ext cx="1684237" cy="369332"/>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Client sends its Certificate to LB</a:t>
            </a:r>
          </a:p>
        </p:txBody>
      </p:sp>
      <p:pic>
        <p:nvPicPr>
          <p:cNvPr id="64" name="Picture 63">
            <a:extLst>
              <a:ext uri="{FF2B5EF4-FFF2-40B4-BE49-F238E27FC236}">
                <a16:creationId xmlns:a16="http://schemas.microsoft.com/office/drawing/2014/main" id="{33DD06B7-D14B-4ECE-8F88-845CF064A4D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810072" y="1756491"/>
            <a:ext cx="457200" cy="608772"/>
          </a:xfrm>
          <a:prstGeom prst="rect">
            <a:avLst/>
          </a:prstGeom>
        </p:spPr>
      </p:pic>
      <p:pic>
        <p:nvPicPr>
          <p:cNvPr id="65" name="Picture 64">
            <a:extLst>
              <a:ext uri="{FF2B5EF4-FFF2-40B4-BE49-F238E27FC236}">
                <a16:creationId xmlns:a16="http://schemas.microsoft.com/office/drawing/2014/main" id="{A4EC19A6-2D2B-49A0-9CD1-8B82F8628112}"/>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4060209" y="1767242"/>
            <a:ext cx="457200" cy="608772"/>
          </a:xfrm>
          <a:prstGeom prst="rect">
            <a:avLst/>
          </a:prstGeom>
        </p:spPr>
      </p:pic>
      <p:pic>
        <p:nvPicPr>
          <p:cNvPr id="66" name="Picture 65">
            <a:extLst>
              <a:ext uri="{FF2B5EF4-FFF2-40B4-BE49-F238E27FC236}">
                <a16:creationId xmlns:a16="http://schemas.microsoft.com/office/drawing/2014/main" id="{1A97029C-91CA-43F5-8D8F-988CEC3E818F}"/>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4894177" y="1738434"/>
            <a:ext cx="457200" cy="641638"/>
          </a:xfrm>
          <a:prstGeom prst="rect">
            <a:avLst/>
          </a:prstGeom>
        </p:spPr>
      </p:pic>
      <p:sp>
        <p:nvSpPr>
          <p:cNvPr id="68" name="Oval 67">
            <a:extLst>
              <a:ext uri="{FF2B5EF4-FFF2-40B4-BE49-F238E27FC236}">
                <a16:creationId xmlns:a16="http://schemas.microsoft.com/office/drawing/2014/main" id="{F3CB03A5-45AF-4EDD-BF89-F128F7C5D7DE}"/>
              </a:ext>
            </a:extLst>
          </p:cNvPr>
          <p:cNvSpPr>
            <a:spLocks noChangeAspect="1"/>
          </p:cNvSpPr>
          <p:nvPr/>
        </p:nvSpPr>
        <p:spPr>
          <a:xfrm>
            <a:off x="3456944" y="577546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69" name="Right Arrow 26">
            <a:extLst>
              <a:ext uri="{FF2B5EF4-FFF2-40B4-BE49-F238E27FC236}">
                <a16:creationId xmlns:a16="http://schemas.microsoft.com/office/drawing/2014/main" id="{250ACC1D-8A77-4871-81C0-FA3661C7701A}"/>
              </a:ext>
            </a:extLst>
          </p:cNvPr>
          <p:cNvSpPr/>
          <p:nvPr/>
        </p:nvSpPr>
        <p:spPr>
          <a:xfrm>
            <a:off x="3968763" y="5789598"/>
            <a:ext cx="158082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70" name="TextBox 69">
            <a:extLst>
              <a:ext uri="{FF2B5EF4-FFF2-40B4-BE49-F238E27FC236}">
                <a16:creationId xmlns:a16="http://schemas.microsoft.com/office/drawing/2014/main" id="{5BB65FB9-971A-4CEC-B11B-233D83A81DBD}"/>
              </a:ext>
            </a:extLst>
          </p:cNvPr>
          <p:cNvSpPr txBox="1"/>
          <p:nvPr/>
        </p:nvSpPr>
        <p:spPr>
          <a:xfrm>
            <a:off x="5812548" y="5820293"/>
            <a:ext cx="1580826" cy="184666"/>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Request to Server</a:t>
            </a:r>
          </a:p>
        </p:txBody>
      </p:sp>
    </p:spTree>
    <p:extLst>
      <p:ext uri="{BB962C8B-B14F-4D97-AF65-F5344CB8AC3E}">
        <p14:creationId xmlns:p14="http://schemas.microsoft.com/office/powerpoint/2010/main" val="3147863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Import Domain CA Certificate</a:t>
            </a:r>
          </a:p>
          <a:p>
            <a:pPr lvl="1"/>
            <a:r>
              <a:rPr lang="en-US" dirty="0"/>
              <a:t>Under System – Certificates</a:t>
            </a:r>
          </a:p>
          <a:p>
            <a:pPr lvl="2"/>
            <a:r>
              <a:rPr lang="en-US" dirty="0"/>
              <a:t>Import CA Certificate</a:t>
            </a:r>
          </a:p>
          <a:p>
            <a:pPr lvl="1"/>
            <a:endParaRPr lang="en-US" dirty="0"/>
          </a:p>
        </p:txBody>
      </p:sp>
      <p:pic>
        <p:nvPicPr>
          <p:cNvPr id="9" name="Picture 8">
            <a:extLst>
              <a:ext uri="{FF2B5EF4-FFF2-40B4-BE49-F238E27FC236}">
                <a16:creationId xmlns:a16="http://schemas.microsoft.com/office/drawing/2014/main" id="{6913D947-3611-46FD-82A1-54586B8E454B}"/>
              </a:ext>
            </a:extLst>
          </p:cNvPr>
          <p:cNvPicPr>
            <a:picLocks noChangeAspect="1"/>
          </p:cNvPicPr>
          <p:nvPr/>
        </p:nvPicPr>
        <p:blipFill rotWithShape="1">
          <a:blip r:embed="rId3"/>
          <a:srcRect b="4505"/>
          <a:stretch/>
        </p:blipFill>
        <p:spPr>
          <a:xfrm>
            <a:off x="3545541" y="2548251"/>
            <a:ext cx="7153275" cy="4179574"/>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a:xfrm>
            <a:off x="600300" y="811830"/>
            <a:ext cx="10987947" cy="247743"/>
          </a:xfrm>
        </p:spPr>
        <p:txBody>
          <a:bodyPr/>
          <a:lstStyle/>
          <a:p>
            <a:r>
              <a:rPr lang="en-US" dirty="0"/>
              <a:t>Other Configuration </a:t>
            </a:r>
            <a:r>
              <a:rPr lang="en-US" sz="1400" i="1" dirty="0"/>
              <a:t>(for HTTPS Off-Load and HTTPS End-to-End)</a:t>
            </a:r>
            <a:r>
              <a:rPr lang="en-US" dirty="0"/>
              <a:t> -  </a:t>
            </a:r>
          </a:p>
          <a:p>
            <a:r>
              <a:rPr lang="en-US" dirty="0"/>
              <a:t>HTTPS Client Authentication (2/3)</a:t>
            </a:r>
          </a:p>
        </p:txBody>
      </p:sp>
      <p:sp>
        <p:nvSpPr>
          <p:cNvPr id="12" name="TextBox 11">
            <a:extLst>
              <a:ext uri="{FF2B5EF4-FFF2-40B4-BE49-F238E27FC236}">
                <a16:creationId xmlns:a16="http://schemas.microsoft.com/office/drawing/2014/main" id="{8B09A901-513F-4252-92F4-D6C10BED1003}"/>
              </a:ext>
            </a:extLst>
          </p:cNvPr>
          <p:cNvSpPr txBox="1"/>
          <p:nvPr/>
        </p:nvSpPr>
        <p:spPr>
          <a:xfrm>
            <a:off x="10488176" y="4040623"/>
            <a:ext cx="17018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Server Certificate</a:t>
            </a:r>
          </a:p>
          <a:p>
            <a:pPr lvl="0">
              <a:defRPr/>
            </a:pPr>
            <a:r>
              <a:rPr lang="en-US" sz="1000" dirty="0">
                <a:solidFill>
                  <a:schemeClr val="tx2"/>
                </a:solidFill>
                <a:latin typeface="Calibri" panose="020F0502020204030204" pitchFamily="34" charset="0"/>
              </a:rPr>
              <a:t>(See Notes of example)</a:t>
            </a:r>
          </a:p>
        </p:txBody>
      </p:sp>
      <p:cxnSp>
        <p:nvCxnSpPr>
          <p:cNvPr id="13" name="Straight Arrow Connector 12">
            <a:extLst>
              <a:ext uri="{FF2B5EF4-FFF2-40B4-BE49-F238E27FC236}">
                <a16:creationId xmlns:a16="http://schemas.microsoft.com/office/drawing/2014/main" id="{8970720C-8980-4F73-BF87-20282160A613}"/>
              </a:ext>
            </a:extLst>
          </p:cNvPr>
          <p:cNvCxnSpPr>
            <a:cxnSpLocks/>
            <a:stCxn id="12" idx="1"/>
          </p:cNvCxnSpPr>
          <p:nvPr/>
        </p:nvCxnSpPr>
        <p:spPr bwMode="gray">
          <a:xfrm flipH="1">
            <a:off x="9651834" y="4240678"/>
            <a:ext cx="836342" cy="7694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26E7E89B-636C-4CAB-90AF-60089B6BA6E8}"/>
              </a:ext>
            </a:extLst>
          </p:cNvPr>
          <p:cNvSpPr txBox="1"/>
          <p:nvPr/>
        </p:nvSpPr>
        <p:spPr>
          <a:xfrm>
            <a:off x="8821480" y="5411687"/>
            <a:ext cx="17018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Must be enabled to use that certificate in LB L7 HTTPS VIP </a:t>
            </a:r>
          </a:p>
        </p:txBody>
      </p:sp>
      <p:cxnSp>
        <p:nvCxnSpPr>
          <p:cNvPr id="23" name="Straight Arrow Connector 22">
            <a:extLst>
              <a:ext uri="{FF2B5EF4-FFF2-40B4-BE49-F238E27FC236}">
                <a16:creationId xmlns:a16="http://schemas.microsoft.com/office/drawing/2014/main" id="{F53BA07E-4FE2-4F51-8462-54112AFEBC93}"/>
              </a:ext>
            </a:extLst>
          </p:cNvPr>
          <p:cNvCxnSpPr>
            <a:cxnSpLocks/>
            <a:stCxn id="22" idx="1"/>
          </p:cNvCxnSpPr>
          <p:nvPr/>
        </p:nvCxnSpPr>
        <p:spPr bwMode="gray">
          <a:xfrm flipH="1" flipV="1">
            <a:off x="8055386" y="5435134"/>
            <a:ext cx="766094" cy="17660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41598FE2-7892-4679-A8B3-60BF05C0FA11}"/>
              </a:ext>
            </a:extLst>
          </p:cNvPr>
          <p:cNvSpPr/>
          <p:nvPr/>
        </p:nvSpPr>
        <p:spPr>
          <a:xfrm>
            <a:off x="7201114" y="130175"/>
            <a:ext cx="4724094" cy="1534437"/>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0" name="Picture 9">
            <a:extLst>
              <a:ext uri="{FF2B5EF4-FFF2-40B4-BE49-F238E27FC236}">
                <a16:creationId xmlns:a16="http://schemas.microsoft.com/office/drawing/2014/main" id="{63BA3052-03CC-40D6-8EE7-B6130BEE5288}"/>
              </a:ext>
            </a:extLst>
          </p:cNvPr>
          <p:cNvPicPr>
            <a:picLocks noChangeAspect="1"/>
          </p:cNvPicPr>
          <p:nvPr/>
        </p:nvPicPr>
        <p:blipFill rotWithShape="1">
          <a:blip r:embed="rId4"/>
          <a:srcRect r="3783"/>
          <a:stretch/>
        </p:blipFill>
        <p:spPr>
          <a:xfrm>
            <a:off x="7210037" y="211838"/>
            <a:ext cx="4724094" cy="1371109"/>
          </a:xfrm>
          <a:prstGeom prst="rect">
            <a:avLst/>
          </a:prstGeom>
        </p:spPr>
      </p:pic>
    </p:spTree>
    <p:extLst>
      <p:ext uri="{BB962C8B-B14F-4D97-AF65-F5344CB8AC3E}">
        <p14:creationId xmlns:p14="http://schemas.microsoft.com/office/powerpoint/2010/main" val="2262225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 of LB and #VIP per LB</a:t>
            </a:r>
          </a:p>
          <a:p>
            <a:pPr lvl="1"/>
            <a:r>
              <a:rPr lang="en-US" dirty="0"/>
              <a:t>Recommendation</a:t>
            </a:r>
          </a:p>
          <a:p>
            <a:pPr marL="273050" lvl="1" indent="0">
              <a:buNone/>
            </a:pPr>
            <a:endParaRPr lang="en-US" dirty="0"/>
          </a:p>
          <a:p>
            <a:pPr lvl="1"/>
            <a:endParaRPr lang="en-US" dirty="0"/>
          </a:p>
          <a:p>
            <a:pPr lvl="2"/>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a:t>Load Balancer Deployment</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a:t>Scale Design (2/2)</a:t>
            </a:r>
          </a:p>
        </p:txBody>
      </p:sp>
      <p:graphicFrame>
        <p:nvGraphicFramePr>
          <p:cNvPr id="6" name="Table 6">
            <a:extLst>
              <a:ext uri="{FF2B5EF4-FFF2-40B4-BE49-F238E27FC236}">
                <a16:creationId xmlns:a16="http://schemas.microsoft.com/office/drawing/2014/main" id="{82644C33-6E50-4526-B446-B15DA667D2AB}"/>
              </a:ext>
            </a:extLst>
          </p:cNvPr>
          <p:cNvGraphicFramePr>
            <a:graphicFrameLocks noGrp="1"/>
          </p:cNvGraphicFramePr>
          <p:nvPr>
            <p:extLst>
              <p:ext uri="{D42A27DB-BD31-4B8C-83A1-F6EECF244321}">
                <p14:modId xmlns:p14="http://schemas.microsoft.com/office/powerpoint/2010/main" val="127646073"/>
              </p:ext>
            </p:extLst>
          </p:nvPr>
        </p:nvGraphicFramePr>
        <p:xfrm>
          <a:off x="196532" y="2595668"/>
          <a:ext cx="11795760" cy="396240"/>
        </p:xfrm>
        <a:graphic>
          <a:graphicData uri="http://schemas.openxmlformats.org/drawingml/2006/table">
            <a:tbl>
              <a:tblPr firstRow="1" bandRow="1">
                <a:tableStyleId>{EB9631B5-78F2-41C9-869B-9F39066F8104}</a:tableStyleId>
              </a:tblPr>
              <a:tblGrid>
                <a:gridCol w="2948940">
                  <a:extLst>
                    <a:ext uri="{9D8B030D-6E8A-4147-A177-3AD203B41FA5}">
                      <a16:colId xmlns:a16="http://schemas.microsoft.com/office/drawing/2014/main" val="2063284198"/>
                    </a:ext>
                  </a:extLst>
                </a:gridCol>
                <a:gridCol w="8846820">
                  <a:extLst>
                    <a:ext uri="{9D8B030D-6E8A-4147-A177-3AD203B41FA5}">
                      <a16:colId xmlns:a16="http://schemas.microsoft.com/office/drawing/2014/main" val="2049413747"/>
                    </a:ext>
                  </a:extLst>
                </a:gridCol>
              </a:tblGrid>
              <a:tr h="370840">
                <a:tc>
                  <a:txBody>
                    <a:bodyPr/>
                    <a:lstStyle/>
                    <a:p>
                      <a:pPr algn="ctr"/>
                      <a:r>
                        <a:rPr lang="fr-FR" sz="2000" b="0" i="0" dirty="0">
                          <a:latin typeface="Calibri" panose="020F0502020204030204" pitchFamily="34" charset="0"/>
                        </a:rPr>
                        <a:t>Dev</a:t>
                      </a:r>
                      <a:endParaRPr lang="en-US" sz="2000" b="0" i="0" dirty="0">
                        <a:latin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fr-FR" sz="2000" b="0" i="0" dirty="0">
                          <a:latin typeface="Calibri" panose="020F0502020204030204" pitchFamily="34" charset="0"/>
                        </a:rPr>
                        <a:t>Prod</a:t>
                      </a:r>
                      <a:endParaRPr lang="en-US" sz="2000" b="0" i="0" dirty="0">
                        <a:latin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25023713"/>
                  </a:ext>
                </a:extLst>
              </a:tr>
            </a:tbl>
          </a:graphicData>
        </a:graphic>
      </p:graphicFrame>
      <p:graphicFrame>
        <p:nvGraphicFramePr>
          <p:cNvPr id="8" name="Table 9">
            <a:extLst>
              <a:ext uri="{FF2B5EF4-FFF2-40B4-BE49-F238E27FC236}">
                <a16:creationId xmlns:a16="http://schemas.microsoft.com/office/drawing/2014/main" id="{F8AD530D-4A7D-4490-B18B-C19869FAA48E}"/>
              </a:ext>
            </a:extLst>
          </p:cNvPr>
          <p:cNvGraphicFramePr>
            <a:graphicFrameLocks noGrp="1"/>
          </p:cNvGraphicFramePr>
          <p:nvPr>
            <p:extLst>
              <p:ext uri="{D42A27DB-BD31-4B8C-83A1-F6EECF244321}">
                <p14:modId xmlns:p14="http://schemas.microsoft.com/office/powerpoint/2010/main" val="216856668"/>
              </p:ext>
            </p:extLst>
          </p:nvPr>
        </p:nvGraphicFramePr>
        <p:xfrm>
          <a:off x="196532" y="2966508"/>
          <a:ext cx="11795760" cy="1463040"/>
        </p:xfrm>
        <a:graphic>
          <a:graphicData uri="http://schemas.openxmlformats.org/drawingml/2006/table">
            <a:tbl>
              <a:tblPr firstRow="1" bandRow="1">
                <a:tableStyleId>{17292A2E-F333-43FB-9621-5CBBE7FDCDCB}</a:tableStyleId>
              </a:tblPr>
              <a:tblGrid>
                <a:gridCol w="2948940">
                  <a:extLst>
                    <a:ext uri="{9D8B030D-6E8A-4147-A177-3AD203B41FA5}">
                      <a16:colId xmlns:a16="http://schemas.microsoft.com/office/drawing/2014/main" val="2027509679"/>
                    </a:ext>
                  </a:extLst>
                </a:gridCol>
                <a:gridCol w="2948940">
                  <a:extLst>
                    <a:ext uri="{9D8B030D-6E8A-4147-A177-3AD203B41FA5}">
                      <a16:colId xmlns:a16="http://schemas.microsoft.com/office/drawing/2014/main" val="962712115"/>
                    </a:ext>
                  </a:extLst>
                </a:gridCol>
                <a:gridCol w="2948940">
                  <a:extLst>
                    <a:ext uri="{9D8B030D-6E8A-4147-A177-3AD203B41FA5}">
                      <a16:colId xmlns:a16="http://schemas.microsoft.com/office/drawing/2014/main" val="655006658"/>
                    </a:ext>
                  </a:extLst>
                </a:gridCol>
                <a:gridCol w="2948940">
                  <a:extLst>
                    <a:ext uri="{9D8B030D-6E8A-4147-A177-3AD203B41FA5}">
                      <a16:colId xmlns:a16="http://schemas.microsoft.com/office/drawing/2014/main" val="4012819318"/>
                    </a:ext>
                  </a:extLst>
                </a:gridCol>
              </a:tblGrid>
              <a:tr h="370840">
                <a:tc>
                  <a:txBody>
                    <a:bodyPr/>
                    <a:lstStyle/>
                    <a:p>
                      <a:pPr algn="ctr"/>
                      <a:endParaRPr lang="en-US" b="0" i="0" noProof="0" dirty="0">
                        <a:latin typeface="Calibri" panose="020F0502020204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b="0" i="0" noProof="0" dirty="0">
                          <a:latin typeface="Calibri" panose="020F0502020204030204" pitchFamily="34" charset="0"/>
                        </a:rPr>
                        <a:t>Performance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b="0" i="0" noProof="0" dirty="0">
                          <a:latin typeface="Calibri" panose="020F0502020204030204" pitchFamily="34" charset="0"/>
                        </a:rPr>
                        <a:t>High LB config churn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b="0" i="0" noProof="0" dirty="0">
                          <a:latin typeface="Calibri" panose="020F0502020204030204" pitchFamily="34" charset="0"/>
                        </a:rPr>
                        <a:t>None of them</a:t>
                      </a:r>
                    </a:p>
                    <a:p>
                      <a:pPr algn="ctr"/>
                      <a:r>
                        <a:rPr lang="en-US" b="0" i="0" noProof="0" dirty="0">
                          <a:latin typeface="Calibri" panose="020F0502020204030204" pitchFamily="34" charset="0"/>
                        </a:rPr>
                        <a:t>(no Perf nor churn)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115054"/>
                  </a:ext>
                </a:extLst>
              </a:tr>
              <a:tr h="370840">
                <a:tc>
                  <a:txBody>
                    <a:bodyPr/>
                    <a:lstStyle/>
                    <a:p>
                      <a:r>
                        <a:rPr lang="en-US" sz="1600" b="0" i="0" noProof="0" dirty="0">
                          <a:latin typeface="Calibri" panose="020F0502020204030204" pitchFamily="34" charset="0"/>
                        </a:rPr>
                        <a:t>Either design is fine:</a:t>
                      </a:r>
                    </a:p>
                    <a:p>
                      <a:r>
                        <a:rPr lang="en-US" sz="1600" b="0" i="0" noProof="0" dirty="0">
                          <a:latin typeface="Calibri" panose="020F0502020204030204" pitchFamily="34" charset="0"/>
                        </a:rPr>
                        <a:t> . Many LBs per Edge Node</a:t>
                      </a:r>
                    </a:p>
                    <a:p>
                      <a:r>
                        <a:rPr lang="en-US" sz="1600" b="0" i="0" noProof="0" dirty="0">
                          <a:latin typeface="Calibri" panose="020F0502020204030204" pitchFamily="34" charset="0"/>
                        </a:rPr>
                        <a:t> . and/or many VIPs per LB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600" b="0" i="0" noProof="0" dirty="0">
                          <a:latin typeface="Calibri" panose="020F0502020204030204" pitchFamily="34" charset="0"/>
                        </a:rPr>
                        <a:t>. Dedicated LB on dedicated Edge Node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noProof="0" dirty="0">
                          <a:latin typeface="Calibri" panose="020F0502020204030204" pitchFamily="34" charset="0"/>
                        </a:rPr>
                        <a:t>. Multiple LBs per Edge Node</a:t>
                      </a:r>
                    </a:p>
                    <a:p>
                      <a:r>
                        <a:rPr lang="en-US" sz="1600" b="0" i="0" noProof="0" dirty="0">
                          <a:latin typeface="Calibri" panose="020F0502020204030204" pitchFamily="34" charset="0"/>
                        </a:rPr>
                        <a:t>. and Limited # of VIPs per LB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600" b="0" i="0" noProof="0" dirty="0">
                          <a:latin typeface="Calibri" panose="020F0502020204030204" pitchFamily="34" charset="0"/>
                        </a:rPr>
                        <a:t>. Many VIPs on limited LBs per Edge Node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25914663"/>
                  </a:ext>
                </a:extLst>
              </a:tr>
            </a:tbl>
          </a:graphicData>
        </a:graphic>
      </p:graphicFrame>
    </p:spTree>
    <p:extLst>
      <p:ext uri="{BB962C8B-B14F-4D97-AF65-F5344CB8AC3E}">
        <p14:creationId xmlns:p14="http://schemas.microsoft.com/office/powerpoint/2010/main" val="3497321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a:t>Create Virtual Server</a:t>
            </a:r>
          </a:p>
          <a:p>
            <a:pPr lvl="1"/>
            <a:r>
              <a:rPr lang="en-US"/>
              <a:t>Under Networking – Load Balancing – Virtual Servers </a:t>
            </a:r>
          </a:p>
          <a:p>
            <a:pPr lvl="2"/>
            <a:r>
              <a:rPr lang="en-US"/>
              <a:t>And Configure SSL</a:t>
            </a:r>
          </a:p>
          <a:p>
            <a:pPr lvl="1"/>
            <a:endParaRPr lang="en-US"/>
          </a:p>
        </p:txBody>
      </p:sp>
      <p:pic>
        <p:nvPicPr>
          <p:cNvPr id="6" name="Picture 5">
            <a:extLst>
              <a:ext uri="{FF2B5EF4-FFF2-40B4-BE49-F238E27FC236}">
                <a16:creationId xmlns:a16="http://schemas.microsoft.com/office/drawing/2014/main" id="{DFDC5A6D-69CA-4740-820D-AD31DB76D6DB}"/>
              </a:ext>
            </a:extLst>
          </p:cNvPr>
          <p:cNvPicPr>
            <a:picLocks noChangeAspect="1"/>
          </p:cNvPicPr>
          <p:nvPr/>
        </p:nvPicPr>
        <p:blipFill rotWithShape="1">
          <a:blip r:embed="rId2"/>
          <a:srcRect b="12242"/>
          <a:stretch/>
        </p:blipFill>
        <p:spPr>
          <a:xfrm>
            <a:off x="2788406" y="2612763"/>
            <a:ext cx="3914775" cy="4129303"/>
          </a:xfrm>
          <a:prstGeom prst="rect">
            <a:avLst/>
          </a:prstGeom>
          <a:ln w="12700">
            <a:solidFill>
              <a:schemeClr val="tx1"/>
            </a:solidFill>
          </a:ln>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a:xfrm>
            <a:off x="579809" y="412751"/>
            <a:ext cx="11001004" cy="384048"/>
          </a:xfrm>
        </p:spPr>
        <p:txBody>
          <a:bodyPr/>
          <a:lstStyle/>
          <a:p>
            <a:r>
              <a:rPr lang="en-US"/>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a:xfrm>
            <a:off x="592866" y="811830"/>
            <a:ext cx="10987947" cy="247743"/>
          </a:xfrm>
        </p:spPr>
        <p:txBody>
          <a:bodyPr/>
          <a:lstStyle/>
          <a:p>
            <a:r>
              <a:rPr lang="en-US" dirty="0"/>
              <a:t>Other Configuration </a:t>
            </a:r>
            <a:r>
              <a:rPr lang="en-US" sz="1400" i="1" dirty="0"/>
              <a:t>(for HTTPS Off-Load and HTTPS End-to-End)</a:t>
            </a:r>
            <a:r>
              <a:rPr lang="en-US" dirty="0"/>
              <a:t> -  </a:t>
            </a:r>
          </a:p>
          <a:p>
            <a:r>
              <a:rPr lang="en-US" dirty="0"/>
              <a:t>HTTPS Client Authentication (3/3)</a:t>
            </a:r>
          </a:p>
        </p:txBody>
      </p:sp>
      <p:sp>
        <p:nvSpPr>
          <p:cNvPr id="21" name="TextBox 20">
            <a:extLst>
              <a:ext uri="{FF2B5EF4-FFF2-40B4-BE49-F238E27FC236}">
                <a16:creationId xmlns:a16="http://schemas.microsoft.com/office/drawing/2014/main" id="{2FA439C5-F8BC-4201-BE01-BA8E28AA1B8D}"/>
              </a:ext>
            </a:extLst>
          </p:cNvPr>
          <p:cNvSpPr txBox="1"/>
          <p:nvPr/>
        </p:nvSpPr>
        <p:spPr>
          <a:xfrm>
            <a:off x="270225" y="5775457"/>
            <a:ext cx="2327906"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Mandate Client Certificate</a:t>
            </a:r>
          </a:p>
        </p:txBody>
      </p:sp>
      <p:cxnSp>
        <p:nvCxnSpPr>
          <p:cNvPr id="22" name="Straight Arrow Connector 21">
            <a:extLst>
              <a:ext uri="{FF2B5EF4-FFF2-40B4-BE49-F238E27FC236}">
                <a16:creationId xmlns:a16="http://schemas.microsoft.com/office/drawing/2014/main" id="{5ACF1A77-1555-47B3-BFED-79A12BAEEDBB}"/>
              </a:ext>
            </a:extLst>
          </p:cNvPr>
          <p:cNvCxnSpPr>
            <a:cxnSpLocks/>
            <a:stCxn id="21" idx="3"/>
          </p:cNvCxnSpPr>
          <p:nvPr/>
        </p:nvCxnSpPr>
        <p:spPr bwMode="gray">
          <a:xfrm>
            <a:off x="2598131" y="5898568"/>
            <a:ext cx="1862357" cy="21618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AB4AC9D5-534D-4CF3-9282-A6D30EB891E3}"/>
              </a:ext>
            </a:extLst>
          </p:cNvPr>
          <p:cNvSpPr txBox="1"/>
          <p:nvPr/>
        </p:nvSpPr>
        <p:spPr>
          <a:xfrm>
            <a:off x="270225" y="4827460"/>
            <a:ext cx="2327906"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Select the Certificate Authority (CA) who signed the Client Certificate</a:t>
            </a:r>
          </a:p>
        </p:txBody>
      </p:sp>
      <p:cxnSp>
        <p:nvCxnSpPr>
          <p:cNvPr id="39" name="Straight Arrow Connector 38">
            <a:extLst>
              <a:ext uri="{FF2B5EF4-FFF2-40B4-BE49-F238E27FC236}">
                <a16:creationId xmlns:a16="http://schemas.microsoft.com/office/drawing/2014/main" id="{871CD24E-B897-4517-B832-A4C37AEA4730}"/>
              </a:ext>
            </a:extLst>
          </p:cNvPr>
          <p:cNvCxnSpPr>
            <a:cxnSpLocks/>
            <a:stCxn id="38" idx="3"/>
          </p:cNvCxnSpPr>
          <p:nvPr/>
        </p:nvCxnSpPr>
        <p:spPr bwMode="gray">
          <a:xfrm>
            <a:off x="2598131" y="5027515"/>
            <a:ext cx="1935955" cy="65109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BF396F5E-68A8-4F45-A0E9-5958EE57E4B7}"/>
              </a:ext>
            </a:extLst>
          </p:cNvPr>
          <p:cNvSpPr/>
          <p:nvPr/>
        </p:nvSpPr>
        <p:spPr>
          <a:xfrm>
            <a:off x="7201114" y="130175"/>
            <a:ext cx="4724094" cy="1534437"/>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5" name="Picture 24">
            <a:extLst>
              <a:ext uri="{FF2B5EF4-FFF2-40B4-BE49-F238E27FC236}">
                <a16:creationId xmlns:a16="http://schemas.microsoft.com/office/drawing/2014/main" id="{C2934C77-8CEF-4C55-9BA4-1584F75A193C}"/>
              </a:ext>
            </a:extLst>
          </p:cNvPr>
          <p:cNvPicPr>
            <a:picLocks noChangeAspect="1"/>
          </p:cNvPicPr>
          <p:nvPr/>
        </p:nvPicPr>
        <p:blipFill rotWithShape="1">
          <a:blip r:embed="rId3"/>
          <a:srcRect r="3783"/>
          <a:stretch/>
        </p:blipFill>
        <p:spPr>
          <a:xfrm>
            <a:off x="7210037" y="211838"/>
            <a:ext cx="4724094" cy="1371109"/>
          </a:xfrm>
          <a:prstGeom prst="rect">
            <a:avLst/>
          </a:prstGeom>
        </p:spPr>
      </p:pic>
    </p:spTree>
    <p:extLst>
      <p:ext uri="{BB962C8B-B14F-4D97-AF65-F5344CB8AC3E}">
        <p14:creationId xmlns:p14="http://schemas.microsoft.com/office/powerpoint/2010/main" val="3549139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HTTPS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Layer7 HTTPS Load Balancing offers the option to load multiple Certificates under the same Virtual Server.</a:t>
            </a:r>
          </a:p>
          <a:p>
            <a:pPr>
              <a:spcBef>
                <a:spcPts val="0"/>
              </a:spcBef>
              <a:buNone/>
            </a:pPr>
            <a:endParaRPr lang="en-US" sz="1600" dirty="0"/>
          </a:p>
          <a:p>
            <a:pPr>
              <a:spcBef>
                <a:spcPts val="0"/>
              </a:spcBef>
              <a:buNone/>
            </a:pPr>
            <a:r>
              <a:rPr lang="en-US" sz="1600" dirty="0"/>
              <a:t>Then based on the Client SNI request, </a:t>
            </a:r>
          </a:p>
          <a:p>
            <a:pPr>
              <a:spcBef>
                <a:spcPts val="0"/>
              </a:spcBef>
              <a:buNone/>
            </a:pPr>
            <a:r>
              <a:rPr lang="en-US" sz="1600" dirty="0"/>
              <a:t>LB presents the right appropriate certificate.</a:t>
            </a:r>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a:t>
            </a:r>
            <a:r>
              <a:rPr lang="en-US" sz="1400" i="1" dirty="0"/>
              <a:t>(for HTTPS Off-Load and HTTPS End-to-End)</a:t>
            </a:r>
            <a:r>
              <a:rPr lang="en-US" dirty="0"/>
              <a:t> -  </a:t>
            </a:r>
          </a:p>
          <a:p>
            <a:r>
              <a:rPr lang="en-US" dirty="0"/>
              <a:t>Auto Certificate Selection based on SNI (1/3)</a:t>
            </a:r>
          </a:p>
        </p:txBody>
      </p:sp>
      <p:sp>
        <p:nvSpPr>
          <p:cNvPr id="142" name="Oval 141">
            <a:extLst>
              <a:ext uri="{FF2B5EF4-FFF2-40B4-BE49-F238E27FC236}">
                <a16:creationId xmlns:a16="http://schemas.microsoft.com/office/drawing/2014/main" id="{816DFCD6-2C23-41BB-9A5E-9E15F1DAAF59}"/>
              </a:ext>
            </a:extLst>
          </p:cNvPr>
          <p:cNvSpPr>
            <a:spLocks noChangeAspect="1"/>
          </p:cNvSpPr>
          <p:nvPr/>
        </p:nvSpPr>
        <p:spPr>
          <a:xfrm>
            <a:off x="10668861" y="362041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63" name="Oval 62">
            <a:extLst>
              <a:ext uri="{FF2B5EF4-FFF2-40B4-BE49-F238E27FC236}">
                <a16:creationId xmlns:a16="http://schemas.microsoft.com/office/drawing/2014/main" id="{2EE2B9BE-F1FA-40BF-9015-CEF7EAFF4EF4}"/>
              </a:ext>
            </a:extLst>
          </p:cNvPr>
          <p:cNvSpPr>
            <a:spLocks noChangeAspect="1"/>
          </p:cNvSpPr>
          <p:nvPr/>
        </p:nvSpPr>
        <p:spPr>
          <a:xfrm>
            <a:off x="9266253" y="323062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cxnSp>
        <p:nvCxnSpPr>
          <p:cNvPr id="64" name="Straight Connector 63">
            <a:extLst>
              <a:ext uri="{FF2B5EF4-FFF2-40B4-BE49-F238E27FC236}">
                <a16:creationId xmlns:a16="http://schemas.microsoft.com/office/drawing/2014/main" id="{C103C94B-3CCA-4C6D-9D19-6C252D750ECA}"/>
              </a:ext>
            </a:extLst>
          </p:cNvPr>
          <p:cNvCxnSpPr>
            <a:cxnSpLocks/>
            <a:stCxn id="79" idx="3"/>
          </p:cNvCxnSpPr>
          <p:nvPr/>
        </p:nvCxnSpPr>
        <p:spPr>
          <a:xfrm>
            <a:off x="3787537" y="2679635"/>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65" name="Group 64">
            <a:extLst>
              <a:ext uri="{FF2B5EF4-FFF2-40B4-BE49-F238E27FC236}">
                <a16:creationId xmlns:a16="http://schemas.microsoft.com/office/drawing/2014/main" id="{D0917E7C-7ED9-410A-BFE5-85DEB60E9954}"/>
              </a:ext>
            </a:extLst>
          </p:cNvPr>
          <p:cNvGrpSpPr/>
          <p:nvPr/>
        </p:nvGrpSpPr>
        <p:grpSpPr>
          <a:xfrm>
            <a:off x="3185289" y="2241850"/>
            <a:ext cx="754767" cy="739029"/>
            <a:chOff x="4317796" y="4561028"/>
            <a:chExt cx="754767" cy="739029"/>
          </a:xfrm>
        </p:grpSpPr>
        <p:grpSp>
          <p:nvGrpSpPr>
            <p:cNvPr id="66" name="Group 65">
              <a:extLst>
                <a:ext uri="{FF2B5EF4-FFF2-40B4-BE49-F238E27FC236}">
                  <a16:creationId xmlns:a16="http://schemas.microsoft.com/office/drawing/2014/main" id="{4C30CB15-1F2D-4E79-8F70-73C835585D18}"/>
                </a:ext>
              </a:extLst>
            </p:cNvPr>
            <p:cNvGrpSpPr/>
            <p:nvPr/>
          </p:nvGrpSpPr>
          <p:grpSpPr>
            <a:xfrm>
              <a:off x="4317796" y="4697569"/>
              <a:ext cx="602248" cy="602488"/>
              <a:chOff x="7736620" y="7009631"/>
              <a:chExt cx="4501800" cy="4503600"/>
            </a:xfrm>
            <a:solidFill>
              <a:schemeClr val="accent1"/>
            </a:solidFill>
          </p:grpSpPr>
          <p:sp>
            <p:nvSpPr>
              <p:cNvPr id="79" name="Freeform: Shape 1">
                <a:extLst>
                  <a:ext uri="{FF2B5EF4-FFF2-40B4-BE49-F238E27FC236}">
                    <a16:creationId xmlns:a16="http://schemas.microsoft.com/office/drawing/2014/main" id="{805E1EBC-8116-4ADF-AF4B-264F7AE037C1}"/>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80" name="Freeform: Shape 2">
                <a:extLst>
                  <a:ext uri="{FF2B5EF4-FFF2-40B4-BE49-F238E27FC236}">
                    <a16:creationId xmlns:a16="http://schemas.microsoft.com/office/drawing/2014/main" id="{EEBDD862-A5AB-4825-B5B9-DCBC5DC19D8C}"/>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81" name="Freeform: Shape 3">
                <a:extLst>
                  <a:ext uri="{FF2B5EF4-FFF2-40B4-BE49-F238E27FC236}">
                    <a16:creationId xmlns:a16="http://schemas.microsoft.com/office/drawing/2014/main" id="{87CF6129-FD4C-4312-942B-81731A122635}"/>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82" name="Freeform: Shape 4">
                <a:extLst>
                  <a:ext uri="{FF2B5EF4-FFF2-40B4-BE49-F238E27FC236}">
                    <a16:creationId xmlns:a16="http://schemas.microsoft.com/office/drawing/2014/main" id="{B1E05933-F4BE-45C2-891B-888DD225B2D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83" name="Freeform: Shape 5">
                <a:extLst>
                  <a:ext uri="{FF2B5EF4-FFF2-40B4-BE49-F238E27FC236}">
                    <a16:creationId xmlns:a16="http://schemas.microsoft.com/office/drawing/2014/main" id="{AC34CC19-20F7-4DEB-B7A0-A6C8DACF9142}"/>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67" name="Group 66">
              <a:extLst>
                <a:ext uri="{FF2B5EF4-FFF2-40B4-BE49-F238E27FC236}">
                  <a16:creationId xmlns:a16="http://schemas.microsoft.com/office/drawing/2014/main" id="{D7F6D45F-A7EE-4E55-BA4C-379B2BFD0731}"/>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68" name="Freeform 1">
                <a:extLst>
                  <a:ext uri="{FF2B5EF4-FFF2-40B4-BE49-F238E27FC236}">
                    <a16:creationId xmlns:a16="http://schemas.microsoft.com/office/drawing/2014/main" id="{7ED3235D-B026-4D9E-8019-AFA697E73DB5}"/>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9" name="Freeform 2">
                <a:extLst>
                  <a:ext uri="{FF2B5EF4-FFF2-40B4-BE49-F238E27FC236}">
                    <a16:creationId xmlns:a16="http://schemas.microsoft.com/office/drawing/2014/main" id="{8CD28A94-F5D4-4037-9729-93CA1E47D496}"/>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0" name="Freeform 3">
                <a:extLst>
                  <a:ext uri="{FF2B5EF4-FFF2-40B4-BE49-F238E27FC236}">
                    <a16:creationId xmlns:a16="http://schemas.microsoft.com/office/drawing/2014/main" id="{C8A33991-BDC7-4B30-9823-DFC887326D8E}"/>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1" name="Freeform 4">
                <a:extLst>
                  <a:ext uri="{FF2B5EF4-FFF2-40B4-BE49-F238E27FC236}">
                    <a16:creationId xmlns:a16="http://schemas.microsoft.com/office/drawing/2014/main" id="{3A7D742F-D1BE-46BE-A73D-239BE53A4F36}"/>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2" name="Freeform 5">
                <a:extLst>
                  <a:ext uri="{FF2B5EF4-FFF2-40B4-BE49-F238E27FC236}">
                    <a16:creationId xmlns:a16="http://schemas.microsoft.com/office/drawing/2014/main" id="{D976B6E2-4CC0-4298-9222-A727F0A353DD}"/>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3" name="Freeform 6">
                <a:extLst>
                  <a:ext uri="{FF2B5EF4-FFF2-40B4-BE49-F238E27FC236}">
                    <a16:creationId xmlns:a16="http://schemas.microsoft.com/office/drawing/2014/main" id="{33B707A4-7008-4A1B-8884-7FF24CDEB58C}"/>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4" name="Freeform 7">
                <a:extLst>
                  <a:ext uri="{FF2B5EF4-FFF2-40B4-BE49-F238E27FC236}">
                    <a16:creationId xmlns:a16="http://schemas.microsoft.com/office/drawing/2014/main" id="{FBCFBFBC-4A5C-47CD-ABB1-9933D3C4CD62}"/>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5" name="Freeform 8">
                <a:extLst>
                  <a:ext uri="{FF2B5EF4-FFF2-40B4-BE49-F238E27FC236}">
                    <a16:creationId xmlns:a16="http://schemas.microsoft.com/office/drawing/2014/main" id="{3AB406AF-0C1B-444F-AA1A-E43D78D78534}"/>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6" name="Freeform 9">
                <a:extLst>
                  <a:ext uri="{FF2B5EF4-FFF2-40B4-BE49-F238E27FC236}">
                    <a16:creationId xmlns:a16="http://schemas.microsoft.com/office/drawing/2014/main" id="{E4F73F7F-B3B0-4D0C-83D0-EFE2D3345824}"/>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7" name="Freeform 10">
                <a:extLst>
                  <a:ext uri="{FF2B5EF4-FFF2-40B4-BE49-F238E27FC236}">
                    <a16:creationId xmlns:a16="http://schemas.microsoft.com/office/drawing/2014/main" id="{B2741EF3-813C-47D4-85AE-D0404C58E999}"/>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8" name="Freeform 11">
                <a:extLst>
                  <a:ext uri="{FF2B5EF4-FFF2-40B4-BE49-F238E27FC236}">
                    <a16:creationId xmlns:a16="http://schemas.microsoft.com/office/drawing/2014/main" id="{29058D2F-3D92-44E4-A67A-A8F0570FB2D5}"/>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106" name="Straight Connector 105">
            <a:extLst>
              <a:ext uri="{FF2B5EF4-FFF2-40B4-BE49-F238E27FC236}">
                <a16:creationId xmlns:a16="http://schemas.microsoft.com/office/drawing/2014/main" id="{7E3D60FA-81A2-4701-9367-9EFAE00CADB8}"/>
              </a:ext>
            </a:extLst>
          </p:cNvPr>
          <p:cNvCxnSpPr>
            <a:cxnSpLocks/>
            <a:endCxn id="148" idx="2"/>
          </p:cNvCxnSpPr>
          <p:nvPr/>
        </p:nvCxnSpPr>
        <p:spPr bwMode="auto">
          <a:xfrm>
            <a:off x="5528536" y="20906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7EC333D1-0B44-43DC-A2C5-23AFF9E1E30E}"/>
              </a:ext>
            </a:extLst>
          </p:cNvPr>
          <p:cNvCxnSpPr>
            <a:cxnSpLocks/>
          </p:cNvCxnSpPr>
          <p:nvPr/>
        </p:nvCxnSpPr>
        <p:spPr>
          <a:xfrm>
            <a:off x="5540011" y="19136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57AC18E2-D9A4-4D6E-B077-A151A28E84C9}"/>
              </a:ext>
            </a:extLst>
          </p:cNvPr>
          <p:cNvCxnSpPr>
            <a:cxnSpLocks/>
            <a:endCxn id="149" idx="2"/>
          </p:cNvCxnSpPr>
          <p:nvPr/>
        </p:nvCxnSpPr>
        <p:spPr bwMode="auto">
          <a:xfrm flipV="1">
            <a:off x="5528267" y="25449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E6D35F2B-F585-42A7-8C8D-B23EEBA9C01E}"/>
              </a:ext>
            </a:extLst>
          </p:cNvPr>
          <p:cNvCxnSpPr>
            <a:cxnSpLocks/>
            <a:endCxn id="150" idx="2"/>
          </p:cNvCxnSpPr>
          <p:nvPr/>
        </p:nvCxnSpPr>
        <p:spPr bwMode="auto">
          <a:xfrm>
            <a:off x="5528267" y="300505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46" name="Rounded Rectangle 109">
            <a:extLst>
              <a:ext uri="{FF2B5EF4-FFF2-40B4-BE49-F238E27FC236}">
                <a16:creationId xmlns:a16="http://schemas.microsoft.com/office/drawing/2014/main" id="{270876A2-1987-4B75-85C9-9E6558A22353}"/>
              </a:ext>
            </a:extLst>
          </p:cNvPr>
          <p:cNvSpPr/>
          <p:nvPr/>
        </p:nvSpPr>
        <p:spPr>
          <a:xfrm>
            <a:off x="5894331" y="18005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47" name="TextBox 146">
            <a:extLst>
              <a:ext uri="{FF2B5EF4-FFF2-40B4-BE49-F238E27FC236}">
                <a16:creationId xmlns:a16="http://schemas.microsoft.com/office/drawing/2014/main" id="{FDBA175A-B5F3-4D4F-A98B-BA8FAE4B38F5}"/>
              </a:ext>
            </a:extLst>
          </p:cNvPr>
          <p:cNvSpPr txBox="1"/>
          <p:nvPr/>
        </p:nvSpPr>
        <p:spPr>
          <a:xfrm>
            <a:off x="6543866" y="17307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48" name="Oval 147">
            <a:extLst>
              <a:ext uri="{FF2B5EF4-FFF2-40B4-BE49-F238E27FC236}">
                <a16:creationId xmlns:a16="http://schemas.microsoft.com/office/drawing/2014/main" id="{53B5CB45-17A9-40AE-9E7F-E0B06CEAA8CB}"/>
              </a:ext>
            </a:extLst>
          </p:cNvPr>
          <p:cNvSpPr>
            <a:spLocks noChangeAspect="1"/>
          </p:cNvSpPr>
          <p:nvPr/>
        </p:nvSpPr>
        <p:spPr>
          <a:xfrm>
            <a:off x="6015965" y="19115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49" name="Oval 148">
            <a:extLst>
              <a:ext uri="{FF2B5EF4-FFF2-40B4-BE49-F238E27FC236}">
                <a16:creationId xmlns:a16="http://schemas.microsoft.com/office/drawing/2014/main" id="{9F0F949E-CAA3-46D9-BA2F-73BDF6279950}"/>
              </a:ext>
            </a:extLst>
          </p:cNvPr>
          <p:cNvSpPr>
            <a:spLocks noChangeAspect="1"/>
          </p:cNvSpPr>
          <p:nvPr/>
        </p:nvSpPr>
        <p:spPr>
          <a:xfrm>
            <a:off x="6015965" y="23620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50" name="Oval 149">
            <a:extLst>
              <a:ext uri="{FF2B5EF4-FFF2-40B4-BE49-F238E27FC236}">
                <a16:creationId xmlns:a16="http://schemas.microsoft.com/office/drawing/2014/main" id="{A99703BE-C933-4C0F-862A-852F0BFA0AFB}"/>
              </a:ext>
            </a:extLst>
          </p:cNvPr>
          <p:cNvSpPr>
            <a:spLocks noChangeAspect="1"/>
          </p:cNvSpPr>
          <p:nvPr/>
        </p:nvSpPr>
        <p:spPr>
          <a:xfrm>
            <a:off x="6015965" y="28259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51" name="Straight Connector 150">
            <a:extLst>
              <a:ext uri="{FF2B5EF4-FFF2-40B4-BE49-F238E27FC236}">
                <a16:creationId xmlns:a16="http://schemas.microsoft.com/office/drawing/2014/main" id="{E13A119D-D9FC-4B82-9464-FD7CEF76C6C1}"/>
              </a:ext>
            </a:extLst>
          </p:cNvPr>
          <p:cNvCxnSpPr>
            <a:cxnSpLocks/>
            <a:endCxn id="79" idx="1"/>
          </p:cNvCxnSpPr>
          <p:nvPr/>
        </p:nvCxnSpPr>
        <p:spPr>
          <a:xfrm>
            <a:off x="1290129" y="2670824"/>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4" name="TextBox 153">
            <a:extLst>
              <a:ext uri="{FF2B5EF4-FFF2-40B4-BE49-F238E27FC236}">
                <a16:creationId xmlns:a16="http://schemas.microsoft.com/office/drawing/2014/main" id="{6342A2A1-7A1D-47FF-B516-C422EAC0025F}"/>
              </a:ext>
            </a:extLst>
          </p:cNvPr>
          <p:cNvSpPr txBox="1"/>
          <p:nvPr/>
        </p:nvSpPr>
        <p:spPr>
          <a:xfrm>
            <a:off x="1622856" y="2396023"/>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155" name="TextBox 154">
            <a:extLst>
              <a:ext uri="{FF2B5EF4-FFF2-40B4-BE49-F238E27FC236}">
                <a16:creationId xmlns:a16="http://schemas.microsoft.com/office/drawing/2014/main" id="{59143B35-B5AC-4170-A1BF-BCDA059B1710}"/>
              </a:ext>
            </a:extLst>
          </p:cNvPr>
          <p:cNvSpPr txBox="1"/>
          <p:nvPr/>
        </p:nvSpPr>
        <p:spPr>
          <a:xfrm>
            <a:off x="4021354" y="2396023"/>
            <a:ext cx="146847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 or HTTPS</a:t>
            </a:r>
          </a:p>
        </p:txBody>
      </p:sp>
      <p:sp>
        <p:nvSpPr>
          <p:cNvPr id="156" name="TextBox 155">
            <a:extLst>
              <a:ext uri="{FF2B5EF4-FFF2-40B4-BE49-F238E27FC236}">
                <a16:creationId xmlns:a16="http://schemas.microsoft.com/office/drawing/2014/main" id="{D2AD2031-429A-4301-89E6-5B33F886310E}"/>
              </a:ext>
            </a:extLst>
          </p:cNvPr>
          <p:cNvSpPr txBox="1"/>
          <p:nvPr/>
        </p:nvSpPr>
        <p:spPr>
          <a:xfrm>
            <a:off x="2896084" y="2969855"/>
            <a:ext cx="972574"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HTTPS:443</a:t>
            </a:r>
          </a:p>
        </p:txBody>
      </p:sp>
      <p:grpSp>
        <p:nvGrpSpPr>
          <p:cNvPr id="161" name="Group 160">
            <a:extLst>
              <a:ext uri="{FF2B5EF4-FFF2-40B4-BE49-F238E27FC236}">
                <a16:creationId xmlns:a16="http://schemas.microsoft.com/office/drawing/2014/main" id="{7BE53F86-1FC3-461A-AE90-E4235CC5B150}"/>
              </a:ext>
            </a:extLst>
          </p:cNvPr>
          <p:cNvGrpSpPr>
            <a:grpSpLocks noChangeAspect="1"/>
          </p:cNvGrpSpPr>
          <p:nvPr/>
        </p:nvGrpSpPr>
        <p:grpSpPr>
          <a:xfrm>
            <a:off x="323072" y="2225218"/>
            <a:ext cx="745825" cy="731520"/>
            <a:chOff x="609600" y="1371441"/>
            <a:chExt cx="1828959" cy="1828959"/>
          </a:xfrm>
        </p:grpSpPr>
        <p:sp>
          <p:nvSpPr>
            <p:cNvPr id="162" name="Oval 161">
              <a:extLst>
                <a:ext uri="{FF2B5EF4-FFF2-40B4-BE49-F238E27FC236}">
                  <a16:creationId xmlns:a16="http://schemas.microsoft.com/office/drawing/2014/main" id="{1541158A-C7B8-4B5F-8EC3-8FBABC6E60A0}"/>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163" name="Freeform 5">
              <a:extLst>
                <a:ext uri="{FF2B5EF4-FFF2-40B4-BE49-F238E27FC236}">
                  <a16:creationId xmlns:a16="http://schemas.microsoft.com/office/drawing/2014/main" id="{AE7F5037-FCB0-4343-BF96-3C810B24A429}"/>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pic>
        <p:nvPicPr>
          <p:cNvPr id="172" name="Picture 171">
            <a:extLst>
              <a:ext uri="{FF2B5EF4-FFF2-40B4-BE49-F238E27FC236}">
                <a16:creationId xmlns:a16="http://schemas.microsoft.com/office/drawing/2014/main" id="{92E0065D-4F9F-4E38-8364-F17518E0B308}"/>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810072" y="1756491"/>
            <a:ext cx="457200" cy="608772"/>
          </a:xfrm>
          <a:prstGeom prst="rect">
            <a:avLst/>
          </a:prstGeom>
        </p:spPr>
      </p:pic>
      <p:pic>
        <p:nvPicPr>
          <p:cNvPr id="173" name="Picture 172">
            <a:extLst>
              <a:ext uri="{FF2B5EF4-FFF2-40B4-BE49-F238E27FC236}">
                <a16:creationId xmlns:a16="http://schemas.microsoft.com/office/drawing/2014/main" id="{68FC45E1-B614-4A03-9A05-518A3D26D64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4060209" y="1767242"/>
            <a:ext cx="457200" cy="608772"/>
          </a:xfrm>
          <a:prstGeom prst="rect">
            <a:avLst/>
          </a:prstGeom>
        </p:spPr>
      </p:pic>
      <p:pic>
        <p:nvPicPr>
          <p:cNvPr id="174" name="Picture 173">
            <a:extLst>
              <a:ext uri="{FF2B5EF4-FFF2-40B4-BE49-F238E27FC236}">
                <a16:creationId xmlns:a16="http://schemas.microsoft.com/office/drawing/2014/main" id="{F24ECCFE-6336-495E-8233-4EF28525CDF9}"/>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4894177" y="1738434"/>
            <a:ext cx="457200" cy="641638"/>
          </a:xfrm>
          <a:prstGeom prst="rect">
            <a:avLst/>
          </a:prstGeom>
        </p:spPr>
      </p:pic>
      <p:sp>
        <p:nvSpPr>
          <p:cNvPr id="52" name="Right Arrow 26">
            <a:extLst>
              <a:ext uri="{FF2B5EF4-FFF2-40B4-BE49-F238E27FC236}">
                <a16:creationId xmlns:a16="http://schemas.microsoft.com/office/drawing/2014/main" id="{642DE8C8-14DD-440A-AA43-1FB894234536}"/>
              </a:ext>
            </a:extLst>
          </p:cNvPr>
          <p:cNvSpPr/>
          <p:nvPr/>
        </p:nvSpPr>
        <p:spPr>
          <a:xfrm>
            <a:off x="1489361" y="3827757"/>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3" name="TextBox 52">
            <a:extLst>
              <a:ext uri="{FF2B5EF4-FFF2-40B4-BE49-F238E27FC236}">
                <a16:creationId xmlns:a16="http://schemas.microsoft.com/office/drawing/2014/main" id="{DB0F4E77-E67D-49FA-987F-01232BC352FA}"/>
              </a:ext>
            </a:extLst>
          </p:cNvPr>
          <p:cNvSpPr txBox="1"/>
          <p:nvPr/>
        </p:nvSpPr>
        <p:spPr>
          <a:xfrm>
            <a:off x="3425273" y="4200363"/>
            <a:ext cx="2995265" cy="184666"/>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Certificate </a:t>
            </a:r>
            <a:r>
              <a:rPr lang="en-US" sz="1200" dirty="0">
                <a:solidFill>
                  <a:schemeClr val="accent1"/>
                </a:solidFill>
                <a:latin typeface="Calibri" panose="020F0502020204030204" pitchFamily="34" charset="0"/>
              </a:rPr>
              <a:t>blog.xyz.com</a:t>
            </a:r>
          </a:p>
        </p:txBody>
      </p:sp>
      <p:sp>
        <p:nvSpPr>
          <p:cNvPr id="54" name="TextBox 53">
            <a:extLst>
              <a:ext uri="{FF2B5EF4-FFF2-40B4-BE49-F238E27FC236}">
                <a16:creationId xmlns:a16="http://schemas.microsoft.com/office/drawing/2014/main" id="{AFA5CADF-567B-4062-8B8C-6E97C1CA8586}"/>
              </a:ext>
            </a:extLst>
          </p:cNvPr>
          <p:cNvSpPr txBox="1"/>
          <p:nvPr/>
        </p:nvSpPr>
        <p:spPr>
          <a:xfrm>
            <a:off x="3450374" y="3882053"/>
            <a:ext cx="2937307" cy="184666"/>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https://</a:t>
            </a:r>
            <a:r>
              <a:rPr lang="en-US" sz="1200" dirty="0">
                <a:solidFill>
                  <a:schemeClr val="accent1"/>
                </a:solidFill>
                <a:latin typeface="Calibri" panose="020F0502020204030204" pitchFamily="34" charset="0"/>
              </a:rPr>
              <a:t>blog.xyz.com</a:t>
            </a:r>
          </a:p>
        </p:txBody>
      </p:sp>
      <p:sp>
        <p:nvSpPr>
          <p:cNvPr id="55" name="Right Arrow 29">
            <a:extLst>
              <a:ext uri="{FF2B5EF4-FFF2-40B4-BE49-F238E27FC236}">
                <a16:creationId xmlns:a16="http://schemas.microsoft.com/office/drawing/2014/main" id="{7AE0CD84-9E10-4E0C-9B02-A8897F4FEB8A}"/>
              </a:ext>
            </a:extLst>
          </p:cNvPr>
          <p:cNvSpPr/>
          <p:nvPr/>
        </p:nvSpPr>
        <p:spPr>
          <a:xfrm rot="10800000">
            <a:off x="1489360" y="4180486"/>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6" name="Right Arrow 26">
            <a:extLst>
              <a:ext uri="{FF2B5EF4-FFF2-40B4-BE49-F238E27FC236}">
                <a16:creationId xmlns:a16="http://schemas.microsoft.com/office/drawing/2014/main" id="{468D576C-1B58-410F-9615-52897FE0E478}"/>
              </a:ext>
            </a:extLst>
          </p:cNvPr>
          <p:cNvSpPr/>
          <p:nvPr/>
        </p:nvSpPr>
        <p:spPr>
          <a:xfrm>
            <a:off x="1489361" y="4909220"/>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7" name="TextBox 56">
            <a:extLst>
              <a:ext uri="{FF2B5EF4-FFF2-40B4-BE49-F238E27FC236}">
                <a16:creationId xmlns:a16="http://schemas.microsoft.com/office/drawing/2014/main" id="{F856963A-DB7F-416A-8801-D1E7AED7ABE2}"/>
              </a:ext>
            </a:extLst>
          </p:cNvPr>
          <p:cNvSpPr txBox="1"/>
          <p:nvPr/>
        </p:nvSpPr>
        <p:spPr>
          <a:xfrm>
            <a:off x="3425273" y="5281826"/>
            <a:ext cx="2995265" cy="184666"/>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Certificate </a:t>
            </a:r>
            <a:r>
              <a:rPr lang="en-US" sz="1200" dirty="0">
                <a:solidFill>
                  <a:schemeClr val="accent1"/>
                </a:solidFill>
                <a:latin typeface="Calibri" panose="020F0502020204030204" pitchFamily="34" charset="0"/>
              </a:rPr>
              <a:t>www.xyz.com</a:t>
            </a:r>
          </a:p>
        </p:txBody>
      </p:sp>
      <p:sp>
        <p:nvSpPr>
          <p:cNvPr id="58" name="TextBox 57">
            <a:extLst>
              <a:ext uri="{FF2B5EF4-FFF2-40B4-BE49-F238E27FC236}">
                <a16:creationId xmlns:a16="http://schemas.microsoft.com/office/drawing/2014/main" id="{D2A8595F-73CD-4F4A-A878-804DF0F5582D}"/>
              </a:ext>
            </a:extLst>
          </p:cNvPr>
          <p:cNvSpPr txBox="1"/>
          <p:nvPr/>
        </p:nvSpPr>
        <p:spPr>
          <a:xfrm>
            <a:off x="3450374" y="4963516"/>
            <a:ext cx="2937307" cy="184666"/>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https://</a:t>
            </a:r>
            <a:r>
              <a:rPr lang="en-US" sz="1200" dirty="0">
                <a:solidFill>
                  <a:schemeClr val="accent1"/>
                </a:solidFill>
                <a:latin typeface="Calibri" panose="020F0502020204030204" pitchFamily="34" charset="0"/>
              </a:rPr>
              <a:t>www.xyz.com</a:t>
            </a:r>
          </a:p>
        </p:txBody>
      </p:sp>
      <p:sp>
        <p:nvSpPr>
          <p:cNvPr id="59" name="Right Arrow 29">
            <a:extLst>
              <a:ext uri="{FF2B5EF4-FFF2-40B4-BE49-F238E27FC236}">
                <a16:creationId xmlns:a16="http://schemas.microsoft.com/office/drawing/2014/main" id="{EC61CA24-3D9F-4450-B839-A2F8E902C34E}"/>
              </a:ext>
            </a:extLst>
          </p:cNvPr>
          <p:cNvSpPr/>
          <p:nvPr/>
        </p:nvSpPr>
        <p:spPr>
          <a:xfrm rot="10800000">
            <a:off x="1489360" y="5261949"/>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grpSp>
        <p:nvGrpSpPr>
          <p:cNvPr id="60" name="Group 59">
            <a:extLst>
              <a:ext uri="{FF2B5EF4-FFF2-40B4-BE49-F238E27FC236}">
                <a16:creationId xmlns:a16="http://schemas.microsoft.com/office/drawing/2014/main" id="{5B3948EE-82D0-4891-98A0-47A6A004C675}"/>
              </a:ext>
            </a:extLst>
          </p:cNvPr>
          <p:cNvGrpSpPr/>
          <p:nvPr/>
        </p:nvGrpSpPr>
        <p:grpSpPr>
          <a:xfrm>
            <a:off x="5438014" y="4178059"/>
            <a:ext cx="2027579" cy="243277"/>
            <a:chOff x="5406628" y="4158242"/>
            <a:chExt cx="2027579" cy="243277"/>
          </a:xfrm>
        </p:grpSpPr>
        <p:sp>
          <p:nvSpPr>
            <p:cNvPr id="61" name="TextBox 60">
              <a:extLst>
                <a:ext uri="{FF2B5EF4-FFF2-40B4-BE49-F238E27FC236}">
                  <a16:creationId xmlns:a16="http://schemas.microsoft.com/office/drawing/2014/main" id="{350050C7-95AA-4432-9AAC-4E68AA8157BA}"/>
                </a:ext>
              </a:extLst>
            </p:cNvPr>
            <p:cNvSpPr txBox="1"/>
            <p:nvPr/>
          </p:nvSpPr>
          <p:spPr>
            <a:xfrm>
              <a:off x="5694602" y="4200363"/>
              <a:ext cx="1739605" cy="184666"/>
            </a:xfrm>
            <a:prstGeom prst="rect">
              <a:avLst/>
            </a:prstGeom>
          </p:spPr>
          <p:txBody>
            <a:bodyPr wrap="square" lIns="0" tIns="0" rIns="0" bIns="0" rtlCol="0" anchor="b">
              <a:spAutoFit/>
            </a:bodyPr>
            <a:lstStyle/>
            <a:p>
              <a:r>
                <a:rPr lang="en-US" sz="1200" dirty="0">
                  <a:solidFill>
                    <a:srgbClr val="FF0000"/>
                  </a:solidFill>
                  <a:latin typeface="Calibri" panose="020F0502020204030204" pitchFamily="34" charset="0"/>
                </a:rPr>
                <a:t>Site  Certificate "blog"</a:t>
              </a:r>
            </a:p>
          </p:txBody>
        </p:sp>
        <p:grpSp>
          <p:nvGrpSpPr>
            <p:cNvPr id="62" name="Group 61">
              <a:extLst>
                <a:ext uri="{FF2B5EF4-FFF2-40B4-BE49-F238E27FC236}">
                  <a16:creationId xmlns:a16="http://schemas.microsoft.com/office/drawing/2014/main" id="{D8249CB3-143D-4A8F-8C73-AA0FD30ABF6D}"/>
                </a:ext>
              </a:extLst>
            </p:cNvPr>
            <p:cNvGrpSpPr>
              <a:grpSpLocks noChangeAspect="1"/>
            </p:cNvGrpSpPr>
            <p:nvPr/>
          </p:nvGrpSpPr>
          <p:grpSpPr>
            <a:xfrm>
              <a:off x="5406628" y="4158242"/>
              <a:ext cx="243277" cy="243277"/>
              <a:chOff x="1727200" y="439738"/>
              <a:chExt cx="6740525" cy="6740525"/>
            </a:xfrm>
            <a:solidFill>
              <a:srgbClr val="FF0000"/>
            </a:solidFill>
          </p:grpSpPr>
          <p:sp>
            <p:nvSpPr>
              <p:cNvPr id="84" name="Freeform 1">
                <a:extLst>
                  <a:ext uri="{FF2B5EF4-FFF2-40B4-BE49-F238E27FC236}">
                    <a16:creationId xmlns:a16="http://schemas.microsoft.com/office/drawing/2014/main" id="{956B30C7-BB88-4D59-BF79-6D94F7A03792}"/>
                  </a:ext>
                </a:extLst>
              </p:cNvPr>
              <p:cNvSpPr>
                <a:spLocks noChangeArrowheads="1"/>
              </p:cNvSpPr>
              <p:nvPr/>
            </p:nvSpPr>
            <p:spPr bwMode="auto">
              <a:xfrm>
                <a:off x="1727200" y="439738"/>
                <a:ext cx="6740525" cy="6740525"/>
              </a:xfrm>
              <a:custGeom>
                <a:avLst/>
                <a:gdLst>
                  <a:gd name="T0" fmla="*/ 7156 w 18724"/>
                  <a:gd name="T1" fmla="*/ 7456 h 18724"/>
                  <a:gd name="T2" fmla="*/ 7015 w 18724"/>
                  <a:gd name="T3" fmla="*/ 6847 h 18724"/>
                  <a:gd name="T4" fmla="*/ 6918 w 18724"/>
                  <a:gd name="T5" fmla="*/ 6018 h 18724"/>
                  <a:gd name="T6" fmla="*/ 6944 w 18724"/>
                  <a:gd name="T7" fmla="*/ 5215 h 18724"/>
                  <a:gd name="T8" fmla="*/ 7183 w 18724"/>
                  <a:gd name="T9" fmla="*/ 4085 h 18724"/>
                  <a:gd name="T10" fmla="*/ 7633 w 18724"/>
                  <a:gd name="T11" fmla="*/ 3044 h 18724"/>
                  <a:gd name="T12" fmla="*/ 8268 w 18724"/>
                  <a:gd name="T13" fmla="*/ 2118 h 18724"/>
                  <a:gd name="T14" fmla="*/ 9071 w 18724"/>
                  <a:gd name="T15" fmla="*/ 1324 h 18724"/>
                  <a:gd name="T16" fmla="*/ 10005 w 18724"/>
                  <a:gd name="T17" fmla="*/ 697 h 18724"/>
                  <a:gd name="T18" fmla="*/ 11064 w 18724"/>
                  <a:gd name="T19" fmla="*/ 256 h 18724"/>
                  <a:gd name="T20" fmla="*/ 12211 w 18724"/>
                  <a:gd name="T21" fmla="*/ 26 h 18724"/>
                  <a:gd name="T22" fmla="*/ 13120 w 18724"/>
                  <a:gd name="T23" fmla="*/ 0 h 18724"/>
                  <a:gd name="T24" fmla="*/ 14293 w 18724"/>
                  <a:gd name="T25" fmla="*/ 176 h 18724"/>
                  <a:gd name="T26" fmla="*/ 15370 w 18724"/>
                  <a:gd name="T27" fmla="*/ 574 h 18724"/>
                  <a:gd name="T28" fmla="*/ 16349 w 18724"/>
                  <a:gd name="T29" fmla="*/ 1156 h 18724"/>
                  <a:gd name="T30" fmla="*/ 17188 w 18724"/>
                  <a:gd name="T31" fmla="*/ 1906 h 18724"/>
                  <a:gd name="T32" fmla="*/ 17867 w 18724"/>
                  <a:gd name="T33" fmla="*/ 2797 h 18724"/>
                  <a:gd name="T34" fmla="*/ 18361 w 18724"/>
                  <a:gd name="T35" fmla="*/ 3812 h 18724"/>
                  <a:gd name="T36" fmla="*/ 18652 w 18724"/>
                  <a:gd name="T37" fmla="*/ 4924 h 18724"/>
                  <a:gd name="T38" fmla="*/ 18723 w 18724"/>
                  <a:gd name="T39" fmla="*/ 5806 h 18724"/>
                  <a:gd name="T40" fmla="*/ 18599 w 18724"/>
                  <a:gd name="T41" fmla="*/ 6980 h 18724"/>
                  <a:gd name="T42" fmla="*/ 18255 w 18724"/>
                  <a:gd name="T43" fmla="*/ 8074 h 18724"/>
                  <a:gd name="T44" fmla="*/ 17708 w 18724"/>
                  <a:gd name="T45" fmla="*/ 9053 h 18724"/>
                  <a:gd name="T46" fmla="*/ 16985 w 18724"/>
                  <a:gd name="T47" fmla="*/ 9917 h 18724"/>
                  <a:gd name="T48" fmla="*/ 16111 w 18724"/>
                  <a:gd name="T49" fmla="*/ 10623 h 18724"/>
                  <a:gd name="T50" fmla="*/ 15114 w 18724"/>
                  <a:gd name="T51" fmla="*/ 11161 h 18724"/>
                  <a:gd name="T52" fmla="*/ 14002 w 18724"/>
                  <a:gd name="T53" fmla="*/ 11505 h 18724"/>
                  <a:gd name="T54" fmla="*/ 12820 w 18724"/>
                  <a:gd name="T55" fmla="*/ 11620 h 18724"/>
                  <a:gd name="T56" fmla="*/ 11902 w 18724"/>
                  <a:gd name="T57" fmla="*/ 11549 h 18724"/>
                  <a:gd name="T58" fmla="*/ 7862 w 18724"/>
                  <a:gd name="T59" fmla="*/ 15193 h 18724"/>
                  <a:gd name="T60" fmla="*/ 724 w 18724"/>
                  <a:gd name="T61" fmla="*/ 17991 h 18724"/>
                  <a:gd name="T62" fmla="*/ 7130 w 18724"/>
                  <a:gd name="T63" fmla="*/ 14893 h 18724"/>
                  <a:gd name="T64" fmla="*/ 11549 w 18724"/>
                  <a:gd name="T65" fmla="*/ 10738 h 18724"/>
                  <a:gd name="T66" fmla="*/ 12511 w 18724"/>
                  <a:gd name="T67" fmla="*/ 10879 h 18724"/>
                  <a:gd name="T68" fmla="*/ 13349 w 18724"/>
                  <a:gd name="T69" fmla="*/ 10870 h 18724"/>
                  <a:gd name="T70" fmla="*/ 14355 w 18724"/>
                  <a:gd name="T71" fmla="*/ 10667 h 18724"/>
                  <a:gd name="T72" fmla="*/ 15282 w 18724"/>
                  <a:gd name="T73" fmla="*/ 10279 h 18724"/>
                  <a:gd name="T74" fmla="*/ 16102 w 18724"/>
                  <a:gd name="T75" fmla="*/ 9732 h 18724"/>
                  <a:gd name="T76" fmla="*/ 16808 w 18724"/>
                  <a:gd name="T77" fmla="*/ 9044 h 18724"/>
                  <a:gd name="T78" fmla="*/ 17364 w 18724"/>
                  <a:gd name="T79" fmla="*/ 8233 h 18724"/>
                  <a:gd name="T80" fmla="*/ 17761 w 18724"/>
                  <a:gd name="T81" fmla="*/ 7324 h 18724"/>
                  <a:gd name="T82" fmla="*/ 17964 w 18724"/>
                  <a:gd name="T83" fmla="*/ 6327 h 18724"/>
                  <a:gd name="T84" fmla="*/ 17982 w 18724"/>
                  <a:gd name="T85" fmla="*/ 5550 h 18724"/>
                  <a:gd name="T86" fmla="*/ 17823 w 18724"/>
                  <a:gd name="T87" fmla="*/ 4544 h 18724"/>
                  <a:gd name="T88" fmla="*/ 17479 w 18724"/>
                  <a:gd name="T89" fmla="*/ 3609 h 18724"/>
                  <a:gd name="T90" fmla="*/ 16958 w 18724"/>
                  <a:gd name="T91" fmla="*/ 2771 h 18724"/>
                  <a:gd name="T92" fmla="*/ 16296 w 18724"/>
                  <a:gd name="T93" fmla="*/ 2047 h 18724"/>
                  <a:gd name="T94" fmla="*/ 15494 w 18724"/>
                  <a:gd name="T95" fmla="*/ 1465 h 18724"/>
                  <a:gd name="T96" fmla="*/ 14593 w 18724"/>
                  <a:gd name="T97" fmla="*/ 1032 h 18724"/>
                  <a:gd name="T98" fmla="*/ 13605 w 18724"/>
                  <a:gd name="T99" fmla="*/ 785 h 18724"/>
                  <a:gd name="T100" fmla="*/ 12820 w 18724"/>
                  <a:gd name="T101" fmla="*/ 724 h 18724"/>
                  <a:gd name="T102" fmla="*/ 11779 w 18724"/>
                  <a:gd name="T103" fmla="*/ 829 h 18724"/>
                  <a:gd name="T104" fmla="*/ 10808 w 18724"/>
                  <a:gd name="T105" fmla="*/ 1129 h 18724"/>
                  <a:gd name="T106" fmla="*/ 9926 w 18724"/>
                  <a:gd name="T107" fmla="*/ 1597 h 18724"/>
                  <a:gd name="T108" fmla="*/ 9159 w 18724"/>
                  <a:gd name="T109" fmla="*/ 2215 h 18724"/>
                  <a:gd name="T110" fmla="*/ 8533 w 18724"/>
                  <a:gd name="T111" fmla="*/ 2965 h 18724"/>
                  <a:gd name="T112" fmla="*/ 8056 w 18724"/>
                  <a:gd name="T113" fmla="*/ 3830 h 18724"/>
                  <a:gd name="T114" fmla="*/ 7747 w 18724"/>
                  <a:gd name="T115" fmla="*/ 4782 h 18724"/>
                  <a:gd name="T116" fmla="*/ 7641 w 18724"/>
                  <a:gd name="T117" fmla="*/ 5806 h 18724"/>
                  <a:gd name="T118" fmla="*/ 7685 w 18724"/>
                  <a:gd name="T119" fmla="*/ 6433 h 18724"/>
                  <a:gd name="T120" fmla="*/ 7853 w 18724"/>
                  <a:gd name="T121" fmla="*/ 7244 h 18724"/>
                  <a:gd name="T122" fmla="*/ 724 w 18724"/>
                  <a:gd name="T123" fmla="*/ 17991 h 18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24" h="18724">
                    <a:moveTo>
                      <a:pt x="4518" y="18723"/>
                    </a:moveTo>
                    <a:lnTo>
                      <a:pt x="0" y="18723"/>
                    </a:lnTo>
                    <a:lnTo>
                      <a:pt x="0" y="14452"/>
                    </a:lnTo>
                    <a:lnTo>
                      <a:pt x="7156" y="7456"/>
                    </a:lnTo>
                    <a:lnTo>
                      <a:pt x="7156" y="7456"/>
                    </a:lnTo>
                    <a:lnTo>
                      <a:pt x="7103" y="7253"/>
                    </a:lnTo>
                    <a:lnTo>
                      <a:pt x="7050" y="7050"/>
                    </a:lnTo>
                    <a:lnTo>
                      <a:pt x="7015" y="6847"/>
                    </a:lnTo>
                    <a:lnTo>
                      <a:pt x="6980" y="6644"/>
                    </a:lnTo>
                    <a:lnTo>
                      <a:pt x="6953" y="6441"/>
                    </a:lnTo>
                    <a:lnTo>
                      <a:pt x="6935" y="6230"/>
                    </a:lnTo>
                    <a:lnTo>
                      <a:pt x="6918" y="6018"/>
                    </a:lnTo>
                    <a:lnTo>
                      <a:pt x="6918" y="5806"/>
                    </a:lnTo>
                    <a:lnTo>
                      <a:pt x="6918" y="5806"/>
                    </a:lnTo>
                    <a:lnTo>
                      <a:pt x="6927" y="5515"/>
                    </a:lnTo>
                    <a:lnTo>
                      <a:pt x="6944" y="5215"/>
                    </a:lnTo>
                    <a:lnTo>
                      <a:pt x="6988" y="4924"/>
                    </a:lnTo>
                    <a:lnTo>
                      <a:pt x="7041" y="4641"/>
                    </a:lnTo>
                    <a:lnTo>
                      <a:pt x="7103" y="4359"/>
                    </a:lnTo>
                    <a:lnTo>
                      <a:pt x="7183" y="4085"/>
                    </a:lnTo>
                    <a:lnTo>
                      <a:pt x="7280" y="3812"/>
                    </a:lnTo>
                    <a:lnTo>
                      <a:pt x="7385" y="3547"/>
                    </a:lnTo>
                    <a:lnTo>
                      <a:pt x="7500" y="3291"/>
                    </a:lnTo>
                    <a:lnTo>
                      <a:pt x="7633" y="3044"/>
                    </a:lnTo>
                    <a:lnTo>
                      <a:pt x="7774" y="2797"/>
                    </a:lnTo>
                    <a:lnTo>
                      <a:pt x="7924" y="2559"/>
                    </a:lnTo>
                    <a:lnTo>
                      <a:pt x="8091" y="2329"/>
                    </a:lnTo>
                    <a:lnTo>
                      <a:pt x="8268" y="2118"/>
                    </a:lnTo>
                    <a:lnTo>
                      <a:pt x="8453" y="1906"/>
                    </a:lnTo>
                    <a:lnTo>
                      <a:pt x="8647" y="1703"/>
                    </a:lnTo>
                    <a:lnTo>
                      <a:pt x="8850" y="1509"/>
                    </a:lnTo>
                    <a:lnTo>
                      <a:pt x="9071" y="1324"/>
                    </a:lnTo>
                    <a:lnTo>
                      <a:pt x="9291" y="1156"/>
                    </a:lnTo>
                    <a:lnTo>
                      <a:pt x="9520" y="988"/>
                    </a:lnTo>
                    <a:lnTo>
                      <a:pt x="9758" y="838"/>
                    </a:lnTo>
                    <a:lnTo>
                      <a:pt x="10005" y="697"/>
                    </a:lnTo>
                    <a:lnTo>
                      <a:pt x="10261" y="574"/>
                    </a:lnTo>
                    <a:lnTo>
                      <a:pt x="10526" y="450"/>
                    </a:lnTo>
                    <a:lnTo>
                      <a:pt x="10790" y="353"/>
                    </a:lnTo>
                    <a:lnTo>
                      <a:pt x="11064" y="256"/>
                    </a:lnTo>
                    <a:lnTo>
                      <a:pt x="11346" y="176"/>
                    </a:lnTo>
                    <a:lnTo>
                      <a:pt x="11629" y="115"/>
                    </a:lnTo>
                    <a:lnTo>
                      <a:pt x="11920" y="62"/>
                    </a:lnTo>
                    <a:lnTo>
                      <a:pt x="12211" y="26"/>
                    </a:lnTo>
                    <a:lnTo>
                      <a:pt x="12511" y="0"/>
                    </a:lnTo>
                    <a:lnTo>
                      <a:pt x="12820" y="0"/>
                    </a:lnTo>
                    <a:lnTo>
                      <a:pt x="12820" y="0"/>
                    </a:lnTo>
                    <a:lnTo>
                      <a:pt x="13120" y="0"/>
                    </a:lnTo>
                    <a:lnTo>
                      <a:pt x="13420" y="26"/>
                    </a:lnTo>
                    <a:lnTo>
                      <a:pt x="13711" y="62"/>
                    </a:lnTo>
                    <a:lnTo>
                      <a:pt x="14002" y="115"/>
                    </a:lnTo>
                    <a:lnTo>
                      <a:pt x="14293" y="176"/>
                    </a:lnTo>
                    <a:lnTo>
                      <a:pt x="14567" y="256"/>
                    </a:lnTo>
                    <a:lnTo>
                      <a:pt x="14841" y="353"/>
                    </a:lnTo>
                    <a:lnTo>
                      <a:pt x="15114" y="450"/>
                    </a:lnTo>
                    <a:lnTo>
                      <a:pt x="15370" y="574"/>
                    </a:lnTo>
                    <a:lnTo>
                      <a:pt x="15626" y="697"/>
                    </a:lnTo>
                    <a:lnTo>
                      <a:pt x="15873" y="838"/>
                    </a:lnTo>
                    <a:lnTo>
                      <a:pt x="16111" y="988"/>
                    </a:lnTo>
                    <a:lnTo>
                      <a:pt x="16349" y="1156"/>
                    </a:lnTo>
                    <a:lnTo>
                      <a:pt x="16570" y="1324"/>
                    </a:lnTo>
                    <a:lnTo>
                      <a:pt x="16782" y="1509"/>
                    </a:lnTo>
                    <a:lnTo>
                      <a:pt x="16985" y="1703"/>
                    </a:lnTo>
                    <a:lnTo>
                      <a:pt x="17188" y="1906"/>
                    </a:lnTo>
                    <a:lnTo>
                      <a:pt x="17373" y="2118"/>
                    </a:lnTo>
                    <a:lnTo>
                      <a:pt x="17541" y="2329"/>
                    </a:lnTo>
                    <a:lnTo>
                      <a:pt x="17708" y="2559"/>
                    </a:lnTo>
                    <a:lnTo>
                      <a:pt x="17867" y="2797"/>
                    </a:lnTo>
                    <a:lnTo>
                      <a:pt x="18008" y="3044"/>
                    </a:lnTo>
                    <a:lnTo>
                      <a:pt x="18132" y="3291"/>
                    </a:lnTo>
                    <a:lnTo>
                      <a:pt x="18255" y="3547"/>
                    </a:lnTo>
                    <a:lnTo>
                      <a:pt x="18361" y="3812"/>
                    </a:lnTo>
                    <a:lnTo>
                      <a:pt x="18449" y="4085"/>
                    </a:lnTo>
                    <a:lnTo>
                      <a:pt x="18529" y="4359"/>
                    </a:lnTo>
                    <a:lnTo>
                      <a:pt x="18599" y="4641"/>
                    </a:lnTo>
                    <a:lnTo>
                      <a:pt x="18652" y="4924"/>
                    </a:lnTo>
                    <a:lnTo>
                      <a:pt x="18688" y="5215"/>
                    </a:lnTo>
                    <a:lnTo>
                      <a:pt x="18714" y="5515"/>
                    </a:lnTo>
                    <a:lnTo>
                      <a:pt x="18723" y="5806"/>
                    </a:lnTo>
                    <a:lnTo>
                      <a:pt x="18723" y="5806"/>
                    </a:lnTo>
                    <a:lnTo>
                      <a:pt x="18714" y="6106"/>
                    </a:lnTo>
                    <a:lnTo>
                      <a:pt x="18688" y="6406"/>
                    </a:lnTo>
                    <a:lnTo>
                      <a:pt x="18652" y="6697"/>
                    </a:lnTo>
                    <a:lnTo>
                      <a:pt x="18599" y="6980"/>
                    </a:lnTo>
                    <a:lnTo>
                      <a:pt x="18529" y="7262"/>
                    </a:lnTo>
                    <a:lnTo>
                      <a:pt x="18449" y="7535"/>
                    </a:lnTo>
                    <a:lnTo>
                      <a:pt x="18361" y="7809"/>
                    </a:lnTo>
                    <a:lnTo>
                      <a:pt x="18255" y="8074"/>
                    </a:lnTo>
                    <a:lnTo>
                      <a:pt x="18132" y="8330"/>
                    </a:lnTo>
                    <a:lnTo>
                      <a:pt x="18008" y="8577"/>
                    </a:lnTo>
                    <a:lnTo>
                      <a:pt x="17867" y="8824"/>
                    </a:lnTo>
                    <a:lnTo>
                      <a:pt x="17708" y="9053"/>
                    </a:lnTo>
                    <a:lnTo>
                      <a:pt x="17541" y="9283"/>
                    </a:lnTo>
                    <a:lnTo>
                      <a:pt x="17373" y="9502"/>
                    </a:lnTo>
                    <a:lnTo>
                      <a:pt x="17188" y="9714"/>
                    </a:lnTo>
                    <a:lnTo>
                      <a:pt x="16985" y="9917"/>
                    </a:lnTo>
                    <a:lnTo>
                      <a:pt x="16782" y="10111"/>
                    </a:lnTo>
                    <a:lnTo>
                      <a:pt x="16570" y="10296"/>
                    </a:lnTo>
                    <a:lnTo>
                      <a:pt x="16349" y="10464"/>
                    </a:lnTo>
                    <a:lnTo>
                      <a:pt x="16111" y="10623"/>
                    </a:lnTo>
                    <a:lnTo>
                      <a:pt x="15873" y="10782"/>
                    </a:lnTo>
                    <a:lnTo>
                      <a:pt x="15626" y="10923"/>
                    </a:lnTo>
                    <a:lnTo>
                      <a:pt x="15370" y="11046"/>
                    </a:lnTo>
                    <a:lnTo>
                      <a:pt x="15114" y="11161"/>
                    </a:lnTo>
                    <a:lnTo>
                      <a:pt x="14841" y="11267"/>
                    </a:lnTo>
                    <a:lnTo>
                      <a:pt x="14567" y="11355"/>
                    </a:lnTo>
                    <a:lnTo>
                      <a:pt x="14293" y="11435"/>
                    </a:lnTo>
                    <a:lnTo>
                      <a:pt x="14002" y="11505"/>
                    </a:lnTo>
                    <a:lnTo>
                      <a:pt x="13711" y="11558"/>
                    </a:lnTo>
                    <a:lnTo>
                      <a:pt x="13420" y="11593"/>
                    </a:lnTo>
                    <a:lnTo>
                      <a:pt x="13120" y="11611"/>
                    </a:lnTo>
                    <a:lnTo>
                      <a:pt x="12820" y="11620"/>
                    </a:lnTo>
                    <a:lnTo>
                      <a:pt x="12820" y="11620"/>
                    </a:lnTo>
                    <a:lnTo>
                      <a:pt x="12520" y="11611"/>
                    </a:lnTo>
                    <a:lnTo>
                      <a:pt x="12211" y="11585"/>
                    </a:lnTo>
                    <a:lnTo>
                      <a:pt x="11902" y="11549"/>
                    </a:lnTo>
                    <a:lnTo>
                      <a:pt x="11585" y="11496"/>
                    </a:lnTo>
                    <a:lnTo>
                      <a:pt x="9617" y="13446"/>
                    </a:lnTo>
                    <a:lnTo>
                      <a:pt x="7862" y="13446"/>
                    </a:lnTo>
                    <a:lnTo>
                      <a:pt x="7862" y="15193"/>
                    </a:lnTo>
                    <a:lnTo>
                      <a:pt x="6415" y="16632"/>
                    </a:lnTo>
                    <a:lnTo>
                      <a:pt x="4518" y="16632"/>
                    </a:lnTo>
                    <a:lnTo>
                      <a:pt x="4518" y="18723"/>
                    </a:lnTo>
                    <a:close/>
                    <a:moveTo>
                      <a:pt x="724" y="17991"/>
                    </a:moveTo>
                    <a:lnTo>
                      <a:pt x="3794" y="17991"/>
                    </a:lnTo>
                    <a:lnTo>
                      <a:pt x="3794" y="15899"/>
                    </a:lnTo>
                    <a:lnTo>
                      <a:pt x="6115" y="15899"/>
                    </a:lnTo>
                    <a:lnTo>
                      <a:pt x="7130" y="14893"/>
                    </a:lnTo>
                    <a:lnTo>
                      <a:pt x="7130" y="12714"/>
                    </a:lnTo>
                    <a:lnTo>
                      <a:pt x="9318" y="12714"/>
                    </a:lnTo>
                    <a:lnTo>
                      <a:pt x="11355" y="10693"/>
                    </a:lnTo>
                    <a:lnTo>
                      <a:pt x="11549" y="10738"/>
                    </a:lnTo>
                    <a:lnTo>
                      <a:pt x="11549" y="10738"/>
                    </a:lnTo>
                    <a:lnTo>
                      <a:pt x="11876" y="10808"/>
                    </a:lnTo>
                    <a:lnTo>
                      <a:pt x="12202" y="10852"/>
                    </a:lnTo>
                    <a:lnTo>
                      <a:pt x="12511" y="10879"/>
                    </a:lnTo>
                    <a:lnTo>
                      <a:pt x="12820" y="10896"/>
                    </a:lnTo>
                    <a:lnTo>
                      <a:pt x="12820" y="10896"/>
                    </a:lnTo>
                    <a:lnTo>
                      <a:pt x="13085" y="10888"/>
                    </a:lnTo>
                    <a:lnTo>
                      <a:pt x="13349" y="10870"/>
                    </a:lnTo>
                    <a:lnTo>
                      <a:pt x="13605" y="10835"/>
                    </a:lnTo>
                    <a:lnTo>
                      <a:pt x="13861" y="10790"/>
                    </a:lnTo>
                    <a:lnTo>
                      <a:pt x="14108" y="10729"/>
                    </a:lnTo>
                    <a:lnTo>
                      <a:pt x="14355" y="10667"/>
                    </a:lnTo>
                    <a:lnTo>
                      <a:pt x="14593" y="10588"/>
                    </a:lnTo>
                    <a:lnTo>
                      <a:pt x="14832" y="10490"/>
                    </a:lnTo>
                    <a:lnTo>
                      <a:pt x="15061" y="10393"/>
                    </a:lnTo>
                    <a:lnTo>
                      <a:pt x="15282" y="10279"/>
                    </a:lnTo>
                    <a:lnTo>
                      <a:pt x="15494" y="10155"/>
                    </a:lnTo>
                    <a:lnTo>
                      <a:pt x="15705" y="10023"/>
                    </a:lnTo>
                    <a:lnTo>
                      <a:pt x="15908" y="9882"/>
                    </a:lnTo>
                    <a:lnTo>
                      <a:pt x="16102" y="9732"/>
                    </a:lnTo>
                    <a:lnTo>
                      <a:pt x="16296" y="9573"/>
                    </a:lnTo>
                    <a:lnTo>
                      <a:pt x="16473" y="9405"/>
                    </a:lnTo>
                    <a:lnTo>
                      <a:pt x="16641" y="9230"/>
                    </a:lnTo>
                    <a:lnTo>
                      <a:pt x="16808" y="9044"/>
                    </a:lnTo>
                    <a:lnTo>
                      <a:pt x="16958" y="8850"/>
                    </a:lnTo>
                    <a:lnTo>
                      <a:pt x="17108" y="8647"/>
                    </a:lnTo>
                    <a:lnTo>
                      <a:pt x="17241" y="8444"/>
                    </a:lnTo>
                    <a:lnTo>
                      <a:pt x="17364" y="8233"/>
                    </a:lnTo>
                    <a:lnTo>
                      <a:pt x="17479" y="8012"/>
                    </a:lnTo>
                    <a:lnTo>
                      <a:pt x="17585" y="7783"/>
                    </a:lnTo>
                    <a:lnTo>
                      <a:pt x="17673" y="7553"/>
                    </a:lnTo>
                    <a:lnTo>
                      <a:pt x="17761" y="7324"/>
                    </a:lnTo>
                    <a:lnTo>
                      <a:pt x="17823" y="7077"/>
                    </a:lnTo>
                    <a:lnTo>
                      <a:pt x="17885" y="6830"/>
                    </a:lnTo>
                    <a:lnTo>
                      <a:pt x="17929" y="6583"/>
                    </a:lnTo>
                    <a:lnTo>
                      <a:pt x="17964" y="6327"/>
                    </a:lnTo>
                    <a:lnTo>
                      <a:pt x="17982" y="6071"/>
                    </a:lnTo>
                    <a:lnTo>
                      <a:pt x="17991" y="5806"/>
                    </a:lnTo>
                    <a:lnTo>
                      <a:pt x="17991" y="5806"/>
                    </a:lnTo>
                    <a:lnTo>
                      <a:pt x="17982" y="5550"/>
                    </a:lnTo>
                    <a:lnTo>
                      <a:pt x="17964" y="5294"/>
                    </a:lnTo>
                    <a:lnTo>
                      <a:pt x="17929" y="5038"/>
                    </a:lnTo>
                    <a:lnTo>
                      <a:pt x="17885" y="4782"/>
                    </a:lnTo>
                    <a:lnTo>
                      <a:pt x="17823" y="4544"/>
                    </a:lnTo>
                    <a:lnTo>
                      <a:pt x="17761" y="4297"/>
                    </a:lnTo>
                    <a:lnTo>
                      <a:pt x="17673" y="4059"/>
                    </a:lnTo>
                    <a:lnTo>
                      <a:pt x="17585" y="3830"/>
                    </a:lnTo>
                    <a:lnTo>
                      <a:pt x="17479" y="3609"/>
                    </a:lnTo>
                    <a:lnTo>
                      <a:pt x="17364" y="3388"/>
                    </a:lnTo>
                    <a:lnTo>
                      <a:pt x="17241" y="3177"/>
                    </a:lnTo>
                    <a:lnTo>
                      <a:pt x="17108" y="2965"/>
                    </a:lnTo>
                    <a:lnTo>
                      <a:pt x="16958" y="2771"/>
                    </a:lnTo>
                    <a:lnTo>
                      <a:pt x="16808" y="2577"/>
                    </a:lnTo>
                    <a:lnTo>
                      <a:pt x="16641" y="2391"/>
                    </a:lnTo>
                    <a:lnTo>
                      <a:pt x="16473" y="2215"/>
                    </a:lnTo>
                    <a:lnTo>
                      <a:pt x="16296" y="2047"/>
                    </a:lnTo>
                    <a:lnTo>
                      <a:pt x="16102" y="1888"/>
                    </a:lnTo>
                    <a:lnTo>
                      <a:pt x="15908" y="1738"/>
                    </a:lnTo>
                    <a:lnTo>
                      <a:pt x="15705" y="1597"/>
                    </a:lnTo>
                    <a:lnTo>
                      <a:pt x="15494" y="1465"/>
                    </a:lnTo>
                    <a:lnTo>
                      <a:pt x="15282" y="1341"/>
                    </a:lnTo>
                    <a:lnTo>
                      <a:pt x="15061" y="1227"/>
                    </a:lnTo>
                    <a:lnTo>
                      <a:pt x="14832" y="1129"/>
                    </a:lnTo>
                    <a:lnTo>
                      <a:pt x="14593" y="1032"/>
                    </a:lnTo>
                    <a:lnTo>
                      <a:pt x="14355" y="953"/>
                    </a:lnTo>
                    <a:lnTo>
                      <a:pt x="14108" y="882"/>
                    </a:lnTo>
                    <a:lnTo>
                      <a:pt x="13861" y="829"/>
                    </a:lnTo>
                    <a:lnTo>
                      <a:pt x="13605" y="785"/>
                    </a:lnTo>
                    <a:lnTo>
                      <a:pt x="13349" y="750"/>
                    </a:lnTo>
                    <a:lnTo>
                      <a:pt x="13085" y="732"/>
                    </a:lnTo>
                    <a:lnTo>
                      <a:pt x="12820" y="724"/>
                    </a:lnTo>
                    <a:lnTo>
                      <a:pt x="12820" y="724"/>
                    </a:lnTo>
                    <a:lnTo>
                      <a:pt x="12555" y="732"/>
                    </a:lnTo>
                    <a:lnTo>
                      <a:pt x="12290" y="750"/>
                    </a:lnTo>
                    <a:lnTo>
                      <a:pt x="12035" y="785"/>
                    </a:lnTo>
                    <a:lnTo>
                      <a:pt x="11779" y="829"/>
                    </a:lnTo>
                    <a:lnTo>
                      <a:pt x="11523" y="882"/>
                    </a:lnTo>
                    <a:lnTo>
                      <a:pt x="11285" y="953"/>
                    </a:lnTo>
                    <a:lnTo>
                      <a:pt x="11038" y="1032"/>
                    </a:lnTo>
                    <a:lnTo>
                      <a:pt x="10808" y="1129"/>
                    </a:lnTo>
                    <a:lnTo>
                      <a:pt x="10579" y="1227"/>
                    </a:lnTo>
                    <a:lnTo>
                      <a:pt x="10358" y="1341"/>
                    </a:lnTo>
                    <a:lnTo>
                      <a:pt x="10137" y="1465"/>
                    </a:lnTo>
                    <a:lnTo>
                      <a:pt x="9926" y="1597"/>
                    </a:lnTo>
                    <a:lnTo>
                      <a:pt x="9723" y="1738"/>
                    </a:lnTo>
                    <a:lnTo>
                      <a:pt x="9529" y="1888"/>
                    </a:lnTo>
                    <a:lnTo>
                      <a:pt x="9344" y="2047"/>
                    </a:lnTo>
                    <a:lnTo>
                      <a:pt x="9159" y="2215"/>
                    </a:lnTo>
                    <a:lnTo>
                      <a:pt x="8991" y="2391"/>
                    </a:lnTo>
                    <a:lnTo>
                      <a:pt x="8833" y="2577"/>
                    </a:lnTo>
                    <a:lnTo>
                      <a:pt x="8674" y="2771"/>
                    </a:lnTo>
                    <a:lnTo>
                      <a:pt x="8533" y="2965"/>
                    </a:lnTo>
                    <a:lnTo>
                      <a:pt x="8391" y="3177"/>
                    </a:lnTo>
                    <a:lnTo>
                      <a:pt x="8268" y="3388"/>
                    </a:lnTo>
                    <a:lnTo>
                      <a:pt x="8153" y="3609"/>
                    </a:lnTo>
                    <a:lnTo>
                      <a:pt x="8056" y="3830"/>
                    </a:lnTo>
                    <a:lnTo>
                      <a:pt x="7959" y="4059"/>
                    </a:lnTo>
                    <a:lnTo>
                      <a:pt x="7880" y="4297"/>
                    </a:lnTo>
                    <a:lnTo>
                      <a:pt x="7809" y="4544"/>
                    </a:lnTo>
                    <a:lnTo>
                      <a:pt x="7747" y="4782"/>
                    </a:lnTo>
                    <a:lnTo>
                      <a:pt x="7703" y="5038"/>
                    </a:lnTo>
                    <a:lnTo>
                      <a:pt x="7677" y="5294"/>
                    </a:lnTo>
                    <a:lnTo>
                      <a:pt x="7650" y="5550"/>
                    </a:lnTo>
                    <a:lnTo>
                      <a:pt x="7641" y="5806"/>
                    </a:lnTo>
                    <a:lnTo>
                      <a:pt x="7641" y="5806"/>
                    </a:lnTo>
                    <a:lnTo>
                      <a:pt x="7650" y="6018"/>
                    </a:lnTo>
                    <a:lnTo>
                      <a:pt x="7659" y="6230"/>
                    </a:lnTo>
                    <a:lnTo>
                      <a:pt x="7685" y="6433"/>
                    </a:lnTo>
                    <a:lnTo>
                      <a:pt x="7712" y="6635"/>
                    </a:lnTo>
                    <a:lnTo>
                      <a:pt x="7756" y="6838"/>
                    </a:lnTo>
                    <a:lnTo>
                      <a:pt x="7800" y="7041"/>
                    </a:lnTo>
                    <a:lnTo>
                      <a:pt x="7853" y="7244"/>
                    </a:lnTo>
                    <a:lnTo>
                      <a:pt x="7915" y="7438"/>
                    </a:lnTo>
                    <a:lnTo>
                      <a:pt x="7994" y="7659"/>
                    </a:lnTo>
                    <a:lnTo>
                      <a:pt x="724" y="14761"/>
                    </a:lnTo>
                    <a:lnTo>
                      <a:pt x="724" y="1799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85" name="Freeform 2">
                <a:extLst>
                  <a:ext uri="{FF2B5EF4-FFF2-40B4-BE49-F238E27FC236}">
                    <a16:creationId xmlns:a16="http://schemas.microsoft.com/office/drawing/2014/main" id="{5BA8E92E-4C66-4107-83A2-FECDBAC87501}"/>
                  </a:ext>
                </a:extLst>
              </p:cNvPr>
              <p:cNvSpPr>
                <a:spLocks noChangeArrowheads="1"/>
              </p:cNvSpPr>
              <p:nvPr/>
            </p:nvSpPr>
            <p:spPr bwMode="auto">
              <a:xfrm>
                <a:off x="4859338" y="1004888"/>
                <a:ext cx="3027362" cy="2986087"/>
              </a:xfrm>
              <a:custGeom>
                <a:avLst/>
                <a:gdLst>
                  <a:gd name="T0" fmla="*/ 62 w 8409"/>
                  <a:gd name="T1" fmla="*/ 2991 h 8294"/>
                  <a:gd name="T2" fmla="*/ 177 w 8409"/>
                  <a:gd name="T3" fmla="*/ 2664 h 8294"/>
                  <a:gd name="T4" fmla="*/ 397 w 8409"/>
                  <a:gd name="T5" fmla="*/ 2197 h 8294"/>
                  <a:gd name="T6" fmla="*/ 662 w 8409"/>
                  <a:gd name="T7" fmla="*/ 1773 h 8294"/>
                  <a:gd name="T8" fmla="*/ 979 w 8409"/>
                  <a:gd name="T9" fmla="*/ 1385 h 8294"/>
                  <a:gd name="T10" fmla="*/ 1332 w 8409"/>
                  <a:gd name="T11" fmla="*/ 1032 h 8294"/>
                  <a:gd name="T12" fmla="*/ 1729 w 8409"/>
                  <a:gd name="T13" fmla="*/ 732 h 8294"/>
                  <a:gd name="T14" fmla="*/ 2161 w 8409"/>
                  <a:gd name="T15" fmla="*/ 476 h 8294"/>
                  <a:gd name="T16" fmla="*/ 2620 w 8409"/>
                  <a:gd name="T17" fmla="*/ 273 h 8294"/>
                  <a:gd name="T18" fmla="*/ 3105 w 8409"/>
                  <a:gd name="T19" fmla="*/ 123 h 8294"/>
                  <a:gd name="T20" fmla="*/ 3608 w 8409"/>
                  <a:gd name="T21" fmla="*/ 35 h 8294"/>
                  <a:gd name="T22" fmla="*/ 4129 w 8409"/>
                  <a:gd name="T23" fmla="*/ 0 h 8294"/>
                  <a:gd name="T24" fmla="*/ 4570 w 8409"/>
                  <a:gd name="T25" fmla="*/ 26 h 8294"/>
                  <a:gd name="T26" fmla="*/ 5196 w 8409"/>
                  <a:gd name="T27" fmla="*/ 132 h 8294"/>
                  <a:gd name="T28" fmla="*/ 5796 w 8409"/>
                  <a:gd name="T29" fmla="*/ 335 h 8294"/>
                  <a:gd name="T30" fmla="*/ 6343 w 8409"/>
                  <a:gd name="T31" fmla="*/ 608 h 8294"/>
                  <a:gd name="T32" fmla="*/ 6846 w 8409"/>
                  <a:gd name="T33" fmla="*/ 970 h 8294"/>
                  <a:gd name="T34" fmla="*/ 7296 w 8409"/>
                  <a:gd name="T35" fmla="*/ 1385 h 8294"/>
                  <a:gd name="T36" fmla="*/ 7676 w 8409"/>
                  <a:gd name="T37" fmla="*/ 1861 h 8294"/>
                  <a:gd name="T38" fmla="*/ 7985 w 8409"/>
                  <a:gd name="T39" fmla="*/ 2400 h 8294"/>
                  <a:gd name="T40" fmla="*/ 8214 w 8409"/>
                  <a:gd name="T41" fmla="*/ 2973 h 8294"/>
                  <a:gd name="T42" fmla="*/ 8355 w 8409"/>
                  <a:gd name="T43" fmla="*/ 3582 h 8294"/>
                  <a:gd name="T44" fmla="*/ 8408 w 8409"/>
                  <a:gd name="T45" fmla="*/ 4226 h 8294"/>
                  <a:gd name="T46" fmla="*/ 8391 w 8409"/>
                  <a:gd name="T47" fmla="*/ 4570 h 8294"/>
                  <a:gd name="T48" fmla="*/ 8320 w 8409"/>
                  <a:gd name="T49" fmla="*/ 5073 h 8294"/>
                  <a:gd name="T50" fmla="*/ 8188 w 8409"/>
                  <a:gd name="T51" fmla="*/ 5567 h 8294"/>
                  <a:gd name="T52" fmla="*/ 7994 w 8409"/>
                  <a:gd name="T53" fmla="*/ 6026 h 8294"/>
                  <a:gd name="T54" fmla="*/ 7755 w 8409"/>
                  <a:gd name="T55" fmla="*/ 6459 h 8294"/>
                  <a:gd name="T56" fmla="*/ 7464 w 8409"/>
                  <a:gd name="T57" fmla="*/ 6856 h 8294"/>
                  <a:gd name="T58" fmla="*/ 7129 w 8409"/>
                  <a:gd name="T59" fmla="*/ 7226 h 8294"/>
                  <a:gd name="T60" fmla="*/ 6741 w 8409"/>
                  <a:gd name="T61" fmla="*/ 7544 h 8294"/>
                  <a:gd name="T62" fmla="*/ 6317 w 8409"/>
                  <a:gd name="T63" fmla="*/ 7825 h 8294"/>
                  <a:gd name="T64" fmla="*/ 5858 w 8409"/>
                  <a:gd name="T65" fmla="*/ 8055 h 8294"/>
                  <a:gd name="T66" fmla="*/ 5364 w 8409"/>
                  <a:gd name="T67" fmla="*/ 8240 h 8294"/>
                  <a:gd name="T68" fmla="*/ 5355 w 8409"/>
                  <a:gd name="T69" fmla="*/ 7473 h 8294"/>
                  <a:gd name="T70" fmla="*/ 5858 w 8409"/>
                  <a:gd name="T71" fmla="*/ 7253 h 8294"/>
                  <a:gd name="T72" fmla="*/ 6511 w 8409"/>
                  <a:gd name="T73" fmla="*/ 6794 h 8294"/>
                  <a:gd name="T74" fmla="*/ 7041 w 8409"/>
                  <a:gd name="T75" fmla="*/ 6212 h 8294"/>
                  <a:gd name="T76" fmla="*/ 7420 w 8409"/>
                  <a:gd name="T77" fmla="*/ 5532 h 8294"/>
                  <a:gd name="T78" fmla="*/ 7632 w 8409"/>
                  <a:gd name="T79" fmla="*/ 4764 h 8294"/>
                  <a:gd name="T80" fmla="*/ 7676 w 8409"/>
                  <a:gd name="T81" fmla="*/ 4359 h 8294"/>
                  <a:gd name="T82" fmla="*/ 7676 w 8409"/>
                  <a:gd name="T83" fmla="*/ 4050 h 8294"/>
                  <a:gd name="T84" fmla="*/ 7605 w 8409"/>
                  <a:gd name="T85" fmla="*/ 3520 h 8294"/>
                  <a:gd name="T86" fmla="*/ 7464 w 8409"/>
                  <a:gd name="T87" fmla="*/ 3026 h 8294"/>
                  <a:gd name="T88" fmla="*/ 7252 w 8409"/>
                  <a:gd name="T89" fmla="*/ 2559 h 8294"/>
                  <a:gd name="T90" fmla="*/ 6970 w 8409"/>
                  <a:gd name="T91" fmla="*/ 2135 h 8294"/>
                  <a:gd name="T92" fmla="*/ 6635 w 8409"/>
                  <a:gd name="T93" fmla="*/ 1756 h 8294"/>
                  <a:gd name="T94" fmla="*/ 6255 w 8409"/>
                  <a:gd name="T95" fmla="*/ 1420 h 8294"/>
                  <a:gd name="T96" fmla="*/ 5823 w 8409"/>
                  <a:gd name="T97" fmla="*/ 1156 h 8294"/>
                  <a:gd name="T98" fmla="*/ 5346 w 8409"/>
                  <a:gd name="T99" fmla="*/ 944 h 8294"/>
                  <a:gd name="T100" fmla="*/ 4843 w 8409"/>
                  <a:gd name="T101" fmla="*/ 803 h 8294"/>
                  <a:gd name="T102" fmla="*/ 4314 w 8409"/>
                  <a:gd name="T103" fmla="*/ 732 h 8294"/>
                  <a:gd name="T104" fmla="*/ 3855 w 8409"/>
                  <a:gd name="T105" fmla="*/ 741 h 8294"/>
                  <a:gd name="T106" fmla="*/ 3061 w 8409"/>
                  <a:gd name="T107" fmla="*/ 891 h 8294"/>
                  <a:gd name="T108" fmla="*/ 2338 w 8409"/>
                  <a:gd name="T109" fmla="*/ 1208 h 8294"/>
                  <a:gd name="T110" fmla="*/ 1702 w 8409"/>
                  <a:gd name="T111" fmla="*/ 1685 h 8294"/>
                  <a:gd name="T112" fmla="*/ 1199 w 8409"/>
                  <a:gd name="T113" fmla="*/ 2285 h 8294"/>
                  <a:gd name="T114" fmla="*/ 829 w 8409"/>
                  <a:gd name="T115" fmla="*/ 3000 h 8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9" h="8294">
                    <a:moveTo>
                      <a:pt x="5161" y="8293"/>
                    </a:moveTo>
                    <a:lnTo>
                      <a:pt x="0" y="3203"/>
                    </a:lnTo>
                    <a:lnTo>
                      <a:pt x="62" y="2991"/>
                    </a:lnTo>
                    <a:lnTo>
                      <a:pt x="62" y="2991"/>
                    </a:lnTo>
                    <a:lnTo>
                      <a:pt x="115" y="2832"/>
                    </a:lnTo>
                    <a:lnTo>
                      <a:pt x="177" y="2664"/>
                    </a:lnTo>
                    <a:lnTo>
                      <a:pt x="247" y="2506"/>
                    </a:lnTo>
                    <a:lnTo>
                      <a:pt x="318" y="2356"/>
                    </a:lnTo>
                    <a:lnTo>
                      <a:pt x="397" y="2197"/>
                    </a:lnTo>
                    <a:lnTo>
                      <a:pt x="477" y="2056"/>
                    </a:lnTo>
                    <a:lnTo>
                      <a:pt x="574" y="1906"/>
                    </a:lnTo>
                    <a:lnTo>
                      <a:pt x="662" y="1773"/>
                    </a:lnTo>
                    <a:lnTo>
                      <a:pt x="767" y="1632"/>
                    </a:lnTo>
                    <a:lnTo>
                      <a:pt x="873" y="1508"/>
                    </a:lnTo>
                    <a:lnTo>
                      <a:pt x="979" y="1385"/>
                    </a:lnTo>
                    <a:lnTo>
                      <a:pt x="1093" y="1261"/>
                    </a:lnTo>
                    <a:lnTo>
                      <a:pt x="1208" y="1147"/>
                    </a:lnTo>
                    <a:lnTo>
                      <a:pt x="1332" y="1032"/>
                    </a:lnTo>
                    <a:lnTo>
                      <a:pt x="1464" y="926"/>
                    </a:lnTo>
                    <a:lnTo>
                      <a:pt x="1596" y="829"/>
                    </a:lnTo>
                    <a:lnTo>
                      <a:pt x="1729" y="732"/>
                    </a:lnTo>
                    <a:lnTo>
                      <a:pt x="1870" y="644"/>
                    </a:lnTo>
                    <a:lnTo>
                      <a:pt x="2011" y="556"/>
                    </a:lnTo>
                    <a:lnTo>
                      <a:pt x="2161" y="476"/>
                    </a:lnTo>
                    <a:lnTo>
                      <a:pt x="2311" y="406"/>
                    </a:lnTo>
                    <a:lnTo>
                      <a:pt x="2461" y="335"/>
                    </a:lnTo>
                    <a:lnTo>
                      <a:pt x="2620" y="273"/>
                    </a:lnTo>
                    <a:lnTo>
                      <a:pt x="2779" y="220"/>
                    </a:lnTo>
                    <a:lnTo>
                      <a:pt x="2938" y="167"/>
                    </a:lnTo>
                    <a:lnTo>
                      <a:pt x="3105" y="123"/>
                    </a:lnTo>
                    <a:lnTo>
                      <a:pt x="3264" y="88"/>
                    </a:lnTo>
                    <a:lnTo>
                      <a:pt x="3440" y="53"/>
                    </a:lnTo>
                    <a:lnTo>
                      <a:pt x="3608" y="35"/>
                    </a:lnTo>
                    <a:lnTo>
                      <a:pt x="3776" y="17"/>
                    </a:lnTo>
                    <a:lnTo>
                      <a:pt x="3952" y="0"/>
                    </a:lnTo>
                    <a:lnTo>
                      <a:pt x="4129" y="0"/>
                    </a:lnTo>
                    <a:lnTo>
                      <a:pt x="4129" y="0"/>
                    </a:lnTo>
                    <a:lnTo>
                      <a:pt x="4349" y="8"/>
                    </a:lnTo>
                    <a:lnTo>
                      <a:pt x="4570" y="26"/>
                    </a:lnTo>
                    <a:lnTo>
                      <a:pt x="4782" y="53"/>
                    </a:lnTo>
                    <a:lnTo>
                      <a:pt x="4993" y="88"/>
                    </a:lnTo>
                    <a:lnTo>
                      <a:pt x="5196" y="132"/>
                    </a:lnTo>
                    <a:lnTo>
                      <a:pt x="5399" y="194"/>
                    </a:lnTo>
                    <a:lnTo>
                      <a:pt x="5602" y="256"/>
                    </a:lnTo>
                    <a:lnTo>
                      <a:pt x="5796" y="335"/>
                    </a:lnTo>
                    <a:lnTo>
                      <a:pt x="5982" y="414"/>
                    </a:lnTo>
                    <a:lnTo>
                      <a:pt x="6167" y="511"/>
                    </a:lnTo>
                    <a:lnTo>
                      <a:pt x="6343" y="608"/>
                    </a:lnTo>
                    <a:lnTo>
                      <a:pt x="6520" y="723"/>
                    </a:lnTo>
                    <a:lnTo>
                      <a:pt x="6688" y="838"/>
                    </a:lnTo>
                    <a:lnTo>
                      <a:pt x="6846" y="970"/>
                    </a:lnTo>
                    <a:lnTo>
                      <a:pt x="7005" y="1103"/>
                    </a:lnTo>
                    <a:lnTo>
                      <a:pt x="7155" y="1235"/>
                    </a:lnTo>
                    <a:lnTo>
                      <a:pt x="7296" y="1385"/>
                    </a:lnTo>
                    <a:lnTo>
                      <a:pt x="7429" y="1544"/>
                    </a:lnTo>
                    <a:lnTo>
                      <a:pt x="7552" y="1703"/>
                    </a:lnTo>
                    <a:lnTo>
                      <a:pt x="7676" y="1861"/>
                    </a:lnTo>
                    <a:lnTo>
                      <a:pt x="7782" y="2038"/>
                    </a:lnTo>
                    <a:lnTo>
                      <a:pt x="7888" y="2214"/>
                    </a:lnTo>
                    <a:lnTo>
                      <a:pt x="7985" y="2400"/>
                    </a:lnTo>
                    <a:lnTo>
                      <a:pt x="8073" y="2585"/>
                    </a:lnTo>
                    <a:lnTo>
                      <a:pt x="8144" y="2770"/>
                    </a:lnTo>
                    <a:lnTo>
                      <a:pt x="8214" y="2973"/>
                    </a:lnTo>
                    <a:lnTo>
                      <a:pt x="8267" y="3167"/>
                    </a:lnTo>
                    <a:lnTo>
                      <a:pt x="8320" y="3379"/>
                    </a:lnTo>
                    <a:lnTo>
                      <a:pt x="8355" y="3582"/>
                    </a:lnTo>
                    <a:lnTo>
                      <a:pt x="8382" y="3794"/>
                    </a:lnTo>
                    <a:lnTo>
                      <a:pt x="8399" y="4006"/>
                    </a:lnTo>
                    <a:lnTo>
                      <a:pt x="8408" y="4226"/>
                    </a:lnTo>
                    <a:lnTo>
                      <a:pt x="8408" y="4226"/>
                    </a:lnTo>
                    <a:lnTo>
                      <a:pt x="8399" y="4403"/>
                    </a:lnTo>
                    <a:lnTo>
                      <a:pt x="8391" y="4570"/>
                    </a:lnTo>
                    <a:lnTo>
                      <a:pt x="8373" y="4747"/>
                    </a:lnTo>
                    <a:lnTo>
                      <a:pt x="8346" y="4914"/>
                    </a:lnTo>
                    <a:lnTo>
                      <a:pt x="8320" y="5073"/>
                    </a:lnTo>
                    <a:lnTo>
                      <a:pt x="8285" y="5241"/>
                    </a:lnTo>
                    <a:lnTo>
                      <a:pt x="8241" y="5400"/>
                    </a:lnTo>
                    <a:lnTo>
                      <a:pt x="8188" y="5567"/>
                    </a:lnTo>
                    <a:lnTo>
                      <a:pt x="8126" y="5717"/>
                    </a:lnTo>
                    <a:lnTo>
                      <a:pt x="8064" y="5876"/>
                    </a:lnTo>
                    <a:lnTo>
                      <a:pt x="7994" y="6026"/>
                    </a:lnTo>
                    <a:lnTo>
                      <a:pt x="7923" y="6176"/>
                    </a:lnTo>
                    <a:lnTo>
                      <a:pt x="7844" y="6317"/>
                    </a:lnTo>
                    <a:lnTo>
                      <a:pt x="7755" y="6459"/>
                    </a:lnTo>
                    <a:lnTo>
                      <a:pt x="7667" y="6591"/>
                    </a:lnTo>
                    <a:lnTo>
                      <a:pt x="7570" y="6732"/>
                    </a:lnTo>
                    <a:lnTo>
                      <a:pt x="7464" y="6856"/>
                    </a:lnTo>
                    <a:lnTo>
                      <a:pt x="7358" y="6988"/>
                    </a:lnTo>
                    <a:lnTo>
                      <a:pt x="7244" y="7103"/>
                    </a:lnTo>
                    <a:lnTo>
                      <a:pt x="7129" y="7226"/>
                    </a:lnTo>
                    <a:lnTo>
                      <a:pt x="7005" y="7332"/>
                    </a:lnTo>
                    <a:lnTo>
                      <a:pt x="6873" y="7447"/>
                    </a:lnTo>
                    <a:lnTo>
                      <a:pt x="6741" y="7544"/>
                    </a:lnTo>
                    <a:lnTo>
                      <a:pt x="6608" y="7650"/>
                    </a:lnTo>
                    <a:lnTo>
                      <a:pt x="6467" y="7738"/>
                    </a:lnTo>
                    <a:lnTo>
                      <a:pt x="6317" y="7825"/>
                    </a:lnTo>
                    <a:lnTo>
                      <a:pt x="6167" y="7905"/>
                    </a:lnTo>
                    <a:lnTo>
                      <a:pt x="6017" y="7984"/>
                    </a:lnTo>
                    <a:lnTo>
                      <a:pt x="5858" y="8055"/>
                    </a:lnTo>
                    <a:lnTo>
                      <a:pt x="5699" y="8125"/>
                    </a:lnTo>
                    <a:lnTo>
                      <a:pt x="5532" y="8178"/>
                    </a:lnTo>
                    <a:lnTo>
                      <a:pt x="5364" y="8240"/>
                    </a:lnTo>
                    <a:lnTo>
                      <a:pt x="5161" y="8293"/>
                    </a:lnTo>
                    <a:close/>
                    <a:moveTo>
                      <a:pt x="829" y="3000"/>
                    </a:moveTo>
                    <a:lnTo>
                      <a:pt x="5355" y="7473"/>
                    </a:lnTo>
                    <a:lnTo>
                      <a:pt x="5355" y="7473"/>
                    </a:lnTo>
                    <a:lnTo>
                      <a:pt x="5611" y="7367"/>
                    </a:lnTo>
                    <a:lnTo>
                      <a:pt x="5858" y="7253"/>
                    </a:lnTo>
                    <a:lnTo>
                      <a:pt x="6088" y="7112"/>
                    </a:lnTo>
                    <a:lnTo>
                      <a:pt x="6308" y="6962"/>
                    </a:lnTo>
                    <a:lnTo>
                      <a:pt x="6511" y="6794"/>
                    </a:lnTo>
                    <a:lnTo>
                      <a:pt x="6705" y="6617"/>
                    </a:lnTo>
                    <a:lnTo>
                      <a:pt x="6882" y="6414"/>
                    </a:lnTo>
                    <a:lnTo>
                      <a:pt x="7041" y="6212"/>
                    </a:lnTo>
                    <a:lnTo>
                      <a:pt x="7182" y="5991"/>
                    </a:lnTo>
                    <a:lnTo>
                      <a:pt x="7314" y="5770"/>
                    </a:lnTo>
                    <a:lnTo>
                      <a:pt x="7420" y="5532"/>
                    </a:lnTo>
                    <a:lnTo>
                      <a:pt x="7508" y="5285"/>
                    </a:lnTo>
                    <a:lnTo>
                      <a:pt x="7579" y="5029"/>
                    </a:lnTo>
                    <a:lnTo>
                      <a:pt x="7632" y="4764"/>
                    </a:lnTo>
                    <a:lnTo>
                      <a:pt x="7649" y="4632"/>
                    </a:lnTo>
                    <a:lnTo>
                      <a:pt x="7667" y="4500"/>
                    </a:lnTo>
                    <a:lnTo>
                      <a:pt x="7676" y="4359"/>
                    </a:lnTo>
                    <a:lnTo>
                      <a:pt x="7676" y="4226"/>
                    </a:lnTo>
                    <a:lnTo>
                      <a:pt x="7676" y="4226"/>
                    </a:lnTo>
                    <a:lnTo>
                      <a:pt x="7676" y="4050"/>
                    </a:lnTo>
                    <a:lnTo>
                      <a:pt x="7658" y="3864"/>
                    </a:lnTo>
                    <a:lnTo>
                      <a:pt x="7641" y="3697"/>
                    </a:lnTo>
                    <a:lnTo>
                      <a:pt x="7605" y="3520"/>
                    </a:lnTo>
                    <a:lnTo>
                      <a:pt x="7570" y="3353"/>
                    </a:lnTo>
                    <a:lnTo>
                      <a:pt x="7517" y="3185"/>
                    </a:lnTo>
                    <a:lnTo>
                      <a:pt x="7464" y="3026"/>
                    </a:lnTo>
                    <a:lnTo>
                      <a:pt x="7402" y="2867"/>
                    </a:lnTo>
                    <a:lnTo>
                      <a:pt x="7323" y="2709"/>
                    </a:lnTo>
                    <a:lnTo>
                      <a:pt x="7252" y="2559"/>
                    </a:lnTo>
                    <a:lnTo>
                      <a:pt x="7164" y="2417"/>
                    </a:lnTo>
                    <a:lnTo>
                      <a:pt x="7067" y="2276"/>
                    </a:lnTo>
                    <a:lnTo>
                      <a:pt x="6970" y="2135"/>
                    </a:lnTo>
                    <a:lnTo>
                      <a:pt x="6864" y="2003"/>
                    </a:lnTo>
                    <a:lnTo>
                      <a:pt x="6758" y="1879"/>
                    </a:lnTo>
                    <a:lnTo>
                      <a:pt x="6635" y="1756"/>
                    </a:lnTo>
                    <a:lnTo>
                      <a:pt x="6511" y="1641"/>
                    </a:lnTo>
                    <a:lnTo>
                      <a:pt x="6388" y="1526"/>
                    </a:lnTo>
                    <a:lnTo>
                      <a:pt x="6255" y="1420"/>
                    </a:lnTo>
                    <a:lnTo>
                      <a:pt x="6114" y="1323"/>
                    </a:lnTo>
                    <a:lnTo>
                      <a:pt x="5964" y="1235"/>
                    </a:lnTo>
                    <a:lnTo>
                      <a:pt x="5823" y="1156"/>
                    </a:lnTo>
                    <a:lnTo>
                      <a:pt x="5664" y="1076"/>
                    </a:lnTo>
                    <a:lnTo>
                      <a:pt x="5505" y="1006"/>
                    </a:lnTo>
                    <a:lnTo>
                      <a:pt x="5346" y="944"/>
                    </a:lnTo>
                    <a:lnTo>
                      <a:pt x="5188" y="882"/>
                    </a:lnTo>
                    <a:lnTo>
                      <a:pt x="5020" y="838"/>
                    </a:lnTo>
                    <a:lnTo>
                      <a:pt x="4843" y="803"/>
                    </a:lnTo>
                    <a:lnTo>
                      <a:pt x="4667" y="767"/>
                    </a:lnTo>
                    <a:lnTo>
                      <a:pt x="4491" y="750"/>
                    </a:lnTo>
                    <a:lnTo>
                      <a:pt x="4314" y="732"/>
                    </a:lnTo>
                    <a:lnTo>
                      <a:pt x="4129" y="732"/>
                    </a:lnTo>
                    <a:lnTo>
                      <a:pt x="4129" y="732"/>
                    </a:lnTo>
                    <a:lnTo>
                      <a:pt x="3855" y="741"/>
                    </a:lnTo>
                    <a:lnTo>
                      <a:pt x="3582" y="767"/>
                    </a:lnTo>
                    <a:lnTo>
                      <a:pt x="3317" y="820"/>
                    </a:lnTo>
                    <a:lnTo>
                      <a:pt x="3061" y="891"/>
                    </a:lnTo>
                    <a:lnTo>
                      <a:pt x="2805" y="979"/>
                    </a:lnTo>
                    <a:lnTo>
                      <a:pt x="2567" y="1085"/>
                    </a:lnTo>
                    <a:lnTo>
                      <a:pt x="2338" y="1208"/>
                    </a:lnTo>
                    <a:lnTo>
                      <a:pt x="2108" y="1350"/>
                    </a:lnTo>
                    <a:lnTo>
                      <a:pt x="1905" y="1508"/>
                    </a:lnTo>
                    <a:lnTo>
                      <a:pt x="1702" y="1685"/>
                    </a:lnTo>
                    <a:lnTo>
                      <a:pt x="1517" y="1870"/>
                    </a:lnTo>
                    <a:lnTo>
                      <a:pt x="1349" y="2073"/>
                    </a:lnTo>
                    <a:lnTo>
                      <a:pt x="1199" y="2285"/>
                    </a:lnTo>
                    <a:lnTo>
                      <a:pt x="1058" y="2514"/>
                    </a:lnTo>
                    <a:lnTo>
                      <a:pt x="935" y="2753"/>
                    </a:lnTo>
                    <a:lnTo>
                      <a:pt x="829" y="30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87" name="Freeform 3">
                <a:extLst>
                  <a:ext uri="{FF2B5EF4-FFF2-40B4-BE49-F238E27FC236}">
                    <a16:creationId xmlns:a16="http://schemas.microsoft.com/office/drawing/2014/main" id="{6FDDF435-1C8F-4745-983F-6572261E524D}"/>
                  </a:ext>
                </a:extLst>
              </p:cNvPr>
              <p:cNvSpPr>
                <a:spLocks noChangeArrowheads="1"/>
              </p:cNvSpPr>
              <p:nvPr/>
            </p:nvSpPr>
            <p:spPr bwMode="auto">
              <a:xfrm>
                <a:off x="2352675" y="3387725"/>
                <a:ext cx="2633663" cy="2570163"/>
              </a:xfrm>
              <a:custGeom>
                <a:avLst/>
                <a:gdLst>
                  <a:gd name="T0" fmla="*/ 512 w 7316"/>
                  <a:gd name="T1" fmla="*/ 7138 h 7139"/>
                  <a:gd name="T2" fmla="*/ 0 w 7316"/>
                  <a:gd name="T3" fmla="*/ 6617 h 7139"/>
                  <a:gd name="T4" fmla="*/ 6803 w 7316"/>
                  <a:gd name="T5" fmla="*/ 0 h 7139"/>
                  <a:gd name="T6" fmla="*/ 7315 w 7316"/>
                  <a:gd name="T7" fmla="*/ 521 h 7139"/>
                  <a:gd name="T8" fmla="*/ 512 w 7316"/>
                  <a:gd name="T9" fmla="*/ 7138 h 7139"/>
                </a:gdLst>
                <a:ahLst/>
                <a:cxnLst>
                  <a:cxn ang="0">
                    <a:pos x="T0" y="T1"/>
                  </a:cxn>
                  <a:cxn ang="0">
                    <a:pos x="T2" y="T3"/>
                  </a:cxn>
                  <a:cxn ang="0">
                    <a:pos x="T4" y="T5"/>
                  </a:cxn>
                  <a:cxn ang="0">
                    <a:pos x="T6" y="T7"/>
                  </a:cxn>
                  <a:cxn ang="0">
                    <a:pos x="T8" y="T9"/>
                  </a:cxn>
                </a:cxnLst>
                <a:rect l="0" t="0" r="r" b="b"/>
                <a:pathLst>
                  <a:path w="7316" h="7139">
                    <a:moveTo>
                      <a:pt x="512" y="7138"/>
                    </a:moveTo>
                    <a:lnTo>
                      <a:pt x="0" y="6617"/>
                    </a:lnTo>
                    <a:lnTo>
                      <a:pt x="6803" y="0"/>
                    </a:lnTo>
                    <a:lnTo>
                      <a:pt x="7315" y="521"/>
                    </a:lnTo>
                    <a:lnTo>
                      <a:pt x="512" y="713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grpSp>
        <p:nvGrpSpPr>
          <p:cNvPr id="88" name="Group 87">
            <a:extLst>
              <a:ext uri="{FF2B5EF4-FFF2-40B4-BE49-F238E27FC236}">
                <a16:creationId xmlns:a16="http://schemas.microsoft.com/office/drawing/2014/main" id="{A240603A-4227-4F06-BF7B-65D9BDF8D87D}"/>
              </a:ext>
            </a:extLst>
          </p:cNvPr>
          <p:cNvGrpSpPr/>
          <p:nvPr/>
        </p:nvGrpSpPr>
        <p:grpSpPr>
          <a:xfrm>
            <a:off x="5460341" y="5252520"/>
            <a:ext cx="1967429" cy="243277"/>
            <a:chOff x="5406628" y="4158242"/>
            <a:chExt cx="1967429" cy="243277"/>
          </a:xfrm>
        </p:grpSpPr>
        <p:sp>
          <p:nvSpPr>
            <p:cNvPr id="89" name="TextBox 88">
              <a:extLst>
                <a:ext uri="{FF2B5EF4-FFF2-40B4-BE49-F238E27FC236}">
                  <a16:creationId xmlns:a16="http://schemas.microsoft.com/office/drawing/2014/main" id="{063B0DC2-430A-4F9E-BDCB-8F6EBD87DDFC}"/>
                </a:ext>
              </a:extLst>
            </p:cNvPr>
            <p:cNvSpPr txBox="1"/>
            <p:nvPr/>
          </p:nvSpPr>
          <p:spPr>
            <a:xfrm>
              <a:off x="5694603" y="4200363"/>
              <a:ext cx="1679454" cy="184666"/>
            </a:xfrm>
            <a:prstGeom prst="rect">
              <a:avLst/>
            </a:prstGeom>
          </p:spPr>
          <p:txBody>
            <a:bodyPr wrap="square" lIns="0" tIns="0" rIns="0" bIns="0" rtlCol="0" anchor="b">
              <a:spAutoFit/>
            </a:bodyPr>
            <a:lstStyle/>
            <a:p>
              <a:r>
                <a:rPr lang="en-US" sz="1200" dirty="0">
                  <a:solidFill>
                    <a:srgbClr val="FF0000"/>
                  </a:solidFill>
                  <a:latin typeface="Calibri" panose="020F0502020204030204" pitchFamily="34" charset="0"/>
                </a:rPr>
                <a:t>Site  Certificate "www"</a:t>
              </a:r>
            </a:p>
          </p:txBody>
        </p:sp>
        <p:grpSp>
          <p:nvGrpSpPr>
            <p:cNvPr id="90" name="Group 89">
              <a:extLst>
                <a:ext uri="{FF2B5EF4-FFF2-40B4-BE49-F238E27FC236}">
                  <a16:creationId xmlns:a16="http://schemas.microsoft.com/office/drawing/2014/main" id="{72D11107-20B0-4B86-80B3-F089485C2793}"/>
                </a:ext>
              </a:extLst>
            </p:cNvPr>
            <p:cNvGrpSpPr>
              <a:grpSpLocks noChangeAspect="1"/>
            </p:cNvGrpSpPr>
            <p:nvPr/>
          </p:nvGrpSpPr>
          <p:grpSpPr>
            <a:xfrm>
              <a:off x="5406628" y="4158242"/>
              <a:ext cx="243277" cy="243277"/>
              <a:chOff x="1727200" y="439738"/>
              <a:chExt cx="6740525" cy="6740525"/>
            </a:xfrm>
            <a:solidFill>
              <a:srgbClr val="FF0000"/>
            </a:solidFill>
          </p:grpSpPr>
          <p:sp>
            <p:nvSpPr>
              <p:cNvPr id="92" name="Freeform 1">
                <a:extLst>
                  <a:ext uri="{FF2B5EF4-FFF2-40B4-BE49-F238E27FC236}">
                    <a16:creationId xmlns:a16="http://schemas.microsoft.com/office/drawing/2014/main" id="{E0A3D555-D456-4CBB-8473-BF60C36DF35E}"/>
                  </a:ext>
                </a:extLst>
              </p:cNvPr>
              <p:cNvSpPr>
                <a:spLocks noChangeArrowheads="1"/>
              </p:cNvSpPr>
              <p:nvPr/>
            </p:nvSpPr>
            <p:spPr bwMode="auto">
              <a:xfrm>
                <a:off x="1727200" y="439738"/>
                <a:ext cx="6740525" cy="6740525"/>
              </a:xfrm>
              <a:custGeom>
                <a:avLst/>
                <a:gdLst>
                  <a:gd name="T0" fmla="*/ 7156 w 18724"/>
                  <a:gd name="T1" fmla="*/ 7456 h 18724"/>
                  <a:gd name="T2" fmla="*/ 7015 w 18724"/>
                  <a:gd name="T3" fmla="*/ 6847 h 18724"/>
                  <a:gd name="T4" fmla="*/ 6918 w 18724"/>
                  <a:gd name="T5" fmla="*/ 6018 h 18724"/>
                  <a:gd name="T6" fmla="*/ 6944 w 18724"/>
                  <a:gd name="T7" fmla="*/ 5215 h 18724"/>
                  <a:gd name="T8" fmla="*/ 7183 w 18724"/>
                  <a:gd name="T9" fmla="*/ 4085 h 18724"/>
                  <a:gd name="T10" fmla="*/ 7633 w 18724"/>
                  <a:gd name="T11" fmla="*/ 3044 h 18724"/>
                  <a:gd name="T12" fmla="*/ 8268 w 18724"/>
                  <a:gd name="T13" fmla="*/ 2118 h 18724"/>
                  <a:gd name="T14" fmla="*/ 9071 w 18724"/>
                  <a:gd name="T15" fmla="*/ 1324 h 18724"/>
                  <a:gd name="T16" fmla="*/ 10005 w 18724"/>
                  <a:gd name="T17" fmla="*/ 697 h 18724"/>
                  <a:gd name="T18" fmla="*/ 11064 w 18724"/>
                  <a:gd name="T19" fmla="*/ 256 h 18724"/>
                  <a:gd name="T20" fmla="*/ 12211 w 18724"/>
                  <a:gd name="T21" fmla="*/ 26 h 18724"/>
                  <a:gd name="T22" fmla="*/ 13120 w 18724"/>
                  <a:gd name="T23" fmla="*/ 0 h 18724"/>
                  <a:gd name="T24" fmla="*/ 14293 w 18724"/>
                  <a:gd name="T25" fmla="*/ 176 h 18724"/>
                  <a:gd name="T26" fmla="*/ 15370 w 18724"/>
                  <a:gd name="T27" fmla="*/ 574 h 18724"/>
                  <a:gd name="T28" fmla="*/ 16349 w 18724"/>
                  <a:gd name="T29" fmla="*/ 1156 h 18724"/>
                  <a:gd name="T30" fmla="*/ 17188 w 18724"/>
                  <a:gd name="T31" fmla="*/ 1906 h 18724"/>
                  <a:gd name="T32" fmla="*/ 17867 w 18724"/>
                  <a:gd name="T33" fmla="*/ 2797 h 18724"/>
                  <a:gd name="T34" fmla="*/ 18361 w 18724"/>
                  <a:gd name="T35" fmla="*/ 3812 h 18724"/>
                  <a:gd name="T36" fmla="*/ 18652 w 18724"/>
                  <a:gd name="T37" fmla="*/ 4924 h 18724"/>
                  <a:gd name="T38" fmla="*/ 18723 w 18724"/>
                  <a:gd name="T39" fmla="*/ 5806 h 18724"/>
                  <a:gd name="T40" fmla="*/ 18599 w 18724"/>
                  <a:gd name="T41" fmla="*/ 6980 h 18724"/>
                  <a:gd name="T42" fmla="*/ 18255 w 18724"/>
                  <a:gd name="T43" fmla="*/ 8074 h 18724"/>
                  <a:gd name="T44" fmla="*/ 17708 w 18724"/>
                  <a:gd name="T45" fmla="*/ 9053 h 18724"/>
                  <a:gd name="T46" fmla="*/ 16985 w 18724"/>
                  <a:gd name="T47" fmla="*/ 9917 h 18724"/>
                  <a:gd name="T48" fmla="*/ 16111 w 18724"/>
                  <a:gd name="T49" fmla="*/ 10623 h 18724"/>
                  <a:gd name="T50" fmla="*/ 15114 w 18724"/>
                  <a:gd name="T51" fmla="*/ 11161 h 18724"/>
                  <a:gd name="T52" fmla="*/ 14002 w 18724"/>
                  <a:gd name="T53" fmla="*/ 11505 h 18724"/>
                  <a:gd name="T54" fmla="*/ 12820 w 18724"/>
                  <a:gd name="T55" fmla="*/ 11620 h 18724"/>
                  <a:gd name="T56" fmla="*/ 11902 w 18724"/>
                  <a:gd name="T57" fmla="*/ 11549 h 18724"/>
                  <a:gd name="T58" fmla="*/ 7862 w 18724"/>
                  <a:gd name="T59" fmla="*/ 15193 h 18724"/>
                  <a:gd name="T60" fmla="*/ 724 w 18724"/>
                  <a:gd name="T61" fmla="*/ 17991 h 18724"/>
                  <a:gd name="T62" fmla="*/ 7130 w 18724"/>
                  <a:gd name="T63" fmla="*/ 14893 h 18724"/>
                  <a:gd name="T64" fmla="*/ 11549 w 18724"/>
                  <a:gd name="T65" fmla="*/ 10738 h 18724"/>
                  <a:gd name="T66" fmla="*/ 12511 w 18724"/>
                  <a:gd name="T67" fmla="*/ 10879 h 18724"/>
                  <a:gd name="T68" fmla="*/ 13349 w 18724"/>
                  <a:gd name="T69" fmla="*/ 10870 h 18724"/>
                  <a:gd name="T70" fmla="*/ 14355 w 18724"/>
                  <a:gd name="T71" fmla="*/ 10667 h 18724"/>
                  <a:gd name="T72" fmla="*/ 15282 w 18724"/>
                  <a:gd name="T73" fmla="*/ 10279 h 18724"/>
                  <a:gd name="T74" fmla="*/ 16102 w 18724"/>
                  <a:gd name="T75" fmla="*/ 9732 h 18724"/>
                  <a:gd name="T76" fmla="*/ 16808 w 18724"/>
                  <a:gd name="T77" fmla="*/ 9044 h 18724"/>
                  <a:gd name="T78" fmla="*/ 17364 w 18724"/>
                  <a:gd name="T79" fmla="*/ 8233 h 18724"/>
                  <a:gd name="T80" fmla="*/ 17761 w 18724"/>
                  <a:gd name="T81" fmla="*/ 7324 h 18724"/>
                  <a:gd name="T82" fmla="*/ 17964 w 18724"/>
                  <a:gd name="T83" fmla="*/ 6327 h 18724"/>
                  <a:gd name="T84" fmla="*/ 17982 w 18724"/>
                  <a:gd name="T85" fmla="*/ 5550 h 18724"/>
                  <a:gd name="T86" fmla="*/ 17823 w 18724"/>
                  <a:gd name="T87" fmla="*/ 4544 h 18724"/>
                  <a:gd name="T88" fmla="*/ 17479 w 18724"/>
                  <a:gd name="T89" fmla="*/ 3609 h 18724"/>
                  <a:gd name="T90" fmla="*/ 16958 w 18724"/>
                  <a:gd name="T91" fmla="*/ 2771 h 18724"/>
                  <a:gd name="T92" fmla="*/ 16296 w 18724"/>
                  <a:gd name="T93" fmla="*/ 2047 h 18724"/>
                  <a:gd name="T94" fmla="*/ 15494 w 18724"/>
                  <a:gd name="T95" fmla="*/ 1465 h 18724"/>
                  <a:gd name="T96" fmla="*/ 14593 w 18724"/>
                  <a:gd name="T97" fmla="*/ 1032 h 18724"/>
                  <a:gd name="T98" fmla="*/ 13605 w 18724"/>
                  <a:gd name="T99" fmla="*/ 785 h 18724"/>
                  <a:gd name="T100" fmla="*/ 12820 w 18724"/>
                  <a:gd name="T101" fmla="*/ 724 h 18724"/>
                  <a:gd name="T102" fmla="*/ 11779 w 18724"/>
                  <a:gd name="T103" fmla="*/ 829 h 18724"/>
                  <a:gd name="T104" fmla="*/ 10808 w 18724"/>
                  <a:gd name="T105" fmla="*/ 1129 h 18724"/>
                  <a:gd name="T106" fmla="*/ 9926 w 18724"/>
                  <a:gd name="T107" fmla="*/ 1597 h 18724"/>
                  <a:gd name="T108" fmla="*/ 9159 w 18724"/>
                  <a:gd name="T109" fmla="*/ 2215 h 18724"/>
                  <a:gd name="T110" fmla="*/ 8533 w 18724"/>
                  <a:gd name="T111" fmla="*/ 2965 h 18724"/>
                  <a:gd name="T112" fmla="*/ 8056 w 18724"/>
                  <a:gd name="T113" fmla="*/ 3830 h 18724"/>
                  <a:gd name="T114" fmla="*/ 7747 w 18724"/>
                  <a:gd name="T115" fmla="*/ 4782 h 18724"/>
                  <a:gd name="T116" fmla="*/ 7641 w 18724"/>
                  <a:gd name="T117" fmla="*/ 5806 h 18724"/>
                  <a:gd name="T118" fmla="*/ 7685 w 18724"/>
                  <a:gd name="T119" fmla="*/ 6433 h 18724"/>
                  <a:gd name="T120" fmla="*/ 7853 w 18724"/>
                  <a:gd name="T121" fmla="*/ 7244 h 18724"/>
                  <a:gd name="T122" fmla="*/ 724 w 18724"/>
                  <a:gd name="T123" fmla="*/ 17991 h 18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24" h="18724">
                    <a:moveTo>
                      <a:pt x="4518" y="18723"/>
                    </a:moveTo>
                    <a:lnTo>
                      <a:pt x="0" y="18723"/>
                    </a:lnTo>
                    <a:lnTo>
                      <a:pt x="0" y="14452"/>
                    </a:lnTo>
                    <a:lnTo>
                      <a:pt x="7156" y="7456"/>
                    </a:lnTo>
                    <a:lnTo>
                      <a:pt x="7156" y="7456"/>
                    </a:lnTo>
                    <a:lnTo>
                      <a:pt x="7103" y="7253"/>
                    </a:lnTo>
                    <a:lnTo>
                      <a:pt x="7050" y="7050"/>
                    </a:lnTo>
                    <a:lnTo>
                      <a:pt x="7015" y="6847"/>
                    </a:lnTo>
                    <a:lnTo>
                      <a:pt x="6980" y="6644"/>
                    </a:lnTo>
                    <a:lnTo>
                      <a:pt x="6953" y="6441"/>
                    </a:lnTo>
                    <a:lnTo>
                      <a:pt x="6935" y="6230"/>
                    </a:lnTo>
                    <a:lnTo>
                      <a:pt x="6918" y="6018"/>
                    </a:lnTo>
                    <a:lnTo>
                      <a:pt x="6918" y="5806"/>
                    </a:lnTo>
                    <a:lnTo>
                      <a:pt x="6918" y="5806"/>
                    </a:lnTo>
                    <a:lnTo>
                      <a:pt x="6927" y="5515"/>
                    </a:lnTo>
                    <a:lnTo>
                      <a:pt x="6944" y="5215"/>
                    </a:lnTo>
                    <a:lnTo>
                      <a:pt x="6988" y="4924"/>
                    </a:lnTo>
                    <a:lnTo>
                      <a:pt x="7041" y="4641"/>
                    </a:lnTo>
                    <a:lnTo>
                      <a:pt x="7103" y="4359"/>
                    </a:lnTo>
                    <a:lnTo>
                      <a:pt x="7183" y="4085"/>
                    </a:lnTo>
                    <a:lnTo>
                      <a:pt x="7280" y="3812"/>
                    </a:lnTo>
                    <a:lnTo>
                      <a:pt x="7385" y="3547"/>
                    </a:lnTo>
                    <a:lnTo>
                      <a:pt x="7500" y="3291"/>
                    </a:lnTo>
                    <a:lnTo>
                      <a:pt x="7633" y="3044"/>
                    </a:lnTo>
                    <a:lnTo>
                      <a:pt x="7774" y="2797"/>
                    </a:lnTo>
                    <a:lnTo>
                      <a:pt x="7924" y="2559"/>
                    </a:lnTo>
                    <a:lnTo>
                      <a:pt x="8091" y="2329"/>
                    </a:lnTo>
                    <a:lnTo>
                      <a:pt x="8268" y="2118"/>
                    </a:lnTo>
                    <a:lnTo>
                      <a:pt x="8453" y="1906"/>
                    </a:lnTo>
                    <a:lnTo>
                      <a:pt x="8647" y="1703"/>
                    </a:lnTo>
                    <a:lnTo>
                      <a:pt x="8850" y="1509"/>
                    </a:lnTo>
                    <a:lnTo>
                      <a:pt x="9071" y="1324"/>
                    </a:lnTo>
                    <a:lnTo>
                      <a:pt x="9291" y="1156"/>
                    </a:lnTo>
                    <a:lnTo>
                      <a:pt x="9520" y="988"/>
                    </a:lnTo>
                    <a:lnTo>
                      <a:pt x="9758" y="838"/>
                    </a:lnTo>
                    <a:lnTo>
                      <a:pt x="10005" y="697"/>
                    </a:lnTo>
                    <a:lnTo>
                      <a:pt x="10261" y="574"/>
                    </a:lnTo>
                    <a:lnTo>
                      <a:pt x="10526" y="450"/>
                    </a:lnTo>
                    <a:lnTo>
                      <a:pt x="10790" y="353"/>
                    </a:lnTo>
                    <a:lnTo>
                      <a:pt x="11064" y="256"/>
                    </a:lnTo>
                    <a:lnTo>
                      <a:pt x="11346" y="176"/>
                    </a:lnTo>
                    <a:lnTo>
                      <a:pt x="11629" y="115"/>
                    </a:lnTo>
                    <a:lnTo>
                      <a:pt x="11920" y="62"/>
                    </a:lnTo>
                    <a:lnTo>
                      <a:pt x="12211" y="26"/>
                    </a:lnTo>
                    <a:lnTo>
                      <a:pt x="12511" y="0"/>
                    </a:lnTo>
                    <a:lnTo>
                      <a:pt x="12820" y="0"/>
                    </a:lnTo>
                    <a:lnTo>
                      <a:pt x="12820" y="0"/>
                    </a:lnTo>
                    <a:lnTo>
                      <a:pt x="13120" y="0"/>
                    </a:lnTo>
                    <a:lnTo>
                      <a:pt x="13420" y="26"/>
                    </a:lnTo>
                    <a:lnTo>
                      <a:pt x="13711" y="62"/>
                    </a:lnTo>
                    <a:lnTo>
                      <a:pt x="14002" y="115"/>
                    </a:lnTo>
                    <a:lnTo>
                      <a:pt x="14293" y="176"/>
                    </a:lnTo>
                    <a:lnTo>
                      <a:pt x="14567" y="256"/>
                    </a:lnTo>
                    <a:lnTo>
                      <a:pt x="14841" y="353"/>
                    </a:lnTo>
                    <a:lnTo>
                      <a:pt x="15114" y="450"/>
                    </a:lnTo>
                    <a:lnTo>
                      <a:pt x="15370" y="574"/>
                    </a:lnTo>
                    <a:lnTo>
                      <a:pt x="15626" y="697"/>
                    </a:lnTo>
                    <a:lnTo>
                      <a:pt x="15873" y="838"/>
                    </a:lnTo>
                    <a:lnTo>
                      <a:pt x="16111" y="988"/>
                    </a:lnTo>
                    <a:lnTo>
                      <a:pt x="16349" y="1156"/>
                    </a:lnTo>
                    <a:lnTo>
                      <a:pt x="16570" y="1324"/>
                    </a:lnTo>
                    <a:lnTo>
                      <a:pt x="16782" y="1509"/>
                    </a:lnTo>
                    <a:lnTo>
                      <a:pt x="16985" y="1703"/>
                    </a:lnTo>
                    <a:lnTo>
                      <a:pt x="17188" y="1906"/>
                    </a:lnTo>
                    <a:lnTo>
                      <a:pt x="17373" y="2118"/>
                    </a:lnTo>
                    <a:lnTo>
                      <a:pt x="17541" y="2329"/>
                    </a:lnTo>
                    <a:lnTo>
                      <a:pt x="17708" y="2559"/>
                    </a:lnTo>
                    <a:lnTo>
                      <a:pt x="17867" y="2797"/>
                    </a:lnTo>
                    <a:lnTo>
                      <a:pt x="18008" y="3044"/>
                    </a:lnTo>
                    <a:lnTo>
                      <a:pt x="18132" y="3291"/>
                    </a:lnTo>
                    <a:lnTo>
                      <a:pt x="18255" y="3547"/>
                    </a:lnTo>
                    <a:lnTo>
                      <a:pt x="18361" y="3812"/>
                    </a:lnTo>
                    <a:lnTo>
                      <a:pt x="18449" y="4085"/>
                    </a:lnTo>
                    <a:lnTo>
                      <a:pt x="18529" y="4359"/>
                    </a:lnTo>
                    <a:lnTo>
                      <a:pt x="18599" y="4641"/>
                    </a:lnTo>
                    <a:lnTo>
                      <a:pt x="18652" y="4924"/>
                    </a:lnTo>
                    <a:lnTo>
                      <a:pt x="18688" y="5215"/>
                    </a:lnTo>
                    <a:lnTo>
                      <a:pt x="18714" y="5515"/>
                    </a:lnTo>
                    <a:lnTo>
                      <a:pt x="18723" y="5806"/>
                    </a:lnTo>
                    <a:lnTo>
                      <a:pt x="18723" y="5806"/>
                    </a:lnTo>
                    <a:lnTo>
                      <a:pt x="18714" y="6106"/>
                    </a:lnTo>
                    <a:lnTo>
                      <a:pt x="18688" y="6406"/>
                    </a:lnTo>
                    <a:lnTo>
                      <a:pt x="18652" y="6697"/>
                    </a:lnTo>
                    <a:lnTo>
                      <a:pt x="18599" y="6980"/>
                    </a:lnTo>
                    <a:lnTo>
                      <a:pt x="18529" y="7262"/>
                    </a:lnTo>
                    <a:lnTo>
                      <a:pt x="18449" y="7535"/>
                    </a:lnTo>
                    <a:lnTo>
                      <a:pt x="18361" y="7809"/>
                    </a:lnTo>
                    <a:lnTo>
                      <a:pt x="18255" y="8074"/>
                    </a:lnTo>
                    <a:lnTo>
                      <a:pt x="18132" y="8330"/>
                    </a:lnTo>
                    <a:lnTo>
                      <a:pt x="18008" y="8577"/>
                    </a:lnTo>
                    <a:lnTo>
                      <a:pt x="17867" y="8824"/>
                    </a:lnTo>
                    <a:lnTo>
                      <a:pt x="17708" y="9053"/>
                    </a:lnTo>
                    <a:lnTo>
                      <a:pt x="17541" y="9283"/>
                    </a:lnTo>
                    <a:lnTo>
                      <a:pt x="17373" y="9502"/>
                    </a:lnTo>
                    <a:lnTo>
                      <a:pt x="17188" y="9714"/>
                    </a:lnTo>
                    <a:lnTo>
                      <a:pt x="16985" y="9917"/>
                    </a:lnTo>
                    <a:lnTo>
                      <a:pt x="16782" y="10111"/>
                    </a:lnTo>
                    <a:lnTo>
                      <a:pt x="16570" y="10296"/>
                    </a:lnTo>
                    <a:lnTo>
                      <a:pt x="16349" y="10464"/>
                    </a:lnTo>
                    <a:lnTo>
                      <a:pt x="16111" y="10623"/>
                    </a:lnTo>
                    <a:lnTo>
                      <a:pt x="15873" y="10782"/>
                    </a:lnTo>
                    <a:lnTo>
                      <a:pt x="15626" y="10923"/>
                    </a:lnTo>
                    <a:lnTo>
                      <a:pt x="15370" y="11046"/>
                    </a:lnTo>
                    <a:lnTo>
                      <a:pt x="15114" y="11161"/>
                    </a:lnTo>
                    <a:lnTo>
                      <a:pt x="14841" y="11267"/>
                    </a:lnTo>
                    <a:lnTo>
                      <a:pt x="14567" y="11355"/>
                    </a:lnTo>
                    <a:lnTo>
                      <a:pt x="14293" y="11435"/>
                    </a:lnTo>
                    <a:lnTo>
                      <a:pt x="14002" y="11505"/>
                    </a:lnTo>
                    <a:lnTo>
                      <a:pt x="13711" y="11558"/>
                    </a:lnTo>
                    <a:lnTo>
                      <a:pt x="13420" y="11593"/>
                    </a:lnTo>
                    <a:lnTo>
                      <a:pt x="13120" y="11611"/>
                    </a:lnTo>
                    <a:lnTo>
                      <a:pt x="12820" y="11620"/>
                    </a:lnTo>
                    <a:lnTo>
                      <a:pt x="12820" y="11620"/>
                    </a:lnTo>
                    <a:lnTo>
                      <a:pt x="12520" y="11611"/>
                    </a:lnTo>
                    <a:lnTo>
                      <a:pt x="12211" y="11585"/>
                    </a:lnTo>
                    <a:lnTo>
                      <a:pt x="11902" y="11549"/>
                    </a:lnTo>
                    <a:lnTo>
                      <a:pt x="11585" y="11496"/>
                    </a:lnTo>
                    <a:lnTo>
                      <a:pt x="9617" y="13446"/>
                    </a:lnTo>
                    <a:lnTo>
                      <a:pt x="7862" y="13446"/>
                    </a:lnTo>
                    <a:lnTo>
                      <a:pt x="7862" y="15193"/>
                    </a:lnTo>
                    <a:lnTo>
                      <a:pt x="6415" y="16632"/>
                    </a:lnTo>
                    <a:lnTo>
                      <a:pt x="4518" y="16632"/>
                    </a:lnTo>
                    <a:lnTo>
                      <a:pt x="4518" y="18723"/>
                    </a:lnTo>
                    <a:close/>
                    <a:moveTo>
                      <a:pt x="724" y="17991"/>
                    </a:moveTo>
                    <a:lnTo>
                      <a:pt x="3794" y="17991"/>
                    </a:lnTo>
                    <a:lnTo>
                      <a:pt x="3794" y="15899"/>
                    </a:lnTo>
                    <a:lnTo>
                      <a:pt x="6115" y="15899"/>
                    </a:lnTo>
                    <a:lnTo>
                      <a:pt x="7130" y="14893"/>
                    </a:lnTo>
                    <a:lnTo>
                      <a:pt x="7130" y="12714"/>
                    </a:lnTo>
                    <a:lnTo>
                      <a:pt x="9318" y="12714"/>
                    </a:lnTo>
                    <a:lnTo>
                      <a:pt x="11355" y="10693"/>
                    </a:lnTo>
                    <a:lnTo>
                      <a:pt x="11549" y="10738"/>
                    </a:lnTo>
                    <a:lnTo>
                      <a:pt x="11549" y="10738"/>
                    </a:lnTo>
                    <a:lnTo>
                      <a:pt x="11876" y="10808"/>
                    </a:lnTo>
                    <a:lnTo>
                      <a:pt x="12202" y="10852"/>
                    </a:lnTo>
                    <a:lnTo>
                      <a:pt x="12511" y="10879"/>
                    </a:lnTo>
                    <a:lnTo>
                      <a:pt x="12820" y="10896"/>
                    </a:lnTo>
                    <a:lnTo>
                      <a:pt x="12820" y="10896"/>
                    </a:lnTo>
                    <a:lnTo>
                      <a:pt x="13085" y="10888"/>
                    </a:lnTo>
                    <a:lnTo>
                      <a:pt x="13349" y="10870"/>
                    </a:lnTo>
                    <a:lnTo>
                      <a:pt x="13605" y="10835"/>
                    </a:lnTo>
                    <a:lnTo>
                      <a:pt x="13861" y="10790"/>
                    </a:lnTo>
                    <a:lnTo>
                      <a:pt x="14108" y="10729"/>
                    </a:lnTo>
                    <a:lnTo>
                      <a:pt x="14355" y="10667"/>
                    </a:lnTo>
                    <a:lnTo>
                      <a:pt x="14593" y="10588"/>
                    </a:lnTo>
                    <a:lnTo>
                      <a:pt x="14832" y="10490"/>
                    </a:lnTo>
                    <a:lnTo>
                      <a:pt x="15061" y="10393"/>
                    </a:lnTo>
                    <a:lnTo>
                      <a:pt x="15282" y="10279"/>
                    </a:lnTo>
                    <a:lnTo>
                      <a:pt x="15494" y="10155"/>
                    </a:lnTo>
                    <a:lnTo>
                      <a:pt x="15705" y="10023"/>
                    </a:lnTo>
                    <a:lnTo>
                      <a:pt x="15908" y="9882"/>
                    </a:lnTo>
                    <a:lnTo>
                      <a:pt x="16102" y="9732"/>
                    </a:lnTo>
                    <a:lnTo>
                      <a:pt x="16296" y="9573"/>
                    </a:lnTo>
                    <a:lnTo>
                      <a:pt x="16473" y="9405"/>
                    </a:lnTo>
                    <a:lnTo>
                      <a:pt x="16641" y="9230"/>
                    </a:lnTo>
                    <a:lnTo>
                      <a:pt x="16808" y="9044"/>
                    </a:lnTo>
                    <a:lnTo>
                      <a:pt x="16958" y="8850"/>
                    </a:lnTo>
                    <a:lnTo>
                      <a:pt x="17108" y="8647"/>
                    </a:lnTo>
                    <a:lnTo>
                      <a:pt x="17241" y="8444"/>
                    </a:lnTo>
                    <a:lnTo>
                      <a:pt x="17364" y="8233"/>
                    </a:lnTo>
                    <a:lnTo>
                      <a:pt x="17479" y="8012"/>
                    </a:lnTo>
                    <a:lnTo>
                      <a:pt x="17585" y="7783"/>
                    </a:lnTo>
                    <a:lnTo>
                      <a:pt x="17673" y="7553"/>
                    </a:lnTo>
                    <a:lnTo>
                      <a:pt x="17761" y="7324"/>
                    </a:lnTo>
                    <a:lnTo>
                      <a:pt x="17823" y="7077"/>
                    </a:lnTo>
                    <a:lnTo>
                      <a:pt x="17885" y="6830"/>
                    </a:lnTo>
                    <a:lnTo>
                      <a:pt x="17929" y="6583"/>
                    </a:lnTo>
                    <a:lnTo>
                      <a:pt x="17964" y="6327"/>
                    </a:lnTo>
                    <a:lnTo>
                      <a:pt x="17982" y="6071"/>
                    </a:lnTo>
                    <a:lnTo>
                      <a:pt x="17991" y="5806"/>
                    </a:lnTo>
                    <a:lnTo>
                      <a:pt x="17991" y="5806"/>
                    </a:lnTo>
                    <a:lnTo>
                      <a:pt x="17982" y="5550"/>
                    </a:lnTo>
                    <a:lnTo>
                      <a:pt x="17964" y="5294"/>
                    </a:lnTo>
                    <a:lnTo>
                      <a:pt x="17929" y="5038"/>
                    </a:lnTo>
                    <a:lnTo>
                      <a:pt x="17885" y="4782"/>
                    </a:lnTo>
                    <a:lnTo>
                      <a:pt x="17823" y="4544"/>
                    </a:lnTo>
                    <a:lnTo>
                      <a:pt x="17761" y="4297"/>
                    </a:lnTo>
                    <a:lnTo>
                      <a:pt x="17673" y="4059"/>
                    </a:lnTo>
                    <a:lnTo>
                      <a:pt x="17585" y="3830"/>
                    </a:lnTo>
                    <a:lnTo>
                      <a:pt x="17479" y="3609"/>
                    </a:lnTo>
                    <a:lnTo>
                      <a:pt x="17364" y="3388"/>
                    </a:lnTo>
                    <a:lnTo>
                      <a:pt x="17241" y="3177"/>
                    </a:lnTo>
                    <a:lnTo>
                      <a:pt x="17108" y="2965"/>
                    </a:lnTo>
                    <a:lnTo>
                      <a:pt x="16958" y="2771"/>
                    </a:lnTo>
                    <a:lnTo>
                      <a:pt x="16808" y="2577"/>
                    </a:lnTo>
                    <a:lnTo>
                      <a:pt x="16641" y="2391"/>
                    </a:lnTo>
                    <a:lnTo>
                      <a:pt x="16473" y="2215"/>
                    </a:lnTo>
                    <a:lnTo>
                      <a:pt x="16296" y="2047"/>
                    </a:lnTo>
                    <a:lnTo>
                      <a:pt x="16102" y="1888"/>
                    </a:lnTo>
                    <a:lnTo>
                      <a:pt x="15908" y="1738"/>
                    </a:lnTo>
                    <a:lnTo>
                      <a:pt x="15705" y="1597"/>
                    </a:lnTo>
                    <a:lnTo>
                      <a:pt x="15494" y="1465"/>
                    </a:lnTo>
                    <a:lnTo>
                      <a:pt x="15282" y="1341"/>
                    </a:lnTo>
                    <a:lnTo>
                      <a:pt x="15061" y="1227"/>
                    </a:lnTo>
                    <a:lnTo>
                      <a:pt x="14832" y="1129"/>
                    </a:lnTo>
                    <a:lnTo>
                      <a:pt x="14593" y="1032"/>
                    </a:lnTo>
                    <a:lnTo>
                      <a:pt x="14355" y="953"/>
                    </a:lnTo>
                    <a:lnTo>
                      <a:pt x="14108" y="882"/>
                    </a:lnTo>
                    <a:lnTo>
                      <a:pt x="13861" y="829"/>
                    </a:lnTo>
                    <a:lnTo>
                      <a:pt x="13605" y="785"/>
                    </a:lnTo>
                    <a:lnTo>
                      <a:pt x="13349" y="750"/>
                    </a:lnTo>
                    <a:lnTo>
                      <a:pt x="13085" y="732"/>
                    </a:lnTo>
                    <a:lnTo>
                      <a:pt x="12820" y="724"/>
                    </a:lnTo>
                    <a:lnTo>
                      <a:pt x="12820" y="724"/>
                    </a:lnTo>
                    <a:lnTo>
                      <a:pt x="12555" y="732"/>
                    </a:lnTo>
                    <a:lnTo>
                      <a:pt x="12290" y="750"/>
                    </a:lnTo>
                    <a:lnTo>
                      <a:pt x="12035" y="785"/>
                    </a:lnTo>
                    <a:lnTo>
                      <a:pt x="11779" y="829"/>
                    </a:lnTo>
                    <a:lnTo>
                      <a:pt x="11523" y="882"/>
                    </a:lnTo>
                    <a:lnTo>
                      <a:pt x="11285" y="953"/>
                    </a:lnTo>
                    <a:lnTo>
                      <a:pt x="11038" y="1032"/>
                    </a:lnTo>
                    <a:lnTo>
                      <a:pt x="10808" y="1129"/>
                    </a:lnTo>
                    <a:lnTo>
                      <a:pt x="10579" y="1227"/>
                    </a:lnTo>
                    <a:lnTo>
                      <a:pt x="10358" y="1341"/>
                    </a:lnTo>
                    <a:lnTo>
                      <a:pt x="10137" y="1465"/>
                    </a:lnTo>
                    <a:lnTo>
                      <a:pt x="9926" y="1597"/>
                    </a:lnTo>
                    <a:lnTo>
                      <a:pt x="9723" y="1738"/>
                    </a:lnTo>
                    <a:lnTo>
                      <a:pt x="9529" y="1888"/>
                    </a:lnTo>
                    <a:lnTo>
                      <a:pt x="9344" y="2047"/>
                    </a:lnTo>
                    <a:lnTo>
                      <a:pt x="9159" y="2215"/>
                    </a:lnTo>
                    <a:lnTo>
                      <a:pt x="8991" y="2391"/>
                    </a:lnTo>
                    <a:lnTo>
                      <a:pt x="8833" y="2577"/>
                    </a:lnTo>
                    <a:lnTo>
                      <a:pt x="8674" y="2771"/>
                    </a:lnTo>
                    <a:lnTo>
                      <a:pt x="8533" y="2965"/>
                    </a:lnTo>
                    <a:lnTo>
                      <a:pt x="8391" y="3177"/>
                    </a:lnTo>
                    <a:lnTo>
                      <a:pt x="8268" y="3388"/>
                    </a:lnTo>
                    <a:lnTo>
                      <a:pt x="8153" y="3609"/>
                    </a:lnTo>
                    <a:lnTo>
                      <a:pt x="8056" y="3830"/>
                    </a:lnTo>
                    <a:lnTo>
                      <a:pt x="7959" y="4059"/>
                    </a:lnTo>
                    <a:lnTo>
                      <a:pt x="7880" y="4297"/>
                    </a:lnTo>
                    <a:lnTo>
                      <a:pt x="7809" y="4544"/>
                    </a:lnTo>
                    <a:lnTo>
                      <a:pt x="7747" y="4782"/>
                    </a:lnTo>
                    <a:lnTo>
                      <a:pt x="7703" y="5038"/>
                    </a:lnTo>
                    <a:lnTo>
                      <a:pt x="7677" y="5294"/>
                    </a:lnTo>
                    <a:lnTo>
                      <a:pt x="7650" y="5550"/>
                    </a:lnTo>
                    <a:lnTo>
                      <a:pt x="7641" y="5806"/>
                    </a:lnTo>
                    <a:lnTo>
                      <a:pt x="7641" y="5806"/>
                    </a:lnTo>
                    <a:lnTo>
                      <a:pt x="7650" y="6018"/>
                    </a:lnTo>
                    <a:lnTo>
                      <a:pt x="7659" y="6230"/>
                    </a:lnTo>
                    <a:lnTo>
                      <a:pt x="7685" y="6433"/>
                    </a:lnTo>
                    <a:lnTo>
                      <a:pt x="7712" y="6635"/>
                    </a:lnTo>
                    <a:lnTo>
                      <a:pt x="7756" y="6838"/>
                    </a:lnTo>
                    <a:lnTo>
                      <a:pt x="7800" y="7041"/>
                    </a:lnTo>
                    <a:lnTo>
                      <a:pt x="7853" y="7244"/>
                    </a:lnTo>
                    <a:lnTo>
                      <a:pt x="7915" y="7438"/>
                    </a:lnTo>
                    <a:lnTo>
                      <a:pt x="7994" y="7659"/>
                    </a:lnTo>
                    <a:lnTo>
                      <a:pt x="724" y="14761"/>
                    </a:lnTo>
                    <a:lnTo>
                      <a:pt x="724" y="1799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3" name="Freeform 2">
                <a:extLst>
                  <a:ext uri="{FF2B5EF4-FFF2-40B4-BE49-F238E27FC236}">
                    <a16:creationId xmlns:a16="http://schemas.microsoft.com/office/drawing/2014/main" id="{CE73792F-9102-40DC-A77F-16A9A0932A76}"/>
                  </a:ext>
                </a:extLst>
              </p:cNvPr>
              <p:cNvSpPr>
                <a:spLocks noChangeArrowheads="1"/>
              </p:cNvSpPr>
              <p:nvPr/>
            </p:nvSpPr>
            <p:spPr bwMode="auto">
              <a:xfrm>
                <a:off x="4859338" y="1004888"/>
                <a:ext cx="3027362" cy="2986087"/>
              </a:xfrm>
              <a:custGeom>
                <a:avLst/>
                <a:gdLst>
                  <a:gd name="T0" fmla="*/ 62 w 8409"/>
                  <a:gd name="T1" fmla="*/ 2991 h 8294"/>
                  <a:gd name="T2" fmla="*/ 177 w 8409"/>
                  <a:gd name="T3" fmla="*/ 2664 h 8294"/>
                  <a:gd name="T4" fmla="*/ 397 w 8409"/>
                  <a:gd name="T5" fmla="*/ 2197 h 8294"/>
                  <a:gd name="T6" fmla="*/ 662 w 8409"/>
                  <a:gd name="T7" fmla="*/ 1773 h 8294"/>
                  <a:gd name="T8" fmla="*/ 979 w 8409"/>
                  <a:gd name="T9" fmla="*/ 1385 h 8294"/>
                  <a:gd name="T10" fmla="*/ 1332 w 8409"/>
                  <a:gd name="T11" fmla="*/ 1032 h 8294"/>
                  <a:gd name="T12" fmla="*/ 1729 w 8409"/>
                  <a:gd name="T13" fmla="*/ 732 h 8294"/>
                  <a:gd name="T14" fmla="*/ 2161 w 8409"/>
                  <a:gd name="T15" fmla="*/ 476 h 8294"/>
                  <a:gd name="T16" fmla="*/ 2620 w 8409"/>
                  <a:gd name="T17" fmla="*/ 273 h 8294"/>
                  <a:gd name="T18" fmla="*/ 3105 w 8409"/>
                  <a:gd name="T19" fmla="*/ 123 h 8294"/>
                  <a:gd name="T20" fmla="*/ 3608 w 8409"/>
                  <a:gd name="T21" fmla="*/ 35 h 8294"/>
                  <a:gd name="T22" fmla="*/ 4129 w 8409"/>
                  <a:gd name="T23" fmla="*/ 0 h 8294"/>
                  <a:gd name="T24" fmla="*/ 4570 w 8409"/>
                  <a:gd name="T25" fmla="*/ 26 h 8294"/>
                  <a:gd name="T26" fmla="*/ 5196 w 8409"/>
                  <a:gd name="T27" fmla="*/ 132 h 8294"/>
                  <a:gd name="T28" fmla="*/ 5796 w 8409"/>
                  <a:gd name="T29" fmla="*/ 335 h 8294"/>
                  <a:gd name="T30" fmla="*/ 6343 w 8409"/>
                  <a:gd name="T31" fmla="*/ 608 h 8294"/>
                  <a:gd name="T32" fmla="*/ 6846 w 8409"/>
                  <a:gd name="T33" fmla="*/ 970 h 8294"/>
                  <a:gd name="T34" fmla="*/ 7296 w 8409"/>
                  <a:gd name="T35" fmla="*/ 1385 h 8294"/>
                  <a:gd name="T36" fmla="*/ 7676 w 8409"/>
                  <a:gd name="T37" fmla="*/ 1861 h 8294"/>
                  <a:gd name="T38" fmla="*/ 7985 w 8409"/>
                  <a:gd name="T39" fmla="*/ 2400 h 8294"/>
                  <a:gd name="T40" fmla="*/ 8214 w 8409"/>
                  <a:gd name="T41" fmla="*/ 2973 h 8294"/>
                  <a:gd name="T42" fmla="*/ 8355 w 8409"/>
                  <a:gd name="T43" fmla="*/ 3582 h 8294"/>
                  <a:gd name="T44" fmla="*/ 8408 w 8409"/>
                  <a:gd name="T45" fmla="*/ 4226 h 8294"/>
                  <a:gd name="T46" fmla="*/ 8391 w 8409"/>
                  <a:gd name="T47" fmla="*/ 4570 h 8294"/>
                  <a:gd name="T48" fmla="*/ 8320 w 8409"/>
                  <a:gd name="T49" fmla="*/ 5073 h 8294"/>
                  <a:gd name="T50" fmla="*/ 8188 w 8409"/>
                  <a:gd name="T51" fmla="*/ 5567 h 8294"/>
                  <a:gd name="T52" fmla="*/ 7994 w 8409"/>
                  <a:gd name="T53" fmla="*/ 6026 h 8294"/>
                  <a:gd name="T54" fmla="*/ 7755 w 8409"/>
                  <a:gd name="T55" fmla="*/ 6459 h 8294"/>
                  <a:gd name="T56" fmla="*/ 7464 w 8409"/>
                  <a:gd name="T57" fmla="*/ 6856 h 8294"/>
                  <a:gd name="T58" fmla="*/ 7129 w 8409"/>
                  <a:gd name="T59" fmla="*/ 7226 h 8294"/>
                  <a:gd name="T60" fmla="*/ 6741 w 8409"/>
                  <a:gd name="T61" fmla="*/ 7544 h 8294"/>
                  <a:gd name="T62" fmla="*/ 6317 w 8409"/>
                  <a:gd name="T63" fmla="*/ 7825 h 8294"/>
                  <a:gd name="T64" fmla="*/ 5858 w 8409"/>
                  <a:gd name="T65" fmla="*/ 8055 h 8294"/>
                  <a:gd name="T66" fmla="*/ 5364 w 8409"/>
                  <a:gd name="T67" fmla="*/ 8240 h 8294"/>
                  <a:gd name="T68" fmla="*/ 5355 w 8409"/>
                  <a:gd name="T69" fmla="*/ 7473 h 8294"/>
                  <a:gd name="T70" fmla="*/ 5858 w 8409"/>
                  <a:gd name="T71" fmla="*/ 7253 h 8294"/>
                  <a:gd name="T72" fmla="*/ 6511 w 8409"/>
                  <a:gd name="T73" fmla="*/ 6794 h 8294"/>
                  <a:gd name="T74" fmla="*/ 7041 w 8409"/>
                  <a:gd name="T75" fmla="*/ 6212 h 8294"/>
                  <a:gd name="T76" fmla="*/ 7420 w 8409"/>
                  <a:gd name="T77" fmla="*/ 5532 h 8294"/>
                  <a:gd name="T78" fmla="*/ 7632 w 8409"/>
                  <a:gd name="T79" fmla="*/ 4764 h 8294"/>
                  <a:gd name="T80" fmla="*/ 7676 w 8409"/>
                  <a:gd name="T81" fmla="*/ 4359 h 8294"/>
                  <a:gd name="T82" fmla="*/ 7676 w 8409"/>
                  <a:gd name="T83" fmla="*/ 4050 h 8294"/>
                  <a:gd name="T84" fmla="*/ 7605 w 8409"/>
                  <a:gd name="T85" fmla="*/ 3520 h 8294"/>
                  <a:gd name="T86" fmla="*/ 7464 w 8409"/>
                  <a:gd name="T87" fmla="*/ 3026 h 8294"/>
                  <a:gd name="T88" fmla="*/ 7252 w 8409"/>
                  <a:gd name="T89" fmla="*/ 2559 h 8294"/>
                  <a:gd name="T90" fmla="*/ 6970 w 8409"/>
                  <a:gd name="T91" fmla="*/ 2135 h 8294"/>
                  <a:gd name="T92" fmla="*/ 6635 w 8409"/>
                  <a:gd name="T93" fmla="*/ 1756 h 8294"/>
                  <a:gd name="T94" fmla="*/ 6255 w 8409"/>
                  <a:gd name="T95" fmla="*/ 1420 h 8294"/>
                  <a:gd name="T96" fmla="*/ 5823 w 8409"/>
                  <a:gd name="T97" fmla="*/ 1156 h 8294"/>
                  <a:gd name="T98" fmla="*/ 5346 w 8409"/>
                  <a:gd name="T99" fmla="*/ 944 h 8294"/>
                  <a:gd name="T100" fmla="*/ 4843 w 8409"/>
                  <a:gd name="T101" fmla="*/ 803 h 8294"/>
                  <a:gd name="T102" fmla="*/ 4314 w 8409"/>
                  <a:gd name="T103" fmla="*/ 732 h 8294"/>
                  <a:gd name="T104" fmla="*/ 3855 w 8409"/>
                  <a:gd name="T105" fmla="*/ 741 h 8294"/>
                  <a:gd name="T106" fmla="*/ 3061 w 8409"/>
                  <a:gd name="T107" fmla="*/ 891 h 8294"/>
                  <a:gd name="T108" fmla="*/ 2338 w 8409"/>
                  <a:gd name="T109" fmla="*/ 1208 h 8294"/>
                  <a:gd name="T110" fmla="*/ 1702 w 8409"/>
                  <a:gd name="T111" fmla="*/ 1685 h 8294"/>
                  <a:gd name="T112" fmla="*/ 1199 w 8409"/>
                  <a:gd name="T113" fmla="*/ 2285 h 8294"/>
                  <a:gd name="T114" fmla="*/ 829 w 8409"/>
                  <a:gd name="T115" fmla="*/ 3000 h 8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9" h="8294">
                    <a:moveTo>
                      <a:pt x="5161" y="8293"/>
                    </a:moveTo>
                    <a:lnTo>
                      <a:pt x="0" y="3203"/>
                    </a:lnTo>
                    <a:lnTo>
                      <a:pt x="62" y="2991"/>
                    </a:lnTo>
                    <a:lnTo>
                      <a:pt x="62" y="2991"/>
                    </a:lnTo>
                    <a:lnTo>
                      <a:pt x="115" y="2832"/>
                    </a:lnTo>
                    <a:lnTo>
                      <a:pt x="177" y="2664"/>
                    </a:lnTo>
                    <a:lnTo>
                      <a:pt x="247" y="2506"/>
                    </a:lnTo>
                    <a:lnTo>
                      <a:pt x="318" y="2356"/>
                    </a:lnTo>
                    <a:lnTo>
                      <a:pt x="397" y="2197"/>
                    </a:lnTo>
                    <a:lnTo>
                      <a:pt x="477" y="2056"/>
                    </a:lnTo>
                    <a:lnTo>
                      <a:pt x="574" y="1906"/>
                    </a:lnTo>
                    <a:lnTo>
                      <a:pt x="662" y="1773"/>
                    </a:lnTo>
                    <a:lnTo>
                      <a:pt x="767" y="1632"/>
                    </a:lnTo>
                    <a:lnTo>
                      <a:pt x="873" y="1508"/>
                    </a:lnTo>
                    <a:lnTo>
                      <a:pt x="979" y="1385"/>
                    </a:lnTo>
                    <a:lnTo>
                      <a:pt x="1093" y="1261"/>
                    </a:lnTo>
                    <a:lnTo>
                      <a:pt x="1208" y="1147"/>
                    </a:lnTo>
                    <a:lnTo>
                      <a:pt x="1332" y="1032"/>
                    </a:lnTo>
                    <a:lnTo>
                      <a:pt x="1464" y="926"/>
                    </a:lnTo>
                    <a:lnTo>
                      <a:pt x="1596" y="829"/>
                    </a:lnTo>
                    <a:lnTo>
                      <a:pt x="1729" y="732"/>
                    </a:lnTo>
                    <a:lnTo>
                      <a:pt x="1870" y="644"/>
                    </a:lnTo>
                    <a:lnTo>
                      <a:pt x="2011" y="556"/>
                    </a:lnTo>
                    <a:lnTo>
                      <a:pt x="2161" y="476"/>
                    </a:lnTo>
                    <a:lnTo>
                      <a:pt x="2311" y="406"/>
                    </a:lnTo>
                    <a:lnTo>
                      <a:pt x="2461" y="335"/>
                    </a:lnTo>
                    <a:lnTo>
                      <a:pt x="2620" y="273"/>
                    </a:lnTo>
                    <a:lnTo>
                      <a:pt x="2779" y="220"/>
                    </a:lnTo>
                    <a:lnTo>
                      <a:pt x="2938" y="167"/>
                    </a:lnTo>
                    <a:lnTo>
                      <a:pt x="3105" y="123"/>
                    </a:lnTo>
                    <a:lnTo>
                      <a:pt x="3264" y="88"/>
                    </a:lnTo>
                    <a:lnTo>
                      <a:pt x="3440" y="53"/>
                    </a:lnTo>
                    <a:lnTo>
                      <a:pt x="3608" y="35"/>
                    </a:lnTo>
                    <a:lnTo>
                      <a:pt x="3776" y="17"/>
                    </a:lnTo>
                    <a:lnTo>
                      <a:pt x="3952" y="0"/>
                    </a:lnTo>
                    <a:lnTo>
                      <a:pt x="4129" y="0"/>
                    </a:lnTo>
                    <a:lnTo>
                      <a:pt x="4129" y="0"/>
                    </a:lnTo>
                    <a:lnTo>
                      <a:pt x="4349" y="8"/>
                    </a:lnTo>
                    <a:lnTo>
                      <a:pt x="4570" y="26"/>
                    </a:lnTo>
                    <a:lnTo>
                      <a:pt x="4782" y="53"/>
                    </a:lnTo>
                    <a:lnTo>
                      <a:pt x="4993" y="88"/>
                    </a:lnTo>
                    <a:lnTo>
                      <a:pt x="5196" y="132"/>
                    </a:lnTo>
                    <a:lnTo>
                      <a:pt x="5399" y="194"/>
                    </a:lnTo>
                    <a:lnTo>
                      <a:pt x="5602" y="256"/>
                    </a:lnTo>
                    <a:lnTo>
                      <a:pt x="5796" y="335"/>
                    </a:lnTo>
                    <a:lnTo>
                      <a:pt x="5982" y="414"/>
                    </a:lnTo>
                    <a:lnTo>
                      <a:pt x="6167" y="511"/>
                    </a:lnTo>
                    <a:lnTo>
                      <a:pt x="6343" y="608"/>
                    </a:lnTo>
                    <a:lnTo>
                      <a:pt x="6520" y="723"/>
                    </a:lnTo>
                    <a:lnTo>
                      <a:pt x="6688" y="838"/>
                    </a:lnTo>
                    <a:lnTo>
                      <a:pt x="6846" y="970"/>
                    </a:lnTo>
                    <a:lnTo>
                      <a:pt x="7005" y="1103"/>
                    </a:lnTo>
                    <a:lnTo>
                      <a:pt x="7155" y="1235"/>
                    </a:lnTo>
                    <a:lnTo>
                      <a:pt x="7296" y="1385"/>
                    </a:lnTo>
                    <a:lnTo>
                      <a:pt x="7429" y="1544"/>
                    </a:lnTo>
                    <a:lnTo>
                      <a:pt x="7552" y="1703"/>
                    </a:lnTo>
                    <a:lnTo>
                      <a:pt x="7676" y="1861"/>
                    </a:lnTo>
                    <a:lnTo>
                      <a:pt x="7782" y="2038"/>
                    </a:lnTo>
                    <a:lnTo>
                      <a:pt x="7888" y="2214"/>
                    </a:lnTo>
                    <a:lnTo>
                      <a:pt x="7985" y="2400"/>
                    </a:lnTo>
                    <a:lnTo>
                      <a:pt x="8073" y="2585"/>
                    </a:lnTo>
                    <a:lnTo>
                      <a:pt x="8144" y="2770"/>
                    </a:lnTo>
                    <a:lnTo>
                      <a:pt x="8214" y="2973"/>
                    </a:lnTo>
                    <a:lnTo>
                      <a:pt x="8267" y="3167"/>
                    </a:lnTo>
                    <a:lnTo>
                      <a:pt x="8320" y="3379"/>
                    </a:lnTo>
                    <a:lnTo>
                      <a:pt x="8355" y="3582"/>
                    </a:lnTo>
                    <a:lnTo>
                      <a:pt x="8382" y="3794"/>
                    </a:lnTo>
                    <a:lnTo>
                      <a:pt x="8399" y="4006"/>
                    </a:lnTo>
                    <a:lnTo>
                      <a:pt x="8408" y="4226"/>
                    </a:lnTo>
                    <a:lnTo>
                      <a:pt x="8408" y="4226"/>
                    </a:lnTo>
                    <a:lnTo>
                      <a:pt x="8399" y="4403"/>
                    </a:lnTo>
                    <a:lnTo>
                      <a:pt x="8391" y="4570"/>
                    </a:lnTo>
                    <a:lnTo>
                      <a:pt x="8373" y="4747"/>
                    </a:lnTo>
                    <a:lnTo>
                      <a:pt x="8346" y="4914"/>
                    </a:lnTo>
                    <a:lnTo>
                      <a:pt x="8320" y="5073"/>
                    </a:lnTo>
                    <a:lnTo>
                      <a:pt x="8285" y="5241"/>
                    </a:lnTo>
                    <a:lnTo>
                      <a:pt x="8241" y="5400"/>
                    </a:lnTo>
                    <a:lnTo>
                      <a:pt x="8188" y="5567"/>
                    </a:lnTo>
                    <a:lnTo>
                      <a:pt x="8126" y="5717"/>
                    </a:lnTo>
                    <a:lnTo>
                      <a:pt x="8064" y="5876"/>
                    </a:lnTo>
                    <a:lnTo>
                      <a:pt x="7994" y="6026"/>
                    </a:lnTo>
                    <a:lnTo>
                      <a:pt x="7923" y="6176"/>
                    </a:lnTo>
                    <a:lnTo>
                      <a:pt x="7844" y="6317"/>
                    </a:lnTo>
                    <a:lnTo>
                      <a:pt x="7755" y="6459"/>
                    </a:lnTo>
                    <a:lnTo>
                      <a:pt x="7667" y="6591"/>
                    </a:lnTo>
                    <a:lnTo>
                      <a:pt x="7570" y="6732"/>
                    </a:lnTo>
                    <a:lnTo>
                      <a:pt x="7464" y="6856"/>
                    </a:lnTo>
                    <a:lnTo>
                      <a:pt x="7358" y="6988"/>
                    </a:lnTo>
                    <a:lnTo>
                      <a:pt x="7244" y="7103"/>
                    </a:lnTo>
                    <a:lnTo>
                      <a:pt x="7129" y="7226"/>
                    </a:lnTo>
                    <a:lnTo>
                      <a:pt x="7005" y="7332"/>
                    </a:lnTo>
                    <a:lnTo>
                      <a:pt x="6873" y="7447"/>
                    </a:lnTo>
                    <a:lnTo>
                      <a:pt x="6741" y="7544"/>
                    </a:lnTo>
                    <a:lnTo>
                      <a:pt x="6608" y="7650"/>
                    </a:lnTo>
                    <a:lnTo>
                      <a:pt x="6467" y="7738"/>
                    </a:lnTo>
                    <a:lnTo>
                      <a:pt x="6317" y="7825"/>
                    </a:lnTo>
                    <a:lnTo>
                      <a:pt x="6167" y="7905"/>
                    </a:lnTo>
                    <a:lnTo>
                      <a:pt x="6017" y="7984"/>
                    </a:lnTo>
                    <a:lnTo>
                      <a:pt x="5858" y="8055"/>
                    </a:lnTo>
                    <a:lnTo>
                      <a:pt x="5699" y="8125"/>
                    </a:lnTo>
                    <a:lnTo>
                      <a:pt x="5532" y="8178"/>
                    </a:lnTo>
                    <a:lnTo>
                      <a:pt x="5364" y="8240"/>
                    </a:lnTo>
                    <a:lnTo>
                      <a:pt x="5161" y="8293"/>
                    </a:lnTo>
                    <a:close/>
                    <a:moveTo>
                      <a:pt x="829" y="3000"/>
                    </a:moveTo>
                    <a:lnTo>
                      <a:pt x="5355" y="7473"/>
                    </a:lnTo>
                    <a:lnTo>
                      <a:pt x="5355" y="7473"/>
                    </a:lnTo>
                    <a:lnTo>
                      <a:pt x="5611" y="7367"/>
                    </a:lnTo>
                    <a:lnTo>
                      <a:pt x="5858" y="7253"/>
                    </a:lnTo>
                    <a:lnTo>
                      <a:pt x="6088" y="7112"/>
                    </a:lnTo>
                    <a:lnTo>
                      <a:pt x="6308" y="6962"/>
                    </a:lnTo>
                    <a:lnTo>
                      <a:pt x="6511" y="6794"/>
                    </a:lnTo>
                    <a:lnTo>
                      <a:pt x="6705" y="6617"/>
                    </a:lnTo>
                    <a:lnTo>
                      <a:pt x="6882" y="6414"/>
                    </a:lnTo>
                    <a:lnTo>
                      <a:pt x="7041" y="6212"/>
                    </a:lnTo>
                    <a:lnTo>
                      <a:pt x="7182" y="5991"/>
                    </a:lnTo>
                    <a:lnTo>
                      <a:pt x="7314" y="5770"/>
                    </a:lnTo>
                    <a:lnTo>
                      <a:pt x="7420" y="5532"/>
                    </a:lnTo>
                    <a:lnTo>
                      <a:pt x="7508" y="5285"/>
                    </a:lnTo>
                    <a:lnTo>
                      <a:pt x="7579" y="5029"/>
                    </a:lnTo>
                    <a:lnTo>
                      <a:pt x="7632" y="4764"/>
                    </a:lnTo>
                    <a:lnTo>
                      <a:pt x="7649" y="4632"/>
                    </a:lnTo>
                    <a:lnTo>
                      <a:pt x="7667" y="4500"/>
                    </a:lnTo>
                    <a:lnTo>
                      <a:pt x="7676" y="4359"/>
                    </a:lnTo>
                    <a:lnTo>
                      <a:pt x="7676" y="4226"/>
                    </a:lnTo>
                    <a:lnTo>
                      <a:pt x="7676" y="4226"/>
                    </a:lnTo>
                    <a:lnTo>
                      <a:pt x="7676" y="4050"/>
                    </a:lnTo>
                    <a:lnTo>
                      <a:pt x="7658" y="3864"/>
                    </a:lnTo>
                    <a:lnTo>
                      <a:pt x="7641" y="3697"/>
                    </a:lnTo>
                    <a:lnTo>
                      <a:pt x="7605" y="3520"/>
                    </a:lnTo>
                    <a:lnTo>
                      <a:pt x="7570" y="3353"/>
                    </a:lnTo>
                    <a:lnTo>
                      <a:pt x="7517" y="3185"/>
                    </a:lnTo>
                    <a:lnTo>
                      <a:pt x="7464" y="3026"/>
                    </a:lnTo>
                    <a:lnTo>
                      <a:pt x="7402" y="2867"/>
                    </a:lnTo>
                    <a:lnTo>
                      <a:pt x="7323" y="2709"/>
                    </a:lnTo>
                    <a:lnTo>
                      <a:pt x="7252" y="2559"/>
                    </a:lnTo>
                    <a:lnTo>
                      <a:pt x="7164" y="2417"/>
                    </a:lnTo>
                    <a:lnTo>
                      <a:pt x="7067" y="2276"/>
                    </a:lnTo>
                    <a:lnTo>
                      <a:pt x="6970" y="2135"/>
                    </a:lnTo>
                    <a:lnTo>
                      <a:pt x="6864" y="2003"/>
                    </a:lnTo>
                    <a:lnTo>
                      <a:pt x="6758" y="1879"/>
                    </a:lnTo>
                    <a:lnTo>
                      <a:pt x="6635" y="1756"/>
                    </a:lnTo>
                    <a:lnTo>
                      <a:pt x="6511" y="1641"/>
                    </a:lnTo>
                    <a:lnTo>
                      <a:pt x="6388" y="1526"/>
                    </a:lnTo>
                    <a:lnTo>
                      <a:pt x="6255" y="1420"/>
                    </a:lnTo>
                    <a:lnTo>
                      <a:pt x="6114" y="1323"/>
                    </a:lnTo>
                    <a:lnTo>
                      <a:pt x="5964" y="1235"/>
                    </a:lnTo>
                    <a:lnTo>
                      <a:pt x="5823" y="1156"/>
                    </a:lnTo>
                    <a:lnTo>
                      <a:pt x="5664" y="1076"/>
                    </a:lnTo>
                    <a:lnTo>
                      <a:pt x="5505" y="1006"/>
                    </a:lnTo>
                    <a:lnTo>
                      <a:pt x="5346" y="944"/>
                    </a:lnTo>
                    <a:lnTo>
                      <a:pt x="5188" y="882"/>
                    </a:lnTo>
                    <a:lnTo>
                      <a:pt x="5020" y="838"/>
                    </a:lnTo>
                    <a:lnTo>
                      <a:pt x="4843" y="803"/>
                    </a:lnTo>
                    <a:lnTo>
                      <a:pt x="4667" y="767"/>
                    </a:lnTo>
                    <a:lnTo>
                      <a:pt x="4491" y="750"/>
                    </a:lnTo>
                    <a:lnTo>
                      <a:pt x="4314" y="732"/>
                    </a:lnTo>
                    <a:lnTo>
                      <a:pt x="4129" y="732"/>
                    </a:lnTo>
                    <a:lnTo>
                      <a:pt x="4129" y="732"/>
                    </a:lnTo>
                    <a:lnTo>
                      <a:pt x="3855" y="741"/>
                    </a:lnTo>
                    <a:lnTo>
                      <a:pt x="3582" y="767"/>
                    </a:lnTo>
                    <a:lnTo>
                      <a:pt x="3317" y="820"/>
                    </a:lnTo>
                    <a:lnTo>
                      <a:pt x="3061" y="891"/>
                    </a:lnTo>
                    <a:lnTo>
                      <a:pt x="2805" y="979"/>
                    </a:lnTo>
                    <a:lnTo>
                      <a:pt x="2567" y="1085"/>
                    </a:lnTo>
                    <a:lnTo>
                      <a:pt x="2338" y="1208"/>
                    </a:lnTo>
                    <a:lnTo>
                      <a:pt x="2108" y="1350"/>
                    </a:lnTo>
                    <a:lnTo>
                      <a:pt x="1905" y="1508"/>
                    </a:lnTo>
                    <a:lnTo>
                      <a:pt x="1702" y="1685"/>
                    </a:lnTo>
                    <a:lnTo>
                      <a:pt x="1517" y="1870"/>
                    </a:lnTo>
                    <a:lnTo>
                      <a:pt x="1349" y="2073"/>
                    </a:lnTo>
                    <a:lnTo>
                      <a:pt x="1199" y="2285"/>
                    </a:lnTo>
                    <a:lnTo>
                      <a:pt x="1058" y="2514"/>
                    </a:lnTo>
                    <a:lnTo>
                      <a:pt x="935" y="2753"/>
                    </a:lnTo>
                    <a:lnTo>
                      <a:pt x="829" y="30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4" name="Freeform 3">
                <a:extLst>
                  <a:ext uri="{FF2B5EF4-FFF2-40B4-BE49-F238E27FC236}">
                    <a16:creationId xmlns:a16="http://schemas.microsoft.com/office/drawing/2014/main" id="{3619319B-92CE-4E8D-9549-61164DE4B409}"/>
                  </a:ext>
                </a:extLst>
              </p:cNvPr>
              <p:cNvSpPr>
                <a:spLocks noChangeArrowheads="1"/>
              </p:cNvSpPr>
              <p:nvPr/>
            </p:nvSpPr>
            <p:spPr bwMode="auto">
              <a:xfrm>
                <a:off x="2352675" y="3387725"/>
                <a:ext cx="2633663" cy="2570163"/>
              </a:xfrm>
              <a:custGeom>
                <a:avLst/>
                <a:gdLst>
                  <a:gd name="T0" fmla="*/ 512 w 7316"/>
                  <a:gd name="T1" fmla="*/ 7138 h 7139"/>
                  <a:gd name="T2" fmla="*/ 0 w 7316"/>
                  <a:gd name="T3" fmla="*/ 6617 h 7139"/>
                  <a:gd name="T4" fmla="*/ 6803 w 7316"/>
                  <a:gd name="T5" fmla="*/ 0 h 7139"/>
                  <a:gd name="T6" fmla="*/ 7315 w 7316"/>
                  <a:gd name="T7" fmla="*/ 521 h 7139"/>
                  <a:gd name="T8" fmla="*/ 512 w 7316"/>
                  <a:gd name="T9" fmla="*/ 7138 h 7139"/>
                </a:gdLst>
                <a:ahLst/>
                <a:cxnLst>
                  <a:cxn ang="0">
                    <a:pos x="T0" y="T1"/>
                  </a:cxn>
                  <a:cxn ang="0">
                    <a:pos x="T2" y="T3"/>
                  </a:cxn>
                  <a:cxn ang="0">
                    <a:pos x="T4" y="T5"/>
                  </a:cxn>
                  <a:cxn ang="0">
                    <a:pos x="T6" y="T7"/>
                  </a:cxn>
                  <a:cxn ang="0">
                    <a:pos x="T8" y="T9"/>
                  </a:cxn>
                </a:cxnLst>
                <a:rect l="0" t="0" r="r" b="b"/>
                <a:pathLst>
                  <a:path w="7316" h="7139">
                    <a:moveTo>
                      <a:pt x="512" y="7138"/>
                    </a:moveTo>
                    <a:lnTo>
                      <a:pt x="0" y="6617"/>
                    </a:lnTo>
                    <a:lnTo>
                      <a:pt x="6803" y="0"/>
                    </a:lnTo>
                    <a:lnTo>
                      <a:pt x="7315" y="521"/>
                    </a:lnTo>
                    <a:lnTo>
                      <a:pt x="512" y="713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Tree>
    <p:extLst>
      <p:ext uri="{BB962C8B-B14F-4D97-AF65-F5344CB8AC3E}">
        <p14:creationId xmlns:p14="http://schemas.microsoft.com/office/powerpoint/2010/main" val="417816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Import Server Certificate</a:t>
            </a:r>
          </a:p>
          <a:p>
            <a:pPr lvl="1"/>
            <a:r>
              <a:rPr lang="en-US" dirty="0"/>
              <a:t>Under System – Certificates</a:t>
            </a:r>
          </a:p>
          <a:p>
            <a:pPr lvl="2"/>
            <a:r>
              <a:rPr lang="en-US" dirty="0"/>
              <a:t>Import Certificate</a:t>
            </a:r>
          </a:p>
          <a:p>
            <a:pPr lvl="1"/>
            <a:endParaRPr lang="en-US" dirty="0"/>
          </a:p>
        </p:txBody>
      </p:sp>
      <p:pic>
        <p:nvPicPr>
          <p:cNvPr id="2" name="Picture 1">
            <a:extLst>
              <a:ext uri="{FF2B5EF4-FFF2-40B4-BE49-F238E27FC236}">
                <a16:creationId xmlns:a16="http://schemas.microsoft.com/office/drawing/2014/main" id="{B207F2EA-25F1-4F8A-AEB4-066895C66909}"/>
              </a:ext>
            </a:extLst>
          </p:cNvPr>
          <p:cNvPicPr>
            <a:picLocks noChangeAspect="1"/>
          </p:cNvPicPr>
          <p:nvPr/>
        </p:nvPicPr>
        <p:blipFill rotWithShape="1">
          <a:blip r:embed="rId3"/>
          <a:srcRect b="8750"/>
          <a:stretch/>
        </p:blipFill>
        <p:spPr>
          <a:xfrm>
            <a:off x="3343723" y="2423532"/>
            <a:ext cx="7286625" cy="4289297"/>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a:t>
            </a:r>
            <a:r>
              <a:rPr lang="en-US" sz="1400" i="1" dirty="0"/>
              <a:t>(for HTTPS Off-Load and HTTPS End-to-End)</a:t>
            </a:r>
            <a:r>
              <a:rPr lang="en-US" dirty="0"/>
              <a:t> -  </a:t>
            </a:r>
          </a:p>
          <a:p>
            <a:r>
              <a:rPr lang="en-US" dirty="0"/>
              <a:t>Auto Certificate Selection based on SNI (2/3)</a:t>
            </a:r>
          </a:p>
        </p:txBody>
      </p:sp>
      <p:sp>
        <p:nvSpPr>
          <p:cNvPr id="12" name="TextBox 11">
            <a:extLst>
              <a:ext uri="{FF2B5EF4-FFF2-40B4-BE49-F238E27FC236}">
                <a16:creationId xmlns:a16="http://schemas.microsoft.com/office/drawing/2014/main" id="{8B09A901-513F-4252-92F4-D6C10BED1003}"/>
              </a:ext>
            </a:extLst>
          </p:cNvPr>
          <p:cNvSpPr txBox="1"/>
          <p:nvPr/>
        </p:nvSpPr>
        <p:spPr>
          <a:xfrm>
            <a:off x="10360625" y="3429000"/>
            <a:ext cx="17018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Server Certificate</a:t>
            </a:r>
          </a:p>
          <a:p>
            <a:pPr lvl="0">
              <a:defRPr/>
            </a:pPr>
            <a:r>
              <a:rPr lang="en-US" sz="1000" dirty="0">
                <a:solidFill>
                  <a:schemeClr val="tx2"/>
                </a:solidFill>
                <a:latin typeface="Calibri" panose="020F0502020204030204" pitchFamily="34" charset="0"/>
              </a:rPr>
              <a:t>(See Notes of example)</a:t>
            </a:r>
          </a:p>
        </p:txBody>
      </p:sp>
      <p:cxnSp>
        <p:nvCxnSpPr>
          <p:cNvPr id="13" name="Straight Arrow Connector 12">
            <a:extLst>
              <a:ext uri="{FF2B5EF4-FFF2-40B4-BE49-F238E27FC236}">
                <a16:creationId xmlns:a16="http://schemas.microsoft.com/office/drawing/2014/main" id="{8970720C-8980-4F73-BF87-20282160A613}"/>
              </a:ext>
            </a:extLst>
          </p:cNvPr>
          <p:cNvCxnSpPr>
            <a:cxnSpLocks/>
            <a:stCxn id="12" idx="1"/>
          </p:cNvCxnSpPr>
          <p:nvPr/>
        </p:nvCxnSpPr>
        <p:spPr bwMode="gray">
          <a:xfrm flipH="1">
            <a:off x="9524283" y="3629055"/>
            <a:ext cx="836342" cy="7694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0B2E9D40-EA4C-4938-AD61-20F068724B99}"/>
              </a:ext>
            </a:extLst>
          </p:cNvPr>
          <p:cNvSpPr txBox="1"/>
          <p:nvPr/>
        </p:nvSpPr>
        <p:spPr>
          <a:xfrm>
            <a:off x="10360625" y="3969628"/>
            <a:ext cx="17018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Server Key</a:t>
            </a:r>
          </a:p>
          <a:p>
            <a:pPr>
              <a:defRPr/>
            </a:pPr>
            <a:r>
              <a:rPr lang="en-US" sz="1000" dirty="0">
                <a:solidFill>
                  <a:schemeClr val="tx2"/>
                </a:solidFill>
                <a:latin typeface="Calibri" panose="020F0502020204030204" pitchFamily="34" charset="0"/>
              </a:rPr>
              <a:t>(See Notes of example)</a:t>
            </a:r>
          </a:p>
        </p:txBody>
      </p:sp>
      <p:cxnSp>
        <p:nvCxnSpPr>
          <p:cNvPr id="18" name="Straight Arrow Connector 17">
            <a:extLst>
              <a:ext uri="{FF2B5EF4-FFF2-40B4-BE49-F238E27FC236}">
                <a16:creationId xmlns:a16="http://schemas.microsoft.com/office/drawing/2014/main" id="{20EFE474-C9A8-423F-B4B0-1E017B21D716}"/>
              </a:ext>
            </a:extLst>
          </p:cNvPr>
          <p:cNvCxnSpPr>
            <a:cxnSpLocks/>
            <a:stCxn id="17" idx="1"/>
          </p:cNvCxnSpPr>
          <p:nvPr/>
        </p:nvCxnSpPr>
        <p:spPr bwMode="gray">
          <a:xfrm flipH="1">
            <a:off x="9524283" y="4169683"/>
            <a:ext cx="836342" cy="13468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26E7E89B-636C-4CAB-90AF-60089B6BA6E8}"/>
              </a:ext>
            </a:extLst>
          </p:cNvPr>
          <p:cNvSpPr txBox="1"/>
          <p:nvPr/>
        </p:nvSpPr>
        <p:spPr>
          <a:xfrm>
            <a:off x="8809840" y="5387898"/>
            <a:ext cx="17018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Must be enabled to use that certificate in LB L7 HTTPS VIP </a:t>
            </a:r>
          </a:p>
        </p:txBody>
      </p:sp>
      <p:cxnSp>
        <p:nvCxnSpPr>
          <p:cNvPr id="23" name="Straight Arrow Connector 22">
            <a:extLst>
              <a:ext uri="{FF2B5EF4-FFF2-40B4-BE49-F238E27FC236}">
                <a16:creationId xmlns:a16="http://schemas.microsoft.com/office/drawing/2014/main" id="{F53BA07E-4FE2-4F51-8462-54112AFEBC93}"/>
              </a:ext>
            </a:extLst>
          </p:cNvPr>
          <p:cNvCxnSpPr>
            <a:cxnSpLocks/>
            <a:stCxn id="22" idx="1"/>
          </p:cNvCxnSpPr>
          <p:nvPr/>
        </p:nvCxnSpPr>
        <p:spPr bwMode="gray">
          <a:xfrm flipH="1">
            <a:off x="7973498" y="5587953"/>
            <a:ext cx="836342" cy="7694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74019E7B-62B2-4DD0-9179-18E00BFE69BE}"/>
              </a:ext>
            </a:extLst>
          </p:cNvPr>
          <p:cNvSpPr/>
          <p:nvPr/>
        </p:nvSpPr>
        <p:spPr>
          <a:xfrm>
            <a:off x="6976241" y="130175"/>
            <a:ext cx="4948967" cy="1446377"/>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8" name="Picture 7">
            <a:extLst>
              <a:ext uri="{FF2B5EF4-FFF2-40B4-BE49-F238E27FC236}">
                <a16:creationId xmlns:a16="http://schemas.microsoft.com/office/drawing/2014/main" id="{DAFFE31B-9D51-4D0E-AF10-37FFC6139998}"/>
              </a:ext>
            </a:extLst>
          </p:cNvPr>
          <p:cNvPicPr>
            <a:picLocks noChangeAspect="1"/>
          </p:cNvPicPr>
          <p:nvPr/>
        </p:nvPicPr>
        <p:blipFill rotWithShape="1">
          <a:blip r:embed="rId4"/>
          <a:srcRect r="2733"/>
          <a:stretch/>
        </p:blipFill>
        <p:spPr>
          <a:xfrm>
            <a:off x="7041649" y="130248"/>
            <a:ext cx="4883559" cy="1466215"/>
          </a:xfrm>
          <a:prstGeom prst="rect">
            <a:avLst/>
          </a:prstGeom>
        </p:spPr>
      </p:pic>
    </p:spTree>
    <p:extLst>
      <p:ext uri="{BB962C8B-B14F-4D97-AF65-F5344CB8AC3E}">
        <p14:creationId xmlns:p14="http://schemas.microsoft.com/office/powerpoint/2010/main" val="2073331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Virtual Server</a:t>
            </a:r>
          </a:p>
          <a:p>
            <a:pPr lvl="1"/>
            <a:r>
              <a:rPr lang="en-US" dirty="0"/>
              <a:t>Under Networking – Load Balancing – Virtual Servers </a:t>
            </a:r>
          </a:p>
          <a:p>
            <a:pPr lvl="2"/>
            <a:r>
              <a:rPr lang="en-US" dirty="0"/>
              <a:t>Configure SSL</a:t>
            </a:r>
          </a:p>
          <a:p>
            <a:pPr lvl="1"/>
            <a:endParaRPr lang="en-US" dirty="0"/>
          </a:p>
        </p:txBody>
      </p:sp>
      <p:pic>
        <p:nvPicPr>
          <p:cNvPr id="2" name="Picture 1">
            <a:extLst>
              <a:ext uri="{FF2B5EF4-FFF2-40B4-BE49-F238E27FC236}">
                <a16:creationId xmlns:a16="http://schemas.microsoft.com/office/drawing/2014/main" id="{39F1D7F6-A5C3-4AFA-8747-A14CA24CCBBE}"/>
              </a:ext>
            </a:extLst>
          </p:cNvPr>
          <p:cNvPicPr>
            <a:picLocks noChangeAspect="1"/>
          </p:cNvPicPr>
          <p:nvPr/>
        </p:nvPicPr>
        <p:blipFill rotWithShape="1">
          <a:blip r:embed="rId2"/>
          <a:srcRect l="31789" b="9366"/>
          <a:stretch/>
        </p:blipFill>
        <p:spPr>
          <a:xfrm>
            <a:off x="2944411" y="2400719"/>
            <a:ext cx="4073700" cy="4312110"/>
          </a:xfrm>
          <a:prstGeom prst="rect">
            <a:avLst/>
          </a:prstGeom>
          <a:ln w="12700">
            <a:solidFill>
              <a:schemeClr val="tx2"/>
            </a:solidFill>
          </a:ln>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a:t>
            </a:r>
            <a:r>
              <a:rPr lang="en-US" sz="1400" i="1" dirty="0"/>
              <a:t>(for HTTPS Off-Load and HTTPS End-to-End)</a:t>
            </a:r>
            <a:r>
              <a:rPr lang="en-US" dirty="0"/>
              <a:t> -  </a:t>
            </a:r>
          </a:p>
          <a:p>
            <a:r>
              <a:rPr lang="en-US" dirty="0"/>
              <a:t>Auto Certificate Selection based on SNI (3/3)</a:t>
            </a:r>
          </a:p>
        </p:txBody>
      </p:sp>
      <p:sp>
        <p:nvSpPr>
          <p:cNvPr id="17" name="TextBox 16">
            <a:extLst>
              <a:ext uri="{FF2B5EF4-FFF2-40B4-BE49-F238E27FC236}">
                <a16:creationId xmlns:a16="http://schemas.microsoft.com/office/drawing/2014/main" id="{5EA35BA7-08B9-48A3-8545-A553E89992CF}"/>
              </a:ext>
            </a:extLst>
          </p:cNvPr>
          <p:cNvSpPr txBox="1"/>
          <p:nvPr/>
        </p:nvSpPr>
        <p:spPr>
          <a:xfrm>
            <a:off x="309639" y="4857689"/>
            <a:ext cx="2327906"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Add the list of other Certificates LB can present to Clients</a:t>
            </a:r>
          </a:p>
        </p:txBody>
      </p:sp>
      <p:cxnSp>
        <p:nvCxnSpPr>
          <p:cNvPr id="18" name="Straight Arrow Connector 17">
            <a:extLst>
              <a:ext uri="{FF2B5EF4-FFF2-40B4-BE49-F238E27FC236}">
                <a16:creationId xmlns:a16="http://schemas.microsoft.com/office/drawing/2014/main" id="{EC5548BE-F44F-42A4-995C-E7F4C0F82A35}"/>
              </a:ext>
            </a:extLst>
          </p:cNvPr>
          <p:cNvCxnSpPr>
            <a:cxnSpLocks/>
            <a:stCxn id="17" idx="3"/>
          </p:cNvCxnSpPr>
          <p:nvPr/>
        </p:nvCxnSpPr>
        <p:spPr bwMode="gray">
          <a:xfrm>
            <a:off x="2637545" y="5057744"/>
            <a:ext cx="1935955" cy="114897"/>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44CFFDAC-E5B3-419E-941A-FFF87E7CBA81}"/>
              </a:ext>
            </a:extLst>
          </p:cNvPr>
          <p:cNvSpPr/>
          <p:nvPr/>
        </p:nvSpPr>
        <p:spPr>
          <a:xfrm>
            <a:off x="6976241" y="130175"/>
            <a:ext cx="4948967" cy="1446377"/>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36" name="Picture 35">
            <a:extLst>
              <a:ext uri="{FF2B5EF4-FFF2-40B4-BE49-F238E27FC236}">
                <a16:creationId xmlns:a16="http://schemas.microsoft.com/office/drawing/2014/main" id="{AF51C331-3AAB-4522-96A1-9634675BE821}"/>
              </a:ext>
            </a:extLst>
          </p:cNvPr>
          <p:cNvPicPr>
            <a:picLocks noChangeAspect="1"/>
          </p:cNvPicPr>
          <p:nvPr/>
        </p:nvPicPr>
        <p:blipFill rotWithShape="1">
          <a:blip r:embed="rId3"/>
          <a:srcRect r="2733"/>
          <a:stretch/>
        </p:blipFill>
        <p:spPr>
          <a:xfrm>
            <a:off x="7041649" y="130248"/>
            <a:ext cx="4883559" cy="1466215"/>
          </a:xfrm>
          <a:prstGeom prst="rect">
            <a:avLst/>
          </a:prstGeom>
        </p:spPr>
      </p:pic>
    </p:spTree>
    <p:extLst>
      <p:ext uri="{BB962C8B-B14F-4D97-AF65-F5344CB8AC3E}">
        <p14:creationId xmlns:p14="http://schemas.microsoft.com/office/powerpoint/2010/main" val="2961741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HTTPS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Layer7 HTTPS Load Balancing is done at the SSL Client Hello.</a:t>
            </a:r>
          </a:p>
          <a:p>
            <a:pPr>
              <a:spcBef>
                <a:spcPts val="0"/>
              </a:spcBef>
              <a:buNone/>
            </a:pPr>
            <a:endParaRPr lang="en-US" sz="1600" dirty="0"/>
          </a:p>
          <a:p>
            <a:pPr>
              <a:spcBef>
                <a:spcPts val="0"/>
              </a:spcBef>
              <a:buNone/>
            </a:pPr>
            <a:r>
              <a:rPr lang="en-US" sz="1600" dirty="0"/>
              <a:t>In SSL Passthrough mode, LB checks the SNI information in the SSL Client Hello.</a:t>
            </a:r>
          </a:p>
          <a:p>
            <a:pPr>
              <a:spcBef>
                <a:spcPts val="0"/>
              </a:spcBef>
              <a:buNone/>
            </a:pPr>
            <a:r>
              <a:rPr lang="en-US" sz="1600" dirty="0"/>
              <a:t>If matching the SSL Passthrough rule, LB does not terminate Client SSH handshake but forwards it in a new TCP connection to a Pool Member.</a:t>
            </a:r>
          </a:p>
          <a:p>
            <a:pPr>
              <a:spcBef>
                <a:spcPts val="0"/>
              </a:spcBef>
              <a:buNone/>
            </a:pPr>
            <a:endParaRPr lang="en-US" sz="1600" dirty="0"/>
          </a:p>
          <a:p>
            <a:pPr>
              <a:spcBef>
                <a:spcPts val="0"/>
              </a:spcBef>
              <a:buNone/>
            </a:pPr>
            <a:r>
              <a:rPr lang="en-US" sz="1600" dirty="0"/>
              <a:t>Since LB does not terminate SSL, LB can not look at HTTP clear traffic and modify it (like insert XFF header).</a:t>
            </a:r>
          </a:p>
          <a:p>
            <a:pPr>
              <a:spcBef>
                <a:spcPts val="0"/>
              </a:spcBef>
              <a:buNone/>
            </a:pPr>
            <a:endParaRPr lang="en-US" sz="1600" dirty="0"/>
          </a:p>
          <a:p>
            <a:pPr>
              <a:spcBef>
                <a:spcPts val="0"/>
              </a:spcBef>
              <a:buNone/>
            </a:pPr>
            <a:endParaRPr lang="en-US" sz="1400" i="1" dirty="0"/>
          </a:p>
          <a:p>
            <a:pPr>
              <a:spcBef>
                <a:spcPts val="0"/>
              </a:spcBef>
              <a:buNone/>
            </a:pPr>
            <a:r>
              <a:rPr lang="en-US" sz="1400" i="1" dirty="0"/>
              <a:t>Note: This diagram does not represent Transparent Mode or LB-SNAT modes. They are both supported.</a:t>
            </a:r>
          </a:p>
          <a:p>
            <a:pPr>
              <a:spcBef>
                <a:spcPts val="0"/>
              </a:spcBef>
              <a:buNone/>
            </a:pPr>
            <a:endParaRPr lang="en-US" sz="1600" dirty="0"/>
          </a:p>
          <a:p>
            <a:pPr>
              <a:spcBef>
                <a:spcPts val="0"/>
              </a:spcBef>
              <a:buNone/>
            </a:pPr>
            <a:endParaRPr lang="en-US" sz="1600" dirty="0"/>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SSL Passthrough Configuration (1/5)</a:t>
            </a:r>
          </a:p>
        </p:txBody>
      </p:sp>
      <p:sp>
        <p:nvSpPr>
          <p:cNvPr id="164" name="Oval 163">
            <a:extLst>
              <a:ext uri="{FF2B5EF4-FFF2-40B4-BE49-F238E27FC236}">
                <a16:creationId xmlns:a16="http://schemas.microsoft.com/office/drawing/2014/main" id="{FCEDB200-689F-4A5A-8D9A-D3CDF08BF472}"/>
              </a:ext>
            </a:extLst>
          </p:cNvPr>
          <p:cNvSpPr>
            <a:spLocks noChangeAspect="1"/>
          </p:cNvSpPr>
          <p:nvPr/>
        </p:nvSpPr>
        <p:spPr>
          <a:xfrm>
            <a:off x="976723" y="388702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165" name="Right Arrow 29">
            <a:extLst>
              <a:ext uri="{FF2B5EF4-FFF2-40B4-BE49-F238E27FC236}">
                <a16:creationId xmlns:a16="http://schemas.microsoft.com/office/drawing/2014/main" id="{697DD42B-0961-4E2A-AB17-6E7B69001DA2}"/>
              </a:ext>
            </a:extLst>
          </p:cNvPr>
          <p:cNvSpPr/>
          <p:nvPr/>
        </p:nvSpPr>
        <p:spPr>
          <a:xfrm rot="10800000">
            <a:off x="1493975" y="5286429"/>
            <a:ext cx="402336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6" name="Rectangle 165">
            <a:extLst>
              <a:ext uri="{FF2B5EF4-FFF2-40B4-BE49-F238E27FC236}">
                <a16:creationId xmlns:a16="http://schemas.microsoft.com/office/drawing/2014/main" id="{C365A26D-227E-4A0C-B911-D74872A8C273}"/>
              </a:ext>
            </a:extLst>
          </p:cNvPr>
          <p:cNvSpPr/>
          <p:nvPr/>
        </p:nvSpPr>
        <p:spPr>
          <a:xfrm>
            <a:off x="1493975" y="3423901"/>
            <a:ext cx="2108542"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TCP handshake</a:t>
            </a:r>
          </a:p>
        </p:txBody>
      </p:sp>
      <p:sp>
        <p:nvSpPr>
          <p:cNvPr id="167" name="Arrow: Left-Right 166">
            <a:extLst>
              <a:ext uri="{FF2B5EF4-FFF2-40B4-BE49-F238E27FC236}">
                <a16:creationId xmlns:a16="http://schemas.microsoft.com/office/drawing/2014/main" id="{88420EC5-9D1B-4C07-ADF2-EB1461C07A83}"/>
              </a:ext>
            </a:extLst>
          </p:cNvPr>
          <p:cNvSpPr/>
          <p:nvPr/>
        </p:nvSpPr>
        <p:spPr>
          <a:xfrm>
            <a:off x="1491045" y="3647375"/>
            <a:ext cx="1579141" cy="246888"/>
          </a:xfrm>
          <a:prstGeom prst="lef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8" name="Rectangle 167">
            <a:extLst>
              <a:ext uri="{FF2B5EF4-FFF2-40B4-BE49-F238E27FC236}">
                <a16:creationId xmlns:a16="http://schemas.microsoft.com/office/drawing/2014/main" id="{6CA9EE9B-A854-48F5-AD2A-0D19ADBE6A44}"/>
              </a:ext>
            </a:extLst>
          </p:cNvPr>
          <p:cNvSpPr/>
          <p:nvPr/>
        </p:nvSpPr>
        <p:spPr>
          <a:xfrm>
            <a:off x="1489359" y="3856754"/>
            <a:ext cx="2108542" cy="461665"/>
          </a:xfrm>
          <a:prstGeom prst="rect">
            <a:avLst/>
          </a:prstGeom>
        </p:spPr>
        <p:txBody>
          <a:bodyPr wrap="square" anchor="t">
            <a:spAutoFit/>
          </a:bodyPr>
          <a:lstStyle/>
          <a:p>
            <a:r>
              <a:rPr lang="en-US" sz="1200" dirty="0">
                <a:solidFill>
                  <a:schemeClr val="accent2"/>
                </a:solidFill>
                <a:latin typeface="Calibri" panose="020F0502020204030204" pitchFamily="34" charset="0"/>
              </a:rPr>
              <a:t>SSL Client Hello</a:t>
            </a:r>
          </a:p>
          <a:p>
            <a:r>
              <a:rPr lang="en-US" sz="1200" dirty="0">
                <a:solidFill>
                  <a:schemeClr val="accent2"/>
                </a:solidFill>
                <a:latin typeface="Calibri" panose="020F0502020204030204" pitchFamily="34" charset="0"/>
              </a:rPr>
              <a:t>SNI: app1.xyz.com</a:t>
            </a:r>
          </a:p>
        </p:txBody>
      </p:sp>
      <p:sp>
        <p:nvSpPr>
          <p:cNvPr id="169" name="Right Arrow 26">
            <a:extLst>
              <a:ext uri="{FF2B5EF4-FFF2-40B4-BE49-F238E27FC236}">
                <a16:creationId xmlns:a16="http://schemas.microsoft.com/office/drawing/2014/main" id="{B7C00910-60D3-43A8-9B01-6AE313E69F36}"/>
              </a:ext>
            </a:extLst>
          </p:cNvPr>
          <p:cNvSpPr/>
          <p:nvPr/>
        </p:nvSpPr>
        <p:spPr>
          <a:xfrm>
            <a:off x="1489361" y="4227724"/>
            <a:ext cx="158082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70" name="Oval 169">
            <a:extLst>
              <a:ext uri="{FF2B5EF4-FFF2-40B4-BE49-F238E27FC236}">
                <a16:creationId xmlns:a16="http://schemas.microsoft.com/office/drawing/2014/main" id="{5C249ADC-48C0-4D8F-A6A8-B9F5DC6C8579}"/>
              </a:ext>
            </a:extLst>
          </p:cNvPr>
          <p:cNvSpPr>
            <a:spLocks noChangeAspect="1"/>
          </p:cNvSpPr>
          <p:nvPr/>
        </p:nvSpPr>
        <p:spPr>
          <a:xfrm>
            <a:off x="3597901" y="4544468"/>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71" name="Rectangle 170">
            <a:extLst>
              <a:ext uri="{FF2B5EF4-FFF2-40B4-BE49-F238E27FC236}">
                <a16:creationId xmlns:a16="http://schemas.microsoft.com/office/drawing/2014/main" id="{A83EDB5F-C320-40C1-8145-94AA9A36062D}"/>
              </a:ext>
            </a:extLst>
          </p:cNvPr>
          <p:cNvSpPr/>
          <p:nvPr/>
        </p:nvSpPr>
        <p:spPr>
          <a:xfrm>
            <a:off x="3973377" y="3966062"/>
            <a:ext cx="2108542"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TCP handshake</a:t>
            </a:r>
          </a:p>
        </p:txBody>
      </p:sp>
      <p:sp>
        <p:nvSpPr>
          <p:cNvPr id="172" name="Arrow: Left-Right 171">
            <a:extLst>
              <a:ext uri="{FF2B5EF4-FFF2-40B4-BE49-F238E27FC236}">
                <a16:creationId xmlns:a16="http://schemas.microsoft.com/office/drawing/2014/main" id="{DA5FC70E-5C80-499E-AB8C-0CE6B489FEB9}"/>
              </a:ext>
            </a:extLst>
          </p:cNvPr>
          <p:cNvSpPr/>
          <p:nvPr/>
        </p:nvSpPr>
        <p:spPr>
          <a:xfrm>
            <a:off x="3970447" y="4216675"/>
            <a:ext cx="1579141" cy="246888"/>
          </a:xfrm>
          <a:prstGeom prst="lef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73" name="Rectangle 172">
            <a:extLst>
              <a:ext uri="{FF2B5EF4-FFF2-40B4-BE49-F238E27FC236}">
                <a16:creationId xmlns:a16="http://schemas.microsoft.com/office/drawing/2014/main" id="{A10C6188-72F6-4ED0-BBF5-E08097917E48}"/>
              </a:ext>
            </a:extLst>
          </p:cNvPr>
          <p:cNvSpPr/>
          <p:nvPr/>
        </p:nvSpPr>
        <p:spPr>
          <a:xfrm>
            <a:off x="3968761" y="4456846"/>
            <a:ext cx="2108542" cy="461665"/>
          </a:xfrm>
          <a:prstGeom prst="rect">
            <a:avLst/>
          </a:prstGeom>
        </p:spPr>
        <p:txBody>
          <a:bodyPr wrap="square" anchor="t">
            <a:spAutoFit/>
          </a:bodyPr>
          <a:lstStyle/>
          <a:p>
            <a:r>
              <a:rPr lang="en-US" sz="1200" dirty="0">
                <a:solidFill>
                  <a:schemeClr val="accent2"/>
                </a:solidFill>
                <a:latin typeface="Calibri" panose="020F0502020204030204" pitchFamily="34" charset="0"/>
              </a:rPr>
              <a:t>SSL Client Hello</a:t>
            </a:r>
          </a:p>
          <a:p>
            <a:r>
              <a:rPr lang="en-US" sz="1200" dirty="0">
                <a:solidFill>
                  <a:schemeClr val="accent2"/>
                </a:solidFill>
                <a:latin typeface="Calibri" panose="020F0502020204030204" pitchFamily="34" charset="0"/>
              </a:rPr>
              <a:t>SNI: app1.xyz.com</a:t>
            </a:r>
          </a:p>
        </p:txBody>
      </p:sp>
      <p:sp>
        <p:nvSpPr>
          <p:cNvPr id="174" name="Right Arrow 26">
            <a:extLst>
              <a:ext uri="{FF2B5EF4-FFF2-40B4-BE49-F238E27FC236}">
                <a16:creationId xmlns:a16="http://schemas.microsoft.com/office/drawing/2014/main" id="{7E33BD87-679B-4C80-8C5D-555221B9E9A6}"/>
              </a:ext>
            </a:extLst>
          </p:cNvPr>
          <p:cNvSpPr/>
          <p:nvPr/>
        </p:nvSpPr>
        <p:spPr>
          <a:xfrm>
            <a:off x="3968763" y="4860406"/>
            <a:ext cx="158082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75" name="Oval 174">
            <a:extLst>
              <a:ext uri="{FF2B5EF4-FFF2-40B4-BE49-F238E27FC236}">
                <a16:creationId xmlns:a16="http://schemas.microsoft.com/office/drawing/2014/main" id="{7495C833-8E25-4B39-A47C-1318B4DA7E08}"/>
              </a:ext>
            </a:extLst>
          </p:cNvPr>
          <p:cNvSpPr>
            <a:spLocks noChangeAspect="1"/>
          </p:cNvSpPr>
          <p:nvPr/>
        </p:nvSpPr>
        <p:spPr>
          <a:xfrm>
            <a:off x="976723" y="5272297"/>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176" name="Rectangle 175">
            <a:extLst>
              <a:ext uri="{FF2B5EF4-FFF2-40B4-BE49-F238E27FC236}">
                <a16:creationId xmlns:a16="http://schemas.microsoft.com/office/drawing/2014/main" id="{DEEF0580-A9EB-44DB-AF66-BB6D513C9690}"/>
              </a:ext>
            </a:extLst>
          </p:cNvPr>
          <p:cNvSpPr/>
          <p:nvPr/>
        </p:nvSpPr>
        <p:spPr>
          <a:xfrm>
            <a:off x="2538363" y="5056529"/>
            <a:ext cx="2108542" cy="276999"/>
          </a:xfrm>
          <a:prstGeom prst="rect">
            <a:avLst/>
          </a:prstGeom>
        </p:spPr>
        <p:txBody>
          <a:bodyPr wrap="square" anchor="t">
            <a:spAutoFit/>
          </a:bodyPr>
          <a:lstStyle/>
          <a:p>
            <a:pPr algn="ctr"/>
            <a:r>
              <a:rPr lang="en-US" sz="1200" dirty="0">
                <a:solidFill>
                  <a:schemeClr val="accent2"/>
                </a:solidFill>
                <a:latin typeface="Calibri" panose="020F0502020204030204" pitchFamily="34" charset="0"/>
              </a:rPr>
              <a:t>SSL Server Hello</a:t>
            </a:r>
          </a:p>
        </p:txBody>
      </p:sp>
      <p:sp>
        <p:nvSpPr>
          <p:cNvPr id="179" name="Rectangle 178">
            <a:extLst>
              <a:ext uri="{FF2B5EF4-FFF2-40B4-BE49-F238E27FC236}">
                <a16:creationId xmlns:a16="http://schemas.microsoft.com/office/drawing/2014/main" id="{5AA14D11-6BF4-4309-A372-5A7A8F87431E}"/>
              </a:ext>
            </a:extLst>
          </p:cNvPr>
          <p:cNvSpPr/>
          <p:nvPr/>
        </p:nvSpPr>
        <p:spPr>
          <a:xfrm>
            <a:off x="1646265" y="5537509"/>
            <a:ext cx="3808412" cy="276999"/>
          </a:xfrm>
          <a:prstGeom prst="rect">
            <a:avLst/>
          </a:prstGeom>
        </p:spPr>
        <p:txBody>
          <a:bodyPr wrap="square" anchor="t">
            <a:spAutoFit/>
          </a:bodyPr>
          <a:lstStyle/>
          <a:p>
            <a:pPr algn="ctr"/>
            <a:r>
              <a:rPr lang="en-US" sz="1200" dirty="0">
                <a:solidFill>
                  <a:schemeClr val="accent2"/>
                </a:solidFill>
                <a:latin typeface="Calibri" panose="020F0502020204030204" pitchFamily="34" charset="0"/>
              </a:rPr>
              <a:t>End of SSL handshake + HTTPS Requests</a:t>
            </a:r>
          </a:p>
        </p:txBody>
      </p:sp>
      <p:cxnSp>
        <p:nvCxnSpPr>
          <p:cNvPr id="89" name="Straight Connector 88">
            <a:extLst>
              <a:ext uri="{FF2B5EF4-FFF2-40B4-BE49-F238E27FC236}">
                <a16:creationId xmlns:a16="http://schemas.microsoft.com/office/drawing/2014/main" id="{64AD6CB9-FD7C-4F4A-8D54-A9781EAB983E}"/>
              </a:ext>
            </a:extLst>
          </p:cNvPr>
          <p:cNvCxnSpPr>
            <a:cxnSpLocks/>
            <a:stCxn id="105" idx="3"/>
          </p:cNvCxnSpPr>
          <p:nvPr/>
        </p:nvCxnSpPr>
        <p:spPr>
          <a:xfrm>
            <a:off x="3787537" y="2849725"/>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0" name="Group 89">
            <a:extLst>
              <a:ext uri="{FF2B5EF4-FFF2-40B4-BE49-F238E27FC236}">
                <a16:creationId xmlns:a16="http://schemas.microsoft.com/office/drawing/2014/main" id="{BA0943DD-4DA2-F64E-9B01-179067260057}"/>
              </a:ext>
            </a:extLst>
          </p:cNvPr>
          <p:cNvGrpSpPr/>
          <p:nvPr/>
        </p:nvGrpSpPr>
        <p:grpSpPr>
          <a:xfrm>
            <a:off x="3185289" y="2411940"/>
            <a:ext cx="754767" cy="739029"/>
            <a:chOff x="4317796" y="4561028"/>
            <a:chExt cx="754767" cy="739029"/>
          </a:xfrm>
        </p:grpSpPr>
        <p:grpSp>
          <p:nvGrpSpPr>
            <p:cNvPr id="91" name="Group 90">
              <a:extLst>
                <a:ext uri="{FF2B5EF4-FFF2-40B4-BE49-F238E27FC236}">
                  <a16:creationId xmlns:a16="http://schemas.microsoft.com/office/drawing/2014/main" id="{D23551A1-B43A-EC40-B0BE-63CB00E6EBCB}"/>
                </a:ext>
              </a:extLst>
            </p:cNvPr>
            <p:cNvGrpSpPr/>
            <p:nvPr/>
          </p:nvGrpSpPr>
          <p:grpSpPr>
            <a:xfrm>
              <a:off x="4317796" y="4697569"/>
              <a:ext cx="602248" cy="602488"/>
              <a:chOff x="7736620" y="7009631"/>
              <a:chExt cx="4501800" cy="4503600"/>
            </a:xfrm>
            <a:solidFill>
              <a:schemeClr val="accent1"/>
            </a:solidFill>
          </p:grpSpPr>
          <p:sp>
            <p:nvSpPr>
              <p:cNvPr id="105" name="Freeform: Shape 1">
                <a:extLst>
                  <a:ext uri="{FF2B5EF4-FFF2-40B4-BE49-F238E27FC236}">
                    <a16:creationId xmlns:a16="http://schemas.microsoft.com/office/drawing/2014/main" id="{2EC82E60-4163-A34F-91EC-A037826E1EE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06" name="Freeform: Shape 2">
                <a:extLst>
                  <a:ext uri="{FF2B5EF4-FFF2-40B4-BE49-F238E27FC236}">
                    <a16:creationId xmlns:a16="http://schemas.microsoft.com/office/drawing/2014/main" id="{8EBE3304-9DBC-1E44-A432-717F09394A8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07" name="Freeform: Shape 3">
                <a:extLst>
                  <a:ext uri="{FF2B5EF4-FFF2-40B4-BE49-F238E27FC236}">
                    <a16:creationId xmlns:a16="http://schemas.microsoft.com/office/drawing/2014/main" id="{03C2ECED-D968-7A46-B456-80F652B6CD68}"/>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08" name="Freeform: Shape 4">
                <a:extLst>
                  <a:ext uri="{FF2B5EF4-FFF2-40B4-BE49-F238E27FC236}">
                    <a16:creationId xmlns:a16="http://schemas.microsoft.com/office/drawing/2014/main" id="{F01EB090-D468-184E-9012-041B38038B19}"/>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09" name="Freeform: Shape 5">
                <a:extLst>
                  <a:ext uri="{FF2B5EF4-FFF2-40B4-BE49-F238E27FC236}">
                    <a16:creationId xmlns:a16="http://schemas.microsoft.com/office/drawing/2014/main" id="{875C43BB-0840-E24C-B5D1-4AAF02943E8B}"/>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92" name="Group 91">
              <a:extLst>
                <a:ext uri="{FF2B5EF4-FFF2-40B4-BE49-F238E27FC236}">
                  <a16:creationId xmlns:a16="http://schemas.microsoft.com/office/drawing/2014/main" id="{FF16B709-EB9B-AC4D-89D5-5D89935B8608}"/>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93" name="Freeform 1">
                <a:extLst>
                  <a:ext uri="{FF2B5EF4-FFF2-40B4-BE49-F238E27FC236}">
                    <a16:creationId xmlns:a16="http://schemas.microsoft.com/office/drawing/2014/main" id="{0D622234-FE5B-8B40-87F2-39CC211A2FA5}"/>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4" name="Freeform 2">
                <a:extLst>
                  <a:ext uri="{FF2B5EF4-FFF2-40B4-BE49-F238E27FC236}">
                    <a16:creationId xmlns:a16="http://schemas.microsoft.com/office/drawing/2014/main" id="{0439E54F-3A44-2241-9C25-9EA5D0E9D1F0}"/>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5" name="Freeform 3">
                <a:extLst>
                  <a:ext uri="{FF2B5EF4-FFF2-40B4-BE49-F238E27FC236}">
                    <a16:creationId xmlns:a16="http://schemas.microsoft.com/office/drawing/2014/main" id="{9532A566-9DB4-6241-B033-EC92BFB4ED26}"/>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6" name="Freeform 4">
                <a:extLst>
                  <a:ext uri="{FF2B5EF4-FFF2-40B4-BE49-F238E27FC236}">
                    <a16:creationId xmlns:a16="http://schemas.microsoft.com/office/drawing/2014/main" id="{9BAD5C38-1BE2-B248-BFFF-92A49B9BE8E5}"/>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7" name="Freeform 5">
                <a:extLst>
                  <a:ext uri="{FF2B5EF4-FFF2-40B4-BE49-F238E27FC236}">
                    <a16:creationId xmlns:a16="http://schemas.microsoft.com/office/drawing/2014/main" id="{9A56452A-E283-524F-A29F-7459E8BD10BC}"/>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8" name="Freeform 6">
                <a:extLst>
                  <a:ext uri="{FF2B5EF4-FFF2-40B4-BE49-F238E27FC236}">
                    <a16:creationId xmlns:a16="http://schemas.microsoft.com/office/drawing/2014/main" id="{BFEBF2D5-FA2E-2448-9A44-92C12D134A77}"/>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9" name="Freeform 7">
                <a:extLst>
                  <a:ext uri="{FF2B5EF4-FFF2-40B4-BE49-F238E27FC236}">
                    <a16:creationId xmlns:a16="http://schemas.microsoft.com/office/drawing/2014/main" id="{4889C0CC-07CD-444B-BC08-36DC15C28B57}"/>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0" name="Freeform 8">
                <a:extLst>
                  <a:ext uri="{FF2B5EF4-FFF2-40B4-BE49-F238E27FC236}">
                    <a16:creationId xmlns:a16="http://schemas.microsoft.com/office/drawing/2014/main" id="{FBCFDAE4-4BE9-E84B-878B-0F2E052B2550}"/>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2" name="Freeform 9">
                <a:extLst>
                  <a:ext uri="{FF2B5EF4-FFF2-40B4-BE49-F238E27FC236}">
                    <a16:creationId xmlns:a16="http://schemas.microsoft.com/office/drawing/2014/main" id="{74F1CB1B-B6B2-5D4C-A1F2-9DC27960E26C}"/>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3" name="Freeform 10">
                <a:extLst>
                  <a:ext uri="{FF2B5EF4-FFF2-40B4-BE49-F238E27FC236}">
                    <a16:creationId xmlns:a16="http://schemas.microsoft.com/office/drawing/2014/main" id="{2FBDD439-5039-C440-8E68-F1A15B9069ED}"/>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4" name="Freeform 11">
                <a:extLst>
                  <a:ext uri="{FF2B5EF4-FFF2-40B4-BE49-F238E27FC236}">
                    <a16:creationId xmlns:a16="http://schemas.microsoft.com/office/drawing/2014/main" id="{418D96F1-1583-0E43-BE8E-52292623862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110" name="Straight Connector 109">
            <a:extLst>
              <a:ext uri="{FF2B5EF4-FFF2-40B4-BE49-F238E27FC236}">
                <a16:creationId xmlns:a16="http://schemas.microsoft.com/office/drawing/2014/main" id="{6C12A29E-746C-1E43-B2C3-9B6C949A4563}"/>
              </a:ext>
            </a:extLst>
          </p:cNvPr>
          <p:cNvCxnSpPr>
            <a:cxnSpLocks/>
            <a:endCxn id="116" idx="2"/>
          </p:cNvCxnSpPr>
          <p:nvPr/>
        </p:nvCxnSpPr>
        <p:spPr bwMode="auto">
          <a:xfrm>
            <a:off x="5528536" y="226074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8C852819-AA24-2244-80C0-7BD962766534}"/>
              </a:ext>
            </a:extLst>
          </p:cNvPr>
          <p:cNvCxnSpPr>
            <a:cxnSpLocks/>
          </p:cNvCxnSpPr>
          <p:nvPr/>
        </p:nvCxnSpPr>
        <p:spPr>
          <a:xfrm>
            <a:off x="5540011" y="208373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79C9B2FA-4946-0141-A96A-DE2967BB50F7}"/>
              </a:ext>
            </a:extLst>
          </p:cNvPr>
          <p:cNvCxnSpPr>
            <a:cxnSpLocks/>
            <a:endCxn id="117" idx="2"/>
          </p:cNvCxnSpPr>
          <p:nvPr/>
        </p:nvCxnSpPr>
        <p:spPr bwMode="auto">
          <a:xfrm flipV="1">
            <a:off x="5528267" y="271499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3EA6E87E-390F-C14F-AD05-8370441A6811}"/>
              </a:ext>
            </a:extLst>
          </p:cNvPr>
          <p:cNvCxnSpPr>
            <a:cxnSpLocks/>
            <a:endCxn id="118" idx="2"/>
          </p:cNvCxnSpPr>
          <p:nvPr/>
        </p:nvCxnSpPr>
        <p:spPr bwMode="auto">
          <a:xfrm>
            <a:off x="5528267" y="317514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14" name="Rounded Rectangle 109">
            <a:extLst>
              <a:ext uri="{FF2B5EF4-FFF2-40B4-BE49-F238E27FC236}">
                <a16:creationId xmlns:a16="http://schemas.microsoft.com/office/drawing/2014/main" id="{24D8D3A4-250A-0340-8A80-E53C7F245F0F}"/>
              </a:ext>
            </a:extLst>
          </p:cNvPr>
          <p:cNvSpPr/>
          <p:nvPr/>
        </p:nvSpPr>
        <p:spPr>
          <a:xfrm>
            <a:off x="5894331" y="197065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15" name="TextBox 114">
            <a:extLst>
              <a:ext uri="{FF2B5EF4-FFF2-40B4-BE49-F238E27FC236}">
                <a16:creationId xmlns:a16="http://schemas.microsoft.com/office/drawing/2014/main" id="{0E7B801C-F373-664A-92CD-8A303B4B8BB7}"/>
              </a:ext>
            </a:extLst>
          </p:cNvPr>
          <p:cNvSpPr txBox="1"/>
          <p:nvPr/>
        </p:nvSpPr>
        <p:spPr>
          <a:xfrm>
            <a:off x="6543866" y="190088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16" name="Oval 115">
            <a:extLst>
              <a:ext uri="{FF2B5EF4-FFF2-40B4-BE49-F238E27FC236}">
                <a16:creationId xmlns:a16="http://schemas.microsoft.com/office/drawing/2014/main" id="{68357786-E5BC-3344-9796-7871F345905D}"/>
              </a:ext>
            </a:extLst>
          </p:cNvPr>
          <p:cNvSpPr>
            <a:spLocks noChangeAspect="1"/>
          </p:cNvSpPr>
          <p:nvPr/>
        </p:nvSpPr>
        <p:spPr>
          <a:xfrm>
            <a:off x="6015965" y="208159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17" name="Oval 116">
            <a:extLst>
              <a:ext uri="{FF2B5EF4-FFF2-40B4-BE49-F238E27FC236}">
                <a16:creationId xmlns:a16="http://schemas.microsoft.com/office/drawing/2014/main" id="{5DEC2B4A-41A3-8243-B638-B70FC49996B2}"/>
              </a:ext>
            </a:extLst>
          </p:cNvPr>
          <p:cNvSpPr>
            <a:spLocks noChangeAspect="1"/>
          </p:cNvSpPr>
          <p:nvPr/>
        </p:nvSpPr>
        <p:spPr>
          <a:xfrm>
            <a:off x="6015965" y="253211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18" name="Oval 117">
            <a:extLst>
              <a:ext uri="{FF2B5EF4-FFF2-40B4-BE49-F238E27FC236}">
                <a16:creationId xmlns:a16="http://schemas.microsoft.com/office/drawing/2014/main" id="{DB7A67F2-2854-9A45-BFB5-B50C0E70C3FE}"/>
              </a:ext>
            </a:extLst>
          </p:cNvPr>
          <p:cNvSpPr>
            <a:spLocks noChangeAspect="1"/>
          </p:cNvSpPr>
          <p:nvPr/>
        </p:nvSpPr>
        <p:spPr>
          <a:xfrm>
            <a:off x="6015965" y="299606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19" name="Straight Connector 118">
            <a:extLst>
              <a:ext uri="{FF2B5EF4-FFF2-40B4-BE49-F238E27FC236}">
                <a16:creationId xmlns:a16="http://schemas.microsoft.com/office/drawing/2014/main" id="{BA051A76-8D29-7244-9AB0-FDA03F91B3DF}"/>
              </a:ext>
            </a:extLst>
          </p:cNvPr>
          <p:cNvCxnSpPr>
            <a:cxnSpLocks/>
            <a:endCxn id="105" idx="1"/>
          </p:cNvCxnSpPr>
          <p:nvPr/>
        </p:nvCxnSpPr>
        <p:spPr>
          <a:xfrm>
            <a:off x="1290129" y="2840914"/>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20" name="Group 119">
            <a:extLst>
              <a:ext uri="{FF2B5EF4-FFF2-40B4-BE49-F238E27FC236}">
                <a16:creationId xmlns:a16="http://schemas.microsoft.com/office/drawing/2014/main" id="{CDEB0F59-9CF3-9149-9271-5A3F4DBC8479}"/>
              </a:ext>
            </a:extLst>
          </p:cNvPr>
          <p:cNvGrpSpPr/>
          <p:nvPr/>
        </p:nvGrpSpPr>
        <p:grpSpPr>
          <a:xfrm>
            <a:off x="419374" y="2237044"/>
            <a:ext cx="621857" cy="1225361"/>
            <a:chOff x="3386589" y="1994436"/>
            <a:chExt cx="621857" cy="1225361"/>
          </a:xfrm>
        </p:grpSpPr>
        <p:grpSp>
          <p:nvGrpSpPr>
            <p:cNvPr id="121" name="Group 120">
              <a:extLst>
                <a:ext uri="{FF2B5EF4-FFF2-40B4-BE49-F238E27FC236}">
                  <a16:creationId xmlns:a16="http://schemas.microsoft.com/office/drawing/2014/main" id="{70FB4BDD-6B22-2B49-A02A-6E8C016D2C33}"/>
                </a:ext>
              </a:extLst>
            </p:cNvPr>
            <p:cNvGrpSpPr>
              <a:grpSpLocks noChangeAspect="1"/>
            </p:cNvGrpSpPr>
            <p:nvPr/>
          </p:nvGrpSpPr>
          <p:grpSpPr>
            <a:xfrm>
              <a:off x="3386589" y="1994436"/>
              <a:ext cx="618352" cy="573362"/>
              <a:chOff x="21532850" y="-24034750"/>
              <a:chExt cx="24393525" cy="22618700"/>
            </a:xfrm>
          </p:grpSpPr>
          <p:sp>
            <p:nvSpPr>
              <p:cNvPr id="221" name="Oval 42">
                <a:extLst>
                  <a:ext uri="{FF2B5EF4-FFF2-40B4-BE49-F238E27FC236}">
                    <a16:creationId xmlns:a16="http://schemas.microsoft.com/office/drawing/2014/main" id="{7B6CD8C2-83E8-4C49-8BB3-D857D7E95AA4}"/>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2" name="Freeform 43">
                <a:extLst>
                  <a:ext uri="{FF2B5EF4-FFF2-40B4-BE49-F238E27FC236}">
                    <a16:creationId xmlns:a16="http://schemas.microsoft.com/office/drawing/2014/main" id="{A977B05B-CB25-6547-A8BC-DD252D250838}"/>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3" name="Freeform 44">
                <a:extLst>
                  <a:ext uri="{FF2B5EF4-FFF2-40B4-BE49-F238E27FC236}">
                    <a16:creationId xmlns:a16="http://schemas.microsoft.com/office/drawing/2014/main" id="{9B2ABA23-500C-5445-9CEA-EB50E521CFF8}"/>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4" name="Freeform 45">
                <a:extLst>
                  <a:ext uri="{FF2B5EF4-FFF2-40B4-BE49-F238E27FC236}">
                    <a16:creationId xmlns:a16="http://schemas.microsoft.com/office/drawing/2014/main" id="{5B0F6AE9-85F9-1848-B75B-FF10ACA5869D}"/>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5" name="Freeform 46">
                <a:extLst>
                  <a:ext uri="{FF2B5EF4-FFF2-40B4-BE49-F238E27FC236}">
                    <a16:creationId xmlns:a16="http://schemas.microsoft.com/office/drawing/2014/main" id="{56260880-5E0B-D040-B655-DD4AC24AF92E}"/>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6" name="Oval 47">
                <a:extLst>
                  <a:ext uri="{FF2B5EF4-FFF2-40B4-BE49-F238E27FC236}">
                    <a16:creationId xmlns:a16="http://schemas.microsoft.com/office/drawing/2014/main" id="{B8E1847A-C0A3-804B-A148-AA5A7A966359}"/>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7" name="Freeform 48">
                <a:extLst>
                  <a:ext uri="{FF2B5EF4-FFF2-40B4-BE49-F238E27FC236}">
                    <a16:creationId xmlns:a16="http://schemas.microsoft.com/office/drawing/2014/main" id="{6E41F99D-F45F-D24D-B486-8CF19DF62FE5}"/>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8" name="Freeform 49">
                <a:extLst>
                  <a:ext uri="{FF2B5EF4-FFF2-40B4-BE49-F238E27FC236}">
                    <a16:creationId xmlns:a16="http://schemas.microsoft.com/office/drawing/2014/main" id="{5E3177DF-7BB0-7940-9EF5-0AEE965AC1C7}"/>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9" name="Freeform 50">
                <a:extLst>
                  <a:ext uri="{FF2B5EF4-FFF2-40B4-BE49-F238E27FC236}">
                    <a16:creationId xmlns:a16="http://schemas.microsoft.com/office/drawing/2014/main" id="{9DB5515C-56AA-7F4A-A39F-EC83F777EFDB}"/>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0" name="Freeform 51">
                <a:extLst>
                  <a:ext uri="{FF2B5EF4-FFF2-40B4-BE49-F238E27FC236}">
                    <a16:creationId xmlns:a16="http://schemas.microsoft.com/office/drawing/2014/main" id="{0ECD9C78-20FA-864D-A4E3-1434BB36E2D5}"/>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1" name="Oval 52">
                <a:extLst>
                  <a:ext uri="{FF2B5EF4-FFF2-40B4-BE49-F238E27FC236}">
                    <a16:creationId xmlns:a16="http://schemas.microsoft.com/office/drawing/2014/main" id="{400BEF06-FD68-3441-95B1-B0D1A3B84BE9}"/>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2" name="Freeform 53">
                <a:extLst>
                  <a:ext uri="{FF2B5EF4-FFF2-40B4-BE49-F238E27FC236}">
                    <a16:creationId xmlns:a16="http://schemas.microsoft.com/office/drawing/2014/main" id="{7EBD23D2-2256-0D47-9E85-3933239F4574}"/>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3" name="Freeform 54">
                <a:extLst>
                  <a:ext uri="{FF2B5EF4-FFF2-40B4-BE49-F238E27FC236}">
                    <a16:creationId xmlns:a16="http://schemas.microsoft.com/office/drawing/2014/main" id="{9DA0F642-7BC0-2A44-9DAD-F4B5F0BF46A3}"/>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4" name="Freeform 55">
                <a:extLst>
                  <a:ext uri="{FF2B5EF4-FFF2-40B4-BE49-F238E27FC236}">
                    <a16:creationId xmlns:a16="http://schemas.microsoft.com/office/drawing/2014/main" id="{67CDB10F-D147-D349-B967-482ECBCA5699}"/>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5" name="Freeform 56">
                <a:extLst>
                  <a:ext uri="{FF2B5EF4-FFF2-40B4-BE49-F238E27FC236}">
                    <a16:creationId xmlns:a16="http://schemas.microsoft.com/office/drawing/2014/main" id="{3344FED6-A5B5-9549-B8CF-4CC13C8D696C}"/>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22" name="Group 121">
              <a:extLst>
                <a:ext uri="{FF2B5EF4-FFF2-40B4-BE49-F238E27FC236}">
                  <a16:creationId xmlns:a16="http://schemas.microsoft.com/office/drawing/2014/main" id="{32DA1AD0-693A-E146-8072-1BD51324471B}"/>
                </a:ext>
              </a:extLst>
            </p:cNvPr>
            <p:cNvGrpSpPr>
              <a:grpSpLocks noChangeAspect="1"/>
            </p:cNvGrpSpPr>
            <p:nvPr/>
          </p:nvGrpSpPr>
          <p:grpSpPr>
            <a:xfrm>
              <a:off x="3390094" y="2646435"/>
              <a:ext cx="618352" cy="573362"/>
              <a:chOff x="21532850" y="-24034750"/>
              <a:chExt cx="24393525" cy="22618700"/>
            </a:xfrm>
          </p:grpSpPr>
          <p:sp>
            <p:nvSpPr>
              <p:cNvPr id="123" name="Oval 42">
                <a:extLst>
                  <a:ext uri="{FF2B5EF4-FFF2-40B4-BE49-F238E27FC236}">
                    <a16:creationId xmlns:a16="http://schemas.microsoft.com/office/drawing/2014/main" id="{E1FFF3D5-BF1B-3A4A-ACBD-2C45179C86BA}"/>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 name="Freeform 43">
                <a:extLst>
                  <a:ext uri="{FF2B5EF4-FFF2-40B4-BE49-F238E27FC236}">
                    <a16:creationId xmlns:a16="http://schemas.microsoft.com/office/drawing/2014/main" id="{01EC795B-B119-974A-AB64-8417899DD67D}"/>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 name="Freeform 44">
                <a:extLst>
                  <a:ext uri="{FF2B5EF4-FFF2-40B4-BE49-F238E27FC236}">
                    <a16:creationId xmlns:a16="http://schemas.microsoft.com/office/drawing/2014/main" id="{0178DD03-1EDF-2E4A-8C2F-EEB9526CB16B}"/>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 name="Freeform 45">
                <a:extLst>
                  <a:ext uri="{FF2B5EF4-FFF2-40B4-BE49-F238E27FC236}">
                    <a16:creationId xmlns:a16="http://schemas.microsoft.com/office/drawing/2014/main" id="{C8B60EE4-6D25-3041-8186-A74E99DC8CDE}"/>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 name="Freeform 46">
                <a:extLst>
                  <a:ext uri="{FF2B5EF4-FFF2-40B4-BE49-F238E27FC236}">
                    <a16:creationId xmlns:a16="http://schemas.microsoft.com/office/drawing/2014/main" id="{29644CAF-139A-7F43-9CF4-67C5CD1FA322}"/>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 name="Oval 47">
                <a:extLst>
                  <a:ext uri="{FF2B5EF4-FFF2-40B4-BE49-F238E27FC236}">
                    <a16:creationId xmlns:a16="http://schemas.microsoft.com/office/drawing/2014/main" id="{457DB2FB-074D-2A45-A5AE-14652963CB5A}"/>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1" name="Freeform 48">
                <a:extLst>
                  <a:ext uri="{FF2B5EF4-FFF2-40B4-BE49-F238E27FC236}">
                    <a16:creationId xmlns:a16="http://schemas.microsoft.com/office/drawing/2014/main" id="{14E612A4-0470-C24B-9BB4-F605B7B844F5}"/>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9" name="Freeform 49">
                <a:extLst>
                  <a:ext uri="{FF2B5EF4-FFF2-40B4-BE49-F238E27FC236}">
                    <a16:creationId xmlns:a16="http://schemas.microsoft.com/office/drawing/2014/main" id="{81D9ED57-CD8B-6C43-9754-FF2BF2D8D01B}"/>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1" name="Freeform 50">
                <a:extLst>
                  <a:ext uri="{FF2B5EF4-FFF2-40B4-BE49-F238E27FC236}">
                    <a16:creationId xmlns:a16="http://schemas.microsoft.com/office/drawing/2014/main" id="{EA494507-6C7A-1F49-961B-C3FEC077B73B}"/>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3" name="Freeform 51">
                <a:extLst>
                  <a:ext uri="{FF2B5EF4-FFF2-40B4-BE49-F238E27FC236}">
                    <a16:creationId xmlns:a16="http://schemas.microsoft.com/office/drawing/2014/main" id="{1A4884BC-5E1B-3149-A59A-30B08EE09BD8}"/>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3" name="Oval 52">
                <a:extLst>
                  <a:ext uri="{FF2B5EF4-FFF2-40B4-BE49-F238E27FC236}">
                    <a16:creationId xmlns:a16="http://schemas.microsoft.com/office/drawing/2014/main" id="{AC5D5743-B0D0-0943-B5F3-57952686A3B8}"/>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7" name="Freeform 53">
                <a:extLst>
                  <a:ext uri="{FF2B5EF4-FFF2-40B4-BE49-F238E27FC236}">
                    <a16:creationId xmlns:a16="http://schemas.microsoft.com/office/drawing/2014/main" id="{18E03B2D-0928-8A42-B259-37862AF9E650}"/>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8" name="Freeform 54">
                <a:extLst>
                  <a:ext uri="{FF2B5EF4-FFF2-40B4-BE49-F238E27FC236}">
                    <a16:creationId xmlns:a16="http://schemas.microsoft.com/office/drawing/2014/main" id="{D376DA42-0C36-5647-9002-A1C181B9E456}"/>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9" name="Freeform 55">
                <a:extLst>
                  <a:ext uri="{FF2B5EF4-FFF2-40B4-BE49-F238E27FC236}">
                    <a16:creationId xmlns:a16="http://schemas.microsoft.com/office/drawing/2014/main" id="{740E6BD9-612B-7946-9F82-41FAC8FF99BD}"/>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20" name="Freeform 56">
                <a:extLst>
                  <a:ext uri="{FF2B5EF4-FFF2-40B4-BE49-F238E27FC236}">
                    <a16:creationId xmlns:a16="http://schemas.microsoft.com/office/drawing/2014/main" id="{BBFEC6CA-E45F-BD4C-BF69-1C05F9AE9BC5}"/>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pic>
        <p:nvPicPr>
          <p:cNvPr id="236" name="Picture 235">
            <a:extLst>
              <a:ext uri="{FF2B5EF4-FFF2-40B4-BE49-F238E27FC236}">
                <a16:creationId xmlns:a16="http://schemas.microsoft.com/office/drawing/2014/main" id="{24A9F9A1-5B11-DC4D-8066-CEF6BCB248D9}"/>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812114" y="1830378"/>
            <a:ext cx="457200" cy="608772"/>
          </a:xfrm>
          <a:prstGeom prst="rect">
            <a:avLst/>
          </a:prstGeom>
        </p:spPr>
      </p:pic>
      <p:sp>
        <p:nvSpPr>
          <p:cNvPr id="237" name="TextBox 236">
            <a:extLst>
              <a:ext uri="{FF2B5EF4-FFF2-40B4-BE49-F238E27FC236}">
                <a16:creationId xmlns:a16="http://schemas.microsoft.com/office/drawing/2014/main" id="{5B9E84D2-F765-3147-A51D-A3DA6EB92B25}"/>
              </a:ext>
            </a:extLst>
          </p:cNvPr>
          <p:cNvSpPr txBox="1"/>
          <p:nvPr/>
        </p:nvSpPr>
        <p:spPr>
          <a:xfrm>
            <a:off x="1648663" y="2471180"/>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238" name="TextBox 237">
            <a:extLst>
              <a:ext uri="{FF2B5EF4-FFF2-40B4-BE49-F238E27FC236}">
                <a16:creationId xmlns:a16="http://schemas.microsoft.com/office/drawing/2014/main" id="{A4062CD9-4A29-EB47-A106-CC8A12E8917A}"/>
              </a:ext>
            </a:extLst>
          </p:cNvPr>
          <p:cNvSpPr txBox="1"/>
          <p:nvPr/>
        </p:nvSpPr>
        <p:spPr>
          <a:xfrm>
            <a:off x="2896084" y="3139945"/>
            <a:ext cx="972574"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HTTPS:443</a:t>
            </a:r>
          </a:p>
        </p:txBody>
      </p:sp>
      <p:sp>
        <p:nvSpPr>
          <p:cNvPr id="239" name="TextBox 238">
            <a:extLst>
              <a:ext uri="{FF2B5EF4-FFF2-40B4-BE49-F238E27FC236}">
                <a16:creationId xmlns:a16="http://schemas.microsoft.com/office/drawing/2014/main" id="{1168C810-94DF-AB46-BF4A-9BA44DFBA816}"/>
              </a:ext>
            </a:extLst>
          </p:cNvPr>
          <p:cNvSpPr txBox="1"/>
          <p:nvPr/>
        </p:nvSpPr>
        <p:spPr>
          <a:xfrm>
            <a:off x="2687872" y="1630861"/>
            <a:ext cx="2319023" cy="553998"/>
          </a:xfrm>
          <a:prstGeom prst="rect">
            <a:avLst/>
          </a:prstGeom>
        </p:spPr>
        <p:txBody>
          <a:bodyPr wrap="square" lIns="0" tIns="0" rIns="0" bIns="0" rtlCol="0" anchor="t">
            <a:spAutoFit/>
          </a:bodyPr>
          <a:lstStyle/>
          <a:p>
            <a:r>
              <a:rPr lang="en-US" sz="1200" dirty="0">
                <a:solidFill>
                  <a:srgbClr val="FF0000"/>
                </a:solidFill>
                <a:latin typeface="Calibri" panose="020F0502020204030204" pitchFamily="34" charset="0"/>
              </a:rPr>
              <a:t>LB does not decrypt</a:t>
            </a:r>
          </a:p>
          <a:p>
            <a:r>
              <a:rPr lang="en-US" sz="1200" dirty="0">
                <a:solidFill>
                  <a:srgbClr val="FF0000"/>
                </a:solidFill>
                <a:latin typeface="Calibri" panose="020F0502020204030204" pitchFamily="34" charset="0"/>
              </a:rPr>
              <a:t>and SSL connection is terminated on Pool Members</a:t>
            </a:r>
          </a:p>
        </p:txBody>
      </p:sp>
      <p:cxnSp>
        <p:nvCxnSpPr>
          <p:cNvPr id="240" name="Straight Connector 239">
            <a:extLst>
              <a:ext uri="{FF2B5EF4-FFF2-40B4-BE49-F238E27FC236}">
                <a16:creationId xmlns:a16="http://schemas.microsoft.com/office/drawing/2014/main" id="{BA9ACF92-6CFD-1B40-AA06-4E3BBC66AA29}"/>
              </a:ext>
            </a:extLst>
          </p:cNvPr>
          <p:cNvCxnSpPr>
            <a:cxnSpLocks/>
          </p:cNvCxnSpPr>
          <p:nvPr/>
        </p:nvCxnSpPr>
        <p:spPr>
          <a:xfrm>
            <a:off x="1442529" y="2737298"/>
            <a:ext cx="3965812" cy="0"/>
          </a:xfrm>
          <a:prstGeom prst="line">
            <a:avLst/>
          </a:prstGeom>
          <a:ln w="28575">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41" name="Arrow: Left-Right 166">
            <a:extLst>
              <a:ext uri="{FF2B5EF4-FFF2-40B4-BE49-F238E27FC236}">
                <a16:creationId xmlns:a16="http://schemas.microsoft.com/office/drawing/2014/main" id="{10F9FD2D-57E7-7240-8E34-133CDF4512C9}"/>
              </a:ext>
            </a:extLst>
          </p:cNvPr>
          <p:cNvSpPr/>
          <p:nvPr/>
        </p:nvSpPr>
        <p:spPr>
          <a:xfrm>
            <a:off x="1493974" y="5745091"/>
            <a:ext cx="4114800" cy="246888"/>
          </a:xfrm>
          <a:prstGeom prst="lef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42" name="Oval 241">
            <a:extLst>
              <a:ext uri="{FF2B5EF4-FFF2-40B4-BE49-F238E27FC236}">
                <a16:creationId xmlns:a16="http://schemas.microsoft.com/office/drawing/2014/main" id="{1A36379E-1D52-3044-9195-1E37AA4E913F}"/>
              </a:ext>
            </a:extLst>
          </p:cNvPr>
          <p:cNvSpPr>
            <a:spLocks noChangeAspect="1"/>
          </p:cNvSpPr>
          <p:nvPr/>
        </p:nvSpPr>
        <p:spPr>
          <a:xfrm>
            <a:off x="976723" y="570347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Tree>
    <p:extLst>
      <p:ext uri="{BB962C8B-B14F-4D97-AF65-F5344CB8AC3E}">
        <p14:creationId xmlns:p14="http://schemas.microsoft.com/office/powerpoint/2010/main" val="2696009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the default HTTP profile, or Create a new one</a:t>
            </a:r>
          </a:p>
          <a:p>
            <a:pPr lvl="1"/>
            <a:r>
              <a:rPr lang="en-US" dirty="0"/>
              <a:t>Under Networking – Load Balancing – Profiles </a:t>
            </a:r>
          </a:p>
          <a:p>
            <a:pPr lvl="2"/>
            <a:r>
              <a:rPr lang="en-US" dirty="0"/>
              <a:t>Add Application Profile – HTTP</a:t>
            </a:r>
          </a:p>
          <a:p>
            <a:pPr lvl="1"/>
            <a:endParaRPr lang="en-US" dirty="0"/>
          </a:p>
        </p:txBody>
      </p:sp>
      <p:pic>
        <p:nvPicPr>
          <p:cNvPr id="7" name="Picture 6">
            <a:extLst>
              <a:ext uri="{FF2B5EF4-FFF2-40B4-BE49-F238E27FC236}">
                <a16:creationId xmlns:a16="http://schemas.microsoft.com/office/drawing/2014/main" id="{B042BD6D-B0D3-4B1E-BCC2-96EF956AC7AB}"/>
              </a:ext>
            </a:extLst>
          </p:cNvPr>
          <p:cNvPicPr>
            <a:picLocks noChangeAspect="1"/>
          </p:cNvPicPr>
          <p:nvPr/>
        </p:nvPicPr>
        <p:blipFill>
          <a:blip r:embed="rId2"/>
          <a:stretch>
            <a:fillRect/>
          </a:stretch>
        </p:blipFill>
        <p:spPr>
          <a:xfrm>
            <a:off x="1391295" y="2682874"/>
            <a:ext cx="9825038" cy="376237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SSL Passthrough Configuration (2/5)</a:t>
            </a:r>
          </a:p>
        </p:txBody>
      </p:sp>
      <p:sp>
        <p:nvSpPr>
          <p:cNvPr id="8" name="TextBox 7">
            <a:extLst>
              <a:ext uri="{FF2B5EF4-FFF2-40B4-BE49-F238E27FC236}">
                <a16:creationId xmlns:a16="http://schemas.microsoft.com/office/drawing/2014/main" id="{FD779368-FEB5-4D77-963D-73E5A38DF7AA}"/>
              </a:ext>
            </a:extLst>
          </p:cNvPr>
          <p:cNvSpPr txBox="1"/>
          <p:nvPr/>
        </p:nvSpPr>
        <p:spPr>
          <a:xfrm>
            <a:off x="6906322" y="2262789"/>
            <a:ext cx="193033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long Clients idle connections remain before LB closes them (FIN).</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5984891" y="2816787"/>
            <a:ext cx="1886600" cy="121252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FCBBAF00-1317-45CB-971E-6F316AC1EE92}"/>
              </a:ext>
            </a:extLst>
          </p:cNvPr>
          <p:cNvSpPr txBox="1"/>
          <p:nvPr/>
        </p:nvSpPr>
        <p:spPr>
          <a:xfrm>
            <a:off x="9062224" y="2450022"/>
            <a:ext cx="2772937"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Other fields are irrelevant for the VIP doing SSL Passthrough</a:t>
            </a:r>
          </a:p>
        </p:txBody>
      </p:sp>
      <p:sp>
        <p:nvSpPr>
          <p:cNvPr id="14" name="Rectangle 13">
            <a:extLst>
              <a:ext uri="{FF2B5EF4-FFF2-40B4-BE49-F238E27FC236}">
                <a16:creationId xmlns:a16="http://schemas.microsoft.com/office/drawing/2014/main" id="{7EEA43C0-0C44-2544-B8D3-BEF422AE2045}"/>
              </a:ext>
            </a:extLst>
          </p:cNvPr>
          <p:cNvSpPr/>
          <p:nvPr/>
        </p:nvSpPr>
        <p:spPr>
          <a:xfrm>
            <a:off x="7315200" y="130175"/>
            <a:ext cx="4610008" cy="1247251"/>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7" name="Picture 16">
            <a:extLst>
              <a:ext uri="{FF2B5EF4-FFF2-40B4-BE49-F238E27FC236}">
                <a16:creationId xmlns:a16="http://schemas.microsoft.com/office/drawing/2014/main" id="{88AB0728-6B06-0B4A-A41E-602FCEB7CCB4}"/>
              </a:ext>
            </a:extLst>
          </p:cNvPr>
          <p:cNvPicPr>
            <a:picLocks noChangeAspect="1"/>
          </p:cNvPicPr>
          <p:nvPr/>
        </p:nvPicPr>
        <p:blipFill>
          <a:blip r:embed="rId3"/>
          <a:stretch>
            <a:fillRect/>
          </a:stretch>
        </p:blipFill>
        <p:spPr>
          <a:xfrm>
            <a:off x="7357299" y="134747"/>
            <a:ext cx="4727448" cy="1248918"/>
          </a:xfrm>
          <a:prstGeom prst="rect">
            <a:avLst/>
          </a:prstGeom>
        </p:spPr>
      </p:pic>
    </p:spTree>
    <p:extLst>
      <p:ext uri="{BB962C8B-B14F-4D97-AF65-F5344CB8AC3E}">
        <p14:creationId xmlns:p14="http://schemas.microsoft.com/office/powerpoint/2010/main" val="762823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Virtual Server</a:t>
            </a:r>
          </a:p>
          <a:p>
            <a:pPr lvl="1"/>
            <a:r>
              <a:rPr lang="en-US" dirty="0"/>
              <a:t>Under Networking – Load Balancing – Virtual Servers </a:t>
            </a:r>
          </a:p>
          <a:p>
            <a:pPr lvl="2"/>
            <a:r>
              <a:rPr lang="en-US" dirty="0"/>
              <a:t>Add Virtual Server – L7 HTTP</a:t>
            </a:r>
          </a:p>
          <a:p>
            <a:pPr lvl="1"/>
            <a:endParaRPr lang="en-US" dirty="0"/>
          </a:p>
        </p:txBody>
      </p:sp>
      <p:pic>
        <p:nvPicPr>
          <p:cNvPr id="6" name="Picture 5">
            <a:extLst>
              <a:ext uri="{FF2B5EF4-FFF2-40B4-BE49-F238E27FC236}">
                <a16:creationId xmlns:a16="http://schemas.microsoft.com/office/drawing/2014/main" id="{EDC5C3EE-146A-4B99-8AD4-11F5818F5212}"/>
              </a:ext>
            </a:extLst>
          </p:cNvPr>
          <p:cNvPicPr>
            <a:picLocks noChangeAspect="1"/>
          </p:cNvPicPr>
          <p:nvPr/>
        </p:nvPicPr>
        <p:blipFill rotWithShape="1">
          <a:blip r:embed="rId3"/>
          <a:srcRect b="11606"/>
          <a:stretch/>
        </p:blipFill>
        <p:spPr>
          <a:xfrm>
            <a:off x="1592951" y="2663018"/>
            <a:ext cx="9929813" cy="4049811"/>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SSL Passthrough Configuration (3/5)</a:t>
            </a:r>
          </a:p>
        </p:txBody>
      </p:sp>
      <p:sp>
        <p:nvSpPr>
          <p:cNvPr id="8" name="TextBox 7">
            <a:extLst>
              <a:ext uri="{FF2B5EF4-FFF2-40B4-BE49-F238E27FC236}">
                <a16:creationId xmlns:a16="http://schemas.microsoft.com/office/drawing/2014/main" id="{FD779368-FEB5-4D77-963D-73E5A38DF7AA}"/>
              </a:ext>
            </a:extLst>
          </p:cNvPr>
          <p:cNvSpPr txBox="1"/>
          <p:nvPr/>
        </p:nvSpPr>
        <p:spPr>
          <a:xfrm>
            <a:off x="4510313" y="3006944"/>
            <a:ext cx="1126214"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VIP IP address</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4510313" y="3253165"/>
            <a:ext cx="563107" cy="478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C1456A8F-13BC-4508-8874-9B1CA76E140B}"/>
              </a:ext>
            </a:extLst>
          </p:cNvPr>
          <p:cNvSpPr txBox="1"/>
          <p:nvPr/>
        </p:nvSpPr>
        <p:spPr>
          <a:xfrm>
            <a:off x="5757386" y="3006944"/>
            <a:ext cx="1126214"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VIP TCP Port</a:t>
            </a:r>
          </a:p>
        </p:txBody>
      </p:sp>
      <p:cxnSp>
        <p:nvCxnSpPr>
          <p:cNvPr id="20" name="Straight Arrow Connector 19">
            <a:extLst>
              <a:ext uri="{FF2B5EF4-FFF2-40B4-BE49-F238E27FC236}">
                <a16:creationId xmlns:a16="http://schemas.microsoft.com/office/drawing/2014/main" id="{D245E09A-61B1-46B3-BF70-BB36772E0D78}"/>
              </a:ext>
            </a:extLst>
          </p:cNvPr>
          <p:cNvCxnSpPr>
            <a:cxnSpLocks/>
            <a:stCxn id="19" idx="2"/>
          </p:cNvCxnSpPr>
          <p:nvPr/>
        </p:nvCxnSpPr>
        <p:spPr bwMode="gray">
          <a:xfrm flipH="1">
            <a:off x="5636527" y="3253165"/>
            <a:ext cx="683966" cy="478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2FA439C5-F8BC-4201-BE01-BA8E28AA1B8D}"/>
              </a:ext>
            </a:extLst>
          </p:cNvPr>
          <p:cNvSpPr txBox="1"/>
          <p:nvPr/>
        </p:nvSpPr>
        <p:spPr>
          <a:xfrm>
            <a:off x="7492348" y="2857719"/>
            <a:ext cx="1246768"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Load Balancer hosting the VIP</a:t>
            </a:r>
          </a:p>
        </p:txBody>
      </p:sp>
      <p:cxnSp>
        <p:nvCxnSpPr>
          <p:cNvPr id="22" name="Straight Arrow Connector 21">
            <a:extLst>
              <a:ext uri="{FF2B5EF4-FFF2-40B4-BE49-F238E27FC236}">
                <a16:creationId xmlns:a16="http://schemas.microsoft.com/office/drawing/2014/main" id="{5ACF1A77-1555-47B3-BFED-79A12BAEEDBB}"/>
              </a:ext>
            </a:extLst>
          </p:cNvPr>
          <p:cNvCxnSpPr>
            <a:cxnSpLocks/>
            <a:stCxn id="21" idx="2"/>
          </p:cNvCxnSpPr>
          <p:nvPr/>
        </p:nvCxnSpPr>
        <p:spPr bwMode="gray">
          <a:xfrm flipH="1">
            <a:off x="7627434" y="3257829"/>
            <a:ext cx="488298" cy="47411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59A54608-0E55-4A50-AC3F-7B1BF04954B6}"/>
              </a:ext>
            </a:extLst>
          </p:cNvPr>
          <p:cNvSpPr txBox="1"/>
          <p:nvPr/>
        </p:nvSpPr>
        <p:spPr>
          <a:xfrm>
            <a:off x="9017863" y="3006399"/>
            <a:ext cx="1459067"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Pool load balanced</a:t>
            </a:r>
          </a:p>
        </p:txBody>
      </p:sp>
      <p:cxnSp>
        <p:nvCxnSpPr>
          <p:cNvPr id="26" name="Straight Arrow Connector 25">
            <a:extLst>
              <a:ext uri="{FF2B5EF4-FFF2-40B4-BE49-F238E27FC236}">
                <a16:creationId xmlns:a16="http://schemas.microsoft.com/office/drawing/2014/main" id="{F555BF92-0393-4067-9203-A99C14CD9B00}"/>
              </a:ext>
            </a:extLst>
          </p:cNvPr>
          <p:cNvCxnSpPr>
            <a:cxnSpLocks/>
            <a:stCxn id="25" idx="2"/>
          </p:cNvCxnSpPr>
          <p:nvPr/>
        </p:nvCxnSpPr>
        <p:spPr bwMode="gray">
          <a:xfrm flipH="1">
            <a:off x="9259099" y="3252620"/>
            <a:ext cx="488298" cy="47411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F0D01623-3A63-4AFD-A1ED-270018A05AC0}"/>
              </a:ext>
            </a:extLst>
          </p:cNvPr>
          <p:cNvSpPr txBox="1"/>
          <p:nvPr/>
        </p:nvSpPr>
        <p:spPr>
          <a:xfrm>
            <a:off x="7898323" y="5968165"/>
            <a:ext cx="4155281" cy="707886"/>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Only required if Pool Members are NOT configured with Port information (for instance using Pool with Group Membership)</a:t>
            </a:r>
          </a:p>
          <a:p>
            <a:pPr lvl="0">
              <a:defRPr/>
            </a:pPr>
            <a:r>
              <a:rPr lang="en-US" sz="1000" dirty="0">
                <a:solidFill>
                  <a:schemeClr val="tx2"/>
                </a:solidFill>
                <a:latin typeface="Calibri" panose="020F0502020204030204" pitchFamily="34" charset="0"/>
              </a:rPr>
              <a:t>AND if Pool Members TCP Ports is different than VIP Port.</a:t>
            </a:r>
          </a:p>
        </p:txBody>
      </p:sp>
      <p:cxnSp>
        <p:nvCxnSpPr>
          <p:cNvPr id="29" name="Straight Arrow Connector 28">
            <a:extLst>
              <a:ext uri="{FF2B5EF4-FFF2-40B4-BE49-F238E27FC236}">
                <a16:creationId xmlns:a16="http://schemas.microsoft.com/office/drawing/2014/main" id="{7981AA83-01EC-4213-88B4-EC875614BA1E}"/>
              </a:ext>
            </a:extLst>
          </p:cNvPr>
          <p:cNvCxnSpPr>
            <a:cxnSpLocks/>
            <a:stCxn id="28" idx="0"/>
          </p:cNvCxnSpPr>
          <p:nvPr/>
        </p:nvCxnSpPr>
        <p:spPr bwMode="gray">
          <a:xfrm flipH="1" flipV="1">
            <a:off x="9478537" y="5831694"/>
            <a:ext cx="497427" cy="13647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2B4BF84C-FD60-499A-BB49-A5FF4C0D55F0}"/>
              </a:ext>
            </a:extLst>
          </p:cNvPr>
          <p:cNvSpPr txBox="1"/>
          <p:nvPr/>
        </p:nvSpPr>
        <p:spPr>
          <a:xfrm>
            <a:off x="9595619" y="4707560"/>
            <a:ext cx="1310274"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L7 HTTP Profile</a:t>
            </a:r>
          </a:p>
        </p:txBody>
      </p:sp>
      <p:cxnSp>
        <p:nvCxnSpPr>
          <p:cNvPr id="30" name="Straight Arrow Connector 29">
            <a:extLst>
              <a:ext uri="{FF2B5EF4-FFF2-40B4-BE49-F238E27FC236}">
                <a16:creationId xmlns:a16="http://schemas.microsoft.com/office/drawing/2014/main" id="{2833178E-A27B-469E-A31F-DE74A6B52C37}"/>
              </a:ext>
            </a:extLst>
          </p:cNvPr>
          <p:cNvCxnSpPr>
            <a:cxnSpLocks/>
            <a:stCxn id="27" idx="0"/>
          </p:cNvCxnSpPr>
          <p:nvPr/>
        </p:nvCxnSpPr>
        <p:spPr bwMode="gray">
          <a:xfrm flipH="1" flipV="1">
            <a:off x="9975964" y="4470290"/>
            <a:ext cx="274792" cy="23727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BA96523-4BF6-4860-8754-1E830B8F35A0}"/>
              </a:ext>
            </a:extLst>
          </p:cNvPr>
          <p:cNvSpPr txBox="1"/>
          <p:nvPr/>
        </p:nvSpPr>
        <p:spPr>
          <a:xfrm>
            <a:off x="4931008" y="4376881"/>
            <a:ext cx="1810043"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SSL Configuration</a:t>
            </a:r>
          </a:p>
          <a:p>
            <a:pPr lvl="0">
              <a:defRPr/>
            </a:pPr>
            <a:r>
              <a:rPr lang="en-US" sz="1000" dirty="0">
                <a:solidFill>
                  <a:schemeClr val="tx2"/>
                </a:solidFill>
                <a:latin typeface="Calibri" panose="020F0502020204030204" pitchFamily="34" charset="0"/>
              </a:rPr>
              <a:t>(See next slide + </a:t>
            </a:r>
          </a:p>
          <a:p>
            <a:pPr lvl="0">
              <a:defRPr/>
            </a:pPr>
            <a:r>
              <a:rPr lang="en-US" sz="1000" dirty="0">
                <a:solidFill>
                  <a:schemeClr val="tx2"/>
                </a:solidFill>
                <a:latin typeface="Calibri" panose="020F0502020204030204" pitchFamily="34" charset="0"/>
              </a:rPr>
              <a:t>Note for more information)</a:t>
            </a:r>
          </a:p>
        </p:txBody>
      </p:sp>
      <p:cxnSp>
        <p:nvCxnSpPr>
          <p:cNvPr id="32" name="Straight Arrow Connector 31">
            <a:extLst>
              <a:ext uri="{FF2B5EF4-FFF2-40B4-BE49-F238E27FC236}">
                <a16:creationId xmlns:a16="http://schemas.microsoft.com/office/drawing/2014/main" id="{B82A8133-1788-4862-8D0E-7C32DFB5F969}"/>
              </a:ext>
            </a:extLst>
          </p:cNvPr>
          <p:cNvCxnSpPr>
            <a:cxnSpLocks/>
            <a:stCxn id="31" idx="3"/>
          </p:cNvCxnSpPr>
          <p:nvPr/>
        </p:nvCxnSpPr>
        <p:spPr bwMode="gray">
          <a:xfrm>
            <a:off x="6741051" y="4653880"/>
            <a:ext cx="715513" cy="7694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4E03BFD3-B3D5-7647-ADB4-67F1827486A6}"/>
              </a:ext>
            </a:extLst>
          </p:cNvPr>
          <p:cNvSpPr/>
          <p:nvPr/>
        </p:nvSpPr>
        <p:spPr>
          <a:xfrm>
            <a:off x="7315200" y="130175"/>
            <a:ext cx="4610008" cy="1247251"/>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4" name="Picture 23">
            <a:extLst>
              <a:ext uri="{FF2B5EF4-FFF2-40B4-BE49-F238E27FC236}">
                <a16:creationId xmlns:a16="http://schemas.microsoft.com/office/drawing/2014/main" id="{CFA35BEE-70C2-984C-B01F-7003A0CD4C74}"/>
              </a:ext>
            </a:extLst>
          </p:cNvPr>
          <p:cNvPicPr>
            <a:picLocks noChangeAspect="1"/>
          </p:cNvPicPr>
          <p:nvPr/>
        </p:nvPicPr>
        <p:blipFill>
          <a:blip r:embed="rId4"/>
          <a:stretch>
            <a:fillRect/>
          </a:stretch>
        </p:blipFill>
        <p:spPr>
          <a:xfrm>
            <a:off x="7357299" y="134747"/>
            <a:ext cx="4727448" cy="1248918"/>
          </a:xfrm>
          <a:prstGeom prst="rect">
            <a:avLst/>
          </a:prstGeom>
        </p:spPr>
      </p:pic>
      <p:sp>
        <p:nvSpPr>
          <p:cNvPr id="33" name="TextBox 32">
            <a:extLst>
              <a:ext uri="{FF2B5EF4-FFF2-40B4-BE49-F238E27FC236}">
                <a16:creationId xmlns:a16="http://schemas.microsoft.com/office/drawing/2014/main" id="{A387E6A1-2632-6B4A-811F-2CD1FA1BE7C5}"/>
              </a:ext>
            </a:extLst>
          </p:cNvPr>
          <p:cNvSpPr txBox="1"/>
          <p:nvPr/>
        </p:nvSpPr>
        <p:spPr>
          <a:xfrm>
            <a:off x="106331" y="4846795"/>
            <a:ext cx="1810044"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LB Rule SSL Passthrough</a:t>
            </a:r>
          </a:p>
          <a:p>
            <a:pPr lvl="0">
              <a:defRPr/>
            </a:pPr>
            <a:r>
              <a:rPr lang="en-US" sz="1000" dirty="0">
                <a:solidFill>
                  <a:schemeClr val="tx2"/>
                </a:solidFill>
                <a:latin typeface="Calibri" panose="020F0502020204030204" pitchFamily="34" charset="0"/>
              </a:rPr>
              <a:t>(See next slide)</a:t>
            </a:r>
          </a:p>
        </p:txBody>
      </p:sp>
      <p:cxnSp>
        <p:nvCxnSpPr>
          <p:cNvPr id="34" name="Straight Arrow Connector 33">
            <a:extLst>
              <a:ext uri="{FF2B5EF4-FFF2-40B4-BE49-F238E27FC236}">
                <a16:creationId xmlns:a16="http://schemas.microsoft.com/office/drawing/2014/main" id="{A5D581B3-0D63-C842-9A28-C640B5688EB8}"/>
              </a:ext>
            </a:extLst>
          </p:cNvPr>
          <p:cNvCxnSpPr>
            <a:cxnSpLocks/>
            <a:stCxn id="33" idx="3"/>
          </p:cNvCxnSpPr>
          <p:nvPr/>
        </p:nvCxnSpPr>
        <p:spPr bwMode="gray">
          <a:xfrm>
            <a:off x="1916375" y="5046850"/>
            <a:ext cx="635439" cy="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9059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Virtual Server</a:t>
            </a:r>
          </a:p>
          <a:p>
            <a:pPr lvl="1"/>
            <a:r>
              <a:rPr lang="en-US" dirty="0"/>
              <a:t>Under Networking – Load Balancing – Virtual Servers </a:t>
            </a:r>
          </a:p>
          <a:p>
            <a:pPr lvl="2"/>
            <a:r>
              <a:rPr lang="en-US" dirty="0"/>
              <a:t>Configure SSL</a:t>
            </a:r>
          </a:p>
          <a:p>
            <a:pPr lvl="1"/>
            <a:endParaRPr lang="en-US" dirty="0"/>
          </a:p>
        </p:txBody>
      </p:sp>
      <p:pic>
        <p:nvPicPr>
          <p:cNvPr id="2" name="Picture 1">
            <a:extLst>
              <a:ext uri="{FF2B5EF4-FFF2-40B4-BE49-F238E27FC236}">
                <a16:creationId xmlns:a16="http://schemas.microsoft.com/office/drawing/2014/main" id="{A9286B9D-9C8E-4A28-98CE-F45CB8A7D921}"/>
              </a:ext>
            </a:extLst>
          </p:cNvPr>
          <p:cNvPicPr>
            <a:picLocks noChangeAspect="1"/>
          </p:cNvPicPr>
          <p:nvPr/>
        </p:nvPicPr>
        <p:blipFill rotWithShape="1">
          <a:blip r:embed="rId3"/>
          <a:srcRect b="7995"/>
          <a:stretch/>
        </p:blipFill>
        <p:spPr>
          <a:xfrm>
            <a:off x="2828998" y="2446874"/>
            <a:ext cx="3948113" cy="4280951"/>
          </a:xfrm>
          <a:prstGeom prst="rect">
            <a:avLst/>
          </a:prstGeom>
          <a:ln w="12700">
            <a:solidFill>
              <a:schemeClr val="tx1"/>
            </a:solidFill>
          </a:ln>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SSL Passthrough Configuration (4/5)</a:t>
            </a:r>
          </a:p>
        </p:txBody>
      </p:sp>
      <p:pic>
        <p:nvPicPr>
          <p:cNvPr id="13" name="Picture 12">
            <a:extLst>
              <a:ext uri="{FF2B5EF4-FFF2-40B4-BE49-F238E27FC236}">
                <a16:creationId xmlns:a16="http://schemas.microsoft.com/office/drawing/2014/main" id="{63EB8A92-4A8B-42AF-9C53-4A0A65C639CE}"/>
              </a:ext>
            </a:extLst>
          </p:cNvPr>
          <p:cNvPicPr>
            <a:picLocks noChangeAspect="1"/>
          </p:cNvPicPr>
          <p:nvPr/>
        </p:nvPicPr>
        <p:blipFill rotWithShape="1">
          <a:blip r:embed="rId4"/>
          <a:srcRect b="9795"/>
          <a:stretch/>
        </p:blipFill>
        <p:spPr>
          <a:xfrm>
            <a:off x="6940233" y="2446874"/>
            <a:ext cx="4000500" cy="4265955"/>
          </a:xfrm>
          <a:prstGeom prst="rect">
            <a:avLst/>
          </a:prstGeom>
          <a:ln w="12700">
            <a:solidFill>
              <a:schemeClr val="tx1"/>
            </a:solidFill>
          </a:ln>
        </p:spPr>
      </p:pic>
      <p:sp>
        <p:nvSpPr>
          <p:cNvPr id="44" name="Rectangle 43">
            <a:extLst>
              <a:ext uri="{FF2B5EF4-FFF2-40B4-BE49-F238E27FC236}">
                <a16:creationId xmlns:a16="http://schemas.microsoft.com/office/drawing/2014/main" id="{AF1C5555-73B3-426A-AAF9-B6DD7390176E}"/>
              </a:ext>
            </a:extLst>
          </p:cNvPr>
          <p:cNvSpPr/>
          <p:nvPr/>
        </p:nvSpPr>
        <p:spPr>
          <a:xfrm>
            <a:off x="7315200" y="130175"/>
            <a:ext cx="4610008" cy="1247251"/>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45" name="Picture 44">
            <a:extLst>
              <a:ext uri="{FF2B5EF4-FFF2-40B4-BE49-F238E27FC236}">
                <a16:creationId xmlns:a16="http://schemas.microsoft.com/office/drawing/2014/main" id="{9CFFDA0C-5387-4615-9921-3CCA2994A4DA}"/>
              </a:ext>
            </a:extLst>
          </p:cNvPr>
          <p:cNvPicPr>
            <a:picLocks noChangeAspect="1"/>
          </p:cNvPicPr>
          <p:nvPr/>
        </p:nvPicPr>
        <p:blipFill rotWithShape="1">
          <a:blip r:embed="rId5"/>
          <a:srcRect r="2774"/>
          <a:stretch/>
        </p:blipFill>
        <p:spPr>
          <a:xfrm>
            <a:off x="7382739" y="184640"/>
            <a:ext cx="4542469" cy="1192786"/>
          </a:xfrm>
          <a:prstGeom prst="rect">
            <a:avLst/>
          </a:prstGeom>
        </p:spPr>
      </p:pic>
      <p:sp>
        <p:nvSpPr>
          <p:cNvPr id="17" name="TextBox 16">
            <a:extLst>
              <a:ext uri="{FF2B5EF4-FFF2-40B4-BE49-F238E27FC236}">
                <a16:creationId xmlns:a16="http://schemas.microsoft.com/office/drawing/2014/main" id="{70CCF26E-EA9E-614B-9D05-1D2E0AD0AC75}"/>
              </a:ext>
            </a:extLst>
          </p:cNvPr>
          <p:cNvSpPr txBox="1"/>
          <p:nvPr/>
        </p:nvSpPr>
        <p:spPr>
          <a:xfrm>
            <a:off x="7998968" y="1622562"/>
            <a:ext cx="277293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That configuration is required because of the “config sanity check”, but is not used in cased of VIP using SSL Passthrough for all SNI</a:t>
            </a:r>
          </a:p>
        </p:txBody>
      </p:sp>
    </p:spTree>
    <p:extLst>
      <p:ext uri="{BB962C8B-B14F-4D97-AF65-F5344CB8AC3E}">
        <p14:creationId xmlns:p14="http://schemas.microsoft.com/office/powerpoint/2010/main" val="125978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A8AECCAB-2D86-0249-990F-91EA463CBFFC}"/>
              </a:ext>
            </a:extLst>
          </p:cNvPr>
          <p:cNvPicPr>
            <a:picLocks noChangeAspect="1"/>
          </p:cNvPicPr>
          <p:nvPr/>
        </p:nvPicPr>
        <p:blipFill rotWithShape="1">
          <a:blip r:embed="rId2"/>
          <a:srcRect t="2397" b="3100"/>
          <a:stretch/>
        </p:blipFill>
        <p:spPr>
          <a:xfrm>
            <a:off x="2501072" y="2620538"/>
            <a:ext cx="7156450" cy="4122646"/>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Virtual Server</a:t>
            </a:r>
          </a:p>
          <a:p>
            <a:pPr lvl="1"/>
            <a:r>
              <a:rPr lang="en-US" dirty="0"/>
              <a:t>Under Networking – Load Balancing – Virtual Servers </a:t>
            </a:r>
          </a:p>
          <a:p>
            <a:pPr lvl="2"/>
            <a:r>
              <a:rPr lang="en-US" dirty="0"/>
              <a:t>Create an LB Rule “Transport”</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SSL Passthrough Configuration (5/5)</a:t>
            </a:r>
          </a:p>
        </p:txBody>
      </p:sp>
      <p:sp>
        <p:nvSpPr>
          <p:cNvPr id="23" name="Rectangle 22">
            <a:extLst>
              <a:ext uri="{FF2B5EF4-FFF2-40B4-BE49-F238E27FC236}">
                <a16:creationId xmlns:a16="http://schemas.microsoft.com/office/drawing/2014/main" id="{4E03BFD3-B3D5-7647-ADB4-67F1827486A6}"/>
              </a:ext>
            </a:extLst>
          </p:cNvPr>
          <p:cNvSpPr/>
          <p:nvPr/>
        </p:nvSpPr>
        <p:spPr>
          <a:xfrm>
            <a:off x="7315200" y="130175"/>
            <a:ext cx="4610008" cy="1247251"/>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4" name="Picture 23">
            <a:extLst>
              <a:ext uri="{FF2B5EF4-FFF2-40B4-BE49-F238E27FC236}">
                <a16:creationId xmlns:a16="http://schemas.microsoft.com/office/drawing/2014/main" id="{CFA35BEE-70C2-984C-B01F-7003A0CD4C74}"/>
              </a:ext>
            </a:extLst>
          </p:cNvPr>
          <p:cNvPicPr>
            <a:picLocks noChangeAspect="1"/>
          </p:cNvPicPr>
          <p:nvPr/>
        </p:nvPicPr>
        <p:blipFill>
          <a:blip r:embed="rId3"/>
          <a:stretch>
            <a:fillRect/>
          </a:stretch>
        </p:blipFill>
        <p:spPr>
          <a:xfrm>
            <a:off x="7357299" y="134747"/>
            <a:ext cx="4727448" cy="1248918"/>
          </a:xfrm>
          <a:prstGeom prst="rect">
            <a:avLst/>
          </a:prstGeom>
        </p:spPr>
      </p:pic>
      <p:sp>
        <p:nvSpPr>
          <p:cNvPr id="33" name="TextBox 32">
            <a:extLst>
              <a:ext uri="{FF2B5EF4-FFF2-40B4-BE49-F238E27FC236}">
                <a16:creationId xmlns:a16="http://schemas.microsoft.com/office/drawing/2014/main" id="{393A8E42-A979-5E48-866A-95B558B5AC89}"/>
              </a:ext>
            </a:extLst>
          </p:cNvPr>
          <p:cNvSpPr txBox="1"/>
          <p:nvPr/>
        </p:nvSpPr>
        <p:spPr>
          <a:xfrm>
            <a:off x="4913871" y="5794397"/>
            <a:ext cx="1518823" cy="246221"/>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Match all Clients SNI</a:t>
            </a:r>
          </a:p>
        </p:txBody>
      </p:sp>
      <p:cxnSp>
        <p:nvCxnSpPr>
          <p:cNvPr id="34" name="Straight Arrow Connector 33">
            <a:extLst>
              <a:ext uri="{FF2B5EF4-FFF2-40B4-BE49-F238E27FC236}">
                <a16:creationId xmlns:a16="http://schemas.microsoft.com/office/drawing/2014/main" id="{A45BDDDC-CF5F-8E43-8C4D-3DD906B1C913}"/>
              </a:ext>
            </a:extLst>
          </p:cNvPr>
          <p:cNvCxnSpPr>
            <a:cxnSpLocks/>
          </p:cNvCxnSpPr>
          <p:nvPr/>
        </p:nvCxnSpPr>
        <p:spPr bwMode="gray">
          <a:xfrm flipH="1" flipV="1">
            <a:off x="4130097" y="5399781"/>
            <a:ext cx="1315844" cy="40144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C7620C09-EA08-EE4C-BD76-31A64D1FA191}"/>
              </a:ext>
            </a:extLst>
          </p:cNvPr>
          <p:cNvSpPr txBox="1"/>
          <p:nvPr/>
        </p:nvSpPr>
        <p:spPr>
          <a:xfrm>
            <a:off x="10207519" y="5079596"/>
            <a:ext cx="1717689" cy="246221"/>
          </a:xfrm>
          <a:prstGeom prst="rect">
            <a:avLst/>
          </a:prstGeom>
          <a:solidFill>
            <a:schemeClr val="bg1">
              <a:alpha val="90000"/>
            </a:schemeClr>
          </a:solidFill>
          <a:ln w="28575">
            <a:solidFill>
              <a:srgbClr val="FF0000"/>
            </a:solidFill>
          </a:ln>
        </p:spPr>
        <p:txBody>
          <a:bodyPr wrap="square" rtlCol="0" anchor="ctr">
            <a:spAutoFit/>
          </a:bodyPr>
          <a:lstStyle/>
          <a:p>
            <a:pPr lvl="0">
              <a:defRPr/>
            </a:pPr>
            <a:r>
              <a:rPr lang="en-US" sz="1000" dirty="0">
                <a:solidFill>
                  <a:schemeClr val="tx2"/>
                </a:solidFill>
                <a:latin typeface="Calibri" panose="020F0502020204030204" pitchFamily="34" charset="0"/>
              </a:rPr>
              <a:t>Action SSL Passthrough</a:t>
            </a:r>
          </a:p>
        </p:txBody>
      </p:sp>
      <p:cxnSp>
        <p:nvCxnSpPr>
          <p:cNvPr id="36" name="Straight Arrow Connector 35">
            <a:extLst>
              <a:ext uri="{FF2B5EF4-FFF2-40B4-BE49-F238E27FC236}">
                <a16:creationId xmlns:a16="http://schemas.microsoft.com/office/drawing/2014/main" id="{1FBCAC8D-C036-2848-BB91-3EF447EC769F}"/>
              </a:ext>
            </a:extLst>
          </p:cNvPr>
          <p:cNvCxnSpPr>
            <a:cxnSpLocks/>
            <a:stCxn id="35" idx="1"/>
          </p:cNvCxnSpPr>
          <p:nvPr/>
        </p:nvCxnSpPr>
        <p:spPr bwMode="gray">
          <a:xfrm flipH="1">
            <a:off x="9540699" y="5202707"/>
            <a:ext cx="666820" cy="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878964E4-EB5F-DB49-944A-C92445096B70}"/>
              </a:ext>
            </a:extLst>
          </p:cNvPr>
          <p:cNvSpPr txBox="1"/>
          <p:nvPr/>
        </p:nvSpPr>
        <p:spPr>
          <a:xfrm>
            <a:off x="8410278" y="5769505"/>
            <a:ext cx="3514930" cy="400110"/>
          </a:xfrm>
          <a:prstGeom prst="rect">
            <a:avLst/>
          </a:prstGeom>
          <a:solidFill>
            <a:schemeClr val="bg1">
              <a:alpha val="90000"/>
            </a:schemeClr>
          </a:solidFill>
          <a:ln w="28575">
            <a:solidFill>
              <a:srgbClr val="FF0000"/>
            </a:solidFill>
          </a:ln>
        </p:spPr>
        <p:txBody>
          <a:bodyPr wrap="square" rtlCol="0" anchor="ctr">
            <a:spAutoFit/>
          </a:bodyPr>
          <a:lstStyle/>
          <a:p>
            <a:pPr lvl="0">
              <a:defRPr/>
            </a:pPr>
            <a:r>
              <a:rPr lang="en-US" sz="1000" dirty="0">
                <a:solidFill>
                  <a:schemeClr val="tx2"/>
                </a:solidFill>
                <a:latin typeface="Calibri" panose="020F0502020204030204" pitchFamily="34" charset="0"/>
              </a:rPr>
              <a:t>(option) Select a Specific Pool.</a:t>
            </a:r>
          </a:p>
          <a:p>
            <a:pPr lvl="0">
              <a:defRPr/>
            </a:pPr>
            <a:r>
              <a:rPr lang="en-US" sz="1000" dirty="0">
                <a:solidFill>
                  <a:schemeClr val="tx2"/>
                </a:solidFill>
                <a:latin typeface="Calibri" panose="020F0502020204030204" pitchFamily="34" charset="0"/>
              </a:rPr>
              <a:t>If not, it’s using the Pool configured under the VIP</a:t>
            </a:r>
          </a:p>
        </p:txBody>
      </p:sp>
      <p:cxnSp>
        <p:nvCxnSpPr>
          <p:cNvPr id="38" name="Straight Arrow Connector 37">
            <a:extLst>
              <a:ext uri="{FF2B5EF4-FFF2-40B4-BE49-F238E27FC236}">
                <a16:creationId xmlns:a16="http://schemas.microsoft.com/office/drawing/2014/main" id="{28156526-55C7-5D41-BF46-7B96DC4C1DD9}"/>
              </a:ext>
            </a:extLst>
          </p:cNvPr>
          <p:cNvCxnSpPr>
            <a:cxnSpLocks/>
            <a:stCxn id="37" idx="1"/>
          </p:cNvCxnSpPr>
          <p:nvPr/>
        </p:nvCxnSpPr>
        <p:spPr bwMode="gray">
          <a:xfrm flipH="1" flipV="1">
            <a:off x="7655442" y="5847562"/>
            <a:ext cx="754836" cy="12199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6930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Monitor of Layer7 HTTP VIP</a:t>
            </a:r>
          </a:p>
          <a:p>
            <a:pPr lvl="1"/>
            <a:r>
              <a:rPr lang="en-US" dirty="0"/>
              <a:t>Under Advanced Networking &amp; Security – Load Balancing – Virtual Servers</a:t>
            </a:r>
          </a:p>
          <a:p>
            <a:pPr lvl="2"/>
            <a:r>
              <a:rPr lang="en-US" dirty="0"/>
              <a:t>Select Virtual Server</a:t>
            </a:r>
          </a:p>
          <a:p>
            <a:pPr lvl="1"/>
            <a:endParaRPr lang="en-US" dirty="0"/>
          </a:p>
          <a:p>
            <a:pPr lvl="1"/>
            <a:endParaRPr lang="en-US" dirty="0"/>
          </a:p>
          <a:p>
            <a:pPr lvl="1"/>
            <a:endParaRPr lang="en-US" dirty="0"/>
          </a:p>
          <a:p>
            <a:pPr lvl="1"/>
            <a:endParaRPr lang="en-US" dirty="0"/>
          </a:p>
          <a:p>
            <a:pPr lvl="1"/>
            <a:endParaRPr lang="en-US" dirty="0"/>
          </a:p>
          <a:p>
            <a:pPr lvl="1"/>
            <a:endParaRPr lang="en-US" dirty="0"/>
          </a:p>
          <a:p>
            <a:pPr lvl="1"/>
            <a:endParaRPr lang="en-US" dirty="0"/>
          </a:p>
          <a:p>
            <a:pPr lvl="2"/>
            <a:endParaRPr lang="en-US" dirty="0"/>
          </a:p>
          <a:p>
            <a:pPr lvl="2"/>
            <a:endParaRPr lang="en-US" dirty="0"/>
          </a:p>
          <a:p>
            <a:pPr lvl="1"/>
            <a:endParaRPr lang="en-US" dirty="0"/>
          </a:p>
        </p:txBody>
      </p:sp>
      <p:pic>
        <p:nvPicPr>
          <p:cNvPr id="6" name="Picture 5">
            <a:extLst>
              <a:ext uri="{FF2B5EF4-FFF2-40B4-BE49-F238E27FC236}">
                <a16:creationId xmlns:a16="http://schemas.microsoft.com/office/drawing/2014/main" id="{DB677A3E-CAF6-4693-BECC-ACA32B87A512}"/>
              </a:ext>
            </a:extLst>
          </p:cNvPr>
          <p:cNvPicPr>
            <a:picLocks noChangeAspect="1"/>
          </p:cNvPicPr>
          <p:nvPr/>
        </p:nvPicPr>
        <p:blipFill rotWithShape="1">
          <a:blip r:embed="rId2"/>
          <a:srcRect b="21685"/>
          <a:stretch/>
        </p:blipFill>
        <p:spPr>
          <a:xfrm>
            <a:off x="1813957" y="2621524"/>
            <a:ext cx="9043988" cy="4024399"/>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a:t>
            </a:r>
            <a:br>
              <a:rPr lang="en-US" dirty="0"/>
            </a:br>
            <a:r>
              <a:rPr lang="en-US" dirty="0"/>
              <a:t>Monitoring/Statistics (1/3)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fr-FR" dirty="0"/>
              <a:t>Monitoring</a:t>
            </a:r>
            <a:endParaRPr lang="en-US" dirty="0"/>
          </a:p>
        </p:txBody>
      </p:sp>
      <p:sp>
        <p:nvSpPr>
          <p:cNvPr id="12" name="Rectangle 11">
            <a:extLst>
              <a:ext uri="{FF2B5EF4-FFF2-40B4-BE49-F238E27FC236}">
                <a16:creationId xmlns:a16="http://schemas.microsoft.com/office/drawing/2014/main" id="{F3BF29B5-64E5-4E0E-947F-8F9E0A794B6C}"/>
              </a:ext>
            </a:extLst>
          </p:cNvPr>
          <p:cNvSpPr/>
          <p:nvPr/>
        </p:nvSpPr>
        <p:spPr>
          <a:xfrm>
            <a:off x="6237249" y="5635773"/>
            <a:ext cx="4611655" cy="53457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 name="TextBox 17">
            <a:extLst>
              <a:ext uri="{FF2B5EF4-FFF2-40B4-BE49-F238E27FC236}">
                <a16:creationId xmlns:a16="http://schemas.microsoft.com/office/drawing/2014/main" id="{865CD726-35EA-41C7-977E-71B9814081F6}"/>
              </a:ext>
            </a:extLst>
          </p:cNvPr>
          <p:cNvSpPr txBox="1"/>
          <p:nvPr/>
        </p:nvSpPr>
        <p:spPr>
          <a:xfrm>
            <a:off x="2825364" y="6260943"/>
            <a:ext cx="5664432" cy="461665"/>
          </a:xfrm>
          <a:prstGeom prst="rect">
            <a:avLst/>
          </a:prstGeom>
          <a:solidFill>
            <a:schemeClr val="bg1"/>
          </a:solidFill>
          <a:ln w="28575">
            <a:solidFill>
              <a:srgbClr val="FF0000"/>
            </a:solidFill>
          </a:ln>
        </p:spPr>
        <p:txBody>
          <a:bodyPr wrap="square" rtlCol="0" anchor="b">
            <a:spAutoFit/>
          </a:bodyPr>
          <a:lstStyle/>
          <a:p>
            <a:pPr lvl="0">
              <a:defRPr/>
            </a:pPr>
            <a:r>
              <a:rPr lang="en-US" sz="1200" dirty="0">
                <a:solidFill>
                  <a:schemeClr val="tx2"/>
                </a:solidFill>
                <a:latin typeface="Calibri" panose="020F0502020204030204" pitchFamily="34" charset="0"/>
              </a:rPr>
              <a:t>For VIP to run, make sure you have </a:t>
            </a:r>
          </a:p>
          <a:p>
            <a:pPr lvl="0">
              <a:defRPr/>
            </a:pPr>
            <a:r>
              <a:rPr lang="en-US" sz="1200" dirty="0">
                <a:solidFill>
                  <a:schemeClr val="tx2"/>
                </a:solidFill>
                <a:latin typeface="Calibri" panose="020F0502020204030204" pitchFamily="34" charset="0"/>
              </a:rPr>
              <a:t>the Pool attached to a VIP + VIP attached to LB + LB attached to T1</a:t>
            </a:r>
          </a:p>
        </p:txBody>
      </p:sp>
      <p:sp>
        <p:nvSpPr>
          <p:cNvPr id="10" name="Rectangle 9">
            <a:extLst>
              <a:ext uri="{FF2B5EF4-FFF2-40B4-BE49-F238E27FC236}">
                <a16:creationId xmlns:a16="http://schemas.microsoft.com/office/drawing/2014/main" id="{2A025BC4-CF71-43F4-8575-B96A347CB228}"/>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1" name="Picture 10">
            <a:extLst>
              <a:ext uri="{FF2B5EF4-FFF2-40B4-BE49-F238E27FC236}">
                <a16:creationId xmlns:a16="http://schemas.microsoft.com/office/drawing/2014/main" id="{C1E36D23-74A8-402C-8212-560C5F318156}"/>
              </a:ext>
            </a:extLst>
          </p:cNvPr>
          <p:cNvPicPr>
            <a:picLocks noChangeAspect="1"/>
          </p:cNvPicPr>
          <p:nvPr/>
        </p:nvPicPr>
        <p:blipFill>
          <a:blip r:embed="rId3"/>
          <a:stretch>
            <a:fillRect/>
          </a:stretch>
        </p:blipFill>
        <p:spPr>
          <a:xfrm>
            <a:off x="7305074" y="195532"/>
            <a:ext cx="4751330" cy="1331482"/>
          </a:xfrm>
          <a:prstGeom prst="rect">
            <a:avLst/>
          </a:prstGeom>
        </p:spPr>
      </p:pic>
      <p:sp>
        <p:nvSpPr>
          <p:cNvPr id="13" name="TextBox 12">
            <a:extLst>
              <a:ext uri="{FF2B5EF4-FFF2-40B4-BE49-F238E27FC236}">
                <a16:creationId xmlns:a16="http://schemas.microsoft.com/office/drawing/2014/main" id="{24BB2E71-C1F8-4C95-B7B7-3743DCDB0505}"/>
              </a:ext>
            </a:extLst>
          </p:cNvPr>
          <p:cNvSpPr txBox="1"/>
          <p:nvPr/>
        </p:nvSpPr>
        <p:spPr>
          <a:xfrm>
            <a:off x="9496850" y="2024065"/>
            <a:ext cx="1821638"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Deeper Status information available on Advanced UI.</a:t>
            </a:r>
          </a:p>
        </p:txBody>
      </p:sp>
      <p:cxnSp>
        <p:nvCxnSpPr>
          <p:cNvPr id="14" name="Straight Arrow Connector 13">
            <a:extLst>
              <a:ext uri="{FF2B5EF4-FFF2-40B4-BE49-F238E27FC236}">
                <a16:creationId xmlns:a16="http://schemas.microsoft.com/office/drawing/2014/main" id="{F11ACA50-CE31-41FD-ABEE-09173B958448}"/>
              </a:ext>
            </a:extLst>
          </p:cNvPr>
          <p:cNvCxnSpPr>
            <a:cxnSpLocks/>
            <a:stCxn id="13" idx="1"/>
          </p:cNvCxnSpPr>
          <p:nvPr/>
        </p:nvCxnSpPr>
        <p:spPr bwMode="gray">
          <a:xfrm flipH="1">
            <a:off x="8489796" y="2224120"/>
            <a:ext cx="1007054" cy="501233"/>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21410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9A34621-58F4-DC4D-9B0E-D51A7B3C8F13}"/>
              </a:ext>
            </a:extLst>
          </p:cNvPr>
          <p:cNvSpPr>
            <a:spLocks noGrp="1"/>
          </p:cNvSpPr>
          <p:nvPr>
            <p:ph type="title"/>
          </p:nvPr>
        </p:nvSpPr>
        <p:spPr/>
        <p:txBody>
          <a:bodyPr/>
          <a:lstStyle/>
          <a:p>
            <a:r>
              <a:rPr lang="en-US" dirty="0"/>
              <a:t>Miscellaneous</a:t>
            </a:r>
          </a:p>
        </p:txBody>
      </p:sp>
      <p:sp>
        <p:nvSpPr>
          <p:cNvPr id="4" name="Text Placeholder 3">
            <a:extLst>
              <a:ext uri="{FF2B5EF4-FFF2-40B4-BE49-F238E27FC236}">
                <a16:creationId xmlns:a16="http://schemas.microsoft.com/office/drawing/2014/main" id="{E5DAB77C-D6EC-1A44-9F8A-56875EA7290C}"/>
              </a:ext>
            </a:extLst>
          </p:cNvPr>
          <p:cNvSpPr>
            <a:spLocks noGrp="1"/>
          </p:cNvSpPr>
          <p:nvPr>
            <p:ph type="body" sz="quarter" idx="17"/>
          </p:nvPr>
        </p:nvSpPr>
        <p:spPr>
          <a:xfrm>
            <a:off x="8380413" y="1600200"/>
            <a:ext cx="3808412" cy="4572000"/>
          </a:xfrm>
        </p:spPr>
        <p:txBody>
          <a:bodyPr tIns="182880"/>
          <a:lstStyle/>
          <a:p>
            <a:pPr lvl="0">
              <a:spcBef>
                <a:spcPts val="0"/>
              </a:spcBef>
              <a:buClr>
                <a:srgbClr val="717074">
                  <a:lumMod val="60000"/>
                  <a:lumOff val="40000"/>
                </a:srgbClr>
              </a:buClr>
              <a:buNone/>
            </a:pPr>
            <a:r>
              <a:rPr lang="en-US" sz="1600" dirty="0">
                <a:solidFill>
                  <a:srgbClr val="3F3F3F"/>
                </a:solidFill>
              </a:rPr>
              <a:t>Tier-1 offers different centralized services:</a:t>
            </a:r>
          </a:p>
          <a:p>
            <a:pPr marL="28575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NAT</a:t>
            </a:r>
          </a:p>
          <a:p>
            <a:pPr marL="28575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Firewall</a:t>
            </a:r>
          </a:p>
          <a:p>
            <a:pPr marL="28575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Load Balancing</a:t>
            </a:r>
          </a:p>
          <a:p>
            <a:pPr>
              <a:spcBef>
                <a:spcPts val="0"/>
              </a:spcBef>
              <a:buClr>
                <a:srgbClr val="717074">
                  <a:lumMod val="60000"/>
                  <a:lumOff val="40000"/>
                </a:srgbClr>
              </a:buClr>
              <a:buNone/>
            </a:pPr>
            <a:endParaRPr lang="en-US" sz="1600" dirty="0">
              <a:solidFill>
                <a:srgbClr val="3F3F3F"/>
              </a:solidFill>
            </a:endParaRPr>
          </a:p>
          <a:p>
            <a:pPr>
              <a:spcBef>
                <a:spcPts val="0"/>
              </a:spcBef>
              <a:buClr>
                <a:srgbClr val="717074">
                  <a:lumMod val="60000"/>
                  <a:lumOff val="40000"/>
                </a:srgbClr>
              </a:buClr>
              <a:buNone/>
            </a:pPr>
            <a:endParaRPr lang="en-US" sz="1600" dirty="0">
              <a:solidFill>
                <a:srgbClr val="3F3F3F"/>
              </a:solidFill>
            </a:endParaRPr>
          </a:p>
          <a:p>
            <a:pPr>
              <a:spcBef>
                <a:spcPts val="0"/>
              </a:spcBef>
              <a:buClr>
                <a:srgbClr val="717074">
                  <a:lumMod val="60000"/>
                  <a:lumOff val="40000"/>
                </a:srgbClr>
              </a:buClr>
              <a:buNone/>
            </a:pPr>
            <a:r>
              <a:rPr lang="en-US" sz="1600" dirty="0">
                <a:solidFill>
                  <a:srgbClr val="3F3F3F"/>
                </a:solidFill>
              </a:rPr>
              <a:t>Service Chaining order is:</a:t>
            </a:r>
          </a:p>
          <a:p>
            <a:pPr marL="28575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Ingress:</a:t>
            </a:r>
          </a:p>
          <a:p>
            <a:pPr marL="742950" lvl="1" indent="-285750">
              <a:spcBef>
                <a:spcPts val="0"/>
              </a:spcBef>
            </a:pPr>
            <a:r>
              <a:rPr lang="en-US" dirty="0"/>
              <a:t>DNAT – FW – LB</a:t>
            </a:r>
          </a:p>
          <a:p>
            <a:pPr lvl="1" indent="0">
              <a:spcBef>
                <a:spcPts val="0"/>
              </a:spcBef>
              <a:buNone/>
            </a:pPr>
            <a:r>
              <a:rPr lang="en-US" sz="1400" i="1" dirty="0"/>
              <a:t>Note: If DNAT is configured with </a:t>
            </a:r>
            <a:r>
              <a:rPr lang="en-US" sz="1400" i="1" dirty="0" err="1"/>
              <a:t>NAT_Pass</a:t>
            </a:r>
            <a:r>
              <a:rPr lang="en-US" sz="1400" i="1" dirty="0"/>
              <a:t>, FW is skipped but not LB.</a:t>
            </a:r>
            <a:endParaRPr lang="en-US" sz="1600" dirty="0">
              <a:solidFill>
                <a:srgbClr val="3F3F3F"/>
              </a:solidFill>
            </a:endParaRPr>
          </a:p>
          <a:p>
            <a:pPr marL="28575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Egress</a:t>
            </a:r>
          </a:p>
          <a:p>
            <a:pPr marL="742950" lvl="1" indent="-285750">
              <a:spcBef>
                <a:spcPts val="0"/>
              </a:spcBef>
            </a:pPr>
            <a:r>
              <a:rPr lang="en-US" dirty="0"/>
              <a:t>LB – FW – SNAT</a:t>
            </a:r>
          </a:p>
          <a:p>
            <a:pPr lvl="0">
              <a:spcBef>
                <a:spcPts val="0"/>
              </a:spcBef>
              <a:buClr>
                <a:srgbClr val="717074">
                  <a:lumMod val="60000"/>
                  <a:lumOff val="40000"/>
                </a:srgbClr>
              </a:buClr>
              <a:buNone/>
            </a:pPr>
            <a:endParaRPr lang="en-US" sz="1600" dirty="0">
              <a:solidFill>
                <a:srgbClr val="3F3F3F"/>
              </a:solidFill>
            </a:endParaRPr>
          </a:p>
          <a:p>
            <a:pPr marL="273050" lvl="1" indent="0">
              <a:spcBef>
                <a:spcPts val="0"/>
              </a:spcBef>
              <a:spcAft>
                <a:spcPts val="600"/>
              </a:spcAft>
              <a:buNone/>
            </a:pPr>
            <a:endParaRPr lang="en-US" b="1" dirty="0"/>
          </a:p>
          <a:p>
            <a:pPr lvl="0">
              <a:spcBef>
                <a:spcPts val="0"/>
              </a:spcBef>
              <a:buClr>
                <a:srgbClr val="717074">
                  <a:lumMod val="60000"/>
                  <a:lumOff val="40000"/>
                </a:srgbClr>
              </a:buClr>
              <a:buNone/>
            </a:pPr>
            <a:endParaRPr lang="en-US" dirty="0">
              <a:solidFill>
                <a:srgbClr val="3F3F3F"/>
              </a:solidFill>
            </a:endParaRPr>
          </a:p>
        </p:txBody>
      </p:sp>
      <p:sp>
        <p:nvSpPr>
          <p:cNvPr id="2" name="Content Placeholder 1">
            <a:extLst>
              <a:ext uri="{FF2B5EF4-FFF2-40B4-BE49-F238E27FC236}">
                <a16:creationId xmlns:a16="http://schemas.microsoft.com/office/drawing/2014/main" id="{8B141CC0-D306-7649-9D4A-E44291BE4F70}"/>
              </a:ext>
            </a:extLst>
          </p:cNvPr>
          <p:cNvSpPr>
            <a:spLocks noGrp="1"/>
          </p:cNvSpPr>
          <p:nvPr>
            <p:ph type="subTitle" idx="10"/>
          </p:nvPr>
        </p:nvSpPr>
        <p:spPr/>
        <p:txBody>
          <a:bodyPr/>
          <a:lstStyle/>
          <a:p>
            <a:r>
              <a:rPr lang="en-US" dirty="0"/>
              <a:t>Service Chaining (LB + NAT + FW)</a:t>
            </a:r>
          </a:p>
        </p:txBody>
      </p:sp>
      <p:sp>
        <p:nvSpPr>
          <p:cNvPr id="142" name="TextBox 141">
            <a:extLst>
              <a:ext uri="{FF2B5EF4-FFF2-40B4-BE49-F238E27FC236}">
                <a16:creationId xmlns:a16="http://schemas.microsoft.com/office/drawing/2014/main" id="{E6EAB287-F8EE-4155-A60D-E31C5F79A44E}"/>
              </a:ext>
            </a:extLst>
          </p:cNvPr>
          <p:cNvSpPr txBox="1"/>
          <p:nvPr/>
        </p:nvSpPr>
        <p:spPr>
          <a:xfrm>
            <a:off x="737708" y="4553583"/>
            <a:ext cx="6689004" cy="800219"/>
          </a:xfrm>
          <a:prstGeom prst="rect">
            <a:avLst/>
          </a:prstGeom>
        </p:spPr>
        <p:txBody>
          <a:bodyPr wrap="square" lIns="0" tIns="0" rIns="0" bIns="0" rtlCol="0">
            <a:spAutoFit/>
          </a:bodyPr>
          <a:lstStyle/>
          <a:p>
            <a:pPr>
              <a:spcAft>
                <a:spcPts val="600"/>
              </a:spcAft>
            </a:pPr>
            <a:r>
              <a:rPr lang="en-US" sz="1400" dirty="0">
                <a:latin typeface="Calibri" panose="020F0502020204030204" pitchFamily="34" charset="0"/>
              </a:rPr>
              <a:t>1: DNAT: Client-IP@ =&gt; L3-DNAT-IP@ (translated to L3-Internal-VIP-IP@)</a:t>
            </a:r>
          </a:p>
          <a:p>
            <a:pPr algn="l">
              <a:spcAft>
                <a:spcPts val="600"/>
              </a:spcAft>
            </a:pPr>
            <a:r>
              <a:rPr lang="en-US" sz="1400" dirty="0">
                <a:latin typeface="Calibri" panose="020F0502020204030204" pitchFamily="34" charset="0"/>
              </a:rPr>
              <a:t>2: FW: Client-IP@ =&gt; L3-Internal-VIP-IP@ (allowed)</a:t>
            </a:r>
          </a:p>
          <a:p>
            <a:pPr>
              <a:spcAft>
                <a:spcPts val="600"/>
              </a:spcAft>
            </a:pPr>
            <a:r>
              <a:rPr lang="en-US" sz="1400" dirty="0">
                <a:latin typeface="Calibri" panose="020F0502020204030204" pitchFamily="34" charset="0"/>
              </a:rPr>
              <a:t>3: LB: Client-IP@ =&gt; Pool-Member-IP@</a:t>
            </a:r>
          </a:p>
        </p:txBody>
      </p:sp>
      <p:cxnSp>
        <p:nvCxnSpPr>
          <p:cNvPr id="155" name="Straight Arrow Connector 154">
            <a:extLst>
              <a:ext uri="{FF2B5EF4-FFF2-40B4-BE49-F238E27FC236}">
                <a16:creationId xmlns:a16="http://schemas.microsoft.com/office/drawing/2014/main" id="{B34F0727-3B26-4144-8792-99D4BF823A56}"/>
              </a:ext>
            </a:extLst>
          </p:cNvPr>
          <p:cNvCxnSpPr>
            <a:cxnSpLocks/>
          </p:cNvCxnSpPr>
          <p:nvPr/>
        </p:nvCxnSpPr>
        <p:spPr>
          <a:xfrm>
            <a:off x="1407563" y="3309945"/>
            <a:ext cx="1578508" cy="0"/>
          </a:xfrm>
          <a:prstGeom prst="straightConnector1">
            <a:avLst/>
          </a:prstGeom>
          <a:ln w="76200">
            <a:solidFill>
              <a:srgbClr val="FF0000"/>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56" name="Straight Arrow Connector 155">
            <a:extLst>
              <a:ext uri="{FF2B5EF4-FFF2-40B4-BE49-F238E27FC236}">
                <a16:creationId xmlns:a16="http://schemas.microsoft.com/office/drawing/2014/main" id="{01E28DA2-661D-4D24-90B7-CDB43014B97C}"/>
              </a:ext>
            </a:extLst>
          </p:cNvPr>
          <p:cNvCxnSpPr>
            <a:cxnSpLocks/>
          </p:cNvCxnSpPr>
          <p:nvPr/>
        </p:nvCxnSpPr>
        <p:spPr>
          <a:xfrm flipV="1">
            <a:off x="4192475" y="2557030"/>
            <a:ext cx="1762276" cy="764675"/>
          </a:xfrm>
          <a:prstGeom prst="straightConnector1">
            <a:avLst/>
          </a:prstGeom>
          <a:ln w="28575">
            <a:solidFill>
              <a:srgbClr val="FF0000"/>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57" name="Straight Arrow Connector 156">
            <a:extLst>
              <a:ext uri="{FF2B5EF4-FFF2-40B4-BE49-F238E27FC236}">
                <a16:creationId xmlns:a16="http://schemas.microsoft.com/office/drawing/2014/main" id="{2CF80648-2C19-4BFD-8FEC-AC4F6FB39F04}"/>
              </a:ext>
            </a:extLst>
          </p:cNvPr>
          <p:cNvCxnSpPr>
            <a:cxnSpLocks/>
          </p:cNvCxnSpPr>
          <p:nvPr/>
        </p:nvCxnSpPr>
        <p:spPr>
          <a:xfrm flipV="1">
            <a:off x="4177293" y="3016109"/>
            <a:ext cx="1777458" cy="305597"/>
          </a:xfrm>
          <a:prstGeom prst="straightConnector1">
            <a:avLst/>
          </a:prstGeom>
          <a:ln w="28575">
            <a:solidFill>
              <a:srgbClr val="FF0000"/>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58" name="Straight Arrow Connector 157">
            <a:extLst>
              <a:ext uri="{FF2B5EF4-FFF2-40B4-BE49-F238E27FC236}">
                <a16:creationId xmlns:a16="http://schemas.microsoft.com/office/drawing/2014/main" id="{4EAB5ED3-A1CE-4909-AAFC-5202C0CC4DE1}"/>
              </a:ext>
            </a:extLst>
          </p:cNvPr>
          <p:cNvCxnSpPr>
            <a:cxnSpLocks/>
          </p:cNvCxnSpPr>
          <p:nvPr/>
        </p:nvCxnSpPr>
        <p:spPr>
          <a:xfrm>
            <a:off x="4177293" y="3321705"/>
            <a:ext cx="1777458" cy="157466"/>
          </a:xfrm>
          <a:prstGeom prst="straightConnector1">
            <a:avLst/>
          </a:prstGeom>
          <a:ln w="28575">
            <a:solidFill>
              <a:srgbClr val="FF0000"/>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E26324C1-9A39-469E-907A-066C6EC081F6}"/>
              </a:ext>
            </a:extLst>
          </p:cNvPr>
          <p:cNvSpPr txBox="1"/>
          <p:nvPr/>
        </p:nvSpPr>
        <p:spPr>
          <a:xfrm>
            <a:off x="3087397" y="3407344"/>
            <a:ext cx="607410" cy="307777"/>
          </a:xfrm>
          <a:prstGeom prst="rect">
            <a:avLst/>
          </a:prstGeom>
          <a:noFill/>
        </p:spPr>
        <p:txBody>
          <a:bodyPr wrap="none" rtlCol="0">
            <a:spAutoFit/>
          </a:bodyPr>
          <a:lstStyle/>
          <a:p>
            <a:r>
              <a:rPr lang="en-US" sz="1400" dirty="0">
                <a:solidFill>
                  <a:schemeClr val="accent1"/>
                </a:solidFill>
                <a:latin typeface="Calibri" panose="020F0502020204030204" pitchFamily="34" charset="0"/>
              </a:rPr>
              <a:t>Tier-1</a:t>
            </a:r>
          </a:p>
        </p:txBody>
      </p:sp>
      <p:grpSp>
        <p:nvGrpSpPr>
          <p:cNvPr id="161" name="Group 160">
            <a:extLst>
              <a:ext uri="{FF2B5EF4-FFF2-40B4-BE49-F238E27FC236}">
                <a16:creationId xmlns:a16="http://schemas.microsoft.com/office/drawing/2014/main" id="{AB233417-1EEF-4019-ADE6-C9AE53B51D0C}"/>
              </a:ext>
            </a:extLst>
          </p:cNvPr>
          <p:cNvGrpSpPr/>
          <p:nvPr/>
        </p:nvGrpSpPr>
        <p:grpSpPr>
          <a:xfrm>
            <a:off x="3176385" y="2710674"/>
            <a:ext cx="602248" cy="602488"/>
            <a:chOff x="7736620" y="7009631"/>
            <a:chExt cx="4501800" cy="4503600"/>
          </a:xfrm>
          <a:solidFill>
            <a:schemeClr val="accent1"/>
          </a:solidFill>
        </p:grpSpPr>
        <p:sp>
          <p:nvSpPr>
            <p:cNvPr id="185" name="Freeform: Shape 1">
              <a:extLst>
                <a:ext uri="{FF2B5EF4-FFF2-40B4-BE49-F238E27FC236}">
                  <a16:creationId xmlns:a16="http://schemas.microsoft.com/office/drawing/2014/main" id="{81F9F9D9-A2E2-462B-8867-C578A473B018}"/>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6" name="Freeform: Shape 2">
              <a:extLst>
                <a:ext uri="{FF2B5EF4-FFF2-40B4-BE49-F238E27FC236}">
                  <a16:creationId xmlns:a16="http://schemas.microsoft.com/office/drawing/2014/main" id="{35099DC4-B64F-4591-99F0-2688F6B916E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7" name="Freeform: Shape 3">
              <a:extLst>
                <a:ext uri="{FF2B5EF4-FFF2-40B4-BE49-F238E27FC236}">
                  <a16:creationId xmlns:a16="http://schemas.microsoft.com/office/drawing/2014/main" id="{515917BD-5644-462B-B610-D713A9C4661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8" name="Freeform: Shape 4">
              <a:extLst>
                <a:ext uri="{FF2B5EF4-FFF2-40B4-BE49-F238E27FC236}">
                  <a16:creationId xmlns:a16="http://schemas.microsoft.com/office/drawing/2014/main" id="{84DF71FD-26EA-45FA-8352-D711051CCA6B}"/>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9" name="Freeform: Shape 5">
              <a:extLst>
                <a:ext uri="{FF2B5EF4-FFF2-40B4-BE49-F238E27FC236}">
                  <a16:creationId xmlns:a16="http://schemas.microsoft.com/office/drawing/2014/main" id="{D1F018F1-F7CB-464B-B568-F4A663D47278}"/>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73" name="Group 172">
            <a:extLst>
              <a:ext uri="{FF2B5EF4-FFF2-40B4-BE49-F238E27FC236}">
                <a16:creationId xmlns:a16="http://schemas.microsoft.com/office/drawing/2014/main" id="{7E9B9034-2E39-472A-A18B-0ADDD86340AD}"/>
              </a:ext>
            </a:extLst>
          </p:cNvPr>
          <p:cNvGrpSpPr>
            <a:grpSpLocks noChangeAspect="1"/>
          </p:cNvGrpSpPr>
          <p:nvPr/>
        </p:nvGrpSpPr>
        <p:grpSpPr>
          <a:xfrm>
            <a:off x="3566599" y="2574128"/>
            <a:ext cx="364538" cy="338684"/>
            <a:chOff x="2560638" y="566738"/>
            <a:chExt cx="6486525" cy="6486525"/>
          </a:xfrm>
          <a:solidFill>
            <a:schemeClr val="accent1"/>
          </a:solidFill>
        </p:grpSpPr>
        <p:sp>
          <p:nvSpPr>
            <p:cNvPr id="174" name="Freeform 1">
              <a:extLst>
                <a:ext uri="{FF2B5EF4-FFF2-40B4-BE49-F238E27FC236}">
                  <a16:creationId xmlns:a16="http://schemas.microsoft.com/office/drawing/2014/main" id="{A0E7D9D4-0274-4B14-B8B8-D556BF60C1D3}"/>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5" name="Freeform 2">
              <a:extLst>
                <a:ext uri="{FF2B5EF4-FFF2-40B4-BE49-F238E27FC236}">
                  <a16:creationId xmlns:a16="http://schemas.microsoft.com/office/drawing/2014/main" id="{8D8CEB5E-E18F-450F-AC0E-07911A5857BA}"/>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6" name="Freeform 3">
              <a:extLst>
                <a:ext uri="{FF2B5EF4-FFF2-40B4-BE49-F238E27FC236}">
                  <a16:creationId xmlns:a16="http://schemas.microsoft.com/office/drawing/2014/main" id="{2E91F367-4D5F-483F-B803-71186ADB7E1C}"/>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7" name="Freeform 4">
              <a:extLst>
                <a:ext uri="{FF2B5EF4-FFF2-40B4-BE49-F238E27FC236}">
                  <a16:creationId xmlns:a16="http://schemas.microsoft.com/office/drawing/2014/main" id="{6CE2EB8F-5D22-4951-8F9E-93A02844FB5F}"/>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8" name="Freeform 5">
              <a:extLst>
                <a:ext uri="{FF2B5EF4-FFF2-40B4-BE49-F238E27FC236}">
                  <a16:creationId xmlns:a16="http://schemas.microsoft.com/office/drawing/2014/main" id="{48A3983D-F3FC-4864-9A69-3C59ED691788}"/>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9" name="Freeform 6">
              <a:extLst>
                <a:ext uri="{FF2B5EF4-FFF2-40B4-BE49-F238E27FC236}">
                  <a16:creationId xmlns:a16="http://schemas.microsoft.com/office/drawing/2014/main" id="{E442B96A-BD94-4F15-8FA5-F3E839A60BBC}"/>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0" name="Freeform 7">
              <a:extLst>
                <a:ext uri="{FF2B5EF4-FFF2-40B4-BE49-F238E27FC236}">
                  <a16:creationId xmlns:a16="http://schemas.microsoft.com/office/drawing/2014/main" id="{00231F5A-5CCF-430D-9255-298519D0E009}"/>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1" name="Freeform 8">
              <a:extLst>
                <a:ext uri="{FF2B5EF4-FFF2-40B4-BE49-F238E27FC236}">
                  <a16:creationId xmlns:a16="http://schemas.microsoft.com/office/drawing/2014/main" id="{5660FE80-425E-42D8-8433-3D218B7E1B55}"/>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2" name="Freeform 9">
              <a:extLst>
                <a:ext uri="{FF2B5EF4-FFF2-40B4-BE49-F238E27FC236}">
                  <a16:creationId xmlns:a16="http://schemas.microsoft.com/office/drawing/2014/main" id="{C6F3B705-CABF-43F1-962A-C4D28110BF46}"/>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3" name="Freeform 10">
              <a:extLst>
                <a:ext uri="{FF2B5EF4-FFF2-40B4-BE49-F238E27FC236}">
                  <a16:creationId xmlns:a16="http://schemas.microsoft.com/office/drawing/2014/main" id="{59FA89E5-D1C4-415A-B985-BD42E52393A2}"/>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4" name="Freeform 11">
              <a:extLst>
                <a:ext uri="{FF2B5EF4-FFF2-40B4-BE49-F238E27FC236}">
                  <a16:creationId xmlns:a16="http://schemas.microsoft.com/office/drawing/2014/main" id="{81D3AD93-BCB5-48FC-9646-F04BBA82BF97}"/>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63" name="Freeform 21">
            <a:extLst>
              <a:ext uri="{FF2B5EF4-FFF2-40B4-BE49-F238E27FC236}">
                <a16:creationId xmlns:a16="http://schemas.microsoft.com/office/drawing/2014/main" id="{4F7503CE-9E7E-4601-B662-4B140B60A757}"/>
              </a:ext>
            </a:extLst>
          </p:cNvPr>
          <p:cNvSpPr>
            <a:spLocks noChangeAspect="1" noEditPoints="1"/>
          </p:cNvSpPr>
          <p:nvPr/>
        </p:nvSpPr>
        <p:spPr bwMode="auto">
          <a:xfrm>
            <a:off x="2891349" y="2596956"/>
            <a:ext cx="492352" cy="338685"/>
          </a:xfrm>
          <a:custGeom>
            <a:avLst/>
            <a:gdLst>
              <a:gd name="T0" fmla="*/ 364 w 389"/>
              <a:gd name="T1" fmla="*/ 176 h 296"/>
              <a:gd name="T2" fmla="*/ 355 w 389"/>
              <a:gd name="T3" fmla="*/ 217 h 296"/>
              <a:gd name="T4" fmla="*/ 289 w 389"/>
              <a:gd name="T5" fmla="*/ 130 h 296"/>
              <a:gd name="T6" fmla="*/ 298 w 389"/>
              <a:gd name="T7" fmla="*/ 193 h 296"/>
              <a:gd name="T8" fmla="*/ 264 w 389"/>
              <a:gd name="T9" fmla="*/ 143 h 296"/>
              <a:gd name="T10" fmla="*/ 257 w 389"/>
              <a:gd name="T11" fmla="*/ 195 h 296"/>
              <a:gd name="T12" fmla="*/ 318 w 389"/>
              <a:gd name="T13" fmla="*/ 296 h 296"/>
              <a:gd name="T14" fmla="*/ 319 w 389"/>
              <a:gd name="T15" fmla="*/ 296 h 296"/>
              <a:gd name="T16" fmla="*/ 376 w 389"/>
              <a:gd name="T17" fmla="*/ 196 h 296"/>
              <a:gd name="T18" fmla="*/ 319 w 389"/>
              <a:gd name="T19" fmla="*/ 280 h 296"/>
              <a:gd name="T20" fmla="*/ 270 w 389"/>
              <a:gd name="T21" fmla="*/ 262 h 296"/>
              <a:gd name="T22" fmla="*/ 276 w 389"/>
              <a:gd name="T23" fmla="*/ 183 h 296"/>
              <a:gd name="T24" fmla="*/ 288 w 389"/>
              <a:gd name="T25" fmla="*/ 237 h 296"/>
              <a:gd name="T26" fmla="*/ 318 w 389"/>
              <a:gd name="T27" fmla="*/ 154 h 296"/>
              <a:gd name="T28" fmla="*/ 337 w 389"/>
              <a:gd name="T29" fmla="*/ 231 h 296"/>
              <a:gd name="T30" fmla="*/ 345 w 389"/>
              <a:gd name="T31" fmla="*/ 239 h 296"/>
              <a:gd name="T32" fmla="*/ 361 w 389"/>
              <a:gd name="T33" fmla="*/ 260 h 296"/>
              <a:gd name="T34" fmla="*/ 255 w 389"/>
              <a:gd name="T35" fmla="*/ 182 h 296"/>
              <a:gd name="T36" fmla="*/ 236 w 389"/>
              <a:gd name="T37" fmla="*/ 166 h 296"/>
              <a:gd name="T38" fmla="*/ 329 w 389"/>
              <a:gd name="T39" fmla="*/ 126 h 296"/>
              <a:gd name="T40" fmla="*/ 345 w 389"/>
              <a:gd name="T41" fmla="*/ 139 h 296"/>
              <a:gd name="T42" fmla="*/ 0 w 389"/>
              <a:gd name="T43" fmla="*/ 0 h 296"/>
              <a:gd name="T44" fmla="*/ 243 w 389"/>
              <a:gd name="T45" fmla="*/ 235 h 296"/>
              <a:gd name="T46" fmla="*/ 181 w 389"/>
              <a:gd name="T47" fmla="*/ 219 h 296"/>
              <a:gd name="T48" fmla="*/ 165 w 389"/>
              <a:gd name="T49" fmla="*/ 219 h 296"/>
              <a:gd name="T50" fmla="*/ 71 w 389"/>
              <a:gd name="T51" fmla="*/ 182 h 296"/>
              <a:gd name="T52" fmla="*/ 165 w 389"/>
              <a:gd name="T53" fmla="*/ 219 h 296"/>
              <a:gd name="T54" fmla="*/ 110 w 389"/>
              <a:gd name="T55" fmla="*/ 126 h 296"/>
              <a:gd name="T56" fmla="*/ 16 w 389"/>
              <a:gd name="T57" fmla="*/ 166 h 296"/>
              <a:gd name="T58" fmla="*/ 126 w 389"/>
              <a:gd name="T59" fmla="*/ 54 h 296"/>
              <a:gd name="T60" fmla="*/ 220 w 389"/>
              <a:gd name="T61" fmla="*/ 16 h 296"/>
              <a:gd name="T62" fmla="*/ 126 w 389"/>
              <a:gd name="T63" fmla="*/ 54 h 296"/>
              <a:gd name="T64" fmla="*/ 165 w 389"/>
              <a:gd name="T65" fmla="*/ 110 h 296"/>
              <a:gd name="T66" fmla="*/ 71 w 389"/>
              <a:gd name="T67" fmla="*/ 70 h 296"/>
              <a:gd name="T68" fmla="*/ 55 w 389"/>
              <a:gd name="T69" fmla="*/ 110 h 296"/>
              <a:gd name="T70" fmla="*/ 16 w 389"/>
              <a:gd name="T71" fmla="*/ 70 h 296"/>
              <a:gd name="T72" fmla="*/ 55 w 389"/>
              <a:gd name="T73" fmla="*/ 110 h 296"/>
              <a:gd name="T74" fmla="*/ 126 w 389"/>
              <a:gd name="T75" fmla="*/ 166 h 296"/>
              <a:gd name="T76" fmla="*/ 220 w 389"/>
              <a:gd name="T77" fmla="*/ 126 h 296"/>
              <a:gd name="T78" fmla="*/ 228 w 389"/>
              <a:gd name="T79" fmla="*/ 110 h 296"/>
              <a:gd name="T80" fmla="*/ 181 w 389"/>
              <a:gd name="T81" fmla="*/ 70 h 296"/>
              <a:gd name="T82" fmla="*/ 274 w 389"/>
              <a:gd name="T83" fmla="*/ 110 h 296"/>
              <a:gd name="T84" fmla="*/ 228 w 389"/>
              <a:gd name="T85" fmla="*/ 110 h 296"/>
              <a:gd name="T86" fmla="*/ 290 w 389"/>
              <a:gd name="T87" fmla="*/ 70 h 296"/>
              <a:gd name="T88" fmla="*/ 329 w 389"/>
              <a:gd name="T89" fmla="*/ 110 h 296"/>
              <a:gd name="T90" fmla="*/ 329 w 389"/>
              <a:gd name="T91" fmla="*/ 54 h 296"/>
              <a:gd name="T92" fmla="*/ 236 w 389"/>
              <a:gd name="T93" fmla="*/ 16 h 296"/>
              <a:gd name="T94" fmla="*/ 329 w 389"/>
              <a:gd name="T95" fmla="*/ 54 h 296"/>
              <a:gd name="T96" fmla="*/ 110 w 389"/>
              <a:gd name="T97" fmla="*/ 54 h 296"/>
              <a:gd name="T98" fmla="*/ 16 w 389"/>
              <a:gd name="T99" fmla="*/ 16 h 296"/>
              <a:gd name="T100" fmla="*/ 16 w 389"/>
              <a:gd name="T101" fmla="*/ 182 h 296"/>
              <a:gd name="T102" fmla="*/ 55 w 389"/>
              <a:gd name="T103" fmla="*/ 219 h 296"/>
              <a:gd name="T104" fmla="*/ 16 w 389"/>
              <a:gd name="T105" fmla="*/ 18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9" h="296">
                <a:moveTo>
                  <a:pt x="376" y="196"/>
                </a:moveTo>
                <a:cubicBezTo>
                  <a:pt x="364" y="176"/>
                  <a:pt x="364" y="176"/>
                  <a:pt x="364" y="176"/>
                </a:cubicBezTo>
                <a:cubicBezTo>
                  <a:pt x="361" y="199"/>
                  <a:pt x="361" y="199"/>
                  <a:pt x="361" y="199"/>
                </a:cubicBezTo>
                <a:cubicBezTo>
                  <a:pt x="360" y="208"/>
                  <a:pt x="357" y="214"/>
                  <a:pt x="355" y="217"/>
                </a:cubicBezTo>
                <a:cubicBezTo>
                  <a:pt x="359" y="190"/>
                  <a:pt x="364" y="147"/>
                  <a:pt x="306" y="134"/>
                </a:cubicBezTo>
                <a:cubicBezTo>
                  <a:pt x="289" y="130"/>
                  <a:pt x="289" y="130"/>
                  <a:pt x="289" y="130"/>
                </a:cubicBezTo>
                <a:cubicBezTo>
                  <a:pt x="298" y="146"/>
                  <a:pt x="298" y="146"/>
                  <a:pt x="298" y="146"/>
                </a:cubicBezTo>
                <a:cubicBezTo>
                  <a:pt x="306" y="160"/>
                  <a:pt x="304" y="178"/>
                  <a:pt x="298" y="193"/>
                </a:cubicBezTo>
                <a:cubicBezTo>
                  <a:pt x="291" y="172"/>
                  <a:pt x="278" y="157"/>
                  <a:pt x="277" y="157"/>
                </a:cubicBezTo>
                <a:cubicBezTo>
                  <a:pt x="264" y="143"/>
                  <a:pt x="264" y="143"/>
                  <a:pt x="264" y="143"/>
                </a:cubicBezTo>
                <a:cubicBezTo>
                  <a:pt x="264" y="162"/>
                  <a:pt x="264" y="162"/>
                  <a:pt x="264" y="162"/>
                </a:cubicBezTo>
                <a:cubicBezTo>
                  <a:pt x="263" y="171"/>
                  <a:pt x="260" y="183"/>
                  <a:pt x="257" y="195"/>
                </a:cubicBezTo>
                <a:cubicBezTo>
                  <a:pt x="250" y="221"/>
                  <a:pt x="242" y="251"/>
                  <a:pt x="257" y="272"/>
                </a:cubicBezTo>
                <a:cubicBezTo>
                  <a:pt x="267" y="287"/>
                  <a:pt x="287" y="295"/>
                  <a:pt x="318" y="296"/>
                </a:cubicBezTo>
                <a:cubicBezTo>
                  <a:pt x="318" y="296"/>
                  <a:pt x="318" y="296"/>
                  <a:pt x="318" y="296"/>
                </a:cubicBezTo>
                <a:cubicBezTo>
                  <a:pt x="318" y="296"/>
                  <a:pt x="318" y="296"/>
                  <a:pt x="319" y="296"/>
                </a:cubicBezTo>
                <a:cubicBezTo>
                  <a:pt x="352" y="296"/>
                  <a:pt x="368" y="281"/>
                  <a:pt x="375" y="268"/>
                </a:cubicBezTo>
                <a:cubicBezTo>
                  <a:pt x="389" y="244"/>
                  <a:pt x="384" y="211"/>
                  <a:pt x="376" y="196"/>
                </a:cubicBezTo>
                <a:close/>
                <a:moveTo>
                  <a:pt x="361" y="260"/>
                </a:moveTo>
                <a:cubicBezTo>
                  <a:pt x="354" y="273"/>
                  <a:pt x="339" y="280"/>
                  <a:pt x="319" y="280"/>
                </a:cubicBezTo>
                <a:cubicBezTo>
                  <a:pt x="318" y="280"/>
                  <a:pt x="318" y="280"/>
                  <a:pt x="318" y="280"/>
                </a:cubicBezTo>
                <a:cubicBezTo>
                  <a:pt x="294" y="279"/>
                  <a:pt x="277" y="273"/>
                  <a:pt x="270" y="262"/>
                </a:cubicBezTo>
                <a:cubicBezTo>
                  <a:pt x="259" y="248"/>
                  <a:pt x="266" y="223"/>
                  <a:pt x="272" y="200"/>
                </a:cubicBezTo>
                <a:cubicBezTo>
                  <a:pt x="274" y="194"/>
                  <a:pt x="275" y="188"/>
                  <a:pt x="276" y="183"/>
                </a:cubicBezTo>
                <a:cubicBezTo>
                  <a:pt x="281" y="192"/>
                  <a:pt x="286" y="203"/>
                  <a:pt x="287" y="216"/>
                </a:cubicBezTo>
                <a:cubicBezTo>
                  <a:pt x="288" y="237"/>
                  <a:pt x="288" y="237"/>
                  <a:pt x="288" y="237"/>
                </a:cubicBezTo>
                <a:cubicBezTo>
                  <a:pt x="301" y="220"/>
                  <a:pt x="301" y="220"/>
                  <a:pt x="301" y="220"/>
                </a:cubicBezTo>
                <a:cubicBezTo>
                  <a:pt x="314" y="203"/>
                  <a:pt x="323" y="178"/>
                  <a:pt x="318" y="154"/>
                </a:cubicBezTo>
                <a:cubicBezTo>
                  <a:pt x="347" y="168"/>
                  <a:pt x="343" y="194"/>
                  <a:pt x="339" y="217"/>
                </a:cubicBezTo>
                <a:cubicBezTo>
                  <a:pt x="338" y="222"/>
                  <a:pt x="337" y="227"/>
                  <a:pt x="337" y="231"/>
                </a:cubicBezTo>
                <a:cubicBezTo>
                  <a:pt x="336" y="240"/>
                  <a:pt x="336" y="240"/>
                  <a:pt x="336" y="240"/>
                </a:cubicBezTo>
                <a:cubicBezTo>
                  <a:pt x="345" y="239"/>
                  <a:pt x="345" y="239"/>
                  <a:pt x="345" y="239"/>
                </a:cubicBezTo>
                <a:cubicBezTo>
                  <a:pt x="356" y="238"/>
                  <a:pt x="363" y="233"/>
                  <a:pt x="368" y="227"/>
                </a:cubicBezTo>
                <a:cubicBezTo>
                  <a:pt x="369" y="238"/>
                  <a:pt x="367" y="250"/>
                  <a:pt x="361" y="260"/>
                </a:cubicBezTo>
                <a:close/>
                <a:moveTo>
                  <a:pt x="181" y="182"/>
                </a:moveTo>
                <a:cubicBezTo>
                  <a:pt x="255" y="182"/>
                  <a:pt x="255" y="182"/>
                  <a:pt x="255" y="182"/>
                </a:cubicBezTo>
                <a:cubicBezTo>
                  <a:pt x="255" y="166"/>
                  <a:pt x="255" y="166"/>
                  <a:pt x="255" y="166"/>
                </a:cubicBezTo>
                <a:cubicBezTo>
                  <a:pt x="236" y="166"/>
                  <a:pt x="236" y="166"/>
                  <a:pt x="236" y="166"/>
                </a:cubicBezTo>
                <a:cubicBezTo>
                  <a:pt x="236" y="126"/>
                  <a:pt x="236" y="126"/>
                  <a:pt x="236" y="126"/>
                </a:cubicBezTo>
                <a:cubicBezTo>
                  <a:pt x="329" y="126"/>
                  <a:pt x="329" y="126"/>
                  <a:pt x="329" y="126"/>
                </a:cubicBezTo>
                <a:cubicBezTo>
                  <a:pt x="329" y="139"/>
                  <a:pt x="329" y="139"/>
                  <a:pt x="329" y="139"/>
                </a:cubicBezTo>
                <a:cubicBezTo>
                  <a:pt x="345" y="139"/>
                  <a:pt x="345" y="139"/>
                  <a:pt x="345" y="139"/>
                </a:cubicBezTo>
                <a:cubicBezTo>
                  <a:pt x="345" y="0"/>
                  <a:pt x="345" y="0"/>
                  <a:pt x="345" y="0"/>
                </a:cubicBezTo>
                <a:cubicBezTo>
                  <a:pt x="0" y="0"/>
                  <a:pt x="0" y="0"/>
                  <a:pt x="0" y="0"/>
                </a:cubicBezTo>
                <a:cubicBezTo>
                  <a:pt x="0" y="235"/>
                  <a:pt x="0" y="235"/>
                  <a:pt x="0" y="235"/>
                </a:cubicBezTo>
                <a:cubicBezTo>
                  <a:pt x="243" y="235"/>
                  <a:pt x="243" y="235"/>
                  <a:pt x="243" y="235"/>
                </a:cubicBezTo>
                <a:cubicBezTo>
                  <a:pt x="243" y="219"/>
                  <a:pt x="243" y="219"/>
                  <a:pt x="243" y="219"/>
                </a:cubicBezTo>
                <a:cubicBezTo>
                  <a:pt x="181" y="219"/>
                  <a:pt x="181" y="219"/>
                  <a:pt x="181" y="219"/>
                </a:cubicBezTo>
                <a:lnTo>
                  <a:pt x="181" y="182"/>
                </a:lnTo>
                <a:close/>
                <a:moveTo>
                  <a:pt x="165" y="219"/>
                </a:moveTo>
                <a:cubicBezTo>
                  <a:pt x="71" y="219"/>
                  <a:pt x="71" y="219"/>
                  <a:pt x="71" y="219"/>
                </a:cubicBezTo>
                <a:cubicBezTo>
                  <a:pt x="71" y="182"/>
                  <a:pt x="71" y="182"/>
                  <a:pt x="71" y="182"/>
                </a:cubicBezTo>
                <a:cubicBezTo>
                  <a:pt x="165" y="182"/>
                  <a:pt x="165" y="182"/>
                  <a:pt x="165" y="182"/>
                </a:cubicBezTo>
                <a:lnTo>
                  <a:pt x="165" y="219"/>
                </a:lnTo>
                <a:close/>
                <a:moveTo>
                  <a:pt x="16" y="126"/>
                </a:moveTo>
                <a:cubicBezTo>
                  <a:pt x="110" y="126"/>
                  <a:pt x="110" y="126"/>
                  <a:pt x="110" y="126"/>
                </a:cubicBezTo>
                <a:cubicBezTo>
                  <a:pt x="110" y="166"/>
                  <a:pt x="110" y="166"/>
                  <a:pt x="110" y="166"/>
                </a:cubicBezTo>
                <a:cubicBezTo>
                  <a:pt x="16" y="166"/>
                  <a:pt x="16" y="166"/>
                  <a:pt x="16" y="166"/>
                </a:cubicBezTo>
                <a:lnTo>
                  <a:pt x="16" y="126"/>
                </a:lnTo>
                <a:close/>
                <a:moveTo>
                  <a:pt x="126" y="54"/>
                </a:moveTo>
                <a:cubicBezTo>
                  <a:pt x="126" y="16"/>
                  <a:pt x="126" y="16"/>
                  <a:pt x="126" y="16"/>
                </a:cubicBezTo>
                <a:cubicBezTo>
                  <a:pt x="220" y="16"/>
                  <a:pt x="220" y="16"/>
                  <a:pt x="220" y="16"/>
                </a:cubicBezTo>
                <a:cubicBezTo>
                  <a:pt x="220" y="54"/>
                  <a:pt x="220" y="54"/>
                  <a:pt x="220" y="54"/>
                </a:cubicBezTo>
                <a:lnTo>
                  <a:pt x="126" y="54"/>
                </a:lnTo>
                <a:close/>
                <a:moveTo>
                  <a:pt x="165" y="70"/>
                </a:moveTo>
                <a:cubicBezTo>
                  <a:pt x="165" y="110"/>
                  <a:pt x="165" y="110"/>
                  <a:pt x="165" y="110"/>
                </a:cubicBezTo>
                <a:cubicBezTo>
                  <a:pt x="71" y="110"/>
                  <a:pt x="71" y="110"/>
                  <a:pt x="71" y="110"/>
                </a:cubicBezTo>
                <a:cubicBezTo>
                  <a:pt x="71" y="70"/>
                  <a:pt x="71" y="70"/>
                  <a:pt x="71" y="70"/>
                </a:cubicBezTo>
                <a:lnTo>
                  <a:pt x="165" y="70"/>
                </a:lnTo>
                <a:close/>
                <a:moveTo>
                  <a:pt x="55" y="110"/>
                </a:moveTo>
                <a:cubicBezTo>
                  <a:pt x="16" y="110"/>
                  <a:pt x="16" y="110"/>
                  <a:pt x="16" y="110"/>
                </a:cubicBezTo>
                <a:cubicBezTo>
                  <a:pt x="16" y="70"/>
                  <a:pt x="16" y="70"/>
                  <a:pt x="16" y="70"/>
                </a:cubicBezTo>
                <a:cubicBezTo>
                  <a:pt x="55" y="70"/>
                  <a:pt x="55" y="70"/>
                  <a:pt x="55" y="70"/>
                </a:cubicBezTo>
                <a:lnTo>
                  <a:pt x="55" y="110"/>
                </a:lnTo>
                <a:close/>
                <a:moveTo>
                  <a:pt x="220" y="166"/>
                </a:moveTo>
                <a:cubicBezTo>
                  <a:pt x="126" y="166"/>
                  <a:pt x="126" y="166"/>
                  <a:pt x="126" y="166"/>
                </a:cubicBezTo>
                <a:cubicBezTo>
                  <a:pt x="126" y="126"/>
                  <a:pt x="126" y="126"/>
                  <a:pt x="126" y="126"/>
                </a:cubicBezTo>
                <a:cubicBezTo>
                  <a:pt x="220" y="126"/>
                  <a:pt x="220" y="126"/>
                  <a:pt x="220" y="126"/>
                </a:cubicBezTo>
                <a:lnTo>
                  <a:pt x="220" y="166"/>
                </a:lnTo>
                <a:close/>
                <a:moveTo>
                  <a:pt x="228" y="110"/>
                </a:moveTo>
                <a:cubicBezTo>
                  <a:pt x="181" y="110"/>
                  <a:pt x="181" y="110"/>
                  <a:pt x="181" y="110"/>
                </a:cubicBezTo>
                <a:cubicBezTo>
                  <a:pt x="181" y="70"/>
                  <a:pt x="181" y="70"/>
                  <a:pt x="181" y="70"/>
                </a:cubicBezTo>
                <a:cubicBezTo>
                  <a:pt x="274" y="70"/>
                  <a:pt x="274" y="70"/>
                  <a:pt x="274" y="70"/>
                </a:cubicBezTo>
                <a:cubicBezTo>
                  <a:pt x="274" y="110"/>
                  <a:pt x="274" y="110"/>
                  <a:pt x="274" y="110"/>
                </a:cubicBezTo>
                <a:cubicBezTo>
                  <a:pt x="236" y="110"/>
                  <a:pt x="236" y="110"/>
                  <a:pt x="236" y="110"/>
                </a:cubicBezTo>
                <a:lnTo>
                  <a:pt x="228" y="110"/>
                </a:lnTo>
                <a:close/>
                <a:moveTo>
                  <a:pt x="290" y="110"/>
                </a:moveTo>
                <a:cubicBezTo>
                  <a:pt x="290" y="70"/>
                  <a:pt x="290" y="70"/>
                  <a:pt x="290" y="70"/>
                </a:cubicBezTo>
                <a:cubicBezTo>
                  <a:pt x="329" y="70"/>
                  <a:pt x="329" y="70"/>
                  <a:pt x="329" y="70"/>
                </a:cubicBezTo>
                <a:cubicBezTo>
                  <a:pt x="329" y="110"/>
                  <a:pt x="329" y="110"/>
                  <a:pt x="329" y="110"/>
                </a:cubicBezTo>
                <a:lnTo>
                  <a:pt x="290" y="110"/>
                </a:lnTo>
                <a:close/>
                <a:moveTo>
                  <a:pt x="329" y="54"/>
                </a:moveTo>
                <a:cubicBezTo>
                  <a:pt x="236" y="54"/>
                  <a:pt x="236" y="54"/>
                  <a:pt x="236" y="54"/>
                </a:cubicBezTo>
                <a:cubicBezTo>
                  <a:pt x="236" y="16"/>
                  <a:pt x="236" y="16"/>
                  <a:pt x="236" y="16"/>
                </a:cubicBezTo>
                <a:cubicBezTo>
                  <a:pt x="329" y="16"/>
                  <a:pt x="329" y="16"/>
                  <a:pt x="329" y="16"/>
                </a:cubicBezTo>
                <a:lnTo>
                  <a:pt x="329" y="54"/>
                </a:lnTo>
                <a:close/>
                <a:moveTo>
                  <a:pt x="110" y="16"/>
                </a:moveTo>
                <a:cubicBezTo>
                  <a:pt x="110" y="54"/>
                  <a:pt x="110" y="54"/>
                  <a:pt x="110" y="54"/>
                </a:cubicBezTo>
                <a:cubicBezTo>
                  <a:pt x="16" y="54"/>
                  <a:pt x="16" y="54"/>
                  <a:pt x="16" y="54"/>
                </a:cubicBezTo>
                <a:cubicBezTo>
                  <a:pt x="16" y="16"/>
                  <a:pt x="16" y="16"/>
                  <a:pt x="16" y="16"/>
                </a:cubicBezTo>
                <a:lnTo>
                  <a:pt x="110" y="16"/>
                </a:lnTo>
                <a:close/>
                <a:moveTo>
                  <a:pt x="16" y="182"/>
                </a:moveTo>
                <a:cubicBezTo>
                  <a:pt x="55" y="182"/>
                  <a:pt x="55" y="182"/>
                  <a:pt x="55" y="182"/>
                </a:cubicBezTo>
                <a:cubicBezTo>
                  <a:pt x="55" y="219"/>
                  <a:pt x="55" y="219"/>
                  <a:pt x="55" y="219"/>
                </a:cubicBezTo>
                <a:cubicBezTo>
                  <a:pt x="16" y="219"/>
                  <a:pt x="16" y="219"/>
                  <a:pt x="16" y="219"/>
                </a:cubicBezTo>
                <a:lnTo>
                  <a:pt x="16" y="182"/>
                </a:lnTo>
                <a:close/>
              </a:path>
            </a:pathLst>
          </a:custGeom>
          <a:solidFill>
            <a:srgbClr val="FF0000"/>
          </a:solidFill>
          <a:ln w="9525">
            <a:solidFill>
              <a:srgbClr val="FF0000"/>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4" name="Oval 163">
            <a:extLst>
              <a:ext uri="{FF2B5EF4-FFF2-40B4-BE49-F238E27FC236}">
                <a16:creationId xmlns:a16="http://schemas.microsoft.com/office/drawing/2014/main" id="{455E33A3-5C59-4F25-A1D5-0693975EDC5D}"/>
              </a:ext>
            </a:extLst>
          </p:cNvPr>
          <p:cNvSpPr>
            <a:spLocks noChangeAspect="1"/>
          </p:cNvSpPr>
          <p:nvPr/>
        </p:nvSpPr>
        <p:spPr>
          <a:xfrm>
            <a:off x="2950237" y="3685452"/>
            <a:ext cx="274320" cy="27432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200" dirty="0">
                <a:solidFill>
                  <a:schemeClr val="bg1"/>
                </a:solidFill>
                <a:latin typeface="Calibri" panose="020F0502020204030204" pitchFamily="34" charset="0"/>
              </a:rPr>
              <a:t>1</a:t>
            </a:r>
          </a:p>
        </p:txBody>
      </p:sp>
      <p:sp>
        <p:nvSpPr>
          <p:cNvPr id="165" name="Oval 164">
            <a:extLst>
              <a:ext uri="{FF2B5EF4-FFF2-40B4-BE49-F238E27FC236}">
                <a16:creationId xmlns:a16="http://schemas.microsoft.com/office/drawing/2014/main" id="{69F03848-C2BD-4039-822B-CAB9D14630EF}"/>
              </a:ext>
            </a:extLst>
          </p:cNvPr>
          <p:cNvSpPr>
            <a:spLocks noChangeAspect="1"/>
          </p:cNvSpPr>
          <p:nvPr/>
        </p:nvSpPr>
        <p:spPr>
          <a:xfrm>
            <a:off x="3315390" y="3685452"/>
            <a:ext cx="274320" cy="27432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200" dirty="0">
                <a:solidFill>
                  <a:schemeClr val="bg1"/>
                </a:solidFill>
                <a:latin typeface="Calibri" panose="020F0502020204030204" pitchFamily="34" charset="0"/>
              </a:rPr>
              <a:t>2</a:t>
            </a:r>
          </a:p>
        </p:txBody>
      </p:sp>
      <p:sp>
        <p:nvSpPr>
          <p:cNvPr id="166" name="Oval 165">
            <a:extLst>
              <a:ext uri="{FF2B5EF4-FFF2-40B4-BE49-F238E27FC236}">
                <a16:creationId xmlns:a16="http://schemas.microsoft.com/office/drawing/2014/main" id="{08BA72B0-853E-4EC9-AB49-8608BDB9C3DA}"/>
              </a:ext>
            </a:extLst>
          </p:cNvPr>
          <p:cNvSpPr>
            <a:spLocks noChangeAspect="1"/>
          </p:cNvSpPr>
          <p:nvPr/>
        </p:nvSpPr>
        <p:spPr>
          <a:xfrm>
            <a:off x="3680543" y="3685452"/>
            <a:ext cx="274320" cy="27432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200" dirty="0">
                <a:solidFill>
                  <a:schemeClr val="bg1"/>
                </a:solidFill>
                <a:latin typeface="Calibri" panose="020F0502020204030204" pitchFamily="34" charset="0"/>
              </a:rPr>
              <a:t>3</a:t>
            </a:r>
          </a:p>
        </p:txBody>
      </p:sp>
      <p:pic>
        <p:nvPicPr>
          <p:cNvPr id="168" name="Graphic 41">
            <a:extLst>
              <a:ext uri="{FF2B5EF4-FFF2-40B4-BE49-F238E27FC236}">
                <a16:creationId xmlns:a16="http://schemas.microsoft.com/office/drawing/2014/main" id="{8ED7CEA7-1613-4F92-AFE2-89D875D564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46947" y="3109200"/>
            <a:ext cx="333323" cy="343323"/>
          </a:xfrm>
          <a:prstGeom prst="rect">
            <a:avLst/>
          </a:prstGeom>
        </p:spPr>
      </p:pic>
      <p:cxnSp>
        <p:nvCxnSpPr>
          <p:cNvPr id="225" name="Straight Connector 224">
            <a:extLst>
              <a:ext uri="{FF2B5EF4-FFF2-40B4-BE49-F238E27FC236}">
                <a16:creationId xmlns:a16="http://schemas.microsoft.com/office/drawing/2014/main" id="{EC84BFE0-9938-47BD-BC3A-15B6622776CD}"/>
              </a:ext>
            </a:extLst>
          </p:cNvPr>
          <p:cNvCxnSpPr>
            <a:cxnSpLocks/>
          </p:cNvCxnSpPr>
          <p:nvPr/>
        </p:nvCxnSpPr>
        <p:spPr>
          <a:xfrm>
            <a:off x="3780102" y="3016109"/>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6" name="Group 225">
            <a:extLst>
              <a:ext uri="{FF2B5EF4-FFF2-40B4-BE49-F238E27FC236}">
                <a16:creationId xmlns:a16="http://schemas.microsoft.com/office/drawing/2014/main" id="{903DA47F-23C0-44D2-BA9A-458D019B48FE}"/>
              </a:ext>
            </a:extLst>
          </p:cNvPr>
          <p:cNvGrpSpPr/>
          <p:nvPr/>
        </p:nvGrpSpPr>
        <p:grpSpPr>
          <a:xfrm>
            <a:off x="411939" y="2403428"/>
            <a:ext cx="621857" cy="1225361"/>
            <a:chOff x="3386589" y="1994436"/>
            <a:chExt cx="621857" cy="1225361"/>
          </a:xfrm>
        </p:grpSpPr>
        <p:grpSp>
          <p:nvGrpSpPr>
            <p:cNvPr id="227" name="Group 226">
              <a:extLst>
                <a:ext uri="{FF2B5EF4-FFF2-40B4-BE49-F238E27FC236}">
                  <a16:creationId xmlns:a16="http://schemas.microsoft.com/office/drawing/2014/main" id="{4D1894BB-BEED-432B-9565-2C8A05279B91}"/>
                </a:ext>
              </a:extLst>
            </p:cNvPr>
            <p:cNvGrpSpPr>
              <a:grpSpLocks noChangeAspect="1"/>
            </p:cNvGrpSpPr>
            <p:nvPr/>
          </p:nvGrpSpPr>
          <p:grpSpPr>
            <a:xfrm>
              <a:off x="3386589" y="1994436"/>
              <a:ext cx="618352" cy="573362"/>
              <a:chOff x="21532850" y="-24034750"/>
              <a:chExt cx="24393525" cy="22618700"/>
            </a:xfrm>
          </p:grpSpPr>
          <p:sp>
            <p:nvSpPr>
              <p:cNvPr id="255" name="Oval 42">
                <a:extLst>
                  <a:ext uri="{FF2B5EF4-FFF2-40B4-BE49-F238E27FC236}">
                    <a16:creationId xmlns:a16="http://schemas.microsoft.com/office/drawing/2014/main" id="{5DF54694-1567-4F7D-BB10-94775E817197}"/>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56" name="Freeform 43">
                <a:extLst>
                  <a:ext uri="{FF2B5EF4-FFF2-40B4-BE49-F238E27FC236}">
                    <a16:creationId xmlns:a16="http://schemas.microsoft.com/office/drawing/2014/main" id="{0EA8F6B1-6895-4298-8F50-4307B595F752}"/>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57" name="Freeform 44">
                <a:extLst>
                  <a:ext uri="{FF2B5EF4-FFF2-40B4-BE49-F238E27FC236}">
                    <a16:creationId xmlns:a16="http://schemas.microsoft.com/office/drawing/2014/main" id="{F27B8081-06DA-4C14-B0FA-1C9F5A95D52F}"/>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58" name="Freeform 45">
                <a:extLst>
                  <a:ext uri="{FF2B5EF4-FFF2-40B4-BE49-F238E27FC236}">
                    <a16:creationId xmlns:a16="http://schemas.microsoft.com/office/drawing/2014/main" id="{64676574-28EC-44FE-9A7E-481E313C2994}"/>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59" name="Freeform 46">
                <a:extLst>
                  <a:ext uri="{FF2B5EF4-FFF2-40B4-BE49-F238E27FC236}">
                    <a16:creationId xmlns:a16="http://schemas.microsoft.com/office/drawing/2014/main" id="{376A5F8A-A33A-4078-9F5D-0E2B7F5A2679}"/>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6" name="Oval 47">
                <a:extLst>
                  <a:ext uri="{FF2B5EF4-FFF2-40B4-BE49-F238E27FC236}">
                    <a16:creationId xmlns:a16="http://schemas.microsoft.com/office/drawing/2014/main" id="{A1CD8AFC-BCE6-4286-92B0-A6B44DEBF5AC}"/>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8" name="Freeform 48">
                <a:extLst>
                  <a:ext uri="{FF2B5EF4-FFF2-40B4-BE49-F238E27FC236}">
                    <a16:creationId xmlns:a16="http://schemas.microsoft.com/office/drawing/2014/main" id="{B4481590-850F-43E0-88FA-428A303A2757}"/>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1" name="Freeform 49">
                <a:extLst>
                  <a:ext uri="{FF2B5EF4-FFF2-40B4-BE49-F238E27FC236}">
                    <a16:creationId xmlns:a16="http://schemas.microsoft.com/office/drawing/2014/main" id="{895B092A-EB62-47A7-9400-C5BD0681A875}"/>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2" name="Freeform 50">
                <a:extLst>
                  <a:ext uri="{FF2B5EF4-FFF2-40B4-BE49-F238E27FC236}">
                    <a16:creationId xmlns:a16="http://schemas.microsoft.com/office/drawing/2014/main" id="{F4CA8A87-03C5-471D-B9CF-A98C1B01E86E}"/>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4" name="Freeform 51">
                <a:extLst>
                  <a:ext uri="{FF2B5EF4-FFF2-40B4-BE49-F238E27FC236}">
                    <a16:creationId xmlns:a16="http://schemas.microsoft.com/office/drawing/2014/main" id="{CCC0D8A2-8C35-45CB-9823-5C31F669D2CE}"/>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5" name="Oval 52">
                <a:extLst>
                  <a:ext uri="{FF2B5EF4-FFF2-40B4-BE49-F238E27FC236}">
                    <a16:creationId xmlns:a16="http://schemas.microsoft.com/office/drawing/2014/main" id="{BDEDF3EE-5569-4465-8EBA-9585A425E5A9}"/>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6" name="Freeform 53">
                <a:extLst>
                  <a:ext uri="{FF2B5EF4-FFF2-40B4-BE49-F238E27FC236}">
                    <a16:creationId xmlns:a16="http://schemas.microsoft.com/office/drawing/2014/main" id="{44739A29-5648-419C-A3FC-FBABB915606F}"/>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7" name="Freeform 54">
                <a:extLst>
                  <a:ext uri="{FF2B5EF4-FFF2-40B4-BE49-F238E27FC236}">
                    <a16:creationId xmlns:a16="http://schemas.microsoft.com/office/drawing/2014/main" id="{166967BC-F834-4A56-86B1-C97F6CD5CB61}"/>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8" name="Freeform 55">
                <a:extLst>
                  <a:ext uri="{FF2B5EF4-FFF2-40B4-BE49-F238E27FC236}">
                    <a16:creationId xmlns:a16="http://schemas.microsoft.com/office/drawing/2014/main" id="{42B60D8E-EC55-4BA3-929A-CB25DB98289F}"/>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9" name="Freeform 56">
                <a:extLst>
                  <a:ext uri="{FF2B5EF4-FFF2-40B4-BE49-F238E27FC236}">
                    <a16:creationId xmlns:a16="http://schemas.microsoft.com/office/drawing/2014/main" id="{555BCFBA-3EFC-4A83-B4BC-CBD4EAC6358E}"/>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228" name="Group 227">
              <a:extLst>
                <a:ext uri="{FF2B5EF4-FFF2-40B4-BE49-F238E27FC236}">
                  <a16:creationId xmlns:a16="http://schemas.microsoft.com/office/drawing/2014/main" id="{F8E9F167-4E71-4578-9AAC-1A201783623C}"/>
                </a:ext>
              </a:extLst>
            </p:cNvPr>
            <p:cNvGrpSpPr>
              <a:grpSpLocks noChangeAspect="1"/>
            </p:cNvGrpSpPr>
            <p:nvPr/>
          </p:nvGrpSpPr>
          <p:grpSpPr>
            <a:xfrm>
              <a:off x="3390094" y="2646435"/>
              <a:ext cx="618352" cy="573362"/>
              <a:chOff x="21532850" y="-24034750"/>
              <a:chExt cx="24393525" cy="22618700"/>
            </a:xfrm>
          </p:grpSpPr>
          <p:sp>
            <p:nvSpPr>
              <p:cNvPr id="229" name="Oval 42">
                <a:extLst>
                  <a:ext uri="{FF2B5EF4-FFF2-40B4-BE49-F238E27FC236}">
                    <a16:creationId xmlns:a16="http://schemas.microsoft.com/office/drawing/2014/main" id="{79E63906-9256-44BC-9259-F5411CE99544}"/>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0" name="Freeform 43">
                <a:extLst>
                  <a:ext uri="{FF2B5EF4-FFF2-40B4-BE49-F238E27FC236}">
                    <a16:creationId xmlns:a16="http://schemas.microsoft.com/office/drawing/2014/main" id="{252AE842-8B1B-4003-AFE2-3BFB75808A5A}"/>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1" name="Freeform 44">
                <a:extLst>
                  <a:ext uri="{FF2B5EF4-FFF2-40B4-BE49-F238E27FC236}">
                    <a16:creationId xmlns:a16="http://schemas.microsoft.com/office/drawing/2014/main" id="{1CCF22DD-7436-412B-891D-3524AD62FB2B}"/>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2" name="Freeform 45">
                <a:extLst>
                  <a:ext uri="{FF2B5EF4-FFF2-40B4-BE49-F238E27FC236}">
                    <a16:creationId xmlns:a16="http://schemas.microsoft.com/office/drawing/2014/main" id="{867CC7D8-A089-4DBE-BA36-777DF44D9A97}"/>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3" name="Freeform 46">
                <a:extLst>
                  <a:ext uri="{FF2B5EF4-FFF2-40B4-BE49-F238E27FC236}">
                    <a16:creationId xmlns:a16="http://schemas.microsoft.com/office/drawing/2014/main" id="{D2EEC73A-009B-439D-A8E0-5976F890C932}"/>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4" name="Oval 47">
                <a:extLst>
                  <a:ext uri="{FF2B5EF4-FFF2-40B4-BE49-F238E27FC236}">
                    <a16:creationId xmlns:a16="http://schemas.microsoft.com/office/drawing/2014/main" id="{9FA52E1C-53CD-4746-9247-668B8B8E8E93}"/>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5" name="Freeform 48">
                <a:extLst>
                  <a:ext uri="{FF2B5EF4-FFF2-40B4-BE49-F238E27FC236}">
                    <a16:creationId xmlns:a16="http://schemas.microsoft.com/office/drawing/2014/main" id="{14EA62E8-17AD-4DF3-9728-504BA4BB9E11}"/>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6" name="Freeform 49">
                <a:extLst>
                  <a:ext uri="{FF2B5EF4-FFF2-40B4-BE49-F238E27FC236}">
                    <a16:creationId xmlns:a16="http://schemas.microsoft.com/office/drawing/2014/main" id="{C57F21DA-B7F5-4371-9D1A-9B067FAC7FED}"/>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7" name="Freeform 50">
                <a:extLst>
                  <a:ext uri="{FF2B5EF4-FFF2-40B4-BE49-F238E27FC236}">
                    <a16:creationId xmlns:a16="http://schemas.microsoft.com/office/drawing/2014/main" id="{E323AFC3-782F-4C4D-978C-3BC9FF9D716C}"/>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8" name="Freeform 51">
                <a:extLst>
                  <a:ext uri="{FF2B5EF4-FFF2-40B4-BE49-F238E27FC236}">
                    <a16:creationId xmlns:a16="http://schemas.microsoft.com/office/drawing/2014/main" id="{39CFFD37-4E58-4D42-A651-8195C7496451}"/>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39" name="Oval 52">
                <a:extLst>
                  <a:ext uri="{FF2B5EF4-FFF2-40B4-BE49-F238E27FC236}">
                    <a16:creationId xmlns:a16="http://schemas.microsoft.com/office/drawing/2014/main" id="{DECD23C3-7E5E-4297-ADA1-4708248B5DC6}"/>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40" name="Freeform 53">
                <a:extLst>
                  <a:ext uri="{FF2B5EF4-FFF2-40B4-BE49-F238E27FC236}">
                    <a16:creationId xmlns:a16="http://schemas.microsoft.com/office/drawing/2014/main" id="{F8F2F231-C83C-461F-B343-7BEDE3E4B4EE}"/>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43" name="Freeform 54">
                <a:extLst>
                  <a:ext uri="{FF2B5EF4-FFF2-40B4-BE49-F238E27FC236}">
                    <a16:creationId xmlns:a16="http://schemas.microsoft.com/office/drawing/2014/main" id="{A8E09DF3-F5B5-4C9C-9587-836D43CD54C8}"/>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53" name="Freeform 55">
                <a:extLst>
                  <a:ext uri="{FF2B5EF4-FFF2-40B4-BE49-F238E27FC236}">
                    <a16:creationId xmlns:a16="http://schemas.microsoft.com/office/drawing/2014/main" id="{F8E05690-F2C8-4D70-A573-CF4D9349C584}"/>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54" name="Freeform 56">
                <a:extLst>
                  <a:ext uri="{FF2B5EF4-FFF2-40B4-BE49-F238E27FC236}">
                    <a16:creationId xmlns:a16="http://schemas.microsoft.com/office/drawing/2014/main" id="{19510683-C2BD-4BF3-BD02-7982737FCFD9}"/>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300" name="Straight Connector 299">
            <a:extLst>
              <a:ext uri="{FF2B5EF4-FFF2-40B4-BE49-F238E27FC236}">
                <a16:creationId xmlns:a16="http://schemas.microsoft.com/office/drawing/2014/main" id="{ACE93699-537F-4EE1-AB7C-97324143B244}"/>
              </a:ext>
            </a:extLst>
          </p:cNvPr>
          <p:cNvCxnSpPr>
            <a:cxnSpLocks/>
          </p:cNvCxnSpPr>
          <p:nvPr/>
        </p:nvCxnSpPr>
        <p:spPr>
          <a:xfrm>
            <a:off x="1407563" y="3016109"/>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2373165E-D0CD-4EB8-B193-E1F1C749708A}"/>
              </a:ext>
            </a:extLst>
          </p:cNvPr>
          <p:cNvCxnSpPr>
            <a:cxnSpLocks/>
            <a:endCxn id="320" idx="2"/>
          </p:cNvCxnSpPr>
          <p:nvPr/>
        </p:nvCxnSpPr>
        <p:spPr bwMode="auto">
          <a:xfrm>
            <a:off x="5528536" y="2436799"/>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315" name="Straight Connector 314">
            <a:extLst>
              <a:ext uri="{FF2B5EF4-FFF2-40B4-BE49-F238E27FC236}">
                <a16:creationId xmlns:a16="http://schemas.microsoft.com/office/drawing/2014/main" id="{EC0E1F82-B224-4434-9467-B16FE34B68BD}"/>
              </a:ext>
            </a:extLst>
          </p:cNvPr>
          <p:cNvCxnSpPr>
            <a:cxnSpLocks/>
          </p:cNvCxnSpPr>
          <p:nvPr/>
        </p:nvCxnSpPr>
        <p:spPr>
          <a:xfrm>
            <a:off x="5540011" y="2259792"/>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F5D163E1-83C9-4C99-9742-4F92C59B6171}"/>
              </a:ext>
            </a:extLst>
          </p:cNvPr>
          <p:cNvCxnSpPr>
            <a:cxnSpLocks/>
            <a:endCxn id="321" idx="2"/>
          </p:cNvCxnSpPr>
          <p:nvPr/>
        </p:nvCxnSpPr>
        <p:spPr bwMode="auto">
          <a:xfrm flipV="1">
            <a:off x="5528267" y="2891051"/>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317" name="Straight Connector 316">
            <a:extLst>
              <a:ext uri="{FF2B5EF4-FFF2-40B4-BE49-F238E27FC236}">
                <a16:creationId xmlns:a16="http://schemas.microsoft.com/office/drawing/2014/main" id="{1D402E76-541B-4A78-8064-9E92A18293C8}"/>
              </a:ext>
            </a:extLst>
          </p:cNvPr>
          <p:cNvCxnSpPr>
            <a:cxnSpLocks/>
            <a:endCxn id="322" idx="2"/>
          </p:cNvCxnSpPr>
          <p:nvPr/>
        </p:nvCxnSpPr>
        <p:spPr bwMode="auto">
          <a:xfrm>
            <a:off x="5528267" y="3351199"/>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318" name="Rounded Rectangle 109">
            <a:extLst>
              <a:ext uri="{FF2B5EF4-FFF2-40B4-BE49-F238E27FC236}">
                <a16:creationId xmlns:a16="http://schemas.microsoft.com/office/drawing/2014/main" id="{C0AC78B4-AC98-44CF-9731-0AB0BE536768}"/>
              </a:ext>
            </a:extLst>
          </p:cNvPr>
          <p:cNvSpPr/>
          <p:nvPr/>
        </p:nvSpPr>
        <p:spPr>
          <a:xfrm>
            <a:off x="5894331" y="2146708"/>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319" name="TextBox 318">
            <a:extLst>
              <a:ext uri="{FF2B5EF4-FFF2-40B4-BE49-F238E27FC236}">
                <a16:creationId xmlns:a16="http://schemas.microsoft.com/office/drawing/2014/main" id="{53E87468-4A53-4F8D-9D4D-19A5722BC768}"/>
              </a:ext>
            </a:extLst>
          </p:cNvPr>
          <p:cNvSpPr txBox="1"/>
          <p:nvPr/>
        </p:nvSpPr>
        <p:spPr>
          <a:xfrm>
            <a:off x="6543866" y="2076936"/>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320" name="Oval 319">
            <a:extLst>
              <a:ext uri="{FF2B5EF4-FFF2-40B4-BE49-F238E27FC236}">
                <a16:creationId xmlns:a16="http://schemas.microsoft.com/office/drawing/2014/main" id="{3B2B6A64-D249-4D62-A008-AD5B7150544D}"/>
              </a:ext>
            </a:extLst>
          </p:cNvPr>
          <p:cNvSpPr>
            <a:spLocks noChangeAspect="1"/>
          </p:cNvSpPr>
          <p:nvPr/>
        </p:nvSpPr>
        <p:spPr>
          <a:xfrm>
            <a:off x="6015965" y="225765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321" name="Oval 320">
            <a:extLst>
              <a:ext uri="{FF2B5EF4-FFF2-40B4-BE49-F238E27FC236}">
                <a16:creationId xmlns:a16="http://schemas.microsoft.com/office/drawing/2014/main" id="{33213A8C-1299-4348-B72F-A5376ADC3519}"/>
              </a:ext>
            </a:extLst>
          </p:cNvPr>
          <p:cNvSpPr>
            <a:spLocks noChangeAspect="1"/>
          </p:cNvSpPr>
          <p:nvPr/>
        </p:nvSpPr>
        <p:spPr>
          <a:xfrm>
            <a:off x="6015965" y="270817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322" name="Oval 321">
            <a:extLst>
              <a:ext uri="{FF2B5EF4-FFF2-40B4-BE49-F238E27FC236}">
                <a16:creationId xmlns:a16="http://schemas.microsoft.com/office/drawing/2014/main" id="{111096A0-AE4C-4293-B014-4D4B5D7026D4}"/>
              </a:ext>
            </a:extLst>
          </p:cNvPr>
          <p:cNvSpPr>
            <a:spLocks noChangeAspect="1"/>
          </p:cNvSpPr>
          <p:nvPr/>
        </p:nvSpPr>
        <p:spPr>
          <a:xfrm>
            <a:off x="6015965" y="317211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Tree>
    <p:extLst>
      <p:ext uri="{BB962C8B-B14F-4D97-AF65-F5344CB8AC3E}">
        <p14:creationId xmlns:p14="http://schemas.microsoft.com/office/powerpoint/2010/main" val="521316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25ADFC1F-783C-6F46-8CFB-AB03BD6FF153}"/>
              </a:ext>
            </a:extLst>
          </p:cNvPr>
          <p:cNvPicPr>
            <a:picLocks noChangeAspect="1"/>
          </p:cNvPicPr>
          <p:nvPr/>
        </p:nvPicPr>
        <p:blipFill>
          <a:blip r:embed="rId2"/>
          <a:stretch>
            <a:fillRect/>
          </a:stretch>
        </p:blipFill>
        <p:spPr>
          <a:xfrm>
            <a:off x="47428" y="2711972"/>
            <a:ext cx="4972177" cy="2375662"/>
          </a:xfrm>
          <a:prstGeom prst="rect">
            <a:avLst/>
          </a:prstGeom>
          <a:ln w="12700">
            <a:solidFill>
              <a:schemeClr val="tx2"/>
            </a:solidFill>
          </a:ln>
        </p:spPr>
      </p:pic>
      <p:pic>
        <p:nvPicPr>
          <p:cNvPr id="9" name="Picture 8">
            <a:extLst>
              <a:ext uri="{FF2B5EF4-FFF2-40B4-BE49-F238E27FC236}">
                <a16:creationId xmlns:a16="http://schemas.microsoft.com/office/drawing/2014/main" id="{293B11B7-BA53-074E-B9F8-B9E8AE151058}"/>
              </a:ext>
            </a:extLst>
          </p:cNvPr>
          <p:cNvPicPr>
            <a:picLocks noChangeAspect="1"/>
          </p:cNvPicPr>
          <p:nvPr/>
        </p:nvPicPr>
        <p:blipFill>
          <a:blip r:embed="rId3"/>
          <a:stretch>
            <a:fillRect/>
          </a:stretch>
        </p:blipFill>
        <p:spPr>
          <a:xfrm>
            <a:off x="3665504" y="2990724"/>
            <a:ext cx="5031867" cy="3181477"/>
          </a:xfrm>
          <a:prstGeom prst="rect">
            <a:avLst/>
          </a:prstGeom>
          <a:ln w="12700">
            <a:solidFill>
              <a:schemeClr val="tx2"/>
            </a:solidFill>
          </a:ln>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Statistics of Layer7 HTTPS VIP</a:t>
            </a:r>
          </a:p>
          <a:p>
            <a:pPr lvl="1"/>
            <a:r>
              <a:rPr lang="en-US" dirty="0"/>
              <a:t>Under Networking – Load Balancing – Virtual Servers</a:t>
            </a:r>
          </a:p>
          <a:p>
            <a:pPr lvl="2"/>
            <a:r>
              <a:rPr lang="en-US" dirty="0"/>
              <a:t>Expend Pool and Click on "View Statistics"</a:t>
            </a:r>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a:t>
            </a:r>
            <a:br>
              <a:rPr lang="en-US" dirty="0"/>
            </a:br>
            <a:r>
              <a:rPr lang="en-US" dirty="0"/>
              <a:t>Monitoring/Statistics (2/3)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Statistics</a:t>
            </a:r>
          </a:p>
        </p:txBody>
      </p:sp>
      <p:sp>
        <p:nvSpPr>
          <p:cNvPr id="12" name="TextBox 11">
            <a:extLst>
              <a:ext uri="{FF2B5EF4-FFF2-40B4-BE49-F238E27FC236}">
                <a16:creationId xmlns:a16="http://schemas.microsoft.com/office/drawing/2014/main" id="{E9D8CCFE-161E-4260-9885-0470F1592891}"/>
              </a:ext>
            </a:extLst>
          </p:cNvPr>
          <p:cNvSpPr txBox="1"/>
          <p:nvPr/>
        </p:nvSpPr>
        <p:spPr>
          <a:xfrm>
            <a:off x="2825364" y="6260943"/>
            <a:ext cx="5664432" cy="461665"/>
          </a:xfrm>
          <a:prstGeom prst="rect">
            <a:avLst/>
          </a:prstGeom>
          <a:solidFill>
            <a:schemeClr val="bg1"/>
          </a:solidFill>
          <a:ln w="28575">
            <a:solidFill>
              <a:srgbClr val="FF0000"/>
            </a:solidFill>
          </a:ln>
        </p:spPr>
        <p:txBody>
          <a:bodyPr wrap="square" rtlCol="0" anchor="b">
            <a:spAutoFit/>
          </a:bodyPr>
          <a:lstStyle/>
          <a:p>
            <a:pPr lvl="0">
              <a:defRPr/>
            </a:pPr>
            <a:r>
              <a:rPr lang="en-US" sz="1200" dirty="0">
                <a:solidFill>
                  <a:schemeClr val="tx2"/>
                </a:solidFill>
                <a:latin typeface="Calibri" panose="020F0502020204030204" pitchFamily="34" charset="0"/>
              </a:rPr>
              <a:t>For VIP to run, make sure you have </a:t>
            </a:r>
          </a:p>
          <a:p>
            <a:pPr lvl="0">
              <a:defRPr/>
            </a:pPr>
            <a:r>
              <a:rPr lang="en-US" sz="1200" dirty="0">
                <a:solidFill>
                  <a:schemeClr val="tx2"/>
                </a:solidFill>
                <a:latin typeface="Calibri" panose="020F0502020204030204" pitchFamily="34" charset="0"/>
              </a:rPr>
              <a:t>the Pool attached to a VIP + VIP attached to LB + LB attached to T1</a:t>
            </a:r>
          </a:p>
        </p:txBody>
      </p:sp>
      <p:sp>
        <p:nvSpPr>
          <p:cNvPr id="15" name="Rectangle 14">
            <a:extLst>
              <a:ext uri="{FF2B5EF4-FFF2-40B4-BE49-F238E27FC236}">
                <a16:creationId xmlns:a16="http://schemas.microsoft.com/office/drawing/2014/main" id="{4AA0A9E8-9CF8-445D-A581-3C100241DF92}"/>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6" name="Picture 15">
            <a:extLst>
              <a:ext uri="{FF2B5EF4-FFF2-40B4-BE49-F238E27FC236}">
                <a16:creationId xmlns:a16="http://schemas.microsoft.com/office/drawing/2014/main" id="{BC23D9D3-465F-4DE9-922B-268B24D465B8}"/>
              </a:ext>
            </a:extLst>
          </p:cNvPr>
          <p:cNvPicPr>
            <a:picLocks noChangeAspect="1"/>
          </p:cNvPicPr>
          <p:nvPr/>
        </p:nvPicPr>
        <p:blipFill>
          <a:blip r:embed="rId4"/>
          <a:stretch>
            <a:fillRect/>
          </a:stretch>
        </p:blipFill>
        <p:spPr>
          <a:xfrm>
            <a:off x="7305074" y="195532"/>
            <a:ext cx="4751330" cy="1331482"/>
          </a:xfrm>
          <a:prstGeom prst="rect">
            <a:avLst/>
          </a:prstGeom>
        </p:spPr>
      </p:pic>
      <p:sp>
        <p:nvSpPr>
          <p:cNvPr id="14" name="TextBox 13">
            <a:extLst>
              <a:ext uri="{FF2B5EF4-FFF2-40B4-BE49-F238E27FC236}">
                <a16:creationId xmlns:a16="http://schemas.microsoft.com/office/drawing/2014/main" id="{A322041D-E2CC-FE4F-A100-397FCB3FA605}"/>
              </a:ext>
            </a:extLst>
          </p:cNvPr>
          <p:cNvSpPr txBox="1"/>
          <p:nvPr/>
        </p:nvSpPr>
        <p:spPr>
          <a:xfrm>
            <a:off x="225845" y="5413384"/>
            <a:ext cx="3453166" cy="646331"/>
          </a:xfrm>
          <a:prstGeom prst="rect">
            <a:avLst/>
          </a:prstGeom>
          <a:solidFill>
            <a:schemeClr val="bg1"/>
          </a:solidFill>
          <a:ln w="28575">
            <a:solidFill>
              <a:schemeClr val="tx1"/>
            </a:solidFill>
          </a:ln>
        </p:spPr>
        <p:txBody>
          <a:bodyPr wrap="square" rtlCol="0" anchor="b">
            <a:spAutoFit/>
          </a:bodyPr>
          <a:lstStyle/>
          <a:p>
            <a:pPr marL="171450" lvl="0" indent="-171450">
              <a:buFont typeface="Arial" panose="020B0604020202020204" pitchFamily="34" charset="0"/>
              <a:buChar char="•"/>
              <a:defRPr/>
            </a:pPr>
            <a:r>
              <a:rPr lang="en-US" sz="1200" dirty="0">
                <a:solidFill>
                  <a:schemeClr val="tx2"/>
                </a:solidFill>
                <a:latin typeface="Calibri" panose="020F0502020204030204" pitchFamily="34" charset="0"/>
              </a:rPr>
              <a:t>Rate statistics are last second rate statistics</a:t>
            </a:r>
          </a:p>
          <a:p>
            <a:pPr marL="171450" indent="-171450">
              <a:buFont typeface="Arial" panose="020B0604020202020204" pitchFamily="34" charset="0"/>
              <a:buChar char="•"/>
              <a:defRPr/>
            </a:pPr>
            <a:r>
              <a:rPr lang="en-US" sz="1200" dirty="0">
                <a:solidFill>
                  <a:schemeClr val="tx2"/>
                </a:solidFill>
                <a:latin typeface="Calibri" panose="020F0502020204030204" pitchFamily="34" charset="0"/>
              </a:rPr>
              <a:t>Packets In/Out statistics are not supported on L7-VIP</a:t>
            </a:r>
          </a:p>
        </p:txBody>
      </p:sp>
      <p:pic>
        <p:nvPicPr>
          <p:cNvPr id="17" name="Picture 16">
            <a:extLst>
              <a:ext uri="{FF2B5EF4-FFF2-40B4-BE49-F238E27FC236}">
                <a16:creationId xmlns:a16="http://schemas.microsoft.com/office/drawing/2014/main" id="{8802E618-0A5F-6646-9605-CCECF49CBBDB}"/>
              </a:ext>
            </a:extLst>
          </p:cNvPr>
          <p:cNvPicPr>
            <a:picLocks noChangeAspect="1"/>
          </p:cNvPicPr>
          <p:nvPr/>
        </p:nvPicPr>
        <p:blipFill>
          <a:blip r:embed="rId5"/>
          <a:stretch>
            <a:fillRect/>
          </a:stretch>
        </p:blipFill>
        <p:spPr>
          <a:xfrm>
            <a:off x="8875784" y="1615232"/>
            <a:ext cx="2870835" cy="2277110"/>
          </a:xfrm>
          <a:prstGeom prst="rect">
            <a:avLst/>
          </a:prstGeom>
          <a:ln w="12700">
            <a:solidFill>
              <a:schemeClr val="tx2"/>
            </a:solidFill>
          </a:ln>
        </p:spPr>
      </p:pic>
      <p:pic>
        <p:nvPicPr>
          <p:cNvPr id="18" name="Picture 17">
            <a:extLst>
              <a:ext uri="{FF2B5EF4-FFF2-40B4-BE49-F238E27FC236}">
                <a16:creationId xmlns:a16="http://schemas.microsoft.com/office/drawing/2014/main" id="{6AB407F6-6EE1-F545-ADED-8630BF8B5524}"/>
              </a:ext>
            </a:extLst>
          </p:cNvPr>
          <p:cNvPicPr>
            <a:picLocks noChangeAspect="1"/>
          </p:cNvPicPr>
          <p:nvPr/>
        </p:nvPicPr>
        <p:blipFill>
          <a:blip r:embed="rId6"/>
          <a:stretch>
            <a:fillRect/>
          </a:stretch>
        </p:blipFill>
        <p:spPr>
          <a:xfrm>
            <a:off x="7196254" y="4133498"/>
            <a:ext cx="4948301" cy="2083181"/>
          </a:xfrm>
          <a:prstGeom prst="rect">
            <a:avLst/>
          </a:prstGeom>
          <a:ln w="12700">
            <a:solidFill>
              <a:schemeClr val="tx2"/>
            </a:solidFill>
          </a:ln>
        </p:spPr>
      </p:pic>
      <p:cxnSp>
        <p:nvCxnSpPr>
          <p:cNvPr id="13" name="Straight Arrow Connector 12">
            <a:extLst>
              <a:ext uri="{FF2B5EF4-FFF2-40B4-BE49-F238E27FC236}">
                <a16:creationId xmlns:a16="http://schemas.microsoft.com/office/drawing/2014/main" id="{BF25D9EF-6870-4F07-A885-B85126276A4B}"/>
              </a:ext>
            </a:extLst>
          </p:cNvPr>
          <p:cNvCxnSpPr>
            <a:cxnSpLocks/>
          </p:cNvCxnSpPr>
          <p:nvPr/>
        </p:nvCxnSpPr>
        <p:spPr bwMode="gray">
          <a:xfrm>
            <a:off x="10874020" y="3769112"/>
            <a:ext cx="880195" cy="1973766"/>
          </a:xfrm>
          <a:prstGeom prst="straightConnector1">
            <a:avLst/>
          </a:prstGeom>
          <a:ln w="25400">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57128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Real Time Statistics </a:t>
            </a:r>
            <a:r>
              <a:rPr lang="en-US"/>
              <a:t>of Layer7 HTTPS VIP</a:t>
            </a:r>
            <a:endParaRPr lang="en-US" dirty="0"/>
          </a:p>
          <a:p>
            <a:pPr lvl="1"/>
            <a:r>
              <a:rPr lang="en-US" dirty="0"/>
              <a:t>Under Advanced Networking &amp; Security – Load Balancing – Virtual Servers</a:t>
            </a:r>
          </a:p>
          <a:p>
            <a:pPr lvl="2"/>
            <a:r>
              <a:rPr lang="en-US" dirty="0"/>
              <a:t>Select Virtual Server</a:t>
            </a:r>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HTTPS VIP </a:t>
            </a:r>
            <a:br>
              <a:rPr lang="en-US" dirty="0"/>
            </a:br>
            <a:r>
              <a:rPr lang="en-US" dirty="0"/>
              <a:t>Monitoring/Statistics (3/3)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Real Time Statistics</a:t>
            </a:r>
          </a:p>
        </p:txBody>
      </p:sp>
      <p:sp>
        <p:nvSpPr>
          <p:cNvPr id="12" name="TextBox 11">
            <a:extLst>
              <a:ext uri="{FF2B5EF4-FFF2-40B4-BE49-F238E27FC236}">
                <a16:creationId xmlns:a16="http://schemas.microsoft.com/office/drawing/2014/main" id="{E9D8CCFE-161E-4260-9885-0470F1592891}"/>
              </a:ext>
            </a:extLst>
          </p:cNvPr>
          <p:cNvSpPr txBox="1"/>
          <p:nvPr/>
        </p:nvSpPr>
        <p:spPr>
          <a:xfrm>
            <a:off x="9212976" y="6009226"/>
            <a:ext cx="2458813" cy="646331"/>
          </a:xfrm>
          <a:prstGeom prst="rect">
            <a:avLst/>
          </a:prstGeom>
          <a:solidFill>
            <a:schemeClr val="bg1"/>
          </a:solidFill>
          <a:ln w="28575">
            <a:solidFill>
              <a:srgbClr val="FF0000"/>
            </a:solidFill>
          </a:ln>
        </p:spPr>
        <p:txBody>
          <a:bodyPr wrap="square" rtlCol="0" anchor="b">
            <a:spAutoFit/>
          </a:bodyPr>
          <a:lstStyle/>
          <a:p>
            <a:pPr lvl="0">
              <a:defRPr/>
            </a:pPr>
            <a:r>
              <a:rPr lang="en-US" sz="1200" dirty="0">
                <a:solidFill>
                  <a:schemeClr val="tx2"/>
                </a:solidFill>
                <a:latin typeface="Calibri" panose="020F0502020204030204" pitchFamily="34" charset="0"/>
              </a:rPr>
              <a:t>For VIP to run, make sure you have </a:t>
            </a:r>
          </a:p>
          <a:p>
            <a:pPr lvl="0">
              <a:defRPr/>
            </a:pPr>
            <a:r>
              <a:rPr lang="en-US" sz="1200" dirty="0">
                <a:solidFill>
                  <a:schemeClr val="tx2"/>
                </a:solidFill>
                <a:latin typeface="Calibri" panose="020F0502020204030204" pitchFamily="34" charset="0"/>
              </a:rPr>
              <a:t>the Pool attached to a VIP + VIP attached to LB + LB attached to T1</a:t>
            </a:r>
          </a:p>
        </p:txBody>
      </p:sp>
      <p:sp>
        <p:nvSpPr>
          <p:cNvPr id="20" name="Rectangle 19">
            <a:extLst>
              <a:ext uri="{FF2B5EF4-FFF2-40B4-BE49-F238E27FC236}">
                <a16:creationId xmlns:a16="http://schemas.microsoft.com/office/drawing/2014/main" id="{FDF1570B-3B5C-4C9A-AE28-301D56BBC75A}"/>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1" name="Picture 20">
            <a:extLst>
              <a:ext uri="{FF2B5EF4-FFF2-40B4-BE49-F238E27FC236}">
                <a16:creationId xmlns:a16="http://schemas.microsoft.com/office/drawing/2014/main" id="{416071D0-0DBC-4484-8B3B-E72A7E397B4E}"/>
              </a:ext>
            </a:extLst>
          </p:cNvPr>
          <p:cNvPicPr>
            <a:picLocks noChangeAspect="1"/>
          </p:cNvPicPr>
          <p:nvPr/>
        </p:nvPicPr>
        <p:blipFill>
          <a:blip r:embed="rId2"/>
          <a:stretch>
            <a:fillRect/>
          </a:stretch>
        </p:blipFill>
        <p:spPr>
          <a:xfrm>
            <a:off x="7305074" y="195532"/>
            <a:ext cx="4751330" cy="1331482"/>
          </a:xfrm>
          <a:prstGeom prst="rect">
            <a:avLst/>
          </a:prstGeom>
        </p:spPr>
      </p:pic>
      <p:sp>
        <p:nvSpPr>
          <p:cNvPr id="14" name="TextBox 13">
            <a:extLst>
              <a:ext uri="{FF2B5EF4-FFF2-40B4-BE49-F238E27FC236}">
                <a16:creationId xmlns:a16="http://schemas.microsoft.com/office/drawing/2014/main" id="{9F2B8A64-D7B0-44CB-AB4C-F34B53D3E331}"/>
              </a:ext>
            </a:extLst>
          </p:cNvPr>
          <p:cNvSpPr txBox="1"/>
          <p:nvPr/>
        </p:nvSpPr>
        <p:spPr>
          <a:xfrm>
            <a:off x="9212976" y="2468297"/>
            <a:ext cx="1772417"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Real Time Statistics available on Advanced UI.</a:t>
            </a:r>
          </a:p>
        </p:txBody>
      </p:sp>
      <p:grpSp>
        <p:nvGrpSpPr>
          <p:cNvPr id="7" name="Group 6">
            <a:extLst>
              <a:ext uri="{FF2B5EF4-FFF2-40B4-BE49-F238E27FC236}">
                <a16:creationId xmlns:a16="http://schemas.microsoft.com/office/drawing/2014/main" id="{F88EFEC4-E45C-4F5A-AE79-9AB2E8348517}"/>
              </a:ext>
            </a:extLst>
          </p:cNvPr>
          <p:cNvGrpSpPr/>
          <p:nvPr/>
        </p:nvGrpSpPr>
        <p:grpSpPr>
          <a:xfrm>
            <a:off x="3275583" y="2646680"/>
            <a:ext cx="5050732" cy="4015788"/>
            <a:chOff x="3275583" y="2646680"/>
            <a:chExt cx="5050732" cy="4015788"/>
          </a:xfrm>
        </p:grpSpPr>
        <p:pic>
          <p:nvPicPr>
            <p:cNvPr id="2" name="Picture 1">
              <a:extLst>
                <a:ext uri="{FF2B5EF4-FFF2-40B4-BE49-F238E27FC236}">
                  <a16:creationId xmlns:a16="http://schemas.microsoft.com/office/drawing/2014/main" id="{4842DDF8-E0C8-449A-BD36-462E268BEA44}"/>
                </a:ext>
              </a:extLst>
            </p:cNvPr>
            <p:cNvPicPr>
              <a:picLocks noChangeAspect="1"/>
            </p:cNvPicPr>
            <p:nvPr/>
          </p:nvPicPr>
          <p:blipFill>
            <a:blip r:embed="rId3"/>
            <a:stretch>
              <a:fillRect/>
            </a:stretch>
          </p:blipFill>
          <p:spPr>
            <a:xfrm>
              <a:off x="3275583" y="2646680"/>
              <a:ext cx="5050732" cy="4008877"/>
            </a:xfrm>
            <a:prstGeom prst="rect">
              <a:avLst/>
            </a:prstGeom>
          </p:spPr>
        </p:pic>
        <p:pic>
          <p:nvPicPr>
            <p:cNvPr id="6" name="Picture 5">
              <a:extLst>
                <a:ext uri="{FF2B5EF4-FFF2-40B4-BE49-F238E27FC236}">
                  <a16:creationId xmlns:a16="http://schemas.microsoft.com/office/drawing/2014/main" id="{870EA2B9-5598-42FD-B67D-1481961F8D82}"/>
                </a:ext>
              </a:extLst>
            </p:cNvPr>
            <p:cNvPicPr>
              <a:picLocks noChangeAspect="1"/>
            </p:cNvPicPr>
            <p:nvPr/>
          </p:nvPicPr>
          <p:blipFill>
            <a:blip r:embed="rId4"/>
            <a:stretch>
              <a:fillRect/>
            </a:stretch>
          </p:blipFill>
          <p:spPr>
            <a:xfrm>
              <a:off x="5083890" y="3637205"/>
              <a:ext cx="3146543" cy="3025263"/>
            </a:xfrm>
            <a:prstGeom prst="rect">
              <a:avLst/>
            </a:prstGeom>
          </p:spPr>
        </p:pic>
      </p:grpSp>
      <p:sp>
        <p:nvSpPr>
          <p:cNvPr id="24" name="Rectangle 23">
            <a:extLst>
              <a:ext uri="{FF2B5EF4-FFF2-40B4-BE49-F238E27FC236}">
                <a16:creationId xmlns:a16="http://schemas.microsoft.com/office/drawing/2014/main" id="{C018635D-6DD8-4814-AB56-A62E490ADB41}"/>
              </a:ext>
            </a:extLst>
          </p:cNvPr>
          <p:cNvSpPr/>
          <p:nvPr/>
        </p:nvSpPr>
        <p:spPr>
          <a:xfrm>
            <a:off x="5042389" y="3609242"/>
            <a:ext cx="3209192" cy="3016296"/>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15" name="Straight Arrow Connector 14">
            <a:extLst>
              <a:ext uri="{FF2B5EF4-FFF2-40B4-BE49-F238E27FC236}">
                <a16:creationId xmlns:a16="http://schemas.microsoft.com/office/drawing/2014/main" id="{8FC9E6C7-D5DC-485B-8DE4-25944D63C242}"/>
              </a:ext>
            </a:extLst>
          </p:cNvPr>
          <p:cNvCxnSpPr>
            <a:cxnSpLocks/>
            <a:stCxn id="14" idx="1"/>
          </p:cNvCxnSpPr>
          <p:nvPr/>
        </p:nvCxnSpPr>
        <p:spPr bwMode="gray">
          <a:xfrm flipH="1">
            <a:off x="6128238" y="2668352"/>
            <a:ext cx="3084738" cy="73437"/>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5687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D204091-C49F-4785-9A3F-D44C89152143}"/>
              </a:ext>
            </a:extLst>
          </p:cNvPr>
          <p:cNvGraphicFramePr>
            <a:graphicFrameLocks/>
          </p:cNvGraphicFramePr>
          <p:nvPr>
            <p:extLst>
              <p:ext uri="{D42A27DB-BD31-4B8C-83A1-F6EECF244321}">
                <p14:modId xmlns:p14="http://schemas.microsoft.com/office/powerpoint/2010/main" val="2087554453"/>
              </p:ext>
            </p:extLst>
          </p:nvPr>
        </p:nvGraphicFramePr>
        <p:xfrm>
          <a:off x="475757" y="1873429"/>
          <a:ext cx="9753600" cy="4389120"/>
        </p:xfrm>
        <a:graphic>
          <a:graphicData uri="http://schemas.openxmlformats.org/drawingml/2006/table">
            <a:tbl>
              <a:tblPr bandRow="1">
                <a:tableStyleId>{7E9639D4-E3E2-4D34-9284-5A2195B3D0D7}</a:tableStyleId>
              </a:tblPr>
              <a:tblGrid>
                <a:gridCol w="1234457">
                  <a:extLst>
                    <a:ext uri="{9D8B030D-6E8A-4147-A177-3AD203B41FA5}">
                      <a16:colId xmlns:a16="http://schemas.microsoft.com/office/drawing/2014/main" val="20000"/>
                    </a:ext>
                  </a:extLst>
                </a:gridCol>
                <a:gridCol w="8519143">
                  <a:extLst>
                    <a:ext uri="{9D8B030D-6E8A-4147-A177-3AD203B41FA5}">
                      <a16:colId xmlns:a16="http://schemas.microsoft.com/office/drawing/2014/main" val="20001"/>
                    </a:ext>
                  </a:extLst>
                </a:gridCol>
              </a:tblGrid>
              <a:tr h="548640">
                <a:tc>
                  <a:txBody>
                    <a:bodyPr/>
                    <a:lstStyle/>
                    <a:p>
                      <a:pPr algn="r"/>
                      <a:r>
                        <a:rPr lang="en-US" sz="1800" b="0" i="0" noProof="0" dirty="0">
                          <a:solidFill>
                            <a:schemeClr val="accent1"/>
                          </a:solidFill>
                          <a:latin typeface="Calibri" panose="020F0502020204030204" pitchFamily="34" charset="0"/>
                        </a:rPr>
                        <a:t>1</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LB Deployment Modes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0"/>
                  </a:ext>
                </a:extLst>
              </a:tr>
              <a:tr h="548640">
                <a:tc>
                  <a:txBody>
                    <a:bodyPr/>
                    <a:lstStyle/>
                    <a:p>
                      <a:pPr algn="r"/>
                      <a:r>
                        <a:rPr lang="en-US" sz="1800" b="0" i="0" noProof="0" dirty="0">
                          <a:solidFill>
                            <a:schemeClr val="accent1"/>
                          </a:solidFill>
                          <a:latin typeface="Calibri" panose="020F0502020204030204" pitchFamily="34" charset="0"/>
                        </a:rPr>
                        <a:t>2</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Monitors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r"/>
                      <a:r>
                        <a:rPr lang="fr-FR" sz="1800" b="0" i="0" noProof="0" dirty="0">
                          <a:solidFill>
                            <a:schemeClr val="accent1"/>
                          </a:solidFill>
                          <a:latin typeface="Calibri" panose="020F0502020204030204" pitchFamily="34" charset="0"/>
                        </a:rPr>
                        <a:t>3</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Server Pools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r"/>
                      <a:r>
                        <a:rPr lang="fr-FR" sz="1800" b="0" i="0" noProof="0" dirty="0">
                          <a:solidFill>
                            <a:schemeClr val="accent1"/>
                          </a:solidFill>
                          <a:latin typeface="Calibri" panose="020F0502020204030204" pitchFamily="34" charset="0"/>
                        </a:rPr>
                        <a:t>4</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Layer4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4"/>
                  </a:ext>
                </a:extLst>
              </a:tr>
              <a:tr h="548640">
                <a:tc>
                  <a:txBody>
                    <a:bodyPr/>
                    <a:lstStyle/>
                    <a:p>
                      <a:pPr algn="r"/>
                      <a:r>
                        <a:rPr lang="fr-FR" sz="1800" b="0" i="0" noProof="0" dirty="0">
                          <a:solidFill>
                            <a:schemeClr val="accent1"/>
                          </a:solidFill>
                          <a:latin typeface="Calibri" panose="020F0502020204030204" pitchFamily="34" charset="0"/>
                        </a:rPr>
                        <a:t>5</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Layer7 HTTP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125269716"/>
                  </a:ext>
                </a:extLst>
              </a:tr>
              <a:tr h="548640">
                <a:tc>
                  <a:txBody>
                    <a:bodyPr/>
                    <a:lstStyle/>
                    <a:p>
                      <a:pPr algn="r"/>
                      <a:r>
                        <a:rPr lang="fr-FR" sz="1800" b="0" i="0" noProof="0" dirty="0">
                          <a:solidFill>
                            <a:schemeClr val="accent1"/>
                          </a:solidFill>
                          <a:latin typeface="Calibri" panose="020F0502020204030204" pitchFamily="34" charset="0"/>
                        </a:rPr>
                        <a:t>6</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Layer7 HTTPS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326987232"/>
                  </a:ext>
                </a:extLst>
              </a:tr>
              <a:tr h="548640">
                <a:tc>
                  <a:txBody>
                    <a:bodyPr/>
                    <a:lstStyle/>
                    <a:p>
                      <a:pPr algn="r"/>
                      <a:r>
                        <a:rPr lang="fr-FR" sz="1800" b="0" i="0" noProof="0" dirty="0">
                          <a:solidFill>
                            <a:schemeClr val="accent1"/>
                          </a:solidFill>
                          <a:latin typeface="Calibri" panose="020F0502020204030204" pitchFamily="34" charset="0"/>
                        </a:rPr>
                        <a:t>7</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i="0" noProof="0" dirty="0">
                          <a:solidFill>
                            <a:schemeClr val="accent1"/>
                          </a:solidFill>
                          <a:latin typeface="Calibri" panose="020F0502020204030204" pitchFamily="34" charset="0"/>
                        </a:rPr>
                        <a:t>LB Rules (HTTP or HTTPS)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270849694"/>
                  </a:ext>
                </a:extLst>
              </a:tr>
              <a:tr h="548640">
                <a:tc>
                  <a:txBody>
                    <a:bodyPr/>
                    <a:lstStyle/>
                    <a:p>
                      <a:pPr algn="r"/>
                      <a:r>
                        <a:rPr lang="fr-FR" sz="1800" b="0" i="0" noProof="0" dirty="0">
                          <a:solidFill>
                            <a:schemeClr val="accent1"/>
                          </a:solidFill>
                          <a:latin typeface="Calibri" panose="020F0502020204030204" pitchFamily="34" charset="0"/>
                        </a:rPr>
                        <a:t>8</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b="0" i="0" noProof="0" dirty="0">
                          <a:latin typeface="Calibri" panose="020F0502020204030204" pitchFamily="34" charset="0"/>
                        </a:rPr>
                        <a:t>Troubleshooting</a:t>
                      </a:r>
                      <a:endParaRPr lang="en-US" sz="1800" b="0" i="0" noProof="0" dirty="0">
                        <a:latin typeface="Calibri" panose="020F0502020204030204" pitchFamily="34" charset="0"/>
                      </a:endParaRP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446266231"/>
                  </a:ext>
                </a:extLst>
              </a:tr>
            </a:tbl>
          </a:graphicData>
        </a:graphic>
      </p:graphicFrame>
    </p:spTree>
    <p:extLst>
      <p:ext uri="{BB962C8B-B14F-4D97-AF65-F5344CB8AC3E}">
        <p14:creationId xmlns:p14="http://schemas.microsoft.com/office/powerpoint/2010/main" val="2318651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2BEC417-27A4-4507-BE74-DBF291087A13}"/>
              </a:ext>
            </a:extLst>
          </p:cNvPr>
          <p:cNvSpPr>
            <a:spLocks noGrp="1"/>
          </p:cNvSpPr>
          <p:nvPr>
            <p:ph type="body" sz="quarter" idx="23"/>
          </p:nvPr>
        </p:nvSpPr>
        <p:spPr/>
        <p:txBody>
          <a:bodyPr/>
          <a:lstStyle/>
          <a:p>
            <a:r>
              <a:rPr lang="en-US" dirty="0"/>
              <a:t>7. LB Rules (HTTP or HTTPS)</a:t>
            </a:r>
          </a:p>
          <a:p>
            <a:pPr marL="342900" lvl="1" indent="-342900">
              <a:buFont typeface="Arial" panose="020B0604020202020204" pitchFamily="34" charset="0"/>
              <a:buChar char="•"/>
            </a:pPr>
            <a:r>
              <a:rPr lang="en-US" dirty="0"/>
              <a:t>LB Rules Packet Flow</a:t>
            </a:r>
          </a:p>
          <a:p>
            <a:pPr marL="685800" lvl="2" indent="-342900">
              <a:buFont typeface="Arial" panose="020B0604020202020204" pitchFamily="34" charset="0"/>
              <a:buChar char="•"/>
            </a:pPr>
            <a:endParaRPr lang="en-US" sz="1600" dirty="0"/>
          </a:p>
          <a:p>
            <a:pPr marL="342900" lvl="1" indent="-342900">
              <a:buFont typeface="Arial" panose="020B0604020202020204" pitchFamily="34" charset="0"/>
              <a:buChar char="•"/>
            </a:pPr>
            <a:r>
              <a:rPr lang="en-US" dirty="0"/>
              <a:t>LB Rules examples </a:t>
            </a:r>
          </a:p>
          <a:p>
            <a:pPr marL="571500" lvl="1" indent="-342900">
              <a:buFont typeface="Arial" panose="020B0604020202020204" pitchFamily="34" charset="0"/>
              <a:buChar char="•"/>
            </a:pPr>
            <a:r>
              <a:rPr lang="en-US" sz="1600" dirty="0"/>
              <a:t>Block Specific URLs</a:t>
            </a:r>
          </a:p>
          <a:p>
            <a:pPr marL="571500" lvl="1" indent="-342900">
              <a:buFont typeface="Arial" panose="020B0604020202020204" pitchFamily="34" charset="0"/>
              <a:buChar char="•"/>
            </a:pPr>
            <a:r>
              <a:rPr lang="en-US" sz="1600" dirty="0"/>
              <a:t>Redirect Specific URL/Host to Specific Pools </a:t>
            </a:r>
            <a:r>
              <a:rPr lang="en-US" sz="1200" dirty="0"/>
              <a:t>(based on </a:t>
            </a:r>
            <a:r>
              <a:rPr lang="en-US" sz="1200" dirty="0" err="1"/>
              <a:t>url</a:t>
            </a:r>
            <a:r>
              <a:rPr lang="en-US" sz="1200" dirty="0"/>
              <a:t>, query, host)</a:t>
            </a:r>
            <a:endParaRPr lang="en-US" sz="1600" dirty="0"/>
          </a:p>
          <a:p>
            <a:pPr marL="571500" lvl="1" indent="-342900">
              <a:buFont typeface="Arial" panose="020B0604020202020204" pitchFamily="34" charset="0"/>
              <a:buChar char="•"/>
            </a:pPr>
            <a:r>
              <a:rPr lang="en-US" sz="1600" dirty="0"/>
              <a:t>Redirect Specific Host requests to HTTPS</a:t>
            </a:r>
          </a:p>
          <a:p>
            <a:pPr marL="571500" lvl="1" indent="-342900">
              <a:buFont typeface="Arial" panose="020B0604020202020204" pitchFamily="34" charset="0"/>
              <a:buChar char="•"/>
            </a:pPr>
            <a:r>
              <a:rPr lang="en-US" sz="1600" dirty="0"/>
              <a:t>Redirect Non-Authenticated Clients</a:t>
            </a:r>
          </a:p>
          <a:p>
            <a:pPr marL="571500" lvl="1" indent="-342900">
              <a:buFont typeface="Arial" panose="020B0604020202020204" pitchFamily="34" charset="0"/>
              <a:buChar char="•"/>
            </a:pPr>
            <a:r>
              <a:rPr lang="en-US" sz="1600" dirty="0"/>
              <a:t>Replace Response Header ”Server”</a:t>
            </a:r>
          </a:p>
          <a:p>
            <a:pPr marL="571500" lvl="1" indent="-342900">
              <a:buFont typeface="Arial" panose="020B0604020202020204" pitchFamily="34" charset="0"/>
              <a:buChar char="•"/>
            </a:pPr>
            <a:r>
              <a:rPr lang="en-US" sz="1600" dirty="0"/>
              <a:t>Rewrite Server Redirect</a:t>
            </a:r>
          </a:p>
          <a:p>
            <a:pPr marL="571500" lvl="1" indent="-342900">
              <a:buFont typeface="Arial" panose="020B0604020202020204" pitchFamily="34" charset="0"/>
              <a:buChar char="•"/>
            </a:pPr>
            <a:r>
              <a:rPr lang="en-US" sz="1600" dirty="0"/>
              <a:t>Inject header with character ' (single quote)</a:t>
            </a:r>
          </a:p>
          <a:p>
            <a:pPr marL="571500" lvl="1" indent="-342900">
              <a:buFont typeface="Arial" panose="020B0604020202020204" pitchFamily="34" charset="0"/>
              <a:buChar char="•"/>
            </a:pPr>
            <a:r>
              <a:rPr lang="en-US" sz="1600" dirty="0"/>
              <a:t>Advanced Rewrite of Host + URL</a:t>
            </a:r>
          </a:p>
          <a:p>
            <a:pPr marL="571500" lvl="1" indent="-342900">
              <a:buFont typeface="Arial" panose="020B0604020202020204" pitchFamily="34" charset="0"/>
              <a:buChar char="•"/>
            </a:pPr>
            <a:r>
              <a:rPr lang="en-US" sz="1600" dirty="0"/>
              <a:t>Inject Client Certificate in HTTP header (for “HTTPS VIP + Client Authentication”)</a:t>
            </a:r>
          </a:p>
          <a:p>
            <a:pPr marL="571500" lvl="1" indent="-342900">
              <a:buFont typeface="Arial" panose="020B0604020202020204" pitchFamily="34" charset="0"/>
              <a:buChar char="•"/>
            </a:pPr>
            <a:r>
              <a:rPr lang="en-US" sz="1600" dirty="0"/>
              <a:t>Access control based on claims in JWT (+ selection of specific Pool)</a:t>
            </a:r>
          </a:p>
        </p:txBody>
      </p:sp>
    </p:spTree>
    <p:extLst>
      <p:ext uri="{BB962C8B-B14F-4D97-AF65-F5344CB8AC3E}">
        <p14:creationId xmlns:p14="http://schemas.microsoft.com/office/powerpoint/2010/main" val="3995854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Packet Flow</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Modify or Act upon HTTP phases</a:t>
            </a:r>
          </a:p>
          <a:p>
            <a:pPr>
              <a:spcBef>
                <a:spcPts val="0"/>
              </a:spcBef>
              <a:buNone/>
            </a:pPr>
            <a:endParaRPr lang="en-US" sz="1600" dirty="0"/>
          </a:p>
          <a:p>
            <a:pPr>
              <a:spcBef>
                <a:spcPts val="0"/>
              </a:spcBef>
              <a:buNone/>
            </a:pPr>
            <a:endParaRPr lang="en-US" sz="1600" dirty="0"/>
          </a:p>
          <a:p>
            <a:pPr marL="342900" indent="-342900">
              <a:spcBef>
                <a:spcPts val="0"/>
              </a:spcBef>
              <a:buFont typeface="+mj-lt"/>
              <a:buAutoNum type="arabicPeriod"/>
            </a:pPr>
            <a:r>
              <a:rPr lang="en-US" sz="1600" dirty="0"/>
              <a:t>Transport Phase</a:t>
            </a:r>
          </a:p>
          <a:p>
            <a:pPr marL="800100" lvl="1" indent="-342900">
              <a:spcBef>
                <a:spcPts val="0"/>
              </a:spcBef>
            </a:pPr>
            <a:r>
              <a:rPr lang="en-US" sz="1400" dirty="0"/>
              <a:t>SSL mode + Pool selection based on Client HTTPS request</a:t>
            </a:r>
          </a:p>
          <a:p>
            <a:pPr marL="800100" lvl="1" indent="-342900">
              <a:spcBef>
                <a:spcPts val="0"/>
              </a:spcBef>
            </a:pPr>
            <a:endParaRPr lang="en-US" sz="1400" dirty="0"/>
          </a:p>
          <a:p>
            <a:pPr marL="342900" indent="-342900">
              <a:spcBef>
                <a:spcPts val="0"/>
              </a:spcBef>
              <a:buFont typeface="+mj-lt"/>
              <a:buAutoNum type="arabicPeriod"/>
            </a:pPr>
            <a:r>
              <a:rPr lang="en-US" sz="1600" dirty="0"/>
              <a:t>HTTP Access</a:t>
            </a:r>
          </a:p>
          <a:p>
            <a:pPr marL="742950" lvl="1" indent="-285750">
              <a:spcBef>
                <a:spcPts val="0"/>
              </a:spcBef>
            </a:pPr>
            <a:r>
              <a:rPr lang="en-US" sz="1400" dirty="0"/>
              <a:t>JSON Web Token validation</a:t>
            </a:r>
          </a:p>
          <a:p>
            <a:pPr marL="742950" lvl="1" indent="-285750">
              <a:spcBef>
                <a:spcPts val="0"/>
              </a:spcBef>
            </a:pPr>
            <a:endParaRPr lang="en-US" sz="1400" dirty="0"/>
          </a:p>
          <a:p>
            <a:pPr marL="342900" indent="-342900">
              <a:spcBef>
                <a:spcPts val="0"/>
              </a:spcBef>
              <a:buFont typeface="+mj-lt"/>
              <a:buAutoNum type="arabicPeriod"/>
            </a:pPr>
            <a:r>
              <a:rPr lang="en-US" sz="1600" dirty="0"/>
              <a:t>Request Rewrite Phase</a:t>
            </a:r>
          </a:p>
          <a:p>
            <a:pPr marL="742950" lvl="1" indent="-285750">
              <a:spcBef>
                <a:spcPts val="0"/>
              </a:spcBef>
            </a:pPr>
            <a:r>
              <a:rPr lang="en-US" sz="1400" dirty="0"/>
              <a:t>Request header, path rewriting</a:t>
            </a:r>
          </a:p>
          <a:p>
            <a:pPr marL="742950" lvl="1" indent="-285750">
              <a:spcBef>
                <a:spcPts val="0"/>
              </a:spcBef>
            </a:pPr>
            <a:endParaRPr lang="en-US" dirty="0"/>
          </a:p>
          <a:p>
            <a:pPr marL="342900" indent="-342900">
              <a:spcBef>
                <a:spcPts val="0"/>
              </a:spcBef>
              <a:buFont typeface="+mj-lt"/>
              <a:buAutoNum type="arabicPeriod"/>
            </a:pPr>
            <a:r>
              <a:rPr lang="en-US" sz="1600" dirty="0"/>
              <a:t>Request Forwarding Phase</a:t>
            </a:r>
          </a:p>
          <a:p>
            <a:pPr marL="742950" lvl="1" indent="-285750">
              <a:spcBef>
                <a:spcPts val="0"/>
              </a:spcBef>
            </a:pPr>
            <a:r>
              <a:rPr lang="en-US" sz="1400" dirty="0"/>
              <a:t>Pool selection</a:t>
            </a:r>
          </a:p>
          <a:p>
            <a:pPr marL="742950" lvl="1" indent="-285750">
              <a:spcBef>
                <a:spcPts val="0"/>
              </a:spcBef>
            </a:pPr>
            <a:r>
              <a:rPr lang="en-US" sz="1400" dirty="0"/>
              <a:t>HTTP Redirect</a:t>
            </a:r>
          </a:p>
          <a:p>
            <a:pPr marL="742950" lvl="1" indent="-285750">
              <a:spcBef>
                <a:spcPts val="0"/>
              </a:spcBef>
            </a:pPr>
            <a:r>
              <a:rPr lang="en-US" sz="1400" dirty="0"/>
              <a:t>Reject / drop request</a:t>
            </a:r>
          </a:p>
          <a:p>
            <a:pPr marL="742950" lvl="1" indent="-285750">
              <a:spcBef>
                <a:spcPts val="0"/>
              </a:spcBef>
            </a:pPr>
            <a:endParaRPr lang="en-US" dirty="0"/>
          </a:p>
          <a:p>
            <a:pPr marL="342900" indent="-342900">
              <a:spcBef>
                <a:spcPts val="0"/>
              </a:spcBef>
              <a:buFont typeface="+mj-lt"/>
              <a:buAutoNum type="arabicPeriod"/>
            </a:pPr>
            <a:r>
              <a:rPr lang="en-US" sz="1600" dirty="0"/>
              <a:t>Response Rewrite Phase</a:t>
            </a:r>
          </a:p>
          <a:p>
            <a:pPr marL="742950" lvl="1" indent="-285750">
              <a:spcBef>
                <a:spcPts val="0"/>
              </a:spcBef>
            </a:pPr>
            <a:r>
              <a:rPr lang="en-US" sz="1400" dirty="0"/>
              <a:t>Response header rewriting / deletion</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Modifying or acting upon HTTP request or response</a:t>
            </a:r>
          </a:p>
        </p:txBody>
      </p:sp>
      <p:sp>
        <p:nvSpPr>
          <p:cNvPr id="89" name="Rectangle 88">
            <a:extLst>
              <a:ext uri="{FF2B5EF4-FFF2-40B4-BE49-F238E27FC236}">
                <a16:creationId xmlns:a16="http://schemas.microsoft.com/office/drawing/2014/main" id="{AE0C723E-6359-49DC-A2C7-F7C9B64F7926}"/>
              </a:ext>
            </a:extLst>
          </p:cNvPr>
          <p:cNvSpPr/>
          <p:nvPr/>
        </p:nvSpPr>
        <p:spPr>
          <a:xfrm>
            <a:off x="2821842" y="2315853"/>
            <a:ext cx="1875084" cy="1836465"/>
          </a:xfrm>
          <a:prstGeom prst="rect">
            <a:avLst/>
          </a:prstGeom>
          <a:solidFill>
            <a:schemeClr val="accent1">
              <a:lumMod val="20000"/>
              <a:lumOff val="80000"/>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52" name="Rounded Rectangle 27">
            <a:extLst>
              <a:ext uri="{FF2B5EF4-FFF2-40B4-BE49-F238E27FC236}">
                <a16:creationId xmlns:a16="http://schemas.microsoft.com/office/drawing/2014/main" id="{ED7B2B41-1DA7-435A-B7E2-D4ADC9B7E2DC}"/>
              </a:ext>
            </a:extLst>
          </p:cNvPr>
          <p:cNvSpPr/>
          <p:nvPr/>
        </p:nvSpPr>
        <p:spPr>
          <a:xfrm>
            <a:off x="2858290" y="2378790"/>
            <a:ext cx="1781686" cy="1202885"/>
          </a:xfrm>
          <a:prstGeom prst="roundRect">
            <a:avLst/>
          </a:prstGeom>
          <a:solidFill>
            <a:schemeClr val="bg1"/>
          </a:solidFill>
          <a:ln>
            <a:solidFill>
              <a:schemeClr val="tx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spcAft>
                <a:spcPts val="600"/>
              </a:spcAft>
            </a:pPr>
            <a:r>
              <a:rPr lang="en-US" sz="1200" dirty="0">
                <a:solidFill>
                  <a:schemeClr val="tx2"/>
                </a:solidFill>
                <a:latin typeface="Calibri" panose="020F0502020204030204" pitchFamily="34" charset="0"/>
              </a:rPr>
              <a:t>     Transport</a:t>
            </a:r>
          </a:p>
          <a:p>
            <a:pPr>
              <a:spcAft>
                <a:spcPts val="600"/>
              </a:spcAft>
            </a:pPr>
            <a:r>
              <a:rPr lang="en-US" sz="1200" dirty="0">
                <a:solidFill>
                  <a:schemeClr val="tx2"/>
                </a:solidFill>
                <a:latin typeface="Calibri" panose="020F0502020204030204" pitchFamily="34" charset="0"/>
              </a:rPr>
              <a:t>     HTTP Access</a:t>
            </a:r>
          </a:p>
          <a:p>
            <a:pPr>
              <a:spcAft>
                <a:spcPts val="600"/>
              </a:spcAft>
            </a:pPr>
            <a:r>
              <a:rPr lang="en-US" sz="1200" dirty="0">
                <a:solidFill>
                  <a:schemeClr val="tx2"/>
                </a:solidFill>
                <a:latin typeface="Calibri" panose="020F0502020204030204" pitchFamily="34" charset="0"/>
              </a:rPr>
              <a:t>     Request Rewrite</a:t>
            </a:r>
          </a:p>
          <a:p>
            <a:pPr>
              <a:spcAft>
                <a:spcPts val="600"/>
              </a:spcAft>
            </a:pPr>
            <a:r>
              <a:rPr lang="en-US" sz="1200" dirty="0">
                <a:solidFill>
                  <a:schemeClr val="tx2"/>
                </a:solidFill>
                <a:latin typeface="Calibri" panose="020F0502020204030204" pitchFamily="34" charset="0"/>
              </a:rPr>
              <a:t>     Request Forward</a:t>
            </a:r>
            <a:endParaRPr lang="en-US" sz="1200" dirty="0">
              <a:solidFill>
                <a:schemeClr val="bg1"/>
              </a:solidFill>
              <a:latin typeface="Calibri" panose="020F0502020204030204" pitchFamily="34" charset="0"/>
            </a:endParaRPr>
          </a:p>
        </p:txBody>
      </p:sp>
      <p:sp>
        <p:nvSpPr>
          <p:cNvPr id="153" name="Rounded Rectangle 28">
            <a:extLst>
              <a:ext uri="{FF2B5EF4-FFF2-40B4-BE49-F238E27FC236}">
                <a16:creationId xmlns:a16="http://schemas.microsoft.com/office/drawing/2014/main" id="{B827539B-02E8-4E45-AA08-3845D94844E1}"/>
              </a:ext>
            </a:extLst>
          </p:cNvPr>
          <p:cNvSpPr/>
          <p:nvPr/>
        </p:nvSpPr>
        <p:spPr>
          <a:xfrm>
            <a:off x="2858288" y="3637613"/>
            <a:ext cx="1781687" cy="386243"/>
          </a:xfrm>
          <a:prstGeom prst="roundRect">
            <a:avLst/>
          </a:prstGeom>
          <a:solidFill>
            <a:schemeClr val="bg1"/>
          </a:solidFill>
          <a:ln>
            <a:solidFill>
              <a:schemeClr val="tx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spcAft>
                <a:spcPts val="600"/>
              </a:spcAft>
            </a:pPr>
            <a:r>
              <a:rPr lang="en-US" sz="1200" dirty="0">
                <a:solidFill>
                  <a:schemeClr val="tx2"/>
                </a:solidFill>
                <a:latin typeface="Calibri" panose="020F0502020204030204" pitchFamily="34" charset="0"/>
              </a:rPr>
              <a:t>     Response Rewrite</a:t>
            </a:r>
          </a:p>
        </p:txBody>
      </p:sp>
      <p:grpSp>
        <p:nvGrpSpPr>
          <p:cNvPr id="7" name="Group 6">
            <a:extLst>
              <a:ext uri="{FF2B5EF4-FFF2-40B4-BE49-F238E27FC236}">
                <a16:creationId xmlns:a16="http://schemas.microsoft.com/office/drawing/2014/main" id="{5FE7C470-0F22-48D8-8249-14B1711834FC}"/>
              </a:ext>
            </a:extLst>
          </p:cNvPr>
          <p:cNvGrpSpPr/>
          <p:nvPr/>
        </p:nvGrpSpPr>
        <p:grpSpPr>
          <a:xfrm>
            <a:off x="1479115" y="2791465"/>
            <a:ext cx="1188720" cy="461075"/>
            <a:chOff x="1479115" y="2791465"/>
            <a:chExt cx="1188720" cy="461075"/>
          </a:xfrm>
        </p:grpSpPr>
        <p:sp>
          <p:nvSpPr>
            <p:cNvPr id="150" name="TextBox 149">
              <a:extLst>
                <a:ext uri="{FF2B5EF4-FFF2-40B4-BE49-F238E27FC236}">
                  <a16:creationId xmlns:a16="http://schemas.microsoft.com/office/drawing/2014/main" id="{A0DED7DE-4E80-4AA6-A354-370A02A85CD5}"/>
                </a:ext>
              </a:extLst>
            </p:cNvPr>
            <p:cNvSpPr txBox="1"/>
            <p:nvPr/>
          </p:nvSpPr>
          <p:spPr>
            <a:xfrm>
              <a:off x="1820810" y="2791465"/>
              <a:ext cx="505331" cy="184666"/>
            </a:xfrm>
            <a:prstGeom prst="rect">
              <a:avLst/>
            </a:prstGeom>
          </p:spPr>
          <p:txBody>
            <a:bodyPr wrap="none" lIns="0" tIns="0" rIns="0" bIns="0" rtlCol="0">
              <a:spAutoFit/>
            </a:bodyPr>
            <a:lstStyle/>
            <a:p>
              <a:pPr algn="ctr">
                <a:spcAft>
                  <a:spcPts val="600"/>
                </a:spcAft>
              </a:pPr>
              <a:r>
                <a:rPr lang="en-US" sz="1200" dirty="0">
                  <a:solidFill>
                    <a:schemeClr val="tx2"/>
                  </a:solidFill>
                  <a:latin typeface="Calibri" panose="020F0502020204030204" pitchFamily="34" charset="0"/>
                </a:rPr>
                <a:t>Request</a:t>
              </a:r>
            </a:p>
          </p:txBody>
        </p:sp>
        <p:sp>
          <p:nvSpPr>
            <p:cNvPr id="156" name="Right Arrow 31">
              <a:extLst>
                <a:ext uri="{FF2B5EF4-FFF2-40B4-BE49-F238E27FC236}">
                  <a16:creationId xmlns:a16="http://schemas.microsoft.com/office/drawing/2014/main" id="{A640D414-4B90-43E6-A715-5D4957017E1C}"/>
                </a:ext>
              </a:extLst>
            </p:cNvPr>
            <p:cNvSpPr/>
            <p:nvPr/>
          </p:nvSpPr>
          <p:spPr>
            <a:xfrm>
              <a:off x="1479115" y="3006484"/>
              <a:ext cx="118872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grpSp>
      <p:grpSp>
        <p:nvGrpSpPr>
          <p:cNvPr id="10" name="Group 9">
            <a:extLst>
              <a:ext uri="{FF2B5EF4-FFF2-40B4-BE49-F238E27FC236}">
                <a16:creationId xmlns:a16="http://schemas.microsoft.com/office/drawing/2014/main" id="{95974170-73EE-464D-BE65-885373B3BA88}"/>
              </a:ext>
            </a:extLst>
          </p:cNvPr>
          <p:cNvGrpSpPr/>
          <p:nvPr/>
        </p:nvGrpSpPr>
        <p:grpSpPr>
          <a:xfrm>
            <a:off x="4915788" y="3425619"/>
            <a:ext cx="1188720" cy="476483"/>
            <a:chOff x="4915788" y="3425619"/>
            <a:chExt cx="1188720" cy="476483"/>
          </a:xfrm>
        </p:grpSpPr>
        <p:sp>
          <p:nvSpPr>
            <p:cNvPr id="154" name="Right Arrow 29">
              <a:extLst>
                <a:ext uri="{FF2B5EF4-FFF2-40B4-BE49-F238E27FC236}">
                  <a16:creationId xmlns:a16="http://schemas.microsoft.com/office/drawing/2014/main" id="{B383BF02-2EE2-4B69-90F2-419211013955}"/>
                </a:ext>
              </a:extLst>
            </p:cNvPr>
            <p:cNvSpPr/>
            <p:nvPr/>
          </p:nvSpPr>
          <p:spPr>
            <a:xfrm rot="10800000">
              <a:off x="4915788" y="3656046"/>
              <a:ext cx="118872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57" name="TextBox 156">
              <a:extLst>
                <a:ext uri="{FF2B5EF4-FFF2-40B4-BE49-F238E27FC236}">
                  <a16:creationId xmlns:a16="http://schemas.microsoft.com/office/drawing/2014/main" id="{B8421BC7-48AE-413A-BAEC-76C0F830286D}"/>
                </a:ext>
              </a:extLst>
            </p:cNvPr>
            <p:cNvSpPr txBox="1"/>
            <p:nvPr/>
          </p:nvSpPr>
          <p:spPr>
            <a:xfrm>
              <a:off x="5210931" y="3425619"/>
              <a:ext cx="598433" cy="184666"/>
            </a:xfrm>
            <a:prstGeom prst="rect">
              <a:avLst/>
            </a:prstGeom>
          </p:spPr>
          <p:txBody>
            <a:bodyPr wrap="none" lIns="0" tIns="0" rIns="0" bIns="0" rtlCol="0">
              <a:spAutoFit/>
            </a:bodyPr>
            <a:lstStyle/>
            <a:p>
              <a:pPr algn="ctr">
                <a:spcAft>
                  <a:spcPts val="600"/>
                </a:spcAft>
              </a:pPr>
              <a:r>
                <a:rPr lang="en-US" sz="1200" dirty="0">
                  <a:solidFill>
                    <a:schemeClr val="tx2"/>
                  </a:solidFill>
                  <a:latin typeface="Calibri" panose="020F0502020204030204" pitchFamily="34" charset="0"/>
                </a:rPr>
                <a:t>Response</a:t>
              </a:r>
            </a:p>
          </p:txBody>
        </p:sp>
      </p:grpSp>
      <p:sp>
        <p:nvSpPr>
          <p:cNvPr id="158" name="Left Brace 157">
            <a:extLst>
              <a:ext uri="{FF2B5EF4-FFF2-40B4-BE49-F238E27FC236}">
                <a16:creationId xmlns:a16="http://schemas.microsoft.com/office/drawing/2014/main" id="{AB9E18EC-B048-4E2A-9A2A-5118E52FE264}"/>
              </a:ext>
            </a:extLst>
          </p:cNvPr>
          <p:cNvSpPr/>
          <p:nvPr/>
        </p:nvSpPr>
        <p:spPr bwMode="gray">
          <a:xfrm>
            <a:off x="1042405" y="2923180"/>
            <a:ext cx="224387" cy="914400"/>
          </a:xfrm>
          <a:prstGeom prst="leftBrac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Calibri" panose="020F0502020204030204" pitchFamily="34" charset="0"/>
            </a:endParaRPr>
          </a:p>
        </p:txBody>
      </p:sp>
      <p:grpSp>
        <p:nvGrpSpPr>
          <p:cNvPr id="8" name="Group 7">
            <a:extLst>
              <a:ext uri="{FF2B5EF4-FFF2-40B4-BE49-F238E27FC236}">
                <a16:creationId xmlns:a16="http://schemas.microsoft.com/office/drawing/2014/main" id="{71BE145B-D49E-419F-9250-B63A897BD26D}"/>
              </a:ext>
            </a:extLst>
          </p:cNvPr>
          <p:cNvGrpSpPr/>
          <p:nvPr/>
        </p:nvGrpSpPr>
        <p:grpSpPr>
          <a:xfrm>
            <a:off x="1479115" y="3425619"/>
            <a:ext cx="1188720" cy="476483"/>
            <a:chOff x="1724385" y="3425619"/>
            <a:chExt cx="1188720" cy="476483"/>
          </a:xfrm>
        </p:grpSpPr>
        <p:sp>
          <p:nvSpPr>
            <p:cNvPr id="155" name="Right Arrow 30">
              <a:extLst>
                <a:ext uri="{FF2B5EF4-FFF2-40B4-BE49-F238E27FC236}">
                  <a16:creationId xmlns:a16="http://schemas.microsoft.com/office/drawing/2014/main" id="{1EB49D4F-F148-42AE-9AC9-EAA15FA3D6B6}"/>
                </a:ext>
              </a:extLst>
            </p:cNvPr>
            <p:cNvSpPr/>
            <p:nvPr/>
          </p:nvSpPr>
          <p:spPr>
            <a:xfrm rot="10800000">
              <a:off x="1724385" y="3656046"/>
              <a:ext cx="118872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0" name="TextBox 159">
              <a:extLst>
                <a:ext uri="{FF2B5EF4-FFF2-40B4-BE49-F238E27FC236}">
                  <a16:creationId xmlns:a16="http://schemas.microsoft.com/office/drawing/2014/main" id="{B588E2E9-C7B8-4204-AE53-5721414E402E}"/>
                </a:ext>
              </a:extLst>
            </p:cNvPr>
            <p:cNvSpPr txBox="1"/>
            <p:nvPr/>
          </p:nvSpPr>
          <p:spPr>
            <a:xfrm>
              <a:off x="2019529" y="3425619"/>
              <a:ext cx="598433" cy="184666"/>
            </a:xfrm>
            <a:prstGeom prst="rect">
              <a:avLst/>
            </a:prstGeom>
          </p:spPr>
          <p:txBody>
            <a:bodyPr wrap="none" lIns="0" tIns="0" rIns="0" bIns="0" rtlCol="0">
              <a:spAutoFit/>
            </a:bodyPr>
            <a:lstStyle/>
            <a:p>
              <a:pPr algn="ctr">
                <a:spcAft>
                  <a:spcPts val="600"/>
                </a:spcAft>
              </a:pPr>
              <a:r>
                <a:rPr lang="en-US" sz="1200" dirty="0">
                  <a:solidFill>
                    <a:schemeClr val="tx2"/>
                  </a:solidFill>
                  <a:latin typeface="Calibri" panose="020F0502020204030204" pitchFamily="34" charset="0"/>
                </a:rPr>
                <a:t>Response</a:t>
              </a:r>
            </a:p>
          </p:txBody>
        </p:sp>
      </p:grpSp>
      <p:grpSp>
        <p:nvGrpSpPr>
          <p:cNvPr id="9" name="Group 8">
            <a:extLst>
              <a:ext uri="{FF2B5EF4-FFF2-40B4-BE49-F238E27FC236}">
                <a16:creationId xmlns:a16="http://schemas.microsoft.com/office/drawing/2014/main" id="{CF2526AE-28F4-4B6A-9FC0-4028AE81DF2F}"/>
              </a:ext>
            </a:extLst>
          </p:cNvPr>
          <p:cNvGrpSpPr/>
          <p:nvPr/>
        </p:nvGrpSpPr>
        <p:grpSpPr>
          <a:xfrm>
            <a:off x="4915788" y="2791465"/>
            <a:ext cx="1188720" cy="461075"/>
            <a:chOff x="4665767" y="2791465"/>
            <a:chExt cx="1188720" cy="461075"/>
          </a:xfrm>
        </p:grpSpPr>
        <p:sp>
          <p:nvSpPr>
            <p:cNvPr id="151" name="Right Arrow 26">
              <a:extLst>
                <a:ext uri="{FF2B5EF4-FFF2-40B4-BE49-F238E27FC236}">
                  <a16:creationId xmlns:a16="http://schemas.microsoft.com/office/drawing/2014/main" id="{42AB27E6-2854-486A-88A7-6CF9123C6499}"/>
                </a:ext>
              </a:extLst>
            </p:cNvPr>
            <p:cNvSpPr/>
            <p:nvPr/>
          </p:nvSpPr>
          <p:spPr>
            <a:xfrm>
              <a:off x="4665767" y="3006484"/>
              <a:ext cx="118872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1" name="TextBox 160">
              <a:extLst>
                <a:ext uri="{FF2B5EF4-FFF2-40B4-BE49-F238E27FC236}">
                  <a16:creationId xmlns:a16="http://schemas.microsoft.com/office/drawing/2014/main" id="{977E5F95-3842-416B-87A1-F0CCAE66801B}"/>
                </a:ext>
              </a:extLst>
            </p:cNvPr>
            <p:cNvSpPr txBox="1"/>
            <p:nvPr/>
          </p:nvSpPr>
          <p:spPr>
            <a:xfrm>
              <a:off x="5007462" y="2791465"/>
              <a:ext cx="505331" cy="184666"/>
            </a:xfrm>
            <a:prstGeom prst="rect">
              <a:avLst/>
            </a:prstGeom>
          </p:spPr>
          <p:txBody>
            <a:bodyPr wrap="none" lIns="0" tIns="0" rIns="0" bIns="0" rtlCol="0">
              <a:spAutoFit/>
            </a:bodyPr>
            <a:lstStyle/>
            <a:p>
              <a:pPr algn="ctr">
                <a:spcAft>
                  <a:spcPts val="600"/>
                </a:spcAft>
              </a:pPr>
              <a:r>
                <a:rPr lang="en-US" sz="1200" dirty="0">
                  <a:solidFill>
                    <a:schemeClr val="tx2"/>
                  </a:solidFill>
                  <a:latin typeface="Calibri" panose="020F0502020204030204" pitchFamily="34" charset="0"/>
                </a:rPr>
                <a:t>Request</a:t>
              </a:r>
            </a:p>
          </p:txBody>
        </p:sp>
      </p:grpSp>
      <p:sp>
        <p:nvSpPr>
          <p:cNvPr id="162" name="TextBox 161">
            <a:extLst>
              <a:ext uri="{FF2B5EF4-FFF2-40B4-BE49-F238E27FC236}">
                <a16:creationId xmlns:a16="http://schemas.microsoft.com/office/drawing/2014/main" id="{72E9FEFA-1707-4C35-9D57-AEF60A171283}"/>
              </a:ext>
            </a:extLst>
          </p:cNvPr>
          <p:cNvSpPr txBox="1"/>
          <p:nvPr/>
        </p:nvSpPr>
        <p:spPr>
          <a:xfrm>
            <a:off x="3339190" y="2018707"/>
            <a:ext cx="173124" cy="215444"/>
          </a:xfrm>
          <a:prstGeom prst="rect">
            <a:avLst/>
          </a:prstGeom>
        </p:spPr>
        <p:txBody>
          <a:bodyPr wrap="none" lIns="0" tIns="0" rIns="0" bIns="0" rtlCol="0">
            <a:spAutoFit/>
          </a:bodyPr>
          <a:lstStyle/>
          <a:p>
            <a:pPr algn="l">
              <a:spcAft>
                <a:spcPts val="600"/>
              </a:spcAft>
            </a:pPr>
            <a:r>
              <a:rPr lang="en-US" sz="1400" dirty="0">
                <a:solidFill>
                  <a:schemeClr val="accent1"/>
                </a:solidFill>
                <a:latin typeface="Calibri" panose="020F0502020204030204" pitchFamily="34" charset="0"/>
              </a:rPr>
              <a:t>LB</a:t>
            </a:r>
          </a:p>
        </p:txBody>
      </p:sp>
      <p:sp>
        <p:nvSpPr>
          <p:cNvPr id="163" name="TextBox 162">
            <a:extLst>
              <a:ext uri="{FF2B5EF4-FFF2-40B4-BE49-F238E27FC236}">
                <a16:creationId xmlns:a16="http://schemas.microsoft.com/office/drawing/2014/main" id="{AF1AAF10-FBF6-4FBC-BFCD-3FE0B2F417E6}"/>
              </a:ext>
            </a:extLst>
          </p:cNvPr>
          <p:cNvSpPr txBox="1"/>
          <p:nvPr/>
        </p:nvSpPr>
        <p:spPr>
          <a:xfrm>
            <a:off x="260622" y="2388954"/>
            <a:ext cx="493661" cy="215444"/>
          </a:xfrm>
          <a:prstGeom prst="rect">
            <a:avLst/>
          </a:prstGeom>
        </p:spPr>
        <p:txBody>
          <a:bodyPr wrap="none" lIns="0" tIns="0" rIns="0" bIns="0" rtlCol="0">
            <a:spAutoFit/>
          </a:bodyPr>
          <a:lstStyle/>
          <a:p>
            <a:pPr algn="l">
              <a:spcAft>
                <a:spcPts val="600"/>
              </a:spcAft>
            </a:pPr>
            <a:r>
              <a:rPr lang="en-US" sz="1400" dirty="0">
                <a:latin typeface="Calibri" panose="020F0502020204030204" pitchFamily="34" charset="0"/>
              </a:rPr>
              <a:t>Clients</a:t>
            </a:r>
          </a:p>
        </p:txBody>
      </p:sp>
      <p:grpSp>
        <p:nvGrpSpPr>
          <p:cNvPr id="168" name="Group 167">
            <a:extLst>
              <a:ext uri="{FF2B5EF4-FFF2-40B4-BE49-F238E27FC236}">
                <a16:creationId xmlns:a16="http://schemas.microsoft.com/office/drawing/2014/main" id="{CE1713AE-3720-4B79-B1A5-0B7E1DB11FF5}"/>
              </a:ext>
            </a:extLst>
          </p:cNvPr>
          <p:cNvGrpSpPr/>
          <p:nvPr/>
        </p:nvGrpSpPr>
        <p:grpSpPr>
          <a:xfrm>
            <a:off x="242844" y="2672009"/>
            <a:ext cx="621857" cy="1225361"/>
            <a:chOff x="3386589" y="1994436"/>
            <a:chExt cx="621857" cy="1225361"/>
          </a:xfrm>
        </p:grpSpPr>
        <p:grpSp>
          <p:nvGrpSpPr>
            <p:cNvPr id="169" name="Group 168">
              <a:extLst>
                <a:ext uri="{FF2B5EF4-FFF2-40B4-BE49-F238E27FC236}">
                  <a16:creationId xmlns:a16="http://schemas.microsoft.com/office/drawing/2014/main" id="{170258DF-03C2-466C-8A1B-C4D998FCFED8}"/>
                </a:ext>
              </a:extLst>
            </p:cNvPr>
            <p:cNvGrpSpPr>
              <a:grpSpLocks noChangeAspect="1"/>
            </p:cNvGrpSpPr>
            <p:nvPr/>
          </p:nvGrpSpPr>
          <p:grpSpPr>
            <a:xfrm>
              <a:off x="3386589" y="1994436"/>
              <a:ext cx="618352" cy="573362"/>
              <a:chOff x="21532850" y="-24034750"/>
              <a:chExt cx="24393525" cy="22618700"/>
            </a:xfrm>
          </p:grpSpPr>
          <p:sp>
            <p:nvSpPr>
              <p:cNvPr id="186" name="Oval 42">
                <a:extLst>
                  <a:ext uri="{FF2B5EF4-FFF2-40B4-BE49-F238E27FC236}">
                    <a16:creationId xmlns:a16="http://schemas.microsoft.com/office/drawing/2014/main" id="{18E5F9FA-6946-4B18-9DD3-1914DA530E9A}"/>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7" name="Freeform 43">
                <a:extLst>
                  <a:ext uri="{FF2B5EF4-FFF2-40B4-BE49-F238E27FC236}">
                    <a16:creationId xmlns:a16="http://schemas.microsoft.com/office/drawing/2014/main" id="{1C2062CD-0F54-4AA1-909E-EC939E0B0D12}"/>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8" name="Freeform 44">
                <a:extLst>
                  <a:ext uri="{FF2B5EF4-FFF2-40B4-BE49-F238E27FC236}">
                    <a16:creationId xmlns:a16="http://schemas.microsoft.com/office/drawing/2014/main" id="{CC115A3B-F34D-4E37-B410-BBDB182C53B6}"/>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9" name="Freeform 45">
                <a:extLst>
                  <a:ext uri="{FF2B5EF4-FFF2-40B4-BE49-F238E27FC236}">
                    <a16:creationId xmlns:a16="http://schemas.microsoft.com/office/drawing/2014/main" id="{43BF8629-5A8D-4142-AF31-41787A822FD8}"/>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0" name="Freeform 46">
                <a:extLst>
                  <a:ext uri="{FF2B5EF4-FFF2-40B4-BE49-F238E27FC236}">
                    <a16:creationId xmlns:a16="http://schemas.microsoft.com/office/drawing/2014/main" id="{31C17510-F360-49E3-88F6-489A8B9F44DF}"/>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 name="Oval 47">
                <a:extLst>
                  <a:ext uri="{FF2B5EF4-FFF2-40B4-BE49-F238E27FC236}">
                    <a16:creationId xmlns:a16="http://schemas.microsoft.com/office/drawing/2014/main" id="{6A2A6B31-2B66-4FC4-BA9B-E86AC2D8B298}"/>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2" name="Freeform 48">
                <a:extLst>
                  <a:ext uri="{FF2B5EF4-FFF2-40B4-BE49-F238E27FC236}">
                    <a16:creationId xmlns:a16="http://schemas.microsoft.com/office/drawing/2014/main" id="{3355451F-B46E-4FFA-9BE5-92E47145ABB3}"/>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3" name="Freeform 49">
                <a:extLst>
                  <a:ext uri="{FF2B5EF4-FFF2-40B4-BE49-F238E27FC236}">
                    <a16:creationId xmlns:a16="http://schemas.microsoft.com/office/drawing/2014/main" id="{855C5F14-7F76-423B-ABE2-4FA3EF5E6B65}"/>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4" name="Freeform 50">
                <a:extLst>
                  <a:ext uri="{FF2B5EF4-FFF2-40B4-BE49-F238E27FC236}">
                    <a16:creationId xmlns:a16="http://schemas.microsoft.com/office/drawing/2014/main" id="{E5F2E1A9-0873-4675-B794-D838369EA00C}"/>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5" name="Freeform 51">
                <a:extLst>
                  <a:ext uri="{FF2B5EF4-FFF2-40B4-BE49-F238E27FC236}">
                    <a16:creationId xmlns:a16="http://schemas.microsoft.com/office/drawing/2014/main" id="{B546D316-4A48-47CA-B61C-2C87A449332B}"/>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6" name="Oval 52">
                <a:extLst>
                  <a:ext uri="{FF2B5EF4-FFF2-40B4-BE49-F238E27FC236}">
                    <a16:creationId xmlns:a16="http://schemas.microsoft.com/office/drawing/2014/main" id="{7E2B2DF3-AB81-4CCE-AAD7-4AB1501E0648}"/>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7" name="Freeform 53">
                <a:extLst>
                  <a:ext uri="{FF2B5EF4-FFF2-40B4-BE49-F238E27FC236}">
                    <a16:creationId xmlns:a16="http://schemas.microsoft.com/office/drawing/2014/main" id="{5911DF3F-2686-4200-A955-111EE3464397}"/>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8" name="Freeform 54">
                <a:extLst>
                  <a:ext uri="{FF2B5EF4-FFF2-40B4-BE49-F238E27FC236}">
                    <a16:creationId xmlns:a16="http://schemas.microsoft.com/office/drawing/2014/main" id="{3F1AA82E-8DF5-48C9-B3EB-BB00FF210B36}"/>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9" name="Freeform 55">
                <a:extLst>
                  <a:ext uri="{FF2B5EF4-FFF2-40B4-BE49-F238E27FC236}">
                    <a16:creationId xmlns:a16="http://schemas.microsoft.com/office/drawing/2014/main" id="{506809CD-F813-4B88-B976-EC26BC08371D}"/>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0" name="Freeform 56">
                <a:extLst>
                  <a:ext uri="{FF2B5EF4-FFF2-40B4-BE49-F238E27FC236}">
                    <a16:creationId xmlns:a16="http://schemas.microsoft.com/office/drawing/2014/main" id="{98152E9A-3F53-42F4-93AA-3220DEC15A5A}"/>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70" name="Group 169">
              <a:extLst>
                <a:ext uri="{FF2B5EF4-FFF2-40B4-BE49-F238E27FC236}">
                  <a16:creationId xmlns:a16="http://schemas.microsoft.com/office/drawing/2014/main" id="{83BEBBE6-ED83-4ED5-B021-790AA496F8EE}"/>
                </a:ext>
              </a:extLst>
            </p:cNvPr>
            <p:cNvGrpSpPr>
              <a:grpSpLocks noChangeAspect="1"/>
            </p:cNvGrpSpPr>
            <p:nvPr/>
          </p:nvGrpSpPr>
          <p:grpSpPr>
            <a:xfrm>
              <a:off x="3390094" y="2646435"/>
              <a:ext cx="618352" cy="573362"/>
              <a:chOff x="21532850" y="-24034750"/>
              <a:chExt cx="24393525" cy="22618700"/>
            </a:xfrm>
          </p:grpSpPr>
          <p:sp>
            <p:nvSpPr>
              <p:cNvPr id="171" name="Oval 42">
                <a:extLst>
                  <a:ext uri="{FF2B5EF4-FFF2-40B4-BE49-F238E27FC236}">
                    <a16:creationId xmlns:a16="http://schemas.microsoft.com/office/drawing/2014/main" id="{AE387A25-3A9D-4147-92EA-4FD071EADB6F}"/>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2" name="Freeform 43">
                <a:extLst>
                  <a:ext uri="{FF2B5EF4-FFF2-40B4-BE49-F238E27FC236}">
                    <a16:creationId xmlns:a16="http://schemas.microsoft.com/office/drawing/2014/main" id="{8A5244AF-90F3-4FBD-A19F-E277E32E7D1C}"/>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3" name="Freeform 44">
                <a:extLst>
                  <a:ext uri="{FF2B5EF4-FFF2-40B4-BE49-F238E27FC236}">
                    <a16:creationId xmlns:a16="http://schemas.microsoft.com/office/drawing/2014/main" id="{B1582AA4-7F09-4890-A31D-45F30C9F4CE4}"/>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4" name="Freeform 45">
                <a:extLst>
                  <a:ext uri="{FF2B5EF4-FFF2-40B4-BE49-F238E27FC236}">
                    <a16:creationId xmlns:a16="http://schemas.microsoft.com/office/drawing/2014/main" id="{6996E038-0E1C-4B04-B486-1C051F61D292}"/>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5" name="Freeform 46">
                <a:extLst>
                  <a:ext uri="{FF2B5EF4-FFF2-40B4-BE49-F238E27FC236}">
                    <a16:creationId xmlns:a16="http://schemas.microsoft.com/office/drawing/2014/main" id="{1B215371-D301-46C1-B2C4-8E71F77CBE92}"/>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6" name="Oval 47">
                <a:extLst>
                  <a:ext uri="{FF2B5EF4-FFF2-40B4-BE49-F238E27FC236}">
                    <a16:creationId xmlns:a16="http://schemas.microsoft.com/office/drawing/2014/main" id="{9AE5FDC3-BC7C-4777-9587-16D5C84EFB2B}"/>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7" name="Freeform 48">
                <a:extLst>
                  <a:ext uri="{FF2B5EF4-FFF2-40B4-BE49-F238E27FC236}">
                    <a16:creationId xmlns:a16="http://schemas.microsoft.com/office/drawing/2014/main" id="{03F94BA4-1869-40C5-BDFE-F7412E5F6F82}"/>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8" name="Freeform 49">
                <a:extLst>
                  <a:ext uri="{FF2B5EF4-FFF2-40B4-BE49-F238E27FC236}">
                    <a16:creationId xmlns:a16="http://schemas.microsoft.com/office/drawing/2014/main" id="{943E58C8-2DBA-43C5-B7F8-F496B13F8708}"/>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9" name="Freeform 50">
                <a:extLst>
                  <a:ext uri="{FF2B5EF4-FFF2-40B4-BE49-F238E27FC236}">
                    <a16:creationId xmlns:a16="http://schemas.microsoft.com/office/drawing/2014/main" id="{42D29DF0-CE2A-4C68-8A00-0D5D115D17C6}"/>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0" name="Freeform 51">
                <a:extLst>
                  <a:ext uri="{FF2B5EF4-FFF2-40B4-BE49-F238E27FC236}">
                    <a16:creationId xmlns:a16="http://schemas.microsoft.com/office/drawing/2014/main" id="{981ED3A9-03BE-4259-947E-ADFCE1A7A762}"/>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1" name="Oval 52">
                <a:extLst>
                  <a:ext uri="{FF2B5EF4-FFF2-40B4-BE49-F238E27FC236}">
                    <a16:creationId xmlns:a16="http://schemas.microsoft.com/office/drawing/2014/main" id="{300DC3DC-1228-4536-9205-4B648C0F355E}"/>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2" name="Freeform 53">
                <a:extLst>
                  <a:ext uri="{FF2B5EF4-FFF2-40B4-BE49-F238E27FC236}">
                    <a16:creationId xmlns:a16="http://schemas.microsoft.com/office/drawing/2014/main" id="{BFBA0F71-F1C5-450E-A702-24993DDC76BC}"/>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3" name="Freeform 54">
                <a:extLst>
                  <a:ext uri="{FF2B5EF4-FFF2-40B4-BE49-F238E27FC236}">
                    <a16:creationId xmlns:a16="http://schemas.microsoft.com/office/drawing/2014/main" id="{8C04C501-AEAA-428F-8CC0-60D12CDDD8FA}"/>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4" name="Freeform 55">
                <a:extLst>
                  <a:ext uri="{FF2B5EF4-FFF2-40B4-BE49-F238E27FC236}">
                    <a16:creationId xmlns:a16="http://schemas.microsoft.com/office/drawing/2014/main" id="{7618FCEF-46BB-4119-A46C-6CDFC39BD960}"/>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5" name="Freeform 56">
                <a:extLst>
                  <a:ext uri="{FF2B5EF4-FFF2-40B4-BE49-F238E27FC236}">
                    <a16:creationId xmlns:a16="http://schemas.microsoft.com/office/drawing/2014/main" id="{AA287BEF-A7B2-4DC6-9966-42A2FB72E4E4}"/>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sp>
        <p:nvSpPr>
          <p:cNvPr id="201" name="Rounded Rectangle 109">
            <a:extLst>
              <a:ext uri="{FF2B5EF4-FFF2-40B4-BE49-F238E27FC236}">
                <a16:creationId xmlns:a16="http://schemas.microsoft.com/office/drawing/2014/main" id="{24BAEDC9-4EA9-4E72-9018-A5EA010D486B}"/>
              </a:ext>
            </a:extLst>
          </p:cNvPr>
          <p:cNvSpPr/>
          <p:nvPr/>
        </p:nvSpPr>
        <p:spPr>
          <a:xfrm>
            <a:off x="6385860" y="2525161"/>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202" name="TextBox 201">
            <a:extLst>
              <a:ext uri="{FF2B5EF4-FFF2-40B4-BE49-F238E27FC236}">
                <a16:creationId xmlns:a16="http://schemas.microsoft.com/office/drawing/2014/main" id="{1763FADB-95A3-4490-A135-1057C1DCCAA8}"/>
              </a:ext>
            </a:extLst>
          </p:cNvPr>
          <p:cNvSpPr txBox="1"/>
          <p:nvPr/>
        </p:nvSpPr>
        <p:spPr>
          <a:xfrm>
            <a:off x="7035395" y="2455389"/>
            <a:ext cx="899866"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203" name="Oval 202">
            <a:extLst>
              <a:ext uri="{FF2B5EF4-FFF2-40B4-BE49-F238E27FC236}">
                <a16:creationId xmlns:a16="http://schemas.microsoft.com/office/drawing/2014/main" id="{A57F9BB9-DB27-4C55-9146-51F75C647F52}"/>
              </a:ext>
            </a:extLst>
          </p:cNvPr>
          <p:cNvSpPr>
            <a:spLocks noChangeAspect="1"/>
          </p:cNvSpPr>
          <p:nvPr/>
        </p:nvSpPr>
        <p:spPr>
          <a:xfrm>
            <a:off x="6507494" y="2636104"/>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04" name="Oval 203">
            <a:extLst>
              <a:ext uri="{FF2B5EF4-FFF2-40B4-BE49-F238E27FC236}">
                <a16:creationId xmlns:a16="http://schemas.microsoft.com/office/drawing/2014/main" id="{7366BA4F-6D05-46F3-A1F6-BEFFA232BF2D}"/>
              </a:ext>
            </a:extLst>
          </p:cNvPr>
          <p:cNvSpPr>
            <a:spLocks noChangeAspect="1"/>
          </p:cNvSpPr>
          <p:nvPr/>
        </p:nvSpPr>
        <p:spPr>
          <a:xfrm>
            <a:off x="6507494" y="3086624"/>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05" name="Oval 204">
            <a:extLst>
              <a:ext uri="{FF2B5EF4-FFF2-40B4-BE49-F238E27FC236}">
                <a16:creationId xmlns:a16="http://schemas.microsoft.com/office/drawing/2014/main" id="{B273C11D-1369-4B4F-B438-BF0857E3B6B1}"/>
              </a:ext>
            </a:extLst>
          </p:cNvPr>
          <p:cNvSpPr>
            <a:spLocks noChangeAspect="1"/>
          </p:cNvSpPr>
          <p:nvPr/>
        </p:nvSpPr>
        <p:spPr>
          <a:xfrm>
            <a:off x="6507494" y="3550570"/>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206" name="Group 205">
            <a:extLst>
              <a:ext uri="{FF2B5EF4-FFF2-40B4-BE49-F238E27FC236}">
                <a16:creationId xmlns:a16="http://schemas.microsoft.com/office/drawing/2014/main" id="{6FF43A74-920F-4E88-9272-0B138EBBB63A}"/>
              </a:ext>
            </a:extLst>
          </p:cNvPr>
          <p:cNvGrpSpPr/>
          <p:nvPr/>
        </p:nvGrpSpPr>
        <p:grpSpPr>
          <a:xfrm>
            <a:off x="3677323" y="1623120"/>
            <a:ext cx="754767" cy="739029"/>
            <a:chOff x="4317796" y="4561028"/>
            <a:chExt cx="754767" cy="739029"/>
          </a:xfrm>
        </p:grpSpPr>
        <p:grpSp>
          <p:nvGrpSpPr>
            <p:cNvPr id="207" name="Group 206">
              <a:extLst>
                <a:ext uri="{FF2B5EF4-FFF2-40B4-BE49-F238E27FC236}">
                  <a16:creationId xmlns:a16="http://schemas.microsoft.com/office/drawing/2014/main" id="{3FD33592-6354-4F6D-A554-49BAFE5CFBCE}"/>
                </a:ext>
              </a:extLst>
            </p:cNvPr>
            <p:cNvGrpSpPr/>
            <p:nvPr/>
          </p:nvGrpSpPr>
          <p:grpSpPr>
            <a:xfrm>
              <a:off x="4317796" y="4697569"/>
              <a:ext cx="602248" cy="602488"/>
              <a:chOff x="7736620" y="7009631"/>
              <a:chExt cx="4501800" cy="4503600"/>
            </a:xfrm>
            <a:solidFill>
              <a:schemeClr val="accent1"/>
            </a:solidFill>
          </p:grpSpPr>
          <p:sp>
            <p:nvSpPr>
              <p:cNvPr id="220" name="Freeform: Shape 1">
                <a:extLst>
                  <a:ext uri="{FF2B5EF4-FFF2-40B4-BE49-F238E27FC236}">
                    <a16:creationId xmlns:a16="http://schemas.microsoft.com/office/drawing/2014/main" id="{7AD58BC5-A5DD-4987-A1A4-534940B04944}"/>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221" name="Freeform: Shape 2">
                <a:extLst>
                  <a:ext uri="{FF2B5EF4-FFF2-40B4-BE49-F238E27FC236}">
                    <a16:creationId xmlns:a16="http://schemas.microsoft.com/office/drawing/2014/main" id="{3D84E7C6-8DE2-40B4-8659-B4EC446D092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222" name="Freeform: Shape 3">
                <a:extLst>
                  <a:ext uri="{FF2B5EF4-FFF2-40B4-BE49-F238E27FC236}">
                    <a16:creationId xmlns:a16="http://schemas.microsoft.com/office/drawing/2014/main" id="{649B251B-057F-4DD2-B76B-1D9B098E63F7}"/>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223" name="Freeform: Shape 4">
                <a:extLst>
                  <a:ext uri="{FF2B5EF4-FFF2-40B4-BE49-F238E27FC236}">
                    <a16:creationId xmlns:a16="http://schemas.microsoft.com/office/drawing/2014/main" id="{F2D4AF49-BEFF-41BF-8364-D8876354CBC4}"/>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224" name="Freeform: Shape 5">
                <a:extLst>
                  <a:ext uri="{FF2B5EF4-FFF2-40B4-BE49-F238E27FC236}">
                    <a16:creationId xmlns:a16="http://schemas.microsoft.com/office/drawing/2014/main" id="{3782D726-2632-4641-B327-55D1839CE076}"/>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208" name="Group 207">
              <a:extLst>
                <a:ext uri="{FF2B5EF4-FFF2-40B4-BE49-F238E27FC236}">
                  <a16:creationId xmlns:a16="http://schemas.microsoft.com/office/drawing/2014/main" id="{746B363F-DC8F-4657-A99C-19EB72970D93}"/>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209" name="Freeform 1">
                <a:extLst>
                  <a:ext uri="{FF2B5EF4-FFF2-40B4-BE49-F238E27FC236}">
                    <a16:creationId xmlns:a16="http://schemas.microsoft.com/office/drawing/2014/main" id="{F7E5EDB3-01AA-42D7-BAC9-C36ADFC10DDA}"/>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0" name="Freeform 2">
                <a:extLst>
                  <a:ext uri="{FF2B5EF4-FFF2-40B4-BE49-F238E27FC236}">
                    <a16:creationId xmlns:a16="http://schemas.microsoft.com/office/drawing/2014/main" id="{B652A97A-B49D-475A-8397-381D4D6C6DB8}"/>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1" name="Freeform 3">
                <a:extLst>
                  <a:ext uri="{FF2B5EF4-FFF2-40B4-BE49-F238E27FC236}">
                    <a16:creationId xmlns:a16="http://schemas.microsoft.com/office/drawing/2014/main" id="{5088768E-CEC7-488F-A280-E85806607C7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2" name="Freeform 4">
                <a:extLst>
                  <a:ext uri="{FF2B5EF4-FFF2-40B4-BE49-F238E27FC236}">
                    <a16:creationId xmlns:a16="http://schemas.microsoft.com/office/drawing/2014/main" id="{3283F350-4D86-495B-9AD9-EA64114006D1}"/>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3" name="Freeform 5">
                <a:extLst>
                  <a:ext uri="{FF2B5EF4-FFF2-40B4-BE49-F238E27FC236}">
                    <a16:creationId xmlns:a16="http://schemas.microsoft.com/office/drawing/2014/main" id="{C2E392A6-EF64-44B3-B0E4-A87BCBBCE2C7}"/>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4" name="Freeform 6">
                <a:extLst>
                  <a:ext uri="{FF2B5EF4-FFF2-40B4-BE49-F238E27FC236}">
                    <a16:creationId xmlns:a16="http://schemas.microsoft.com/office/drawing/2014/main" id="{7DE423D5-3303-4A67-BFA8-7B413767C140}"/>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5" name="Freeform 7">
                <a:extLst>
                  <a:ext uri="{FF2B5EF4-FFF2-40B4-BE49-F238E27FC236}">
                    <a16:creationId xmlns:a16="http://schemas.microsoft.com/office/drawing/2014/main" id="{788EB9F9-8F36-4969-ADF3-408534979254}"/>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6" name="Freeform 8">
                <a:extLst>
                  <a:ext uri="{FF2B5EF4-FFF2-40B4-BE49-F238E27FC236}">
                    <a16:creationId xmlns:a16="http://schemas.microsoft.com/office/drawing/2014/main" id="{FA36B26B-34E4-40DC-A0EC-0D8DFE5A269F}"/>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7" name="Freeform 9">
                <a:extLst>
                  <a:ext uri="{FF2B5EF4-FFF2-40B4-BE49-F238E27FC236}">
                    <a16:creationId xmlns:a16="http://schemas.microsoft.com/office/drawing/2014/main" id="{37CFA994-7638-4062-B942-ADF9358B21F7}"/>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8" name="Freeform 10">
                <a:extLst>
                  <a:ext uri="{FF2B5EF4-FFF2-40B4-BE49-F238E27FC236}">
                    <a16:creationId xmlns:a16="http://schemas.microsoft.com/office/drawing/2014/main" id="{A0CFEA94-578F-4EF3-8AD7-AE9568C595C0}"/>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9" name="Freeform 11">
                <a:extLst>
                  <a:ext uri="{FF2B5EF4-FFF2-40B4-BE49-F238E27FC236}">
                    <a16:creationId xmlns:a16="http://schemas.microsoft.com/office/drawing/2014/main" id="{D49D62DD-8679-4D20-BDC3-4B1BE081BE0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79" name="Oval 78">
            <a:extLst>
              <a:ext uri="{FF2B5EF4-FFF2-40B4-BE49-F238E27FC236}">
                <a16:creationId xmlns:a16="http://schemas.microsoft.com/office/drawing/2014/main" id="{ADA3469B-EAAF-4006-8EC8-42A7E541DF4C}"/>
              </a:ext>
            </a:extLst>
          </p:cNvPr>
          <p:cNvSpPr>
            <a:spLocks noChangeAspect="1"/>
          </p:cNvSpPr>
          <p:nvPr/>
        </p:nvSpPr>
        <p:spPr>
          <a:xfrm>
            <a:off x="2904537" y="2444216"/>
            <a:ext cx="228600" cy="22860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80" name="Oval 79">
            <a:extLst>
              <a:ext uri="{FF2B5EF4-FFF2-40B4-BE49-F238E27FC236}">
                <a16:creationId xmlns:a16="http://schemas.microsoft.com/office/drawing/2014/main" id="{A4E1BC8B-B7E9-4600-9AC0-A682C02536F7}"/>
              </a:ext>
            </a:extLst>
          </p:cNvPr>
          <p:cNvSpPr>
            <a:spLocks noChangeAspect="1"/>
          </p:cNvSpPr>
          <p:nvPr/>
        </p:nvSpPr>
        <p:spPr>
          <a:xfrm>
            <a:off x="2904537" y="2727084"/>
            <a:ext cx="228600" cy="22860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81" name="Oval 80">
            <a:extLst>
              <a:ext uri="{FF2B5EF4-FFF2-40B4-BE49-F238E27FC236}">
                <a16:creationId xmlns:a16="http://schemas.microsoft.com/office/drawing/2014/main" id="{FFAE8B17-F704-4141-82E8-52E944EDDD8A}"/>
              </a:ext>
            </a:extLst>
          </p:cNvPr>
          <p:cNvSpPr>
            <a:spLocks noChangeAspect="1"/>
          </p:cNvSpPr>
          <p:nvPr/>
        </p:nvSpPr>
        <p:spPr>
          <a:xfrm>
            <a:off x="2904537" y="3724570"/>
            <a:ext cx="228600" cy="22860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5</a:t>
            </a:r>
            <a:endParaRPr lang="en-US" sz="1400" dirty="0">
              <a:solidFill>
                <a:srgbClr val="FF0000"/>
              </a:solidFill>
              <a:latin typeface="Calibri" panose="020F0502020204030204" pitchFamily="34" charset="0"/>
            </a:endParaRPr>
          </a:p>
        </p:txBody>
      </p:sp>
      <p:grpSp>
        <p:nvGrpSpPr>
          <p:cNvPr id="6" name="Group 5">
            <a:extLst>
              <a:ext uri="{FF2B5EF4-FFF2-40B4-BE49-F238E27FC236}">
                <a16:creationId xmlns:a16="http://schemas.microsoft.com/office/drawing/2014/main" id="{4CAF6A08-169F-4D75-B384-932C035CE3DA}"/>
              </a:ext>
            </a:extLst>
          </p:cNvPr>
          <p:cNvGrpSpPr/>
          <p:nvPr/>
        </p:nvGrpSpPr>
        <p:grpSpPr>
          <a:xfrm>
            <a:off x="1522019" y="1657629"/>
            <a:ext cx="1197730" cy="684908"/>
            <a:chOff x="8112959" y="572068"/>
            <a:chExt cx="1197730" cy="684908"/>
          </a:xfrm>
        </p:grpSpPr>
        <p:sp>
          <p:nvSpPr>
            <p:cNvPr id="86" name="TextBox 85">
              <a:extLst>
                <a:ext uri="{FF2B5EF4-FFF2-40B4-BE49-F238E27FC236}">
                  <a16:creationId xmlns:a16="http://schemas.microsoft.com/office/drawing/2014/main" id="{C63BEAE7-F3E6-493C-B6FA-8DD9A8B62890}"/>
                </a:ext>
              </a:extLst>
            </p:cNvPr>
            <p:cNvSpPr txBox="1"/>
            <p:nvPr/>
          </p:nvSpPr>
          <p:spPr>
            <a:xfrm>
              <a:off x="8112959" y="1072310"/>
              <a:ext cx="1197730" cy="184666"/>
            </a:xfrm>
            <a:prstGeom prst="rect">
              <a:avLst/>
            </a:prstGeom>
          </p:spPr>
          <p:txBody>
            <a:bodyPr wrap="square" lIns="0" tIns="0" rIns="0" bIns="0" rtlCol="0" anchor="b">
              <a:normAutofit/>
            </a:bodyPr>
            <a:lstStyle/>
            <a:p>
              <a:pPr algn="ctr"/>
              <a:r>
                <a:rPr lang="en-US" sz="1000" dirty="0">
                  <a:solidFill>
                    <a:srgbClr val="FF0000"/>
                  </a:solidFill>
                  <a:latin typeface="Calibri" panose="020F0502020204030204" pitchFamily="34" charset="0"/>
                </a:rPr>
                <a:t>HTTP or HTTPS</a:t>
              </a:r>
            </a:p>
          </p:txBody>
        </p:sp>
        <p:pic>
          <p:nvPicPr>
            <p:cNvPr id="87" name="Picture 86">
              <a:extLst>
                <a:ext uri="{FF2B5EF4-FFF2-40B4-BE49-F238E27FC236}">
                  <a16:creationId xmlns:a16="http://schemas.microsoft.com/office/drawing/2014/main" id="{75E073E1-EBF3-4157-98BF-878295F3C503}"/>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8818834" y="572068"/>
              <a:ext cx="365760" cy="487018"/>
            </a:xfrm>
            <a:prstGeom prst="rect">
              <a:avLst/>
            </a:prstGeom>
          </p:spPr>
        </p:pic>
        <p:pic>
          <p:nvPicPr>
            <p:cNvPr id="88" name="Picture 87">
              <a:extLst>
                <a:ext uri="{FF2B5EF4-FFF2-40B4-BE49-F238E27FC236}">
                  <a16:creationId xmlns:a16="http://schemas.microsoft.com/office/drawing/2014/main" id="{A65E1798-CA38-4CB6-9AB0-26308754A498}"/>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8232758" y="576254"/>
              <a:ext cx="347026" cy="487019"/>
            </a:xfrm>
            <a:prstGeom prst="rect">
              <a:avLst/>
            </a:prstGeom>
          </p:spPr>
        </p:pic>
      </p:grpSp>
      <p:grpSp>
        <p:nvGrpSpPr>
          <p:cNvPr id="91" name="Group 90">
            <a:extLst>
              <a:ext uri="{FF2B5EF4-FFF2-40B4-BE49-F238E27FC236}">
                <a16:creationId xmlns:a16="http://schemas.microsoft.com/office/drawing/2014/main" id="{75CED5CF-F235-4D63-884E-1C8CC2D08B2D}"/>
              </a:ext>
            </a:extLst>
          </p:cNvPr>
          <p:cNvGrpSpPr/>
          <p:nvPr/>
        </p:nvGrpSpPr>
        <p:grpSpPr>
          <a:xfrm>
            <a:off x="4908199" y="1657629"/>
            <a:ext cx="1197730" cy="684908"/>
            <a:chOff x="8112959" y="572068"/>
            <a:chExt cx="1197730" cy="684908"/>
          </a:xfrm>
        </p:grpSpPr>
        <p:sp>
          <p:nvSpPr>
            <p:cNvPr id="92" name="TextBox 91">
              <a:extLst>
                <a:ext uri="{FF2B5EF4-FFF2-40B4-BE49-F238E27FC236}">
                  <a16:creationId xmlns:a16="http://schemas.microsoft.com/office/drawing/2014/main" id="{D511C52D-BF8A-4FDE-985E-6BE989BF28DE}"/>
                </a:ext>
              </a:extLst>
            </p:cNvPr>
            <p:cNvSpPr txBox="1"/>
            <p:nvPr/>
          </p:nvSpPr>
          <p:spPr>
            <a:xfrm>
              <a:off x="8112959" y="1072310"/>
              <a:ext cx="1197730" cy="184666"/>
            </a:xfrm>
            <a:prstGeom prst="rect">
              <a:avLst/>
            </a:prstGeom>
          </p:spPr>
          <p:txBody>
            <a:bodyPr wrap="square" lIns="0" tIns="0" rIns="0" bIns="0" rtlCol="0" anchor="b">
              <a:normAutofit/>
            </a:bodyPr>
            <a:lstStyle/>
            <a:p>
              <a:pPr algn="ctr"/>
              <a:r>
                <a:rPr lang="en-US" sz="1000" dirty="0">
                  <a:solidFill>
                    <a:srgbClr val="FF0000"/>
                  </a:solidFill>
                  <a:latin typeface="Calibri" panose="020F0502020204030204" pitchFamily="34" charset="0"/>
                </a:rPr>
                <a:t>HTTP or HTTPS</a:t>
              </a:r>
            </a:p>
          </p:txBody>
        </p:sp>
        <p:pic>
          <p:nvPicPr>
            <p:cNvPr id="93" name="Picture 92">
              <a:extLst>
                <a:ext uri="{FF2B5EF4-FFF2-40B4-BE49-F238E27FC236}">
                  <a16:creationId xmlns:a16="http://schemas.microsoft.com/office/drawing/2014/main" id="{BA839F4D-7B58-4C16-9323-474E2AD14BA4}"/>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8818834" y="572068"/>
              <a:ext cx="365760" cy="487018"/>
            </a:xfrm>
            <a:prstGeom prst="rect">
              <a:avLst/>
            </a:prstGeom>
          </p:spPr>
        </p:pic>
        <p:pic>
          <p:nvPicPr>
            <p:cNvPr id="94" name="Picture 93">
              <a:extLst>
                <a:ext uri="{FF2B5EF4-FFF2-40B4-BE49-F238E27FC236}">
                  <a16:creationId xmlns:a16="http://schemas.microsoft.com/office/drawing/2014/main" id="{3FA94ACA-E36E-4AB4-86EE-2F7B23A7314F}"/>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8232758" y="576254"/>
              <a:ext cx="347026" cy="487019"/>
            </a:xfrm>
            <a:prstGeom prst="rect">
              <a:avLst/>
            </a:prstGeom>
          </p:spPr>
        </p:pic>
      </p:grpSp>
      <p:graphicFrame>
        <p:nvGraphicFramePr>
          <p:cNvPr id="95" name="Table 94">
            <a:extLst>
              <a:ext uri="{FF2B5EF4-FFF2-40B4-BE49-F238E27FC236}">
                <a16:creationId xmlns:a16="http://schemas.microsoft.com/office/drawing/2014/main" id="{9A0F0E50-B265-41F1-8C3D-AE8A214124D5}"/>
              </a:ext>
            </a:extLst>
          </p:cNvPr>
          <p:cNvGraphicFramePr>
            <a:graphicFrameLocks noGrp="1"/>
          </p:cNvGraphicFramePr>
          <p:nvPr>
            <p:extLst>
              <p:ext uri="{D42A27DB-BD31-4B8C-83A1-F6EECF244321}">
                <p14:modId xmlns:p14="http://schemas.microsoft.com/office/powerpoint/2010/main" val="388375936"/>
              </p:ext>
            </p:extLst>
          </p:nvPr>
        </p:nvGraphicFramePr>
        <p:xfrm>
          <a:off x="199883" y="4309223"/>
          <a:ext cx="7630511" cy="1676400"/>
        </p:xfrm>
        <a:graphic>
          <a:graphicData uri="http://schemas.openxmlformats.org/drawingml/2006/table">
            <a:tbl>
              <a:tblPr firstRow="1" bandRow="1">
                <a:tableStyleId>{EB9631B5-78F2-41C9-869B-9F39066F8104}</a:tableStyleId>
              </a:tblPr>
              <a:tblGrid>
                <a:gridCol w="638505">
                  <a:extLst>
                    <a:ext uri="{9D8B030D-6E8A-4147-A177-3AD203B41FA5}">
                      <a16:colId xmlns:a16="http://schemas.microsoft.com/office/drawing/2014/main" val="168036441"/>
                    </a:ext>
                  </a:extLst>
                </a:gridCol>
                <a:gridCol w="2520007">
                  <a:extLst>
                    <a:ext uri="{9D8B030D-6E8A-4147-A177-3AD203B41FA5}">
                      <a16:colId xmlns:a16="http://schemas.microsoft.com/office/drawing/2014/main" val="2017224373"/>
                    </a:ext>
                  </a:extLst>
                </a:gridCol>
                <a:gridCol w="1634207">
                  <a:extLst>
                    <a:ext uri="{9D8B030D-6E8A-4147-A177-3AD203B41FA5}">
                      <a16:colId xmlns:a16="http://schemas.microsoft.com/office/drawing/2014/main" val="3576479721"/>
                    </a:ext>
                  </a:extLst>
                </a:gridCol>
                <a:gridCol w="2837792">
                  <a:extLst>
                    <a:ext uri="{9D8B030D-6E8A-4147-A177-3AD203B41FA5}">
                      <a16:colId xmlns:a16="http://schemas.microsoft.com/office/drawing/2014/main" val="3894013807"/>
                    </a:ext>
                  </a:extLst>
                </a:gridCol>
              </a:tblGrid>
              <a:tr h="294272">
                <a:tc>
                  <a:txBody>
                    <a:bodyPr/>
                    <a:lstStyle/>
                    <a:p>
                      <a:r>
                        <a:rPr lang="en-US" sz="1400" b="0" i="0" dirty="0">
                          <a:latin typeface="Calibri" panose="020F0502020204030204" pitchFamily="34" charset="0"/>
                        </a:rPr>
                        <a:t>Rule</a:t>
                      </a:r>
                    </a:p>
                  </a:txBody>
                  <a:tcPr/>
                </a:tc>
                <a:tc>
                  <a:txBody>
                    <a:bodyPr/>
                    <a:lstStyle/>
                    <a:p>
                      <a:r>
                        <a:rPr lang="en-US" sz="1400" b="0" i="0" dirty="0">
                          <a:latin typeface="Calibri" panose="020F0502020204030204" pitchFamily="34" charset="0"/>
                        </a:rPr>
                        <a:t>Match Conditions</a:t>
                      </a:r>
                    </a:p>
                  </a:txBody>
                  <a:tcPr/>
                </a:tc>
                <a:tc>
                  <a:txBody>
                    <a:bodyPr/>
                    <a:lstStyle/>
                    <a:p>
                      <a:r>
                        <a:rPr lang="en-US" sz="1400" b="0" i="0" dirty="0">
                          <a:latin typeface="Calibri" panose="020F0502020204030204" pitchFamily="34" charset="0"/>
                        </a:rPr>
                        <a:t>Match Strategy</a:t>
                      </a:r>
                    </a:p>
                  </a:txBody>
                  <a:tcPr/>
                </a:tc>
                <a:tc>
                  <a:txBody>
                    <a:bodyPr/>
                    <a:lstStyle/>
                    <a:p>
                      <a:r>
                        <a:rPr lang="en-US" sz="1400" b="0" i="0" dirty="0">
                          <a:latin typeface="Calibri" panose="020F0502020204030204" pitchFamily="34" charset="0"/>
                        </a:rPr>
                        <a:t>Actions</a:t>
                      </a:r>
                    </a:p>
                  </a:txBody>
                  <a:tcPr/>
                </a:tc>
                <a:extLst>
                  <a:ext uri="{0D108BD9-81ED-4DB2-BD59-A6C34878D82A}">
                    <a16:rowId xmlns:a16="http://schemas.microsoft.com/office/drawing/2014/main" val="1660546596"/>
                  </a:ext>
                </a:extLst>
              </a:tr>
              <a:tr h="445857">
                <a:tc>
                  <a:txBody>
                    <a:bodyPr/>
                    <a:lstStyle/>
                    <a:p>
                      <a:r>
                        <a:rPr lang="fr-FR" sz="1200" b="0" i="0" dirty="0">
                          <a:latin typeface="Calibri" panose="020F0502020204030204" pitchFamily="34" charset="0"/>
                        </a:rPr>
                        <a:t>1</a:t>
                      </a:r>
                      <a:endParaRPr lang="en-US" sz="1200" b="0" i="0" dirty="0">
                        <a:latin typeface="Calibri" panose="020F0502020204030204" pitchFamily="34" charset="0"/>
                      </a:endParaRPr>
                    </a:p>
                  </a:txBody>
                  <a:tcPr/>
                </a:tc>
                <a:tc>
                  <a:txBody>
                    <a:bodyPr/>
                    <a:lstStyle/>
                    <a:p>
                      <a:r>
                        <a:rPr lang="en-US" sz="1200" b="0" i="0" dirty="0">
                          <a:latin typeface="Calibri" panose="020F0502020204030204" pitchFamily="34" charset="0"/>
                        </a:rPr>
                        <a:t>If host header is www.xyz.com</a:t>
                      </a:r>
                    </a:p>
                    <a:p>
                      <a:r>
                        <a:rPr lang="en-US" sz="1200" b="0" i="0" dirty="0">
                          <a:latin typeface="Calibri" panose="020F0502020204030204" pitchFamily="34" charset="0"/>
                        </a:rPr>
                        <a:t>If </a:t>
                      </a:r>
                      <a:r>
                        <a:rPr lang="en-US" sz="1200" b="0" i="0" dirty="0" err="1">
                          <a:latin typeface="Calibri" panose="020F0502020204030204" pitchFamily="34" charset="0"/>
                        </a:rPr>
                        <a:t>uri</a:t>
                      </a:r>
                      <a:r>
                        <a:rPr lang="en-US" sz="1200" dirty="0"/>
                        <a:t> is "/index.html"</a:t>
                      </a:r>
                      <a:endParaRPr lang="en-US" sz="1200" i="0" dirty="0"/>
                    </a:p>
                  </a:txBody>
                  <a:tcPr/>
                </a:tc>
                <a:tc>
                  <a:txBody>
                    <a:bodyPr/>
                    <a:lstStyle/>
                    <a:p>
                      <a:r>
                        <a:rPr lang="en-US" sz="1200" b="0" i="0" dirty="0">
                          <a:solidFill>
                            <a:schemeClr val="accent1"/>
                          </a:solidFill>
                          <a:latin typeface="Calibri" panose="020F0502020204030204" pitchFamily="34" charset="0"/>
                        </a:rPr>
                        <a:t>All</a:t>
                      </a:r>
                    </a:p>
                  </a:txBody>
                  <a:tcPr/>
                </a:tc>
                <a:tc>
                  <a:txBody>
                    <a:bodyPr/>
                    <a:lstStyle/>
                    <a:p>
                      <a:r>
                        <a:rPr lang="en-US" sz="1200" b="0" i="0" dirty="0">
                          <a:latin typeface="Calibri" panose="020F0502020204030204" pitchFamily="34" charset="0"/>
                        </a:rPr>
                        <a:t>Rewrite header to app1.xyz.com</a:t>
                      </a:r>
                    </a:p>
                    <a:p>
                      <a:r>
                        <a:rPr lang="en-US" sz="1200" b="0" i="0" dirty="0">
                          <a:latin typeface="Calibri" panose="020F0502020204030204" pitchFamily="34" charset="0"/>
                        </a:rPr>
                        <a:t>Rewrite </a:t>
                      </a:r>
                      <a:r>
                        <a:rPr lang="en-US" sz="1200" b="0" i="0" dirty="0" err="1">
                          <a:latin typeface="Calibri" panose="020F0502020204030204" pitchFamily="34" charset="0"/>
                        </a:rPr>
                        <a:t>uri</a:t>
                      </a:r>
                      <a:r>
                        <a:rPr lang="en-US" sz="1200" dirty="0"/>
                        <a:t> to "/</a:t>
                      </a:r>
                      <a:r>
                        <a:rPr lang="en-US" sz="1200" dirty="0" err="1"/>
                        <a:t>default.php</a:t>
                      </a:r>
                      <a:r>
                        <a:rPr lang="en-US" sz="1200" dirty="0"/>
                        <a:t>"</a:t>
                      </a:r>
                      <a:endParaRPr lang="en-US" sz="1200" i="0" dirty="0"/>
                    </a:p>
                  </a:txBody>
                  <a:tcPr/>
                </a:tc>
                <a:extLst>
                  <a:ext uri="{0D108BD9-81ED-4DB2-BD59-A6C34878D82A}">
                    <a16:rowId xmlns:a16="http://schemas.microsoft.com/office/drawing/2014/main" val="1216317740"/>
                  </a:ext>
                </a:extLst>
              </a:tr>
              <a:tr h="445857">
                <a:tc>
                  <a:txBody>
                    <a:bodyPr/>
                    <a:lstStyle/>
                    <a:p>
                      <a:r>
                        <a:rPr lang="fr-FR" sz="1200" b="0" i="0" dirty="0">
                          <a:latin typeface="Calibri" panose="020F0502020204030204" pitchFamily="34" charset="0"/>
                        </a:rPr>
                        <a:t>2</a:t>
                      </a:r>
                      <a:endParaRPr lang="en-US" sz="1200" b="0" i="0" dirty="0">
                        <a:latin typeface="Calibri" panose="020F0502020204030204" pitchFamily="34" charset="0"/>
                      </a:endParaRPr>
                    </a:p>
                  </a:txBody>
                  <a:tcPr/>
                </a:tc>
                <a:tc>
                  <a:txBody>
                    <a:bodyPr/>
                    <a:lstStyle/>
                    <a:p>
                      <a:r>
                        <a:rPr lang="en-US" sz="1200" b="0" i="0" dirty="0">
                          <a:latin typeface="Calibri" panose="020F0502020204030204" pitchFamily="34" charset="0"/>
                        </a:rPr>
                        <a:t>If host header is "blog.xyz.com"</a:t>
                      </a:r>
                    </a:p>
                    <a:p>
                      <a:r>
                        <a:rPr lang="en-US" sz="1200" b="0" i="0" dirty="0">
                          <a:latin typeface="Calibri" panose="020F0502020204030204" pitchFamily="34" charset="0"/>
                        </a:rPr>
                        <a:t>If host header is "new.xyz.com"</a:t>
                      </a:r>
                    </a:p>
                  </a:txBody>
                  <a:tcPr/>
                </a:tc>
                <a:tc>
                  <a:txBody>
                    <a:bodyPr/>
                    <a:lstStyle/>
                    <a:p>
                      <a:r>
                        <a:rPr lang="fr-FR" sz="1200" b="0" i="0" dirty="0">
                          <a:solidFill>
                            <a:schemeClr val="accent1"/>
                          </a:solidFill>
                          <a:latin typeface="Calibri" panose="020F0502020204030204" pitchFamily="34" charset="0"/>
                        </a:rPr>
                        <a:t>O</a:t>
                      </a:r>
                      <a:r>
                        <a:rPr lang="en-US" sz="1200" b="0" i="0" dirty="0">
                          <a:solidFill>
                            <a:schemeClr val="accent1"/>
                          </a:solidFill>
                          <a:latin typeface="Calibri" panose="020F0502020204030204" pitchFamily="34" charset="0"/>
                        </a:rPr>
                        <a:t>r</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dirty="0">
                          <a:latin typeface="Calibri" panose="020F0502020204030204" pitchFamily="34" charset="0"/>
                        </a:rPr>
                        <a:t>Select Pool "Pool2"</a:t>
                      </a:r>
                    </a:p>
                  </a:txBody>
                  <a:tcPr/>
                </a:tc>
                <a:extLst>
                  <a:ext uri="{0D108BD9-81ED-4DB2-BD59-A6C34878D82A}">
                    <a16:rowId xmlns:a16="http://schemas.microsoft.com/office/drawing/2014/main" val="1022255441"/>
                  </a:ext>
                </a:extLst>
              </a:tr>
              <a:tr h="445857">
                <a:tc>
                  <a:txBody>
                    <a:bodyPr/>
                    <a:lstStyle/>
                    <a:p>
                      <a:r>
                        <a:rPr lang="fr-FR" sz="1200" b="0" i="0" dirty="0">
                          <a:latin typeface="Calibri" panose="020F0502020204030204" pitchFamily="34" charset="0"/>
                        </a:rPr>
                        <a:t>3</a:t>
                      </a:r>
                      <a:endParaRPr lang="en-US" sz="1200" b="0" i="0" dirty="0">
                        <a:latin typeface="Calibri" panose="020F0502020204030204" pitchFamily="34" charset="0"/>
                      </a:endParaRPr>
                    </a:p>
                  </a:txBody>
                  <a:tcPr/>
                </a:tc>
                <a:tc>
                  <a:txBody>
                    <a:bodyPr/>
                    <a:lstStyle/>
                    <a:p>
                      <a:r>
                        <a:rPr lang="en-US" sz="1200" b="0" i="0" dirty="0">
                          <a:latin typeface="Calibri" panose="020F0502020204030204" pitchFamily="34" charset="0"/>
                        </a:rPr>
                        <a:t>If Response header</a:t>
                      </a:r>
                    </a:p>
                    <a:p>
                      <a:r>
                        <a:rPr lang="en-US" sz="1200" b="0" i="0" dirty="0">
                          <a:latin typeface="Calibri" panose="020F0502020204030204" pitchFamily="34" charset="0"/>
                        </a:rPr>
                        <a:t>   "Server = Microsoft-IIS/7.5"</a:t>
                      </a:r>
                    </a:p>
                  </a:txBody>
                  <a:tcPr/>
                </a:tc>
                <a:tc>
                  <a:txBody>
                    <a:bodyPr/>
                    <a:lstStyle/>
                    <a:p>
                      <a:r>
                        <a:rPr lang="en-US" sz="1200" b="0" i="0" dirty="0">
                          <a:solidFill>
                            <a:schemeClr val="accent1"/>
                          </a:solidFill>
                          <a:latin typeface="Calibri" panose="020F0502020204030204" pitchFamily="34" charset="0"/>
                        </a:rPr>
                        <a:t>All</a:t>
                      </a:r>
                    </a:p>
                  </a:txBody>
                  <a:tcPr/>
                </a:tc>
                <a:tc>
                  <a:txBody>
                    <a:bodyPr/>
                    <a:lstStyle/>
                    <a:p>
                      <a:r>
                        <a:rPr lang="en-US" sz="1200" b="0" i="0" dirty="0">
                          <a:latin typeface="Calibri" panose="020F0502020204030204" pitchFamily="34" charset="0"/>
                        </a:rPr>
                        <a:t>Rewrite Response header</a:t>
                      </a:r>
                    </a:p>
                    <a:p>
                      <a:r>
                        <a:rPr lang="en-US" sz="1200" b="0" i="0" dirty="0">
                          <a:latin typeface="Calibri" panose="020F0502020204030204" pitchFamily="34" charset="0"/>
                        </a:rPr>
                        <a:t>   "Server = Apache/2.4.18 (Ubuntu)</a:t>
                      </a:r>
                    </a:p>
                  </a:txBody>
                  <a:tcPr/>
                </a:tc>
                <a:extLst>
                  <a:ext uri="{0D108BD9-81ED-4DB2-BD59-A6C34878D82A}">
                    <a16:rowId xmlns:a16="http://schemas.microsoft.com/office/drawing/2014/main" val="3296214853"/>
                  </a:ext>
                </a:extLst>
              </a:tr>
            </a:tbl>
          </a:graphicData>
        </a:graphic>
      </p:graphicFrame>
      <p:sp>
        <p:nvSpPr>
          <p:cNvPr id="96" name="Oval 95">
            <a:extLst>
              <a:ext uri="{FF2B5EF4-FFF2-40B4-BE49-F238E27FC236}">
                <a16:creationId xmlns:a16="http://schemas.microsoft.com/office/drawing/2014/main" id="{D3629FAC-F668-E24F-815D-6DC9FCEBF7F9}"/>
              </a:ext>
            </a:extLst>
          </p:cNvPr>
          <p:cNvSpPr>
            <a:spLocks noChangeAspect="1"/>
          </p:cNvSpPr>
          <p:nvPr/>
        </p:nvSpPr>
        <p:spPr>
          <a:xfrm>
            <a:off x="2904537" y="2999273"/>
            <a:ext cx="228600" cy="22860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97" name="Oval 96">
            <a:extLst>
              <a:ext uri="{FF2B5EF4-FFF2-40B4-BE49-F238E27FC236}">
                <a16:creationId xmlns:a16="http://schemas.microsoft.com/office/drawing/2014/main" id="{72362252-FAE8-DC40-866B-A665B43586C2}"/>
              </a:ext>
            </a:extLst>
          </p:cNvPr>
          <p:cNvSpPr>
            <a:spLocks noChangeAspect="1"/>
          </p:cNvSpPr>
          <p:nvPr/>
        </p:nvSpPr>
        <p:spPr>
          <a:xfrm>
            <a:off x="2904537" y="3281005"/>
            <a:ext cx="228600" cy="22860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Tree>
    <p:extLst>
      <p:ext uri="{BB962C8B-B14F-4D97-AF65-F5344CB8AC3E}">
        <p14:creationId xmlns:p14="http://schemas.microsoft.com/office/powerpoint/2010/main" val="4260895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fade">
                                      <p:cBhvr>
                                        <p:cTn id="7"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examples </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u="sng" dirty="0"/>
              <a:t>Use Case:</a:t>
            </a:r>
          </a:p>
          <a:p>
            <a:pPr>
              <a:spcBef>
                <a:spcPts val="0"/>
              </a:spcBef>
              <a:buNone/>
            </a:pPr>
            <a:r>
              <a:rPr lang="en-US" sz="1600" dirty="0"/>
              <a:t>Block specific requests starting with "/private" or "/finance"</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Block Specific URLs (1/2)</a:t>
            </a:r>
          </a:p>
        </p:txBody>
      </p:sp>
      <p:grpSp>
        <p:nvGrpSpPr>
          <p:cNvPr id="91" name="Group 90">
            <a:extLst>
              <a:ext uri="{FF2B5EF4-FFF2-40B4-BE49-F238E27FC236}">
                <a16:creationId xmlns:a16="http://schemas.microsoft.com/office/drawing/2014/main" id="{47C9C64A-276D-410A-B751-8458FA4555EE}"/>
              </a:ext>
            </a:extLst>
          </p:cNvPr>
          <p:cNvGrpSpPr/>
          <p:nvPr/>
        </p:nvGrpSpPr>
        <p:grpSpPr>
          <a:xfrm>
            <a:off x="3454843" y="2109933"/>
            <a:ext cx="602248" cy="602488"/>
            <a:chOff x="7736620" y="7009631"/>
            <a:chExt cx="4501800" cy="4503600"/>
          </a:xfrm>
          <a:solidFill>
            <a:schemeClr val="accent1"/>
          </a:solidFill>
        </p:grpSpPr>
        <p:sp>
          <p:nvSpPr>
            <p:cNvPr id="92" name="Freeform: Shape 1">
              <a:extLst>
                <a:ext uri="{FF2B5EF4-FFF2-40B4-BE49-F238E27FC236}">
                  <a16:creationId xmlns:a16="http://schemas.microsoft.com/office/drawing/2014/main" id="{9855E3D7-7352-44BF-92AA-ADC4CDFD32CE}"/>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3" name="Freeform: Shape 2">
              <a:extLst>
                <a:ext uri="{FF2B5EF4-FFF2-40B4-BE49-F238E27FC236}">
                  <a16:creationId xmlns:a16="http://schemas.microsoft.com/office/drawing/2014/main" id="{C37F084C-A66E-47D0-BB9D-429959B26184}"/>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4" name="Freeform: Shape 3">
              <a:extLst>
                <a:ext uri="{FF2B5EF4-FFF2-40B4-BE49-F238E27FC236}">
                  <a16:creationId xmlns:a16="http://schemas.microsoft.com/office/drawing/2014/main" id="{1583734D-694E-4131-ACE8-9C714E37D02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5" name="Freeform: Shape 4">
              <a:extLst>
                <a:ext uri="{FF2B5EF4-FFF2-40B4-BE49-F238E27FC236}">
                  <a16:creationId xmlns:a16="http://schemas.microsoft.com/office/drawing/2014/main" id="{5CE88C91-5638-4104-A58F-DABFE5E06D9D}"/>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6" name="Freeform: Shape 5">
              <a:extLst>
                <a:ext uri="{FF2B5EF4-FFF2-40B4-BE49-F238E27FC236}">
                  <a16:creationId xmlns:a16="http://schemas.microsoft.com/office/drawing/2014/main" id="{B2151617-14D0-4EBD-9741-7F87A117D1A3}"/>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97" name="Group 96">
            <a:extLst>
              <a:ext uri="{FF2B5EF4-FFF2-40B4-BE49-F238E27FC236}">
                <a16:creationId xmlns:a16="http://schemas.microsoft.com/office/drawing/2014/main" id="{5CDDE178-F7E1-4982-A88D-C572F15293B2}"/>
              </a:ext>
            </a:extLst>
          </p:cNvPr>
          <p:cNvGrpSpPr>
            <a:grpSpLocks noChangeAspect="1"/>
          </p:cNvGrpSpPr>
          <p:nvPr/>
        </p:nvGrpSpPr>
        <p:grpSpPr>
          <a:xfrm>
            <a:off x="3845057" y="1973387"/>
            <a:ext cx="364538" cy="338684"/>
            <a:chOff x="2560638" y="566738"/>
            <a:chExt cx="6486525" cy="6486525"/>
          </a:xfrm>
          <a:solidFill>
            <a:schemeClr val="accent1"/>
          </a:solidFill>
        </p:grpSpPr>
        <p:sp>
          <p:nvSpPr>
            <p:cNvPr id="98" name="Freeform 1">
              <a:extLst>
                <a:ext uri="{FF2B5EF4-FFF2-40B4-BE49-F238E27FC236}">
                  <a16:creationId xmlns:a16="http://schemas.microsoft.com/office/drawing/2014/main" id="{EAEB218D-9C9E-46F0-91AF-E28FAAF379B8}"/>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9" name="Freeform 2">
              <a:extLst>
                <a:ext uri="{FF2B5EF4-FFF2-40B4-BE49-F238E27FC236}">
                  <a16:creationId xmlns:a16="http://schemas.microsoft.com/office/drawing/2014/main" id="{848B09E7-F8AD-48A7-B461-EA2BD643AA8C}"/>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0" name="Freeform 3">
              <a:extLst>
                <a:ext uri="{FF2B5EF4-FFF2-40B4-BE49-F238E27FC236}">
                  <a16:creationId xmlns:a16="http://schemas.microsoft.com/office/drawing/2014/main" id="{B8BEF193-0810-4778-806B-1DECE92BF60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1" name="Freeform 4">
              <a:extLst>
                <a:ext uri="{FF2B5EF4-FFF2-40B4-BE49-F238E27FC236}">
                  <a16:creationId xmlns:a16="http://schemas.microsoft.com/office/drawing/2014/main" id="{12F5B82E-551D-4E03-8CE7-251AFD39EE6D}"/>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2" name="Freeform 5">
              <a:extLst>
                <a:ext uri="{FF2B5EF4-FFF2-40B4-BE49-F238E27FC236}">
                  <a16:creationId xmlns:a16="http://schemas.microsoft.com/office/drawing/2014/main" id="{6A3D8FAB-5743-4A7A-8C5D-9DBC1F052C93}"/>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3" name="Freeform 6">
              <a:extLst>
                <a:ext uri="{FF2B5EF4-FFF2-40B4-BE49-F238E27FC236}">
                  <a16:creationId xmlns:a16="http://schemas.microsoft.com/office/drawing/2014/main" id="{FB6B084F-DC4D-4FFA-B39F-4DE5BF02762A}"/>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4" name="Freeform 7">
              <a:extLst>
                <a:ext uri="{FF2B5EF4-FFF2-40B4-BE49-F238E27FC236}">
                  <a16:creationId xmlns:a16="http://schemas.microsoft.com/office/drawing/2014/main" id="{6D8DF1FC-2F64-4DF3-940E-CA7689347750}"/>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5" name="Freeform 8">
              <a:extLst>
                <a:ext uri="{FF2B5EF4-FFF2-40B4-BE49-F238E27FC236}">
                  <a16:creationId xmlns:a16="http://schemas.microsoft.com/office/drawing/2014/main" id="{B81401AF-D4F1-4190-BC74-2A73387BD8F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6" name="Freeform 9">
              <a:extLst>
                <a:ext uri="{FF2B5EF4-FFF2-40B4-BE49-F238E27FC236}">
                  <a16:creationId xmlns:a16="http://schemas.microsoft.com/office/drawing/2014/main" id="{01591D03-4C3B-4848-9A5D-F2B16B45E825}"/>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7" name="Freeform 10">
              <a:extLst>
                <a:ext uri="{FF2B5EF4-FFF2-40B4-BE49-F238E27FC236}">
                  <a16:creationId xmlns:a16="http://schemas.microsoft.com/office/drawing/2014/main" id="{2E408CE0-74C5-47EF-9752-EDD6D804D0A1}"/>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8" name="Freeform 11">
              <a:extLst>
                <a:ext uri="{FF2B5EF4-FFF2-40B4-BE49-F238E27FC236}">
                  <a16:creationId xmlns:a16="http://schemas.microsoft.com/office/drawing/2014/main" id="{6F91B8BC-2146-42C8-9CB1-941AE2CF656C}"/>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12" name="TextBox 111">
            <a:extLst>
              <a:ext uri="{FF2B5EF4-FFF2-40B4-BE49-F238E27FC236}">
                <a16:creationId xmlns:a16="http://schemas.microsoft.com/office/drawing/2014/main" id="{8743C87F-548C-44BB-88F9-6DF2D24BD0CF}"/>
              </a:ext>
            </a:extLst>
          </p:cNvPr>
          <p:cNvSpPr txBox="1"/>
          <p:nvPr/>
        </p:nvSpPr>
        <p:spPr>
          <a:xfrm>
            <a:off x="3386475" y="2794262"/>
            <a:ext cx="1271567"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 or HTTPS</a:t>
            </a:r>
          </a:p>
        </p:txBody>
      </p:sp>
      <p:cxnSp>
        <p:nvCxnSpPr>
          <p:cNvPr id="113" name="Straight Connector 112">
            <a:extLst>
              <a:ext uri="{FF2B5EF4-FFF2-40B4-BE49-F238E27FC236}">
                <a16:creationId xmlns:a16="http://schemas.microsoft.com/office/drawing/2014/main" id="{F1887334-EF11-48CB-B4AA-5A9D9A61A304}"/>
              </a:ext>
            </a:extLst>
          </p:cNvPr>
          <p:cNvCxnSpPr>
            <a:cxnSpLocks/>
            <a:endCxn id="119" idx="2"/>
          </p:cNvCxnSpPr>
          <p:nvPr/>
        </p:nvCxnSpPr>
        <p:spPr bwMode="auto">
          <a:xfrm>
            <a:off x="5879778" y="2059298"/>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D4FA7502-72F2-4315-864C-200B068F1E36}"/>
              </a:ext>
            </a:extLst>
          </p:cNvPr>
          <p:cNvCxnSpPr>
            <a:cxnSpLocks/>
          </p:cNvCxnSpPr>
          <p:nvPr/>
        </p:nvCxnSpPr>
        <p:spPr>
          <a:xfrm>
            <a:off x="5891253" y="1882291"/>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732F2FD-8EEB-4A79-B925-01F303B96B09}"/>
              </a:ext>
            </a:extLst>
          </p:cNvPr>
          <p:cNvCxnSpPr>
            <a:cxnSpLocks/>
            <a:endCxn id="120" idx="2"/>
          </p:cNvCxnSpPr>
          <p:nvPr/>
        </p:nvCxnSpPr>
        <p:spPr bwMode="auto">
          <a:xfrm flipV="1">
            <a:off x="5879509" y="2513550"/>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38469854-ED9B-42CA-B306-A23EBF7B3F0A}"/>
              </a:ext>
            </a:extLst>
          </p:cNvPr>
          <p:cNvCxnSpPr>
            <a:cxnSpLocks/>
            <a:endCxn id="121" idx="2"/>
          </p:cNvCxnSpPr>
          <p:nvPr/>
        </p:nvCxnSpPr>
        <p:spPr bwMode="auto">
          <a:xfrm>
            <a:off x="5879509" y="2973698"/>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17" name="Rounded Rectangle 109">
            <a:extLst>
              <a:ext uri="{FF2B5EF4-FFF2-40B4-BE49-F238E27FC236}">
                <a16:creationId xmlns:a16="http://schemas.microsoft.com/office/drawing/2014/main" id="{C6A41116-0C4B-4113-A4AE-BED119682821}"/>
              </a:ext>
            </a:extLst>
          </p:cNvPr>
          <p:cNvSpPr/>
          <p:nvPr/>
        </p:nvSpPr>
        <p:spPr>
          <a:xfrm>
            <a:off x="6245573" y="1769207"/>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18" name="TextBox 117">
            <a:extLst>
              <a:ext uri="{FF2B5EF4-FFF2-40B4-BE49-F238E27FC236}">
                <a16:creationId xmlns:a16="http://schemas.microsoft.com/office/drawing/2014/main" id="{B39547C9-5579-467C-99DD-F9C34999841E}"/>
              </a:ext>
            </a:extLst>
          </p:cNvPr>
          <p:cNvSpPr txBox="1"/>
          <p:nvPr/>
        </p:nvSpPr>
        <p:spPr>
          <a:xfrm>
            <a:off x="6895108" y="1699435"/>
            <a:ext cx="830308"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19" name="Oval 118">
            <a:extLst>
              <a:ext uri="{FF2B5EF4-FFF2-40B4-BE49-F238E27FC236}">
                <a16:creationId xmlns:a16="http://schemas.microsoft.com/office/drawing/2014/main" id="{C63D6F02-7DFC-4D54-AE7A-75D40668F8C5}"/>
              </a:ext>
            </a:extLst>
          </p:cNvPr>
          <p:cNvSpPr>
            <a:spLocks noChangeAspect="1"/>
          </p:cNvSpPr>
          <p:nvPr/>
        </p:nvSpPr>
        <p:spPr>
          <a:xfrm>
            <a:off x="6367207" y="1880150"/>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0" name="Oval 119">
            <a:extLst>
              <a:ext uri="{FF2B5EF4-FFF2-40B4-BE49-F238E27FC236}">
                <a16:creationId xmlns:a16="http://schemas.microsoft.com/office/drawing/2014/main" id="{57523193-C872-4EE0-ACBD-B5E553DCCFB4}"/>
              </a:ext>
            </a:extLst>
          </p:cNvPr>
          <p:cNvSpPr>
            <a:spLocks noChangeAspect="1"/>
          </p:cNvSpPr>
          <p:nvPr/>
        </p:nvSpPr>
        <p:spPr>
          <a:xfrm>
            <a:off x="6367207" y="2330670"/>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1" name="Oval 120">
            <a:extLst>
              <a:ext uri="{FF2B5EF4-FFF2-40B4-BE49-F238E27FC236}">
                <a16:creationId xmlns:a16="http://schemas.microsoft.com/office/drawing/2014/main" id="{A3AB1E54-30AF-45DD-8F2F-A23A15CAE0F2}"/>
              </a:ext>
            </a:extLst>
          </p:cNvPr>
          <p:cNvSpPr>
            <a:spLocks noChangeAspect="1"/>
          </p:cNvSpPr>
          <p:nvPr/>
        </p:nvSpPr>
        <p:spPr>
          <a:xfrm>
            <a:off x="6367207" y="279461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22" name="Straight Connector 121">
            <a:extLst>
              <a:ext uri="{FF2B5EF4-FFF2-40B4-BE49-F238E27FC236}">
                <a16:creationId xmlns:a16="http://schemas.microsoft.com/office/drawing/2014/main" id="{C0543549-44A4-45A1-8F59-754D99A2759B}"/>
              </a:ext>
            </a:extLst>
          </p:cNvPr>
          <p:cNvCxnSpPr>
            <a:cxnSpLocks/>
          </p:cNvCxnSpPr>
          <p:nvPr/>
        </p:nvCxnSpPr>
        <p:spPr>
          <a:xfrm>
            <a:off x="4057091" y="2424382"/>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9691825C-C08C-452A-96D1-DB97C050153C}"/>
              </a:ext>
            </a:extLst>
          </p:cNvPr>
          <p:cNvCxnSpPr>
            <a:cxnSpLocks/>
          </p:cNvCxnSpPr>
          <p:nvPr/>
        </p:nvCxnSpPr>
        <p:spPr>
          <a:xfrm>
            <a:off x="1382355" y="2432927"/>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72EC432D-7D63-41C1-BC09-BB34048C3ED0}"/>
              </a:ext>
            </a:extLst>
          </p:cNvPr>
          <p:cNvCxnSpPr>
            <a:cxnSpLocks/>
          </p:cNvCxnSpPr>
          <p:nvPr/>
        </p:nvCxnSpPr>
        <p:spPr>
          <a:xfrm>
            <a:off x="911065" y="3729519"/>
            <a:ext cx="2475410"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6" name="TextBox 125">
            <a:extLst>
              <a:ext uri="{FF2B5EF4-FFF2-40B4-BE49-F238E27FC236}">
                <a16:creationId xmlns:a16="http://schemas.microsoft.com/office/drawing/2014/main" id="{537D850E-0515-4961-8053-EB09485F7D66}"/>
              </a:ext>
            </a:extLst>
          </p:cNvPr>
          <p:cNvSpPr txBox="1"/>
          <p:nvPr/>
        </p:nvSpPr>
        <p:spPr>
          <a:xfrm>
            <a:off x="5658" y="3963209"/>
            <a:ext cx="3776891" cy="1169551"/>
          </a:xfrm>
          <a:prstGeom prst="rect">
            <a:avLst/>
          </a:prstGeom>
          <a:noFill/>
        </p:spPr>
        <p:txBody>
          <a:bodyPr wrap="square" rtlCol="0" anchor="t">
            <a:spAutoFit/>
          </a:bodyPr>
          <a:lstStyle/>
          <a:p>
            <a:pPr algn="r"/>
            <a:r>
              <a:rPr lang="en-US" sz="1400" dirty="0">
                <a:solidFill>
                  <a:schemeClr val="accent2"/>
                </a:solidFill>
                <a:latin typeface="Calibri" panose="020F0502020204030204" pitchFamily="34" charset="0"/>
              </a:rPr>
              <a:t>http://www.xyz.com/public/page1.htlm</a:t>
            </a:r>
          </a:p>
          <a:p>
            <a:pPr algn="r"/>
            <a:endParaRPr lang="en-US" sz="1400" dirty="0">
              <a:solidFill>
                <a:schemeClr val="accent2"/>
              </a:solidFill>
              <a:latin typeface="Calibri" panose="020F0502020204030204" pitchFamily="34" charset="0"/>
            </a:endParaRPr>
          </a:p>
          <a:p>
            <a:pPr algn="r"/>
            <a:r>
              <a:rPr lang="en-US" sz="1400" dirty="0">
                <a:solidFill>
                  <a:schemeClr val="accent2"/>
                </a:solidFill>
                <a:latin typeface="Calibri" panose="020F0502020204030204" pitchFamily="34" charset="0"/>
              </a:rPr>
              <a:t>http://www.xyz.com/finance/page1.htlm</a:t>
            </a:r>
          </a:p>
          <a:p>
            <a:pPr algn="r"/>
            <a:endParaRPr lang="en-US" sz="1400" dirty="0">
              <a:solidFill>
                <a:schemeClr val="accent2"/>
              </a:solidFill>
              <a:latin typeface="Calibri" panose="020F0502020204030204" pitchFamily="34" charset="0"/>
            </a:endParaRPr>
          </a:p>
          <a:p>
            <a:pPr algn="r"/>
            <a:r>
              <a:rPr lang="en-US" sz="1400" dirty="0">
                <a:solidFill>
                  <a:schemeClr val="accent2"/>
                </a:solidFill>
                <a:latin typeface="Calibri" panose="020F0502020204030204" pitchFamily="34" charset="0"/>
              </a:rPr>
              <a:t>http://www.xyz.com/private/page1.htlm</a:t>
            </a:r>
          </a:p>
        </p:txBody>
      </p:sp>
      <p:cxnSp>
        <p:nvCxnSpPr>
          <p:cNvPr id="43" name="Straight Arrow Connector 42">
            <a:extLst>
              <a:ext uri="{FF2B5EF4-FFF2-40B4-BE49-F238E27FC236}">
                <a16:creationId xmlns:a16="http://schemas.microsoft.com/office/drawing/2014/main" id="{7AC2AE65-7888-48B1-9F8C-37170AC3DFC2}"/>
              </a:ext>
            </a:extLst>
          </p:cNvPr>
          <p:cNvCxnSpPr>
            <a:cxnSpLocks/>
          </p:cNvCxnSpPr>
          <p:nvPr/>
        </p:nvCxnSpPr>
        <p:spPr>
          <a:xfrm>
            <a:off x="4159277" y="3729519"/>
            <a:ext cx="2462240"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230091C-2896-40E0-8136-3F3E3845AD55}"/>
              </a:ext>
            </a:extLst>
          </p:cNvPr>
          <p:cNvSpPr txBox="1"/>
          <p:nvPr/>
        </p:nvSpPr>
        <p:spPr>
          <a:xfrm>
            <a:off x="3982004" y="3963209"/>
            <a:ext cx="3776891" cy="738664"/>
          </a:xfrm>
          <a:prstGeom prst="rect">
            <a:avLst/>
          </a:prstGeom>
          <a:noFill/>
        </p:spPr>
        <p:txBody>
          <a:bodyPr wrap="square" rtlCol="0" anchor="t">
            <a:spAutoFit/>
          </a:bodyPr>
          <a:lstStyle/>
          <a:p>
            <a:r>
              <a:rPr lang="en-US" sz="1400" dirty="0">
                <a:solidFill>
                  <a:schemeClr val="accent2"/>
                </a:solidFill>
                <a:latin typeface="Calibri" panose="020F0502020204030204" pitchFamily="34" charset="0"/>
              </a:rPr>
              <a:t>http://www.xyz.com/public/page1.htlm</a:t>
            </a:r>
          </a:p>
          <a:p>
            <a:endParaRPr lang="en-US" sz="1400" dirty="0">
              <a:solidFill>
                <a:schemeClr val="accent2"/>
              </a:solidFill>
              <a:latin typeface="Calibri" panose="020F0502020204030204" pitchFamily="34" charset="0"/>
            </a:endParaRPr>
          </a:p>
          <a:p>
            <a:endParaRPr lang="en-US" sz="1400" dirty="0">
              <a:solidFill>
                <a:schemeClr val="accent2"/>
              </a:solidFill>
              <a:latin typeface="Calibri" panose="020F0502020204030204" pitchFamily="34" charset="0"/>
            </a:endParaRPr>
          </a:p>
        </p:txBody>
      </p:sp>
      <p:grpSp>
        <p:nvGrpSpPr>
          <p:cNvPr id="46" name="Group 45">
            <a:extLst>
              <a:ext uri="{FF2B5EF4-FFF2-40B4-BE49-F238E27FC236}">
                <a16:creationId xmlns:a16="http://schemas.microsoft.com/office/drawing/2014/main" id="{4123C90C-CAC8-46CB-B845-202EADAB62BE}"/>
              </a:ext>
            </a:extLst>
          </p:cNvPr>
          <p:cNvGrpSpPr/>
          <p:nvPr/>
        </p:nvGrpSpPr>
        <p:grpSpPr>
          <a:xfrm>
            <a:off x="583338" y="1794042"/>
            <a:ext cx="621857" cy="1225361"/>
            <a:chOff x="3386589" y="1994436"/>
            <a:chExt cx="621857" cy="1225361"/>
          </a:xfrm>
        </p:grpSpPr>
        <p:grpSp>
          <p:nvGrpSpPr>
            <p:cNvPr id="47" name="Group 46">
              <a:extLst>
                <a:ext uri="{FF2B5EF4-FFF2-40B4-BE49-F238E27FC236}">
                  <a16:creationId xmlns:a16="http://schemas.microsoft.com/office/drawing/2014/main" id="{63087EF0-ACFF-4D7F-853D-F6FD739FFECF}"/>
                </a:ext>
              </a:extLst>
            </p:cNvPr>
            <p:cNvGrpSpPr>
              <a:grpSpLocks noChangeAspect="1"/>
            </p:cNvGrpSpPr>
            <p:nvPr/>
          </p:nvGrpSpPr>
          <p:grpSpPr>
            <a:xfrm>
              <a:off x="3386589" y="1994436"/>
              <a:ext cx="618352" cy="573362"/>
              <a:chOff x="21532850" y="-24034750"/>
              <a:chExt cx="24393525" cy="22618700"/>
            </a:xfrm>
          </p:grpSpPr>
          <p:sp>
            <p:nvSpPr>
              <p:cNvPr id="64" name="Oval 42">
                <a:extLst>
                  <a:ext uri="{FF2B5EF4-FFF2-40B4-BE49-F238E27FC236}">
                    <a16:creationId xmlns:a16="http://schemas.microsoft.com/office/drawing/2014/main" id="{1311DDE5-2299-4314-9D18-5242A4C7531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5" name="Freeform 43">
                <a:extLst>
                  <a:ext uri="{FF2B5EF4-FFF2-40B4-BE49-F238E27FC236}">
                    <a16:creationId xmlns:a16="http://schemas.microsoft.com/office/drawing/2014/main" id="{9C872D27-8BC4-4D96-9F4D-BB5CB9382240}"/>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6" name="Freeform 44">
                <a:extLst>
                  <a:ext uri="{FF2B5EF4-FFF2-40B4-BE49-F238E27FC236}">
                    <a16:creationId xmlns:a16="http://schemas.microsoft.com/office/drawing/2014/main" id="{049D5BED-6F0D-4404-A4E2-F0391A8C27C6}"/>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7" name="Freeform 45">
                <a:extLst>
                  <a:ext uri="{FF2B5EF4-FFF2-40B4-BE49-F238E27FC236}">
                    <a16:creationId xmlns:a16="http://schemas.microsoft.com/office/drawing/2014/main" id="{6403716A-8009-439F-8D11-8CE9CD95718D}"/>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8" name="Freeform 46">
                <a:extLst>
                  <a:ext uri="{FF2B5EF4-FFF2-40B4-BE49-F238E27FC236}">
                    <a16:creationId xmlns:a16="http://schemas.microsoft.com/office/drawing/2014/main" id="{4D99566E-8252-43D3-A403-243623192F48}"/>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9" name="Oval 47">
                <a:extLst>
                  <a:ext uri="{FF2B5EF4-FFF2-40B4-BE49-F238E27FC236}">
                    <a16:creationId xmlns:a16="http://schemas.microsoft.com/office/drawing/2014/main" id="{76B47822-AF9D-40D3-B045-4DAB7D26467D}"/>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0" name="Freeform 48">
                <a:extLst>
                  <a:ext uri="{FF2B5EF4-FFF2-40B4-BE49-F238E27FC236}">
                    <a16:creationId xmlns:a16="http://schemas.microsoft.com/office/drawing/2014/main" id="{01157005-8062-4126-B7A2-3EBF917A2A8A}"/>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1" name="Freeform 49">
                <a:extLst>
                  <a:ext uri="{FF2B5EF4-FFF2-40B4-BE49-F238E27FC236}">
                    <a16:creationId xmlns:a16="http://schemas.microsoft.com/office/drawing/2014/main" id="{74D9FE2A-20AA-48E2-8337-F8B815A36820}"/>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2" name="Freeform 50">
                <a:extLst>
                  <a:ext uri="{FF2B5EF4-FFF2-40B4-BE49-F238E27FC236}">
                    <a16:creationId xmlns:a16="http://schemas.microsoft.com/office/drawing/2014/main" id="{A80FC245-4BEC-4157-93A4-7C5CB0910200}"/>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3" name="Freeform 51">
                <a:extLst>
                  <a:ext uri="{FF2B5EF4-FFF2-40B4-BE49-F238E27FC236}">
                    <a16:creationId xmlns:a16="http://schemas.microsoft.com/office/drawing/2014/main" id="{49775086-C67B-49AA-98EA-503B166E8F1F}"/>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4" name="Oval 52">
                <a:extLst>
                  <a:ext uri="{FF2B5EF4-FFF2-40B4-BE49-F238E27FC236}">
                    <a16:creationId xmlns:a16="http://schemas.microsoft.com/office/drawing/2014/main" id="{DE467B48-6A93-4EA5-87CA-840F2C319E09}"/>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5" name="Freeform 53">
                <a:extLst>
                  <a:ext uri="{FF2B5EF4-FFF2-40B4-BE49-F238E27FC236}">
                    <a16:creationId xmlns:a16="http://schemas.microsoft.com/office/drawing/2014/main" id="{E9A934F8-2ADD-4BB3-B682-401F16831C52}"/>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6" name="Freeform 54">
                <a:extLst>
                  <a:ext uri="{FF2B5EF4-FFF2-40B4-BE49-F238E27FC236}">
                    <a16:creationId xmlns:a16="http://schemas.microsoft.com/office/drawing/2014/main" id="{1D6B4B71-F983-4364-8D97-E4F2091BF12D}"/>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7" name="Freeform 55">
                <a:extLst>
                  <a:ext uri="{FF2B5EF4-FFF2-40B4-BE49-F238E27FC236}">
                    <a16:creationId xmlns:a16="http://schemas.microsoft.com/office/drawing/2014/main" id="{2CDAA500-A25F-4A68-83A8-67CB4E063EF5}"/>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8" name="Freeform 56">
                <a:extLst>
                  <a:ext uri="{FF2B5EF4-FFF2-40B4-BE49-F238E27FC236}">
                    <a16:creationId xmlns:a16="http://schemas.microsoft.com/office/drawing/2014/main" id="{9F8D8035-AC6C-4E4D-811D-D0EB9B3930F1}"/>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48" name="Group 47">
              <a:extLst>
                <a:ext uri="{FF2B5EF4-FFF2-40B4-BE49-F238E27FC236}">
                  <a16:creationId xmlns:a16="http://schemas.microsoft.com/office/drawing/2014/main" id="{0273B077-0833-47E9-9B62-53D696C458B3}"/>
                </a:ext>
              </a:extLst>
            </p:cNvPr>
            <p:cNvGrpSpPr>
              <a:grpSpLocks noChangeAspect="1"/>
            </p:cNvGrpSpPr>
            <p:nvPr/>
          </p:nvGrpSpPr>
          <p:grpSpPr>
            <a:xfrm>
              <a:off x="3390094" y="2646435"/>
              <a:ext cx="618352" cy="573362"/>
              <a:chOff x="21532850" y="-24034750"/>
              <a:chExt cx="24393525" cy="22618700"/>
            </a:xfrm>
          </p:grpSpPr>
          <p:sp>
            <p:nvSpPr>
              <p:cNvPr id="49" name="Oval 42">
                <a:extLst>
                  <a:ext uri="{FF2B5EF4-FFF2-40B4-BE49-F238E27FC236}">
                    <a16:creationId xmlns:a16="http://schemas.microsoft.com/office/drawing/2014/main" id="{A30C16A9-4083-43A5-BE54-29F4DFA0880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0" name="Freeform 43">
                <a:extLst>
                  <a:ext uri="{FF2B5EF4-FFF2-40B4-BE49-F238E27FC236}">
                    <a16:creationId xmlns:a16="http://schemas.microsoft.com/office/drawing/2014/main" id="{66B4D1B4-5E25-460D-B75C-A2D407F428D0}"/>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1" name="Freeform 44">
                <a:extLst>
                  <a:ext uri="{FF2B5EF4-FFF2-40B4-BE49-F238E27FC236}">
                    <a16:creationId xmlns:a16="http://schemas.microsoft.com/office/drawing/2014/main" id="{993BF267-66A7-459B-B25D-7859559986CC}"/>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2" name="Freeform 45">
                <a:extLst>
                  <a:ext uri="{FF2B5EF4-FFF2-40B4-BE49-F238E27FC236}">
                    <a16:creationId xmlns:a16="http://schemas.microsoft.com/office/drawing/2014/main" id="{57A45A58-79B9-4B39-820C-15814DFBE634}"/>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3" name="Freeform 46">
                <a:extLst>
                  <a:ext uri="{FF2B5EF4-FFF2-40B4-BE49-F238E27FC236}">
                    <a16:creationId xmlns:a16="http://schemas.microsoft.com/office/drawing/2014/main" id="{CA72C388-152A-4E82-9A56-CF37EBCEFD5A}"/>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4" name="Oval 47">
                <a:extLst>
                  <a:ext uri="{FF2B5EF4-FFF2-40B4-BE49-F238E27FC236}">
                    <a16:creationId xmlns:a16="http://schemas.microsoft.com/office/drawing/2014/main" id="{246D05B7-C486-4BDC-ABA9-4DE35B9882C8}"/>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5" name="Freeform 48">
                <a:extLst>
                  <a:ext uri="{FF2B5EF4-FFF2-40B4-BE49-F238E27FC236}">
                    <a16:creationId xmlns:a16="http://schemas.microsoft.com/office/drawing/2014/main" id="{0BAE37C3-A83D-4A5E-ADD7-4ABE915C63FB}"/>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6" name="Freeform 49">
                <a:extLst>
                  <a:ext uri="{FF2B5EF4-FFF2-40B4-BE49-F238E27FC236}">
                    <a16:creationId xmlns:a16="http://schemas.microsoft.com/office/drawing/2014/main" id="{87D6C8EF-8474-41BD-A61A-FE92DB35ABAE}"/>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7" name="Freeform 50">
                <a:extLst>
                  <a:ext uri="{FF2B5EF4-FFF2-40B4-BE49-F238E27FC236}">
                    <a16:creationId xmlns:a16="http://schemas.microsoft.com/office/drawing/2014/main" id="{0E55695C-BCFE-4E18-AF91-67758072C13E}"/>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8" name="Freeform 51">
                <a:extLst>
                  <a:ext uri="{FF2B5EF4-FFF2-40B4-BE49-F238E27FC236}">
                    <a16:creationId xmlns:a16="http://schemas.microsoft.com/office/drawing/2014/main" id="{2876E131-1C97-45AC-AF27-AC0CAAAD636C}"/>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9" name="Oval 52">
                <a:extLst>
                  <a:ext uri="{FF2B5EF4-FFF2-40B4-BE49-F238E27FC236}">
                    <a16:creationId xmlns:a16="http://schemas.microsoft.com/office/drawing/2014/main" id="{F3EB8979-3DEB-4111-AFCB-42E215B8B007}"/>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0" name="Freeform 53">
                <a:extLst>
                  <a:ext uri="{FF2B5EF4-FFF2-40B4-BE49-F238E27FC236}">
                    <a16:creationId xmlns:a16="http://schemas.microsoft.com/office/drawing/2014/main" id="{DA200B0E-F9C9-4F3A-93B5-AB3BA98252FA}"/>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1" name="Freeform 54">
                <a:extLst>
                  <a:ext uri="{FF2B5EF4-FFF2-40B4-BE49-F238E27FC236}">
                    <a16:creationId xmlns:a16="http://schemas.microsoft.com/office/drawing/2014/main" id="{EB340375-DA7E-40A9-8526-4527C57C5117}"/>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2" name="Freeform 55">
                <a:extLst>
                  <a:ext uri="{FF2B5EF4-FFF2-40B4-BE49-F238E27FC236}">
                    <a16:creationId xmlns:a16="http://schemas.microsoft.com/office/drawing/2014/main" id="{61AF6EB2-072A-4713-A254-E84725682C72}"/>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3" name="Freeform 56">
                <a:extLst>
                  <a:ext uri="{FF2B5EF4-FFF2-40B4-BE49-F238E27FC236}">
                    <a16:creationId xmlns:a16="http://schemas.microsoft.com/office/drawing/2014/main" id="{D93A4F46-1569-44A9-A457-D3B9518422B5}"/>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grpSp>
        <p:nvGrpSpPr>
          <p:cNvPr id="80" name="Group 79">
            <a:extLst>
              <a:ext uri="{FF2B5EF4-FFF2-40B4-BE49-F238E27FC236}">
                <a16:creationId xmlns:a16="http://schemas.microsoft.com/office/drawing/2014/main" id="{2726C216-F3EF-4CDE-AEEF-F5E247480DA8}"/>
              </a:ext>
            </a:extLst>
          </p:cNvPr>
          <p:cNvGrpSpPr>
            <a:grpSpLocks/>
          </p:cNvGrpSpPr>
          <p:nvPr/>
        </p:nvGrpSpPr>
        <p:grpSpPr>
          <a:xfrm>
            <a:off x="4069079" y="4343716"/>
            <a:ext cx="368581" cy="365760"/>
            <a:chOff x="8380423" y="468351"/>
            <a:chExt cx="459431" cy="457200"/>
          </a:xfrm>
        </p:grpSpPr>
        <p:sp>
          <p:nvSpPr>
            <p:cNvPr id="81" name="Rectangle 80">
              <a:extLst>
                <a:ext uri="{FF2B5EF4-FFF2-40B4-BE49-F238E27FC236}">
                  <a16:creationId xmlns:a16="http://schemas.microsoft.com/office/drawing/2014/main" id="{71C15AE3-4D67-456D-8970-1622D49ABA0D}"/>
                </a:ext>
              </a:extLst>
            </p:cNvPr>
            <p:cNvSpPr>
              <a:spLocks noChangeAspect="1"/>
            </p:cNvSpPr>
            <p:nvPr/>
          </p:nvSpPr>
          <p:spPr>
            <a:xfrm>
              <a:off x="8380423" y="468351"/>
              <a:ext cx="457200" cy="457200"/>
            </a:xfrm>
            <a:prstGeom prst="rect">
              <a:avLst/>
            </a:prstGeom>
            <a:solidFill>
              <a:schemeClr val="bg1">
                <a:alpha val="5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82" name="Straight Connector 81">
              <a:extLst>
                <a:ext uri="{FF2B5EF4-FFF2-40B4-BE49-F238E27FC236}">
                  <a16:creationId xmlns:a16="http://schemas.microsoft.com/office/drawing/2014/main" id="{E0CC832A-8B1E-44EE-BC23-99739D79AD63}"/>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F1D8ABE3-FC9B-4A84-BD72-D55645FFC508}"/>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A1E177EC-CAE4-439D-BAE5-BBE619DB7BEC}"/>
              </a:ext>
            </a:extLst>
          </p:cNvPr>
          <p:cNvGrpSpPr>
            <a:grpSpLocks/>
          </p:cNvGrpSpPr>
          <p:nvPr/>
        </p:nvGrpSpPr>
        <p:grpSpPr>
          <a:xfrm>
            <a:off x="4069079" y="4824346"/>
            <a:ext cx="368581" cy="365760"/>
            <a:chOff x="8380423" y="468351"/>
            <a:chExt cx="459431" cy="457200"/>
          </a:xfrm>
        </p:grpSpPr>
        <p:sp>
          <p:nvSpPr>
            <p:cNvPr id="85" name="Rectangle 84">
              <a:extLst>
                <a:ext uri="{FF2B5EF4-FFF2-40B4-BE49-F238E27FC236}">
                  <a16:creationId xmlns:a16="http://schemas.microsoft.com/office/drawing/2014/main" id="{CBBA9F7F-7833-44EC-B1BD-1F6E62A626C9}"/>
                </a:ext>
              </a:extLst>
            </p:cNvPr>
            <p:cNvSpPr>
              <a:spLocks noChangeAspect="1"/>
            </p:cNvSpPr>
            <p:nvPr/>
          </p:nvSpPr>
          <p:spPr>
            <a:xfrm>
              <a:off x="8380423" y="468351"/>
              <a:ext cx="457200" cy="457200"/>
            </a:xfrm>
            <a:prstGeom prst="rect">
              <a:avLst/>
            </a:prstGeom>
            <a:solidFill>
              <a:schemeClr val="bg1">
                <a:alpha val="5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86" name="Straight Connector 85">
              <a:extLst>
                <a:ext uri="{FF2B5EF4-FFF2-40B4-BE49-F238E27FC236}">
                  <a16:creationId xmlns:a16="http://schemas.microsoft.com/office/drawing/2014/main" id="{5B13DF3B-4174-43AB-B03B-BB76740F73C3}"/>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7C31ED7E-1A5F-4475-8295-8B09BCA9F601}"/>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25772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Add LB Rule configuration to Virtual Server</a:t>
            </a:r>
          </a:p>
          <a:p>
            <a:pPr lvl="1"/>
            <a:r>
              <a:rPr lang="en-US" dirty="0"/>
              <a:t>Under Networking – Load Balancing – Virtual Servers </a:t>
            </a:r>
          </a:p>
          <a:p>
            <a:pPr lvl="1"/>
            <a:endParaRPr lang="en-US" dirty="0"/>
          </a:p>
        </p:txBody>
      </p:sp>
      <p:pic>
        <p:nvPicPr>
          <p:cNvPr id="10" name="Picture 9">
            <a:extLst>
              <a:ext uri="{FF2B5EF4-FFF2-40B4-BE49-F238E27FC236}">
                <a16:creationId xmlns:a16="http://schemas.microsoft.com/office/drawing/2014/main" id="{21A42E3D-B22A-4D04-9B13-2699083A733F}"/>
              </a:ext>
            </a:extLst>
          </p:cNvPr>
          <p:cNvPicPr>
            <a:picLocks noChangeAspect="1"/>
          </p:cNvPicPr>
          <p:nvPr/>
        </p:nvPicPr>
        <p:blipFill>
          <a:blip r:embed="rId2"/>
          <a:stretch>
            <a:fillRect/>
          </a:stretch>
        </p:blipFill>
        <p:spPr>
          <a:xfrm>
            <a:off x="1655379" y="2633005"/>
            <a:ext cx="7905750" cy="338137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 </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Block Specific URLs (2/2)</a:t>
            </a:r>
          </a:p>
        </p:txBody>
      </p:sp>
      <p:sp>
        <p:nvSpPr>
          <p:cNvPr id="12" name="Rectangle 11">
            <a:extLst>
              <a:ext uri="{FF2B5EF4-FFF2-40B4-BE49-F238E27FC236}">
                <a16:creationId xmlns:a16="http://schemas.microsoft.com/office/drawing/2014/main" id="{6F0F2F6B-FD32-4009-9F42-7307E113CC0F}"/>
              </a:ext>
            </a:extLst>
          </p:cNvPr>
          <p:cNvSpPr/>
          <p:nvPr/>
        </p:nvSpPr>
        <p:spPr>
          <a:xfrm>
            <a:off x="6939737" y="130175"/>
            <a:ext cx="4985471" cy="237654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 name="Picture 5">
            <a:extLst>
              <a:ext uri="{FF2B5EF4-FFF2-40B4-BE49-F238E27FC236}">
                <a16:creationId xmlns:a16="http://schemas.microsoft.com/office/drawing/2014/main" id="{0C7CA394-6D57-4CD2-BD5D-9641A2D4A012}"/>
              </a:ext>
            </a:extLst>
          </p:cNvPr>
          <p:cNvPicPr>
            <a:picLocks noChangeAspect="1"/>
          </p:cNvPicPr>
          <p:nvPr/>
        </p:nvPicPr>
        <p:blipFill rotWithShape="1">
          <a:blip r:embed="rId3"/>
          <a:srcRect r="1249"/>
          <a:stretch/>
        </p:blipFill>
        <p:spPr>
          <a:xfrm>
            <a:off x="6963386" y="149267"/>
            <a:ext cx="4985471" cy="2286503"/>
          </a:xfrm>
          <a:prstGeom prst="rect">
            <a:avLst/>
          </a:prstGeom>
        </p:spPr>
      </p:pic>
      <p:sp>
        <p:nvSpPr>
          <p:cNvPr id="9" name="Rectangle 8">
            <a:extLst>
              <a:ext uri="{FF2B5EF4-FFF2-40B4-BE49-F238E27FC236}">
                <a16:creationId xmlns:a16="http://schemas.microsoft.com/office/drawing/2014/main" id="{5DCC5875-AE6D-4614-B0A5-3C05266D4735}"/>
              </a:ext>
            </a:extLst>
          </p:cNvPr>
          <p:cNvSpPr/>
          <p:nvPr/>
        </p:nvSpPr>
        <p:spPr>
          <a:xfrm>
            <a:off x="2971799" y="2601473"/>
            <a:ext cx="1414051"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Tree>
    <p:extLst>
      <p:ext uri="{BB962C8B-B14F-4D97-AF65-F5344CB8AC3E}">
        <p14:creationId xmlns:p14="http://schemas.microsoft.com/office/powerpoint/2010/main" val="2074557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examples </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Use Case:</a:t>
            </a:r>
          </a:p>
          <a:p>
            <a:pPr>
              <a:spcBef>
                <a:spcPts val="0"/>
              </a:spcBef>
              <a:buNone/>
            </a:pPr>
            <a:r>
              <a:rPr lang="en-US" sz="1600" dirty="0"/>
              <a:t>Redirect requests starting with "/private" or "/finance" to specific pools</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Redirect Specific URL/Host to Specific Pools (1/4)</a:t>
            </a:r>
          </a:p>
        </p:txBody>
      </p:sp>
      <p:grpSp>
        <p:nvGrpSpPr>
          <p:cNvPr id="91" name="Group 90">
            <a:extLst>
              <a:ext uri="{FF2B5EF4-FFF2-40B4-BE49-F238E27FC236}">
                <a16:creationId xmlns:a16="http://schemas.microsoft.com/office/drawing/2014/main" id="{47C9C64A-276D-410A-B751-8458FA4555EE}"/>
              </a:ext>
            </a:extLst>
          </p:cNvPr>
          <p:cNvGrpSpPr/>
          <p:nvPr/>
        </p:nvGrpSpPr>
        <p:grpSpPr>
          <a:xfrm>
            <a:off x="3454843" y="2109933"/>
            <a:ext cx="602248" cy="602488"/>
            <a:chOff x="7736620" y="7009631"/>
            <a:chExt cx="4501800" cy="4503600"/>
          </a:xfrm>
          <a:solidFill>
            <a:schemeClr val="accent1"/>
          </a:solidFill>
        </p:grpSpPr>
        <p:sp>
          <p:nvSpPr>
            <p:cNvPr id="92" name="Freeform: Shape 1">
              <a:extLst>
                <a:ext uri="{FF2B5EF4-FFF2-40B4-BE49-F238E27FC236}">
                  <a16:creationId xmlns:a16="http://schemas.microsoft.com/office/drawing/2014/main" id="{9855E3D7-7352-44BF-92AA-ADC4CDFD32CE}"/>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3" name="Freeform: Shape 2">
              <a:extLst>
                <a:ext uri="{FF2B5EF4-FFF2-40B4-BE49-F238E27FC236}">
                  <a16:creationId xmlns:a16="http://schemas.microsoft.com/office/drawing/2014/main" id="{C37F084C-A66E-47D0-BB9D-429959B26184}"/>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4" name="Freeform: Shape 3">
              <a:extLst>
                <a:ext uri="{FF2B5EF4-FFF2-40B4-BE49-F238E27FC236}">
                  <a16:creationId xmlns:a16="http://schemas.microsoft.com/office/drawing/2014/main" id="{1583734D-694E-4131-ACE8-9C714E37D02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5" name="Freeform: Shape 4">
              <a:extLst>
                <a:ext uri="{FF2B5EF4-FFF2-40B4-BE49-F238E27FC236}">
                  <a16:creationId xmlns:a16="http://schemas.microsoft.com/office/drawing/2014/main" id="{5CE88C91-5638-4104-A58F-DABFE5E06D9D}"/>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6" name="Freeform: Shape 5">
              <a:extLst>
                <a:ext uri="{FF2B5EF4-FFF2-40B4-BE49-F238E27FC236}">
                  <a16:creationId xmlns:a16="http://schemas.microsoft.com/office/drawing/2014/main" id="{B2151617-14D0-4EBD-9741-7F87A117D1A3}"/>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97" name="Group 96">
            <a:extLst>
              <a:ext uri="{FF2B5EF4-FFF2-40B4-BE49-F238E27FC236}">
                <a16:creationId xmlns:a16="http://schemas.microsoft.com/office/drawing/2014/main" id="{5CDDE178-F7E1-4982-A88D-C572F15293B2}"/>
              </a:ext>
            </a:extLst>
          </p:cNvPr>
          <p:cNvGrpSpPr>
            <a:grpSpLocks noChangeAspect="1"/>
          </p:cNvGrpSpPr>
          <p:nvPr/>
        </p:nvGrpSpPr>
        <p:grpSpPr>
          <a:xfrm>
            <a:off x="3845057" y="1973387"/>
            <a:ext cx="364538" cy="338684"/>
            <a:chOff x="2560638" y="566738"/>
            <a:chExt cx="6486525" cy="6486525"/>
          </a:xfrm>
          <a:solidFill>
            <a:schemeClr val="accent1"/>
          </a:solidFill>
        </p:grpSpPr>
        <p:sp>
          <p:nvSpPr>
            <p:cNvPr id="98" name="Freeform 1">
              <a:extLst>
                <a:ext uri="{FF2B5EF4-FFF2-40B4-BE49-F238E27FC236}">
                  <a16:creationId xmlns:a16="http://schemas.microsoft.com/office/drawing/2014/main" id="{EAEB218D-9C9E-46F0-91AF-E28FAAF379B8}"/>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9" name="Freeform 2">
              <a:extLst>
                <a:ext uri="{FF2B5EF4-FFF2-40B4-BE49-F238E27FC236}">
                  <a16:creationId xmlns:a16="http://schemas.microsoft.com/office/drawing/2014/main" id="{848B09E7-F8AD-48A7-B461-EA2BD643AA8C}"/>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0" name="Freeform 3">
              <a:extLst>
                <a:ext uri="{FF2B5EF4-FFF2-40B4-BE49-F238E27FC236}">
                  <a16:creationId xmlns:a16="http://schemas.microsoft.com/office/drawing/2014/main" id="{B8BEF193-0810-4778-806B-1DECE92BF60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1" name="Freeform 4">
              <a:extLst>
                <a:ext uri="{FF2B5EF4-FFF2-40B4-BE49-F238E27FC236}">
                  <a16:creationId xmlns:a16="http://schemas.microsoft.com/office/drawing/2014/main" id="{12F5B82E-551D-4E03-8CE7-251AFD39EE6D}"/>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2" name="Freeform 5">
              <a:extLst>
                <a:ext uri="{FF2B5EF4-FFF2-40B4-BE49-F238E27FC236}">
                  <a16:creationId xmlns:a16="http://schemas.microsoft.com/office/drawing/2014/main" id="{6A3D8FAB-5743-4A7A-8C5D-9DBC1F052C93}"/>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3" name="Freeform 6">
              <a:extLst>
                <a:ext uri="{FF2B5EF4-FFF2-40B4-BE49-F238E27FC236}">
                  <a16:creationId xmlns:a16="http://schemas.microsoft.com/office/drawing/2014/main" id="{FB6B084F-DC4D-4FFA-B39F-4DE5BF02762A}"/>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4" name="Freeform 7">
              <a:extLst>
                <a:ext uri="{FF2B5EF4-FFF2-40B4-BE49-F238E27FC236}">
                  <a16:creationId xmlns:a16="http://schemas.microsoft.com/office/drawing/2014/main" id="{6D8DF1FC-2F64-4DF3-940E-CA7689347750}"/>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5" name="Freeform 8">
              <a:extLst>
                <a:ext uri="{FF2B5EF4-FFF2-40B4-BE49-F238E27FC236}">
                  <a16:creationId xmlns:a16="http://schemas.microsoft.com/office/drawing/2014/main" id="{B81401AF-D4F1-4190-BC74-2A73387BD8F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6" name="Freeform 9">
              <a:extLst>
                <a:ext uri="{FF2B5EF4-FFF2-40B4-BE49-F238E27FC236}">
                  <a16:creationId xmlns:a16="http://schemas.microsoft.com/office/drawing/2014/main" id="{01591D03-4C3B-4848-9A5D-F2B16B45E825}"/>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7" name="Freeform 10">
              <a:extLst>
                <a:ext uri="{FF2B5EF4-FFF2-40B4-BE49-F238E27FC236}">
                  <a16:creationId xmlns:a16="http://schemas.microsoft.com/office/drawing/2014/main" id="{2E408CE0-74C5-47EF-9752-EDD6D804D0A1}"/>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8" name="Freeform 11">
              <a:extLst>
                <a:ext uri="{FF2B5EF4-FFF2-40B4-BE49-F238E27FC236}">
                  <a16:creationId xmlns:a16="http://schemas.microsoft.com/office/drawing/2014/main" id="{6F91B8BC-2146-42C8-9CB1-941AE2CF656C}"/>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12" name="TextBox 111">
            <a:extLst>
              <a:ext uri="{FF2B5EF4-FFF2-40B4-BE49-F238E27FC236}">
                <a16:creationId xmlns:a16="http://schemas.microsoft.com/office/drawing/2014/main" id="{8743C87F-548C-44BB-88F9-6DF2D24BD0CF}"/>
              </a:ext>
            </a:extLst>
          </p:cNvPr>
          <p:cNvSpPr txBox="1"/>
          <p:nvPr/>
        </p:nvSpPr>
        <p:spPr>
          <a:xfrm>
            <a:off x="3386475" y="2794262"/>
            <a:ext cx="1271567"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 or HTTPS</a:t>
            </a:r>
          </a:p>
        </p:txBody>
      </p:sp>
      <p:cxnSp>
        <p:nvCxnSpPr>
          <p:cNvPr id="122" name="Straight Connector 121">
            <a:extLst>
              <a:ext uri="{FF2B5EF4-FFF2-40B4-BE49-F238E27FC236}">
                <a16:creationId xmlns:a16="http://schemas.microsoft.com/office/drawing/2014/main" id="{C0543549-44A4-45A1-8F59-754D99A2759B}"/>
              </a:ext>
            </a:extLst>
          </p:cNvPr>
          <p:cNvCxnSpPr>
            <a:cxnSpLocks/>
          </p:cNvCxnSpPr>
          <p:nvPr/>
        </p:nvCxnSpPr>
        <p:spPr>
          <a:xfrm>
            <a:off x="4057091" y="2424382"/>
            <a:ext cx="1719515" cy="2005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9691825C-C08C-452A-96D1-DB97C050153C}"/>
              </a:ext>
            </a:extLst>
          </p:cNvPr>
          <p:cNvCxnSpPr>
            <a:cxnSpLocks/>
          </p:cNvCxnSpPr>
          <p:nvPr/>
        </p:nvCxnSpPr>
        <p:spPr>
          <a:xfrm>
            <a:off x="1382355" y="2432927"/>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72EC432D-7D63-41C1-BC09-BB34048C3ED0}"/>
              </a:ext>
            </a:extLst>
          </p:cNvPr>
          <p:cNvCxnSpPr>
            <a:cxnSpLocks/>
          </p:cNvCxnSpPr>
          <p:nvPr/>
        </p:nvCxnSpPr>
        <p:spPr>
          <a:xfrm>
            <a:off x="911065" y="3729519"/>
            <a:ext cx="2312983"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6" name="TextBox 125">
            <a:extLst>
              <a:ext uri="{FF2B5EF4-FFF2-40B4-BE49-F238E27FC236}">
                <a16:creationId xmlns:a16="http://schemas.microsoft.com/office/drawing/2014/main" id="{537D850E-0515-4961-8053-EB09485F7D66}"/>
              </a:ext>
            </a:extLst>
          </p:cNvPr>
          <p:cNvSpPr txBox="1"/>
          <p:nvPr/>
        </p:nvSpPr>
        <p:spPr>
          <a:xfrm>
            <a:off x="5658" y="3963209"/>
            <a:ext cx="3776891" cy="1169551"/>
          </a:xfrm>
          <a:prstGeom prst="rect">
            <a:avLst/>
          </a:prstGeom>
          <a:noFill/>
        </p:spPr>
        <p:txBody>
          <a:bodyPr wrap="square" rtlCol="0" anchor="t">
            <a:spAutoFit/>
          </a:bodyPr>
          <a:lstStyle/>
          <a:p>
            <a:pPr algn="r"/>
            <a:r>
              <a:rPr lang="en-US" sz="1400" dirty="0">
                <a:solidFill>
                  <a:schemeClr val="accent2"/>
                </a:solidFill>
                <a:latin typeface="Calibri" panose="020F0502020204030204" pitchFamily="34" charset="0"/>
              </a:rPr>
              <a:t>http://www.xyz.com/public/page1.htlm</a:t>
            </a:r>
          </a:p>
          <a:p>
            <a:pPr algn="r"/>
            <a:endParaRPr lang="en-US" sz="1400" dirty="0">
              <a:solidFill>
                <a:schemeClr val="accent2"/>
              </a:solidFill>
              <a:latin typeface="Calibri" panose="020F0502020204030204" pitchFamily="34" charset="0"/>
            </a:endParaRPr>
          </a:p>
          <a:p>
            <a:pPr algn="r"/>
            <a:r>
              <a:rPr lang="en-US" sz="1400" dirty="0">
                <a:solidFill>
                  <a:schemeClr val="accent2"/>
                </a:solidFill>
                <a:latin typeface="Calibri" panose="020F0502020204030204" pitchFamily="34" charset="0"/>
              </a:rPr>
              <a:t>http://www.xyz.com/finance/page1.htlm</a:t>
            </a:r>
          </a:p>
          <a:p>
            <a:pPr algn="r"/>
            <a:endParaRPr lang="en-US" sz="1400" dirty="0">
              <a:solidFill>
                <a:schemeClr val="accent2"/>
              </a:solidFill>
              <a:latin typeface="Calibri" panose="020F0502020204030204" pitchFamily="34" charset="0"/>
            </a:endParaRPr>
          </a:p>
          <a:p>
            <a:pPr algn="r"/>
            <a:r>
              <a:rPr lang="en-US" sz="1400" dirty="0">
                <a:solidFill>
                  <a:schemeClr val="accent2"/>
                </a:solidFill>
                <a:latin typeface="Calibri" panose="020F0502020204030204" pitchFamily="34" charset="0"/>
              </a:rPr>
              <a:t>http://www.xyz.com/private/page1.htlm</a:t>
            </a:r>
          </a:p>
        </p:txBody>
      </p:sp>
      <p:cxnSp>
        <p:nvCxnSpPr>
          <p:cNvPr id="43" name="Straight Arrow Connector 42">
            <a:extLst>
              <a:ext uri="{FF2B5EF4-FFF2-40B4-BE49-F238E27FC236}">
                <a16:creationId xmlns:a16="http://schemas.microsoft.com/office/drawing/2014/main" id="{7AC2AE65-7888-48B1-9F8C-37170AC3DFC2}"/>
              </a:ext>
            </a:extLst>
          </p:cNvPr>
          <p:cNvCxnSpPr>
            <a:cxnSpLocks/>
          </p:cNvCxnSpPr>
          <p:nvPr/>
        </p:nvCxnSpPr>
        <p:spPr>
          <a:xfrm flipV="1">
            <a:off x="3808412" y="2736706"/>
            <a:ext cx="2206133" cy="1403692"/>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4123C90C-CAC8-46CB-B845-202EADAB62BE}"/>
              </a:ext>
            </a:extLst>
          </p:cNvPr>
          <p:cNvGrpSpPr/>
          <p:nvPr/>
        </p:nvGrpSpPr>
        <p:grpSpPr>
          <a:xfrm>
            <a:off x="583338" y="1794042"/>
            <a:ext cx="621857" cy="1225361"/>
            <a:chOff x="3386589" y="1994436"/>
            <a:chExt cx="621857" cy="1225361"/>
          </a:xfrm>
        </p:grpSpPr>
        <p:grpSp>
          <p:nvGrpSpPr>
            <p:cNvPr id="47" name="Group 46">
              <a:extLst>
                <a:ext uri="{FF2B5EF4-FFF2-40B4-BE49-F238E27FC236}">
                  <a16:creationId xmlns:a16="http://schemas.microsoft.com/office/drawing/2014/main" id="{63087EF0-ACFF-4D7F-853D-F6FD739FFECF}"/>
                </a:ext>
              </a:extLst>
            </p:cNvPr>
            <p:cNvGrpSpPr>
              <a:grpSpLocks noChangeAspect="1"/>
            </p:cNvGrpSpPr>
            <p:nvPr/>
          </p:nvGrpSpPr>
          <p:grpSpPr>
            <a:xfrm>
              <a:off x="3386589" y="1994436"/>
              <a:ext cx="618352" cy="573362"/>
              <a:chOff x="21532850" y="-24034750"/>
              <a:chExt cx="24393525" cy="22618700"/>
            </a:xfrm>
          </p:grpSpPr>
          <p:sp>
            <p:nvSpPr>
              <p:cNvPr id="64" name="Oval 42">
                <a:extLst>
                  <a:ext uri="{FF2B5EF4-FFF2-40B4-BE49-F238E27FC236}">
                    <a16:creationId xmlns:a16="http://schemas.microsoft.com/office/drawing/2014/main" id="{1311DDE5-2299-4314-9D18-5242A4C7531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5" name="Freeform 43">
                <a:extLst>
                  <a:ext uri="{FF2B5EF4-FFF2-40B4-BE49-F238E27FC236}">
                    <a16:creationId xmlns:a16="http://schemas.microsoft.com/office/drawing/2014/main" id="{9C872D27-8BC4-4D96-9F4D-BB5CB9382240}"/>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6" name="Freeform 44">
                <a:extLst>
                  <a:ext uri="{FF2B5EF4-FFF2-40B4-BE49-F238E27FC236}">
                    <a16:creationId xmlns:a16="http://schemas.microsoft.com/office/drawing/2014/main" id="{049D5BED-6F0D-4404-A4E2-F0391A8C27C6}"/>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7" name="Freeform 45">
                <a:extLst>
                  <a:ext uri="{FF2B5EF4-FFF2-40B4-BE49-F238E27FC236}">
                    <a16:creationId xmlns:a16="http://schemas.microsoft.com/office/drawing/2014/main" id="{6403716A-8009-439F-8D11-8CE9CD95718D}"/>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8" name="Freeform 46">
                <a:extLst>
                  <a:ext uri="{FF2B5EF4-FFF2-40B4-BE49-F238E27FC236}">
                    <a16:creationId xmlns:a16="http://schemas.microsoft.com/office/drawing/2014/main" id="{4D99566E-8252-43D3-A403-243623192F48}"/>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9" name="Oval 47">
                <a:extLst>
                  <a:ext uri="{FF2B5EF4-FFF2-40B4-BE49-F238E27FC236}">
                    <a16:creationId xmlns:a16="http://schemas.microsoft.com/office/drawing/2014/main" id="{76B47822-AF9D-40D3-B045-4DAB7D26467D}"/>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0" name="Freeform 48">
                <a:extLst>
                  <a:ext uri="{FF2B5EF4-FFF2-40B4-BE49-F238E27FC236}">
                    <a16:creationId xmlns:a16="http://schemas.microsoft.com/office/drawing/2014/main" id="{01157005-8062-4126-B7A2-3EBF917A2A8A}"/>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1" name="Freeform 49">
                <a:extLst>
                  <a:ext uri="{FF2B5EF4-FFF2-40B4-BE49-F238E27FC236}">
                    <a16:creationId xmlns:a16="http://schemas.microsoft.com/office/drawing/2014/main" id="{74D9FE2A-20AA-48E2-8337-F8B815A36820}"/>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2" name="Freeform 50">
                <a:extLst>
                  <a:ext uri="{FF2B5EF4-FFF2-40B4-BE49-F238E27FC236}">
                    <a16:creationId xmlns:a16="http://schemas.microsoft.com/office/drawing/2014/main" id="{A80FC245-4BEC-4157-93A4-7C5CB0910200}"/>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3" name="Freeform 51">
                <a:extLst>
                  <a:ext uri="{FF2B5EF4-FFF2-40B4-BE49-F238E27FC236}">
                    <a16:creationId xmlns:a16="http://schemas.microsoft.com/office/drawing/2014/main" id="{49775086-C67B-49AA-98EA-503B166E8F1F}"/>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4" name="Oval 52">
                <a:extLst>
                  <a:ext uri="{FF2B5EF4-FFF2-40B4-BE49-F238E27FC236}">
                    <a16:creationId xmlns:a16="http://schemas.microsoft.com/office/drawing/2014/main" id="{DE467B48-6A93-4EA5-87CA-840F2C319E09}"/>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5" name="Freeform 53">
                <a:extLst>
                  <a:ext uri="{FF2B5EF4-FFF2-40B4-BE49-F238E27FC236}">
                    <a16:creationId xmlns:a16="http://schemas.microsoft.com/office/drawing/2014/main" id="{E9A934F8-2ADD-4BB3-B682-401F16831C52}"/>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6" name="Freeform 54">
                <a:extLst>
                  <a:ext uri="{FF2B5EF4-FFF2-40B4-BE49-F238E27FC236}">
                    <a16:creationId xmlns:a16="http://schemas.microsoft.com/office/drawing/2014/main" id="{1D6B4B71-F983-4364-8D97-E4F2091BF12D}"/>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7" name="Freeform 55">
                <a:extLst>
                  <a:ext uri="{FF2B5EF4-FFF2-40B4-BE49-F238E27FC236}">
                    <a16:creationId xmlns:a16="http://schemas.microsoft.com/office/drawing/2014/main" id="{2CDAA500-A25F-4A68-83A8-67CB4E063EF5}"/>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8" name="Freeform 56">
                <a:extLst>
                  <a:ext uri="{FF2B5EF4-FFF2-40B4-BE49-F238E27FC236}">
                    <a16:creationId xmlns:a16="http://schemas.microsoft.com/office/drawing/2014/main" id="{9F8D8035-AC6C-4E4D-811D-D0EB9B3930F1}"/>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48" name="Group 47">
              <a:extLst>
                <a:ext uri="{FF2B5EF4-FFF2-40B4-BE49-F238E27FC236}">
                  <a16:creationId xmlns:a16="http://schemas.microsoft.com/office/drawing/2014/main" id="{0273B077-0833-47E9-9B62-53D696C458B3}"/>
                </a:ext>
              </a:extLst>
            </p:cNvPr>
            <p:cNvGrpSpPr>
              <a:grpSpLocks noChangeAspect="1"/>
            </p:cNvGrpSpPr>
            <p:nvPr/>
          </p:nvGrpSpPr>
          <p:grpSpPr>
            <a:xfrm>
              <a:off x="3390094" y="2646435"/>
              <a:ext cx="618352" cy="573362"/>
              <a:chOff x="21532850" y="-24034750"/>
              <a:chExt cx="24393525" cy="22618700"/>
            </a:xfrm>
          </p:grpSpPr>
          <p:sp>
            <p:nvSpPr>
              <p:cNvPr id="49" name="Oval 42">
                <a:extLst>
                  <a:ext uri="{FF2B5EF4-FFF2-40B4-BE49-F238E27FC236}">
                    <a16:creationId xmlns:a16="http://schemas.microsoft.com/office/drawing/2014/main" id="{A30C16A9-4083-43A5-BE54-29F4DFA0880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0" name="Freeform 43">
                <a:extLst>
                  <a:ext uri="{FF2B5EF4-FFF2-40B4-BE49-F238E27FC236}">
                    <a16:creationId xmlns:a16="http://schemas.microsoft.com/office/drawing/2014/main" id="{66B4D1B4-5E25-460D-B75C-A2D407F428D0}"/>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1" name="Freeform 44">
                <a:extLst>
                  <a:ext uri="{FF2B5EF4-FFF2-40B4-BE49-F238E27FC236}">
                    <a16:creationId xmlns:a16="http://schemas.microsoft.com/office/drawing/2014/main" id="{993BF267-66A7-459B-B25D-7859559986CC}"/>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2" name="Freeform 45">
                <a:extLst>
                  <a:ext uri="{FF2B5EF4-FFF2-40B4-BE49-F238E27FC236}">
                    <a16:creationId xmlns:a16="http://schemas.microsoft.com/office/drawing/2014/main" id="{57A45A58-79B9-4B39-820C-15814DFBE634}"/>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3" name="Freeform 46">
                <a:extLst>
                  <a:ext uri="{FF2B5EF4-FFF2-40B4-BE49-F238E27FC236}">
                    <a16:creationId xmlns:a16="http://schemas.microsoft.com/office/drawing/2014/main" id="{CA72C388-152A-4E82-9A56-CF37EBCEFD5A}"/>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4" name="Oval 47">
                <a:extLst>
                  <a:ext uri="{FF2B5EF4-FFF2-40B4-BE49-F238E27FC236}">
                    <a16:creationId xmlns:a16="http://schemas.microsoft.com/office/drawing/2014/main" id="{246D05B7-C486-4BDC-ABA9-4DE35B9882C8}"/>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5" name="Freeform 48">
                <a:extLst>
                  <a:ext uri="{FF2B5EF4-FFF2-40B4-BE49-F238E27FC236}">
                    <a16:creationId xmlns:a16="http://schemas.microsoft.com/office/drawing/2014/main" id="{0BAE37C3-A83D-4A5E-ADD7-4ABE915C63FB}"/>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6" name="Freeform 49">
                <a:extLst>
                  <a:ext uri="{FF2B5EF4-FFF2-40B4-BE49-F238E27FC236}">
                    <a16:creationId xmlns:a16="http://schemas.microsoft.com/office/drawing/2014/main" id="{87D6C8EF-8474-41BD-A61A-FE92DB35ABAE}"/>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7" name="Freeform 50">
                <a:extLst>
                  <a:ext uri="{FF2B5EF4-FFF2-40B4-BE49-F238E27FC236}">
                    <a16:creationId xmlns:a16="http://schemas.microsoft.com/office/drawing/2014/main" id="{0E55695C-BCFE-4E18-AF91-67758072C13E}"/>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8" name="Freeform 51">
                <a:extLst>
                  <a:ext uri="{FF2B5EF4-FFF2-40B4-BE49-F238E27FC236}">
                    <a16:creationId xmlns:a16="http://schemas.microsoft.com/office/drawing/2014/main" id="{2876E131-1C97-45AC-AF27-AC0CAAAD636C}"/>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9" name="Oval 52">
                <a:extLst>
                  <a:ext uri="{FF2B5EF4-FFF2-40B4-BE49-F238E27FC236}">
                    <a16:creationId xmlns:a16="http://schemas.microsoft.com/office/drawing/2014/main" id="{F3EB8979-3DEB-4111-AFCB-42E215B8B007}"/>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0" name="Freeform 53">
                <a:extLst>
                  <a:ext uri="{FF2B5EF4-FFF2-40B4-BE49-F238E27FC236}">
                    <a16:creationId xmlns:a16="http://schemas.microsoft.com/office/drawing/2014/main" id="{DA200B0E-F9C9-4F3A-93B5-AB3BA98252FA}"/>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1" name="Freeform 54">
                <a:extLst>
                  <a:ext uri="{FF2B5EF4-FFF2-40B4-BE49-F238E27FC236}">
                    <a16:creationId xmlns:a16="http://schemas.microsoft.com/office/drawing/2014/main" id="{EB340375-DA7E-40A9-8526-4527C57C5117}"/>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2" name="Freeform 55">
                <a:extLst>
                  <a:ext uri="{FF2B5EF4-FFF2-40B4-BE49-F238E27FC236}">
                    <a16:creationId xmlns:a16="http://schemas.microsoft.com/office/drawing/2014/main" id="{61AF6EB2-072A-4713-A254-E84725682C72}"/>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3" name="Freeform 56">
                <a:extLst>
                  <a:ext uri="{FF2B5EF4-FFF2-40B4-BE49-F238E27FC236}">
                    <a16:creationId xmlns:a16="http://schemas.microsoft.com/office/drawing/2014/main" id="{D93A4F46-1569-44A9-A457-D3B9518422B5}"/>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88" name="Straight Connector 87">
            <a:extLst>
              <a:ext uri="{FF2B5EF4-FFF2-40B4-BE49-F238E27FC236}">
                <a16:creationId xmlns:a16="http://schemas.microsoft.com/office/drawing/2014/main" id="{1DE49253-0378-4174-AA65-F3913176DC28}"/>
              </a:ext>
            </a:extLst>
          </p:cNvPr>
          <p:cNvCxnSpPr>
            <a:cxnSpLocks/>
            <a:endCxn id="111" idx="2"/>
          </p:cNvCxnSpPr>
          <p:nvPr/>
        </p:nvCxnSpPr>
        <p:spPr bwMode="auto">
          <a:xfrm>
            <a:off x="5753655" y="2051411"/>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F3DEF2EB-8CB7-4ADD-A7D7-37E8A0D0EBFA}"/>
              </a:ext>
            </a:extLst>
          </p:cNvPr>
          <p:cNvCxnSpPr>
            <a:cxnSpLocks/>
          </p:cNvCxnSpPr>
          <p:nvPr/>
        </p:nvCxnSpPr>
        <p:spPr>
          <a:xfrm>
            <a:off x="5765130" y="1874404"/>
            <a:ext cx="11476" cy="2718099"/>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4C8A4D2F-C410-4787-982B-1CC9D887FDA9}"/>
              </a:ext>
            </a:extLst>
          </p:cNvPr>
          <p:cNvCxnSpPr>
            <a:cxnSpLocks/>
            <a:endCxn id="125" idx="2"/>
          </p:cNvCxnSpPr>
          <p:nvPr/>
        </p:nvCxnSpPr>
        <p:spPr bwMode="auto">
          <a:xfrm flipV="1">
            <a:off x="5753386" y="2505663"/>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DBEF86EB-FDB5-444F-AD8B-AC2170CBF204}"/>
              </a:ext>
            </a:extLst>
          </p:cNvPr>
          <p:cNvCxnSpPr>
            <a:cxnSpLocks/>
            <a:endCxn id="127" idx="2"/>
          </p:cNvCxnSpPr>
          <p:nvPr/>
        </p:nvCxnSpPr>
        <p:spPr bwMode="auto">
          <a:xfrm>
            <a:off x="5753386" y="2965811"/>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10" name="Rounded Rectangle 109">
            <a:extLst>
              <a:ext uri="{FF2B5EF4-FFF2-40B4-BE49-F238E27FC236}">
                <a16:creationId xmlns:a16="http://schemas.microsoft.com/office/drawing/2014/main" id="{6CF7F750-AEF3-4EBA-A2B3-3860E9F8AB3F}"/>
              </a:ext>
            </a:extLst>
          </p:cNvPr>
          <p:cNvSpPr/>
          <p:nvPr/>
        </p:nvSpPr>
        <p:spPr>
          <a:xfrm>
            <a:off x="6119450" y="1761319"/>
            <a:ext cx="636280" cy="1529209"/>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11" name="Oval 110">
            <a:extLst>
              <a:ext uri="{FF2B5EF4-FFF2-40B4-BE49-F238E27FC236}">
                <a16:creationId xmlns:a16="http://schemas.microsoft.com/office/drawing/2014/main" id="{38A5D323-B684-4A4B-9273-650D1E64EEE2}"/>
              </a:ext>
            </a:extLst>
          </p:cNvPr>
          <p:cNvSpPr>
            <a:spLocks noChangeAspect="1"/>
          </p:cNvSpPr>
          <p:nvPr/>
        </p:nvSpPr>
        <p:spPr>
          <a:xfrm>
            <a:off x="6241084" y="1872263"/>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5" name="Oval 124">
            <a:extLst>
              <a:ext uri="{FF2B5EF4-FFF2-40B4-BE49-F238E27FC236}">
                <a16:creationId xmlns:a16="http://schemas.microsoft.com/office/drawing/2014/main" id="{C8DEFBDB-990B-431B-88E4-E8A0962A0387}"/>
              </a:ext>
            </a:extLst>
          </p:cNvPr>
          <p:cNvSpPr>
            <a:spLocks noChangeAspect="1"/>
          </p:cNvSpPr>
          <p:nvPr/>
        </p:nvSpPr>
        <p:spPr>
          <a:xfrm>
            <a:off x="6241084" y="2322783"/>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7" name="Oval 126">
            <a:extLst>
              <a:ext uri="{FF2B5EF4-FFF2-40B4-BE49-F238E27FC236}">
                <a16:creationId xmlns:a16="http://schemas.microsoft.com/office/drawing/2014/main" id="{F82F846D-2BF2-4BEE-993B-E98095898D73}"/>
              </a:ext>
            </a:extLst>
          </p:cNvPr>
          <p:cNvSpPr>
            <a:spLocks noChangeAspect="1"/>
          </p:cNvSpPr>
          <p:nvPr/>
        </p:nvSpPr>
        <p:spPr>
          <a:xfrm>
            <a:off x="6241084" y="278672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8" name="TextBox 127">
            <a:extLst>
              <a:ext uri="{FF2B5EF4-FFF2-40B4-BE49-F238E27FC236}">
                <a16:creationId xmlns:a16="http://schemas.microsoft.com/office/drawing/2014/main" id="{AC07455C-4419-4E6E-A611-3450333BF6BE}"/>
              </a:ext>
            </a:extLst>
          </p:cNvPr>
          <p:cNvSpPr txBox="1"/>
          <p:nvPr/>
        </p:nvSpPr>
        <p:spPr>
          <a:xfrm>
            <a:off x="6768985" y="1691548"/>
            <a:ext cx="1164250"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 Default</a:t>
            </a:r>
          </a:p>
        </p:txBody>
      </p:sp>
      <p:cxnSp>
        <p:nvCxnSpPr>
          <p:cNvPr id="129" name="Straight Connector 128">
            <a:extLst>
              <a:ext uri="{FF2B5EF4-FFF2-40B4-BE49-F238E27FC236}">
                <a16:creationId xmlns:a16="http://schemas.microsoft.com/office/drawing/2014/main" id="{4913B452-A7DA-4108-89C3-65455723C410}"/>
              </a:ext>
            </a:extLst>
          </p:cNvPr>
          <p:cNvCxnSpPr>
            <a:cxnSpLocks/>
            <a:endCxn id="131" idx="2"/>
          </p:cNvCxnSpPr>
          <p:nvPr/>
        </p:nvCxnSpPr>
        <p:spPr bwMode="auto">
          <a:xfrm flipV="1">
            <a:off x="5770652" y="3859332"/>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30" name="Straight Connector 129">
            <a:extLst>
              <a:ext uri="{FF2B5EF4-FFF2-40B4-BE49-F238E27FC236}">
                <a16:creationId xmlns:a16="http://schemas.microsoft.com/office/drawing/2014/main" id="{403E05A0-64AA-48B4-8731-3C33AECD711E}"/>
              </a:ext>
            </a:extLst>
          </p:cNvPr>
          <p:cNvCxnSpPr>
            <a:cxnSpLocks/>
            <a:endCxn id="132" idx="2"/>
          </p:cNvCxnSpPr>
          <p:nvPr/>
        </p:nvCxnSpPr>
        <p:spPr bwMode="auto">
          <a:xfrm>
            <a:off x="5770652" y="4319480"/>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31" name="Oval 130">
            <a:extLst>
              <a:ext uri="{FF2B5EF4-FFF2-40B4-BE49-F238E27FC236}">
                <a16:creationId xmlns:a16="http://schemas.microsoft.com/office/drawing/2014/main" id="{FD2FD1AA-7DE4-44F5-9C03-43E197D2DBAE}"/>
              </a:ext>
            </a:extLst>
          </p:cNvPr>
          <p:cNvSpPr>
            <a:spLocks noChangeAspect="1"/>
          </p:cNvSpPr>
          <p:nvPr/>
        </p:nvSpPr>
        <p:spPr>
          <a:xfrm>
            <a:off x="6258350" y="367645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32" name="Oval 131">
            <a:extLst>
              <a:ext uri="{FF2B5EF4-FFF2-40B4-BE49-F238E27FC236}">
                <a16:creationId xmlns:a16="http://schemas.microsoft.com/office/drawing/2014/main" id="{84BB08F2-0272-42D6-99C3-07A9E62F4AF3}"/>
              </a:ext>
            </a:extLst>
          </p:cNvPr>
          <p:cNvSpPr>
            <a:spLocks noChangeAspect="1"/>
          </p:cNvSpPr>
          <p:nvPr/>
        </p:nvSpPr>
        <p:spPr>
          <a:xfrm>
            <a:off x="6258350" y="414039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45" name="Rounded Rectangle 109">
            <a:extLst>
              <a:ext uri="{FF2B5EF4-FFF2-40B4-BE49-F238E27FC236}">
                <a16:creationId xmlns:a16="http://schemas.microsoft.com/office/drawing/2014/main" id="{B58AE86E-5FD6-4A2C-925A-FAF809A239EC}"/>
              </a:ext>
            </a:extLst>
          </p:cNvPr>
          <p:cNvSpPr/>
          <p:nvPr/>
        </p:nvSpPr>
        <p:spPr>
          <a:xfrm>
            <a:off x="6119450" y="3582242"/>
            <a:ext cx="636280" cy="1047432"/>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46" name="TextBox 145">
            <a:extLst>
              <a:ext uri="{FF2B5EF4-FFF2-40B4-BE49-F238E27FC236}">
                <a16:creationId xmlns:a16="http://schemas.microsoft.com/office/drawing/2014/main" id="{FC2217AA-CCB6-4D5C-9E30-0A10BFFF140D}"/>
              </a:ext>
            </a:extLst>
          </p:cNvPr>
          <p:cNvSpPr txBox="1"/>
          <p:nvPr/>
        </p:nvSpPr>
        <p:spPr>
          <a:xfrm>
            <a:off x="6768985" y="3475300"/>
            <a:ext cx="1164250" cy="738664"/>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 Finance and Private</a:t>
            </a:r>
          </a:p>
        </p:txBody>
      </p:sp>
      <p:cxnSp>
        <p:nvCxnSpPr>
          <p:cNvPr id="147" name="Straight Arrow Connector 146">
            <a:extLst>
              <a:ext uri="{FF2B5EF4-FFF2-40B4-BE49-F238E27FC236}">
                <a16:creationId xmlns:a16="http://schemas.microsoft.com/office/drawing/2014/main" id="{1DE41BB1-73DB-4CB5-8D7B-F4C5C61796CB}"/>
              </a:ext>
            </a:extLst>
          </p:cNvPr>
          <p:cNvCxnSpPr>
            <a:cxnSpLocks/>
            <a:stCxn id="126" idx="3"/>
          </p:cNvCxnSpPr>
          <p:nvPr/>
        </p:nvCxnSpPr>
        <p:spPr>
          <a:xfrm flipV="1">
            <a:off x="3782549" y="4042212"/>
            <a:ext cx="2231996" cy="505773"/>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48" name="Straight Arrow Connector 147">
            <a:extLst>
              <a:ext uri="{FF2B5EF4-FFF2-40B4-BE49-F238E27FC236}">
                <a16:creationId xmlns:a16="http://schemas.microsoft.com/office/drawing/2014/main" id="{658F770F-1E7D-4172-8ACB-1AAC0A52FB03}"/>
              </a:ext>
            </a:extLst>
          </p:cNvPr>
          <p:cNvCxnSpPr>
            <a:cxnSpLocks/>
          </p:cNvCxnSpPr>
          <p:nvPr/>
        </p:nvCxnSpPr>
        <p:spPr>
          <a:xfrm flipV="1">
            <a:off x="3782549" y="4437993"/>
            <a:ext cx="2231996" cy="520262"/>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5366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Add LB Rule configuration to Virtual Server</a:t>
            </a:r>
          </a:p>
          <a:p>
            <a:pPr lvl="1"/>
            <a:r>
              <a:rPr lang="en-US" dirty="0"/>
              <a:t>Under Networking – Load Balancing – Virtual Servers </a:t>
            </a:r>
          </a:p>
          <a:p>
            <a:pPr lvl="1"/>
            <a:endParaRPr lang="en-US" dirty="0"/>
          </a:p>
        </p:txBody>
      </p:sp>
      <p:pic>
        <p:nvPicPr>
          <p:cNvPr id="8" name="Picture 7">
            <a:extLst>
              <a:ext uri="{FF2B5EF4-FFF2-40B4-BE49-F238E27FC236}">
                <a16:creationId xmlns:a16="http://schemas.microsoft.com/office/drawing/2014/main" id="{D9A0C1E2-48DD-4B3A-A5B3-10E5FE2ACB2E}"/>
              </a:ext>
            </a:extLst>
          </p:cNvPr>
          <p:cNvPicPr>
            <a:picLocks noChangeAspect="1"/>
          </p:cNvPicPr>
          <p:nvPr/>
        </p:nvPicPr>
        <p:blipFill>
          <a:blip r:embed="rId2"/>
          <a:stretch>
            <a:fillRect/>
          </a:stretch>
        </p:blipFill>
        <p:spPr>
          <a:xfrm>
            <a:off x="1633646" y="2654436"/>
            <a:ext cx="8024813" cy="3338513"/>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 </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Redirect Specific URL/Host to Specific Pools (2/4)</a:t>
            </a:r>
          </a:p>
        </p:txBody>
      </p:sp>
      <p:sp>
        <p:nvSpPr>
          <p:cNvPr id="12" name="Rectangle 11">
            <a:extLst>
              <a:ext uri="{FF2B5EF4-FFF2-40B4-BE49-F238E27FC236}">
                <a16:creationId xmlns:a16="http://schemas.microsoft.com/office/drawing/2014/main" id="{6F0F2F6B-FD32-4009-9F42-7307E113CC0F}"/>
              </a:ext>
            </a:extLst>
          </p:cNvPr>
          <p:cNvSpPr/>
          <p:nvPr/>
        </p:nvSpPr>
        <p:spPr>
          <a:xfrm>
            <a:off x="6947620" y="130175"/>
            <a:ext cx="4977588" cy="237654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 name="Picture 1">
            <a:extLst>
              <a:ext uri="{FF2B5EF4-FFF2-40B4-BE49-F238E27FC236}">
                <a16:creationId xmlns:a16="http://schemas.microsoft.com/office/drawing/2014/main" id="{E3980A4E-3084-47FD-B477-03AD09053483}"/>
              </a:ext>
            </a:extLst>
          </p:cNvPr>
          <p:cNvPicPr>
            <a:picLocks noChangeAspect="1"/>
          </p:cNvPicPr>
          <p:nvPr/>
        </p:nvPicPr>
        <p:blipFill rotWithShape="1">
          <a:blip r:embed="rId3"/>
          <a:srcRect r="3525"/>
          <a:stretch/>
        </p:blipFill>
        <p:spPr>
          <a:xfrm>
            <a:off x="6947620" y="157192"/>
            <a:ext cx="4977588" cy="2278578"/>
          </a:xfrm>
          <a:prstGeom prst="rect">
            <a:avLst/>
          </a:prstGeom>
        </p:spPr>
      </p:pic>
      <p:sp>
        <p:nvSpPr>
          <p:cNvPr id="13" name="Rectangle 12">
            <a:extLst>
              <a:ext uri="{FF2B5EF4-FFF2-40B4-BE49-F238E27FC236}">
                <a16:creationId xmlns:a16="http://schemas.microsoft.com/office/drawing/2014/main" id="{56B36308-6B84-4EFA-B48A-0BD05B0E8324}"/>
              </a:ext>
            </a:extLst>
          </p:cNvPr>
          <p:cNvSpPr/>
          <p:nvPr/>
        </p:nvSpPr>
        <p:spPr>
          <a:xfrm>
            <a:off x="2971799" y="2601473"/>
            <a:ext cx="1414051"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Tree>
    <p:extLst>
      <p:ext uri="{BB962C8B-B14F-4D97-AF65-F5344CB8AC3E}">
        <p14:creationId xmlns:p14="http://schemas.microsoft.com/office/powerpoint/2010/main" val="494392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examples </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u="sng" dirty="0"/>
              <a:t>Use Case:</a:t>
            </a:r>
          </a:p>
          <a:p>
            <a:pPr>
              <a:spcBef>
                <a:spcPts val="0"/>
              </a:spcBef>
              <a:buNone/>
            </a:pPr>
            <a:r>
              <a:rPr lang="en-US" sz="1600" dirty="0"/>
              <a:t>Redirect requests for specific Host to specific pools</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Redirect Specific URL/Host to Specific Pools (3/4)</a:t>
            </a:r>
          </a:p>
        </p:txBody>
      </p:sp>
      <p:grpSp>
        <p:nvGrpSpPr>
          <p:cNvPr id="91" name="Group 90">
            <a:extLst>
              <a:ext uri="{FF2B5EF4-FFF2-40B4-BE49-F238E27FC236}">
                <a16:creationId xmlns:a16="http://schemas.microsoft.com/office/drawing/2014/main" id="{47C9C64A-276D-410A-B751-8458FA4555EE}"/>
              </a:ext>
            </a:extLst>
          </p:cNvPr>
          <p:cNvGrpSpPr/>
          <p:nvPr/>
        </p:nvGrpSpPr>
        <p:grpSpPr>
          <a:xfrm>
            <a:off x="3454843" y="2109933"/>
            <a:ext cx="602248" cy="602488"/>
            <a:chOff x="7736620" y="7009631"/>
            <a:chExt cx="4501800" cy="4503600"/>
          </a:xfrm>
          <a:solidFill>
            <a:schemeClr val="accent1"/>
          </a:solidFill>
        </p:grpSpPr>
        <p:sp>
          <p:nvSpPr>
            <p:cNvPr id="92" name="Freeform: Shape 1">
              <a:extLst>
                <a:ext uri="{FF2B5EF4-FFF2-40B4-BE49-F238E27FC236}">
                  <a16:creationId xmlns:a16="http://schemas.microsoft.com/office/drawing/2014/main" id="{9855E3D7-7352-44BF-92AA-ADC4CDFD32CE}"/>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3" name="Freeform: Shape 2">
              <a:extLst>
                <a:ext uri="{FF2B5EF4-FFF2-40B4-BE49-F238E27FC236}">
                  <a16:creationId xmlns:a16="http://schemas.microsoft.com/office/drawing/2014/main" id="{C37F084C-A66E-47D0-BB9D-429959B26184}"/>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4" name="Freeform: Shape 3">
              <a:extLst>
                <a:ext uri="{FF2B5EF4-FFF2-40B4-BE49-F238E27FC236}">
                  <a16:creationId xmlns:a16="http://schemas.microsoft.com/office/drawing/2014/main" id="{1583734D-694E-4131-ACE8-9C714E37D02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5" name="Freeform: Shape 4">
              <a:extLst>
                <a:ext uri="{FF2B5EF4-FFF2-40B4-BE49-F238E27FC236}">
                  <a16:creationId xmlns:a16="http://schemas.microsoft.com/office/drawing/2014/main" id="{5CE88C91-5638-4104-A58F-DABFE5E06D9D}"/>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6" name="Freeform: Shape 5">
              <a:extLst>
                <a:ext uri="{FF2B5EF4-FFF2-40B4-BE49-F238E27FC236}">
                  <a16:creationId xmlns:a16="http://schemas.microsoft.com/office/drawing/2014/main" id="{B2151617-14D0-4EBD-9741-7F87A117D1A3}"/>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97" name="Group 96">
            <a:extLst>
              <a:ext uri="{FF2B5EF4-FFF2-40B4-BE49-F238E27FC236}">
                <a16:creationId xmlns:a16="http://schemas.microsoft.com/office/drawing/2014/main" id="{5CDDE178-F7E1-4982-A88D-C572F15293B2}"/>
              </a:ext>
            </a:extLst>
          </p:cNvPr>
          <p:cNvGrpSpPr>
            <a:grpSpLocks noChangeAspect="1"/>
          </p:cNvGrpSpPr>
          <p:nvPr/>
        </p:nvGrpSpPr>
        <p:grpSpPr>
          <a:xfrm>
            <a:off x="3845057" y="1973387"/>
            <a:ext cx="364538" cy="338684"/>
            <a:chOff x="2560638" y="566738"/>
            <a:chExt cx="6486525" cy="6486525"/>
          </a:xfrm>
          <a:solidFill>
            <a:schemeClr val="accent1"/>
          </a:solidFill>
        </p:grpSpPr>
        <p:sp>
          <p:nvSpPr>
            <p:cNvPr id="98" name="Freeform 1">
              <a:extLst>
                <a:ext uri="{FF2B5EF4-FFF2-40B4-BE49-F238E27FC236}">
                  <a16:creationId xmlns:a16="http://schemas.microsoft.com/office/drawing/2014/main" id="{EAEB218D-9C9E-46F0-91AF-E28FAAF379B8}"/>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9" name="Freeform 2">
              <a:extLst>
                <a:ext uri="{FF2B5EF4-FFF2-40B4-BE49-F238E27FC236}">
                  <a16:creationId xmlns:a16="http://schemas.microsoft.com/office/drawing/2014/main" id="{848B09E7-F8AD-48A7-B461-EA2BD643AA8C}"/>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0" name="Freeform 3">
              <a:extLst>
                <a:ext uri="{FF2B5EF4-FFF2-40B4-BE49-F238E27FC236}">
                  <a16:creationId xmlns:a16="http://schemas.microsoft.com/office/drawing/2014/main" id="{B8BEF193-0810-4778-806B-1DECE92BF60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1" name="Freeform 4">
              <a:extLst>
                <a:ext uri="{FF2B5EF4-FFF2-40B4-BE49-F238E27FC236}">
                  <a16:creationId xmlns:a16="http://schemas.microsoft.com/office/drawing/2014/main" id="{12F5B82E-551D-4E03-8CE7-251AFD39EE6D}"/>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2" name="Freeform 5">
              <a:extLst>
                <a:ext uri="{FF2B5EF4-FFF2-40B4-BE49-F238E27FC236}">
                  <a16:creationId xmlns:a16="http://schemas.microsoft.com/office/drawing/2014/main" id="{6A3D8FAB-5743-4A7A-8C5D-9DBC1F052C93}"/>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3" name="Freeform 6">
              <a:extLst>
                <a:ext uri="{FF2B5EF4-FFF2-40B4-BE49-F238E27FC236}">
                  <a16:creationId xmlns:a16="http://schemas.microsoft.com/office/drawing/2014/main" id="{FB6B084F-DC4D-4FFA-B39F-4DE5BF02762A}"/>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4" name="Freeform 7">
              <a:extLst>
                <a:ext uri="{FF2B5EF4-FFF2-40B4-BE49-F238E27FC236}">
                  <a16:creationId xmlns:a16="http://schemas.microsoft.com/office/drawing/2014/main" id="{6D8DF1FC-2F64-4DF3-940E-CA7689347750}"/>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5" name="Freeform 8">
              <a:extLst>
                <a:ext uri="{FF2B5EF4-FFF2-40B4-BE49-F238E27FC236}">
                  <a16:creationId xmlns:a16="http://schemas.microsoft.com/office/drawing/2014/main" id="{B81401AF-D4F1-4190-BC74-2A73387BD8F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6" name="Freeform 9">
              <a:extLst>
                <a:ext uri="{FF2B5EF4-FFF2-40B4-BE49-F238E27FC236}">
                  <a16:creationId xmlns:a16="http://schemas.microsoft.com/office/drawing/2014/main" id="{01591D03-4C3B-4848-9A5D-F2B16B45E825}"/>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7" name="Freeform 10">
              <a:extLst>
                <a:ext uri="{FF2B5EF4-FFF2-40B4-BE49-F238E27FC236}">
                  <a16:creationId xmlns:a16="http://schemas.microsoft.com/office/drawing/2014/main" id="{2E408CE0-74C5-47EF-9752-EDD6D804D0A1}"/>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8" name="Freeform 11">
              <a:extLst>
                <a:ext uri="{FF2B5EF4-FFF2-40B4-BE49-F238E27FC236}">
                  <a16:creationId xmlns:a16="http://schemas.microsoft.com/office/drawing/2014/main" id="{6F91B8BC-2146-42C8-9CB1-941AE2CF656C}"/>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12" name="TextBox 111">
            <a:extLst>
              <a:ext uri="{FF2B5EF4-FFF2-40B4-BE49-F238E27FC236}">
                <a16:creationId xmlns:a16="http://schemas.microsoft.com/office/drawing/2014/main" id="{8743C87F-548C-44BB-88F9-6DF2D24BD0CF}"/>
              </a:ext>
            </a:extLst>
          </p:cNvPr>
          <p:cNvSpPr txBox="1"/>
          <p:nvPr/>
        </p:nvSpPr>
        <p:spPr>
          <a:xfrm>
            <a:off x="3386475" y="2794262"/>
            <a:ext cx="1271567"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 or HTTPS</a:t>
            </a:r>
          </a:p>
        </p:txBody>
      </p:sp>
      <p:cxnSp>
        <p:nvCxnSpPr>
          <p:cNvPr id="122" name="Straight Connector 121">
            <a:extLst>
              <a:ext uri="{FF2B5EF4-FFF2-40B4-BE49-F238E27FC236}">
                <a16:creationId xmlns:a16="http://schemas.microsoft.com/office/drawing/2014/main" id="{C0543549-44A4-45A1-8F59-754D99A2759B}"/>
              </a:ext>
            </a:extLst>
          </p:cNvPr>
          <p:cNvCxnSpPr>
            <a:cxnSpLocks/>
          </p:cNvCxnSpPr>
          <p:nvPr/>
        </p:nvCxnSpPr>
        <p:spPr>
          <a:xfrm>
            <a:off x="4057091" y="2424382"/>
            <a:ext cx="1719515" cy="2005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9691825C-C08C-452A-96D1-DB97C050153C}"/>
              </a:ext>
            </a:extLst>
          </p:cNvPr>
          <p:cNvCxnSpPr>
            <a:cxnSpLocks/>
          </p:cNvCxnSpPr>
          <p:nvPr/>
        </p:nvCxnSpPr>
        <p:spPr>
          <a:xfrm>
            <a:off x="1382355" y="2432927"/>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72EC432D-7D63-41C1-BC09-BB34048C3ED0}"/>
              </a:ext>
            </a:extLst>
          </p:cNvPr>
          <p:cNvCxnSpPr>
            <a:cxnSpLocks/>
          </p:cNvCxnSpPr>
          <p:nvPr/>
        </p:nvCxnSpPr>
        <p:spPr>
          <a:xfrm>
            <a:off x="911065" y="3729519"/>
            <a:ext cx="2312983"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6" name="TextBox 125">
            <a:extLst>
              <a:ext uri="{FF2B5EF4-FFF2-40B4-BE49-F238E27FC236}">
                <a16:creationId xmlns:a16="http://schemas.microsoft.com/office/drawing/2014/main" id="{537D850E-0515-4961-8053-EB09485F7D66}"/>
              </a:ext>
            </a:extLst>
          </p:cNvPr>
          <p:cNvSpPr txBox="1"/>
          <p:nvPr/>
        </p:nvSpPr>
        <p:spPr>
          <a:xfrm>
            <a:off x="5658" y="3963209"/>
            <a:ext cx="3776891" cy="1169551"/>
          </a:xfrm>
          <a:prstGeom prst="rect">
            <a:avLst/>
          </a:prstGeom>
          <a:noFill/>
        </p:spPr>
        <p:txBody>
          <a:bodyPr wrap="square" rtlCol="0" anchor="t">
            <a:spAutoFit/>
          </a:bodyPr>
          <a:lstStyle/>
          <a:p>
            <a:pPr algn="r"/>
            <a:r>
              <a:rPr lang="en-US" sz="1400" dirty="0">
                <a:solidFill>
                  <a:schemeClr val="accent2"/>
                </a:solidFill>
                <a:latin typeface="Calibri" panose="020F0502020204030204" pitchFamily="34" charset="0"/>
              </a:rPr>
              <a:t>http://www.xyz.com/page1.htlm</a:t>
            </a:r>
          </a:p>
          <a:p>
            <a:pPr algn="r"/>
            <a:endParaRPr lang="en-US" sz="1400" dirty="0">
              <a:solidFill>
                <a:schemeClr val="accent2"/>
              </a:solidFill>
              <a:latin typeface="Calibri" panose="020F0502020204030204" pitchFamily="34" charset="0"/>
            </a:endParaRPr>
          </a:p>
          <a:p>
            <a:pPr algn="r"/>
            <a:r>
              <a:rPr lang="en-US" sz="1400" dirty="0">
                <a:solidFill>
                  <a:schemeClr val="accent2"/>
                </a:solidFill>
                <a:latin typeface="Calibri" panose="020F0502020204030204" pitchFamily="34" charset="0"/>
              </a:rPr>
              <a:t>http:/finance.xyz.com/page1.htlm</a:t>
            </a:r>
          </a:p>
          <a:p>
            <a:pPr algn="r"/>
            <a:endParaRPr lang="en-US" sz="1400" dirty="0">
              <a:solidFill>
                <a:schemeClr val="accent2"/>
              </a:solidFill>
              <a:latin typeface="Calibri" panose="020F0502020204030204" pitchFamily="34" charset="0"/>
            </a:endParaRPr>
          </a:p>
          <a:p>
            <a:pPr algn="r"/>
            <a:r>
              <a:rPr lang="en-US" sz="1400" dirty="0">
                <a:solidFill>
                  <a:schemeClr val="accent2"/>
                </a:solidFill>
                <a:latin typeface="Calibri" panose="020F0502020204030204" pitchFamily="34" charset="0"/>
              </a:rPr>
              <a:t>http://private.xyz.com/page1.htlm</a:t>
            </a:r>
          </a:p>
        </p:txBody>
      </p:sp>
      <p:cxnSp>
        <p:nvCxnSpPr>
          <p:cNvPr id="43" name="Straight Arrow Connector 42">
            <a:extLst>
              <a:ext uri="{FF2B5EF4-FFF2-40B4-BE49-F238E27FC236}">
                <a16:creationId xmlns:a16="http://schemas.microsoft.com/office/drawing/2014/main" id="{7AC2AE65-7888-48B1-9F8C-37170AC3DFC2}"/>
              </a:ext>
            </a:extLst>
          </p:cNvPr>
          <p:cNvCxnSpPr>
            <a:cxnSpLocks/>
          </p:cNvCxnSpPr>
          <p:nvPr/>
        </p:nvCxnSpPr>
        <p:spPr>
          <a:xfrm flipV="1">
            <a:off x="3808412" y="2736706"/>
            <a:ext cx="2206133" cy="1403692"/>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4123C90C-CAC8-46CB-B845-202EADAB62BE}"/>
              </a:ext>
            </a:extLst>
          </p:cNvPr>
          <p:cNvGrpSpPr/>
          <p:nvPr/>
        </p:nvGrpSpPr>
        <p:grpSpPr>
          <a:xfrm>
            <a:off x="583338" y="1794042"/>
            <a:ext cx="621857" cy="1225361"/>
            <a:chOff x="3386589" y="1994436"/>
            <a:chExt cx="621857" cy="1225361"/>
          </a:xfrm>
        </p:grpSpPr>
        <p:grpSp>
          <p:nvGrpSpPr>
            <p:cNvPr id="47" name="Group 46">
              <a:extLst>
                <a:ext uri="{FF2B5EF4-FFF2-40B4-BE49-F238E27FC236}">
                  <a16:creationId xmlns:a16="http://schemas.microsoft.com/office/drawing/2014/main" id="{63087EF0-ACFF-4D7F-853D-F6FD739FFECF}"/>
                </a:ext>
              </a:extLst>
            </p:cNvPr>
            <p:cNvGrpSpPr>
              <a:grpSpLocks noChangeAspect="1"/>
            </p:cNvGrpSpPr>
            <p:nvPr/>
          </p:nvGrpSpPr>
          <p:grpSpPr>
            <a:xfrm>
              <a:off x="3386589" y="1994436"/>
              <a:ext cx="618352" cy="573362"/>
              <a:chOff x="21532850" y="-24034750"/>
              <a:chExt cx="24393525" cy="22618700"/>
            </a:xfrm>
          </p:grpSpPr>
          <p:sp>
            <p:nvSpPr>
              <p:cNvPr id="64" name="Oval 42">
                <a:extLst>
                  <a:ext uri="{FF2B5EF4-FFF2-40B4-BE49-F238E27FC236}">
                    <a16:creationId xmlns:a16="http://schemas.microsoft.com/office/drawing/2014/main" id="{1311DDE5-2299-4314-9D18-5242A4C7531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5" name="Freeform 43">
                <a:extLst>
                  <a:ext uri="{FF2B5EF4-FFF2-40B4-BE49-F238E27FC236}">
                    <a16:creationId xmlns:a16="http://schemas.microsoft.com/office/drawing/2014/main" id="{9C872D27-8BC4-4D96-9F4D-BB5CB9382240}"/>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6" name="Freeform 44">
                <a:extLst>
                  <a:ext uri="{FF2B5EF4-FFF2-40B4-BE49-F238E27FC236}">
                    <a16:creationId xmlns:a16="http://schemas.microsoft.com/office/drawing/2014/main" id="{049D5BED-6F0D-4404-A4E2-F0391A8C27C6}"/>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7" name="Freeform 45">
                <a:extLst>
                  <a:ext uri="{FF2B5EF4-FFF2-40B4-BE49-F238E27FC236}">
                    <a16:creationId xmlns:a16="http://schemas.microsoft.com/office/drawing/2014/main" id="{6403716A-8009-439F-8D11-8CE9CD95718D}"/>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8" name="Freeform 46">
                <a:extLst>
                  <a:ext uri="{FF2B5EF4-FFF2-40B4-BE49-F238E27FC236}">
                    <a16:creationId xmlns:a16="http://schemas.microsoft.com/office/drawing/2014/main" id="{4D99566E-8252-43D3-A403-243623192F48}"/>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9" name="Oval 47">
                <a:extLst>
                  <a:ext uri="{FF2B5EF4-FFF2-40B4-BE49-F238E27FC236}">
                    <a16:creationId xmlns:a16="http://schemas.microsoft.com/office/drawing/2014/main" id="{76B47822-AF9D-40D3-B045-4DAB7D26467D}"/>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0" name="Freeform 48">
                <a:extLst>
                  <a:ext uri="{FF2B5EF4-FFF2-40B4-BE49-F238E27FC236}">
                    <a16:creationId xmlns:a16="http://schemas.microsoft.com/office/drawing/2014/main" id="{01157005-8062-4126-B7A2-3EBF917A2A8A}"/>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1" name="Freeform 49">
                <a:extLst>
                  <a:ext uri="{FF2B5EF4-FFF2-40B4-BE49-F238E27FC236}">
                    <a16:creationId xmlns:a16="http://schemas.microsoft.com/office/drawing/2014/main" id="{74D9FE2A-20AA-48E2-8337-F8B815A36820}"/>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2" name="Freeform 50">
                <a:extLst>
                  <a:ext uri="{FF2B5EF4-FFF2-40B4-BE49-F238E27FC236}">
                    <a16:creationId xmlns:a16="http://schemas.microsoft.com/office/drawing/2014/main" id="{A80FC245-4BEC-4157-93A4-7C5CB0910200}"/>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3" name="Freeform 51">
                <a:extLst>
                  <a:ext uri="{FF2B5EF4-FFF2-40B4-BE49-F238E27FC236}">
                    <a16:creationId xmlns:a16="http://schemas.microsoft.com/office/drawing/2014/main" id="{49775086-C67B-49AA-98EA-503B166E8F1F}"/>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4" name="Oval 52">
                <a:extLst>
                  <a:ext uri="{FF2B5EF4-FFF2-40B4-BE49-F238E27FC236}">
                    <a16:creationId xmlns:a16="http://schemas.microsoft.com/office/drawing/2014/main" id="{DE467B48-6A93-4EA5-87CA-840F2C319E09}"/>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5" name="Freeform 53">
                <a:extLst>
                  <a:ext uri="{FF2B5EF4-FFF2-40B4-BE49-F238E27FC236}">
                    <a16:creationId xmlns:a16="http://schemas.microsoft.com/office/drawing/2014/main" id="{E9A934F8-2ADD-4BB3-B682-401F16831C52}"/>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6" name="Freeform 54">
                <a:extLst>
                  <a:ext uri="{FF2B5EF4-FFF2-40B4-BE49-F238E27FC236}">
                    <a16:creationId xmlns:a16="http://schemas.microsoft.com/office/drawing/2014/main" id="{1D6B4B71-F983-4364-8D97-E4F2091BF12D}"/>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7" name="Freeform 55">
                <a:extLst>
                  <a:ext uri="{FF2B5EF4-FFF2-40B4-BE49-F238E27FC236}">
                    <a16:creationId xmlns:a16="http://schemas.microsoft.com/office/drawing/2014/main" id="{2CDAA500-A25F-4A68-83A8-67CB4E063EF5}"/>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8" name="Freeform 56">
                <a:extLst>
                  <a:ext uri="{FF2B5EF4-FFF2-40B4-BE49-F238E27FC236}">
                    <a16:creationId xmlns:a16="http://schemas.microsoft.com/office/drawing/2014/main" id="{9F8D8035-AC6C-4E4D-811D-D0EB9B3930F1}"/>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48" name="Group 47">
              <a:extLst>
                <a:ext uri="{FF2B5EF4-FFF2-40B4-BE49-F238E27FC236}">
                  <a16:creationId xmlns:a16="http://schemas.microsoft.com/office/drawing/2014/main" id="{0273B077-0833-47E9-9B62-53D696C458B3}"/>
                </a:ext>
              </a:extLst>
            </p:cNvPr>
            <p:cNvGrpSpPr>
              <a:grpSpLocks noChangeAspect="1"/>
            </p:cNvGrpSpPr>
            <p:nvPr/>
          </p:nvGrpSpPr>
          <p:grpSpPr>
            <a:xfrm>
              <a:off x="3390094" y="2646435"/>
              <a:ext cx="618352" cy="573362"/>
              <a:chOff x="21532850" y="-24034750"/>
              <a:chExt cx="24393525" cy="22618700"/>
            </a:xfrm>
          </p:grpSpPr>
          <p:sp>
            <p:nvSpPr>
              <p:cNvPr id="49" name="Oval 42">
                <a:extLst>
                  <a:ext uri="{FF2B5EF4-FFF2-40B4-BE49-F238E27FC236}">
                    <a16:creationId xmlns:a16="http://schemas.microsoft.com/office/drawing/2014/main" id="{A30C16A9-4083-43A5-BE54-29F4DFA0880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0" name="Freeform 43">
                <a:extLst>
                  <a:ext uri="{FF2B5EF4-FFF2-40B4-BE49-F238E27FC236}">
                    <a16:creationId xmlns:a16="http://schemas.microsoft.com/office/drawing/2014/main" id="{66B4D1B4-5E25-460D-B75C-A2D407F428D0}"/>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1" name="Freeform 44">
                <a:extLst>
                  <a:ext uri="{FF2B5EF4-FFF2-40B4-BE49-F238E27FC236}">
                    <a16:creationId xmlns:a16="http://schemas.microsoft.com/office/drawing/2014/main" id="{993BF267-66A7-459B-B25D-7859559986CC}"/>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2" name="Freeform 45">
                <a:extLst>
                  <a:ext uri="{FF2B5EF4-FFF2-40B4-BE49-F238E27FC236}">
                    <a16:creationId xmlns:a16="http://schemas.microsoft.com/office/drawing/2014/main" id="{57A45A58-79B9-4B39-820C-15814DFBE634}"/>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3" name="Freeform 46">
                <a:extLst>
                  <a:ext uri="{FF2B5EF4-FFF2-40B4-BE49-F238E27FC236}">
                    <a16:creationId xmlns:a16="http://schemas.microsoft.com/office/drawing/2014/main" id="{CA72C388-152A-4E82-9A56-CF37EBCEFD5A}"/>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4" name="Oval 47">
                <a:extLst>
                  <a:ext uri="{FF2B5EF4-FFF2-40B4-BE49-F238E27FC236}">
                    <a16:creationId xmlns:a16="http://schemas.microsoft.com/office/drawing/2014/main" id="{246D05B7-C486-4BDC-ABA9-4DE35B9882C8}"/>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5" name="Freeform 48">
                <a:extLst>
                  <a:ext uri="{FF2B5EF4-FFF2-40B4-BE49-F238E27FC236}">
                    <a16:creationId xmlns:a16="http://schemas.microsoft.com/office/drawing/2014/main" id="{0BAE37C3-A83D-4A5E-ADD7-4ABE915C63FB}"/>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6" name="Freeform 49">
                <a:extLst>
                  <a:ext uri="{FF2B5EF4-FFF2-40B4-BE49-F238E27FC236}">
                    <a16:creationId xmlns:a16="http://schemas.microsoft.com/office/drawing/2014/main" id="{87D6C8EF-8474-41BD-A61A-FE92DB35ABAE}"/>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7" name="Freeform 50">
                <a:extLst>
                  <a:ext uri="{FF2B5EF4-FFF2-40B4-BE49-F238E27FC236}">
                    <a16:creationId xmlns:a16="http://schemas.microsoft.com/office/drawing/2014/main" id="{0E55695C-BCFE-4E18-AF91-67758072C13E}"/>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8" name="Freeform 51">
                <a:extLst>
                  <a:ext uri="{FF2B5EF4-FFF2-40B4-BE49-F238E27FC236}">
                    <a16:creationId xmlns:a16="http://schemas.microsoft.com/office/drawing/2014/main" id="{2876E131-1C97-45AC-AF27-AC0CAAAD636C}"/>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9" name="Oval 52">
                <a:extLst>
                  <a:ext uri="{FF2B5EF4-FFF2-40B4-BE49-F238E27FC236}">
                    <a16:creationId xmlns:a16="http://schemas.microsoft.com/office/drawing/2014/main" id="{F3EB8979-3DEB-4111-AFCB-42E215B8B007}"/>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0" name="Freeform 53">
                <a:extLst>
                  <a:ext uri="{FF2B5EF4-FFF2-40B4-BE49-F238E27FC236}">
                    <a16:creationId xmlns:a16="http://schemas.microsoft.com/office/drawing/2014/main" id="{DA200B0E-F9C9-4F3A-93B5-AB3BA98252FA}"/>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1" name="Freeform 54">
                <a:extLst>
                  <a:ext uri="{FF2B5EF4-FFF2-40B4-BE49-F238E27FC236}">
                    <a16:creationId xmlns:a16="http://schemas.microsoft.com/office/drawing/2014/main" id="{EB340375-DA7E-40A9-8526-4527C57C5117}"/>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2" name="Freeform 55">
                <a:extLst>
                  <a:ext uri="{FF2B5EF4-FFF2-40B4-BE49-F238E27FC236}">
                    <a16:creationId xmlns:a16="http://schemas.microsoft.com/office/drawing/2014/main" id="{61AF6EB2-072A-4713-A254-E84725682C72}"/>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3" name="Freeform 56">
                <a:extLst>
                  <a:ext uri="{FF2B5EF4-FFF2-40B4-BE49-F238E27FC236}">
                    <a16:creationId xmlns:a16="http://schemas.microsoft.com/office/drawing/2014/main" id="{D93A4F46-1569-44A9-A457-D3B9518422B5}"/>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88" name="Straight Connector 87">
            <a:extLst>
              <a:ext uri="{FF2B5EF4-FFF2-40B4-BE49-F238E27FC236}">
                <a16:creationId xmlns:a16="http://schemas.microsoft.com/office/drawing/2014/main" id="{1DE49253-0378-4174-AA65-F3913176DC28}"/>
              </a:ext>
            </a:extLst>
          </p:cNvPr>
          <p:cNvCxnSpPr>
            <a:cxnSpLocks/>
            <a:endCxn id="111" idx="2"/>
          </p:cNvCxnSpPr>
          <p:nvPr/>
        </p:nvCxnSpPr>
        <p:spPr bwMode="auto">
          <a:xfrm>
            <a:off x="5753655" y="2051411"/>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F3DEF2EB-8CB7-4ADD-A7D7-37E8A0D0EBFA}"/>
              </a:ext>
            </a:extLst>
          </p:cNvPr>
          <p:cNvCxnSpPr>
            <a:cxnSpLocks/>
          </p:cNvCxnSpPr>
          <p:nvPr/>
        </p:nvCxnSpPr>
        <p:spPr>
          <a:xfrm>
            <a:off x="5765130" y="1874404"/>
            <a:ext cx="11476" cy="2718099"/>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4C8A4D2F-C410-4787-982B-1CC9D887FDA9}"/>
              </a:ext>
            </a:extLst>
          </p:cNvPr>
          <p:cNvCxnSpPr>
            <a:cxnSpLocks/>
            <a:endCxn id="125" idx="2"/>
          </p:cNvCxnSpPr>
          <p:nvPr/>
        </p:nvCxnSpPr>
        <p:spPr bwMode="auto">
          <a:xfrm flipV="1">
            <a:off x="5753386" y="2505663"/>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DBEF86EB-FDB5-444F-AD8B-AC2170CBF204}"/>
              </a:ext>
            </a:extLst>
          </p:cNvPr>
          <p:cNvCxnSpPr>
            <a:cxnSpLocks/>
            <a:endCxn id="127" idx="2"/>
          </p:cNvCxnSpPr>
          <p:nvPr/>
        </p:nvCxnSpPr>
        <p:spPr bwMode="auto">
          <a:xfrm>
            <a:off x="5753386" y="2965811"/>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10" name="Rounded Rectangle 109">
            <a:extLst>
              <a:ext uri="{FF2B5EF4-FFF2-40B4-BE49-F238E27FC236}">
                <a16:creationId xmlns:a16="http://schemas.microsoft.com/office/drawing/2014/main" id="{6CF7F750-AEF3-4EBA-A2B3-3860E9F8AB3F}"/>
              </a:ext>
            </a:extLst>
          </p:cNvPr>
          <p:cNvSpPr/>
          <p:nvPr/>
        </p:nvSpPr>
        <p:spPr>
          <a:xfrm>
            <a:off x="6119450" y="1761319"/>
            <a:ext cx="636280" cy="1529209"/>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11" name="Oval 110">
            <a:extLst>
              <a:ext uri="{FF2B5EF4-FFF2-40B4-BE49-F238E27FC236}">
                <a16:creationId xmlns:a16="http://schemas.microsoft.com/office/drawing/2014/main" id="{38A5D323-B684-4A4B-9273-650D1E64EEE2}"/>
              </a:ext>
            </a:extLst>
          </p:cNvPr>
          <p:cNvSpPr>
            <a:spLocks noChangeAspect="1"/>
          </p:cNvSpPr>
          <p:nvPr/>
        </p:nvSpPr>
        <p:spPr>
          <a:xfrm>
            <a:off x="6241084" y="1872263"/>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5" name="Oval 124">
            <a:extLst>
              <a:ext uri="{FF2B5EF4-FFF2-40B4-BE49-F238E27FC236}">
                <a16:creationId xmlns:a16="http://schemas.microsoft.com/office/drawing/2014/main" id="{C8DEFBDB-990B-431B-88E4-E8A0962A0387}"/>
              </a:ext>
            </a:extLst>
          </p:cNvPr>
          <p:cNvSpPr>
            <a:spLocks noChangeAspect="1"/>
          </p:cNvSpPr>
          <p:nvPr/>
        </p:nvSpPr>
        <p:spPr>
          <a:xfrm>
            <a:off x="6241084" y="2322783"/>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7" name="Oval 126">
            <a:extLst>
              <a:ext uri="{FF2B5EF4-FFF2-40B4-BE49-F238E27FC236}">
                <a16:creationId xmlns:a16="http://schemas.microsoft.com/office/drawing/2014/main" id="{F82F846D-2BF2-4BEE-993B-E98095898D73}"/>
              </a:ext>
            </a:extLst>
          </p:cNvPr>
          <p:cNvSpPr>
            <a:spLocks noChangeAspect="1"/>
          </p:cNvSpPr>
          <p:nvPr/>
        </p:nvSpPr>
        <p:spPr>
          <a:xfrm>
            <a:off x="6241084" y="278672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8" name="TextBox 127">
            <a:extLst>
              <a:ext uri="{FF2B5EF4-FFF2-40B4-BE49-F238E27FC236}">
                <a16:creationId xmlns:a16="http://schemas.microsoft.com/office/drawing/2014/main" id="{AC07455C-4419-4E6E-A611-3450333BF6BE}"/>
              </a:ext>
            </a:extLst>
          </p:cNvPr>
          <p:cNvSpPr txBox="1"/>
          <p:nvPr/>
        </p:nvSpPr>
        <p:spPr>
          <a:xfrm>
            <a:off x="6768985" y="1691548"/>
            <a:ext cx="1164250"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 Default</a:t>
            </a:r>
          </a:p>
        </p:txBody>
      </p:sp>
      <p:cxnSp>
        <p:nvCxnSpPr>
          <p:cNvPr id="129" name="Straight Connector 128">
            <a:extLst>
              <a:ext uri="{FF2B5EF4-FFF2-40B4-BE49-F238E27FC236}">
                <a16:creationId xmlns:a16="http://schemas.microsoft.com/office/drawing/2014/main" id="{4913B452-A7DA-4108-89C3-65455723C410}"/>
              </a:ext>
            </a:extLst>
          </p:cNvPr>
          <p:cNvCxnSpPr>
            <a:cxnSpLocks/>
            <a:endCxn id="131" idx="2"/>
          </p:cNvCxnSpPr>
          <p:nvPr/>
        </p:nvCxnSpPr>
        <p:spPr bwMode="auto">
          <a:xfrm flipV="1">
            <a:off x="5770652" y="3859332"/>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30" name="Straight Connector 129">
            <a:extLst>
              <a:ext uri="{FF2B5EF4-FFF2-40B4-BE49-F238E27FC236}">
                <a16:creationId xmlns:a16="http://schemas.microsoft.com/office/drawing/2014/main" id="{403E05A0-64AA-48B4-8731-3C33AECD711E}"/>
              </a:ext>
            </a:extLst>
          </p:cNvPr>
          <p:cNvCxnSpPr>
            <a:cxnSpLocks/>
            <a:endCxn id="132" idx="2"/>
          </p:cNvCxnSpPr>
          <p:nvPr/>
        </p:nvCxnSpPr>
        <p:spPr bwMode="auto">
          <a:xfrm>
            <a:off x="5770652" y="4319480"/>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31" name="Oval 130">
            <a:extLst>
              <a:ext uri="{FF2B5EF4-FFF2-40B4-BE49-F238E27FC236}">
                <a16:creationId xmlns:a16="http://schemas.microsoft.com/office/drawing/2014/main" id="{FD2FD1AA-7DE4-44F5-9C03-43E197D2DBAE}"/>
              </a:ext>
            </a:extLst>
          </p:cNvPr>
          <p:cNvSpPr>
            <a:spLocks noChangeAspect="1"/>
          </p:cNvSpPr>
          <p:nvPr/>
        </p:nvSpPr>
        <p:spPr>
          <a:xfrm>
            <a:off x="6258350" y="367645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32" name="Oval 131">
            <a:extLst>
              <a:ext uri="{FF2B5EF4-FFF2-40B4-BE49-F238E27FC236}">
                <a16:creationId xmlns:a16="http://schemas.microsoft.com/office/drawing/2014/main" id="{84BB08F2-0272-42D6-99C3-07A9E62F4AF3}"/>
              </a:ext>
            </a:extLst>
          </p:cNvPr>
          <p:cNvSpPr>
            <a:spLocks noChangeAspect="1"/>
          </p:cNvSpPr>
          <p:nvPr/>
        </p:nvSpPr>
        <p:spPr>
          <a:xfrm>
            <a:off x="6258350" y="414039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45" name="Rounded Rectangle 109">
            <a:extLst>
              <a:ext uri="{FF2B5EF4-FFF2-40B4-BE49-F238E27FC236}">
                <a16:creationId xmlns:a16="http://schemas.microsoft.com/office/drawing/2014/main" id="{B58AE86E-5FD6-4A2C-925A-FAF809A239EC}"/>
              </a:ext>
            </a:extLst>
          </p:cNvPr>
          <p:cNvSpPr/>
          <p:nvPr/>
        </p:nvSpPr>
        <p:spPr>
          <a:xfrm>
            <a:off x="6119450" y="3582242"/>
            <a:ext cx="636280" cy="1047432"/>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46" name="TextBox 145">
            <a:extLst>
              <a:ext uri="{FF2B5EF4-FFF2-40B4-BE49-F238E27FC236}">
                <a16:creationId xmlns:a16="http://schemas.microsoft.com/office/drawing/2014/main" id="{FC2217AA-CCB6-4D5C-9E30-0A10BFFF140D}"/>
              </a:ext>
            </a:extLst>
          </p:cNvPr>
          <p:cNvSpPr txBox="1"/>
          <p:nvPr/>
        </p:nvSpPr>
        <p:spPr>
          <a:xfrm>
            <a:off x="6768985" y="3475300"/>
            <a:ext cx="1164250" cy="738664"/>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 Finance and Private</a:t>
            </a:r>
          </a:p>
        </p:txBody>
      </p:sp>
      <p:cxnSp>
        <p:nvCxnSpPr>
          <p:cNvPr id="147" name="Straight Arrow Connector 146">
            <a:extLst>
              <a:ext uri="{FF2B5EF4-FFF2-40B4-BE49-F238E27FC236}">
                <a16:creationId xmlns:a16="http://schemas.microsoft.com/office/drawing/2014/main" id="{1DE41BB1-73DB-4CB5-8D7B-F4C5C61796CB}"/>
              </a:ext>
            </a:extLst>
          </p:cNvPr>
          <p:cNvCxnSpPr>
            <a:cxnSpLocks/>
            <a:stCxn id="126" idx="3"/>
          </p:cNvCxnSpPr>
          <p:nvPr/>
        </p:nvCxnSpPr>
        <p:spPr>
          <a:xfrm flipV="1">
            <a:off x="3782549" y="4042213"/>
            <a:ext cx="2231996" cy="505772"/>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48" name="Straight Arrow Connector 147">
            <a:extLst>
              <a:ext uri="{FF2B5EF4-FFF2-40B4-BE49-F238E27FC236}">
                <a16:creationId xmlns:a16="http://schemas.microsoft.com/office/drawing/2014/main" id="{658F770F-1E7D-4172-8ACB-1AAC0A52FB03}"/>
              </a:ext>
            </a:extLst>
          </p:cNvPr>
          <p:cNvCxnSpPr>
            <a:cxnSpLocks/>
          </p:cNvCxnSpPr>
          <p:nvPr/>
        </p:nvCxnSpPr>
        <p:spPr>
          <a:xfrm flipV="1">
            <a:off x="3782549" y="4437993"/>
            <a:ext cx="2231996" cy="520262"/>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7831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68280B53-7661-2948-99C2-8E053954D650}"/>
              </a:ext>
            </a:extLst>
          </p:cNvPr>
          <p:cNvSpPr/>
          <p:nvPr/>
        </p:nvSpPr>
        <p:spPr>
          <a:xfrm>
            <a:off x="453362" y="2037041"/>
            <a:ext cx="6954046" cy="3900554"/>
          </a:xfrm>
          <a:prstGeom prst="rect">
            <a:avLst/>
          </a:prstGeom>
          <a:solidFill>
            <a:schemeClr val="tx1">
              <a:lumMod val="20000"/>
              <a:lumOff val="80000"/>
            </a:schemeClr>
          </a:solidFill>
          <a:ln w="57150">
            <a:solidFill>
              <a:schemeClr val="tx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gn="ctr">
              <a:spcAft>
                <a:spcPts val="600"/>
              </a:spcAft>
            </a:pPr>
            <a:r>
              <a:rPr lang="en-US" sz="2000" dirty="0">
                <a:solidFill>
                  <a:schemeClr val="tx1"/>
                </a:solidFill>
                <a:latin typeface="Calibri" panose="020F0502020204030204" pitchFamily="34" charset="0"/>
              </a:rPr>
              <a:t>Edge Cluster</a:t>
            </a:r>
            <a:endParaRPr lang="en-US" sz="1200" dirty="0">
              <a:solidFill>
                <a:schemeClr val="tx1"/>
              </a:solidFill>
              <a:latin typeface="Calibri" panose="020F0502020204030204" pitchFamily="34" charset="0"/>
            </a:endParaRPr>
          </a:p>
        </p:txBody>
      </p:sp>
      <p:grpSp>
        <p:nvGrpSpPr>
          <p:cNvPr id="185" name="Group 184">
            <a:extLst>
              <a:ext uri="{FF2B5EF4-FFF2-40B4-BE49-F238E27FC236}">
                <a16:creationId xmlns:a16="http://schemas.microsoft.com/office/drawing/2014/main" id="{9C2E65DC-EEFC-4AF8-A22B-F45493A639A2}"/>
              </a:ext>
            </a:extLst>
          </p:cNvPr>
          <p:cNvGrpSpPr/>
          <p:nvPr/>
        </p:nvGrpSpPr>
        <p:grpSpPr>
          <a:xfrm>
            <a:off x="5115505" y="2245507"/>
            <a:ext cx="1990671" cy="2919272"/>
            <a:chOff x="592866" y="2534296"/>
            <a:chExt cx="4100660" cy="2380236"/>
          </a:xfrm>
        </p:grpSpPr>
        <p:sp>
          <p:nvSpPr>
            <p:cNvPr id="186" name="Rectangle 185">
              <a:extLst>
                <a:ext uri="{FF2B5EF4-FFF2-40B4-BE49-F238E27FC236}">
                  <a16:creationId xmlns:a16="http://schemas.microsoft.com/office/drawing/2014/main" id="{4921592E-3032-4AF7-B34C-AA2541C1713A}"/>
                </a:ext>
              </a:extLst>
            </p:cNvPr>
            <p:cNvSpPr/>
            <p:nvPr/>
          </p:nvSpPr>
          <p:spPr>
            <a:xfrm>
              <a:off x="592866" y="2534296"/>
              <a:ext cx="4100660" cy="1909158"/>
            </a:xfrm>
            <a:prstGeom prst="rect">
              <a:avLst/>
            </a:prstGeom>
            <a:solidFill>
              <a:schemeClr val="bg1">
                <a:lumMod val="95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7" name="Rectangle 186">
              <a:extLst>
                <a:ext uri="{FF2B5EF4-FFF2-40B4-BE49-F238E27FC236}">
                  <a16:creationId xmlns:a16="http://schemas.microsoft.com/office/drawing/2014/main" id="{329B9303-0712-4617-AB0B-B1D961BDC7F4}"/>
                </a:ext>
              </a:extLst>
            </p:cNvPr>
            <p:cNvSpPr/>
            <p:nvPr/>
          </p:nvSpPr>
          <p:spPr>
            <a:xfrm>
              <a:off x="592866" y="4443454"/>
              <a:ext cx="4100660" cy="471078"/>
            </a:xfrm>
            <a:prstGeom prst="rect">
              <a:avLst/>
            </a:prstGeom>
            <a:solidFill>
              <a:schemeClr val="bg1">
                <a:lumMod val="65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600" dirty="0">
                  <a:solidFill>
                    <a:schemeClr val="bg1"/>
                  </a:solidFill>
                  <a:latin typeface="Calibri" panose="020F0502020204030204" pitchFamily="34" charset="0"/>
                </a:rPr>
                <a:t>Edge Node 2</a:t>
              </a:r>
            </a:p>
          </p:txBody>
        </p:sp>
      </p:grpSp>
      <p:sp>
        <p:nvSpPr>
          <p:cNvPr id="3" name="Title 2">
            <a:extLst>
              <a:ext uri="{FF2B5EF4-FFF2-40B4-BE49-F238E27FC236}">
                <a16:creationId xmlns:a16="http://schemas.microsoft.com/office/drawing/2014/main" id="{567CD349-E8FA-4C59-823E-07107AE434ED}"/>
              </a:ext>
            </a:extLst>
          </p:cNvPr>
          <p:cNvSpPr>
            <a:spLocks noGrp="1"/>
          </p:cNvSpPr>
          <p:nvPr>
            <p:ph type="title"/>
          </p:nvPr>
        </p:nvSpPr>
        <p:spPr/>
        <p:txBody>
          <a:bodyPr/>
          <a:lstStyle/>
          <a:p>
            <a:r>
              <a:rPr lang="en-US" dirty="0"/>
              <a:t>Miscellaneous</a:t>
            </a:r>
          </a:p>
        </p:txBody>
      </p:sp>
      <p:sp>
        <p:nvSpPr>
          <p:cNvPr id="5" name="Text Placeholder 4">
            <a:extLst>
              <a:ext uri="{FF2B5EF4-FFF2-40B4-BE49-F238E27FC236}">
                <a16:creationId xmlns:a16="http://schemas.microsoft.com/office/drawing/2014/main" id="{4BC09DC3-6EF4-604F-BAC1-AFC8313243EC}"/>
              </a:ext>
            </a:extLst>
          </p:cNvPr>
          <p:cNvSpPr>
            <a:spLocks noGrp="1"/>
          </p:cNvSpPr>
          <p:nvPr>
            <p:ph type="body" sz="quarter" idx="17"/>
          </p:nvPr>
        </p:nvSpPr>
        <p:spPr/>
        <p:txBody>
          <a:bodyPr tIns="182880" rIns="182880"/>
          <a:lstStyle/>
          <a:p>
            <a:pPr>
              <a:buNone/>
            </a:pPr>
            <a:r>
              <a:rPr lang="en-US" b="1" dirty="0"/>
              <a:t>Active / Hot-Standby per LB</a:t>
            </a:r>
          </a:p>
          <a:p>
            <a:pPr marL="558800" lvl="1" indent="-285750"/>
            <a:endParaRPr lang="en-US" dirty="0"/>
          </a:p>
          <a:p>
            <a:pPr indent="-184150">
              <a:buNone/>
            </a:pPr>
            <a:r>
              <a:rPr lang="en-US" b="1" dirty="0"/>
              <a:t>LB HA heartbeat per LB done by Edge Node</a:t>
            </a:r>
          </a:p>
          <a:p>
            <a:pPr marL="558800" lvl="1" indent="-285750"/>
            <a:r>
              <a:rPr lang="en-US" dirty="0"/>
              <a:t>Failover after 3 successive failures</a:t>
            </a:r>
          </a:p>
          <a:p>
            <a:pPr marL="846138" lvl="2" indent="-285750"/>
            <a:r>
              <a:rPr lang="en-US" dirty="0"/>
              <a:t>3 secs failover on EN-VM</a:t>
            </a:r>
          </a:p>
          <a:p>
            <a:pPr marL="846138" lvl="2" indent="-285750"/>
            <a:r>
              <a:rPr lang="en-US" dirty="0"/>
              <a:t>0.9 sec on EN-BM</a:t>
            </a:r>
          </a:p>
          <a:p>
            <a:pPr marL="558800" lvl="1" indent="-285750"/>
            <a:endParaRPr lang="en-US" dirty="0"/>
          </a:p>
          <a:p>
            <a:pPr>
              <a:buNone/>
            </a:pPr>
            <a:r>
              <a:rPr lang="en-US" b="1" dirty="0"/>
              <a:t>Very limited data plane impact thanks to synch of LB State</a:t>
            </a:r>
          </a:p>
          <a:p>
            <a:pPr marL="558800" lvl="1" indent="-285750"/>
            <a:r>
              <a:rPr lang="en-US" dirty="0"/>
              <a:t>Healthcheck State</a:t>
            </a:r>
          </a:p>
          <a:p>
            <a:pPr marL="558800" lvl="1" indent="-285750"/>
            <a:r>
              <a:rPr lang="en-US" dirty="0"/>
              <a:t>Source-IP Persistence State </a:t>
            </a:r>
          </a:p>
          <a:p>
            <a:pPr marL="558800" lvl="1" indent="-285750"/>
            <a:r>
              <a:rPr lang="en-US" dirty="0"/>
              <a:t>L4 Flow State</a:t>
            </a:r>
          </a:p>
          <a:p>
            <a:pPr>
              <a:buNone/>
            </a:pPr>
            <a:endParaRPr lang="en-US" dirty="0"/>
          </a:p>
        </p:txBody>
      </p:sp>
      <p:sp>
        <p:nvSpPr>
          <p:cNvPr id="4" name="Subtitle 3">
            <a:extLst>
              <a:ext uri="{FF2B5EF4-FFF2-40B4-BE49-F238E27FC236}">
                <a16:creationId xmlns:a16="http://schemas.microsoft.com/office/drawing/2014/main" id="{EF52684E-34BA-4A75-82FA-49699E1BA688}"/>
              </a:ext>
            </a:extLst>
          </p:cNvPr>
          <p:cNvSpPr>
            <a:spLocks noGrp="1"/>
          </p:cNvSpPr>
          <p:nvPr>
            <p:ph type="subTitle" idx="10"/>
          </p:nvPr>
        </p:nvSpPr>
        <p:spPr>
          <a:xfrm>
            <a:off x="592866" y="811830"/>
            <a:ext cx="10962687" cy="247743"/>
          </a:xfrm>
        </p:spPr>
        <p:txBody>
          <a:bodyPr/>
          <a:lstStyle/>
          <a:p>
            <a:r>
              <a:rPr lang="en-US" dirty="0"/>
              <a:t>LB High-Availability (1/3)</a:t>
            </a:r>
          </a:p>
        </p:txBody>
      </p:sp>
      <p:grpSp>
        <p:nvGrpSpPr>
          <p:cNvPr id="26" name="Group 25">
            <a:extLst>
              <a:ext uri="{FF2B5EF4-FFF2-40B4-BE49-F238E27FC236}">
                <a16:creationId xmlns:a16="http://schemas.microsoft.com/office/drawing/2014/main" id="{F7BC4C3A-68A7-C945-BD33-92A999629D45}"/>
              </a:ext>
            </a:extLst>
          </p:cNvPr>
          <p:cNvGrpSpPr/>
          <p:nvPr/>
        </p:nvGrpSpPr>
        <p:grpSpPr>
          <a:xfrm>
            <a:off x="728278" y="2238882"/>
            <a:ext cx="1990671" cy="2919272"/>
            <a:chOff x="592866" y="2534296"/>
            <a:chExt cx="4100660" cy="2380236"/>
          </a:xfrm>
        </p:grpSpPr>
        <p:sp>
          <p:nvSpPr>
            <p:cNvPr id="27" name="Rectangle 26">
              <a:extLst>
                <a:ext uri="{FF2B5EF4-FFF2-40B4-BE49-F238E27FC236}">
                  <a16:creationId xmlns:a16="http://schemas.microsoft.com/office/drawing/2014/main" id="{8D08C94B-B186-8840-9A97-FDB9C13E2497}"/>
                </a:ext>
              </a:extLst>
            </p:cNvPr>
            <p:cNvSpPr/>
            <p:nvPr/>
          </p:nvSpPr>
          <p:spPr>
            <a:xfrm>
              <a:off x="592866" y="2534296"/>
              <a:ext cx="4100660" cy="1909158"/>
            </a:xfrm>
            <a:prstGeom prst="rect">
              <a:avLst/>
            </a:prstGeom>
            <a:solidFill>
              <a:schemeClr val="bg1">
                <a:lumMod val="95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8" name="Rectangle 27">
              <a:extLst>
                <a:ext uri="{FF2B5EF4-FFF2-40B4-BE49-F238E27FC236}">
                  <a16:creationId xmlns:a16="http://schemas.microsoft.com/office/drawing/2014/main" id="{677D3E84-4654-9349-9F38-7091EF5D63C5}"/>
                </a:ext>
              </a:extLst>
            </p:cNvPr>
            <p:cNvSpPr/>
            <p:nvPr/>
          </p:nvSpPr>
          <p:spPr>
            <a:xfrm>
              <a:off x="592866" y="4443454"/>
              <a:ext cx="4100660" cy="471078"/>
            </a:xfrm>
            <a:prstGeom prst="rect">
              <a:avLst/>
            </a:prstGeom>
            <a:solidFill>
              <a:schemeClr val="bg1">
                <a:lumMod val="65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600" dirty="0">
                  <a:solidFill>
                    <a:schemeClr val="bg1"/>
                  </a:solidFill>
                  <a:latin typeface="Calibri" panose="020F0502020204030204" pitchFamily="34" charset="0"/>
                </a:rPr>
                <a:t>Edge Node 1</a:t>
              </a:r>
            </a:p>
          </p:txBody>
        </p:sp>
      </p:grpSp>
      <p:grpSp>
        <p:nvGrpSpPr>
          <p:cNvPr id="11" name="Group 10">
            <a:extLst>
              <a:ext uri="{FF2B5EF4-FFF2-40B4-BE49-F238E27FC236}">
                <a16:creationId xmlns:a16="http://schemas.microsoft.com/office/drawing/2014/main" id="{38F7ABAD-042E-4263-B5FF-F5FC9BD31F96}"/>
              </a:ext>
            </a:extLst>
          </p:cNvPr>
          <p:cNvGrpSpPr/>
          <p:nvPr/>
        </p:nvGrpSpPr>
        <p:grpSpPr>
          <a:xfrm>
            <a:off x="1492208" y="2368017"/>
            <a:ext cx="960852" cy="858181"/>
            <a:chOff x="1268241" y="2361268"/>
            <a:chExt cx="960852" cy="858181"/>
          </a:xfrm>
        </p:grpSpPr>
        <p:grpSp>
          <p:nvGrpSpPr>
            <p:cNvPr id="41" name="Group 40">
              <a:extLst>
                <a:ext uri="{FF2B5EF4-FFF2-40B4-BE49-F238E27FC236}">
                  <a16:creationId xmlns:a16="http://schemas.microsoft.com/office/drawing/2014/main" id="{CDCD1012-E944-45A2-8578-54C8D0A3AA00}"/>
                </a:ext>
              </a:extLst>
            </p:cNvPr>
            <p:cNvGrpSpPr/>
            <p:nvPr/>
          </p:nvGrpSpPr>
          <p:grpSpPr>
            <a:xfrm>
              <a:off x="1268241" y="2361268"/>
              <a:ext cx="754767" cy="739029"/>
              <a:chOff x="4317796" y="4561028"/>
              <a:chExt cx="754767" cy="739029"/>
            </a:xfrm>
            <a:solidFill>
              <a:schemeClr val="accent1"/>
            </a:solidFill>
          </p:grpSpPr>
          <p:grpSp>
            <p:nvGrpSpPr>
              <p:cNvPr id="43" name="Group 42">
                <a:extLst>
                  <a:ext uri="{FF2B5EF4-FFF2-40B4-BE49-F238E27FC236}">
                    <a16:creationId xmlns:a16="http://schemas.microsoft.com/office/drawing/2014/main" id="{2EB67C73-168D-4850-AA5D-D54A6750EE2A}"/>
                  </a:ext>
                </a:extLst>
              </p:cNvPr>
              <p:cNvGrpSpPr/>
              <p:nvPr/>
            </p:nvGrpSpPr>
            <p:grpSpPr>
              <a:xfrm>
                <a:off x="4317796" y="4697569"/>
                <a:ext cx="602248" cy="602488"/>
                <a:chOff x="7736620" y="7009631"/>
                <a:chExt cx="4501800" cy="4503600"/>
              </a:xfrm>
              <a:grpFill/>
            </p:grpSpPr>
            <p:sp>
              <p:nvSpPr>
                <p:cNvPr id="67" name="Freeform: Shape 1">
                  <a:extLst>
                    <a:ext uri="{FF2B5EF4-FFF2-40B4-BE49-F238E27FC236}">
                      <a16:creationId xmlns:a16="http://schemas.microsoft.com/office/drawing/2014/main" id="{FAC1B9B1-5A8A-40FC-A3F9-45C603BAFB90}"/>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68" name="Freeform: Shape 2">
                  <a:extLst>
                    <a:ext uri="{FF2B5EF4-FFF2-40B4-BE49-F238E27FC236}">
                      <a16:creationId xmlns:a16="http://schemas.microsoft.com/office/drawing/2014/main" id="{9CDD8E1E-9220-4127-BE40-82517F292756}"/>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9" name="Freeform: Shape 3">
                  <a:extLst>
                    <a:ext uri="{FF2B5EF4-FFF2-40B4-BE49-F238E27FC236}">
                      <a16:creationId xmlns:a16="http://schemas.microsoft.com/office/drawing/2014/main" id="{2F2AEB65-10BC-4042-A95A-DDE4198D966C}"/>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70" name="Freeform: Shape 4">
                  <a:extLst>
                    <a:ext uri="{FF2B5EF4-FFF2-40B4-BE49-F238E27FC236}">
                      <a16:creationId xmlns:a16="http://schemas.microsoft.com/office/drawing/2014/main" id="{FC323B5A-30CF-4C56-8341-42CED748CA0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72" name="Freeform: Shape 5">
                  <a:extLst>
                    <a:ext uri="{FF2B5EF4-FFF2-40B4-BE49-F238E27FC236}">
                      <a16:creationId xmlns:a16="http://schemas.microsoft.com/office/drawing/2014/main" id="{3524E2EB-7113-4FFD-A7F8-920FA7F365A6}"/>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48" name="Group 47">
                <a:extLst>
                  <a:ext uri="{FF2B5EF4-FFF2-40B4-BE49-F238E27FC236}">
                    <a16:creationId xmlns:a16="http://schemas.microsoft.com/office/drawing/2014/main" id="{141FCF12-F103-44FF-90DB-72F4D521EAC8}"/>
                  </a:ext>
                </a:extLst>
              </p:cNvPr>
              <p:cNvGrpSpPr>
                <a:grpSpLocks noChangeAspect="1"/>
              </p:cNvGrpSpPr>
              <p:nvPr/>
            </p:nvGrpSpPr>
            <p:grpSpPr>
              <a:xfrm>
                <a:off x="4708024" y="4561028"/>
                <a:ext cx="364539" cy="338685"/>
                <a:chOff x="2560638" y="566738"/>
                <a:chExt cx="6486525" cy="6486525"/>
              </a:xfrm>
              <a:grpFill/>
            </p:grpSpPr>
            <p:sp>
              <p:nvSpPr>
                <p:cNvPr id="49" name="Freeform 1">
                  <a:extLst>
                    <a:ext uri="{FF2B5EF4-FFF2-40B4-BE49-F238E27FC236}">
                      <a16:creationId xmlns:a16="http://schemas.microsoft.com/office/drawing/2014/main" id="{46DD9E1A-9EA8-4D72-BBAE-2F739F960437}"/>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7" name="Freeform 2">
                  <a:extLst>
                    <a:ext uri="{FF2B5EF4-FFF2-40B4-BE49-F238E27FC236}">
                      <a16:creationId xmlns:a16="http://schemas.microsoft.com/office/drawing/2014/main" id="{C1CB9A37-3E6C-40DA-ABF9-8B6E02E095D7}"/>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8" name="Freeform 3">
                  <a:extLst>
                    <a:ext uri="{FF2B5EF4-FFF2-40B4-BE49-F238E27FC236}">
                      <a16:creationId xmlns:a16="http://schemas.microsoft.com/office/drawing/2014/main" id="{A70CF08E-CAAB-47C2-A2EB-FFDDBBBB5CE3}"/>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9" name="Freeform 4">
                  <a:extLst>
                    <a:ext uri="{FF2B5EF4-FFF2-40B4-BE49-F238E27FC236}">
                      <a16:creationId xmlns:a16="http://schemas.microsoft.com/office/drawing/2014/main" id="{B07F01C0-BCA1-4C58-B62B-C9E4ED8897B8}"/>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0" name="Freeform 5">
                  <a:extLst>
                    <a:ext uri="{FF2B5EF4-FFF2-40B4-BE49-F238E27FC236}">
                      <a16:creationId xmlns:a16="http://schemas.microsoft.com/office/drawing/2014/main" id="{5AF80DFC-E4FE-4AEC-BB41-A69BBD444414}"/>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1" name="Freeform 6">
                  <a:extLst>
                    <a:ext uri="{FF2B5EF4-FFF2-40B4-BE49-F238E27FC236}">
                      <a16:creationId xmlns:a16="http://schemas.microsoft.com/office/drawing/2014/main" id="{ACDE4812-B575-4136-B36D-4C5BA1EF63FE}"/>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2" name="Freeform 7">
                  <a:extLst>
                    <a:ext uri="{FF2B5EF4-FFF2-40B4-BE49-F238E27FC236}">
                      <a16:creationId xmlns:a16="http://schemas.microsoft.com/office/drawing/2014/main" id="{B74EF398-D574-4BB0-8A9F-9C72C2EFCC21}"/>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3" name="Freeform 8">
                  <a:extLst>
                    <a:ext uri="{FF2B5EF4-FFF2-40B4-BE49-F238E27FC236}">
                      <a16:creationId xmlns:a16="http://schemas.microsoft.com/office/drawing/2014/main" id="{17B4D038-7ECE-4BF8-ADB4-714463C2206B}"/>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4" name="Freeform 9">
                  <a:extLst>
                    <a:ext uri="{FF2B5EF4-FFF2-40B4-BE49-F238E27FC236}">
                      <a16:creationId xmlns:a16="http://schemas.microsoft.com/office/drawing/2014/main" id="{CD0EEFBD-287B-40A8-912A-093AF5B19395}"/>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5" name="Freeform 10">
                  <a:extLst>
                    <a:ext uri="{FF2B5EF4-FFF2-40B4-BE49-F238E27FC236}">
                      <a16:creationId xmlns:a16="http://schemas.microsoft.com/office/drawing/2014/main" id="{0428C972-43BF-4F75-B82D-949C6E2BB57C}"/>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6" name="Freeform 11">
                  <a:extLst>
                    <a:ext uri="{FF2B5EF4-FFF2-40B4-BE49-F238E27FC236}">
                      <a16:creationId xmlns:a16="http://schemas.microsoft.com/office/drawing/2014/main" id="{77AE5A75-C626-477C-8C9A-1C9DFC9CE0FB}"/>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124" name="TextBox 123">
              <a:extLst>
                <a:ext uri="{FF2B5EF4-FFF2-40B4-BE49-F238E27FC236}">
                  <a16:creationId xmlns:a16="http://schemas.microsoft.com/office/drawing/2014/main" id="{6711DB1F-86FC-40C2-BA36-D51C88C7AC15}"/>
                </a:ext>
              </a:extLst>
            </p:cNvPr>
            <p:cNvSpPr txBox="1"/>
            <p:nvPr/>
          </p:nvSpPr>
          <p:spPr>
            <a:xfrm>
              <a:off x="1777174" y="3004005"/>
              <a:ext cx="451919" cy="215444"/>
            </a:xfrm>
            <a:prstGeom prst="rect">
              <a:avLst/>
            </a:prstGeom>
          </p:spPr>
          <p:txBody>
            <a:bodyPr wrap="none" lIns="0" tIns="0" rIns="0" bIns="0" rtlCol="0">
              <a:spAutoFit/>
            </a:bodyPr>
            <a:lstStyle/>
            <a:p>
              <a:pPr algn="l">
                <a:spcAft>
                  <a:spcPts val="600"/>
                </a:spcAft>
              </a:pPr>
              <a:r>
                <a:rPr lang="en-US" sz="1400" dirty="0">
                  <a:solidFill>
                    <a:schemeClr val="accent1"/>
                  </a:solidFill>
                  <a:latin typeface="Calibri" panose="020F0502020204030204" pitchFamily="34" charset="0"/>
                </a:rPr>
                <a:t>Active</a:t>
              </a:r>
            </a:p>
          </p:txBody>
        </p:sp>
      </p:grpSp>
      <p:grpSp>
        <p:nvGrpSpPr>
          <p:cNvPr id="13" name="Group 12">
            <a:extLst>
              <a:ext uri="{FF2B5EF4-FFF2-40B4-BE49-F238E27FC236}">
                <a16:creationId xmlns:a16="http://schemas.microsoft.com/office/drawing/2014/main" id="{4B939685-2950-4CC1-A312-03C0EA6783D0}"/>
              </a:ext>
            </a:extLst>
          </p:cNvPr>
          <p:cNvGrpSpPr/>
          <p:nvPr/>
        </p:nvGrpSpPr>
        <p:grpSpPr>
          <a:xfrm>
            <a:off x="5299737" y="2345200"/>
            <a:ext cx="1435502" cy="878144"/>
            <a:chOff x="4453455" y="2330438"/>
            <a:chExt cx="1435502" cy="878144"/>
          </a:xfrm>
        </p:grpSpPr>
        <p:grpSp>
          <p:nvGrpSpPr>
            <p:cNvPr id="7" name="Group 6">
              <a:extLst>
                <a:ext uri="{FF2B5EF4-FFF2-40B4-BE49-F238E27FC236}">
                  <a16:creationId xmlns:a16="http://schemas.microsoft.com/office/drawing/2014/main" id="{A5154D0D-31BE-49E8-B2F4-62BCE46CA230}"/>
                </a:ext>
              </a:extLst>
            </p:cNvPr>
            <p:cNvGrpSpPr/>
            <p:nvPr/>
          </p:nvGrpSpPr>
          <p:grpSpPr>
            <a:xfrm>
              <a:off x="4453455" y="2330438"/>
              <a:ext cx="754767" cy="739029"/>
              <a:chOff x="4453455" y="2330438"/>
              <a:chExt cx="754767" cy="739029"/>
            </a:xfrm>
          </p:grpSpPr>
          <p:grpSp>
            <p:nvGrpSpPr>
              <p:cNvPr id="87" name="Group 86">
                <a:extLst>
                  <a:ext uri="{FF2B5EF4-FFF2-40B4-BE49-F238E27FC236}">
                    <a16:creationId xmlns:a16="http://schemas.microsoft.com/office/drawing/2014/main" id="{CC6FFE86-9F37-42E0-B3E4-09D9FCFDFFB2}"/>
                  </a:ext>
                </a:extLst>
              </p:cNvPr>
              <p:cNvGrpSpPr/>
              <p:nvPr/>
            </p:nvGrpSpPr>
            <p:grpSpPr>
              <a:xfrm>
                <a:off x="4453455" y="2466979"/>
                <a:ext cx="602248" cy="602488"/>
                <a:chOff x="7736620" y="7009631"/>
                <a:chExt cx="4501800" cy="4503600"/>
              </a:xfrm>
              <a:pattFill prst="pct70">
                <a:fgClr>
                  <a:schemeClr val="accent1"/>
                </a:fgClr>
                <a:bgClr>
                  <a:schemeClr val="bg1"/>
                </a:bgClr>
              </a:pattFill>
            </p:grpSpPr>
            <p:sp>
              <p:nvSpPr>
                <p:cNvPr id="100" name="Freeform: Shape 1">
                  <a:extLst>
                    <a:ext uri="{FF2B5EF4-FFF2-40B4-BE49-F238E27FC236}">
                      <a16:creationId xmlns:a16="http://schemas.microsoft.com/office/drawing/2014/main" id="{B3E66C7F-E8CC-4635-8FA5-B0CE61354EB6}"/>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01" name="Freeform: Shape 2">
                  <a:extLst>
                    <a:ext uri="{FF2B5EF4-FFF2-40B4-BE49-F238E27FC236}">
                      <a16:creationId xmlns:a16="http://schemas.microsoft.com/office/drawing/2014/main" id="{71F8AC68-EA9E-429A-8032-5D8CE37E6E01}"/>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02" name="Freeform: Shape 3">
                  <a:extLst>
                    <a:ext uri="{FF2B5EF4-FFF2-40B4-BE49-F238E27FC236}">
                      <a16:creationId xmlns:a16="http://schemas.microsoft.com/office/drawing/2014/main" id="{073987A8-B72F-44A3-9F46-D72412373E2B}"/>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03" name="Freeform: Shape 4">
                  <a:extLst>
                    <a:ext uri="{FF2B5EF4-FFF2-40B4-BE49-F238E27FC236}">
                      <a16:creationId xmlns:a16="http://schemas.microsoft.com/office/drawing/2014/main" id="{3F5D9B74-2759-4720-898F-9A2DB8EE178A}"/>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04" name="Freeform: Shape 5">
                  <a:extLst>
                    <a:ext uri="{FF2B5EF4-FFF2-40B4-BE49-F238E27FC236}">
                      <a16:creationId xmlns:a16="http://schemas.microsoft.com/office/drawing/2014/main" id="{F76BA7B0-7B78-4839-82DA-9CBF3816CA05}"/>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88" name="Group 87">
                <a:extLst>
                  <a:ext uri="{FF2B5EF4-FFF2-40B4-BE49-F238E27FC236}">
                    <a16:creationId xmlns:a16="http://schemas.microsoft.com/office/drawing/2014/main" id="{11663F46-EE8D-4751-A873-977EA51860AA}"/>
                  </a:ext>
                </a:extLst>
              </p:cNvPr>
              <p:cNvGrpSpPr>
                <a:grpSpLocks noChangeAspect="1"/>
              </p:cNvGrpSpPr>
              <p:nvPr/>
            </p:nvGrpSpPr>
            <p:grpSpPr>
              <a:xfrm>
                <a:off x="4843683" y="2330438"/>
                <a:ext cx="364539" cy="338685"/>
                <a:chOff x="2560638" y="566738"/>
                <a:chExt cx="6486525" cy="6486525"/>
              </a:xfrm>
              <a:pattFill prst="pct70">
                <a:fgClr>
                  <a:schemeClr val="accent1"/>
                </a:fgClr>
                <a:bgClr>
                  <a:schemeClr val="bg1"/>
                </a:bgClr>
              </a:pattFill>
            </p:grpSpPr>
            <p:sp>
              <p:nvSpPr>
                <p:cNvPr id="89" name="Freeform 1">
                  <a:extLst>
                    <a:ext uri="{FF2B5EF4-FFF2-40B4-BE49-F238E27FC236}">
                      <a16:creationId xmlns:a16="http://schemas.microsoft.com/office/drawing/2014/main" id="{80762E9C-0B53-4781-B08E-534A53864D71}"/>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0" name="Freeform 2">
                  <a:extLst>
                    <a:ext uri="{FF2B5EF4-FFF2-40B4-BE49-F238E27FC236}">
                      <a16:creationId xmlns:a16="http://schemas.microsoft.com/office/drawing/2014/main" id="{4BECE5DA-BDCF-4339-AA1A-A5C048A5CF7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1" name="Freeform 3">
                  <a:extLst>
                    <a:ext uri="{FF2B5EF4-FFF2-40B4-BE49-F238E27FC236}">
                      <a16:creationId xmlns:a16="http://schemas.microsoft.com/office/drawing/2014/main" id="{AF986D62-5457-43BF-9745-CA791EBBA27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2" name="Freeform 4">
                  <a:extLst>
                    <a:ext uri="{FF2B5EF4-FFF2-40B4-BE49-F238E27FC236}">
                      <a16:creationId xmlns:a16="http://schemas.microsoft.com/office/drawing/2014/main" id="{7851D37E-58A0-425F-AE75-4EF566043063}"/>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3" name="Freeform 5">
                  <a:extLst>
                    <a:ext uri="{FF2B5EF4-FFF2-40B4-BE49-F238E27FC236}">
                      <a16:creationId xmlns:a16="http://schemas.microsoft.com/office/drawing/2014/main" id="{62263CDE-20BC-466A-B73F-EDECA338331A}"/>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4" name="Freeform 6">
                  <a:extLst>
                    <a:ext uri="{FF2B5EF4-FFF2-40B4-BE49-F238E27FC236}">
                      <a16:creationId xmlns:a16="http://schemas.microsoft.com/office/drawing/2014/main" id="{4DF6F654-A0D4-450A-876A-444A573065BB}"/>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5" name="Freeform 7">
                  <a:extLst>
                    <a:ext uri="{FF2B5EF4-FFF2-40B4-BE49-F238E27FC236}">
                      <a16:creationId xmlns:a16="http://schemas.microsoft.com/office/drawing/2014/main" id="{EF8AF3AA-0C47-421D-93F4-868E56BAFA87}"/>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6" name="Freeform 8">
                  <a:extLst>
                    <a:ext uri="{FF2B5EF4-FFF2-40B4-BE49-F238E27FC236}">
                      <a16:creationId xmlns:a16="http://schemas.microsoft.com/office/drawing/2014/main" id="{C09CDCC6-D463-4A60-8EF7-6AA397AB290F}"/>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7" name="Freeform 9">
                  <a:extLst>
                    <a:ext uri="{FF2B5EF4-FFF2-40B4-BE49-F238E27FC236}">
                      <a16:creationId xmlns:a16="http://schemas.microsoft.com/office/drawing/2014/main" id="{F3A2E28D-BB16-4357-BEB1-763C6B20FD2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8" name="Freeform 10">
                  <a:extLst>
                    <a:ext uri="{FF2B5EF4-FFF2-40B4-BE49-F238E27FC236}">
                      <a16:creationId xmlns:a16="http://schemas.microsoft.com/office/drawing/2014/main" id="{67BBAD50-71AE-40D7-B10D-E1E60B96D440}"/>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9" name="Freeform 11">
                  <a:extLst>
                    <a:ext uri="{FF2B5EF4-FFF2-40B4-BE49-F238E27FC236}">
                      <a16:creationId xmlns:a16="http://schemas.microsoft.com/office/drawing/2014/main" id="{3839D16C-DD19-4E4E-998D-275E80C29412}"/>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125" name="TextBox 124">
              <a:extLst>
                <a:ext uri="{FF2B5EF4-FFF2-40B4-BE49-F238E27FC236}">
                  <a16:creationId xmlns:a16="http://schemas.microsoft.com/office/drawing/2014/main" id="{E22D8AB9-7D41-4332-8E1E-F1869184D504}"/>
                </a:ext>
              </a:extLst>
            </p:cNvPr>
            <p:cNvSpPr txBox="1"/>
            <p:nvPr/>
          </p:nvSpPr>
          <p:spPr>
            <a:xfrm>
              <a:off x="4980631" y="2993138"/>
              <a:ext cx="908326" cy="215444"/>
            </a:xfrm>
            <a:prstGeom prst="rect">
              <a:avLst/>
            </a:prstGeom>
          </p:spPr>
          <p:txBody>
            <a:bodyPr wrap="none" lIns="0" tIns="0" rIns="0" bIns="0" rtlCol="0">
              <a:spAutoFit/>
            </a:bodyPr>
            <a:lstStyle/>
            <a:p>
              <a:pPr algn="l">
                <a:spcAft>
                  <a:spcPts val="600"/>
                </a:spcAft>
              </a:pPr>
              <a:r>
                <a:rPr lang="en-US" sz="1400" dirty="0">
                  <a:solidFill>
                    <a:schemeClr val="accent1"/>
                  </a:solidFill>
                  <a:latin typeface="Calibri" panose="020F0502020204030204" pitchFamily="34" charset="0"/>
                </a:rPr>
                <a:t>Hot-Standby</a:t>
              </a:r>
            </a:p>
          </p:txBody>
        </p:sp>
      </p:grpSp>
      <p:grpSp>
        <p:nvGrpSpPr>
          <p:cNvPr id="9" name="Group 8">
            <a:extLst>
              <a:ext uri="{FF2B5EF4-FFF2-40B4-BE49-F238E27FC236}">
                <a16:creationId xmlns:a16="http://schemas.microsoft.com/office/drawing/2014/main" id="{B0D3E7A5-4488-4F14-91EC-4B98D99B5832}"/>
              </a:ext>
            </a:extLst>
          </p:cNvPr>
          <p:cNvGrpSpPr/>
          <p:nvPr/>
        </p:nvGrpSpPr>
        <p:grpSpPr>
          <a:xfrm>
            <a:off x="930060" y="3418752"/>
            <a:ext cx="1384895" cy="893335"/>
            <a:chOff x="3354531" y="3504371"/>
            <a:chExt cx="1384895" cy="893335"/>
          </a:xfrm>
        </p:grpSpPr>
        <p:grpSp>
          <p:nvGrpSpPr>
            <p:cNvPr id="166" name="Group 165">
              <a:extLst>
                <a:ext uri="{FF2B5EF4-FFF2-40B4-BE49-F238E27FC236}">
                  <a16:creationId xmlns:a16="http://schemas.microsoft.com/office/drawing/2014/main" id="{ED69B108-79B9-4BCB-B31E-4B63CBB2DAB8}"/>
                </a:ext>
              </a:extLst>
            </p:cNvPr>
            <p:cNvGrpSpPr/>
            <p:nvPr/>
          </p:nvGrpSpPr>
          <p:grpSpPr>
            <a:xfrm>
              <a:off x="3354531" y="3640912"/>
              <a:ext cx="602248" cy="602488"/>
              <a:chOff x="7736620" y="7009631"/>
              <a:chExt cx="4501800" cy="4503600"/>
            </a:xfrm>
            <a:pattFill prst="pct70">
              <a:fgClr>
                <a:schemeClr val="accent4"/>
              </a:fgClr>
              <a:bgClr>
                <a:schemeClr val="bg1"/>
              </a:bgClr>
            </a:pattFill>
          </p:grpSpPr>
          <p:sp>
            <p:nvSpPr>
              <p:cNvPr id="179" name="Freeform: Shape 1">
                <a:extLst>
                  <a:ext uri="{FF2B5EF4-FFF2-40B4-BE49-F238E27FC236}">
                    <a16:creationId xmlns:a16="http://schemas.microsoft.com/office/drawing/2014/main" id="{3E7A9A27-D90A-4F2E-8A26-8F59F907A469}"/>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0" name="Freeform: Shape 2">
                <a:extLst>
                  <a:ext uri="{FF2B5EF4-FFF2-40B4-BE49-F238E27FC236}">
                    <a16:creationId xmlns:a16="http://schemas.microsoft.com/office/drawing/2014/main" id="{3E5C6406-B4BA-43E9-9A0A-F1392A0A631C}"/>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1" name="Freeform: Shape 3">
                <a:extLst>
                  <a:ext uri="{FF2B5EF4-FFF2-40B4-BE49-F238E27FC236}">
                    <a16:creationId xmlns:a16="http://schemas.microsoft.com/office/drawing/2014/main" id="{1E23BFB1-AF2E-4B0E-8B29-EE4F94497AF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2" name="Freeform: Shape 4">
                <a:extLst>
                  <a:ext uri="{FF2B5EF4-FFF2-40B4-BE49-F238E27FC236}">
                    <a16:creationId xmlns:a16="http://schemas.microsoft.com/office/drawing/2014/main" id="{8DC95E8C-C218-48D8-B5F7-834B1E86570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3" name="Freeform: Shape 5">
                <a:extLst>
                  <a:ext uri="{FF2B5EF4-FFF2-40B4-BE49-F238E27FC236}">
                    <a16:creationId xmlns:a16="http://schemas.microsoft.com/office/drawing/2014/main" id="{A859FB83-B093-4533-AB61-04CFEA82DDCE}"/>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67" name="Group 166">
              <a:extLst>
                <a:ext uri="{FF2B5EF4-FFF2-40B4-BE49-F238E27FC236}">
                  <a16:creationId xmlns:a16="http://schemas.microsoft.com/office/drawing/2014/main" id="{E4B2B091-D5BB-4CC1-B1C1-05E9B1D24B19}"/>
                </a:ext>
              </a:extLst>
            </p:cNvPr>
            <p:cNvGrpSpPr>
              <a:grpSpLocks noChangeAspect="1"/>
            </p:cNvGrpSpPr>
            <p:nvPr/>
          </p:nvGrpSpPr>
          <p:grpSpPr>
            <a:xfrm>
              <a:off x="3744759" y="3504371"/>
              <a:ext cx="364539" cy="338685"/>
              <a:chOff x="2560638" y="566738"/>
              <a:chExt cx="6486525" cy="6486525"/>
            </a:xfrm>
            <a:pattFill prst="pct70">
              <a:fgClr>
                <a:schemeClr val="accent4"/>
              </a:fgClr>
              <a:bgClr>
                <a:schemeClr val="bg1"/>
              </a:bgClr>
            </a:pattFill>
          </p:grpSpPr>
          <p:sp>
            <p:nvSpPr>
              <p:cNvPr id="168" name="Freeform 1">
                <a:extLst>
                  <a:ext uri="{FF2B5EF4-FFF2-40B4-BE49-F238E27FC236}">
                    <a16:creationId xmlns:a16="http://schemas.microsoft.com/office/drawing/2014/main" id="{4A9D6800-BA4C-4C4C-8273-45E6D717DD6C}"/>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9" name="Freeform 2">
                <a:extLst>
                  <a:ext uri="{FF2B5EF4-FFF2-40B4-BE49-F238E27FC236}">
                    <a16:creationId xmlns:a16="http://schemas.microsoft.com/office/drawing/2014/main" id="{34DCCAA5-4692-4CE3-ABCF-04A14782CAAD}"/>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0" name="Freeform 3">
                <a:extLst>
                  <a:ext uri="{FF2B5EF4-FFF2-40B4-BE49-F238E27FC236}">
                    <a16:creationId xmlns:a16="http://schemas.microsoft.com/office/drawing/2014/main" id="{22A66762-E93E-4318-AAD3-9BF96556116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1" name="Freeform 4">
                <a:extLst>
                  <a:ext uri="{FF2B5EF4-FFF2-40B4-BE49-F238E27FC236}">
                    <a16:creationId xmlns:a16="http://schemas.microsoft.com/office/drawing/2014/main" id="{59CA48D1-BCE8-4D10-927E-45963277AFFF}"/>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2" name="Freeform 5">
                <a:extLst>
                  <a:ext uri="{FF2B5EF4-FFF2-40B4-BE49-F238E27FC236}">
                    <a16:creationId xmlns:a16="http://schemas.microsoft.com/office/drawing/2014/main" id="{B8A72875-57A7-482F-857D-C1E59E26B96E}"/>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3" name="Freeform 6">
                <a:extLst>
                  <a:ext uri="{FF2B5EF4-FFF2-40B4-BE49-F238E27FC236}">
                    <a16:creationId xmlns:a16="http://schemas.microsoft.com/office/drawing/2014/main" id="{53BBEF79-1078-4F41-AD38-323E8763DE65}"/>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4" name="Freeform 7">
                <a:extLst>
                  <a:ext uri="{FF2B5EF4-FFF2-40B4-BE49-F238E27FC236}">
                    <a16:creationId xmlns:a16="http://schemas.microsoft.com/office/drawing/2014/main" id="{04F61F34-22E1-4A8E-9C4E-9B251E8BDF1F}"/>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5" name="Freeform 8">
                <a:extLst>
                  <a:ext uri="{FF2B5EF4-FFF2-40B4-BE49-F238E27FC236}">
                    <a16:creationId xmlns:a16="http://schemas.microsoft.com/office/drawing/2014/main" id="{02DB6E10-7EA7-42F5-9D26-D7EBEE19A63D}"/>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6" name="Freeform 9">
                <a:extLst>
                  <a:ext uri="{FF2B5EF4-FFF2-40B4-BE49-F238E27FC236}">
                    <a16:creationId xmlns:a16="http://schemas.microsoft.com/office/drawing/2014/main" id="{BE7925F2-797A-4FBD-9217-62487725340F}"/>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7" name="Freeform 10">
                <a:extLst>
                  <a:ext uri="{FF2B5EF4-FFF2-40B4-BE49-F238E27FC236}">
                    <a16:creationId xmlns:a16="http://schemas.microsoft.com/office/drawing/2014/main" id="{5800E0D3-DED5-42D3-A1E5-F2F8F3A9C875}"/>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8" name="Freeform 11">
                <a:extLst>
                  <a:ext uri="{FF2B5EF4-FFF2-40B4-BE49-F238E27FC236}">
                    <a16:creationId xmlns:a16="http://schemas.microsoft.com/office/drawing/2014/main" id="{615EABAC-96BE-412A-AAD4-5B7357162B6D}"/>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84" name="TextBox 183">
              <a:extLst>
                <a:ext uri="{FF2B5EF4-FFF2-40B4-BE49-F238E27FC236}">
                  <a16:creationId xmlns:a16="http://schemas.microsoft.com/office/drawing/2014/main" id="{06F20E75-C7E4-486F-90B9-5BFBAA8EF841}"/>
                </a:ext>
              </a:extLst>
            </p:cNvPr>
            <p:cNvSpPr txBox="1"/>
            <p:nvPr/>
          </p:nvSpPr>
          <p:spPr>
            <a:xfrm>
              <a:off x="3831100" y="4182262"/>
              <a:ext cx="908326" cy="215444"/>
            </a:xfrm>
            <a:prstGeom prst="rect">
              <a:avLst/>
            </a:prstGeom>
          </p:spPr>
          <p:txBody>
            <a:bodyPr wrap="none" lIns="0" tIns="0" rIns="0" bIns="0" rtlCol="0">
              <a:spAutoFit/>
            </a:bodyPr>
            <a:lstStyle/>
            <a:p>
              <a:pPr algn="l">
                <a:spcAft>
                  <a:spcPts val="600"/>
                </a:spcAft>
              </a:pPr>
              <a:r>
                <a:rPr lang="en-US" sz="1400" dirty="0">
                  <a:solidFill>
                    <a:schemeClr val="accent4"/>
                  </a:solidFill>
                  <a:latin typeface="Calibri" panose="020F0502020204030204" pitchFamily="34" charset="0"/>
                </a:rPr>
                <a:t>Hot-Standby</a:t>
              </a:r>
            </a:p>
          </p:txBody>
        </p:sp>
      </p:grpSp>
      <p:grpSp>
        <p:nvGrpSpPr>
          <p:cNvPr id="17" name="Group 16">
            <a:extLst>
              <a:ext uri="{FF2B5EF4-FFF2-40B4-BE49-F238E27FC236}">
                <a16:creationId xmlns:a16="http://schemas.microsoft.com/office/drawing/2014/main" id="{F9040888-DB2F-4040-A4D5-26B6176D0F8F}"/>
              </a:ext>
            </a:extLst>
          </p:cNvPr>
          <p:cNvGrpSpPr/>
          <p:nvPr/>
        </p:nvGrpSpPr>
        <p:grpSpPr>
          <a:xfrm>
            <a:off x="5921013" y="3463181"/>
            <a:ext cx="928488" cy="893335"/>
            <a:chOff x="5921013" y="3463181"/>
            <a:chExt cx="928488" cy="893335"/>
          </a:xfrm>
        </p:grpSpPr>
        <p:grpSp>
          <p:nvGrpSpPr>
            <p:cNvPr id="16" name="Group 15">
              <a:extLst>
                <a:ext uri="{FF2B5EF4-FFF2-40B4-BE49-F238E27FC236}">
                  <a16:creationId xmlns:a16="http://schemas.microsoft.com/office/drawing/2014/main" id="{277CE497-E8DD-40C7-81AF-F14A0AEE0DA6}"/>
                </a:ext>
              </a:extLst>
            </p:cNvPr>
            <p:cNvGrpSpPr/>
            <p:nvPr/>
          </p:nvGrpSpPr>
          <p:grpSpPr>
            <a:xfrm>
              <a:off x="5921013" y="3463181"/>
              <a:ext cx="754767" cy="739029"/>
              <a:chOff x="5921013" y="3463181"/>
              <a:chExt cx="754767" cy="739029"/>
            </a:xfrm>
            <a:solidFill>
              <a:schemeClr val="accent4"/>
            </a:solidFill>
          </p:grpSpPr>
          <p:grpSp>
            <p:nvGrpSpPr>
              <p:cNvPr id="210" name="Group 209">
                <a:extLst>
                  <a:ext uri="{FF2B5EF4-FFF2-40B4-BE49-F238E27FC236}">
                    <a16:creationId xmlns:a16="http://schemas.microsoft.com/office/drawing/2014/main" id="{EEDAE355-6CD3-46AB-8B15-2543A71464EE}"/>
                  </a:ext>
                </a:extLst>
              </p:cNvPr>
              <p:cNvGrpSpPr/>
              <p:nvPr/>
            </p:nvGrpSpPr>
            <p:grpSpPr>
              <a:xfrm>
                <a:off x="5921013" y="3599722"/>
                <a:ext cx="602248" cy="602488"/>
                <a:chOff x="7736620" y="7009631"/>
                <a:chExt cx="4501800" cy="4503600"/>
              </a:xfrm>
              <a:grpFill/>
            </p:grpSpPr>
            <p:sp>
              <p:nvSpPr>
                <p:cNvPr id="224" name="Freeform: Shape 1">
                  <a:extLst>
                    <a:ext uri="{FF2B5EF4-FFF2-40B4-BE49-F238E27FC236}">
                      <a16:creationId xmlns:a16="http://schemas.microsoft.com/office/drawing/2014/main" id="{21714ACE-E4A5-4335-B55E-9750DF5B1967}"/>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25" name="Freeform: Shape 2">
                  <a:extLst>
                    <a:ext uri="{FF2B5EF4-FFF2-40B4-BE49-F238E27FC236}">
                      <a16:creationId xmlns:a16="http://schemas.microsoft.com/office/drawing/2014/main" id="{6A74B74D-2191-4A82-8E2F-E7E12E73551E}"/>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26" name="Freeform: Shape 3">
                  <a:extLst>
                    <a:ext uri="{FF2B5EF4-FFF2-40B4-BE49-F238E27FC236}">
                      <a16:creationId xmlns:a16="http://schemas.microsoft.com/office/drawing/2014/main" id="{14D02730-52ED-4500-9B00-0E6BDF30A7AC}"/>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27" name="Freeform: Shape 4">
                  <a:extLst>
                    <a:ext uri="{FF2B5EF4-FFF2-40B4-BE49-F238E27FC236}">
                      <a16:creationId xmlns:a16="http://schemas.microsoft.com/office/drawing/2014/main" id="{FE9E6F01-AE88-4D3A-ABFF-44033A40460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28" name="Freeform: Shape 5">
                  <a:extLst>
                    <a:ext uri="{FF2B5EF4-FFF2-40B4-BE49-F238E27FC236}">
                      <a16:creationId xmlns:a16="http://schemas.microsoft.com/office/drawing/2014/main" id="{354B9ADE-0DFE-40C6-A6BB-01518CFECD17}"/>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211" name="Group 210">
                <a:extLst>
                  <a:ext uri="{FF2B5EF4-FFF2-40B4-BE49-F238E27FC236}">
                    <a16:creationId xmlns:a16="http://schemas.microsoft.com/office/drawing/2014/main" id="{D2C44129-E6E3-4FB8-8B2A-52A168A4859E}"/>
                  </a:ext>
                </a:extLst>
              </p:cNvPr>
              <p:cNvGrpSpPr>
                <a:grpSpLocks noChangeAspect="1"/>
              </p:cNvGrpSpPr>
              <p:nvPr/>
            </p:nvGrpSpPr>
            <p:grpSpPr>
              <a:xfrm>
                <a:off x="6311241" y="3463181"/>
                <a:ext cx="364539" cy="338685"/>
                <a:chOff x="2560638" y="566738"/>
                <a:chExt cx="6486525" cy="6486525"/>
              </a:xfrm>
              <a:grpFill/>
            </p:grpSpPr>
            <p:sp>
              <p:nvSpPr>
                <p:cNvPr id="213" name="Freeform 1">
                  <a:extLst>
                    <a:ext uri="{FF2B5EF4-FFF2-40B4-BE49-F238E27FC236}">
                      <a16:creationId xmlns:a16="http://schemas.microsoft.com/office/drawing/2014/main" id="{FEC7A2B9-6BEA-4A60-9CD4-B2302A7C404E}"/>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4" name="Freeform 2">
                  <a:extLst>
                    <a:ext uri="{FF2B5EF4-FFF2-40B4-BE49-F238E27FC236}">
                      <a16:creationId xmlns:a16="http://schemas.microsoft.com/office/drawing/2014/main" id="{2FB94500-5F5F-4A57-AD4D-19C308F01D33}"/>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5" name="Freeform 3">
                  <a:extLst>
                    <a:ext uri="{FF2B5EF4-FFF2-40B4-BE49-F238E27FC236}">
                      <a16:creationId xmlns:a16="http://schemas.microsoft.com/office/drawing/2014/main" id="{D212E192-C6BF-40A6-98DE-D985B762EA7E}"/>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6" name="Freeform 4">
                  <a:extLst>
                    <a:ext uri="{FF2B5EF4-FFF2-40B4-BE49-F238E27FC236}">
                      <a16:creationId xmlns:a16="http://schemas.microsoft.com/office/drawing/2014/main" id="{F1A57906-7635-43B5-AC03-0B6EAEFFECF2}"/>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7" name="Freeform 5">
                  <a:extLst>
                    <a:ext uri="{FF2B5EF4-FFF2-40B4-BE49-F238E27FC236}">
                      <a16:creationId xmlns:a16="http://schemas.microsoft.com/office/drawing/2014/main" id="{D5CCB297-903E-49FE-9D21-830223958212}"/>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8" name="Freeform 6">
                  <a:extLst>
                    <a:ext uri="{FF2B5EF4-FFF2-40B4-BE49-F238E27FC236}">
                      <a16:creationId xmlns:a16="http://schemas.microsoft.com/office/drawing/2014/main" id="{6F479E7E-6605-4B38-82B2-89F024FA2C1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9" name="Freeform 7">
                  <a:extLst>
                    <a:ext uri="{FF2B5EF4-FFF2-40B4-BE49-F238E27FC236}">
                      <a16:creationId xmlns:a16="http://schemas.microsoft.com/office/drawing/2014/main" id="{222632BA-8B18-4AF0-A589-532EB8ECE010}"/>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20" name="Freeform 8">
                  <a:extLst>
                    <a:ext uri="{FF2B5EF4-FFF2-40B4-BE49-F238E27FC236}">
                      <a16:creationId xmlns:a16="http://schemas.microsoft.com/office/drawing/2014/main" id="{B018F38F-CBE4-4F67-B79D-CAA7FD4DAAA9}"/>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21" name="Freeform 9">
                  <a:extLst>
                    <a:ext uri="{FF2B5EF4-FFF2-40B4-BE49-F238E27FC236}">
                      <a16:creationId xmlns:a16="http://schemas.microsoft.com/office/drawing/2014/main" id="{4B31F535-3866-4064-95B1-F93391BF8FB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22" name="Freeform 10">
                  <a:extLst>
                    <a:ext uri="{FF2B5EF4-FFF2-40B4-BE49-F238E27FC236}">
                      <a16:creationId xmlns:a16="http://schemas.microsoft.com/office/drawing/2014/main" id="{8EE24506-48AE-4AF6-BF94-A596131C6697}"/>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23" name="Freeform 11">
                  <a:extLst>
                    <a:ext uri="{FF2B5EF4-FFF2-40B4-BE49-F238E27FC236}">
                      <a16:creationId xmlns:a16="http://schemas.microsoft.com/office/drawing/2014/main" id="{B476BC2A-E6DD-4F2A-A09B-9102230A3CC2}"/>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212" name="TextBox 211">
              <a:extLst>
                <a:ext uri="{FF2B5EF4-FFF2-40B4-BE49-F238E27FC236}">
                  <a16:creationId xmlns:a16="http://schemas.microsoft.com/office/drawing/2014/main" id="{02023086-9FBD-4F3B-8D3B-8ABDF6DE6EA7}"/>
                </a:ext>
              </a:extLst>
            </p:cNvPr>
            <p:cNvSpPr txBox="1"/>
            <p:nvPr/>
          </p:nvSpPr>
          <p:spPr>
            <a:xfrm>
              <a:off x="6397582" y="4141072"/>
              <a:ext cx="451919" cy="215444"/>
            </a:xfrm>
            <a:prstGeom prst="rect">
              <a:avLst/>
            </a:prstGeom>
          </p:spPr>
          <p:txBody>
            <a:bodyPr wrap="none" lIns="0" tIns="0" rIns="0" bIns="0" rtlCol="0">
              <a:spAutoFit/>
            </a:bodyPr>
            <a:lstStyle/>
            <a:p>
              <a:pPr algn="l">
                <a:spcAft>
                  <a:spcPts val="600"/>
                </a:spcAft>
              </a:pPr>
              <a:r>
                <a:rPr lang="en-US" sz="1400" dirty="0">
                  <a:solidFill>
                    <a:schemeClr val="accent4"/>
                  </a:solidFill>
                  <a:latin typeface="Calibri" panose="020F0502020204030204" pitchFamily="34" charset="0"/>
                </a:rPr>
                <a:t>Active</a:t>
              </a:r>
            </a:p>
          </p:txBody>
        </p:sp>
      </p:grpSp>
      <p:cxnSp>
        <p:nvCxnSpPr>
          <p:cNvPr id="15" name="Straight Arrow Connector 14">
            <a:extLst>
              <a:ext uri="{FF2B5EF4-FFF2-40B4-BE49-F238E27FC236}">
                <a16:creationId xmlns:a16="http://schemas.microsoft.com/office/drawing/2014/main" id="{69123965-5DCF-4ECC-9E24-E595FDD288FF}"/>
              </a:ext>
            </a:extLst>
          </p:cNvPr>
          <p:cNvCxnSpPr/>
          <p:nvPr/>
        </p:nvCxnSpPr>
        <p:spPr bwMode="gray">
          <a:xfrm>
            <a:off x="2810717" y="4838754"/>
            <a:ext cx="2191589" cy="0"/>
          </a:xfrm>
          <a:prstGeom prst="straightConnector1">
            <a:avLst/>
          </a:prstGeom>
          <a:ln w="38100">
            <a:solidFill>
              <a:srgbClr val="FF0000"/>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29" name="TextBox 228">
            <a:extLst>
              <a:ext uri="{FF2B5EF4-FFF2-40B4-BE49-F238E27FC236}">
                <a16:creationId xmlns:a16="http://schemas.microsoft.com/office/drawing/2014/main" id="{19252BC7-71E3-4FF2-975C-F89F5C2F88A4}"/>
              </a:ext>
            </a:extLst>
          </p:cNvPr>
          <p:cNvSpPr txBox="1"/>
          <p:nvPr/>
        </p:nvSpPr>
        <p:spPr>
          <a:xfrm>
            <a:off x="3298175" y="4949335"/>
            <a:ext cx="1173526" cy="430887"/>
          </a:xfrm>
          <a:prstGeom prst="rect">
            <a:avLst/>
          </a:prstGeom>
        </p:spPr>
        <p:txBody>
          <a:bodyPr wrap="none" lIns="0" tIns="0" rIns="0" bIns="0" rtlCol="0">
            <a:spAutoFit/>
          </a:bodyPr>
          <a:lstStyle/>
          <a:p>
            <a:pPr algn="ctr"/>
            <a:r>
              <a:rPr lang="en-US" sz="1400" dirty="0">
                <a:solidFill>
                  <a:srgbClr val="FF0000"/>
                </a:solidFill>
                <a:latin typeface="Calibri" panose="020F0502020204030204" pitchFamily="34" charset="0"/>
              </a:rPr>
              <a:t>LB HA messages</a:t>
            </a:r>
          </a:p>
          <a:p>
            <a:pPr algn="ctr"/>
            <a:r>
              <a:rPr lang="en-US" sz="1400" dirty="0">
                <a:solidFill>
                  <a:srgbClr val="FF0000"/>
                </a:solidFill>
                <a:latin typeface="Calibri" panose="020F0502020204030204" pitchFamily="34" charset="0"/>
              </a:rPr>
              <a:t>per LB</a:t>
            </a:r>
          </a:p>
        </p:txBody>
      </p:sp>
    </p:spTree>
    <p:extLst>
      <p:ext uri="{BB962C8B-B14F-4D97-AF65-F5344CB8AC3E}">
        <p14:creationId xmlns:p14="http://schemas.microsoft.com/office/powerpoint/2010/main" val="4028602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Add LB Rule configuration to Virtual Server</a:t>
            </a:r>
          </a:p>
          <a:p>
            <a:pPr lvl="1"/>
            <a:r>
              <a:rPr lang="en-US" dirty="0"/>
              <a:t>Under Networking – Load Balancing – Virtual Servers </a:t>
            </a:r>
          </a:p>
          <a:p>
            <a:pPr lvl="1"/>
            <a:endParaRPr lang="en-US" dirty="0"/>
          </a:p>
        </p:txBody>
      </p:sp>
      <p:pic>
        <p:nvPicPr>
          <p:cNvPr id="7" name="Picture 6">
            <a:extLst>
              <a:ext uri="{FF2B5EF4-FFF2-40B4-BE49-F238E27FC236}">
                <a16:creationId xmlns:a16="http://schemas.microsoft.com/office/drawing/2014/main" id="{DA58D02E-E5F1-43D5-BC72-8EF088CCF89B}"/>
              </a:ext>
            </a:extLst>
          </p:cNvPr>
          <p:cNvPicPr>
            <a:picLocks noChangeAspect="1"/>
          </p:cNvPicPr>
          <p:nvPr/>
        </p:nvPicPr>
        <p:blipFill>
          <a:blip r:embed="rId2"/>
          <a:stretch>
            <a:fillRect/>
          </a:stretch>
        </p:blipFill>
        <p:spPr>
          <a:xfrm>
            <a:off x="1672738" y="2631637"/>
            <a:ext cx="7781925" cy="334327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 </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Redirect Specific URL/Host to Specific Pools (4/4)</a:t>
            </a:r>
          </a:p>
        </p:txBody>
      </p:sp>
      <p:sp>
        <p:nvSpPr>
          <p:cNvPr id="12" name="Rectangle 11">
            <a:extLst>
              <a:ext uri="{FF2B5EF4-FFF2-40B4-BE49-F238E27FC236}">
                <a16:creationId xmlns:a16="http://schemas.microsoft.com/office/drawing/2014/main" id="{6F0F2F6B-FD32-4009-9F42-7307E113CC0F}"/>
              </a:ext>
            </a:extLst>
          </p:cNvPr>
          <p:cNvSpPr/>
          <p:nvPr/>
        </p:nvSpPr>
        <p:spPr>
          <a:xfrm>
            <a:off x="7173310" y="130175"/>
            <a:ext cx="4751898" cy="229817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3" name="Rectangle 12">
            <a:extLst>
              <a:ext uri="{FF2B5EF4-FFF2-40B4-BE49-F238E27FC236}">
                <a16:creationId xmlns:a16="http://schemas.microsoft.com/office/drawing/2014/main" id="{56B36308-6B84-4EFA-B48A-0BD05B0E8324}"/>
              </a:ext>
            </a:extLst>
          </p:cNvPr>
          <p:cNvSpPr/>
          <p:nvPr/>
        </p:nvSpPr>
        <p:spPr>
          <a:xfrm>
            <a:off x="2971799" y="2601473"/>
            <a:ext cx="1414051"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 name="Picture 5">
            <a:extLst>
              <a:ext uri="{FF2B5EF4-FFF2-40B4-BE49-F238E27FC236}">
                <a16:creationId xmlns:a16="http://schemas.microsoft.com/office/drawing/2014/main" id="{3EFAA8B2-7A26-472B-86EE-7E6D5BF63AF6}"/>
              </a:ext>
            </a:extLst>
          </p:cNvPr>
          <p:cNvPicPr>
            <a:picLocks noChangeAspect="1"/>
          </p:cNvPicPr>
          <p:nvPr/>
        </p:nvPicPr>
        <p:blipFill>
          <a:blip r:embed="rId3"/>
          <a:stretch>
            <a:fillRect/>
          </a:stretch>
        </p:blipFill>
        <p:spPr>
          <a:xfrm>
            <a:off x="6978597" y="149773"/>
            <a:ext cx="5151567" cy="2278578"/>
          </a:xfrm>
          <a:prstGeom prst="rect">
            <a:avLst/>
          </a:prstGeom>
        </p:spPr>
      </p:pic>
    </p:spTree>
    <p:extLst>
      <p:ext uri="{BB962C8B-B14F-4D97-AF65-F5344CB8AC3E}">
        <p14:creationId xmlns:p14="http://schemas.microsoft.com/office/powerpoint/2010/main" val="1200329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examples </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u="sng" dirty="0"/>
              <a:t>Use Case:</a:t>
            </a:r>
          </a:p>
          <a:p>
            <a:pPr>
              <a:spcBef>
                <a:spcPts val="0"/>
              </a:spcBef>
              <a:buNone/>
            </a:pPr>
            <a:r>
              <a:rPr lang="en-US" sz="1600" dirty="0"/>
              <a:t>Redirect specific Host requests (finance.xyz.com) to HTTPS</a:t>
            </a:r>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Redirect Specific Host requests to HTTPS (1/3)</a:t>
            </a:r>
          </a:p>
        </p:txBody>
      </p:sp>
      <p:cxnSp>
        <p:nvCxnSpPr>
          <p:cNvPr id="182" name="Straight Connector 181">
            <a:extLst>
              <a:ext uri="{FF2B5EF4-FFF2-40B4-BE49-F238E27FC236}">
                <a16:creationId xmlns:a16="http://schemas.microsoft.com/office/drawing/2014/main" id="{DC41482B-91E8-44DB-989A-8F645D47F54D}"/>
              </a:ext>
            </a:extLst>
          </p:cNvPr>
          <p:cNvCxnSpPr>
            <a:cxnSpLocks/>
            <a:stCxn id="197" idx="3"/>
          </p:cNvCxnSpPr>
          <p:nvPr/>
        </p:nvCxnSpPr>
        <p:spPr>
          <a:xfrm>
            <a:off x="3937311" y="2600807"/>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83" name="Group 182">
            <a:extLst>
              <a:ext uri="{FF2B5EF4-FFF2-40B4-BE49-F238E27FC236}">
                <a16:creationId xmlns:a16="http://schemas.microsoft.com/office/drawing/2014/main" id="{7142031C-B042-47A8-9A4B-DCE21CCAF501}"/>
              </a:ext>
            </a:extLst>
          </p:cNvPr>
          <p:cNvGrpSpPr/>
          <p:nvPr/>
        </p:nvGrpSpPr>
        <p:grpSpPr>
          <a:xfrm>
            <a:off x="3335063" y="2163022"/>
            <a:ext cx="754767" cy="739029"/>
            <a:chOff x="4317796" y="4561028"/>
            <a:chExt cx="754767" cy="739029"/>
          </a:xfrm>
        </p:grpSpPr>
        <p:grpSp>
          <p:nvGrpSpPr>
            <p:cNvPr id="184" name="Group 183">
              <a:extLst>
                <a:ext uri="{FF2B5EF4-FFF2-40B4-BE49-F238E27FC236}">
                  <a16:creationId xmlns:a16="http://schemas.microsoft.com/office/drawing/2014/main" id="{7827176C-1F64-499A-8608-5D04F7B00567}"/>
                </a:ext>
              </a:extLst>
            </p:cNvPr>
            <p:cNvGrpSpPr/>
            <p:nvPr/>
          </p:nvGrpSpPr>
          <p:grpSpPr>
            <a:xfrm>
              <a:off x="4317796" y="4697569"/>
              <a:ext cx="602248" cy="602488"/>
              <a:chOff x="7736620" y="7009631"/>
              <a:chExt cx="4501800" cy="4503600"/>
            </a:xfrm>
            <a:solidFill>
              <a:schemeClr val="accent1"/>
            </a:solidFill>
          </p:grpSpPr>
          <p:sp>
            <p:nvSpPr>
              <p:cNvPr id="197" name="Freeform: Shape 1">
                <a:extLst>
                  <a:ext uri="{FF2B5EF4-FFF2-40B4-BE49-F238E27FC236}">
                    <a16:creationId xmlns:a16="http://schemas.microsoft.com/office/drawing/2014/main" id="{DC161F1F-EA15-4BE1-B62C-6CE042B05E5C}"/>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98" name="Freeform: Shape 2">
                <a:extLst>
                  <a:ext uri="{FF2B5EF4-FFF2-40B4-BE49-F238E27FC236}">
                    <a16:creationId xmlns:a16="http://schemas.microsoft.com/office/drawing/2014/main" id="{2103113B-F639-4155-B049-7BEEE3C0D7C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99" name="Freeform: Shape 3">
                <a:extLst>
                  <a:ext uri="{FF2B5EF4-FFF2-40B4-BE49-F238E27FC236}">
                    <a16:creationId xmlns:a16="http://schemas.microsoft.com/office/drawing/2014/main" id="{985677FF-CD59-46B8-87F0-AE1212960F3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00" name="Freeform: Shape 4">
                <a:extLst>
                  <a:ext uri="{FF2B5EF4-FFF2-40B4-BE49-F238E27FC236}">
                    <a16:creationId xmlns:a16="http://schemas.microsoft.com/office/drawing/2014/main" id="{1BB8B1C1-E494-4CCC-AD92-E35B2FF487C4}"/>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01" name="Freeform: Shape 5">
                <a:extLst>
                  <a:ext uri="{FF2B5EF4-FFF2-40B4-BE49-F238E27FC236}">
                    <a16:creationId xmlns:a16="http://schemas.microsoft.com/office/drawing/2014/main" id="{21E10AE8-CD8D-40B1-A53D-5AC2E2E800AB}"/>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85" name="Group 184">
              <a:extLst>
                <a:ext uri="{FF2B5EF4-FFF2-40B4-BE49-F238E27FC236}">
                  <a16:creationId xmlns:a16="http://schemas.microsoft.com/office/drawing/2014/main" id="{F8801D6B-9F7A-4A29-A37F-A8BD42018ABB}"/>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86" name="Freeform 1">
                <a:extLst>
                  <a:ext uri="{FF2B5EF4-FFF2-40B4-BE49-F238E27FC236}">
                    <a16:creationId xmlns:a16="http://schemas.microsoft.com/office/drawing/2014/main" id="{2AB38CFA-2E53-491D-AAF6-5FC3BDD402C7}"/>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7" name="Freeform 2">
                <a:extLst>
                  <a:ext uri="{FF2B5EF4-FFF2-40B4-BE49-F238E27FC236}">
                    <a16:creationId xmlns:a16="http://schemas.microsoft.com/office/drawing/2014/main" id="{BA811C6F-70D7-414D-B2CC-431FDBCF0E2C}"/>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8" name="Freeform 3">
                <a:extLst>
                  <a:ext uri="{FF2B5EF4-FFF2-40B4-BE49-F238E27FC236}">
                    <a16:creationId xmlns:a16="http://schemas.microsoft.com/office/drawing/2014/main" id="{4D556C9F-B1F7-4E9D-AF57-6E8D4871B199}"/>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9" name="Freeform 4">
                <a:extLst>
                  <a:ext uri="{FF2B5EF4-FFF2-40B4-BE49-F238E27FC236}">
                    <a16:creationId xmlns:a16="http://schemas.microsoft.com/office/drawing/2014/main" id="{0141A664-F3A6-4E4E-A962-296E26A7067D}"/>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0" name="Freeform 5">
                <a:extLst>
                  <a:ext uri="{FF2B5EF4-FFF2-40B4-BE49-F238E27FC236}">
                    <a16:creationId xmlns:a16="http://schemas.microsoft.com/office/drawing/2014/main" id="{30017BFB-999F-4667-8A18-57E2454ED8DD}"/>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1" name="Freeform 6">
                <a:extLst>
                  <a:ext uri="{FF2B5EF4-FFF2-40B4-BE49-F238E27FC236}">
                    <a16:creationId xmlns:a16="http://schemas.microsoft.com/office/drawing/2014/main" id="{1372A026-DEAE-4726-88E6-4648BF74B535}"/>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2" name="Freeform 7">
                <a:extLst>
                  <a:ext uri="{FF2B5EF4-FFF2-40B4-BE49-F238E27FC236}">
                    <a16:creationId xmlns:a16="http://schemas.microsoft.com/office/drawing/2014/main" id="{B4D36759-7BFB-4453-8F97-9C5BC8DD24B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3" name="Freeform 8">
                <a:extLst>
                  <a:ext uri="{FF2B5EF4-FFF2-40B4-BE49-F238E27FC236}">
                    <a16:creationId xmlns:a16="http://schemas.microsoft.com/office/drawing/2014/main" id="{6475B253-C58D-44B2-BA5E-863C1A5E270B}"/>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4" name="Freeform 9">
                <a:extLst>
                  <a:ext uri="{FF2B5EF4-FFF2-40B4-BE49-F238E27FC236}">
                    <a16:creationId xmlns:a16="http://schemas.microsoft.com/office/drawing/2014/main" id="{6892A1B2-F81E-4E7F-BF75-2DEE5750964F}"/>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5" name="Freeform 10">
                <a:extLst>
                  <a:ext uri="{FF2B5EF4-FFF2-40B4-BE49-F238E27FC236}">
                    <a16:creationId xmlns:a16="http://schemas.microsoft.com/office/drawing/2014/main" id="{82B31F93-4DA8-41DE-BFF3-D0B9C8546B0C}"/>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6" name="Freeform 11">
                <a:extLst>
                  <a:ext uri="{FF2B5EF4-FFF2-40B4-BE49-F238E27FC236}">
                    <a16:creationId xmlns:a16="http://schemas.microsoft.com/office/drawing/2014/main" id="{DD750178-955D-40C0-BCDF-3FA3C2769628}"/>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202" name="Straight Connector 201">
            <a:extLst>
              <a:ext uri="{FF2B5EF4-FFF2-40B4-BE49-F238E27FC236}">
                <a16:creationId xmlns:a16="http://schemas.microsoft.com/office/drawing/2014/main" id="{81C908B1-D61A-4F19-A334-ABA5D93B706C}"/>
              </a:ext>
            </a:extLst>
          </p:cNvPr>
          <p:cNvCxnSpPr>
            <a:cxnSpLocks/>
            <a:endCxn id="197" idx="1"/>
          </p:cNvCxnSpPr>
          <p:nvPr/>
        </p:nvCxnSpPr>
        <p:spPr>
          <a:xfrm>
            <a:off x="1439903" y="2591996"/>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EB24113D-7EB3-4ECC-AA5C-A89CE5998988}"/>
              </a:ext>
            </a:extLst>
          </p:cNvPr>
          <p:cNvSpPr txBox="1"/>
          <p:nvPr/>
        </p:nvSpPr>
        <p:spPr>
          <a:xfrm>
            <a:off x="3164103" y="2891027"/>
            <a:ext cx="1271567"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 or HTTPS</a:t>
            </a:r>
          </a:p>
        </p:txBody>
      </p:sp>
      <p:sp>
        <p:nvSpPr>
          <p:cNvPr id="205" name="Rectangle 204">
            <a:extLst>
              <a:ext uri="{FF2B5EF4-FFF2-40B4-BE49-F238E27FC236}">
                <a16:creationId xmlns:a16="http://schemas.microsoft.com/office/drawing/2014/main" id="{6B5DB6BD-3E23-445B-A106-9BB5BF790B1C}"/>
              </a:ext>
            </a:extLst>
          </p:cNvPr>
          <p:cNvSpPr/>
          <p:nvPr/>
        </p:nvSpPr>
        <p:spPr>
          <a:xfrm>
            <a:off x="468653" y="3720741"/>
            <a:ext cx="3036525"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GET http://www.xyz.com/page1.html</a:t>
            </a:r>
          </a:p>
        </p:txBody>
      </p:sp>
      <p:sp>
        <p:nvSpPr>
          <p:cNvPr id="206" name="Right Arrow 26">
            <a:extLst>
              <a:ext uri="{FF2B5EF4-FFF2-40B4-BE49-F238E27FC236}">
                <a16:creationId xmlns:a16="http://schemas.microsoft.com/office/drawing/2014/main" id="{3C24021F-09D2-4DD2-82E5-20DD85542E30}"/>
              </a:ext>
            </a:extLst>
          </p:cNvPr>
          <p:cNvSpPr/>
          <p:nvPr/>
        </p:nvSpPr>
        <p:spPr>
          <a:xfrm>
            <a:off x="360540" y="3974194"/>
            <a:ext cx="345985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243" name="Straight Connector 242">
            <a:extLst>
              <a:ext uri="{FF2B5EF4-FFF2-40B4-BE49-F238E27FC236}">
                <a16:creationId xmlns:a16="http://schemas.microsoft.com/office/drawing/2014/main" id="{3282B834-9725-4B69-B222-053CF24171CA}"/>
              </a:ext>
            </a:extLst>
          </p:cNvPr>
          <p:cNvCxnSpPr>
            <a:cxnSpLocks/>
            <a:endCxn id="249" idx="2"/>
          </p:cNvCxnSpPr>
          <p:nvPr/>
        </p:nvCxnSpPr>
        <p:spPr bwMode="auto">
          <a:xfrm>
            <a:off x="5696127" y="2056889"/>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44" name="Straight Connector 243">
            <a:extLst>
              <a:ext uri="{FF2B5EF4-FFF2-40B4-BE49-F238E27FC236}">
                <a16:creationId xmlns:a16="http://schemas.microsoft.com/office/drawing/2014/main" id="{E64B3882-0605-4435-8D0E-730A3657DE9F}"/>
              </a:ext>
            </a:extLst>
          </p:cNvPr>
          <p:cNvCxnSpPr>
            <a:cxnSpLocks/>
          </p:cNvCxnSpPr>
          <p:nvPr/>
        </p:nvCxnSpPr>
        <p:spPr>
          <a:xfrm>
            <a:off x="5707602" y="1879882"/>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2792DF83-8C62-4643-89FD-03AEBF680995}"/>
              </a:ext>
            </a:extLst>
          </p:cNvPr>
          <p:cNvCxnSpPr>
            <a:cxnSpLocks/>
            <a:endCxn id="250" idx="2"/>
          </p:cNvCxnSpPr>
          <p:nvPr/>
        </p:nvCxnSpPr>
        <p:spPr bwMode="auto">
          <a:xfrm flipV="1">
            <a:off x="5695858" y="2511141"/>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46" name="Straight Connector 245">
            <a:extLst>
              <a:ext uri="{FF2B5EF4-FFF2-40B4-BE49-F238E27FC236}">
                <a16:creationId xmlns:a16="http://schemas.microsoft.com/office/drawing/2014/main" id="{E5EFC7AE-A0C8-4ADA-A218-E89529C30025}"/>
              </a:ext>
            </a:extLst>
          </p:cNvPr>
          <p:cNvCxnSpPr>
            <a:cxnSpLocks/>
            <a:endCxn id="251" idx="2"/>
          </p:cNvCxnSpPr>
          <p:nvPr/>
        </p:nvCxnSpPr>
        <p:spPr bwMode="auto">
          <a:xfrm>
            <a:off x="5695858" y="2971289"/>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247" name="Rounded Rectangle 109">
            <a:extLst>
              <a:ext uri="{FF2B5EF4-FFF2-40B4-BE49-F238E27FC236}">
                <a16:creationId xmlns:a16="http://schemas.microsoft.com/office/drawing/2014/main" id="{557F6704-38E9-46F2-91ED-95158F8D5625}"/>
              </a:ext>
            </a:extLst>
          </p:cNvPr>
          <p:cNvSpPr/>
          <p:nvPr/>
        </p:nvSpPr>
        <p:spPr>
          <a:xfrm>
            <a:off x="6061922" y="1766798"/>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248" name="TextBox 247">
            <a:extLst>
              <a:ext uri="{FF2B5EF4-FFF2-40B4-BE49-F238E27FC236}">
                <a16:creationId xmlns:a16="http://schemas.microsoft.com/office/drawing/2014/main" id="{550A723C-9E29-44F8-9022-EE5E6D1B3636}"/>
              </a:ext>
            </a:extLst>
          </p:cNvPr>
          <p:cNvSpPr txBox="1"/>
          <p:nvPr/>
        </p:nvSpPr>
        <p:spPr>
          <a:xfrm>
            <a:off x="6711457" y="1697026"/>
            <a:ext cx="830308"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249" name="Oval 248">
            <a:extLst>
              <a:ext uri="{FF2B5EF4-FFF2-40B4-BE49-F238E27FC236}">
                <a16:creationId xmlns:a16="http://schemas.microsoft.com/office/drawing/2014/main" id="{654E941D-B8FD-41E3-8DCC-7C4D1D589E2C}"/>
              </a:ext>
            </a:extLst>
          </p:cNvPr>
          <p:cNvSpPr>
            <a:spLocks noChangeAspect="1"/>
          </p:cNvSpPr>
          <p:nvPr/>
        </p:nvSpPr>
        <p:spPr>
          <a:xfrm>
            <a:off x="6183556" y="187774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50" name="Oval 249">
            <a:extLst>
              <a:ext uri="{FF2B5EF4-FFF2-40B4-BE49-F238E27FC236}">
                <a16:creationId xmlns:a16="http://schemas.microsoft.com/office/drawing/2014/main" id="{E1DC10FE-BC43-4B5A-BD36-E5098716CC33}"/>
              </a:ext>
            </a:extLst>
          </p:cNvPr>
          <p:cNvSpPr>
            <a:spLocks noChangeAspect="1"/>
          </p:cNvSpPr>
          <p:nvPr/>
        </p:nvSpPr>
        <p:spPr>
          <a:xfrm>
            <a:off x="6183556" y="232826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51" name="Oval 250">
            <a:extLst>
              <a:ext uri="{FF2B5EF4-FFF2-40B4-BE49-F238E27FC236}">
                <a16:creationId xmlns:a16="http://schemas.microsoft.com/office/drawing/2014/main" id="{5CCE9FA0-0A3A-4FCA-B06F-E652EB0595CE}"/>
              </a:ext>
            </a:extLst>
          </p:cNvPr>
          <p:cNvSpPr>
            <a:spLocks noChangeAspect="1"/>
          </p:cNvSpPr>
          <p:nvPr/>
        </p:nvSpPr>
        <p:spPr>
          <a:xfrm>
            <a:off x="6183556" y="279220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252" name="Group 251">
            <a:extLst>
              <a:ext uri="{FF2B5EF4-FFF2-40B4-BE49-F238E27FC236}">
                <a16:creationId xmlns:a16="http://schemas.microsoft.com/office/drawing/2014/main" id="{3F917AC3-4F7F-4133-BD38-5BA9B31B92B9}"/>
              </a:ext>
            </a:extLst>
          </p:cNvPr>
          <p:cNvGrpSpPr>
            <a:grpSpLocks noChangeAspect="1"/>
          </p:cNvGrpSpPr>
          <p:nvPr/>
        </p:nvGrpSpPr>
        <p:grpSpPr>
          <a:xfrm>
            <a:off x="421650" y="2233644"/>
            <a:ext cx="745825" cy="731520"/>
            <a:chOff x="609600" y="1371441"/>
            <a:chExt cx="1828959" cy="1828959"/>
          </a:xfrm>
        </p:grpSpPr>
        <p:sp>
          <p:nvSpPr>
            <p:cNvPr id="253" name="Oval 252">
              <a:extLst>
                <a:ext uri="{FF2B5EF4-FFF2-40B4-BE49-F238E27FC236}">
                  <a16:creationId xmlns:a16="http://schemas.microsoft.com/office/drawing/2014/main" id="{996DC96A-9D3E-4044-994D-55908DCA97FE}"/>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254" name="Freeform 5">
              <a:extLst>
                <a:ext uri="{FF2B5EF4-FFF2-40B4-BE49-F238E27FC236}">
                  <a16:creationId xmlns:a16="http://schemas.microsoft.com/office/drawing/2014/main" id="{13EB289C-AFB6-456D-A000-707278D51D04}"/>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257" name="Rectangle 256">
            <a:extLst>
              <a:ext uri="{FF2B5EF4-FFF2-40B4-BE49-F238E27FC236}">
                <a16:creationId xmlns:a16="http://schemas.microsoft.com/office/drawing/2014/main" id="{441E5332-F1D1-4C6C-A56B-565D88546BCA}"/>
              </a:ext>
            </a:extLst>
          </p:cNvPr>
          <p:cNvSpPr/>
          <p:nvPr/>
        </p:nvSpPr>
        <p:spPr>
          <a:xfrm>
            <a:off x="4197943" y="3719204"/>
            <a:ext cx="3036525"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GET http://www.xyz.com/page1.html</a:t>
            </a:r>
          </a:p>
        </p:txBody>
      </p:sp>
      <p:sp>
        <p:nvSpPr>
          <p:cNvPr id="258" name="Right Arrow 26">
            <a:extLst>
              <a:ext uri="{FF2B5EF4-FFF2-40B4-BE49-F238E27FC236}">
                <a16:creationId xmlns:a16="http://schemas.microsoft.com/office/drawing/2014/main" id="{2DC32CC6-DEA9-4066-A63D-92FAC679D27F}"/>
              </a:ext>
            </a:extLst>
          </p:cNvPr>
          <p:cNvSpPr/>
          <p:nvPr/>
        </p:nvSpPr>
        <p:spPr>
          <a:xfrm>
            <a:off x="4089830" y="3972657"/>
            <a:ext cx="3144638"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47" name="Rectangle 46">
            <a:extLst>
              <a:ext uri="{FF2B5EF4-FFF2-40B4-BE49-F238E27FC236}">
                <a16:creationId xmlns:a16="http://schemas.microsoft.com/office/drawing/2014/main" id="{93843FF4-ECA7-4365-BB97-B66A507855F0}"/>
              </a:ext>
            </a:extLst>
          </p:cNvPr>
          <p:cNvSpPr/>
          <p:nvPr/>
        </p:nvSpPr>
        <p:spPr>
          <a:xfrm>
            <a:off x="468653" y="4565659"/>
            <a:ext cx="3256638"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GET http://finance.xyz.com/page1.html</a:t>
            </a:r>
          </a:p>
        </p:txBody>
      </p:sp>
      <p:sp>
        <p:nvSpPr>
          <p:cNvPr id="48" name="Right Arrow 26">
            <a:extLst>
              <a:ext uri="{FF2B5EF4-FFF2-40B4-BE49-F238E27FC236}">
                <a16:creationId xmlns:a16="http://schemas.microsoft.com/office/drawing/2014/main" id="{426937E4-506A-4CAA-B6FF-25F5EFEBF823}"/>
              </a:ext>
            </a:extLst>
          </p:cNvPr>
          <p:cNvSpPr/>
          <p:nvPr/>
        </p:nvSpPr>
        <p:spPr>
          <a:xfrm>
            <a:off x="360540" y="4819112"/>
            <a:ext cx="345985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49" name="Right Arrow 29">
            <a:extLst>
              <a:ext uri="{FF2B5EF4-FFF2-40B4-BE49-F238E27FC236}">
                <a16:creationId xmlns:a16="http://schemas.microsoft.com/office/drawing/2014/main" id="{440AC9FE-27DD-4599-9366-3524C6E3AC48}"/>
              </a:ext>
            </a:extLst>
          </p:cNvPr>
          <p:cNvSpPr/>
          <p:nvPr/>
        </p:nvSpPr>
        <p:spPr>
          <a:xfrm rot="10800000">
            <a:off x="360538" y="5131761"/>
            <a:ext cx="345985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0" name="Rectangle 49">
            <a:extLst>
              <a:ext uri="{FF2B5EF4-FFF2-40B4-BE49-F238E27FC236}">
                <a16:creationId xmlns:a16="http://schemas.microsoft.com/office/drawing/2014/main" id="{017C9311-E393-4D27-B115-C67D02EA688D}"/>
              </a:ext>
            </a:extLst>
          </p:cNvPr>
          <p:cNvSpPr/>
          <p:nvPr/>
        </p:nvSpPr>
        <p:spPr>
          <a:xfrm>
            <a:off x="313266" y="5414665"/>
            <a:ext cx="3612137" cy="276999"/>
          </a:xfrm>
          <a:prstGeom prst="rect">
            <a:avLst/>
          </a:prstGeom>
        </p:spPr>
        <p:txBody>
          <a:bodyPr wrap="square" anchor="t">
            <a:spAutoFit/>
          </a:bodyPr>
          <a:lstStyle/>
          <a:p>
            <a:pPr algn="r"/>
            <a:r>
              <a:rPr lang="en-US" sz="1200" dirty="0">
                <a:solidFill>
                  <a:schemeClr val="accent2"/>
                </a:solidFill>
                <a:latin typeface="Calibri" panose="020F0502020204030204" pitchFamily="34" charset="0"/>
              </a:rPr>
              <a:t>Redirect https://finance.xyz.com/page1.html</a:t>
            </a:r>
          </a:p>
        </p:txBody>
      </p:sp>
    </p:spTree>
    <p:extLst>
      <p:ext uri="{BB962C8B-B14F-4D97-AF65-F5344CB8AC3E}">
        <p14:creationId xmlns:p14="http://schemas.microsoft.com/office/powerpoint/2010/main" val="938717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L7-HTTP VIP</a:t>
            </a:r>
          </a:p>
          <a:p>
            <a:pPr lvl="1"/>
            <a:r>
              <a:rPr lang="en-US" dirty="0"/>
              <a:t>See "Layer7 HTTP VIP section"</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 </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Redirect Specific Host requests to HTTPS (2/3)</a:t>
            </a:r>
          </a:p>
        </p:txBody>
      </p:sp>
      <p:sp>
        <p:nvSpPr>
          <p:cNvPr id="20" name="Rectangle 19">
            <a:extLst>
              <a:ext uri="{FF2B5EF4-FFF2-40B4-BE49-F238E27FC236}">
                <a16:creationId xmlns:a16="http://schemas.microsoft.com/office/drawing/2014/main" id="{0A1A142D-4182-4915-AAEC-D3BDD7DD2245}"/>
              </a:ext>
            </a:extLst>
          </p:cNvPr>
          <p:cNvSpPr/>
          <p:nvPr/>
        </p:nvSpPr>
        <p:spPr>
          <a:xfrm>
            <a:off x="7203233" y="130174"/>
            <a:ext cx="4721975" cy="2634054"/>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7" name="Picture 6">
            <a:extLst>
              <a:ext uri="{FF2B5EF4-FFF2-40B4-BE49-F238E27FC236}">
                <a16:creationId xmlns:a16="http://schemas.microsoft.com/office/drawing/2014/main" id="{6395BB79-C343-49D4-8866-7FF8D8771A3D}"/>
              </a:ext>
            </a:extLst>
          </p:cNvPr>
          <p:cNvPicPr>
            <a:picLocks noChangeAspect="1"/>
          </p:cNvPicPr>
          <p:nvPr/>
        </p:nvPicPr>
        <p:blipFill rotWithShape="1">
          <a:blip r:embed="rId2"/>
          <a:srcRect r="1705"/>
          <a:stretch/>
        </p:blipFill>
        <p:spPr>
          <a:xfrm>
            <a:off x="7293842" y="132969"/>
            <a:ext cx="4631366" cy="2631262"/>
          </a:xfrm>
          <a:prstGeom prst="rect">
            <a:avLst/>
          </a:prstGeom>
        </p:spPr>
      </p:pic>
      <p:sp>
        <p:nvSpPr>
          <p:cNvPr id="10" name="Rectangle 9">
            <a:extLst>
              <a:ext uri="{FF2B5EF4-FFF2-40B4-BE49-F238E27FC236}">
                <a16:creationId xmlns:a16="http://schemas.microsoft.com/office/drawing/2014/main" id="{4985373A-12D5-4F56-B6BE-36EE9C10EF9D}"/>
              </a:ext>
            </a:extLst>
          </p:cNvPr>
          <p:cNvSpPr/>
          <p:nvPr/>
        </p:nvSpPr>
        <p:spPr>
          <a:xfrm>
            <a:off x="7275180" y="1448596"/>
            <a:ext cx="4556036" cy="41437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8" name="Picture 7">
            <a:extLst>
              <a:ext uri="{FF2B5EF4-FFF2-40B4-BE49-F238E27FC236}">
                <a16:creationId xmlns:a16="http://schemas.microsoft.com/office/drawing/2014/main" id="{7A9B82B5-3296-4653-8945-AFCBFA71A285}"/>
              </a:ext>
            </a:extLst>
          </p:cNvPr>
          <p:cNvPicPr>
            <a:picLocks noChangeAspect="1"/>
          </p:cNvPicPr>
          <p:nvPr/>
        </p:nvPicPr>
        <p:blipFill>
          <a:blip r:embed="rId3"/>
          <a:stretch>
            <a:fillRect/>
          </a:stretch>
        </p:blipFill>
        <p:spPr>
          <a:xfrm>
            <a:off x="2006082" y="2915832"/>
            <a:ext cx="8674374" cy="3407974"/>
          </a:xfrm>
          <a:prstGeom prst="rect">
            <a:avLst/>
          </a:prstGeom>
        </p:spPr>
      </p:pic>
    </p:spTree>
    <p:extLst>
      <p:ext uri="{BB962C8B-B14F-4D97-AF65-F5344CB8AC3E}">
        <p14:creationId xmlns:p14="http://schemas.microsoft.com/office/powerpoint/2010/main" val="268694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Add LB Rule configuration to Virtual Server</a:t>
            </a:r>
          </a:p>
          <a:p>
            <a:pPr lvl="1"/>
            <a:r>
              <a:rPr lang="en-US" dirty="0"/>
              <a:t>Under Networking – Load Balancing – Virtual Servers </a:t>
            </a:r>
          </a:p>
          <a:p>
            <a:pPr lvl="1"/>
            <a:endParaRPr lang="en-US" dirty="0"/>
          </a:p>
        </p:txBody>
      </p:sp>
      <p:pic>
        <p:nvPicPr>
          <p:cNvPr id="2" name="Picture 1">
            <a:extLst>
              <a:ext uri="{FF2B5EF4-FFF2-40B4-BE49-F238E27FC236}">
                <a16:creationId xmlns:a16="http://schemas.microsoft.com/office/drawing/2014/main" id="{0E418AF9-5B54-4440-BCAD-65CED8AAF36E}"/>
              </a:ext>
            </a:extLst>
          </p:cNvPr>
          <p:cNvPicPr>
            <a:picLocks noChangeAspect="1"/>
          </p:cNvPicPr>
          <p:nvPr/>
        </p:nvPicPr>
        <p:blipFill>
          <a:blip r:embed="rId2"/>
          <a:stretch>
            <a:fillRect/>
          </a:stretch>
        </p:blipFill>
        <p:spPr>
          <a:xfrm>
            <a:off x="1696570" y="2971554"/>
            <a:ext cx="7867650" cy="2947988"/>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Redirect Specific Host requests to HTTPS (3/3)</a:t>
            </a:r>
          </a:p>
        </p:txBody>
      </p:sp>
      <p:sp>
        <p:nvSpPr>
          <p:cNvPr id="12" name="Rectangle 11">
            <a:extLst>
              <a:ext uri="{FF2B5EF4-FFF2-40B4-BE49-F238E27FC236}">
                <a16:creationId xmlns:a16="http://schemas.microsoft.com/office/drawing/2014/main" id="{6470F59B-BE18-437D-A674-7B725515A878}"/>
              </a:ext>
            </a:extLst>
          </p:cNvPr>
          <p:cNvSpPr/>
          <p:nvPr/>
        </p:nvSpPr>
        <p:spPr>
          <a:xfrm>
            <a:off x="7203233" y="130174"/>
            <a:ext cx="4721975" cy="2634054"/>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3" name="Picture 12">
            <a:extLst>
              <a:ext uri="{FF2B5EF4-FFF2-40B4-BE49-F238E27FC236}">
                <a16:creationId xmlns:a16="http://schemas.microsoft.com/office/drawing/2014/main" id="{593416FE-FF9C-4E41-A427-ED194C948D44}"/>
              </a:ext>
            </a:extLst>
          </p:cNvPr>
          <p:cNvPicPr>
            <a:picLocks noChangeAspect="1"/>
          </p:cNvPicPr>
          <p:nvPr/>
        </p:nvPicPr>
        <p:blipFill rotWithShape="1">
          <a:blip r:embed="rId3"/>
          <a:srcRect r="1705"/>
          <a:stretch/>
        </p:blipFill>
        <p:spPr>
          <a:xfrm>
            <a:off x="7293842" y="132969"/>
            <a:ext cx="4631366" cy="2631262"/>
          </a:xfrm>
          <a:prstGeom prst="rect">
            <a:avLst/>
          </a:prstGeom>
        </p:spPr>
      </p:pic>
      <p:sp>
        <p:nvSpPr>
          <p:cNvPr id="14" name="Rectangle 13">
            <a:extLst>
              <a:ext uri="{FF2B5EF4-FFF2-40B4-BE49-F238E27FC236}">
                <a16:creationId xmlns:a16="http://schemas.microsoft.com/office/drawing/2014/main" id="{2490588A-4D1C-4689-A66E-CAC495F66300}"/>
              </a:ext>
            </a:extLst>
          </p:cNvPr>
          <p:cNvSpPr/>
          <p:nvPr/>
        </p:nvSpPr>
        <p:spPr>
          <a:xfrm>
            <a:off x="7275180" y="1981200"/>
            <a:ext cx="2355679" cy="74295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2" name="Rectangle 21">
            <a:extLst>
              <a:ext uri="{FF2B5EF4-FFF2-40B4-BE49-F238E27FC236}">
                <a16:creationId xmlns:a16="http://schemas.microsoft.com/office/drawing/2014/main" id="{BD908602-B4C0-400B-A55D-6C7F84B5752E}"/>
              </a:ext>
            </a:extLst>
          </p:cNvPr>
          <p:cNvSpPr/>
          <p:nvPr/>
        </p:nvSpPr>
        <p:spPr>
          <a:xfrm>
            <a:off x="2977030" y="2971554"/>
            <a:ext cx="1414051"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 name="TextBox 15">
            <a:extLst>
              <a:ext uri="{FF2B5EF4-FFF2-40B4-BE49-F238E27FC236}">
                <a16:creationId xmlns:a16="http://schemas.microsoft.com/office/drawing/2014/main" id="{6690D828-A6FA-4F94-9347-712DC33BD36B}"/>
              </a:ext>
            </a:extLst>
          </p:cNvPr>
          <p:cNvSpPr txBox="1"/>
          <p:nvPr/>
        </p:nvSpPr>
        <p:spPr>
          <a:xfrm>
            <a:off x="457200" y="4178621"/>
            <a:ext cx="1724025"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finance.xyz.com</a:t>
            </a:r>
          </a:p>
        </p:txBody>
      </p:sp>
      <p:cxnSp>
        <p:nvCxnSpPr>
          <p:cNvPr id="17" name="Straight Arrow Connector 16">
            <a:extLst>
              <a:ext uri="{FF2B5EF4-FFF2-40B4-BE49-F238E27FC236}">
                <a16:creationId xmlns:a16="http://schemas.microsoft.com/office/drawing/2014/main" id="{C401E31A-9763-4F0F-91EE-418432D8AEFD}"/>
              </a:ext>
            </a:extLst>
          </p:cNvPr>
          <p:cNvCxnSpPr>
            <a:cxnSpLocks/>
            <a:stCxn id="16" idx="3"/>
          </p:cNvCxnSpPr>
          <p:nvPr/>
        </p:nvCxnSpPr>
        <p:spPr bwMode="gray">
          <a:xfrm>
            <a:off x="2181225" y="4332510"/>
            <a:ext cx="999736" cy="29581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760BD0A9-A120-4E87-BAC4-78C3C6A4ED01}"/>
              </a:ext>
            </a:extLst>
          </p:cNvPr>
          <p:cNvSpPr txBox="1"/>
          <p:nvPr/>
        </p:nvSpPr>
        <p:spPr>
          <a:xfrm>
            <a:off x="7324007" y="4852459"/>
            <a:ext cx="2905843"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https://$_host$_request_uri</a:t>
            </a:r>
          </a:p>
        </p:txBody>
      </p:sp>
      <p:cxnSp>
        <p:nvCxnSpPr>
          <p:cNvPr id="19" name="Straight Arrow Connector 18">
            <a:extLst>
              <a:ext uri="{FF2B5EF4-FFF2-40B4-BE49-F238E27FC236}">
                <a16:creationId xmlns:a16="http://schemas.microsoft.com/office/drawing/2014/main" id="{DAC78FE4-96D0-4508-9BFC-96D8234B119B}"/>
              </a:ext>
            </a:extLst>
          </p:cNvPr>
          <p:cNvCxnSpPr>
            <a:cxnSpLocks/>
            <a:stCxn id="18" idx="0"/>
          </p:cNvCxnSpPr>
          <p:nvPr/>
        </p:nvCxnSpPr>
        <p:spPr bwMode="gray">
          <a:xfrm flipH="1" flipV="1">
            <a:off x="8597641" y="4544683"/>
            <a:ext cx="179288" cy="307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4777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examples </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u="sng" dirty="0"/>
              <a:t>Use Case:</a:t>
            </a:r>
          </a:p>
          <a:p>
            <a:pPr>
              <a:spcBef>
                <a:spcPts val="0"/>
              </a:spcBef>
              <a:buNone/>
            </a:pPr>
            <a:r>
              <a:rPr lang="en-US" sz="1600" dirty="0"/>
              <a:t>Redirect the client requests to "/</a:t>
            </a:r>
            <a:r>
              <a:rPr lang="en-US" sz="1600" dirty="0" err="1"/>
              <a:t>authent.php</a:t>
            </a:r>
            <a:r>
              <a:rPr lang="en-US" sz="1600" dirty="0"/>
              <a:t>" if they don't have a cookie</a:t>
            </a:r>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Redirect Non-Authenticated Clients (1/2)</a:t>
            </a:r>
          </a:p>
        </p:txBody>
      </p:sp>
      <p:cxnSp>
        <p:nvCxnSpPr>
          <p:cNvPr id="182" name="Straight Connector 181">
            <a:extLst>
              <a:ext uri="{FF2B5EF4-FFF2-40B4-BE49-F238E27FC236}">
                <a16:creationId xmlns:a16="http://schemas.microsoft.com/office/drawing/2014/main" id="{DC41482B-91E8-44DB-989A-8F645D47F54D}"/>
              </a:ext>
            </a:extLst>
          </p:cNvPr>
          <p:cNvCxnSpPr>
            <a:cxnSpLocks/>
            <a:stCxn id="197" idx="3"/>
          </p:cNvCxnSpPr>
          <p:nvPr/>
        </p:nvCxnSpPr>
        <p:spPr>
          <a:xfrm>
            <a:off x="3937311" y="2600807"/>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83" name="Group 182">
            <a:extLst>
              <a:ext uri="{FF2B5EF4-FFF2-40B4-BE49-F238E27FC236}">
                <a16:creationId xmlns:a16="http://schemas.microsoft.com/office/drawing/2014/main" id="{7142031C-B042-47A8-9A4B-DCE21CCAF501}"/>
              </a:ext>
            </a:extLst>
          </p:cNvPr>
          <p:cNvGrpSpPr/>
          <p:nvPr/>
        </p:nvGrpSpPr>
        <p:grpSpPr>
          <a:xfrm>
            <a:off x="3335063" y="2163022"/>
            <a:ext cx="754767" cy="739029"/>
            <a:chOff x="4317796" y="4561028"/>
            <a:chExt cx="754767" cy="739029"/>
          </a:xfrm>
        </p:grpSpPr>
        <p:grpSp>
          <p:nvGrpSpPr>
            <p:cNvPr id="184" name="Group 183">
              <a:extLst>
                <a:ext uri="{FF2B5EF4-FFF2-40B4-BE49-F238E27FC236}">
                  <a16:creationId xmlns:a16="http://schemas.microsoft.com/office/drawing/2014/main" id="{7827176C-1F64-499A-8608-5D04F7B00567}"/>
                </a:ext>
              </a:extLst>
            </p:cNvPr>
            <p:cNvGrpSpPr/>
            <p:nvPr/>
          </p:nvGrpSpPr>
          <p:grpSpPr>
            <a:xfrm>
              <a:off x="4317796" y="4697569"/>
              <a:ext cx="602248" cy="602488"/>
              <a:chOff x="7736620" y="7009631"/>
              <a:chExt cx="4501800" cy="4503600"/>
            </a:xfrm>
            <a:solidFill>
              <a:schemeClr val="accent1"/>
            </a:solidFill>
          </p:grpSpPr>
          <p:sp>
            <p:nvSpPr>
              <p:cNvPr id="197" name="Freeform: Shape 1">
                <a:extLst>
                  <a:ext uri="{FF2B5EF4-FFF2-40B4-BE49-F238E27FC236}">
                    <a16:creationId xmlns:a16="http://schemas.microsoft.com/office/drawing/2014/main" id="{DC161F1F-EA15-4BE1-B62C-6CE042B05E5C}"/>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98" name="Freeform: Shape 2">
                <a:extLst>
                  <a:ext uri="{FF2B5EF4-FFF2-40B4-BE49-F238E27FC236}">
                    <a16:creationId xmlns:a16="http://schemas.microsoft.com/office/drawing/2014/main" id="{2103113B-F639-4155-B049-7BEEE3C0D7C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99" name="Freeform: Shape 3">
                <a:extLst>
                  <a:ext uri="{FF2B5EF4-FFF2-40B4-BE49-F238E27FC236}">
                    <a16:creationId xmlns:a16="http://schemas.microsoft.com/office/drawing/2014/main" id="{985677FF-CD59-46B8-87F0-AE1212960F3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00" name="Freeform: Shape 4">
                <a:extLst>
                  <a:ext uri="{FF2B5EF4-FFF2-40B4-BE49-F238E27FC236}">
                    <a16:creationId xmlns:a16="http://schemas.microsoft.com/office/drawing/2014/main" id="{1BB8B1C1-E494-4CCC-AD92-E35B2FF487C4}"/>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01" name="Freeform: Shape 5">
                <a:extLst>
                  <a:ext uri="{FF2B5EF4-FFF2-40B4-BE49-F238E27FC236}">
                    <a16:creationId xmlns:a16="http://schemas.microsoft.com/office/drawing/2014/main" id="{21E10AE8-CD8D-40B1-A53D-5AC2E2E800AB}"/>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85" name="Group 184">
              <a:extLst>
                <a:ext uri="{FF2B5EF4-FFF2-40B4-BE49-F238E27FC236}">
                  <a16:creationId xmlns:a16="http://schemas.microsoft.com/office/drawing/2014/main" id="{F8801D6B-9F7A-4A29-A37F-A8BD42018ABB}"/>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86" name="Freeform 1">
                <a:extLst>
                  <a:ext uri="{FF2B5EF4-FFF2-40B4-BE49-F238E27FC236}">
                    <a16:creationId xmlns:a16="http://schemas.microsoft.com/office/drawing/2014/main" id="{2AB38CFA-2E53-491D-AAF6-5FC3BDD402C7}"/>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7" name="Freeform 2">
                <a:extLst>
                  <a:ext uri="{FF2B5EF4-FFF2-40B4-BE49-F238E27FC236}">
                    <a16:creationId xmlns:a16="http://schemas.microsoft.com/office/drawing/2014/main" id="{BA811C6F-70D7-414D-B2CC-431FDBCF0E2C}"/>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8" name="Freeform 3">
                <a:extLst>
                  <a:ext uri="{FF2B5EF4-FFF2-40B4-BE49-F238E27FC236}">
                    <a16:creationId xmlns:a16="http://schemas.microsoft.com/office/drawing/2014/main" id="{4D556C9F-B1F7-4E9D-AF57-6E8D4871B199}"/>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9" name="Freeform 4">
                <a:extLst>
                  <a:ext uri="{FF2B5EF4-FFF2-40B4-BE49-F238E27FC236}">
                    <a16:creationId xmlns:a16="http://schemas.microsoft.com/office/drawing/2014/main" id="{0141A664-F3A6-4E4E-A962-296E26A7067D}"/>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0" name="Freeform 5">
                <a:extLst>
                  <a:ext uri="{FF2B5EF4-FFF2-40B4-BE49-F238E27FC236}">
                    <a16:creationId xmlns:a16="http://schemas.microsoft.com/office/drawing/2014/main" id="{30017BFB-999F-4667-8A18-57E2454ED8DD}"/>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1" name="Freeform 6">
                <a:extLst>
                  <a:ext uri="{FF2B5EF4-FFF2-40B4-BE49-F238E27FC236}">
                    <a16:creationId xmlns:a16="http://schemas.microsoft.com/office/drawing/2014/main" id="{1372A026-DEAE-4726-88E6-4648BF74B535}"/>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2" name="Freeform 7">
                <a:extLst>
                  <a:ext uri="{FF2B5EF4-FFF2-40B4-BE49-F238E27FC236}">
                    <a16:creationId xmlns:a16="http://schemas.microsoft.com/office/drawing/2014/main" id="{B4D36759-7BFB-4453-8F97-9C5BC8DD24B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3" name="Freeform 8">
                <a:extLst>
                  <a:ext uri="{FF2B5EF4-FFF2-40B4-BE49-F238E27FC236}">
                    <a16:creationId xmlns:a16="http://schemas.microsoft.com/office/drawing/2014/main" id="{6475B253-C58D-44B2-BA5E-863C1A5E270B}"/>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4" name="Freeform 9">
                <a:extLst>
                  <a:ext uri="{FF2B5EF4-FFF2-40B4-BE49-F238E27FC236}">
                    <a16:creationId xmlns:a16="http://schemas.microsoft.com/office/drawing/2014/main" id="{6892A1B2-F81E-4E7F-BF75-2DEE5750964F}"/>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5" name="Freeform 10">
                <a:extLst>
                  <a:ext uri="{FF2B5EF4-FFF2-40B4-BE49-F238E27FC236}">
                    <a16:creationId xmlns:a16="http://schemas.microsoft.com/office/drawing/2014/main" id="{82B31F93-4DA8-41DE-BFF3-D0B9C8546B0C}"/>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6" name="Freeform 11">
                <a:extLst>
                  <a:ext uri="{FF2B5EF4-FFF2-40B4-BE49-F238E27FC236}">
                    <a16:creationId xmlns:a16="http://schemas.microsoft.com/office/drawing/2014/main" id="{DD750178-955D-40C0-BCDF-3FA3C2769628}"/>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202" name="Straight Connector 201">
            <a:extLst>
              <a:ext uri="{FF2B5EF4-FFF2-40B4-BE49-F238E27FC236}">
                <a16:creationId xmlns:a16="http://schemas.microsoft.com/office/drawing/2014/main" id="{81C908B1-D61A-4F19-A334-ABA5D93B706C}"/>
              </a:ext>
            </a:extLst>
          </p:cNvPr>
          <p:cNvCxnSpPr>
            <a:cxnSpLocks/>
            <a:endCxn id="197" idx="1"/>
          </p:cNvCxnSpPr>
          <p:nvPr/>
        </p:nvCxnSpPr>
        <p:spPr>
          <a:xfrm>
            <a:off x="1439903" y="2591996"/>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EB24113D-7EB3-4ECC-AA5C-A89CE5998988}"/>
              </a:ext>
            </a:extLst>
          </p:cNvPr>
          <p:cNvSpPr txBox="1"/>
          <p:nvPr/>
        </p:nvSpPr>
        <p:spPr>
          <a:xfrm>
            <a:off x="3164103" y="2891027"/>
            <a:ext cx="1271567"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 or HTTPS</a:t>
            </a:r>
          </a:p>
        </p:txBody>
      </p:sp>
      <p:sp>
        <p:nvSpPr>
          <p:cNvPr id="205" name="Rectangle 204">
            <a:extLst>
              <a:ext uri="{FF2B5EF4-FFF2-40B4-BE49-F238E27FC236}">
                <a16:creationId xmlns:a16="http://schemas.microsoft.com/office/drawing/2014/main" id="{6B5DB6BD-3E23-445B-A106-9BB5BF790B1C}"/>
              </a:ext>
            </a:extLst>
          </p:cNvPr>
          <p:cNvSpPr/>
          <p:nvPr/>
        </p:nvSpPr>
        <p:spPr>
          <a:xfrm>
            <a:off x="468653" y="3536075"/>
            <a:ext cx="3036525"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GET http://www.xyz.com/page1.html</a:t>
            </a:r>
          </a:p>
          <a:p>
            <a:r>
              <a:rPr lang="en-US" sz="1200" dirty="0">
                <a:solidFill>
                  <a:schemeClr val="accent2"/>
                </a:solidFill>
                <a:latin typeface="Calibri" panose="020F0502020204030204" pitchFamily="34" charset="0"/>
              </a:rPr>
              <a:t>No Cookie </a:t>
            </a:r>
            <a:r>
              <a:rPr lang="en-US" sz="1200" dirty="0" err="1">
                <a:solidFill>
                  <a:schemeClr val="accent2"/>
                </a:solidFill>
                <a:latin typeface="Calibri" panose="020F0502020204030204" pitchFamily="34" charset="0"/>
              </a:rPr>
              <a:t>Authent</a:t>
            </a:r>
            <a:endParaRPr lang="en-US" sz="1200" dirty="0">
              <a:solidFill>
                <a:schemeClr val="accent2"/>
              </a:solidFill>
              <a:latin typeface="Calibri" panose="020F0502020204030204" pitchFamily="34" charset="0"/>
            </a:endParaRPr>
          </a:p>
        </p:txBody>
      </p:sp>
      <p:sp>
        <p:nvSpPr>
          <p:cNvPr id="206" name="Right Arrow 26">
            <a:extLst>
              <a:ext uri="{FF2B5EF4-FFF2-40B4-BE49-F238E27FC236}">
                <a16:creationId xmlns:a16="http://schemas.microsoft.com/office/drawing/2014/main" id="{3C24021F-09D2-4DD2-82E5-20DD85542E30}"/>
              </a:ext>
            </a:extLst>
          </p:cNvPr>
          <p:cNvSpPr/>
          <p:nvPr/>
        </p:nvSpPr>
        <p:spPr>
          <a:xfrm>
            <a:off x="360540" y="3974194"/>
            <a:ext cx="345985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07" name="Right Arrow 29">
            <a:extLst>
              <a:ext uri="{FF2B5EF4-FFF2-40B4-BE49-F238E27FC236}">
                <a16:creationId xmlns:a16="http://schemas.microsoft.com/office/drawing/2014/main" id="{AE3EF344-D69D-4ECE-97F8-EEF490A8EF52}"/>
              </a:ext>
            </a:extLst>
          </p:cNvPr>
          <p:cNvSpPr/>
          <p:nvPr/>
        </p:nvSpPr>
        <p:spPr>
          <a:xfrm rot="10800000">
            <a:off x="360538" y="4286843"/>
            <a:ext cx="345985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09" name="Rectangle 208">
            <a:extLst>
              <a:ext uri="{FF2B5EF4-FFF2-40B4-BE49-F238E27FC236}">
                <a16:creationId xmlns:a16="http://schemas.microsoft.com/office/drawing/2014/main" id="{82141183-4911-41CD-A426-2EABD39FB93C}"/>
              </a:ext>
            </a:extLst>
          </p:cNvPr>
          <p:cNvSpPr/>
          <p:nvPr/>
        </p:nvSpPr>
        <p:spPr>
          <a:xfrm>
            <a:off x="313267" y="4569747"/>
            <a:ext cx="3507600" cy="276999"/>
          </a:xfrm>
          <a:prstGeom prst="rect">
            <a:avLst/>
          </a:prstGeom>
        </p:spPr>
        <p:txBody>
          <a:bodyPr wrap="square" anchor="t">
            <a:spAutoFit/>
          </a:bodyPr>
          <a:lstStyle/>
          <a:p>
            <a:pPr algn="r"/>
            <a:r>
              <a:rPr lang="en-US" sz="1200" dirty="0">
                <a:solidFill>
                  <a:schemeClr val="accent2"/>
                </a:solidFill>
                <a:latin typeface="Calibri" panose="020F0502020204030204" pitchFamily="34" charset="0"/>
              </a:rPr>
              <a:t>Redirect http://www.xyz.com/authent.php</a:t>
            </a:r>
          </a:p>
        </p:txBody>
      </p:sp>
      <p:cxnSp>
        <p:nvCxnSpPr>
          <p:cNvPr id="243" name="Straight Connector 242">
            <a:extLst>
              <a:ext uri="{FF2B5EF4-FFF2-40B4-BE49-F238E27FC236}">
                <a16:creationId xmlns:a16="http://schemas.microsoft.com/office/drawing/2014/main" id="{3282B834-9725-4B69-B222-053CF24171CA}"/>
              </a:ext>
            </a:extLst>
          </p:cNvPr>
          <p:cNvCxnSpPr>
            <a:cxnSpLocks/>
            <a:endCxn id="249" idx="2"/>
          </p:cNvCxnSpPr>
          <p:nvPr/>
        </p:nvCxnSpPr>
        <p:spPr bwMode="auto">
          <a:xfrm>
            <a:off x="5696127" y="2056889"/>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44" name="Straight Connector 243">
            <a:extLst>
              <a:ext uri="{FF2B5EF4-FFF2-40B4-BE49-F238E27FC236}">
                <a16:creationId xmlns:a16="http://schemas.microsoft.com/office/drawing/2014/main" id="{E64B3882-0605-4435-8D0E-730A3657DE9F}"/>
              </a:ext>
            </a:extLst>
          </p:cNvPr>
          <p:cNvCxnSpPr>
            <a:cxnSpLocks/>
          </p:cNvCxnSpPr>
          <p:nvPr/>
        </p:nvCxnSpPr>
        <p:spPr>
          <a:xfrm>
            <a:off x="5707602" y="1879882"/>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2792DF83-8C62-4643-89FD-03AEBF680995}"/>
              </a:ext>
            </a:extLst>
          </p:cNvPr>
          <p:cNvCxnSpPr>
            <a:cxnSpLocks/>
            <a:endCxn id="250" idx="2"/>
          </p:cNvCxnSpPr>
          <p:nvPr/>
        </p:nvCxnSpPr>
        <p:spPr bwMode="auto">
          <a:xfrm flipV="1">
            <a:off x="5695858" y="2511141"/>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46" name="Straight Connector 245">
            <a:extLst>
              <a:ext uri="{FF2B5EF4-FFF2-40B4-BE49-F238E27FC236}">
                <a16:creationId xmlns:a16="http://schemas.microsoft.com/office/drawing/2014/main" id="{E5EFC7AE-A0C8-4ADA-A218-E89529C30025}"/>
              </a:ext>
            </a:extLst>
          </p:cNvPr>
          <p:cNvCxnSpPr>
            <a:cxnSpLocks/>
            <a:endCxn id="251" idx="2"/>
          </p:cNvCxnSpPr>
          <p:nvPr/>
        </p:nvCxnSpPr>
        <p:spPr bwMode="auto">
          <a:xfrm>
            <a:off x="5695858" y="2971289"/>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247" name="Rounded Rectangle 109">
            <a:extLst>
              <a:ext uri="{FF2B5EF4-FFF2-40B4-BE49-F238E27FC236}">
                <a16:creationId xmlns:a16="http://schemas.microsoft.com/office/drawing/2014/main" id="{557F6704-38E9-46F2-91ED-95158F8D5625}"/>
              </a:ext>
            </a:extLst>
          </p:cNvPr>
          <p:cNvSpPr/>
          <p:nvPr/>
        </p:nvSpPr>
        <p:spPr>
          <a:xfrm>
            <a:off x="6061922" y="1766798"/>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248" name="TextBox 247">
            <a:extLst>
              <a:ext uri="{FF2B5EF4-FFF2-40B4-BE49-F238E27FC236}">
                <a16:creationId xmlns:a16="http://schemas.microsoft.com/office/drawing/2014/main" id="{550A723C-9E29-44F8-9022-EE5E6D1B3636}"/>
              </a:ext>
            </a:extLst>
          </p:cNvPr>
          <p:cNvSpPr txBox="1"/>
          <p:nvPr/>
        </p:nvSpPr>
        <p:spPr>
          <a:xfrm>
            <a:off x="6711457" y="1697026"/>
            <a:ext cx="830308"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249" name="Oval 248">
            <a:extLst>
              <a:ext uri="{FF2B5EF4-FFF2-40B4-BE49-F238E27FC236}">
                <a16:creationId xmlns:a16="http://schemas.microsoft.com/office/drawing/2014/main" id="{654E941D-B8FD-41E3-8DCC-7C4D1D589E2C}"/>
              </a:ext>
            </a:extLst>
          </p:cNvPr>
          <p:cNvSpPr>
            <a:spLocks noChangeAspect="1"/>
          </p:cNvSpPr>
          <p:nvPr/>
        </p:nvSpPr>
        <p:spPr>
          <a:xfrm>
            <a:off x="6183556" y="187774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50" name="Oval 249">
            <a:extLst>
              <a:ext uri="{FF2B5EF4-FFF2-40B4-BE49-F238E27FC236}">
                <a16:creationId xmlns:a16="http://schemas.microsoft.com/office/drawing/2014/main" id="{E1DC10FE-BC43-4B5A-BD36-E5098716CC33}"/>
              </a:ext>
            </a:extLst>
          </p:cNvPr>
          <p:cNvSpPr>
            <a:spLocks noChangeAspect="1"/>
          </p:cNvSpPr>
          <p:nvPr/>
        </p:nvSpPr>
        <p:spPr>
          <a:xfrm>
            <a:off x="6183556" y="232826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51" name="Oval 250">
            <a:extLst>
              <a:ext uri="{FF2B5EF4-FFF2-40B4-BE49-F238E27FC236}">
                <a16:creationId xmlns:a16="http://schemas.microsoft.com/office/drawing/2014/main" id="{5CCE9FA0-0A3A-4FCA-B06F-E652EB0595CE}"/>
              </a:ext>
            </a:extLst>
          </p:cNvPr>
          <p:cNvSpPr>
            <a:spLocks noChangeAspect="1"/>
          </p:cNvSpPr>
          <p:nvPr/>
        </p:nvSpPr>
        <p:spPr>
          <a:xfrm>
            <a:off x="6183556" y="279220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252" name="Group 251">
            <a:extLst>
              <a:ext uri="{FF2B5EF4-FFF2-40B4-BE49-F238E27FC236}">
                <a16:creationId xmlns:a16="http://schemas.microsoft.com/office/drawing/2014/main" id="{3F917AC3-4F7F-4133-BD38-5BA9B31B92B9}"/>
              </a:ext>
            </a:extLst>
          </p:cNvPr>
          <p:cNvGrpSpPr>
            <a:grpSpLocks noChangeAspect="1"/>
          </p:cNvGrpSpPr>
          <p:nvPr/>
        </p:nvGrpSpPr>
        <p:grpSpPr>
          <a:xfrm>
            <a:off x="421650" y="2233644"/>
            <a:ext cx="745825" cy="731520"/>
            <a:chOff x="609600" y="1371441"/>
            <a:chExt cx="1828959" cy="1828959"/>
          </a:xfrm>
        </p:grpSpPr>
        <p:sp>
          <p:nvSpPr>
            <p:cNvPr id="253" name="Oval 252">
              <a:extLst>
                <a:ext uri="{FF2B5EF4-FFF2-40B4-BE49-F238E27FC236}">
                  <a16:creationId xmlns:a16="http://schemas.microsoft.com/office/drawing/2014/main" id="{996DC96A-9D3E-4044-994D-55908DCA97FE}"/>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254" name="Freeform 5">
              <a:extLst>
                <a:ext uri="{FF2B5EF4-FFF2-40B4-BE49-F238E27FC236}">
                  <a16:creationId xmlns:a16="http://schemas.microsoft.com/office/drawing/2014/main" id="{13EB289C-AFB6-456D-A000-707278D51D04}"/>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255" name="Rectangle 254">
            <a:extLst>
              <a:ext uri="{FF2B5EF4-FFF2-40B4-BE49-F238E27FC236}">
                <a16:creationId xmlns:a16="http://schemas.microsoft.com/office/drawing/2014/main" id="{586794EE-C07B-47C6-B095-A8D53C0D25BD}"/>
              </a:ext>
            </a:extLst>
          </p:cNvPr>
          <p:cNvSpPr/>
          <p:nvPr/>
        </p:nvSpPr>
        <p:spPr>
          <a:xfrm>
            <a:off x="421380" y="5138377"/>
            <a:ext cx="3267326"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GET http://www.xyz.com/authent.php</a:t>
            </a:r>
          </a:p>
          <a:p>
            <a:r>
              <a:rPr lang="en-US" sz="1200" dirty="0">
                <a:solidFill>
                  <a:schemeClr val="accent2"/>
                </a:solidFill>
                <a:latin typeface="Calibri" panose="020F0502020204030204" pitchFamily="34" charset="0"/>
              </a:rPr>
              <a:t>No Cookie </a:t>
            </a:r>
            <a:r>
              <a:rPr lang="en-US" sz="1200" dirty="0" err="1">
                <a:solidFill>
                  <a:schemeClr val="accent2"/>
                </a:solidFill>
                <a:latin typeface="Calibri" panose="020F0502020204030204" pitchFamily="34" charset="0"/>
              </a:rPr>
              <a:t>Authent</a:t>
            </a:r>
            <a:endParaRPr lang="en-US" sz="1200" dirty="0">
              <a:solidFill>
                <a:schemeClr val="accent2"/>
              </a:solidFill>
              <a:latin typeface="Calibri" panose="020F0502020204030204" pitchFamily="34" charset="0"/>
            </a:endParaRPr>
          </a:p>
        </p:txBody>
      </p:sp>
      <p:sp>
        <p:nvSpPr>
          <p:cNvPr id="256" name="Right Arrow 26">
            <a:extLst>
              <a:ext uri="{FF2B5EF4-FFF2-40B4-BE49-F238E27FC236}">
                <a16:creationId xmlns:a16="http://schemas.microsoft.com/office/drawing/2014/main" id="{6AB6A7CF-176F-41D7-9FE6-84A9CF4A0662}"/>
              </a:ext>
            </a:extLst>
          </p:cNvPr>
          <p:cNvSpPr/>
          <p:nvPr/>
        </p:nvSpPr>
        <p:spPr>
          <a:xfrm>
            <a:off x="313267" y="5576496"/>
            <a:ext cx="345985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57" name="Rectangle 256">
            <a:extLst>
              <a:ext uri="{FF2B5EF4-FFF2-40B4-BE49-F238E27FC236}">
                <a16:creationId xmlns:a16="http://schemas.microsoft.com/office/drawing/2014/main" id="{441E5332-F1D1-4C6C-A56B-565D88546BCA}"/>
              </a:ext>
            </a:extLst>
          </p:cNvPr>
          <p:cNvSpPr/>
          <p:nvPr/>
        </p:nvSpPr>
        <p:spPr>
          <a:xfrm>
            <a:off x="4197943" y="5136999"/>
            <a:ext cx="3036525"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GET http://www.xyz.com/page1.html</a:t>
            </a:r>
          </a:p>
          <a:p>
            <a:r>
              <a:rPr lang="en-US" sz="1200" dirty="0">
                <a:solidFill>
                  <a:schemeClr val="accent2"/>
                </a:solidFill>
                <a:latin typeface="Calibri" panose="020F0502020204030204" pitchFamily="34" charset="0"/>
              </a:rPr>
              <a:t>No Cookie </a:t>
            </a:r>
            <a:r>
              <a:rPr lang="en-US" sz="1200" dirty="0" err="1">
                <a:solidFill>
                  <a:schemeClr val="accent2"/>
                </a:solidFill>
                <a:latin typeface="Calibri" panose="020F0502020204030204" pitchFamily="34" charset="0"/>
              </a:rPr>
              <a:t>Authent</a:t>
            </a:r>
            <a:endParaRPr lang="en-US" sz="1200" dirty="0">
              <a:solidFill>
                <a:schemeClr val="accent2"/>
              </a:solidFill>
              <a:latin typeface="Calibri" panose="020F0502020204030204" pitchFamily="34" charset="0"/>
            </a:endParaRPr>
          </a:p>
        </p:txBody>
      </p:sp>
      <p:sp>
        <p:nvSpPr>
          <p:cNvPr id="258" name="Right Arrow 26">
            <a:extLst>
              <a:ext uri="{FF2B5EF4-FFF2-40B4-BE49-F238E27FC236}">
                <a16:creationId xmlns:a16="http://schemas.microsoft.com/office/drawing/2014/main" id="{2DC32CC6-DEA9-4066-A63D-92FAC679D27F}"/>
              </a:ext>
            </a:extLst>
          </p:cNvPr>
          <p:cNvSpPr/>
          <p:nvPr/>
        </p:nvSpPr>
        <p:spPr>
          <a:xfrm>
            <a:off x="4089830" y="5575118"/>
            <a:ext cx="345985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Tree>
    <p:extLst>
      <p:ext uri="{BB962C8B-B14F-4D97-AF65-F5344CB8AC3E}">
        <p14:creationId xmlns:p14="http://schemas.microsoft.com/office/powerpoint/2010/main" val="3735558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Add LB Rule configuration to Virtual Server</a:t>
            </a:r>
          </a:p>
          <a:p>
            <a:pPr lvl="1"/>
            <a:r>
              <a:rPr lang="en-US" dirty="0"/>
              <a:t>Under Networking – Load Balancing – Virtual Servers </a:t>
            </a:r>
          </a:p>
          <a:p>
            <a:pPr lvl="1"/>
            <a:endParaRPr lang="en-US" dirty="0"/>
          </a:p>
        </p:txBody>
      </p:sp>
      <p:pic>
        <p:nvPicPr>
          <p:cNvPr id="2" name="Picture 1">
            <a:extLst>
              <a:ext uri="{FF2B5EF4-FFF2-40B4-BE49-F238E27FC236}">
                <a16:creationId xmlns:a16="http://schemas.microsoft.com/office/drawing/2014/main" id="{4A4DD974-BF22-4F64-BF8C-FF3610B173C2}"/>
              </a:ext>
            </a:extLst>
          </p:cNvPr>
          <p:cNvPicPr>
            <a:picLocks noChangeAspect="1"/>
          </p:cNvPicPr>
          <p:nvPr/>
        </p:nvPicPr>
        <p:blipFill rotWithShape="1">
          <a:blip r:embed="rId2"/>
          <a:srcRect b="3453"/>
          <a:stretch/>
        </p:blipFill>
        <p:spPr>
          <a:xfrm>
            <a:off x="1639262" y="2601473"/>
            <a:ext cx="7900988" cy="3917568"/>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Redirect Non-Authenticated Clients (2/2)</a:t>
            </a:r>
          </a:p>
        </p:txBody>
      </p:sp>
      <p:sp>
        <p:nvSpPr>
          <p:cNvPr id="20" name="Rectangle 19">
            <a:extLst>
              <a:ext uri="{FF2B5EF4-FFF2-40B4-BE49-F238E27FC236}">
                <a16:creationId xmlns:a16="http://schemas.microsoft.com/office/drawing/2014/main" id="{0A1A142D-4182-4915-AAEC-D3BDD7DD2245}"/>
              </a:ext>
            </a:extLst>
          </p:cNvPr>
          <p:cNvSpPr/>
          <p:nvPr/>
        </p:nvSpPr>
        <p:spPr>
          <a:xfrm>
            <a:off x="7275180" y="130174"/>
            <a:ext cx="4650028" cy="2103470"/>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1" name="Picture 20">
            <a:extLst>
              <a:ext uri="{FF2B5EF4-FFF2-40B4-BE49-F238E27FC236}">
                <a16:creationId xmlns:a16="http://schemas.microsoft.com/office/drawing/2014/main" id="{EB8ABC25-E313-4F7E-A957-6919A8E8F0D9}"/>
              </a:ext>
            </a:extLst>
          </p:cNvPr>
          <p:cNvPicPr>
            <a:picLocks noChangeAspect="1"/>
          </p:cNvPicPr>
          <p:nvPr/>
        </p:nvPicPr>
        <p:blipFill rotWithShape="1">
          <a:blip r:embed="rId3"/>
          <a:srcRect t="-1" b="-206"/>
          <a:stretch/>
        </p:blipFill>
        <p:spPr>
          <a:xfrm>
            <a:off x="7288435" y="154774"/>
            <a:ext cx="4711702" cy="2088727"/>
          </a:xfrm>
          <a:prstGeom prst="rect">
            <a:avLst/>
          </a:prstGeom>
        </p:spPr>
      </p:pic>
      <p:sp>
        <p:nvSpPr>
          <p:cNvPr id="22" name="Rectangle 21">
            <a:extLst>
              <a:ext uri="{FF2B5EF4-FFF2-40B4-BE49-F238E27FC236}">
                <a16:creationId xmlns:a16="http://schemas.microsoft.com/office/drawing/2014/main" id="{BD908602-B4C0-400B-A55D-6C7F84B5752E}"/>
              </a:ext>
            </a:extLst>
          </p:cNvPr>
          <p:cNvSpPr/>
          <p:nvPr/>
        </p:nvSpPr>
        <p:spPr>
          <a:xfrm>
            <a:off x="2971799" y="2601473"/>
            <a:ext cx="1414051"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 name="TextBox 8">
            <a:extLst>
              <a:ext uri="{FF2B5EF4-FFF2-40B4-BE49-F238E27FC236}">
                <a16:creationId xmlns:a16="http://schemas.microsoft.com/office/drawing/2014/main" id="{090AD40D-74AC-1044-8821-38A1602C6C2E}"/>
              </a:ext>
            </a:extLst>
          </p:cNvPr>
          <p:cNvSpPr txBox="1"/>
          <p:nvPr/>
        </p:nvSpPr>
        <p:spPr>
          <a:xfrm>
            <a:off x="1228430" y="4808097"/>
            <a:ext cx="862012"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a:t>
            </a:r>
          </a:p>
        </p:txBody>
      </p:sp>
      <p:cxnSp>
        <p:nvCxnSpPr>
          <p:cNvPr id="10" name="Straight Arrow Connector 9">
            <a:extLst>
              <a:ext uri="{FF2B5EF4-FFF2-40B4-BE49-F238E27FC236}">
                <a16:creationId xmlns:a16="http://schemas.microsoft.com/office/drawing/2014/main" id="{FF2E0FCB-D83C-D04B-8A47-261DC333C801}"/>
              </a:ext>
            </a:extLst>
          </p:cNvPr>
          <p:cNvCxnSpPr>
            <a:cxnSpLocks/>
            <a:stCxn id="9" idx="3"/>
          </p:cNvCxnSpPr>
          <p:nvPr/>
        </p:nvCxnSpPr>
        <p:spPr bwMode="gray">
          <a:xfrm>
            <a:off x="2090442" y="4961986"/>
            <a:ext cx="999736" cy="29581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16A38D8-40C5-DA44-8669-92BF30266E65}"/>
              </a:ext>
            </a:extLst>
          </p:cNvPr>
          <p:cNvSpPr txBox="1"/>
          <p:nvPr/>
        </p:nvSpPr>
        <p:spPr>
          <a:xfrm>
            <a:off x="7606847" y="4500320"/>
            <a:ext cx="2905843"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https://$_host/</a:t>
            </a:r>
            <a:r>
              <a:rPr lang="en-US" sz="1400" dirty="0" err="1">
                <a:solidFill>
                  <a:schemeClr val="tx2"/>
                </a:solidFill>
                <a:latin typeface="Calibri" panose="020F0502020204030204" pitchFamily="34" charset="0"/>
              </a:rPr>
              <a:t>authent.php</a:t>
            </a:r>
            <a:endParaRPr lang="en-US" sz="1400" dirty="0">
              <a:solidFill>
                <a:schemeClr val="tx2"/>
              </a:solidFill>
              <a:latin typeface="Calibri" panose="020F0502020204030204" pitchFamily="34" charset="0"/>
            </a:endParaRPr>
          </a:p>
        </p:txBody>
      </p:sp>
      <p:cxnSp>
        <p:nvCxnSpPr>
          <p:cNvPr id="13" name="Straight Arrow Connector 12">
            <a:extLst>
              <a:ext uri="{FF2B5EF4-FFF2-40B4-BE49-F238E27FC236}">
                <a16:creationId xmlns:a16="http://schemas.microsoft.com/office/drawing/2014/main" id="{232C037E-FC9D-754F-8323-CFFBA2AD4EAD}"/>
              </a:ext>
            </a:extLst>
          </p:cNvPr>
          <p:cNvCxnSpPr>
            <a:cxnSpLocks/>
            <a:stCxn id="12" idx="0"/>
          </p:cNvCxnSpPr>
          <p:nvPr/>
        </p:nvCxnSpPr>
        <p:spPr bwMode="gray">
          <a:xfrm flipH="1" flipV="1">
            <a:off x="8880481" y="4192544"/>
            <a:ext cx="179288" cy="307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15296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examples </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u="sng" dirty="0"/>
              <a:t>Use Case:</a:t>
            </a:r>
          </a:p>
          <a:p>
            <a:pPr>
              <a:spcBef>
                <a:spcPts val="0"/>
              </a:spcBef>
              <a:buNone/>
            </a:pPr>
            <a:r>
              <a:rPr lang="en-US" sz="1600" dirty="0"/>
              <a:t>Hide real web server type information</a:t>
            </a:r>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Replace Response Header ”Server” (1/2)</a:t>
            </a:r>
          </a:p>
        </p:txBody>
      </p:sp>
      <p:cxnSp>
        <p:nvCxnSpPr>
          <p:cNvPr id="182" name="Straight Connector 181">
            <a:extLst>
              <a:ext uri="{FF2B5EF4-FFF2-40B4-BE49-F238E27FC236}">
                <a16:creationId xmlns:a16="http://schemas.microsoft.com/office/drawing/2014/main" id="{DC41482B-91E8-44DB-989A-8F645D47F54D}"/>
              </a:ext>
            </a:extLst>
          </p:cNvPr>
          <p:cNvCxnSpPr>
            <a:cxnSpLocks/>
            <a:stCxn id="197" idx="3"/>
          </p:cNvCxnSpPr>
          <p:nvPr/>
        </p:nvCxnSpPr>
        <p:spPr>
          <a:xfrm>
            <a:off x="3937311" y="2600807"/>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83" name="Group 182">
            <a:extLst>
              <a:ext uri="{FF2B5EF4-FFF2-40B4-BE49-F238E27FC236}">
                <a16:creationId xmlns:a16="http://schemas.microsoft.com/office/drawing/2014/main" id="{7142031C-B042-47A8-9A4B-DCE21CCAF501}"/>
              </a:ext>
            </a:extLst>
          </p:cNvPr>
          <p:cNvGrpSpPr/>
          <p:nvPr/>
        </p:nvGrpSpPr>
        <p:grpSpPr>
          <a:xfrm>
            <a:off x="3335063" y="2163022"/>
            <a:ext cx="754767" cy="739029"/>
            <a:chOff x="4317796" y="4561028"/>
            <a:chExt cx="754767" cy="739029"/>
          </a:xfrm>
        </p:grpSpPr>
        <p:grpSp>
          <p:nvGrpSpPr>
            <p:cNvPr id="184" name="Group 183">
              <a:extLst>
                <a:ext uri="{FF2B5EF4-FFF2-40B4-BE49-F238E27FC236}">
                  <a16:creationId xmlns:a16="http://schemas.microsoft.com/office/drawing/2014/main" id="{7827176C-1F64-499A-8608-5D04F7B00567}"/>
                </a:ext>
              </a:extLst>
            </p:cNvPr>
            <p:cNvGrpSpPr/>
            <p:nvPr/>
          </p:nvGrpSpPr>
          <p:grpSpPr>
            <a:xfrm>
              <a:off x="4317796" y="4697569"/>
              <a:ext cx="602248" cy="602488"/>
              <a:chOff x="7736620" y="7009631"/>
              <a:chExt cx="4501800" cy="4503600"/>
            </a:xfrm>
            <a:solidFill>
              <a:schemeClr val="accent1"/>
            </a:solidFill>
          </p:grpSpPr>
          <p:sp>
            <p:nvSpPr>
              <p:cNvPr id="197" name="Freeform: Shape 1">
                <a:extLst>
                  <a:ext uri="{FF2B5EF4-FFF2-40B4-BE49-F238E27FC236}">
                    <a16:creationId xmlns:a16="http://schemas.microsoft.com/office/drawing/2014/main" id="{DC161F1F-EA15-4BE1-B62C-6CE042B05E5C}"/>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98" name="Freeform: Shape 2">
                <a:extLst>
                  <a:ext uri="{FF2B5EF4-FFF2-40B4-BE49-F238E27FC236}">
                    <a16:creationId xmlns:a16="http://schemas.microsoft.com/office/drawing/2014/main" id="{2103113B-F639-4155-B049-7BEEE3C0D7C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99" name="Freeform: Shape 3">
                <a:extLst>
                  <a:ext uri="{FF2B5EF4-FFF2-40B4-BE49-F238E27FC236}">
                    <a16:creationId xmlns:a16="http://schemas.microsoft.com/office/drawing/2014/main" id="{985677FF-CD59-46B8-87F0-AE1212960F3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00" name="Freeform: Shape 4">
                <a:extLst>
                  <a:ext uri="{FF2B5EF4-FFF2-40B4-BE49-F238E27FC236}">
                    <a16:creationId xmlns:a16="http://schemas.microsoft.com/office/drawing/2014/main" id="{1BB8B1C1-E494-4CCC-AD92-E35B2FF487C4}"/>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01" name="Freeform: Shape 5">
                <a:extLst>
                  <a:ext uri="{FF2B5EF4-FFF2-40B4-BE49-F238E27FC236}">
                    <a16:creationId xmlns:a16="http://schemas.microsoft.com/office/drawing/2014/main" id="{21E10AE8-CD8D-40B1-A53D-5AC2E2E800AB}"/>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85" name="Group 184">
              <a:extLst>
                <a:ext uri="{FF2B5EF4-FFF2-40B4-BE49-F238E27FC236}">
                  <a16:creationId xmlns:a16="http://schemas.microsoft.com/office/drawing/2014/main" id="{F8801D6B-9F7A-4A29-A37F-A8BD42018ABB}"/>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86" name="Freeform 1">
                <a:extLst>
                  <a:ext uri="{FF2B5EF4-FFF2-40B4-BE49-F238E27FC236}">
                    <a16:creationId xmlns:a16="http://schemas.microsoft.com/office/drawing/2014/main" id="{2AB38CFA-2E53-491D-AAF6-5FC3BDD402C7}"/>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7" name="Freeform 2">
                <a:extLst>
                  <a:ext uri="{FF2B5EF4-FFF2-40B4-BE49-F238E27FC236}">
                    <a16:creationId xmlns:a16="http://schemas.microsoft.com/office/drawing/2014/main" id="{BA811C6F-70D7-414D-B2CC-431FDBCF0E2C}"/>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8" name="Freeform 3">
                <a:extLst>
                  <a:ext uri="{FF2B5EF4-FFF2-40B4-BE49-F238E27FC236}">
                    <a16:creationId xmlns:a16="http://schemas.microsoft.com/office/drawing/2014/main" id="{4D556C9F-B1F7-4E9D-AF57-6E8D4871B199}"/>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9" name="Freeform 4">
                <a:extLst>
                  <a:ext uri="{FF2B5EF4-FFF2-40B4-BE49-F238E27FC236}">
                    <a16:creationId xmlns:a16="http://schemas.microsoft.com/office/drawing/2014/main" id="{0141A664-F3A6-4E4E-A962-296E26A7067D}"/>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0" name="Freeform 5">
                <a:extLst>
                  <a:ext uri="{FF2B5EF4-FFF2-40B4-BE49-F238E27FC236}">
                    <a16:creationId xmlns:a16="http://schemas.microsoft.com/office/drawing/2014/main" id="{30017BFB-999F-4667-8A18-57E2454ED8DD}"/>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1" name="Freeform 6">
                <a:extLst>
                  <a:ext uri="{FF2B5EF4-FFF2-40B4-BE49-F238E27FC236}">
                    <a16:creationId xmlns:a16="http://schemas.microsoft.com/office/drawing/2014/main" id="{1372A026-DEAE-4726-88E6-4648BF74B535}"/>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2" name="Freeform 7">
                <a:extLst>
                  <a:ext uri="{FF2B5EF4-FFF2-40B4-BE49-F238E27FC236}">
                    <a16:creationId xmlns:a16="http://schemas.microsoft.com/office/drawing/2014/main" id="{B4D36759-7BFB-4453-8F97-9C5BC8DD24B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3" name="Freeform 8">
                <a:extLst>
                  <a:ext uri="{FF2B5EF4-FFF2-40B4-BE49-F238E27FC236}">
                    <a16:creationId xmlns:a16="http://schemas.microsoft.com/office/drawing/2014/main" id="{6475B253-C58D-44B2-BA5E-863C1A5E270B}"/>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4" name="Freeform 9">
                <a:extLst>
                  <a:ext uri="{FF2B5EF4-FFF2-40B4-BE49-F238E27FC236}">
                    <a16:creationId xmlns:a16="http://schemas.microsoft.com/office/drawing/2014/main" id="{6892A1B2-F81E-4E7F-BF75-2DEE5750964F}"/>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5" name="Freeform 10">
                <a:extLst>
                  <a:ext uri="{FF2B5EF4-FFF2-40B4-BE49-F238E27FC236}">
                    <a16:creationId xmlns:a16="http://schemas.microsoft.com/office/drawing/2014/main" id="{82B31F93-4DA8-41DE-BFF3-D0B9C8546B0C}"/>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6" name="Freeform 11">
                <a:extLst>
                  <a:ext uri="{FF2B5EF4-FFF2-40B4-BE49-F238E27FC236}">
                    <a16:creationId xmlns:a16="http://schemas.microsoft.com/office/drawing/2014/main" id="{DD750178-955D-40C0-BCDF-3FA3C2769628}"/>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202" name="Straight Connector 201">
            <a:extLst>
              <a:ext uri="{FF2B5EF4-FFF2-40B4-BE49-F238E27FC236}">
                <a16:creationId xmlns:a16="http://schemas.microsoft.com/office/drawing/2014/main" id="{81C908B1-D61A-4F19-A334-ABA5D93B706C}"/>
              </a:ext>
            </a:extLst>
          </p:cNvPr>
          <p:cNvCxnSpPr>
            <a:cxnSpLocks/>
            <a:endCxn id="197" idx="1"/>
          </p:cNvCxnSpPr>
          <p:nvPr/>
        </p:nvCxnSpPr>
        <p:spPr>
          <a:xfrm>
            <a:off x="1439903" y="2591996"/>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EB24113D-7EB3-4ECC-AA5C-A89CE5998988}"/>
              </a:ext>
            </a:extLst>
          </p:cNvPr>
          <p:cNvSpPr txBox="1"/>
          <p:nvPr/>
        </p:nvSpPr>
        <p:spPr>
          <a:xfrm>
            <a:off x="3164103" y="2891027"/>
            <a:ext cx="1271567"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 or HTTPS</a:t>
            </a:r>
          </a:p>
        </p:txBody>
      </p:sp>
      <p:sp>
        <p:nvSpPr>
          <p:cNvPr id="205" name="Rectangle 204">
            <a:extLst>
              <a:ext uri="{FF2B5EF4-FFF2-40B4-BE49-F238E27FC236}">
                <a16:creationId xmlns:a16="http://schemas.microsoft.com/office/drawing/2014/main" id="{6B5DB6BD-3E23-445B-A106-9BB5BF790B1C}"/>
              </a:ext>
            </a:extLst>
          </p:cNvPr>
          <p:cNvSpPr/>
          <p:nvPr/>
        </p:nvSpPr>
        <p:spPr>
          <a:xfrm>
            <a:off x="468653" y="3720741"/>
            <a:ext cx="3036525"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GET http://www.xyz.com/page1.html</a:t>
            </a:r>
          </a:p>
        </p:txBody>
      </p:sp>
      <p:sp>
        <p:nvSpPr>
          <p:cNvPr id="206" name="Right Arrow 26">
            <a:extLst>
              <a:ext uri="{FF2B5EF4-FFF2-40B4-BE49-F238E27FC236}">
                <a16:creationId xmlns:a16="http://schemas.microsoft.com/office/drawing/2014/main" id="{3C24021F-09D2-4DD2-82E5-20DD85542E30}"/>
              </a:ext>
            </a:extLst>
          </p:cNvPr>
          <p:cNvSpPr/>
          <p:nvPr/>
        </p:nvSpPr>
        <p:spPr>
          <a:xfrm>
            <a:off x="360540" y="3974194"/>
            <a:ext cx="3044115"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07" name="Right Arrow 29">
            <a:extLst>
              <a:ext uri="{FF2B5EF4-FFF2-40B4-BE49-F238E27FC236}">
                <a16:creationId xmlns:a16="http://schemas.microsoft.com/office/drawing/2014/main" id="{AE3EF344-D69D-4ECE-97F8-EEF490A8EF52}"/>
              </a:ext>
            </a:extLst>
          </p:cNvPr>
          <p:cNvSpPr/>
          <p:nvPr/>
        </p:nvSpPr>
        <p:spPr>
          <a:xfrm rot="10800000">
            <a:off x="360538" y="4286843"/>
            <a:ext cx="304411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243" name="Straight Connector 242">
            <a:extLst>
              <a:ext uri="{FF2B5EF4-FFF2-40B4-BE49-F238E27FC236}">
                <a16:creationId xmlns:a16="http://schemas.microsoft.com/office/drawing/2014/main" id="{3282B834-9725-4B69-B222-053CF24171CA}"/>
              </a:ext>
            </a:extLst>
          </p:cNvPr>
          <p:cNvCxnSpPr>
            <a:cxnSpLocks/>
            <a:endCxn id="249" idx="2"/>
          </p:cNvCxnSpPr>
          <p:nvPr/>
        </p:nvCxnSpPr>
        <p:spPr bwMode="auto">
          <a:xfrm>
            <a:off x="5696127" y="2056889"/>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44" name="Straight Connector 243">
            <a:extLst>
              <a:ext uri="{FF2B5EF4-FFF2-40B4-BE49-F238E27FC236}">
                <a16:creationId xmlns:a16="http://schemas.microsoft.com/office/drawing/2014/main" id="{E64B3882-0605-4435-8D0E-730A3657DE9F}"/>
              </a:ext>
            </a:extLst>
          </p:cNvPr>
          <p:cNvCxnSpPr>
            <a:cxnSpLocks/>
          </p:cNvCxnSpPr>
          <p:nvPr/>
        </p:nvCxnSpPr>
        <p:spPr>
          <a:xfrm>
            <a:off x="5707602" y="1879882"/>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2792DF83-8C62-4643-89FD-03AEBF680995}"/>
              </a:ext>
            </a:extLst>
          </p:cNvPr>
          <p:cNvCxnSpPr>
            <a:cxnSpLocks/>
            <a:endCxn id="250" idx="2"/>
          </p:cNvCxnSpPr>
          <p:nvPr/>
        </p:nvCxnSpPr>
        <p:spPr bwMode="auto">
          <a:xfrm flipV="1">
            <a:off x="5695858" y="2511141"/>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46" name="Straight Connector 245">
            <a:extLst>
              <a:ext uri="{FF2B5EF4-FFF2-40B4-BE49-F238E27FC236}">
                <a16:creationId xmlns:a16="http://schemas.microsoft.com/office/drawing/2014/main" id="{E5EFC7AE-A0C8-4ADA-A218-E89529C30025}"/>
              </a:ext>
            </a:extLst>
          </p:cNvPr>
          <p:cNvCxnSpPr>
            <a:cxnSpLocks/>
            <a:endCxn id="251" idx="2"/>
          </p:cNvCxnSpPr>
          <p:nvPr/>
        </p:nvCxnSpPr>
        <p:spPr bwMode="auto">
          <a:xfrm>
            <a:off x="5695858" y="2971289"/>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247" name="Rounded Rectangle 109">
            <a:extLst>
              <a:ext uri="{FF2B5EF4-FFF2-40B4-BE49-F238E27FC236}">
                <a16:creationId xmlns:a16="http://schemas.microsoft.com/office/drawing/2014/main" id="{557F6704-38E9-46F2-91ED-95158F8D5625}"/>
              </a:ext>
            </a:extLst>
          </p:cNvPr>
          <p:cNvSpPr/>
          <p:nvPr/>
        </p:nvSpPr>
        <p:spPr>
          <a:xfrm>
            <a:off x="6061922" y="1766798"/>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248" name="TextBox 247">
            <a:extLst>
              <a:ext uri="{FF2B5EF4-FFF2-40B4-BE49-F238E27FC236}">
                <a16:creationId xmlns:a16="http://schemas.microsoft.com/office/drawing/2014/main" id="{550A723C-9E29-44F8-9022-EE5E6D1B3636}"/>
              </a:ext>
            </a:extLst>
          </p:cNvPr>
          <p:cNvSpPr txBox="1"/>
          <p:nvPr/>
        </p:nvSpPr>
        <p:spPr>
          <a:xfrm>
            <a:off x="6711457" y="1697026"/>
            <a:ext cx="830308"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249" name="Oval 248">
            <a:extLst>
              <a:ext uri="{FF2B5EF4-FFF2-40B4-BE49-F238E27FC236}">
                <a16:creationId xmlns:a16="http://schemas.microsoft.com/office/drawing/2014/main" id="{654E941D-B8FD-41E3-8DCC-7C4D1D589E2C}"/>
              </a:ext>
            </a:extLst>
          </p:cNvPr>
          <p:cNvSpPr>
            <a:spLocks noChangeAspect="1"/>
          </p:cNvSpPr>
          <p:nvPr/>
        </p:nvSpPr>
        <p:spPr>
          <a:xfrm>
            <a:off x="6183556" y="187774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50" name="Oval 249">
            <a:extLst>
              <a:ext uri="{FF2B5EF4-FFF2-40B4-BE49-F238E27FC236}">
                <a16:creationId xmlns:a16="http://schemas.microsoft.com/office/drawing/2014/main" id="{E1DC10FE-BC43-4B5A-BD36-E5098716CC33}"/>
              </a:ext>
            </a:extLst>
          </p:cNvPr>
          <p:cNvSpPr>
            <a:spLocks noChangeAspect="1"/>
          </p:cNvSpPr>
          <p:nvPr/>
        </p:nvSpPr>
        <p:spPr>
          <a:xfrm>
            <a:off x="6183556" y="232826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51" name="Oval 250">
            <a:extLst>
              <a:ext uri="{FF2B5EF4-FFF2-40B4-BE49-F238E27FC236}">
                <a16:creationId xmlns:a16="http://schemas.microsoft.com/office/drawing/2014/main" id="{5CCE9FA0-0A3A-4FCA-B06F-E652EB0595CE}"/>
              </a:ext>
            </a:extLst>
          </p:cNvPr>
          <p:cNvSpPr>
            <a:spLocks noChangeAspect="1"/>
          </p:cNvSpPr>
          <p:nvPr/>
        </p:nvSpPr>
        <p:spPr>
          <a:xfrm>
            <a:off x="6183556" y="279220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252" name="Group 251">
            <a:extLst>
              <a:ext uri="{FF2B5EF4-FFF2-40B4-BE49-F238E27FC236}">
                <a16:creationId xmlns:a16="http://schemas.microsoft.com/office/drawing/2014/main" id="{3F917AC3-4F7F-4133-BD38-5BA9B31B92B9}"/>
              </a:ext>
            </a:extLst>
          </p:cNvPr>
          <p:cNvGrpSpPr>
            <a:grpSpLocks noChangeAspect="1"/>
          </p:cNvGrpSpPr>
          <p:nvPr/>
        </p:nvGrpSpPr>
        <p:grpSpPr>
          <a:xfrm>
            <a:off x="421650" y="2233644"/>
            <a:ext cx="745825" cy="731520"/>
            <a:chOff x="609600" y="1371441"/>
            <a:chExt cx="1828959" cy="1828959"/>
          </a:xfrm>
        </p:grpSpPr>
        <p:sp>
          <p:nvSpPr>
            <p:cNvPr id="253" name="Oval 252">
              <a:extLst>
                <a:ext uri="{FF2B5EF4-FFF2-40B4-BE49-F238E27FC236}">
                  <a16:creationId xmlns:a16="http://schemas.microsoft.com/office/drawing/2014/main" id="{996DC96A-9D3E-4044-994D-55908DCA97FE}"/>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254" name="Freeform 5">
              <a:extLst>
                <a:ext uri="{FF2B5EF4-FFF2-40B4-BE49-F238E27FC236}">
                  <a16:creationId xmlns:a16="http://schemas.microsoft.com/office/drawing/2014/main" id="{13EB289C-AFB6-456D-A000-707278D51D04}"/>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47" name="Rectangle 46">
            <a:extLst>
              <a:ext uri="{FF2B5EF4-FFF2-40B4-BE49-F238E27FC236}">
                <a16:creationId xmlns:a16="http://schemas.microsoft.com/office/drawing/2014/main" id="{F393C837-A51E-4A9C-A460-54476F8DFA85}"/>
              </a:ext>
            </a:extLst>
          </p:cNvPr>
          <p:cNvSpPr/>
          <p:nvPr/>
        </p:nvSpPr>
        <p:spPr>
          <a:xfrm>
            <a:off x="3880689" y="3717186"/>
            <a:ext cx="3036525"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GET http://www.xyz.com/page1.html</a:t>
            </a:r>
          </a:p>
        </p:txBody>
      </p:sp>
      <p:sp>
        <p:nvSpPr>
          <p:cNvPr id="48" name="Right Arrow 26">
            <a:extLst>
              <a:ext uri="{FF2B5EF4-FFF2-40B4-BE49-F238E27FC236}">
                <a16:creationId xmlns:a16="http://schemas.microsoft.com/office/drawing/2014/main" id="{8872819E-171F-4254-9EFD-F89B58FDC7A2}"/>
              </a:ext>
            </a:extLst>
          </p:cNvPr>
          <p:cNvSpPr/>
          <p:nvPr/>
        </p:nvSpPr>
        <p:spPr>
          <a:xfrm>
            <a:off x="3772576" y="3970639"/>
            <a:ext cx="3044115"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49" name="Right Arrow 29">
            <a:extLst>
              <a:ext uri="{FF2B5EF4-FFF2-40B4-BE49-F238E27FC236}">
                <a16:creationId xmlns:a16="http://schemas.microsoft.com/office/drawing/2014/main" id="{D61F390B-D3E9-4253-9DF3-49E2955C2E74}"/>
              </a:ext>
            </a:extLst>
          </p:cNvPr>
          <p:cNvSpPr/>
          <p:nvPr/>
        </p:nvSpPr>
        <p:spPr>
          <a:xfrm rot="10800000">
            <a:off x="3772574" y="4283288"/>
            <a:ext cx="304411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0" name="Rectangle 49">
            <a:extLst>
              <a:ext uri="{FF2B5EF4-FFF2-40B4-BE49-F238E27FC236}">
                <a16:creationId xmlns:a16="http://schemas.microsoft.com/office/drawing/2014/main" id="{7EFCCC70-188A-4AD1-8B6F-4F51588048A9}"/>
              </a:ext>
            </a:extLst>
          </p:cNvPr>
          <p:cNvSpPr/>
          <p:nvPr/>
        </p:nvSpPr>
        <p:spPr>
          <a:xfrm>
            <a:off x="3725303" y="4566192"/>
            <a:ext cx="3091385" cy="646331"/>
          </a:xfrm>
          <a:prstGeom prst="rect">
            <a:avLst/>
          </a:prstGeom>
        </p:spPr>
        <p:txBody>
          <a:bodyPr wrap="square" anchor="t">
            <a:spAutoFit/>
          </a:bodyPr>
          <a:lstStyle/>
          <a:p>
            <a:pPr algn="r"/>
            <a:r>
              <a:rPr lang="en-US" sz="1200" dirty="0">
                <a:solidFill>
                  <a:schemeClr val="accent2"/>
                </a:solidFill>
                <a:latin typeface="Calibri" panose="020F0502020204030204" pitchFamily="34" charset="0"/>
              </a:rPr>
              <a:t>200 OK</a:t>
            </a:r>
          </a:p>
          <a:p>
            <a:pPr algn="r"/>
            <a:r>
              <a:rPr lang="en-US" sz="1200" dirty="0">
                <a:solidFill>
                  <a:schemeClr val="accent2"/>
                </a:solidFill>
                <a:latin typeface="Calibri" panose="020F0502020204030204" pitchFamily="34" charset="0"/>
              </a:rPr>
              <a:t>Server: Microsoft-IIS/7.5</a:t>
            </a:r>
          </a:p>
          <a:p>
            <a:pPr algn="r"/>
            <a:r>
              <a:rPr lang="en-US" sz="1200" dirty="0">
                <a:solidFill>
                  <a:schemeClr val="accent2"/>
                </a:solidFill>
                <a:latin typeface="Calibri" panose="020F0502020204030204" pitchFamily="34" charset="0"/>
              </a:rPr>
              <a:t>&lt;body Response&gt;</a:t>
            </a:r>
          </a:p>
        </p:txBody>
      </p:sp>
      <p:sp>
        <p:nvSpPr>
          <p:cNvPr id="51" name="Rectangle 50">
            <a:extLst>
              <a:ext uri="{FF2B5EF4-FFF2-40B4-BE49-F238E27FC236}">
                <a16:creationId xmlns:a16="http://schemas.microsoft.com/office/drawing/2014/main" id="{09B9287D-19CA-4CCC-96D2-C059C9AF8980}"/>
              </a:ext>
            </a:extLst>
          </p:cNvPr>
          <p:cNvSpPr/>
          <p:nvPr/>
        </p:nvSpPr>
        <p:spPr>
          <a:xfrm>
            <a:off x="313267" y="4566192"/>
            <a:ext cx="3091385" cy="646331"/>
          </a:xfrm>
          <a:prstGeom prst="rect">
            <a:avLst/>
          </a:prstGeom>
        </p:spPr>
        <p:txBody>
          <a:bodyPr wrap="square" anchor="t">
            <a:spAutoFit/>
          </a:bodyPr>
          <a:lstStyle/>
          <a:p>
            <a:pPr algn="r"/>
            <a:r>
              <a:rPr lang="en-US" sz="1200" dirty="0">
                <a:solidFill>
                  <a:schemeClr val="accent2"/>
                </a:solidFill>
                <a:latin typeface="Calibri" panose="020F0502020204030204" pitchFamily="34" charset="0"/>
              </a:rPr>
              <a:t>200 OK</a:t>
            </a:r>
          </a:p>
          <a:p>
            <a:pPr algn="r"/>
            <a:r>
              <a:rPr lang="en-US" sz="1200" dirty="0">
                <a:solidFill>
                  <a:srgbClr val="FF0000"/>
                </a:solidFill>
                <a:latin typeface="Calibri" panose="020F0502020204030204" pitchFamily="34" charset="0"/>
              </a:rPr>
              <a:t>Server: Apache/2.4.18 (Ubuntu)</a:t>
            </a:r>
          </a:p>
          <a:p>
            <a:pPr algn="r"/>
            <a:r>
              <a:rPr lang="en-US" sz="1200" dirty="0">
                <a:solidFill>
                  <a:schemeClr val="accent2"/>
                </a:solidFill>
                <a:latin typeface="Calibri" panose="020F0502020204030204" pitchFamily="34" charset="0"/>
              </a:rPr>
              <a:t>&lt;body Response&gt;</a:t>
            </a:r>
          </a:p>
        </p:txBody>
      </p:sp>
    </p:spTree>
    <p:extLst>
      <p:ext uri="{BB962C8B-B14F-4D97-AF65-F5344CB8AC3E}">
        <p14:creationId xmlns:p14="http://schemas.microsoft.com/office/powerpoint/2010/main" val="2558161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Add LB Rule configuration to Virtual Server</a:t>
            </a:r>
          </a:p>
          <a:p>
            <a:pPr lvl="1"/>
            <a:r>
              <a:rPr lang="en-US" dirty="0"/>
              <a:t>Under Networking – Load Balancing – Virtual Servers </a:t>
            </a:r>
          </a:p>
          <a:p>
            <a:pPr lvl="1"/>
            <a:endParaRPr lang="en-US" dirty="0"/>
          </a:p>
        </p:txBody>
      </p:sp>
      <p:pic>
        <p:nvPicPr>
          <p:cNvPr id="6" name="Picture 5">
            <a:extLst>
              <a:ext uri="{FF2B5EF4-FFF2-40B4-BE49-F238E27FC236}">
                <a16:creationId xmlns:a16="http://schemas.microsoft.com/office/drawing/2014/main" id="{E9404FEE-D174-480C-99B9-E6E0F12FE4B0}"/>
              </a:ext>
            </a:extLst>
          </p:cNvPr>
          <p:cNvPicPr>
            <a:picLocks noChangeAspect="1"/>
          </p:cNvPicPr>
          <p:nvPr/>
        </p:nvPicPr>
        <p:blipFill>
          <a:blip r:embed="rId2"/>
          <a:stretch>
            <a:fillRect/>
          </a:stretch>
        </p:blipFill>
        <p:spPr>
          <a:xfrm>
            <a:off x="1653835" y="2617239"/>
            <a:ext cx="7877175" cy="3009900"/>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Replace Response Header ”Server” (2/2)</a:t>
            </a:r>
          </a:p>
        </p:txBody>
      </p:sp>
      <p:sp>
        <p:nvSpPr>
          <p:cNvPr id="22" name="Rectangle 21">
            <a:extLst>
              <a:ext uri="{FF2B5EF4-FFF2-40B4-BE49-F238E27FC236}">
                <a16:creationId xmlns:a16="http://schemas.microsoft.com/office/drawing/2014/main" id="{BD908602-B4C0-400B-A55D-6C7F84B5752E}"/>
              </a:ext>
            </a:extLst>
          </p:cNvPr>
          <p:cNvSpPr/>
          <p:nvPr/>
        </p:nvSpPr>
        <p:spPr>
          <a:xfrm>
            <a:off x="4422229" y="2601473"/>
            <a:ext cx="1414051"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 name="Rectangle 8">
            <a:extLst>
              <a:ext uri="{FF2B5EF4-FFF2-40B4-BE49-F238E27FC236}">
                <a16:creationId xmlns:a16="http://schemas.microsoft.com/office/drawing/2014/main" id="{A685B71B-C4A5-4EB6-82DE-6D20E1D2E9FE}"/>
              </a:ext>
            </a:extLst>
          </p:cNvPr>
          <p:cNvSpPr/>
          <p:nvPr/>
        </p:nvSpPr>
        <p:spPr>
          <a:xfrm>
            <a:off x="7275180" y="130174"/>
            <a:ext cx="4650028" cy="1747567"/>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0" name="Picture 9">
            <a:extLst>
              <a:ext uri="{FF2B5EF4-FFF2-40B4-BE49-F238E27FC236}">
                <a16:creationId xmlns:a16="http://schemas.microsoft.com/office/drawing/2014/main" id="{37494385-3559-4EB7-9FC9-65F93F02000F}"/>
              </a:ext>
            </a:extLst>
          </p:cNvPr>
          <p:cNvPicPr>
            <a:picLocks noChangeAspect="1"/>
          </p:cNvPicPr>
          <p:nvPr/>
        </p:nvPicPr>
        <p:blipFill rotWithShape="1">
          <a:blip r:embed="rId3"/>
          <a:srcRect r="1379"/>
          <a:stretch/>
        </p:blipFill>
        <p:spPr>
          <a:xfrm>
            <a:off x="7288435" y="130883"/>
            <a:ext cx="4646697" cy="1763421"/>
          </a:xfrm>
          <a:prstGeom prst="rect">
            <a:avLst/>
          </a:prstGeom>
        </p:spPr>
      </p:pic>
      <p:sp>
        <p:nvSpPr>
          <p:cNvPr id="11" name="TextBox 10">
            <a:extLst>
              <a:ext uri="{FF2B5EF4-FFF2-40B4-BE49-F238E27FC236}">
                <a16:creationId xmlns:a16="http://schemas.microsoft.com/office/drawing/2014/main" id="{100DDF8A-8E77-DD4E-8FC6-0533616E3086}"/>
              </a:ext>
            </a:extLst>
          </p:cNvPr>
          <p:cNvSpPr txBox="1"/>
          <p:nvPr/>
        </p:nvSpPr>
        <p:spPr>
          <a:xfrm>
            <a:off x="1317932" y="3776920"/>
            <a:ext cx="862012"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a:t>
            </a:r>
          </a:p>
        </p:txBody>
      </p:sp>
      <p:cxnSp>
        <p:nvCxnSpPr>
          <p:cNvPr id="12" name="Straight Arrow Connector 11">
            <a:extLst>
              <a:ext uri="{FF2B5EF4-FFF2-40B4-BE49-F238E27FC236}">
                <a16:creationId xmlns:a16="http://schemas.microsoft.com/office/drawing/2014/main" id="{874AE796-BA9D-1648-94B0-151492258DF6}"/>
              </a:ext>
            </a:extLst>
          </p:cNvPr>
          <p:cNvCxnSpPr>
            <a:cxnSpLocks/>
            <a:stCxn id="11" idx="3"/>
          </p:cNvCxnSpPr>
          <p:nvPr/>
        </p:nvCxnSpPr>
        <p:spPr bwMode="gray">
          <a:xfrm>
            <a:off x="2179944" y="3930809"/>
            <a:ext cx="999736" cy="29581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3F82A4D6-647D-E04A-84EF-BE7753D87DBD}"/>
              </a:ext>
            </a:extLst>
          </p:cNvPr>
          <p:cNvSpPr txBox="1"/>
          <p:nvPr/>
        </p:nvSpPr>
        <p:spPr>
          <a:xfrm>
            <a:off x="7606847" y="4500320"/>
            <a:ext cx="2905843"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Apache/2.4.18(Ubuntu)</a:t>
            </a:r>
          </a:p>
        </p:txBody>
      </p:sp>
      <p:cxnSp>
        <p:nvCxnSpPr>
          <p:cNvPr id="14" name="Straight Arrow Connector 13">
            <a:extLst>
              <a:ext uri="{FF2B5EF4-FFF2-40B4-BE49-F238E27FC236}">
                <a16:creationId xmlns:a16="http://schemas.microsoft.com/office/drawing/2014/main" id="{49D831FE-C127-C64B-9C22-E2116BD85227}"/>
              </a:ext>
            </a:extLst>
          </p:cNvPr>
          <p:cNvCxnSpPr>
            <a:cxnSpLocks/>
            <a:stCxn id="13" idx="0"/>
          </p:cNvCxnSpPr>
          <p:nvPr/>
        </p:nvCxnSpPr>
        <p:spPr bwMode="gray">
          <a:xfrm flipH="1" flipV="1">
            <a:off x="8880481" y="4192544"/>
            <a:ext cx="179288" cy="307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4372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examples </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u="sng" dirty="0"/>
              <a:t>Use Case:</a:t>
            </a:r>
          </a:p>
          <a:p>
            <a:pPr>
              <a:spcBef>
                <a:spcPts val="0"/>
              </a:spcBef>
              <a:buNone/>
            </a:pPr>
            <a:r>
              <a:rPr lang="en-US" sz="1600" dirty="0"/>
              <a:t>Rewrite Server Response Header Location with VIP TCP Port</a:t>
            </a:r>
          </a:p>
          <a:p>
            <a:pPr>
              <a:spcBef>
                <a:spcPts val="0"/>
              </a:spcBef>
              <a:buNone/>
            </a:pPr>
            <a:endParaRPr lang="en-US" sz="1600" dirty="0"/>
          </a:p>
          <a:p>
            <a:pPr>
              <a:spcBef>
                <a:spcPts val="0"/>
              </a:spcBef>
              <a:buNone/>
            </a:pPr>
            <a:endParaRPr lang="en-US" sz="1600" dirty="0"/>
          </a:p>
          <a:p>
            <a:pPr>
              <a:spcBef>
                <a:spcPts val="0"/>
              </a:spcBef>
              <a:buNone/>
            </a:pPr>
            <a:endParaRPr lang="en-US" sz="1600" dirty="0"/>
          </a:p>
          <a:p>
            <a:pPr>
              <a:spcBef>
                <a:spcPts val="0"/>
              </a:spcBef>
              <a:buNone/>
            </a:pPr>
            <a:r>
              <a:rPr lang="en-US" sz="1200" i="1" u="sng" dirty="0"/>
              <a:t>Note</a:t>
            </a:r>
            <a:r>
              <a:rPr lang="en-US" sz="1200" i="1" dirty="0"/>
              <a:t>: </a:t>
            </a:r>
          </a:p>
          <a:p>
            <a:pPr>
              <a:spcBef>
                <a:spcPts val="0"/>
              </a:spcBef>
              <a:buNone/>
            </a:pPr>
            <a:r>
              <a:rPr lang="en-US" sz="1200" i="1" dirty="0"/>
              <a:t>This use case also requires another LB Rule to rewrite the request:</a:t>
            </a:r>
          </a:p>
          <a:p>
            <a:pPr>
              <a:spcBef>
                <a:spcPts val="0"/>
              </a:spcBef>
              <a:buNone/>
            </a:pPr>
            <a:endParaRPr lang="en-US" sz="1200" i="1" dirty="0"/>
          </a:p>
          <a:p>
            <a:pPr>
              <a:spcBef>
                <a:spcPts val="0"/>
              </a:spcBef>
              <a:buNone/>
            </a:pPr>
            <a:r>
              <a:rPr lang="en-US" sz="1200" i="1" dirty="0"/>
              <a:t>GET http://www.xyz.com:8080/page1.html</a:t>
            </a:r>
          </a:p>
          <a:p>
            <a:pPr>
              <a:spcBef>
                <a:spcPts val="0"/>
              </a:spcBef>
              <a:buNone/>
            </a:pPr>
            <a:r>
              <a:rPr lang="en-US" sz="1200" i="1" dirty="0"/>
              <a:t>to</a:t>
            </a:r>
          </a:p>
          <a:p>
            <a:pPr>
              <a:spcBef>
                <a:spcPts val="0"/>
              </a:spcBef>
              <a:buNone/>
            </a:pPr>
            <a:r>
              <a:rPr lang="en-US" sz="1200" i="1" dirty="0"/>
              <a:t>GET http://</a:t>
            </a:r>
            <a:r>
              <a:rPr lang="en-US" sz="1200" i="1" dirty="0" err="1"/>
              <a:t>www.xyz.com</a:t>
            </a:r>
            <a:r>
              <a:rPr lang="en-US" sz="1200" i="1" dirty="0"/>
              <a:t>/page1.html</a:t>
            </a:r>
          </a:p>
          <a:p>
            <a:pPr>
              <a:spcBef>
                <a:spcPts val="0"/>
              </a:spcBef>
              <a:buNone/>
            </a:pPr>
            <a:endParaRPr lang="en-US" sz="1200" i="1" dirty="0"/>
          </a:p>
          <a:p>
            <a:pPr>
              <a:spcBef>
                <a:spcPts val="0"/>
              </a:spcBef>
              <a:buNone/>
            </a:pPr>
            <a:r>
              <a:rPr lang="en-US" sz="1200" i="1" dirty="0"/>
              <a:t>This Request Rewrite LB Rule is not documented on next slide.</a:t>
            </a:r>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Rewrite Server Redirect (1/2)</a:t>
            </a:r>
          </a:p>
        </p:txBody>
      </p:sp>
      <p:cxnSp>
        <p:nvCxnSpPr>
          <p:cNvPr id="182" name="Straight Connector 181">
            <a:extLst>
              <a:ext uri="{FF2B5EF4-FFF2-40B4-BE49-F238E27FC236}">
                <a16:creationId xmlns:a16="http://schemas.microsoft.com/office/drawing/2014/main" id="{DC41482B-91E8-44DB-989A-8F645D47F54D}"/>
              </a:ext>
            </a:extLst>
          </p:cNvPr>
          <p:cNvCxnSpPr>
            <a:cxnSpLocks/>
            <a:stCxn id="197" idx="3"/>
          </p:cNvCxnSpPr>
          <p:nvPr/>
        </p:nvCxnSpPr>
        <p:spPr>
          <a:xfrm>
            <a:off x="3937311" y="2600807"/>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83" name="Group 182">
            <a:extLst>
              <a:ext uri="{FF2B5EF4-FFF2-40B4-BE49-F238E27FC236}">
                <a16:creationId xmlns:a16="http://schemas.microsoft.com/office/drawing/2014/main" id="{7142031C-B042-47A8-9A4B-DCE21CCAF501}"/>
              </a:ext>
            </a:extLst>
          </p:cNvPr>
          <p:cNvGrpSpPr/>
          <p:nvPr/>
        </p:nvGrpSpPr>
        <p:grpSpPr>
          <a:xfrm>
            <a:off x="3335063" y="2163022"/>
            <a:ext cx="754767" cy="739029"/>
            <a:chOff x="4317796" y="4561028"/>
            <a:chExt cx="754767" cy="739029"/>
          </a:xfrm>
        </p:grpSpPr>
        <p:grpSp>
          <p:nvGrpSpPr>
            <p:cNvPr id="184" name="Group 183">
              <a:extLst>
                <a:ext uri="{FF2B5EF4-FFF2-40B4-BE49-F238E27FC236}">
                  <a16:creationId xmlns:a16="http://schemas.microsoft.com/office/drawing/2014/main" id="{7827176C-1F64-499A-8608-5D04F7B00567}"/>
                </a:ext>
              </a:extLst>
            </p:cNvPr>
            <p:cNvGrpSpPr/>
            <p:nvPr/>
          </p:nvGrpSpPr>
          <p:grpSpPr>
            <a:xfrm>
              <a:off x="4317796" y="4697569"/>
              <a:ext cx="602248" cy="602488"/>
              <a:chOff x="7736620" y="7009631"/>
              <a:chExt cx="4501800" cy="4503600"/>
            </a:xfrm>
            <a:solidFill>
              <a:schemeClr val="accent1"/>
            </a:solidFill>
          </p:grpSpPr>
          <p:sp>
            <p:nvSpPr>
              <p:cNvPr id="197" name="Freeform: Shape 1">
                <a:extLst>
                  <a:ext uri="{FF2B5EF4-FFF2-40B4-BE49-F238E27FC236}">
                    <a16:creationId xmlns:a16="http://schemas.microsoft.com/office/drawing/2014/main" id="{DC161F1F-EA15-4BE1-B62C-6CE042B05E5C}"/>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98" name="Freeform: Shape 2">
                <a:extLst>
                  <a:ext uri="{FF2B5EF4-FFF2-40B4-BE49-F238E27FC236}">
                    <a16:creationId xmlns:a16="http://schemas.microsoft.com/office/drawing/2014/main" id="{2103113B-F639-4155-B049-7BEEE3C0D7C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99" name="Freeform: Shape 3">
                <a:extLst>
                  <a:ext uri="{FF2B5EF4-FFF2-40B4-BE49-F238E27FC236}">
                    <a16:creationId xmlns:a16="http://schemas.microsoft.com/office/drawing/2014/main" id="{985677FF-CD59-46B8-87F0-AE1212960F3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00" name="Freeform: Shape 4">
                <a:extLst>
                  <a:ext uri="{FF2B5EF4-FFF2-40B4-BE49-F238E27FC236}">
                    <a16:creationId xmlns:a16="http://schemas.microsoft.com/office/drawing/2014/main" id="{1BB8B1C1-E494-4CCC-AD92-E35B2FF487C4}"/>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01" name="Freeform: Shape 5">
                <a:extLst>
                  <a:ext uri="{FF2B5EF4-FFF2-40B4-BE49-F238E27FC236}">
                    <a16:creationId xmlns:a16="http://schemas.microsoft.com/office/drawing/2014/main" id="{21E10AE8-CD8D-40B1-A53D-5AC2E2E800AB}"/>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85" name="Group 184">
              <a:extLst>
                <a:ext uri="{FF2B5EF4-FFF2-40B4-BE49-F238E27FC236}">
                  <a16:creationId xmlns:a16="http://schemas.microsoft.com/office/drawing/2014/main" id="{F8801D6B-9F7A-4A29-A37F-A8BD42018ABB}"/>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86" name="Freeform 1">
                <a:extLst>
                  <a:ext uri="{FF2B5EF4-FFF2-40B4-BE49-F238E27FC236}">
                    <a16:creationId xmlns:a16="http://schemas.microsoft.com/office/drawing/2014/main" id="{2AB38CFA-2E53-491D-AAF6-5FC3BDD402C7}"/>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7" name="Freeform 2">
                <a:extLst>
                  <a:ext uri="{FF2B5EF4-FFF2-40B4-BE49-F238E27FC236}">
                    <a16:creationId xmlns:a16="http://schemas.microsoft.com/office/drawing/2014/main" id="{BA811C6F-70D7-414D-B2CC-431FDBCF0E2C}"/>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8" name="Freeform 3">
                <a:extLst>
                  <a:ext uri="{FF2B5EF4-FFF2-40B4-BE49-F238E27FC236}">
                    <a16:creationId xmlns:a16="http://schemas.microsoft.com/office/drawing/2014/main" id="{4D556C9F-B1F7-4E9D-AF57-6E8D4871B199}"/>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9" name="Freeform 4">
                <a:extLst>
                  <a:ext uri="{FF2B5EF4-FFF2-40B4-BE49-F238E27FC236}">
                    <a16:creationId xmlns:a16="http://schemas.microsoft.com/office/drawing/2014/main" id="{0141A664-F3A6-4E4E-A962-296E26A7067D}"/>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0" name="Freeform 5">
                <a:extLst>
                  <a:ext uri="{FF2B5EF4-FFF2-40B4-BE49-F238E27FC236}">
                    <a16:creationId xmlns:a16="http://schemas.microsoft.com/office/drawing/2014/main" id="{30017BFB-999F-4667-8A18-57E2454ED8DD}"/>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1" name="Freeform 6">
                <a:extLst>
                  <a:ext uri="{FF2B5EF4-FFF2-40B4-BE49-F238E27FC236}">
                    <a16:creationId xmlns:a16="http://schemas.microsoft.com/office/drawing/2014/main" id="{1372A026-DEAE-4726-88E6-4648BF74B535}"/>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2" name="Freeform 7">
                <a:extLst>
                  <a:ext uri="{FF2B5EF4-FFF2-40B4-BE49-F238E27FC236}">
                    <a16:creationId xmlns:a16="http://schemas.microsoft.com/office/drawing/2014/main" id="{B4D36759-7BFB-4453-8F97-9C5BC8DD24B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3" name="Freeform 8">
                <a:extLst>
                  <a:ext uri="{FF2B5EF4-FFF2-40B4-BE49-F238E27FC236}">
                    <a16:creationId xmlns:a16="http://schemas.microsoft.com/office/drawing/2014/main" id="{6475B253-C58D-44B2-BA5E-863C1A5E270B}"/>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4" name="Freeform 9">
                <a:extLst>
                  <a:ext uri="{FF2B5EF4-FFF2-40B4-BE49-F238E27FC236}">
                    <a16:creationId xmlns:a16="http://schemas.microsoft.com/office/drawing/2014/main" id="{6892A1B2-F81E-4E7F-BF75-2DEE5750964F}"/>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5" name="Freeform 10">
                <a:extLst>
                  <a:ext uri="{FF2B5EF4-FFF2-40B4-BE49-F238E27FC236}">
                    <a16:creationId xmlns:a16="http://schemas.microsoft.com/office/drawing/2014/main" id="{82B31F93-4DA8-41DE-BFF3-D0B9C8546B0C}"/>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96" name="Freeform 11">
                <a:extLst>
                  <a:ext uri="{FF2B5EF4-FFF2-40B4-BE49-F238E27FC236}">
                    <a16:creationId xmlns:a16="http://schemas.microsoft.com/office/drawing/2014/main" id="{DD750178-955D-40C0-BCDF-3FA3C2769628}"/>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202" name="Straight Connector 201">
            <a:extLst>
              <a:ext uri="{FF2B5EF4-FFF2-40B4-BE49-F238E27FC236}">
                <a16:creationId xmlns:a16="http://schemas.microsoft.com/office/drawing/2014/main" id="{81C908B1-D61A-4F19-A334-ABA5D93B706C}"/>
              </a:ext>
            </a:extLst>
          </p:cNvPr>
          <p:cNvCxnSpPr>
            <a:cxnSpLocks/>
            <a:endCxn id="197" idx="1"/>
          </p:cNvCxnSpPr>
          <p:nvPr/>
        </p:nvCxnSpPr>
        <p:spPr>
          <a:xfrm>
            <a:off x="1439903" y="2591996"/>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EB24113D-7EB3-4ECC-AA5C-A89CE5998988}"/>
              </a:ext>
            </a:extLst>
          </p:cNvPr>
          <p:cNvSpPr txBox="1"/>
          <p:nvPr/>
        </p:nvSpPr>
        <p:spPr>
          <a:xfrm>
            <a:off x="3164103" y="2891027"/>
            <a:ext cx="1271567"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 or HTTPS</a:t>
            </a:r>
          </a:p>
        </p:txBody>
      </p:sp>
      <p:sp>
        <p:nvSpPr>
          <p:cNvPr id="205" name="Rectangle 204">
            <a:extLst>
              <a:ext uri="{FF2B5EF4-FFF2-40B4-BE49-F238E27FC236}">
                <a16:creationId xmlns:a16="http://schemas.microsoft.com/office/drawing/2014/main" id="{6B5DB6BD-3E23-445B-A106-9BB5BF790B1C}"/>
              </a:ext>
            </a:extLst>
          </p:cNvPr>
          <p:cNvSpPr/>
          <p:nvPr/>
        </p:nvSpPr>
        <p:spPr>
          <a:xfrm>
            <a:off x="138223" y="3720741"/>
            <a:ext cx="3366955"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GET http://www.xyz.com:8080/page1.html</a:t>
            </a:r>
          </a:p>
        </p:txBody>
      </p:sp>
      <p:sp>
        <p:nvSpPr>
          <p:cNvPr id="206" name="Right Arrow 26">
            <a:extLst>
              <a:ext uri="{FF2B5EF4-FFF2-40B4-BE49-F238E27FC236}">
                <a16:creationId xmlns:a16="http://schemas.microsoft.com/office/drawing/2014/main" id="{3C24021F-09D2-4DD2-82E5-20DD85542E30}"/>
              </a:ext>
            </a:extLst>
          </p:cNvPr>
          <p:cNvSpPr/>
          <p:nvPr/>
        </p:nvSpPr>
        <p:spPr>
          <a:xfrm>
            <a:off x="360540" y="3974194"/>
            <a:ext cx="3144638"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07" name="Right Arrow 29">
            <a:extLst>
              <a:ext uri="{FF2B5EF4-FFF2-40B4-BE49-F238E27FC236}">
                <a16:creationId xmlns:a16="http://schemas.microsoft.com/office/drawing/2014/main" id="{AE3EF344-D69D-4ECE-97F8-EEF490A8EF52}"/>
              </a:ext>
            </a:extLst>
          </p:cNvPr>
          <p:cNvSpPr/>
          <p:nvPr/>
        </p:nvSpPr>
        <p:spPr>
          <a:xfrm rot="10800000">
            <a:off x="360538" y="4286843"/>
            <a:ext cx="314464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243" name="Straight Connector 242">
            <a:extLst>
              <a:ext uri="{FF2B5EF4-FFF2-40B4-BE49-F238E27FC236}">
                <a16:creationId xmlns:a16="http://schemas.microsoft.com/office/drawing/2014/main" id="{3282B834-9725-4B69-B222-053CF24171CA}"/>
              </a:ext>
            </a:extLst>
          </p:cNvPr>
          <p:cNvCxnSpPr>
            <a:cxnSpLocks/>
            <a:endCxn id="249" idx="2"/>
          </p:cNvCxnSpPr>
          <p:nvPr/>
        </p:nvCxnSpPr>
        <p:spPr bwMode="auto">
          <a:xfrm>
            <a:off x="5696127" y="2056889"/>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44" name="Straight Connector 243">
            <a:extLst>
              <a:ext uri="{FF2B5EF4-FFF2-40B4-BE49-F238E27FC236}">
                <a16:creationId xmlns:a16="http://schemas.microsoft.com/office/drawing/2014/main" id="{E64B3882-0605-4435-8D0E-730A3657DE9F}"/>
              </a:ext>
            </a:extLst>
          </p:cNvPr>
          <p:cNvCxnSpPr>
            <a:cxnSpLocks/>
          </p:cNvCxnSpPr>
          <p:nvPr/>
        </p:nvCxnSpPr>
        <p:spPr>
          <a:xfrm>
            <a:off x="5707602" y="1879882"/>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2792DF83-8C62-4643-89FD-03AEBF680995}"/>
              </a:ext>
            </a:extLst>
          </p:cNvPr>
          <p:cNvCxnSpPr>
            <a:cxnSpLocks/>
            <a:endCxn id="250" idx="2"/>
          </p:cNvCxnSpPr>
          <p:nvPr/>
        </p:nvCxnSpPr>
        <p:spPr bwMode="auto">
          <a:xfrm flipV="1">
            <a:off x="5695858" y="2511141"/>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46" name="Straight Connector 245">
            <a:extLst>
              <a:ext uri="{FF2B5EF4-FFF2-40B4-BE49-F238E27FC236}">
                <a16:creationId xmlns:a16="http://schemas.microsoft.com/office/drawing/2014/main" id="{E5EFC7AE-A0C8-4ADA-A218-E89529C30025}"/>
              </a:ext>
            </a:extLst>
          </p:cNvPr>
          <p:cNvCxnSpPr>
            <a:cxnSpLocks/>
            <a:endCxn id="251" idx="2"/>
          </p:cNvCxnSpPr>
          <p:nvPr/>
        </p:nvCxnSpPr>
        <p:spPr bwMode="auto">
          <a:xfrm>
            <a:off x="5695858" y="2971289"/>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247" name="Rounded Rectangle 109">
            <a:extLst>
              <a:ext uri="{FF2B5EF4-FFF2-40B4-BE49-F238E27FC236}">
                <a16:creationId xmlns:a16="http://schemas.microsoft.com/office/drawing/2014/main" id="{557F6704-38E9-46F2-91ED-95158F8D5625}"/>
              </a:ext>
            </a:extLst>
          </p:cNvPr>
          <p:cNvSpPr/>
          <p:nvPr/>
        </p:nvSpPr>
        <p:spPr>
          <a:xfrm>
            <a:off x="6061922" y="1766798"/>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248" name="TextBox 247">
            <a:extLst>
              <a:ext uri="{FF2B5EF4-FFF2-40B4-BE49-F238E27FC236}">
                <a16:creationId xmlns:a16="http://schemas.microsoft.com/office/drawing/2014/main" id="{550A723C-9E29-44F8-9022-EE5E6D1B3636}"/>
              </a:ext>
            </a:extLst>
          </p:cNvPr>
          <p:cNvSpPr txBox="1"/>
          <p:nvPr/>
        </p:nvSpPr>
        <p:spPr>
          <a:xfrm>
            <a:off x="6711457" y="1697026"/>
            <a:ext cx="830308"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249" name="Oval 248">
            <a:extLst>
              <a:ext uri="{FF2B5EF4-FFF2-40B4-BE49-F238E27FC236}">
                <a16:creationId xmlns:a16="http://schemas.microsoft.com/office/drawing/2014/main" id="{654E941D-B8FD-41E3-8DCC-7C4D1D589E2C}"/>
              </a:ext>
            </a:extLst>
          </p:cNvPr>
          <p:cNvSpPr>
            <a:spLocks noChangeAspect="1"/>
          </p:cNvSpPr>
          <p:nvPr/>
        </p:nvSpPr>
        <p:spPr>
          <a:xfrm>
            <a:off x="6183556" y="187774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50" name="Oval 249">
            <a:extLst>
              <a:ext uri="{FF2B5EF4-FFF2-40B4-BE49-F238E27FC236}">
                <a16:creationId xmlns:a16="http://schemas.microsoft.com/office/drawing/2014/main" id="{E1DC10FE-BC43-4B5A-BD36-E5098716CC33}"/>
              </a:ext>
            </a:extLst>
          </p:cNvPr>
          <p:cNvSpPr>
            <a:spLocks noChangeAspect="1"/>
          </p:cNvSpPr>
          <p:nvPr/>
        </p:nvSpPr>
        <p:spPr>
          <a:xfrm>
            <a:off x="6183556" y="232826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51" name="Oval 250">
            <a:extLst>
              <a:ext uri="{FF2B5EF4-FFF2-40B4-BE49-F238E27FC236}">
                <a16:creationId xmlns:a16="http://schemas.microsoft.com/office/drawing/2014/main" id="{5CCE9FA0-0A3A-4FCA-B06F-E652EB0595CE}"/>
              </a:ext>
            </a:extLst>
          </p:cNvPr>
          <p:cNvSpPr>
            <a:spLocks noChangeAspect="1"/>
          </p:cNvSpPr>
          <p:nvPr/>
        </p:nvSpPr>
        <p:spPr>
          <a:xfrm>
            <a:off x="6183556" y="279220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252" name="Group 251">
            <a:extLst>
              <a:ext uri="{FF2B5EF4-FFF2-40B4-BE49-F238E27FC236}">
                <a16:creationId xmlns:a16="http://schemas.microsoft.com/office/drawing/2014/main" id="{3F917AC3-4F7F-4133-BD38-5BA9B31B92B9}"/>
              </a:ext>
            </a:extLst>
          </p:cNvPr>
          <p:cNvGrpSpPr>
            <a:grpSpLocks noChangeAspect="1"/>
          </p:cNvGrpSpPr>
          <p:nvPr/>
        </p:nvGrpSpPr>
        <p:grpSpPr>
          <a:xfrm>
            <a:off x="421650" y="2233644"/>
            <a:ext cx="745825" cy="731520"/>
            <a:chOff x="609600" y="1371441"/>
            <a:chExt cx="1828959" cy="1828959"/>
          </a:xfrm>
        </p:grpSpPr>
        <p:sp>
          <p:nvSpPr>
            <p:cNvPr id="253" name="Oval 252">
              <a:extLst>
                <a:ext uri="{FF2B5EF4-FFF2-40B4-BE49-F238E27FC236}">
                  <a16:creationId xmlns:a16="http://schemas.microsoft.com/office/drawing/2014/main" id="{996DC96A-9D3E-4044-994D-55908DCA97FE}"/>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254" name="Freeform 5">
              <a:extLst>
                <a:ext uri="{FF2B5EF4-FFF2-40B4-BE49-F238E27FC236}">
                  <a16:creationId xmlns:a16="http://schemas.microsoft.com/office/drawing/2014/main" id="{13EB289C-AFB6-456D-A000-707278D51D04}"/>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47" name="Rectangle 46">
            <a:extLst>
              <a:ext uri="{FF2B5EF4-FFF2-40B4-BE49-F238E27FC236}">
                <a16:creationId xmlns:a16="http://schemas.microsoft.com/office/drawing/2014/main" id="{F393C837-A51E-4A9C-A460-54476F8DFA85}"/>
              </a:ext>
            </a:extLst>
          </p:cNvPr>
          <p:cNvSpPr/>
          <p:nvPr/>
        </p:nvSpPr>
        <p:spPr>
          <a:xfrm>
            <a:off x="3880689" y="3717186"/>
            <a:ext cx="3036525"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GET http://www.xyz.com/page1.html</a:t>
            </a:r>
          </a:p>
        </p:txBody>
      </p:sp>
      <p:sp>
        <p:nvSpPr>
          <p:cNvPr id="48" name="Right Arrow 26">
            <a:extLst>
              <a:ext uri="{FF2B5EF4-FFF2-40B4-BE49-F238E27FC236}">
                <a16:creationId xmlns:a16="http://schemas.microsoft.com/office/drawing/2014/main" id="{8872819E-171F-4254-9EFD-F89B58FDC7A2}"/>
              </a:ext>
            </a:extLst>
          </p:cNvPr>
          <p:cNvSpPr/>
          <p:nvPr/>
        </p:nvSpPr>
        <p:spPr>
          <a:xfrm>
            <a:off x="3880687" y="3970639"/>
            <a:ext cx="293600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49" name="Right Arrow 29">
            <a:extLst>
              <a:ext uri="{FF2B5EF4-FFF2-40B4-BE49-F238E27FC236}">
                <a16:creationId xmlns:a16="http://schemas.microsoft.com/office/drawing/2014/main" id="{D61F390B-D3E9-4253-9DF3-49E2955C2E74}"/>
              </a:ext>
            </a:extLst>
          </p:cNvPr>
          <p:cNvSpPr/>
          <p:nvPr/>
        </p:nvSpPr>
        <p:spPr>
          <a:xfrm rot="10800000">
            <a:off x="3880688" y="4283288"/>
            <a:ext cx="293599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0" name="Rectangle 49">
            <a:extLst>
              <a:ext uri="{FF2B5EF4-FFF2-40B4-BE49-F238E27FC236}">
                <a16:creationId xmlns:a16="http://schemas.microsoft.com/office/drawing/2014/main" id="{7EFCCC70-188A-4AD1-8B6F-4F51588048A9}"/>
              </a:ext>
            </a:extLst>
          </p:cNvPr>
          <p:cNvSpPr/>
          <p:nvPr/>
        </p:nvSpPr>
        <p:spPr>
          <a:xfrm>
            <a:off x="3657433" y="4562629"/>
            <a:ext cx="3241641" cy="461665"/>
          </a:xfrm>
          <a:prstGeom prst="rect">
            <a:avLst/>
          </a:prstGeom>
        </p:spPr>
        <p:txBody>
          <a:bodyPr wrap="square" anchor="t">
            <a:spAutoFit/>
          </a:bodyPr>
          <a:lstStyle/>
          <a:p>
            <a:pPr algn="r"/>
            <a:r>
              <a:rPr lang="en-US" sz="1200" dirty="0">
                <a:solidFill>
                  <a:schemeClr val="accent2"/>
                </a:solidFill>
                <a:latin typeface="Calibri" panose="020F0502020204030204" pitchFamily="34" charset="0"/>
              </a:rPr>
              <a:t>301 Redirect</a:t>
            </a:r>
          </a:p>
          <a:p>
            <a:pPr algn="r"/>
            <a:r>
              <a:rPr lang="en-US" sz="1200" dirty="0">
                <a:solidFill>
                  <a:schemeClr val="accent2"/>
                </a:solidFill>
                <a:latin typeface="Calibri" panose="020F0502020204030204" pitchFamily="34" charset="0"/>
              </a:rPr>
              <a:t>Location: http://</a:t>
            </a:r>
            <a:r>
              <a:rPr lang="en-US" sz="1200" dirty="0" err="1">
                <a:solidFill>
                  <a:schemeClr val="accent2"/>
                </a:solidFill>
                <a:latin typeface="Calibri" panose="020F0502020204030204" pitchFamily="34" charset="0"/>
              </a:rPr>
              <a:t>www.xyz.com</a:t>
            </a:r>
            <a:r>
              <a:rPr lang="en-US" sz="1200" dirty="0">
                <a:solidFill>
                  <a:schemeClr val="accent2"/>
                </a:solidFill>
                <a:latin typeface="Calibri" panose="020F0502020204030204" pitchFamily="34" charset="0"/>
              </a:rPr>
              <a:t>/</a:t>
            </a:r>
            <a:r>
              <a:rPr lang="en-US" sz="1200" dirty="0" err="1">
                <a:solidFill>
                  <a:schemeClr val="accent2"/>
                </a:solidFill>
                <a:latin typeface="Calibri" panose="020F0502020204030204" pitchFamily="34" charset="0"/>
              </a:rPr>
              <a:t>login.php</a:t>
            </a:r>
            <a:endParaRPr lang="en-US" sz="1200" dirty="0">
              <a:solidFill>
                <a:schemeClr val="accent2"/>
              </a:solidFill>
              <a:latin typeface="Calibri" panose="020F0502020204030204" pitchFamily="34" charset="0"/>
            </a:endParaRPr>
          </a:p>
        </p:txBody>
      </p:sp>
      <p:sp>
        <p:nvSpPr>
          <p:cNvPr id="51" name="Rectangle 50">
            <a:extLst>
              <a:ext uri="{FF2B5EF4-FFF2-40B4-BE49-F238E27FC236}">
                <a16:creationId xmlns:a16="http://schemas.microsoft.com/office/drawing/2014/main" id="{09B9287D-19CA-4CCC-96D2-C059C9AF8980}"/>
              </a:ext>
            </a:extLst>
          </p:cNvPr>
          <p:cNvSpPr/>
          <p:nvPr/>
        </p:nvSpPr>
        <p:spPr>
          <a:xfrm>
            <a:off x="-21260" y="4566192"/>
            <a:ext cx="3617303" cy="461665"/>
          </a:xfrm>
          <a:prstGeom prst="rect">
            <a:avLst/>
          </a:prstGeom>
        </p:spPr>
        <p:txBody>
          <a:bodyPr wrap="square" anchor="t">
            <a:spAutoFit/>
          </a:bodyPr>
          <a:lstStyle/>
          <a:p>
            <a:pPr algn="r"/>
            <a:r>
              <a:rPr lang="en-US" sz="1200" dirty="0">
                <a:solidFill>
                  <a:schemeClr val="accent2"/>
                </a:solidFill>
                <a:latin typeface="Calibri" panose="020F0502020204030204" pitchFamily="34" charset="0"/>
              </a:rPr>
              <a:t>301 Redirect</a:t>
            </a:r>
          </a:p>
          <a:p>
            <a:pPr algn="r"/>
            <a:r>
              <a:rPr lang="en-US" sz="1200" dirty="0">
                <a:solidFill>
                  <a:schemeClr val="accent2"/>
                </a:solidFill>
                <a:latin typeface="Calibri" panose="020F0502020204030204" pitchFamily="34" charset="0"/>
              </a:rPr>
              <a:t>Location: http://www.xyz.com</a:t>
            </a:r>
            <a:r>
              <a:rPr lang="en-US" sz="1200" dirty="0">
                <a:solidFill>
                  <a:srgbClr val="FF0000"/>
                </a:solidFill>
                <a:latin typeface="Calibri" panose="020F0502020204030204" pitchFamily="34" charset="0"/>
              </a:rPr>
              <a:t>:8080</a:t>
            </a:r>
            <a:r>
              <a:rPr lang="en-US" sz="1200" dirty="0">
                <a:solidFill>
                  <a:schemeClr val="accent2"/>
                </a:solidFill>
                <a:latin typeface="Calibri" panose="020F0502020204030204" pitchFamily="34" charset="0"/>
              </a:rPr>
              <a:t>/</a:t>
            </a:r>
            <a:r>
              <a:rPr lang="en-US" sz="1200" dirty="0" err="1">
                <a:solidFill>
                  <a:schemeClr val="accent2"/>
                </a:solidFill>
                <a:latin typeface="Calibri" panose="020F0502020204030204" pitchFamily="34" charset="0"/>
              </a:rPr>
              <a:t>login.php</a:t>
            </a:r>
            <a:endParaRPr lang="en-US" sz="1200" dirty="0">
              <a:solidFill>
                <a:schemeClr val="accent2"/>
              </a:solidFill>
              <a:latin typeface="Calibri" panose="020F0502020204030204" pitchFamily="34" charset="0"/>
            </a:endParaRPr>
          </a:p>
        </p:txBody>
      </p:sp>
    </p:spTree>
    <p:extLst>
      <p:ext uri="{BB962C8B-B14F-4D97-AF65-F5344CB8AC3E}">
        <p14:creationId xmlns:p14="http://schemas.microsoft.com/office/powerpoint/2010/main" val="3007107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26A55C4-A8CA-1641-BC2A-D86C56B9BB9A}"/>
              </a:ext>
            </a:extLst>
          </p:cNvPr>
          <p:cNvPicPr>
            <a:picLocks noChangeAspect="1"/>
          </p:cNvPicPr>
          <p:nvPr/>
        </p:nvPicPr>
        <p:blipFill>
          <a:blip r:embed="rId2"/>
          <a:stretch>
            <a:fillRect/>
          </a:stretch>
        </p:blipFill>
        <p:spPr>
          <a:xfrm>
            <a:off x="1447196" y="2601473"/>
            <a:ext cx="8857105" cy="3736466"/>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Add LB Rule configuration to Virtual Server</a:t>
            </a:r>
          </a:p>
          <a:p>
            <a:pPr lvl="1"/>
            <a:r>
              <a:rPr lang="en-US" dirty="0"/>
              <a:t>Under Networking – Load Balancing – Virtual Servers </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Rewrite Server Redirect (2/2)</a:t>
            </a:r>
          </a:p>
        </p:txBody>
      </p:sp>
      <p:sp>
        <p:nvSpPr>
          <p:cNvPr id="9" name="Rectangle 8">
            <a:extLst>
              <a:ext uri="{FF2B5EF4-FFF2-40B4-BE49-F238E27FC236}">
                <a16:creationId xmlns:a16="http://schemas.microsoft.com/office/drawing/2014/main" id="{A685B71B-C4A5-4EB6-82DE-6D20E1D2E9FE}"/>
              </a:ext>
            </a:extLst>
          </p:cNvPr>
          <p:cNvSpPr/>
          <p:nvPr/>
        </p:nvSpPr>
        <p:spPr>
          <a:xfrm>
            <a:off x="7140204" y="130174"/>
            <a:ext cx="4846320" cy="2202729"/>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 name="Picture 1">
            <a:extLst>
              <a:ext uri="{FF2B5EF4-FFF2-40B4-BE49-F238E27FC236}">
                <a16:creationId xmlns:a16="http://schemas.microsoft.com/office/drawing/2014/main" id="{ED453946-0987-A449-A304-99DEAA811578}"/>
              </a:ext>
            </a:extLst>
          </p:cNvPr>
          <p:cNvPicPr>
            <a:picLocks noChangeAspect="1"/>
          </p:cNvPicPr>
          <p:nvPr/>
        </p:nvPicPr>
        <p:blipFill>
          <a:blip r:embed="rId3"/>
          <a:stretch>
            <a:fillRect/>
          </a:stretch>
        </p:blipFill>
        <p:spPr>
          <a:xfrm>
            <a:off x="7140204" y="128818"/>
            <a:ext cx="4919472" cy="2203857"/>
          </a:xfrm>
          <a:prstGeom prst="rect">
            <a:avLst/>
          </a:prstGeom>
        </p:spPr>
      </p:pic>
      <p:sp>
        <p:nvSpPr>
          <p:cNvPr id="22" name="Rectangle 21">
            <a:extLst>
              <a:ext uri="{FF2B5EF4-FFF2-40B4-BE49-F238E27FC236}">
                <a16:creationId xmlns:a16="http://schemas.microsoft.com/office/drawing/2014/main" id="{BD908602-B4C0-400B-A55D-6C7F84B5752E}"/>
              </a:ext>
            </a:extLst>
          </p:cNvPr>
          <p:cNvSpPr/>
          <p:nvPr/>
        </p:nvSpPr>
        <p:spPr>
          <a:xfrm>
            <a:off x="4607429" y="2601473"/>
            <a:ext cx="1414051"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2" name="TextBox 11">
            <a:extLst>
              <a:ext uri="{FF2B5EF4-FFF2-40B4-BE49-F238E27FC236}">
                <a16:creationId xmlns:a16="http://schemas.microsoft.com/office/drawing/2014/main" id="{33039F42-491A-BF4A-83E9-FF9DD742E8AA}"/>
              </a:ext>
            </a:extLst>
          </p:cNvPr>
          <p:cNvSpPr txBox="1"/>
          <p:nvPr/>
        </p:nvSpPr>
        <p:spPr>
          <a:xfrm>
            <a:off x="146134" y="5864424"/>
            <a:ext cx="3838844"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http://(?&lt;hostname&gt;.[^/]*)/(?&lt;redirect&gt;.*)</a:t>
            </a:r>
          </a:p>
        </p:txBody>
      </p:sp>
      <p:cxnSp>
        <p:nvCxnSpPr>
          <p:cNvPr id="13" name="Straight Arrow Connector 12">
            <a:extLst>
              <a:ext uri="{FF2B5EF4-FFF2-40B4-BE49-F238E27FC236}">
                <a16:creationId xmlns:a16="http://schemas.microsoft.com/office/drawing/2014/main" id="{D4DCFC99-FDC0-1341-8C5F-0EA994B76B5B}"/>
              </a:ext>
            </a:extLst>
          </p:cNvPr>
          <p:cNvCxnSpPr>
            <a:cxnSpLocks/>
          </p:cNvCxnSpPr>
          <p:nvPr/>
        </p:nvCxnSpPr>
        <p:spPr bwMode="gray">
          <a:xfrm flipV="1">
            <a:off x="3009418" y="4696178"/>
            <a:ext cx="625603" cy="116824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D4BE37A7-0AA8-964E-9E1A-7043862FC25A}"/>
              </a:ext>
            </a:extLst>
          </p:cNvPr>
          <p:cNvSpPr txBox="1"/>
          <p:nvPr/>
        </p:nvSpPr>
        <p:spPr>
          <a:xfrm>
            <a:off x="6894326" y="5864424"/>
            <a:ext cx="3386822"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http://$hostname:8080/$redirect</a:t>
            </a:r>
          </a:p>
        </p:txBody>
      </p:sp>
      <p:cxnSp>
        <p:nvCxnSpPr>
          <p:cNvPr id="20" name="Straight Arrow Connector 19">
            <a:extLst>
              <a:ext uri="{FF2B5EF4-FFF2-40B4-BE49-F238E27FC236}">
                <a16:creationId xmlns:a16="http://schemas.microsoft.com/office/drawing/2014/main" id="{B3A2C2E2-E2DF-0A49-98F1-01CB8443F83D}"/>
              </a:ext>
            </a:extLst>
          </p:cNvPr>
          <p:cNvCxnSpPr>
            <a:cxnSpLocks/>
            <a:stCxn id="19" idx="0"/>
          </p:cNvCxnSpPr>
          <p:nvPr/>
        </p:nvCxnSpPr>
        <p:spPr bwMode="gray">
          <a:xfrm flipH="1" flipV="1">
            <a:off x="8457260" y="4469706"/>
            <a:ext cx="130477" cy="139471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8283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68280B53-7661-2948-99C2-8E053954D650}"/>
              </a:ext>
            </a:extLst>
          </p:cNvPr>
          <p:cNvSpPr/>
          <p:nvPr/>
        </p:nvSpPr>
        <p:spPr>
          <a:xfrm>
            <a:off x="453362" y="2037041"/>
            <a:ext cx="6954046" cy="3900554"/>
          </a:xfrm>
          <a:prstGeom prst="rect">
            <a:avLst/>
          </a:prstGeom>
          <a:solidFill>
            <a:schemeClr val="tx1">
              <a:lumMod val="20000"/>
              <a:lumOff val="80000"/>
            </a:schemeClr>
          </a:solidFill>
          <a:ln w="57150">
            <a:solidFill>
              <a:schemeClr val="tx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gn="ctr">
              <a:spcAft>
                <a:spcPts val="600"/>
              </a:spcAft>
            </a:pPr>
            <a:r>
              <a:rPr lang="en-US" sz="2000" dirty="0">
                <a:solidFill>
                  <a:schemeClr val="tx1"/>
                </a:solidFill>
                <a:latin typeface="Calibri" panose="020F0502020204030204" pitchFamily="34" charset="0"/>
              </a:rPr>
              <a:t>Edge Cluster</a:t>
            </a:r>
            <a:endParaRPr lang="en-US" sz="1200" dirty="0">
              <a:solidFill>
                <a:schemeClr val="tx1"/>
              </a:solidFill>
              <a:latin typeface="Calibri" panose="020F0502020204030204" pitchFamily="34" charset="0"/>
            </a:endParaRPr>
          </a:p>
        </p:txBody>
      </p:sp>
      <p:grpSp>
        <p:nvGrpSpPr>
          <p:cNvPr id="185" name="Group 184">
            <a:extLst>
              <a:ext uri="{FF2B5EF4-FFF2-40B4-BE49-F238E27FC236}">
                <a16:creationId xmlns:a16="http://schemas.microsoft.com/office/drawing/2014/main" id="{9C2E65DC-EEFC-4AF8-A22B-F45493A639A2}"/>
              </a:ext>
            </a:extLst>
          </p:cNvPr>
          <p:cNvGrpSpPr/>
          <p:nvPr/>
        </p:nvGrpSpPr>
        <p:grpSpPr>
          <a:xfrm>
            <a:off x="5115505" y="2245507"/>
            <a:ext cx="1990671" cy="2919272"/>
            <a:chOff x="592866" y="2534296"/>
            <a:chExt cx="4100660" cy="2380236"/>
          </a:xfrm>
        </p:grpSpPr>
        <p:sp>
          <p:nvSpPr>
            <p:cNvPr id="186" name="Rectangle 185">
              <a:extLst>
                <a:ext uri="{FF2B5EF4-FFF2-40B4-BE49-F238E27FC236}">
                  <a16:creationId xmlns:a16="http://schemas.microsoft.com/office/drawing/2014/main" id="{4921592E-3032-4AF7-B34C-AA2541C1713A}"/>
                </a:ext>
              </a:extLst>
            </p:cNvPr>
            <p:cNvSpPr/>
            <p:nvPr/>
          </p:nvSpPr>
          <p:spPr>
            <a:xfrm>
              <a:off x="592866" y="2534296"/>
              <a:ext cx="4100660" cy="1909158"/>
            </a:xfrm>
            <a:prstGeom prst="rect">
              <a:avLst/>
            </a:prstGeom>
            <a:solidFill>
              <a:schemeClr val="bg1">
                <a:lumMod val="95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7" name="Rectangle 186">
              <a:extLst>
                <a:ext uri="{FF2B5EF4-FFF2-40B4-BE49-F238E27FC236}">
                  <a16:creationId xmlns:a16="http://schemas.microsoft.com/office/drawing/2014/main" id="{329B9303-0712-4617-AB0B-B1D961BDC7F4}"/>
                </a:ext>
              </a:extLst>
            </p:cNvPr>
            <p:cNvSpPr/>
            <p:nvPr/>
          </p:nvSpPr>
          <p:spPr>
            <a:xfrm>
              <a:off x="592866" y="4443454"/>
              <a:ext cx="4100660" cy="471078"/>
            </a:xfrm>
            <a:prstGeom prst="rect">
              <a:avLst/>
            </a:prstGeom>
            <a:solidFill>
              <a:schemeClr val="bg1">
                <a:lumMod val="65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600" dirty="0">
                  <a:solidFill>
                    <a:schemeClr val="bg1"/>
                  </a:solidFill>
                  <a:latin typeface="Calibri" panose="020F0502020204030204" pitchFamily="34" charset="0"/>
                </a:rPr>
                <a:t>Edge Node 2</a:t>
              </a:r>
            </a:p>
          </p:txBody>
        </p:sp>
      </p:grpSp>
      <p:sp>
        <p:nvSpPr>
          <p:cNvPr id="3" name="Title 2">
            <a:extLst>
              <a:ext uri="{FF2B5EF4-FFF2-40B4-BE49-F238E27FC236}">
                <a16:creationId xmlns:a16="http://schemas.microsoft.com/office/drawing/2014/main" id="{567CD349-E8FA-4C59-823E-07107AE434ED}"/>
              </a:ext>
            </a:extLst>
          </p:cNvPr>
          <p:cNvSpPr>
            <a:spLocks noGrp="1"/>
          </p:cNvSpPr>
          <p:nvPr>
            <p:ph type="title"/>
          </p:nvPr>
        </p:nvSpPr>
        <p:spPr/>
        <p:txBody>
          <a:bodyPr/>
          <a:lstStyle/>
          <a:p>
            <a:r>
              <a:rPr lang="en-US" dirty="0"/>
              <a:t>Miscellaneous</a:t>
            </a:r>
          </a:p>
        </p:txBody>
      </p:sp>
      <p:sp>
        <p:nvSpPr>
          <p:cNvPr id="5" name="Text Placeholder 4">
            <a:extLst>
              <a:ext uri="{FF2B5EF4-FFF2-40B4-BE49-F238E27FC236}">
                <a16:creationId xmlns:a16="http://schemas.microsoft.com/office/drawing/2014/main" id="{4BC09DC3-6EF4-604F-BAC1-AFC8313243EC}"/>
              </a:ext>
            </a:extLst>
          </p:cNvPr>
          <p:cNvSpPr>
            <a:spLocks noGrp="1"/>
          </p:cNvSpPr>
          <p:nvPr>
            <p:ph type="body" sz="quarter" idx="17"/>
          </p:nvPr>
        </p:nvSpPr>
        <p:spPr/>
        <p:txBody>
          <a:bodyPr tIns="182880" rIns="182880"/>
          <a:lstStyle/>
          <a:p>
            <a:pPr>
              <a:buNone/>
            </a:pPr>
            <a:r>
              <a:rPr lang="en-US" b="1" dirty="0"/>
              <a:t>Active / Hot-Standby per LB</a:t>
            </a:r>
          </a:p>
          <a:p>
            <a:pPr marL="558800" lvl="1" indent="-285750"/>
            <a:endParaRPr lang="en-US" dirty="0"/>
          </a:p>
          <a:p>
            <a:pPr indent="-184150">
              <a:buNone/>
            </a:pPr>
            <a:r>
              <a:rPr lang="en-US" b="1" dirty="0"/>
              <a:t>LB HA heartbeat per LB done by Edge Node</a:t>
            </a:r>
          </a:p>
          <a:p>
            <a:pPr marL="558800" lvl="1" indent="-285750"/>
            <a:r>
              <a:rPr lang="en-US" dirty="0"/>
              <a:t>Failover after 3 successive failures</a:t>
            </a:r>
          </a:p>
          <a:p>
            <a:pPr marL="846138" lvl="2" indent="-285750"/>
            <a:r>
              <a:rPr lang="en-US" dirty="0"/>
              <a:t>3 secs failover on EN-VM</a:t>
            </a:r>
          </a:p>
          <a:p>
            <a:pPr marL="846138" lvl="2" indent="-285750"/>
            <a:r>
              <a:rPr lang="en-US" dirty="0"/>
              <a:t>0.9 sec on EN-BM</a:t>
            </a:r>
          </a:p>
          <a:p>
            <a:pPr marL="558800" lvl="1" indent="-285750"/>
            <a:endParaRPr lang="en-US" dirty="0"/>
          </a:p>
          <a:p>
            <a:pPr>
              <a:buNone/>
            </a:pPr>
            <a:r>
              <a:rPr lang="en-US" b="1" dirty="0"/>
              <a:t>Very limited data plane impact thanks to synch of LB State</a:t>
            </a:r>
          </a:p>
          <a:p>
            <a:pPr marL="558800" lvl="1" indent="-285750"/>
            <a:r>
              <a:rPr lang="en-US" dirty="0"/>
              <a:t>Healthcheck State</a:t>
            </a:r>
          </a:p>
          <a:p>
            <a:pPr marL="558800" lvl="1" indent="-285750"/>
            <a:r>
              <a:rPr lang="en-US" dirty="0"/>
              <a:t>Source-IP Persistence State </a:t>
            </a:r>
          </a:p>
          <a:p>
            <a:pPr marL="558800" lvl="1" indent="-285750"/>
            <a:r>
              <a:rPr lang="en-US"/>
              <a:t>L4 Flow State</a:t>
            </a:r>
          </a:p>
          <a:p>
            <a:pPr>
              <a:buNone/>
            </a:pPr>
            <a:endParaRPr lang="en-US" dirty="0"/>
          </a:p>
        </p:txBody>
      </p:sp>
      <p:sp>
        <p:nvSpPr>
          <p:cNvPr id="4" name="Subtitle 3">
            <a:extLst>
              <a:ext uri="{FF2B5EF4-FFF2-40B4-BE49-F238E27FC236}">
                <a16:creationId xmlns:a16="http://schemas.microsoft.com/office/drawing/2014/main" id="{EF52684E-34BA-4A75-82FA-49699E1BA688}"/>
              </a:ext>
            </a:extLst>
          </p:cNvPr>
          <p:cNvSpPr>
            <a:spLocks noGrp="1"/>
          </p:cNvSpPr>
          <p:nvPr>
            <p:ph type="subTitle" idx="10"/>
          </p:nvPr>
        </p:nvSpPr>
        <p:spPr>
          <a:xfrm>
            <a:off x="592866" y="811830"/>
            <a:ext cx="10962687" cy="247743"/>
          </a:xfrm>
        </p:spPr>
        <p:txBody>
          <a:bodyPr/>
          <a:lstStyle/>
          <a:p>
            <a:r>
              <a:rPr lang="en-US" dirty="0"/>
              <a:t>LB High-Availability (2/3)</a:t>
            </a:r>
          </a:p>
        </p:txBody>
      </p:sp>
      <p:grpSp>
        <p:nvGrpSpPr>
          <p:cNvPr id="26" name="Group 25">
            <a:extLst>
              <a:ext uri="{FF2B5EF4-FFF2-40B4-BE49-F238E27FC236}">
                <a16:creationId xmlns:a16="http://schemas.microsoft.com/office/drawing/2014/main" id="{F7BC4C3A-68A7-C945-BD33-92A999629D45}"/>
              </a:ext>
            </a:extLst>
          </p:cNvPr>
          <p:cNvGrpSpPr/>
          <p:nvPr/>
        </p:nvGrpSpPr>
        <p:grpSpPr>
          <a:xfrm>
            <a:off x="728278" y="2238882"/>
            <a:ext cx="1990671" cy="2919272"/>
            <a:chOff x="592866" y="2534296"/>
            <a:chExt cx="4100660" cy="2380236"/>
          </a:xfrm>
        </p:grpSpPr>
        <p:sp>
          <p:nvSpPr>
            <p:cNvPr id="27" name="Rectangle 26">
              <a:extLst>
                <a:ext uri="{FF2B5EF4-FFF2-40B4-BE49-F238E27FC236}">
                  <a16:creationId xmlns:a16="http://schemas.microsoft.com/office/drawing/2014/main" id="{8D08C94B-B186-8840-9A97-FDB9C13E2497}"/>
                </a:ext>
              </a:extLst>
            </p:cNvPr>
            <p:cNvSpPr/>
            <p:nvPr/>
          </p:nvSpPr>
          <p:spPr>
            <a:xfrm>
              <a:off x="592866" y="2534296"/>
              <a:ext cx="4100660" cy="1909158"/>
            </a:xfrm>
            <a:prstGeom prst="rect">
              <a:avLst/>
            </a:prstGeom>
            <a:solidFill>
              <a:schemeClr val="bg1">
                <a:lumMod val="95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8" name="Rectangle 27">
              <a:extLst>
                <a:ext uri="{FF2B5EF4-FFF2-40B4-BE49-F238E27FC236}">
                  <a16:creationId xmlns:a16="http://schemas.microsoft.com/office/drawing/2014/main" id="{677D3E84-4654-9349-9F38-7091EF5D63C5}"/>
                </a:ext>
              </a:extLst>
            </p:cNvPr>
            <p:cNvSpPr/>
            <p:nvPr/>
          </p:nvSpPr>
          <p:spPr>
            <a:xfrm>
              <a:off x="592866" y="4443454"/>
              <a:ext cx="4100660" cy="471078"/>
            </a:xfrm>
            <a:prstGeom prst="rect">
              <a:avLst/>
            </a:prstGeom>
            <a:solidFill>
              <a:schemeClr val="bg1">
                <a:lumMod val="65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600" dirty="0">
                  <a:solidFill>
                    <a:schemeClr val="bg1"/>
                  </a:solidFill>
                  <a:latin typeface="Calibri" panose="020F0502020204030204" pitchFamily="34" charset="0"/>
                </a:rPr>
                <a:t>Edge Node 1</a:t>
              </a:r>
            </a:p>
          </p:txBody>
        </p:sp>
      </p:grpSp>
      <p:grpSp>
        <p:nvGrpSpPr>
          <p:cNvPr id="11" name="Group 10">
            <a:extLst>
              <a:ext uri="{FF2B5EF4-FFF2-40B4-BE49-F238E27FC236}">
                <a16:creationId xmlns:a16="http://schemas.microsoft.com/office/drawing/2014/main" id="{38F7ABAD-042E-4263-B5FF-F5FC9BD31F96}"/>
              </a:ext>
            </a:extLst>
          </p:cNvPr>
          <p:cNvGrpSpPr/>
          <p:nvPr/>
        </p:nvGrpSpPr>
        <p:grpSpPr>
          <a:xfrm>
            <a:off x="1492208" y="2368017"/>
            <a:ext cx="960852" cy="858181"/>
            <a:chOff x="1268241" y="2361268"/>
            <a:chExt cx="960852" cy="858181"/>
          </a:xfrm>
        </p:grpSpPr>
        <p:grpSp>
          <p:nvGrpSpPr>
            <p:cNvPr id="41" name="Group 40">
              <a:extLst>
                <a:ext uri="{FF2B5EF4-FFF2-40B4-BE49-F238E27FC236}">
                  <a16:creationId xmlns:a16="http://schemas.microsoft.com/office/drawing/2014/main" id="{CDCD1012-E944-45A2-8578-54C8D0A3AA00}"/>
                </a:ext>
              </a:extLst>
            </p:cNvPr>
            <p:cNvGrpSpPr/>
            <p:nvPr/>
          </p:nvGrpSpPr>
          <p:grpSpPr>
            <a:xfrm>
              <a:off x="1268241" y="2361268"/>
              <a:ext cx="754767" cy="739029"/>
              <a:chOff x="4317796" y="4561028"/>
              <a:chExt cx="754767" cy="739029"/>
            </a:xfrm>
            <a:solidFill>
              <a:schemeClr val="accent1"/>
            </a:solidFill>
          </p:grpSpPr>
          <p:grpSp>
            <p:nvGrpSpPr>
              <p:cNvPr id="43" name="Group 42">
                <a:extLst>
                  <a:ext uri="{FF2B5EF4-FFF2-40B4-BE49-F238E27FC236}">
                    <a16:creationId xmlns:a16="http://schemas.microsoft.com/office/drawing/2014/main" id="{2EB67C73-168D-4850-AA5D-D54A6750EE2A}"/>
                  </a:ext>
                </a:extLst>
              </p:cNvPr>
              <p:cNvGrpSpPr/>
              <p:nvPr/>
            </p:nvGrpSpPr>
            <p:grpSpPr>
              <a:xfrm>
                <a:off x="4317796" y="4697569"/>
                <a:ext cx="602248" cy="602488"/>
                <a:chOff x="7736620" y="7009631"/>
                <a:chExt cx="4501800" cy="4503600"/>
              </a:xfrm>
              <a:grpFill/>
            </p:grpSpPr>
            <p:sp>
              <p:nvSpPr>
                <p:cNvPr id="67" name="Freeform: Shape 1">
                  <a:extLst>
                    <a:ext uri="{FF2B5EF4-FFF2-40B4-BE49-F238E27FC236}">
                      <a16:creationId xmlns:a16="http://schemas.microsoft.com/office/drawing/2014/main" id="{FAC1B9B1-5A8A-40FC-A3F9-45C603BAFB90}"/>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68" name="Freeform: Shape 2">
                  <a:extLst>
                    <a:ext uri="{FF2B5EF4-FFF2-40B4-BE49-F238E27FC236}">
                      <a16:creationId xmlns:a16="http://schemas.microsoft.com/office/drawing/2014/main" id="{9CDD8E1E-9220-4127-BE40-82517F292756}"/>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9" name="Freeform: Shape 3">
                  <a:extLst>
                    <a:ext uri="{FF2B5EF4-FFF2-40B4-BE49-F238E27FC236}">
                      <a16:creationId xmlns:a16="http://schemas.microsoft.com/office/drawing/2014/main" id="{2F2AEB65-10BC-4042-A95A-DDE4198D966C}"/>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70" name="Freeform: Shape 4">
                  <a:extLst>
                    <a:ext uri="{FF2B5EF4-FFF2-40B4-BE49-F238E27FC236}">
                      <a16:creationId xmlns:a16="http://schemas.microsoft.com/office/drawing/2014/main" id="{FC323B5A-30CF-4C56-8341-42CED748CA0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72" name="Freeform: Shape 5">
                  <a:extLst>
                    <a:ext uri="{FF2B5EF4-FFF2-40B4-BE49-F238E27FC236}">
                      <a16:creationId xmlns:a16="http://schemas.microsoft.com/office/drawing/2014/main" id="{3524E2EB-7113-4FFD-A7F8-920FA7F365A6}"/>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48" name="Group 47">
                <a:extLst>
                  <a:ext uri="{FF2B5EF4-FFF2-40B4-BE49-F238E27FC236}">
                    <a16:creationId xmlns:a16="http://schemas.microsoft.com/office/drawing/2014/main" id="{141FCF12-F103-44FF-90DB-72F4D521EAC8}"/>
                  </a:ext>
                </a:extLst>
              </p:cNvPr>
              <p:cNvGrpSpPr>
                <a:grpSpLocks noChangeAspect="1"/>
              </p:cNvGrpSpPr>
              <p:nvPr/>
            </p:nvGrpSpPr>
            <p:grpSpPr>
              <a:xfrm>
                <a:off x="4708024" y="4561028"/>
                <a:ext cx="364539" cy="338685"/>
                <a:chOff x="2560638" y="566738"/>
                <a:chExt cx="6486525" cy="6486525"/>
              </a:xfrm>
              <a:grpFill/>
            </p:grpSpPr>
            <p:sp>
              <p:nvSpPr>
                <p:cNvPr id="49" name="Freeform 1">
                  <a:extLst>
                    <a:ext uri="{FF2B5EF4-FFF2-40B4-BE49-F238E27FC236}">
                      <a16:creationId xmlns:a16="http://schemas.microsoft.com/office/drawing/2014/main" id="{46DD9E1A-9EA8-4D72-BBAE-2F739F960437}"/>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7" name="Freeform 2">
                  <a:extLst>
                    <a:ext uri="{FF2B5EF4-FFF2-40B4-BE49-F238E27FC236}">
                      <a16:creationId xmlns:a16="http://schemas.microsoft.com/office/drawing/2014/main" id="{C1CB9A37-3E6C-40DA-ABF9-8B6E02E095D7}"/>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8" name="Freeform 3">
                  <a:extLst>
                    <a:ext uri="{FF2B5EF4-FFF2-40B4-BE49-F238E27FC236}">
                      <a16:creationId xmlns:a16="http://schemas.microsoft.com/office/drawing/2014/main" id="{A70CF08E-CAAB-47C2-A2EB-FFDDBBBB5CE3}"/>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9" name="Freeform 4">
                  <a:extLst>
                    <a:ext uri="{FF2B5EF4-FFF2-40B4-BE49-F238E27FC236}">
                      <a16:creationId xmlns:a16="http://schemas.microsoft.com/office/drawing/2014/main" id="{B07F01C0-BCA1-4C58-B62B-C9E4ED8897B8}"/>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0" name="Freeform 5">
                  <a:extLst>
                    <a:ext uri="{FF2B5EF4-FFF2-40B4-BE49-F238E27FC236}">
                      <a16:creationId xmlns:a16="http://schemas.microsoft.com/office/drawing/2014/main" id="{5AF80DFC-E4FE-4AEC-BB41-A69BBD444414}"/>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1" name="Freeform 6">
                  <a:extLst>
                    <a:ext uri="{FF2B5EF4-FFF2-40B4-BE49-F238E27FC236}">
                      <a16:creationId xmlns:a16="http://schemas.microsoft.com/office/drawing/2014/main" id="{ACDE4812-B575-4136-B36D-4C5BA1EF63FE}"/>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2" name="Freeform 7">
                  <a:extLst>
                    <a:ext uri="{FF2B5EF4-FFF2-40B4-BE49-F238E27FC236}">
                      <a16:creationId xmlns:a16="http://schemas.microsoft.com/office/drawing/2014/main" id="{B74EF398-D574-4BB0-8A9F-9C72C2EFCC21}"/>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3" name="Freeform 8">
                  <a:extLst>
                    <a:ext uri="{FF2B5EF4-FFF2-40B4-BE49-F238E27FC236}">
                      <a16:creationId xmlns:a16="http://schemas.microsoft.com/office/drawing/2014/main" id="{17B4D038-7ECE-4BF8-ADB4-714463C2206B}"/>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4" name="Freeform 9">
                  <a:extLst>
                    <a:ext uri="{FF2B5EF4-FFF2-40B4-BE49-F238E27FC236}">
                      <a16:creationId xmlns:a16="http://schemas.microsoft.com/office/drawing/2014/main" id="{CD0EEFBD-287B-40A8-912A-093AF5B19395}"/>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5" name="Freeform 10">
                  <a:extLst>
                    <a:ext uri="{FF2B5EF4-FFF2-40B4-BE49-F238E27FC236}">
                      <a16:creationId xmlns:a16="http://schemas.microsoft.com/office/drawing/2014/main" id="{0428C972-43BF-4F75-B82D-949C6E2BB57C}"/>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6" name="Freeform 11">
                  <a:extLst>
                    <a:ext uri="{FF2B5EF4-FFF2-40B4-BE49-F238E27FC236}">
                      <a16:creationId xmlns:a16="http://schemas.microsoft.com/office/drawing/2014/main" id="{77AE5A75-C626-477C-8C9A-1C9DFC9CE0FB}"/>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124" name="TextBox 123">
              <a:extLst>
                <a:ext uri="{FF2B5EF4-FFF2-40B4-BE49-F238E27FC236}">
                  <a16:creationId xmlns:a16="http://schemas.microsoft.com/office/drawing/2014/main" id="{6711DB1F-86FC-40C2-BA36-D51C88C7AC15}"/>
                </a:ext>
              </a:extLst>
            </p:cNvPr>
            <p:cNvSpPr txBox="1"/>
            <p:nvPr/>
          </p:nvSpPr>
          <p:spPr>
            <a:xfrm>
              <a:off x="1777174" y="3004005"/>
              <a:ext cx="451919" cy="215444"/>
            </a:xfrm>
            <a:prstGeom prst="rect">
              <a:avLst/>
            </a:prstGeom>
          </p:spPr>
          <p:txBody>
            <a:bodyPr wrap="none" lIns="0" tIns="0" rIns="0" bIns="0" rtlCol="0">
              <a:spAutoFit/>
            </a:bodyPr>
            <a:lstStyle/>
            <a:p>
              <a:pPr algn="l">
                <a:spcAft>
                  <a:spcPts val="600"/>
                </a:spcAft>
              </a:pPr>
              <a:r>
                <a:rPr lang="en-US" sz="1400" dirty="0">
                  <a:solidFill>
                    <a:schemeClr val="accent1"/>
                  </a:solidFill>
                  <a:latin typeface="Calibri" panose="020F0502020204030204" pitchFamily="34" charset="0"/>
                </a:rPr>
                <a:t>Active</a:t>
              </a:r>
            </a:p>
          </p:txBody>
        </p:sp>
      </p:grpSp>
      <p:grpSp>
        <p:nvGrpSpPr>
          <p:cNvPr id="13" name="Group 12">
            <a:extLst>
              <a:ext uri="{FF2B5EF4-FFF2-40B4-BE49-F238E27FC236}">
                <a16:creationId xmlns:a16="http://schemas.microsoft.com/office/drawing/2014/main" id="{4B939685-2950-4CC1-A312-03C0EA6783D0}"/>
              </a:ext>
            </a:extLst>
          </p:cNvPr>
          <p:cNvGrpSpPr/>
          <p:nvPr/>
        </p:nvGrpSpPr>
        <p:grpSpPr>
          <a:xfrm>
            <a:off x="5299737" y="2345200"/>
            <a:ext cx="1435502" cy="878144"/>
            <a:chOff x="4453455" y="2330438"/>
            <a:chExt cx="1435502" cy="878144"/>
          </a:xfrm>
        </p:grpSpPr>
        <p:grpSp>
          <p:nvGrpSpPr>
            <p:cNvPr id="7" name="Group 6">
              <a:extLst>
                <a:ext uri="{FF2B5EF4-FFF2-40B4-BE49-F238E27FC236}">
                  <a16:creationId xmlns:a16="http://schemas.microsoft.com/office/drawing/2014/main" id="{A5154D0D-31BE-49E8-B2F4-62BCE46CA230}"/>
                </a:ext>
              </a:extLst>
            </p:cNvPr>
            <p:cNvGrpSpPr/>
            <p:nvPr/>
          </p:nvGrpSpPr>
          <p:grpSpPr>
            <a:xfrm>
              <a:off x="4453455" y="2330438"/>
              <a:ext cx="754767" cy="739029"/>
              <a:chOff x="4453455" y="2330438"/>
              <a:chExt cx="754767" cy="739029"/>
            </a:xfrm>
          </p:grpSpPr>
          <p:grpSp>
            <p:nvGrpSpPr>
              <p:cNvPr id="87" name="Group 86">
                <a:extLst>
                  <a:ext uri="{FF2B5EF4-FFF2-40B4-BE49-F238E27FC236}">
                    <a16:creationId xmlns:a16="http://schemas.microsoft.com/office/drawing/2014/main" id="{CC6FFE86-9F37-42E0-B3E4-09D9FCFDFFB2}"/>
                  </a:ext>
                </a:extLst>
              </p:cNvPr>
              <p:cNvGrpSpPr/>
              <p:nvPr/>
            </p:nvGrpSpPr>
            <p:grpSpPr>
              <a:xfrm>
                <a:off x="4453455" y="2466979"/>
                <a:ext cx="602248" cy="602488"/>
                <a:chOff x="7736620" y="7009631"/>
                <a:chExt cx="4501800" cy="4503600"/>
              </a:xfrm>
              <a:pattFill prst="pct70">
                <a:fgClr>
                  <a:schemeClr val="accent1"/>
                </a:fgClr>
                <a:bgClr>
                  <a:schemeClr val="bg1"/>
                </a:bgClr>
              </a:pattFill>
            </p:grpSpPr>
            <p:sp>
              <p:nvSpPr>
                <p:cNvPr id="100" name="Freeform: Shape 1">
                  <a:extLst>
                    <a:ext uri="{FF2B5EF4-FFF2-40B4-BE49-F238E27FC236}">
                      <a16:creationId xmlns:a16="http://schemas.microsoft.com/office/drawing/2014/main" id="{B3E66C7F-E8CC-4635-8FA5-B0CE61354EB6}"/>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01" name="Freeform: Shape 2">
                  <a:extLst>
                    <a:ext uri="{FF2B5EF4-FFF2-40B4-BE49-F238E27FC236}">
                      <a16:creationId xmlns:a16="http://schemas.microsoft.com/office/drawing/2014/main" id="{71F8AC68-EA9E-429A-8032-5D8CE37E6E01}"/>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02" name="Freeform: Shape 3">
                  <a:extLst>
                    <a:ext uri="{FF2B5EF4-FFF2-40B4-BE49-F238E27FC236}">
                      <a16:creationId xmlns:a16="http://schemas.microsoft.com/office/drawing/2014/main" id="{073987A8-B72F-44A3-9F46-D72412373E2B}"/>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03" name="Freeform: Shape 4">
                  <a:extLst>
                    <a:ext uri="{FF2B5EF4-FFF2-40B4-BE49-F238E27FC236}">
                      <a16:creationId xmlns:a16="http://schemas.microsoft.com/office/drawing/2014/main" id="{3F5D9B74-2759-4720-898F-9A2DB8EE178A}"/>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04" name="Freeform: Shape 5">
                  <a:extLst>
                    <a:ext uri="{FF2B5EF4-FFF2-40B4-BE49-F238E27FC236}">
                      <a16:creationId xmlns:a16="http://schemas.microsoft.com/office/drawing/2014/main" id="{F76BA7B0-7B78-4839-82DA-9CBF3816CA05}"/>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88" name="Group 87">
                <a:extLst>
                  <a:ext uri="{FF2B5EF4-FFF2-40B4-BE49-F238E27FC236}">
                    <a16:creationId xmlns:a16="http://schemas.microsoft.com/office/drawing/2014/main" id="{11663F46-EE8D-4751-A873-977EA51860AA}"/>
                  </a:ext>
                </a:extLst>
              </p:cNvPr>
              <p:cNvGrpSpPr>
                <a:grpSpLocks noChangeAspect="1"/>
              </p:cNvGrpSpPr>
              <p:nvPr/>
            </p:nvGrpSpPr>
            <p:grpSpPr>
              <a:xfrm>
                <a:off x="4843683" y="2330438"/>
                <a:ext cx="364539" cy="338685"/>
                <a:chOff x="2560638" y="566738"/>
                <a:chExt cx="6486525" cy="6486525"/>
              </a:xfrm>
              <a:pattFill prst="pct70">
                <a:fgClr>
                  <a:schemeClr val="accent1"/>
                </a:fgClr>
                <a:bgClr>
                  <a:schemeClr val="bg1"/>
                </a:bgClr>
              </a:pattFill>
            </p:grpSpPr>
            <p:sp>
              <p:nvSpPr>
                <p:cNvPr id="89" name="Freeform 1">
                  <a:extLst>
                    <a:ext uri="{FF2B5EF4-FFF2-40B4-BE49-F238E27FC236}">
                      <a16:creationId xmlns:a16="http://schemas.microsoft.com/office/drawing/2014/main" id="{80762E9C-0B53-4781-B08E-534A53864D71}"/>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0" name="Freeform 2">
                  <a:extLst>
                    <a:ext uri="{FF2B5EF4-FFF2-40B4-BE49-F238E27FC236}">
                      <a16:creationId xmlns:a16="http://schemas.microsoft.com/office/drawing/2014/main" id="{4BECE5DA-BDCF-4339-AA1A-A5C048A5CF7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1" name="Freeform 3">
                  <a:extLst>
                    <a:ext uri="{FF2B5EF4-FFF2-40B4-BE49-F238E27FC236}">
                      <a16:creationId xmlns:a16="http://schemas.microsoft.com/office/drawing/2014/main" id="{AF986D62-5457-43BF-9745-CA791EBBA27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2" name="Freeform 4">
                  <a:extLst>
                    <a:ext uri="{FF2B5EF4-FFF2-40B4-BE49-F238E27FC236}">
                      <a16:creationId xmlns:a16="http://schemas.microsoft.com/office/drawing/2014/main" id="{7851D37E-58A0-425F-AE75-4EF566043063}"/>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3" name="Freeform 5">
                  <a:extLst>
                    <a:ext uri="{FF2B5EF4-FFF2-40B4-BE49-F238E27FC236}">
                      <a16:creationId xmlns:a16="http://schemas.microsoft.com/office/drawing/2014/main" id="{62263CDE-20BC-466A-B73F-EDECA338331A}"/>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4" name="Freeform 6">
                  <a:extLst>
                    <a:ext uri="{FF2B5EF4-FFF2-40B4-BE49-F238E27FC236}">
                      <a16:creationId xmlns:a16="http://schemas.microsoft.com/office/drawing/2014/main" id="{4DF6F654-A0D4-450A-876A-444A573065BB}"/>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5" name="Freeform 7">
                  <a:extLst>
                    <a:ext uri="{FF2B5EF4-FFF2-40B4-BE49-F238E27FC236}">
                      <a16:creationId xmlns:a16="http://schemas.microsoft.com/office/drawing/2014/main" id="{EF8AF3AA-0C47-421D-93F4-868E56BAFA87}"/>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6" name="Freeform 8">
                  <a:extLst>
                    <a:ext uri="{FF2B5EF4-FFF2-40B4-BE49-F238E27FC236}">
                      <a16:creationId xmlns:a16="http://schemas.microsoft.com/office/drawing/2014/main" id="{C09CDCC6-D463-4A60-8EF7-6AA397AB290F}"/>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7" name="Freeform 9">
                  <a:extLst>
                    <a:ext uri="{FF2B5EF4-FFF2-40B4-BE49-F238E27FC236}">
                      <a16:creationId xmlns:a16="http://schemas.microsoft.com/office/drawing/2014/main" id="{F3A2E28D-BB16-4357-BEB1-763C6B20FD2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8" name="Freeform 10">
                  <a:extLst>
                    <a:ext uri="{FF2B5EF4-FFF2-40B4-BE49-F238E27FC236}">
                      <a16:creationId xmlns:a16="http://schemas.microsoft.com/office/drawing/2014/main" id="{67BBAD50-71AE-40D7-B10D-E1E60B96D440}"/>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9" name="Freeform 11">
                  <a:extLst>
                    <a:ext uri="{FF2B5EF4-FFF2-40B4-BE49-F238E27FC236}">
                      <a16:creationId xmlns:a16="http://schemas.microsoft.com/office/drawing/2014/main" id="{3839D16C-DD19-4E4E-998D-275E80C29412}"/>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125" name="TextBox 124">
              <a:extLst>
                <a:ext uri="{FF2B5EF4-FFF2-40B4-BE49-F238E27FC236}">
                  <a16:creationId xmlns:a16="http://schemas.microsoft.com/office/drawing/2014/main" id="{E22D8AB9-7D41-4332-8E1E-F1869184D504}"/>
                </a:ext>
              </a:extLst>
            </p:cNvPr>
            <p:cNvSpPr txBox="1"/>
            <p:nvPr/>
          </p:nvSpPr>
          <p:spPr>
            <a:xfrm>
              <a:off x="4980631" y="2993138"/>
              <a:ext cx="908326" cy="215444"/>
            </a:xfrm>
            <a:prstGeom prst="rect">
              <a:avLst/>
            </a:prstGeom>
          </p:spPr>
          <p:txBody>
            <a:bodyPr wrap="none" lIns="0" tIns="0" rIns="0" bIns="0" rtlCol="0">
              <a:spAutoFit/>
            </a:bodyPr>
            <a:lstStyle/>
            <a:p>
              <a:pPr algn="l">
                <a:spcAft>
                  <a:spcPts val="600"/>
                </a:spcAft>
              </a:pPr>
              <a:r>
                <a:rPr lang="en-US" sz="1400" dirty="0">
                  <a:solidFill>
                    <a:schemeClr val="accent1"/>
                  </a:solidFill>
                  <a:latin typeface="Calibri" panose="020F0502020204030204" pitchFamily="34" charset="0"/>
                </a:rPr>
                <a:t>Hot-Standby</a:t>
              </a:r>
            </a:p>
          </p:txBody>
        </p:sp>
      </p:grpSp>
      <p:grpSp>
        <p:nvGrpSpPr>
          <p:cNvPr id="9" name="Group 8">
            <a:extLst>
              <a:ext uri="{FF2B5EF4-FFF2-40B4-BE49-F238E27FC236}">
                <a16:creationId xmlns:a16="http://schemas.microsoft.com/office/drawing/2014/main" id="{B0D3E7A5-4488-4F14-91EC-4B98D99B5832}"/>
              </a:ext>
            </a:extLst>
          </p:cNvPr>
          <p:cNvGrpSpPr/>
          <p:nvPr/>
        </p:nvGrpSpPr>
        <p:grpSpPr>
          <a:xfrm>
            <a:off x="930060" y="3418752"/>
            <a:ext cx="1384895" cy="893335"/>
            <a:chOff x="3354531" y="3504371"/>
            <a:chExt cx="1384895" cy="893335"/>
          </a:xfrm>
        </p:grpSpPr>
        <p:grpSp>
          <p:nvGrpSpPr>
            <p:cNvPr id="166" name="Group 165">
              <a:extLst>
                <a:ext uri="{FF2B5EF4-FFF2-40B4-BE49-F238E27FC236}">
                  <a16:creationId xmlns:a16="http://schemas.microsoft.com/office/drawing/2014/main" id="{ED69B108-79B9-4BCB-B31E-4B63CBB2DAB8}"/>
                </a:ext>
              </a:extLst>
            </p:cNvPr>
            <p:cNvGrpSpPr/>
            <p:nvPr/>
          </p:nvGrpSpPr>
          <p:grpSpPr>
            <a:xfrm>
              <a:off x="3354531" y="3640912"/>
              <a:ext cx="602248" cy="602488"/>
              <a:chOff x="7736620" y="7009631"/>
              <a:chExt cx="4501800" cy="4503600"/>
            </a:xfrm>
            <a:pattFill prst="pct70">
              <a:fgClr>
                <a:schemeClr val="accent4"/>
              </a:fgClr>
              <a:bgClr>
                <a:schemeClr val="bg1"/>
              </a:bgClr>
            </a:pattFill>
          </p:grpSpPr>
          <p:sp>
            <p:nvSpPr>
              <p:cNvPr id="179" name="Freeform: Shape 1">
                <a:extLst>
                  <a:ext uri="{FF2B5EF4-FFF2-40B4-BE49-F238E27FC236}">
                    <a16:creationId xmlns:a16="http://schemas.microsoft.com/office/drawing/2014/main" id="{3E7A9A27-D90A-4F2E-8A26-8F59F907A469}"/>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0" name="Freeform: Shape 2">
                <a:extLst>
                  <a:ext uri="{FF2B5EF4-FFF2-40B4-BE49-F238E27FC236}">
                    <a16:creationId xmlns:a16="http://schemas.microsoft.com/office/drawing/2014/main" id="{3E5C6406-B4BA-43E9-9A0A-F1392A0A631C}"/>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1" name="Freeform: Shape 3">
                <a:extLst>
                  <a:ext uri="{FF2B5EF4-FFF2-40B4-BE49-F238E27FC236}">
                    <a16:creationId xmlns:a16="http://schemas.microsoft.com/office/drawing/2014/main" id="{1E23BFB1-AF2E-4B0E-8B29-EE4F94497AF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2" name="Freeform: Shape 4">
                <a:extLst>
                  <a:ext uri="{FF2B5EF4-FFF2-40B4-BE49-F238E27FC236}">
                    <a16:creationId xmlns:a16="http://schemas.microsoft.com/office/drawing/2014/main" id="{8DC95E8C-C218-48D8-B5F7-834B1E86570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3" name="Freeform: Shape 5">
                <a:extLst>
                  <a:ext uri="{FF2B5EF4-FFF2-40B4-BE49-F238E27FC236}">
                    <a16:creationId xmlns:a16="http://schemas.microsoft.com/office/drawing/2014/main" id="{A859FB83-B093-4533-AB61-04CFEA82DDCE}"/>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67" name="Group 166">
              <a:extLst>
                <a:ext uri="{FF2B5EF4-FFF2-40B4-BE49-F238E27FC236}">
                  <a16:creationId xmlns:a16="http://schemas.microsoft.com/office/drawing/2014/main" id="{E4B2B091-D5BB-4CC1-B1C1-05E9B1D24B19}"/>
                </a:ext>
              </a:extLst>
            </p:cNvPr>
            <p:cNvGrpSpPr>
              <a:grpSpLocks noChangeAspect="1"/>
            </p:cNvGrpSpPr>
            <p:nvPr/>
          </p:nvGrpSpPr>
          <p:grpSpPr>
            <a:xfrm>
              <a:off x="3744759" y="3504371"/>
              <a:ext cx="364539" cy="338685"/>
              <a:chOff x="2560638" y="566738"/>
              <a:chExt cx="6486525" cy="6486525"/>
            </a:xfrm>
            <a:pattFill prst="pct70">
              <a:fgClr>
                <a:schemeClr val="accent4"/>
              </a:fgClr>
              <a:bgClr>
                <a:schemeClr val="bg1"/>
              </a:bgClr>
            </a:pattFill>
          </p:grpSpPr>
          <p:sp>
            <p:nvSpPr>
              <p:cNvPr id="168" name="Freeform 1">
                <a:extLst>
                  <a:ext uri="{FF2B5EF4-FFF2-40B4-BE49-F238E27FC236}">
                    <a16:creationId xmlns:a16="http://schemas.microsoft.com/office/drawing/2014/main" id="{4A9D6800-BA4C-4C4C-8273-45E6D717DD6C}"/>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9" name="Freeform 2">
                <a:extLst>
                  <a:ext uri="{FF2B5EF4-FFF2-40B4-BE49-F238E27FC236}">
                    <a16:creationId xmlns:a16="http://schemas.microsoft.com/office/drawing/2014/main" id="{34DCCAA5-4692-4CE3-ABCF-04A14782CAAD}"/>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0" name="Freeform 3">
                <a:extLst>
                  <a:ext uri="{FF2B5EF4-FFF2-40B4-BE49-F238E27FC236}">
                    <a16:creationId xmlns:a16="http://schemas.microsoft.com/office/drawing/2014/main" id="{22A66762-E93E-4318-AAD3-9BF96556116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1" name="Freeform 4">
                <a:extLst>
                  <a:ext uri="{FF2B5EF4-FFF2-40B4-BE49-F238E27FC236}">
                    <a16:creationId xmlns:a16="http://schemas.microsoft.com/office/drawing/2014/main" id="{59CA48D1-BCE8-4D10-927E-45963277AFFF}"/>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2" name="Freeform 5">
                <a:extLst>
                  <a:ext uri="{FF2B5EF4-FFF2-40B4-BE49-F238E27FC236}">
                    <a16:creationId xmlns:a16="http://schemas.microsoft.com/office/drawing/2014/main" id="{B8A72875-57A7-482F-857D-C1E59E26B96E}"/>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3" name="Freeform 6">
                <a:extLst>
                  <a:ext uri="{FF2B5EF4-FFF2-40B4-BE49-F238E27FC236}">
                    <a16:creationId xmlns:a16="http://schemas.microsoft.com/office/drawing/2014/main" id="{53BBEF79-1078-4F41-AD38-323E8763DE65}"/>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4" name="Freeform 7">
                <a:extLst>
                  <a:ext uri="{FF2B5EF4-FFF2-40B4-BE49-F238E27FC236}">
                    <a16:creationId xmlns:a16="http://schemas.microsoft.com/office/drawing/2014/main" id="{04F61F34-22E1-4A8E-9C4E-9B251E8BDF1F}"/>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5" name="Freeform 8">
                <a:extLst>
                  <a:ext uri="{FF2B5EF4-FFF2-40B4-BE49-F238E27FC236}">
                    <a16:creationId xmlns:a16="http://schemas.microsoft.com/office/drawing/2014/main" id="{02DB6E10-7EA7-42F5-9D26-D7EBEE19A63D}"/>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6" name="Freeform 9">
                <a:extLst>
                  <a:ext uri="{FF2B5EF4-FFF2-40B4-BE49-F238E27FC236}">
                    <a16:creationId xmlns:a16="http://schemas.microsoft.com/office/drawing/2014/main" id="{BE7925F2-797A-4FBD-9217-62487725340F}"/>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7" name="Freeform 10">
                <a:extLst>
                  <a:ext uri="{FF2B5EF4-FFF2-40B4-BE49-F238E27FC236}">
                    <a16:creationId xmlns:a16="http://schemas.microsoft.com/office/drawing/2014/main" id="{5800E0D3-DED5-42D3-A1E5-F2F8F3A9C875}"/>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8" name="Freeform 11">
                <a:extLst>
                  <a:ext uri="{FF2B5EF4-FFF2-40B4-BE49-F238E27FC236}">
                    <a16:creationId xmlns:a16="http://schemas.microsoft.com/office/drawing/2014/main" id="{615EABAC-96BE-412A-AAD4-5B7357162B6D}"/>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84" name="TextBox 183">
              <a:extLst>
                <a:ext uri="{FF2B5EF4-FFF2-40B4-BE49-F238E27FC236}">
                  <a16:creationId xmlns:a16="http://schemas.microsoft.com/office/drawing/2014/main" id="{06F20E75-C7E4-486F-90B9-5BFBAA8EF841}"/>
                </a:ext>
              </a:extLst>
            </p:cNvPr>
            <p:cNvSpPr txBox="1"/>
            <p:nvPr/>
          </p:nvSpPr>
          <p:spPr>
            <a:xfrm>
              <a:off x="3831100" y="4182262"/>
              <a:ext cx="908326" cy="215444"/>
            </a:xfrm>
            <a:prstGeom prst="rect">
              <a:avLst/>
            </a:prstGeom>
          </p:spPr>
          <p:txBody>
            <a:bodyPr wrap="none" lIns="0" tIns="0" rIns="0" bIns="0" rtlCol="0">
              <a:spAutoFit/>
            </a:bodyPr>
            <a:lstStyle/>
            <a:p>
              <a:pPr algn="l">
                <a:spcAft>
                  <a:spcPts val="600"/>
                </a:spcAft>
              </a:pPr>
              <a:r>
                <a:rPr lang="en-US" sz="1400" dirty="0">
                  <a:solidFill>
                    <a:schemeClr val="accent4"/>
                  </a:solidFill>
                  <a:latin typeface="Calibri" panose="020F0502020204030204" pitchFamily="34" charset="0"/>
                </a:rPr>
                <a:t>Hot-Standby</a:t>
              </a:r>
            </a:p>
          </p:txBody>
        </p:sp>
      </p:grpSp>
      <p:grpSp>
        <p:nvGrpSpPr>
          <p:cNvPr id="17" name="Group 16">
            <a:extLst>
              <a:ext uri="{FF2B5EF4-FFF2-40B4-BE49-F238E27FC236}">
                <a16:creationId xmlns:a16="http://schemas.microsoft.com/office/drawing/2014/main" id="{F9040888-DB2F-4040-A4D5-26B6176D0F8F}"/>
              </a:ext>
            </a:extLst>
          </p:cNvPr>
          <p:cNvGrpSpPr/>
          <p:nvPr/>
        </p:nvGrpSpPr>
        <p:grpSpPr>
          <a:xfrm>
            <a:off x="5921013" y="3463181"/>
            <a:ext cx="928488" cy="893335"/>
            <a:chOff x="5921013" y="3463181"/>
            <a:chExt cx="928488" cy="893335"/>
          </a:xfrm>
        </p:grpSpPr>
        <p:grpSp>
          <p:nvGrpSpPr>
            <p:cNvPr id="16" name="Group 15">
              <a:extLst>
                <a:ext uri="{FF2B5EF4-FFF2-40B4-BE49-F238E27FC236}">
                  <a16:creationId xmlns:a16="http://schemas.microsoft.com/office/drawing/2014/main" id="{277CE497-E8DD-40C7-81AF-F14A0AEE0DA6}"/>
                </a:ext>
              </a:extLst>
            </p:cNvPr>
            <p:cNvGrpSpPr/>
            <p:nvPr/>
          </p:nvGrpSpPr>
          <p:grpSpPr>
            <a:xfrm>
              <a:off x="5921013" y="3463181"/>
              <a:ext cx="754767" cy="739029"/>
              <a:chOff x="5921013" y="3463181"/>
              <a:chExt cx="754767" cy="739029"/>
            </a:xfrm>
            <a:solidFill>
              <a:schemeClr val="accent4"/>
            </a:solidFill>
          </p:grpSpPr>
          <p:grpSp>
            <p:nvGrpSpPr>
              <p:cNvPr id="210" name="Group 209">
                <a:extLst>
                  <a:ext uri="{FF2B5EF4-FFF2-40B4-BE49-F238E27FC236}">
                    <a16:creationId xmlns:a16="http://schemas.microsoft.com/office/drawing/2014/main" id="{EEDAE355-6CD3-46AB-8B15-2543A71464EE}"/>
                  </a:ext>
                </a:extLst>
              </p:cNvPr>
              <p:cNvGrpSpPr/>
              <p:nvPr/>
            </p:nvGrpSpPr>
            <p:grpSpPr>
              <a:xfrm>
                <a:off x="5921013" y="3599722"/>
                <a:ext cx="602248" cy="602488"/>
                <a:chOff x="7736620" y="7009631"/>
                <a:chExt cx="4501800" cy="4503600"/>
              </a:xfrm>
              <a:grpFill/>
            </p:grpSpPr>
            <p:sp>
              <p:nvSpPr>
                <p:cNvPr id="224" name="Freeform: Shape 1">
                  <a:extLst>
                    <a:ext uri="{FF2B5EF4-FFF2-40B4-BE49-F238E27FC236}">
                      <a16:creationId xmlns:a16="http://schemas.microsoft.com/office/drawing/2014/main" id="{21714ACE-E4A5-4335-B55E-9750DF5B1967}"/>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25" name="Freeform: Shape 2">
                  <a:extLst>
                    <a:ext uri="{FF2B5EF4-FFF2-40B4-BE49-F238E27FC236}">
                      <a16:creationId xmlns:a16="http://schemas.microsoft.com/office/drawing/2014/main" id="{6A74B74D-2191-4A82-8E2F-E7E12E73551E}"/>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26" name="Freeform: Shape 3">
                  <a:extLst>
                    <a:ext uri="{FF2B5EF4-FFF2-40B4-BE49-F238E27FC236}">
                      <a16:creationId xmlns:a16="http://schemas.microsoft.com/office/drawing/2014/main" id="{14D02730-52ED-4500-9B00-0E6BDF30A7AC}"/>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27" name="Freeform: Shape 4">
                  <a:extLst>
                    <a:ext uri="{FF2B5EF4-FFF2-40B4-BE49-F238E27FC236}">
                      <a16:creationId xmlns:a16="http://schemas.microsoft.com/office/drawing/2014/main" id="{FE9E6F01-AE88-4D3A-ABFF-44033A40460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28" name="Freeform: Shape 5">
                  <a:extLst>
                    <a:ext uri="{FF2B5EF4-FFF2-40B4-BE49-F238E27FC236}">
                      <a16:creationId xmlns:a16="http://schemas.microsoft.com/office/drawing/2014/main" id="{354B9ADE-0DFE-40C6-A6BB-01518CFECD17}"/>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211" name="Group 210">
                <a:extLst>
                  <a:ext uri="{FF2B5EF4-FFF2-40B4-BE49-F238E27FC236}">
                    <a16:creationId xmlns:a16="http://schemas.microsoft.com/office/drawing/2014/main" id="{D2C44129-E6E3-4FB8-8B2A-52A168A4859E}"/>
                  </a:ext>
                </a:extLst>
              </p:cNvPr>
              <p:cNvGrpSpPr>
                <a:grpSpLocks noChangeAspect="1"/>
              </p:cNvGrpSpPr>
              <p:nvPr/>
            </p:nvGrpSpPr>
            <p:grpSpPr>
              <a:xfrm>
                <a:off x="6311241" y="3463181"/>
                <a:ext cx="364539" cy="338685"/>
                <a:chOff x="2560638" y="566738"/>
                <a:chExt cx="6486525" cy="6486525"/>
              </a:xfrm>
              <a:grpFill/>
            </p:grpSpPr>
            <p:sp>
              <p:nvSpPr>
                <p:cNvPr id="213" name="Freeform 1">
                  <a:extLst>
                    <a:ext uri="{FF2B5EF4-FFF2-40B4-BE49-F238E27FC236}">
                      <a16:creationId xmlns:a16="http://schemas.microsoft.com/office/drawing/2014/main" id="{FEC7A2B9-6BEA-4A60-9CD4-B2302A7C404E}"/>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4" name="Freeform 2">
                  <a:extLst>
                    <a:ext uri="{FF2B5EF4-FFF2-40B4-BE49-F238E27FC236}">
                      <a16:creationId xmlns:a16="http://schemas.microsoft.com/office/drawing/2014/main" id="{2FB94500-5F5F-4A57-AD4D-19C308F01D33}"/>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5" name="Freeform 3">
                  <a:extLst>
                    <a:ext uri="{FF2B5EF4-FFF2-40B4-BE49-F238E27FC236}">
                      <a16:creationId xmlns:a16="http://schemas.microsoft.com/office/drawing/2014/main" id="{D212E192-C6BF-40A6-98DE-D985B762EA7E}"/>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6" name="Freeform 4">
                  <a:extLst>
                    <a:ext uri="{FF2B5EF4-FFF2-40B4-BE49-F238E27FC236}">
                      <a16:creationId xmlns:a16="http://schemas.microsoft.com/office/drawing/2014/main" id="{F1A57906-7635-43B5-AC03-0B6EAEFFECF2}"/>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7" name="Freeform 5">
                  <a:extLst>
                    <a:ext uri="{FF2B5EF4-FFF2-40B4-BE49-F238E27FC236}">
                      <a16:creationId xmlns:a16="http://schemas.microsoft.com/office/drawing/2014/main" id="{D5CCB297-903E-49FE-9D21-830223958212}"/>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8" name="Freeform 6">
                  <a:extLst>
                    <a:ext uri="{FF2B5EF4-FFF2-40B4-BE49-F238E27FC236}">
                      <a16:creationId xmlns:a16="http://schemas.microsoft.com/office/drawing/2014/main" id="{6F479E7E-6605-4B38-82B2-89F024FA2C1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9" name="Freeform 7">
                  <a:extLst>
                    <a:ext uri="{FF2B5EF4-FFF2-40B4-BE49-F238E27FC236}">
                      <a16:creationId xmlns:a16="http://schemas.microsoft.com/office/drawing/2014/main" id="{222632BA-8B18-4AF0-A589-532EB8ECE010}"/>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20" name="Freeform 8">
                  <a:extLst>
                    <a:ext uri="{FF2B5EF4-FFF2-40B4-BE49-F238E27FC236}">
                      <a16:creationId xmlns:a16="http://schemas.microsoft.com/office/drawing/2014/main" id="{B018F38F-CBE4-4F67-B79D-CAA7FD4DAAA9}"/>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21" name="Freeform 9">
                  <a:extLst>
                    <a:ext uri="{FF2B5EF4-FFF2-40B4-BE49-F238E27FC236}">
                      <a16:creationId xmlns:a16="http://schemas.microsoft.com/office/drawing/2014/main" id="{4B31F535-3866-4064-95B1-F93391BF8FB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22" name="Freeform 10">
                  <a:extLst>
                    <a:ext uri="{FF2B5EF4-FFF2-40B4-BE49-F238E27FC236}">
                      <a16:creationId xmlns:a16="http://schemas.microsoft.com/office/drawing/2014/main" id="{8EE24506-48AE-4AF6-BF94-A596131C6697}"/>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23" name="Freeform 11">
                  <a:extLst>
                    <a:ext uri="{FF2B5EF4-FFF2-40B4-BE49-F238E27FC236}">
                      <a16:creationId xmlns:a16="http://schemas.microsoft.com/office/drawing/2014/main" id="{B476BC2A-E6DD-4F2A-A09B-9102230A3CC2}"/>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212" name="TextBox 211">
              <a:extLst>
                <a:ext uri="{FF2B5EF4-FFF2-40B4-BE49-F238E27FC236}">
                  <a16:creationId xmlns:a16="http://schemas.microsoft.com/office/drawing/2014/main" id="{02023086-9FBD-4F3B-8D3B-8ABDF6DE6EA7}"/>
                </a:ext>
              </a:extLst>
            </p:cNvPr>
            <p:cNvSpPr txBox="1"/>
            <p:nvPr/>
          </p:nvSpPr>
          <p:spPr>
            <a:xfrm>
              <a:off x="6397582" y="4141072"/>
              <a:ext cx="451919" cy="215444"/>
            </a:xfrm>
            <a:prstGeom prst="rect">
              <a:avLst/>
            </a:prstGeom>
          </p:spPr>
          <p:txBody>
            <a:bodyPr wrap="none" lIns="0" tIns="0" rIns="0" bIns="0" rtlCol="0">
              <a:spAutoFit/>
            </a:bodyPr>
            <a:lstStyle/>
            <a:p>
              <a:pPr algn="l">
                <a:spcAft>
                  <a:spcPts val="600"/>
                </a:spcAft>
              </a:pPr>
              <a:r>
                <a:rPr lang="en-US" sz="1400" dirty="0">
                  <a:solidFill>
                    <a:schemeClr val="accent4"/>
                  </a:solidFill>
                  <a:latin typeface="Calibri" panose="020F0502020204030204" pitchFamily="34" charset="0"/>
                </a:rPr>
                <a:t>Active</a:t>
              </a:r>
            </a:p>
          </p:txBody>
        </p:sp>
      </p:grpSp>
      <p:sp>
        <p:nvSpPr>
          <p:cNvPr id="106" name="TextBox 105">
            <a:extLst>
              <a:ext uri="{FF2B5EF4-FFF2-40B4-BE49-F238E27FC236}">
                <a16:creationId xmlns:a16="http://schemas.microsoft.com/office/drawing/2014/main" id="{090654DE-2A5A-4C57-B413-5D792117D04C}"/>
              </a:ext>
            </a:extLst>
          </p:cNvPr>
          <p:cNvSpPr txBox="1"/>
          <p:nvPr/>
        </p:nvSpPr>
        <p:spPr>
          <a:xfrm>
            <a:off x="3097801" y="4746970"/>
            <a:ext cx="1574277" cy="800219"/>
          </a:xfrm>
          <a:prstGeom prst="rect">
            <a:avLst/>
          </a:prstGeom>
        </p:spPr>
        <p:txBody>
          <a:bodyPr wrap="none" lIns="0" tIns="0" rIns="0" bIns="0" rtlCol="0">
            <a:spAutoFit/>
          </a:bodyPr>
          <a:lstStyle/>
          <a:p>
            <a:pPr algn="ctr"/>
            <a:r>
              <a:rPr lang="en-US" sz="1400" dirty="0">
                <a:solidFill>
                  <a:srgbClr val="FF0000"/>
                </a:solidFill>
                <a:latin typeface="Calibri" panose="020F0502020204030204" pitchFamily="34" charset="0"/>
              </a:rPr>
              <a:t>LB HA messages</a:t>
            </a:r>
          </a:p>
          <a:p>
            <a:pPr algn="ctr"/>
            <a:r>
              <a:rPr lang="en-US" sz="1400" dirty="0">
                <a:solidFill>
                  <a:srgbClr val="FF0000"/>
                </a:solidFill>
                <a:latin typeface="Calibri" panose="020F0502020204030204" pitchFamily="34" charset="0"/>
              </a:rPr>
              <a:t>per LB</a:t>
            </a:r>
          </a:p>
          <a:p>
            <a:pPr algn="ctr"/>
            <a:r>
              <a:rPr lang="en-US" sz="1200" dirty="0">
                <a:solidFill>
                  <a:srgbClr val="FF0000"/>
                </a:solidFill>
                <a:latin typeface="Calibri" panose="020F0502020204030204" pitchFamily="34" charset="0"/>
              </a:rPr>
              <a:t>(every 0.3 sec on EN-BM)</a:t>
            </a:r>
          </a:p>
          <a:p>
            <a:pPr algn="ctr"/>
            <a:r>
              <a:rPr lang="en-US" sz="1200" dirty="0">
                <a:solidFill>
                  <a:srgbClr val="FF0000"/>
                </a:solidFill>
                <a:latin typeface="Calibri" panose="020F0502020204030204" pitchFamily="34" charset="0"/>
              </a:rPr>
              <a:t>(every 1 sec on EN-VM)</a:t>
            </a:r>
          </a:p>
        </p:txBody>
      </p:sp>
      <p:grpSp>
        <p:nvGrpSpPr>
          <p:cNvPr id="107" name="Group 106">
            <a:extLst>
              <a:ext uri="{FF2B5EF4-FFF2-40B4-BE49-F238E27FC236}">
                <a16:creationId xmlns:a16="http://schemas.microsoft.com/office/drawing/2014/main" id="{9968E724-0CB2-4FCD-908E-62BF8E43F431}"/>
              </a:ext>
            </a:extLst>
          </p:cNvPr>
          <p:cNvGrpSpPr/>
          <p:nvPr/>
        </p:nvGrpSpPr>
        <p:grpSpPr>
          <a:xfrm>
            <a:off x="592866" y="2161313"/>
            <a:ext cx="2225221" cy="3133894"/>
            <a:chOff x="9841475" y="586220"/>
            <a:chExt cx="1780777" cy="3312193"/>
          </a:xfrm>
        </p:grpSpPr>
        <p:sp>
          <p:nvSpPr>
            <p:cNvPr id="108" name="Rectangle 107">
              <a:extLst>
                <a:ext uri="{FF2B5EF4-FFF2-40B4-BE49-F238E27FC236}">
                  <a16:creationId xmlns:a16="http://schemas.microsoft.com/office/drawing/2014/main" id="{A3D566F7-7D2F-44D3-A774-EED69DD0E8FB}"/>
                </a:ext>
              </a:extLst>
            </p:cNvPr>
            <p:cNvSpPr/>
            <p:nvPr/>
          </p:nvSpPr>
          <p:spPr>
            <a:xfrm>
              <a:off x="9847623" y="592919"/>
              <a:ext cx="1773646" cy="3298795"/>
            </a:xfrm>
            <a:prstGeom prst="rect">
              <a:avLst/>
            </a:prstGeom>
            <a:solidFill>
              <a:srgbClr val="FF0000">
                <a:alpha val="50000"/>
              </a:srgbClr>
            </a:solidFill>
            <a:ln w="38100">
              <a:solidFill>
                <a:srgbClr val="FF0000"/>
              </a:solidFill>
              <a:prstDash val="solid"/>
            </a:ln>
            <a:effectLst/>
          </p:spPr>
          <p:style>
            <a:lnRef idx="1">
              <a:schemeClr val="accent1"/>
            </a:lnRef>
            <a:fillRef idx="3">
              <a:schemeClr val="accent1"/>
            </a:fillRef>
            <a:effectRef idx="2">
              <a:schemeClr val="accent1"/>
            </a:effectRef>
            <a:fontRef idx="minor">
              <a:schemeClr val="lt1"/>
            </a:fontRef>
          </p:style>
          <p:txBody>
            <a:bodyPr rtlCol="0" anchor="t"/>
            <a:lstStyle/>
            <a:p>
              <a:pPr algn="ctr"/>
              <a:endParaRPr lang="en-US" sz="1200" dirty="0">
                <a:solidFill>
                  <a:schemeClr val="tx1"/>
                </a:solidFill>
                <a:latin typeface="Calibri" panose="020F0502020204030204" pitchFamily="34" charset="0"/>
              </a:endParaRPr>
            </a:p>
          </p:txBody>
        </p:sp>
        <p:cxnSp>
          <p:nvCxnSpPr>
            <p:cNvPr id="109" name="Straight Connector 108">
              <a:extLst>
                <a:ext uri="{FF2B5EF4-FFF2-40B4-BE49-F238E27FC236}">
                  <a16:creationId xmlns:a16="http://schemas.microsoft.com/office/drawing/2014/main" id="{E935D321-C9B0-421F-88F9-063EC129CC63}"/>
                </a:ext>
              </a:extLst>
            </p:cNvPr>
            <p:cNvCxnSpPr>
              <a:cxnSpLocks/>
            </p:cNvCxnSpPr>
            <p:nvPr/>
          </p:nvCxnSpPr>
          <p:spPr bwMode="gray">
            <a:xfrm>
              <a:off x="9841475" y="586220"/>
              <a:ext cx="1780777" cy="3312193"/>
            </a:xfrm>
            <a:prstGeom prst="line">
              <a:avLst/>
            </a:prstGeom>
            <a:ln w="38100">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4F0BB32B-A521-4A42-BB00-EDC7E8B8B624}"/>
                </a:ext>
              </a:extLst>
            </p:cNvPr>
            <p:cNvCxnSpPr>
              <a:cxnSpLocks/>
            </p:cNvCxnSpPr>
            <p:nvPr/>
          </p:nvCxnSpPr>
          <p:spPr bwMode="gray">
            <a:xfrm flipH="1">
              <a:off x="9847623" y="597457"/>
              <a:ext cx="1767498" cy="3300956"/>
            </a:xfrm>
            <a:prstGeom prst="line">
              <a:avLst/>
            </a:prstGeom>
            <a:ln w="38100">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B94D5BB5-D484-4980-9C36-F8425F863229}"/>
              </a:ext>
            </a:extLst>
          </p:cNvPr>
          <p:cNvGrpSpPr/>
          <p:nvPr/>
        </p:nvGrpSpPr>
        <p:grpSpPr>
          <a:xfrm>
            <a:off x="5299196" y="2354021"/>
            <a:ext cx="960852" cy="858181"/>
            <a:chOff x="1268241" y="2361268"/>
            <a:chExt cx="960852" cy="858181"/>
          </a:xfrm>
        </p:grpSpPr>
        <p:grpSp>
          <p:nvGrpSpPr>
            <p:cNvPr id="112" name="Group 111">
              <a:extLst>
                <a:ext uri="{FF2B5EF4-FFF2-40B4-BE49-F238E27FC236}">
                  <a16:creationId xmlns:a16="http://schemas.microsoft.com/office/drawing/2014/main" id="{D8A991D2-F097-45E2-B41E-D74DDDD33E4B}"/>
                </a:ext>
              </a:extLst>
            </p:cNvPr>
            <p:cNvGrpSpPr/>
            <p:nvPr/>
          </p:nvGrpSpPr>
          <p:grpSpPr>
            <a:xfrm>
              <a:off x="1268241" y="2361268"/>
              <a:ext cx="754767" cy="739029"/>
              <a:chOff x="4317796" y="4561028"/>
              <a:chExt cx="754767" cy="739029"/>
            </a:xfrm>
            <a:solidFill>
              <a:schemeClr val="accent1"/>
            </a:solidFill>
          </p:grpSpPr>
          <p:grpSp>
            <p:nvGrpSpPr>
              <p:cNvPr id="114" name="Group 113">
                <a:extLst>
                  <a:ext uri="{FF2B5EF4-FFF2-40B4-BE49-F238E27FC236}">
                    <a16:creationId xmlns:a16="http://schemas.microsoft.com/office/drawing/2014/main" id="{8AB7CB43-1739-4E64-866B-0026B2F98FF7}"/>
                  </a:ext>
                </a:extLst>
              </p:cNvPr>
              <p:cNvGrpSpPr/>
              <p:nvPr/>
            </p:nvGrpSpPr>
            <p:grpSpPr>
              <a:xfrm>
                <a:off x="4317796" y="4697569"/>
                <a:ext cx="602248" cy="602488"/>
                <a:chOff x="7736620" y="7009631"/>
                <a:chExt cx="4501800" cy="4503600"/>
              </a:xfrm>
              <a:grpFill/>
            </p:grpSpPr>
            <p:sp>
              <p:nvSpPr>
                <p:cNvPr id="129" name="Freeform: Shape 1">
                  <a:extLst>
                    <a:ext uri="{FF2B5EF4-FFF2-40B4-BE49-F238E27FC236}">
                      <a16:creationId xmlns:a16="http://schemas.microsoft.com/office/drawing/2014/main" id="{63E9B449-9261-442B-8713-4B7F1FCC5DCF}"/>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0" name="Freeform: Shape 2">
                  <a:extLst>
                    <a:ext uri="{FF2B5EF4-FFF2-40B4-BE49-F238E27FC236}">
                      <a16:creationId xmlns:a16="http://schemas.microsoft.com/office/drawing/2014/main" id="{4F2B4387-A0C1-484F-B735-D8B44BD8FA8F}"/>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31" name="Freeform: Shape 3">
                  <a:extLst>
                    <a:ext uri="{FF2B5EF4-FFF2-40B4-BE49-F238E27FC236}">
                      <a16:creationId xmlns:a16="http://schemas.microsoft.com/office/drawing/2014/main" id="{95225ABC-3708-465F-B72C-4B7B1374325F}"/>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32" name="Freeform: Shape 4">
                  <a:extLst>
                    <a:ext uri="{FF2B5EF4-FFF2-40B4-BE49-F238E27FC236}">
                      <a16:creationId xmlns:a16="http://schemas.microsoft.com/office/drawing/2014/main" id="{39007783-3197-4E14-A63C-2E4CF8DDEC7F}"/>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33" name="Freeform: Shape 5">
                  <a:extLst>
                    <a:ext uri="{FF2B5EF4-FFF2-40B4-BE49-F238E27FC236}">
                      <a16:creationId xmlns:a16="http://schemas.microsoft.com/office/drawing/2014/main" id="{B8A67EAF-C436-49EC-AD00-343667F15D8E}"/>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15" name="Group 114">
                <a:extLst>
                  <a:ext uri="{FF2B5EF4-FFF2-40B4-BE49-F238E27FC236}">
                    <a16:creationId xmlns:a16="http://schemas.microsoft.com/office/drawing/2014/main" id="{8232394B-AEF5-4AEA-BDE8-A3E987B151B7}"/>
                  </a:ext>
                </a:extLst>
              </p:cNvPr>
              <p:cNvGrpSpPr>
                <a:grpSpLocks noChangeAspect="1"/>
              </p:cNvGrpSpPr>
              <p:nvPr/>
            </p:nvGrpSpPr>
            <p:grpSpPr>
              <a:xfrm>
                <a:off x="4708024" y="4561028"/>
                <a:ext cx="364539" cy="338685"/>
                <a:chOff x="2560638" y="566738"/>
                <a:chExt cx="6486525" cy="6486525"/>
              </a:xfrm>
              <a:grpFill/>
            </p:grpSpPr>
            <p:sp>
              <p:nvSpPr>
                <p:cNvPr id="116" name="Freeform 1">
                  <a:extLst>
                    <a:ext uri="{FF2B5EF4-FFF2-40B4-BE49-F238E27FC236}">
                      <a16:creationId xmlns:a16="http://schemas.microsoft.com/office/drawing/2014/main" id="{26C2E5E3-461B-43CE-BEF3-A219E03F74A4}"/>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7" name="Freeform 2">
                  <a:extLst>
                    <a:ext uri="{FF2B5EF4-FFF2-40B4-BE49-F238E27FC236}">
                      <a16:creationId xmlns:a16="http://schemas.microsoft.com/office/drawing/2014/main" id="{B1A3E918-E3C5-4A62-9984-879804375EC6}"/>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8" name="Freeform 3">
                  <a:extLst>
                    <a:ext uri="{FF2B5EF4-FFF2-40B4-BE49-F238E27FC236}">
                      <a16:creationId xmlns:a16="http://schemas.microsoft.com/office/drawing/2014/main" id="{264DD74D-8311-458B-A0FA-529CDFCF0EE6}"/>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9" name="Freeform 4">
                  <a:extLst>
                    <a:ext uri="{FF2B5EF4-FFF2-40B4-BE49-F238E27FC236}">
                      <a16:creationId xmlns:a16="http://schemas.microsoft.com/office/drawing/2014/main" id="{083DE10F-D7D3-41A2-86B3-7372C268C050}"/>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0" name="Freeform 5">
                  <a:extLst>
                    <a:ext uri="{FF2B5EF4-FFF2-40B4-BE49-F238E27FC236}">
                      <a16:creationId xmlns:a16="http://schemas.microsoft.com/office/drawing/2014/main" id="{47473D6F-D029-4327-A3D4-6FB3752BBE58}"/>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1" name="Freeform 6">
                  <a:extLst>
                    <a:ext uri="{FF2B5EF4-FFF2-40B4-BE49-F238E27FC236}">
                      <a16:creationId xmlns:a16="http://schemas.microsoft.com/office/drawing/2014/main" id="{ADCB37FF-D42F-4F11-B081-82C8D73636E3}"/>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2" name="Freeform 7">
                  <a:extLst>
                    <a:ext uri="{FF2B5EF4-FFF2-40B4-BE49-F238E27FC236}">
                      <a16:creationId xmlns:a16="http://schemas.microsoft.com/office/drawing/2014/main" id="{E523A06F-890A-4285-AC1E-52E1ECA5AB02}"/>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3" name="Freeform 8">
                  <a:extLst>
                    <a:ext uri="{FF2B5EF4-FFF2-40B4-BE49-F238E27FC236}">
                      <a16:creationId xmlns:a16="http://schemas.microsoft.com/office/drawing/2014/main" id="{D01F6852-3F0E-4542-BB93-408660BB52C2}"/>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6" name="Freeform 9">
                  <a:extLst>
                    <a:ext uri="{FF2B5EF4-FFF2-40B4-BE49-F238E27FC236}">
                      <a16:creationId xmlns:a16="http://schemas.microsoft.com/office/drawing/2014/main" id="{5EE3195A-1B7A-496F-B843-39B6A6FD14CD}"/>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7" name="Freeform 10">
                  <a:extLst>
                    <a:ext uri="{FF2B5EF4-FFF2-40B4-BE49-F238E27FC236}">
                      <a16:creationId xmlns:a16="http://schemas.microsoft.com/office/drawing/2014/main" id="{9D5DC40E-2F5F-4372-B8EB-E5FBEB7B5543}"/>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8" name="Freeform 11">
                  <a:extLst>
                    <a:ext uri="{FF2B5EF4-FFF2-40B4-BE49-F238E27FC236}">
                      <a16:creationId xmlns:a16="http://schemas.microsoft.com/office/drawing/2014/main" id="{0EB71A7D-0E6F-4678-A84A-34E3FEC6A8BF}"/>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113" name="TextBox 112">
              <a:extLst>
                <a:ext uri="{FF2B5EF4-FFF2-40B4-BE49-F238E27FC236}">
                  <a16:creationId xmlns:a16="http://schemas.microsoft.com/office/drawing/2014/main" id="{221C22BE-4DB5-4C1A-A01D-EB5F04702F87}"/>
                </a:ext>
              </a:extLst>
            </p:cNvPr>
            <p:cNvSpPr txBox="1"/>
            <p:nvPr/>
          </p:nvSpPr>
          <p:spPr>
            <a:xfrm>
              <a:off x="1777174" y="3004005"/>
              <a:ext cx="451919" cy="215444"/>
            </a:xfrm>
            <a:prstGeom prst="rect">
              <a:avLst/>
            </a:prstGeom>
          </p:spPr>
          <p:txBody>
            <a:bodyPr wrap="none" lIns="0" tIns="0" rIns="0" bIns="0" rtlCol="0">
              <a:spAutoFit/>
            </a:bodyPr>
            <a:lstStyle/>
            <a:p>
              <a:pPr algn="l">
                <a:spcAft>
                  <a:spcPts val="600"/>
                </a:spcAft>
              </a:pPr>
              <a:r>
                <a:rPr lang="en-US" sz="1400" dirty="0">
                  <a:solidFill>
                    <a:schemeClr val="accent1"/>
                  </a:solidFill>
                  <a:latin typeface="Calibri" panose="020F0502020204030204" pitchFamily="34" charset="0"/>
                </a:rPr>
                <a:t>Active</a:t>
              </a:r>
            </a:p>
          </p:txBody>
        </p:sp>
      </p:grpSp>
      <p:sp>
        <p:nvSpPr>
          <p:cNvPr id="134" name="TextBox 133">
            <a:extLst>
              <a:ext uri="{FF2B5EF4-FFF2-40B4-BE49-F238E27FC236}">
                <a16:creationId xmlns:a16="http://schemas.microsoft.com/office/drawing/2014/main" id="{249598EE-C021-4C1C-8B78-6A0BB07B38BC}"/>
              </a:ext>
            </a:extLst>
          </p:cNvPr>
          <p:cNvSpPr txBox="1"/>
          <p:nvPr/>
        </p:nvSpPr>
        <p:spPr>
          <a:xfrm>
            <a:off x="3533629" y="2455802"/>
            <a:ext cx="1518172" cy="369332"/>
          </a:xfrm>
          <a:prstGeom prst="rect">
            <a:avLst/>
          </a:prstGeom>
        </p:spPr>
        <p:txBody>
          <a:bodyPr wrap="none" lIns="0" tIns="0" rIns="0" bIns="0" rtlCol="0">
            <a:spAutoFit/>
          </a:bodyPr>
          <a:lstStyle/>
          <a:p>
            <a:pPr algn="r"/>
            <a:r>
              <a:rPr lang="en-US" sz="1200" dirty="0">
                <a:solidFill>
                  <a:srgbClr val="FF0000"/>
                </a:solidFill>
                <a:latin typeface="Calibri" panose="020F0502020204030204" pitchFamily="34" charset="0"/>
              </a:rPr>
              <a:t>(0.9 sec later on EN-BM)</a:t>
            </a:r>
          </a:p>
          <a:p>
            <a:pPr algn="r"/>
            <a:r>
              <a:rPr lang="en-US" sz="1200" dirty="0">
                <a:solidFill>
                  <a:srgbClr val="FF0000"/>
                </a:solidFill>
                <a:latin typeface="Calibri" panose="020F0502020204030204" pitchFamily="34" charset="0"/>
              </a:rPr>
              <a:t>(3sec later on EN-VM)</a:t>
            </a:r>
          </a:p>
        </p:txBody>
      </p:sp>
      <p:cxnSp>
        <p:nvCxnSpPr>
          <p:cNvPr id="105" name="Straight Arrow Connector 104">
            <a:extLst>
              <a:ext uri="{FF2B5EF4-FFF2-40B4-BE49-F238E27FC236}">
                <a16:creationId xmlns:a16="http://schemas.microsoft.com/office/drawing/2014/main" id="{7F4C2133-29EC-40F8-9DFD-717661B76B5E}"/>
              </a:ext>
            </a:extLst>
          </p:cNvPr>
          <p:cNvCxnSpPr/>
          <p:nvPr/>
        </p:nvCxnSpPr>
        <p:spPr bwMode="gray">
          <a:xfrm>
            <a:off x="2810717" y="4636389"/>
            <a:ext cx="2191589" cy="0"/>
          </a:xfrm>
          <a:prstGeom prst="straightConnector1">
            <a:avLst/>
          </a:prstGeom>
          <a:ln w="38100">
            <a:solidFill>
              <a:srgbClr val="FF0000"/>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5136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fad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fade">
                                      <p:cBhvr>
                                        <p:cTn id="17" dur="500"/>
                                        <p:tgtEl>
                                          <p:spTgt spid="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fade">
                                      <p:cBhvr>
                                        <p:cTn id="22" dur="500"/>
                                        <p:tgtEl>
                                          <p:spTgt spid="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animEffect transition="in" filter="fade">
                                      <p:cBhvr>
                                        <p:cTn id="27" dur="500"/>
                                        <p:tgtEl>
                                          <p:spTgt spid="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
                                            <p:txEl>
                                              <p:pRg st="7" end="7"/>
                                            </p:txEl>
                                          </p:spTgt>
                                        </p:tgtEl>
                                        <p:attrNameLst>
                                          <p:attrName>style.visibility</p:attrName>
                                        </p:attrNameLst>
                                      </p:cBhvr>
                                      <p:to>
                                        <p:strVal val="visible"/>
                                      </p:to>
                                    </p:set>
                                    <p:animEffect transition="in" filter="fade">
                                      <p:cBhvr>
                                        <p:cTn id="32" dur="500"/>
                                        <p:tgtEl>
                                          <p:spTgt spid="5">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5">
                                            <p:txEl>
                                              <p:pRg st="8" end="8"/>
                                            </p:txEl>
                                          </p:spTgt>
                                        </p:tgtEl>
                                        <p:attrNameLst>
                                          <p:attrName>style.visibility</p:attrName>
                                        </p:attrNameLst>
                                      </p:cBhvr>
                                      <p:to>
                                        <p:strVal val="visible"/>
                                      </p:to>
                                    </p:set>
                                    <p:animEffect transition="in" filter="fade">
                                      <p:cBhvr>
                                        <p:cTn id="37" dur="500"/>
                                        <p:tgtEl>
                                          <p:spTgt spid="5">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5">
                                            <p:txEl>
                                              <p:pRg st="9" end="9"/>
                                            </p:txEl>
                                          </p:spTgt>
                                        </p:tgtEl>
                                        <p:attrNameLst>
                                          <p:attrName>style.visibility</p:attrName>
                                        </p:attrNameLst>
                                      </p:cBhvr>
                                      <p:to>
                                        <p:strVal val="visible"/>
                                      </p:to>
                                    </p:set>
                                    <p:animEffect transition="in" filter="fade">
                                      <p:cBhvr>
                                        <p:cTn id="42" dur="500"/>
                                        <p:tgtEl>
                                          <p:spTgt spid="5">
                                            <p:txEl>
                                              <p:pRg st="9" end="9"/>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5">
                                            <p:txEl>
                                              <p:pRg st="10" end="10"/>
                                            </p:txEl>
                                          </p:spTgt>
                                        </p:tgtEl>
                                        <p:attrNameLst>
                                          <p:attrName>style.visibility</p:attrName>
                                        </p:attrNameLst>
                                      </p:cBhvr>
                                      <p:to>
                                        <p:strVal val="visible"/>
                                      </p:to>
                                    </p:set>
                                    <p:animEffect transition="in" filter="fade">
                                      <p:cBhvr>
                                        <p:cTn id="47" dur="500"/>
                                        <p:tgtEl>
                                          <p:spTgt spid="5">
                                            <p:txEl>
                                              <p:pRg st="10" end="1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repeatCount="3000" fill="hold" nodeType="click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fade">
                                      <p:cBhvr>
                                        <p:cTn id="52" dur="500"/>
                                        <p:tgtEl>
                                          <p:spTgt spid="11"/>
                                        </p:tgtEl>
                                      </p:cBhvr>
                                    </p:animEffect>
                                  </p:childTnLst>
                                </p:cTn>
                              </p:par>
                              <p:par>
                                <p:cTn id="53" presetID="10" presetClass="entr" presetSubtype="0" repeatCount="3000" fill="hold" nodeType="with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fade">
                                      <p:cBhvr>
                                        <p:cTn id="55" dur="500"/>
                                        <p:tgtEl>
                                          <p:spTgt spid="13"/>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repeatCount="3000" fill="hold" nodeType="clickEffect">
                                  <p:stCondLst>
                                    <p:cond delay="0"/>
                                  </p:stCondLst>
                                  <p:childTnLst>
                                    <p:set>
                                      <p:cBhvr>
                                        <p:cTn id="59" dur="1" fill="hold">
                                          <p:stCondLst>
                                            <p:cond delay="0"/>
                                          </p:stCondLst>
                                        </p:cTn>
                                        <p:tgtEl>
                                          <p:spTgt spid="17"/>
                                        </p:tgtEl>
                                        <p:attrNameLst>
                                          <p:attrName>style.visibility</p:attrName>
                                        </p:attrNameLst>
                                      </p:cBhvr>
                                      <p:to>
                                        <p:strVal val="visible"/>
                                      </p:to>
                                    </p:set>
                                    <p:animEffect transition="in" filter="fade">
                                      <p:cBhvr>
                                        <p:cTn id="60" dur="500"/>
                                        <p:tgtEl>
                                          <p:spTgt spid="17"/>
                                        </p:tgtEl>
                                      </p:cBhvr>
                                    </p:animEffect>
                                  </p:childTnLst>
                                </p:cTn>
                              </p:par>
                              <p:par>
                                <p:cTn id="61" presetID="10" presetClass="entr" presetSubtype="0" repeatCount="3000" fill="hold" nodeType="with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fad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repeatCount="indefinite" fill="hold" nodeType="clickEffect">
                                  <p:stCondLst>
                                    <p:cond delay="0"/>
                                  </p:stCondLst>
                                  <p:endCondLst>
                                    <p:cond evt="onNext" delay="0">
                                      <p:tgtEl>
                                        <p:sldTgt/>
                                      </p:tgtEl>
                                    </p:cond>
                                  </p:endCondLst>
                                  <p:childTnLst>
                                    <p:set>
                                      <p:cBhvr>
                                        <p:cTn id="67" dur="1" fill="hold">
                                          <p:stCondLst>
                                            <p:cond delay="0"/>
                                          </p:stCondLst>
                                        </p:cTn>
                                        <p:tgtEl>
                                          <p:spTgt spid="105"/>
                                        </p:tgtEl>
                                        <p:attrNameLst>
                                          <p:attrName>style.visibility</p:attrName>
                                        </p:attrNameLst>
                                      </p:cBhvr>
                                      <p:to>
                                        <p:strVal val="visible"/>
                                      </p:to>
                                    </p:set>
                                    <p:animEffect transition="in" filter="fade">
                                      <p:cBhvr>
                                        <p:cTn id="68" dur="500"/>
                                        <p:tgtEl>
                                          <p:spTgt spid="105"/>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6"/>
                                        </p:tgtEl>
                                        <p:attrNameLst>
                                          <p:attrName>style.visibility</p:attrName>
                                        </p:attrNameLst>
                                      </p:cBhvr>
                                      <p:to>
                                        <p:strVal val="visible"/>
                                      </p:to>
                                    </p:set>
                                    <p:animEffect transition="in" filter="fade">
                                      <p:cBhvr>
                                        <p:cTn id="71" dur="500"/>
                                        <p:tgtEl>
                                          <p:spTgt spid="106"/>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nodeType="clickEffect">
                                  <p:stCondLst>
                                    <p:cond delay="0"/>
                                  </p:stCondLst>
                                  <p:childTnLst>
                                    <p:set>
                                      <p:cBhvr>
                                        <p:cTn id="75" dur="1" fill="hold">
                                          <p:stCondLst>
                                            <p:cond delay="0"/>
                                          </p:stCondLst>
                                        </p:cTn>
                                        <p:tgtEl>
                                          <p:spTgt spid="107"/>
                                        </p:tgtEl>
                                        <p:attrNameLst>
                                          <p:attrName>style.visibility</p:attrName>
                                        </p:attrNameLst>
                                      </p:cBhvr>
                                      <p:to>
                                        <p:strVal val="visible"/>
                                      </p:to>
                                    </p:set>
                                    <p:animEffect transition="in" filter="fade">
                                      <p:cBhvr>
                                        <p:cTn id="76" dur="500"/>
                                        <p:tgtEl>
                                          <p:spTgt spid="107"/>
                                        </p:tgtEl>
                                      </p:cBhvr>
                                    </p:animEffect>
                                  </p:childTnLst>
                                </p:cTn>
                              </p:par>
                            </p:childTnLst>
                          </p:cTn>
                        </p:par>
                        <p:par>
                          <p:cTn id="77" fill="hold">
                            <p:stCondLst>
                              <p:cond delay="500"/>
                            </p:stCondLst>
                            <p:childTnLst>
                              <p:par>
                                <p:cTn id="78" presetID="10" presetClass="exit" presetSubtype="0" fill="hold" nodeType="afterEffect">
                                  <p:stCondLst>
                                    <p:cond delay="0"/>
                                  </p:stCondLst>
                                  <p:childTnLst>
                                    <p:animEffect transition="out" filter="fade">
                                      <p:cBhvr>
                                        <p:cTn id="79" dur="500"/>
                                        <p:tgtEl>
                                          <p:spTgt spid="13"/>
                                        </p:tgtEl>
                                      </p:cBhvr>
                                    </p:animEffect>
                                    <p:set>
                                      <p:cBhvr>
                                        <p:cTn id="80" dur="1" fill="hold">
                                          <p:stCondLst>
                                            <p:cond delay="499"/>
                                          </p:stCondLst>
                                        </p:cTn>
                                        <p:tgtEl>
                                          <p:spTgt spid="13"/>
                                        </p:tgtEl>
                                        <p:attrNameLst>
                                          <p:attrName>style.visibility</p:attrName>
                                        </p:attrNameLst>
                                      </p:cBhvr>
                                      <p:to>
                                        <p:strVal val="hidden"/>
                                      </p:to>
                                    </p:set>
                                  </p:childTnLst>
                                </p:cTn>
                              </p:par>
                            </p:childTnLst>
                          </p:cTn>
                        </p:par>
                        <p:par>
                          <p:cTn id="81" fill="hold">
                            <p:stCondLst>
                              <p:cond delay="1000"/>
                            </p:stCondLst>
                            <p:childTnLst>
                              <p:par>
                                <p:cTn id="82" presetID="10" presetClass="entr" presetSubtype="0" repeatCount="3000" fill="hold" nodeType="afterEffect">
                                  <p:stCondLst>
                                    <p:cond delay="0"/>
                                  </p:stCondLst>
                                  <p:childTnLst>
                                    <p:set>
                                      <p:cBhvr>
                                        <p:cTn id="83" dur="1" fill="hold">
                                          <p:stCondLst>
                                            <p:cond delay="0"/>
                                          </p:stCondLst>
                                        </p:cTn>
                                        <p:tgtEl>
                                          <p:spTgt spid="111"/>
                                        </p:tgtEl>
                                        <p:attrNameLst>
                                          <p:attrName>style.visibility</p:attrName>
                                        </p:attrNameLst>
                                      </p:cBhvr>
                                      <p:to>
                                        <p:strVal val="visible"/>
                                      </p:to>
                                    </p:set>
                                    <p:animEffect transition="in" filter="fade">
                                      <p:cBhvr>
                                        <p:cTn id="84" dur="500"/>
                                        <p:tgtEl>
                                          <p:spTgt spid="111"/>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34"/>
                                        </p:tgtEl>
                                        <p:attrNameLst>
                                          <p:attrName>style.visibility</p:attrName>
                                        </p:attrNameLst>
                                      </p:cBhvr>
                                      <p:to>
                                        <p:strVal val="visible"/>
                                      </p:to>
                                    </p:set>
                                    <p:animEffect transition="in" filter="fade">
                                      <p:cBhvr>
                                        <p:cTn id="87"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34"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examples </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u="sng" dirty="0"/>
              <a:t>Use Case:</a:t>
            </a:r>
          </a:p>
          <a:p>
            <a:pPr>
              <a:spcBef>
                <a:spcPts val="0"/>
              </a:spcBef>
              <a:buNone/>
            </a:pPr>
            <a:r>
              <a:rPr lang="en-US" sz="1600" dirty="0"/>
              <a:t>Redirect specific Host requests (finance.xyz.com) to HTTPS</a:t>
            </a:r>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Inject header with character ' (single quote) (1/2)</a:t>
            </a:r>
          </a:p>
        </p:txBody>
      </p:sp>
      <p:cxnSp>
        <p:nvCxnSpPr>
          <p:cNvPr id="93" name="Straight Connector 92">
            <a:extLst>
              <a:ext uri="{FF2B5EF4-FFF2-40B4-BE49-F238E27FC236}">
                <a16:creationId xmlns:a16="http://schemas.microsoft.com/office/drawing/2014/main" id="{0C5BACE0-DDAF-1E4B-994F-A232583427DC}"/>
              </a:ext>
            </a:extLst>
          </p:cNvPr>
          <p:cNvCxnSpPr>
            <a:cxnSpLocks/>
            <a:stCxn id="108" idx="3"/>
          </p:cNvCxnSpPr>
          <p:nvPr/>
        </p:nvCxnSpPr>
        <p:spPr>
          <a:xfrm>
            <a:off x="3937311" y="2600807"/>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4" name="Group 93">
            <a:extLst>
              <a:ext uri="{FF2B5EF4-FFF2-40B4-BE49-F238E27FC236}">
                <a16:creationId xmlns:a16="http://schemas.microsoft.com/office/drawing/2014/main" id="{0C01DD1C-6761-F145-AC39-B6E4B21F8D1B}"/>
              </a:ext>
            </a:extLst>
          </p:cNvPr>
          <p:cNvGrpSpPr/>
          <p:nvPr/>
        </p:nvGrpSpPr>
        <p:grpSpPr>
          <a:xfrm>
            <a:off x="3335063" y="2163022"/>
            <a:ext cx="754767" cy="739029"/>
            <a:chOff x="4317796" y="4561028"/>
            <a:chExt cx="754767" cy="739029"/>
          </a:xfrm>
        </p:grpSpPr>
        <p:grpSp>
          <p:nvGrpSpPr>
            <p:cNvPr id="95" name="Group 94">
              <a:extLst>
                <a:ext uri="{FF2B5EF4-FFF2-40B4-BE49-F238E27FC236}">
                  <a16:creationId xmlns:a16="http://schemas.microsoft.com/office/drawing/2014/main" id="{9E9E4859-9F9A-5941-B74E-11A3A759792D}"/>
                </a:ext>
              </a:extLst>
            </p:cNvPr>
            <p:cNvGrpSpPr/>
            <p:nvPr/>
          </p:nvGrpSpPr>
          <p:grpSpPr>
            <a:xfrm>
              <a:off x="4317796" y="4697569"/>
              <a:ext cx="602248" cy="602488"/>
              <a:chOff x="7736620" y="7009631"/>
              <a:chExt cx="4501800" cy="4503600"/>
            </a:xfrm>
            <a:solidFill>
              <a:schemeClr val="accent1"/>
            </a:solidFill>
          </p:grpSpPr>
          <p:sp>
            <p:nvSpPr>
              <p:cNvPr id="108" name="Freeform: Shape 1">
                <a:extLst>
                  <a:ext uri="{FF2B5EF4-FFF2-40B4-BE49-F238E27FC236}">
                    <a16:creationId xmlns:a16="http://schemas.microsoft.com/office/drawing/2014/main" id="{B466449B-9A19-B741-A3FB-58B8FD4365DF}"/>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09" name="Freeform: Shape 2">
                <a:extLst>
                  <a:ext uri="{FF2B5EF4-FFF2-40B4-BE49-F238E27FC236}">
                    <a16:creationId xmlns:a16="http://schemas.microsoft.com/office/drawing/2014/main" id="{773BECE4-F90E-E34A-A321-2F411D346790}"/>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10" name="Freeform: Shape 3">
                <a:extLst>
                  <a:ext uri="{FF2B5EF4-FFF2-40B4-BE49-F238E27FC236}">
                    <a16:creationId xmlns:a16="http://schemas.microsoft.com/office/drawing/2014/main" id="{94DE62F9-C0F9-504C-BB3E-5215B2477DD9}"/>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11" name="Freeform: Shape 4">
                <a:extLst>
                  <a:ext uri="{FF2B5EF4-FFF2-40B4-BE49-F238E27FC236}">
                    <a16:creationId xmlns:a16="http://schemas.microsoft.com/office/drawing/2014/main" id="{6ED843A0-55AD-AE41-996C-72A53A60A7BA}"/>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12" name="Freeform: Shape 5">
                <a:extLst>
                  <a:ext uri="{FF2B5EF4-FFF2-40B4-BE49-F238E27FC236}">
                    <a16:creationId xmlns:a16="http://schemas.microsoft.com/office/drawing/2014/main" id="{CFEE01C3-4C8E-3540-A905-1968879AD7E5}"/>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96" name="Group 95">
              <a:extLst>
                <a:ext uri="{FF2B5EF4-FFF2-40B4-BE49-F238E27FC236}">
                  <a16:creationId xmlns:a16="http://schemas.microsoft.com/office/drawing/2014/main" id="{81D858AD-103E-844B-8603-E2D04F05B308}"/>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97" name="Freeform 1">
                <a:extLst>
                  <a:ext uri="{FF2B5EF4-FFF2-40B4-BE49-F238E27FC236}">
                    <a16:creationId xmlns:a16="http://schemas.microsoft.com/office/drawing/2014/main" id="{C4876F6D-C321-494D-AF62-8557DE267780}"/>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8" name="Freeform 2">
                <a:extLst>
                  <a:ext uri="{FF2B5EF4-FFF2-40B4-BE49-F238E27FC236}">
                    <a16:creationId xmlns:a16="http://schemas.microsoft.com/office/drawing/2014/main" id="{B5BB25D9-3136-A047-AEBD-C50A3C6AD02D}"/>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9" name="Freeform 3">
                <a:extLst>
                  <a:ext uri="{FF2B5EF4-FFF2-40B4-BE49-F238E27FC236}">
                    <a16:creationId xmlns:a16="http://schemas.microsoft.com/office/drawing/2014/main" id="{ABC713C5-B655-8848-ACB6-914F48664982}"/>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0" name="Freeform 4">
                <a:extLst>
                  <a:ext uri="{FF2B5EF4-FFF2-40B4-BE49-F238E27FC236}">
                    <a16:creationId xmlns:a16="http://schemas.microsoft.com/office/drawing/2014/main" id="{9952DDC7-F6DE-C946-9DE1-085C896096B5}"/>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1" name="Freeform 5">
                <a:extLst>
                  <a:ext uri="{FF2B5EF4-FFF2-40B4-BE49-F238E27FC236}">
                    <a16:creationId xmlns:a16="http://schemas.microsoft.com/office/drawing/2014/main" id="{8A758345-9789-A145-B8D2-44EC7421B46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2" name="Freeform 6">
                <a:extLst>
                  <a:ext uri="{FF2B5EF4-FFF2-40B4-BE49-F238E27FC236}">
                    <a16:creationId xmlns:a16="http://schemas.microsoft.com/office/drawing/2014/main" id="{29416D7B-8208-1942-9D1A-0FB11D91F2E9}"/>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3" name="Freeform 7">
                <a:extLst>
                  <a:ext uri="{FF2B5EF4-FFF2-40B4-BE49-F238E27FC236}">
                    <a16:creationId xmlns:a16="http://schemas.microsoft.com/office/drawing/2014/main" id="{A3F79FFA-330B-AE4A-A021-9A9AA668D06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4" name="Freeform 8">
                <a:extLst>
                  <a:ext uri="{FF2B5EF4-FFF2-40B4-BE49-F238E27FC236}">
                    <a16:creationId xmlns:a16="http://schemas.microsoft.com/office/drawing/2014/main" id="{7BA0E5F6-E761-2745-9007-FF06A392760F}"/>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5" name="Freeform 9">
                <a:extLst>
                  <a:ext uri="{FF2B5EF4-FFF2-40B4-BE49-F238E27FC236}">
                    <a16:creationId xmlns:a16="http://schemas.microsoft.com/office/drawing/2014/main" id="{CE4A3BC1-133D-6A48-B16E-A0533AF39FED}"/>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6" name="Freeform 10">
                <a:extLst>
                  <a:ext uri="{FF2B5EF4-FFF2-40B4-BE49-F238E27FC236}">
                    <a16:creationId xmlns:a16="http://schemas.microsoft.com/office/drawing/2014/main" id="{F75579AA-6655-174E-AC67-D1B3D9CD9494}"/>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7" name="Freeform 11">
                <a:extLst>
                  <a:ext uri="{FF2B5EF4-FFF2-40B4-BE49-F238E27FC236}">
                    <a16:creationId xmlns:a16="http://schemas.microsoft.com/office/drawing/2014/main" id="{21DAB83F-1834-414E-B277-4E14AFC68891}"/>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113" name="Straight Connector 112">
            <a:extLst>
              <a:ext uri="{FF2B5EF4-FFF2-40B4-BE49-F238E27FC236}">
                <a16:creationId xmlns:a16="http://schemas.microsoft.com/office/drawing/2014/main" id="{2E190920-1B44-2F44-A3B6-B22F5D7ADFD2}"/>
              </a:ext>
            </a:extLst>
          </p:cNvPr>
          <p:cNvCxnSpPr>
            <a:cxnSpLocks/>
            <a:endCxn id="108" idx="1"/>
          </p:cNvCxnSpPr>
          <p:nvPr/>
        </p:nvCxnSpPr>
        <p:spPr>
          <a:xfrm>
            <a:off x="1439903" y="2591996"/>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9F9DDD18-36A5-ED44-B267-3FD9226D1E60}"/>
              </a:ext>
            </a:extLst>
          </p:cNvPr>
          <p:cNvSpPr txBox="1"/>
          <p:nvPr/>
        </p:nvSpPr>
        <p:spPr>
          <a:xfrm>
            <a:off x="3164103" y="2891027"/>
            <a:ext cx="1271567"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 or HTTPS</a:t>
            </a:r>
          </a:p>
        </p:txBody>
      </p:sp>
      <p:sp>
        <p:nvSpPr>
          <p:cNvPr id="115" name="Rectangle 114">
            <a:extLst>
              <a:ext uri="{FF2B5EF4-FFF2-40B4-BE49-F238E27FC236}">
                <a16:creationId xmlns:a16="http://schemas.microsoft.com/office/drawing/2014/main" id="{48835B5C-4452-D947-9E47-88023D30F531}"/>
              </a:ext>
            </a:extLst>
          </p:cNvPr>
          <p:cNvSpPr/>
          <p:nvPr/>
        </p:nvSpPr>
        <p:spPr>
          <a:xfrm>
            <a:off x="468653" y="3720741"/>
            <a:ext cx="3036525"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GET http://www.xyz.com/page1.html</a:t>
            </a:r>
          </a:p>
        </p:txBody>
      </p:sp>
      <p:sp>
        <p:nvSpPr>
          <p:cNvPr id="116" name="Right Arrow 26">
            <a:extLst>
              <a:ext uri="{FF2B5EF4-FFF2-40B4-BE49-F238E27FC236}">
                <a16:creationId xmlns:a16="http://schemas.microsoft.com/office/drawing/2014/main" id="{29F97107-E4AA-E94C-9FD6-AD2C7C94E989}"/>
              </a:ext>
            </a:extLst>
          </p:cNvPr>
          <p:cNvSpPr/>
          <p:nvPr/>
        </p:nvSpPr>
        <p:spPr>
          <a:xfrm>
            <a:off x="360540" y="3974194"/>
            <a:ext cx="3044115"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17" name="Right Arrow 29">
            <a:extLst>
              <a:ext uri="{FF2B5EF4-FFF2-40B4-BE49-F238E27FC236}">
                <a16:creationId xmlns:a16="http://schemas.microsoft.com/office/drawing/2014/main" id="{09EF2161-FF24-D349-B838-4C876948E9F1}"/>
              </a:ext>
            </a:extLst>
          </p:cNvPr>
          <p:cNvSpPr/>
          <p:nvPr/>
        </p:nvSpPr>
        <p:spPr>
          <a:xfrm rot="10800000">
            <a:off x="360538" y="4286843"/>
            <a:ext cx="304411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118" name="Straight Connector 117">
            <a:extLst>
              <a:ext uri="{FF2B5EF4-FFF2-40B4-BE49-F238E27FC236}">
                <a16:creationId xmlns:a16="http://schemas.microsoft.com/office/drawing/2014/main" id="{1C70E9F8-9336-C449-AFE9-AF20FEA7E3AF}"/>
              </a:ext>
            </a:extLst>
          </p:cNvPr>
          <p:cNvCxnSpPr>
            <a:cxnSpLocks/>
            <a:endCxn id="124" idx="2"/>
          </p:cNvCxnSpPr>
          <p:nvPr/>
        </p:nvCxnSpPr>
        <p:spPr bwMode="auto">
          <a:xfrm>
            <a:off x="5696127" y="2056889"/>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0E003EB7-B37D-ED4C-9089-2E362B14FA61}"/>
              </a:ext>
            </a:extLst>
          </p:cNvPr>
          <p:cNvCxnSpPr>
            <a:cxnSpLocks/>
          </p:cNvCxnSpPr>
          <p:nvPr/>
        </p:nvCxnSpPr>
        <p:spPr>
          <a:xfrm>
            <a:off x="5707602" y="1879882"/>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E7D5D5AB-94A1-C84A-B727-12D654CBB22F}"/>
              </a:ext>
            </a:extLst>
          </p:cNvPr>
          <p:cNvCxnSpPr>
            <a:cxnSpLocks/>
            <a:endCxn id="125" idx="2"/>
          </p:cNvCxnSpPr>
          <p:nvPr/>
        </p:nvCxnSpPr>
        <p:spPr bwMode="auto">
          <a:xfrm flipV="1">
            <a:off x="5695858" y="2511141"/>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81C7B241-E6FB-A74E-89A3-B20B1072D656}"/>
              </a:ext>
            </a:extLst>
          </p:cNvPr>
          <p:cNvCxnSpPr>
            <a:cxnSpLocks/>
            <a:endCxn id="126" idx="2"/>
          </p:cNvCxnSpPr>
          <p:nvPr/>
        </p:nvCxnSpPr>
        <p:spPr bwMode="auto">
          <a:xfrm>
            <a:off x="5695858" y="2971289"/>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22" name="Rounded Rectangle 109">
            <a:extLst>
              <a:ext uri="{FF2B5EF4-FFF2-40B4-BE49-F238E27FC236}">
                <a16:creationId xmlns:a16="http://schemas.microsoft.com/office/drawing/2014/main" id="{FF304D0E-562D-764B-8B26-0B143B13F35A}"/>
              </a:ext>
            </a:extLst>
          </p:cNvPr>
          <p:cNvSpPr/>
          <p:nvPr/>
        </p:nvSpPr>
        <p:spPr>
          <a:xfrm>
            <a:off x="6061922" y="1766798"/>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23" name="TextBox 122">
            <a:extLst>
              <a:ext uri="{FF2B5EF4-FFF2-40B4-BE49-F238E27FC236}">
                <a16:creationId xmlns:a16="http://schemas.microsoft.com/office/drawing/2014/main" id="{38369F69-45EF-F14B-8C5E-C20F900B562E}"/>
              </a:ext>
            </a:extLst>
          </p:cNvPr>
          <p:cNvSpPr txBox="1"/>
          <p:nvPr/>
        </p:nvSpPr>
        <p:spPr>
          <a:xfrm>
            <a:off x="6711457" y="1697026"/>
            <a:ext cx="830308"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24" name="Oval 123">
            <a:extLst>
              <a:ext uri="{FF2B5EF4-FFF2-40B4-BE49-F238E27FC236}">
                <a16:creationId xmlns:a16="http://schemas.microsoft.com/office/drawing/2014/main" id="{438EFDFD-5DB5-C642-BFA6-3EA6D4134D5F}"/>
              </a:ext>
            </a:extLst>
          </p:cNvPr>
          <p:cNvSpPr>
            <a:spLocks noChangeAspect="1"/>
          </p:cNvSpPr>
          <p:nvPr/>
        </p:nvSpPr>
        <p:spPr>
          <a:xfrm>
            <a:off x="6183556" y="187774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5" name="Oval 124">
            <a:extLst>
              <a:ext uri="{FF2B5EF4-FFF2-40B4-BE49-F238E27FC236}">
                <a16:creationId xmlns:a16="http://schemas.microsoft.com/office/drawing/2014/main" id="{531BB207-4410-8C4D-A5CD-0B0CB8331D53}"/>
              </a:ext>
            </a:extLst>
          </p:cNvPr>
          <p:cNvSpPr>
            <a:spLocks noChangeAspect="1"/>
          </p:cNvSpPr>
          <p:nvPr/>
        </p:nvSpPr>
        <p:spPr>
          <a:xfrm>
            <a:off x="6183556" y="232826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6" name="Oval 125">
            <a:extLst>
              <a:ext uri="{FF2B5EF4-FFF2-40B4-BE49-F238E27FC236}">
                <a16:creationId xmlns:a16="http://schemas.microsoft.com/office/drawing/2014/main" id="{350F4466-2873-F54B-90B4-740B901E1772}"/>
              </a:ext>
            </a:extLst>
          </p:cNvPr>
          <p:cNvSpPr>
            <a:spLocks noChangeAspect="1"/>
          </p:cNvSpPr>
          <p:nvPr/>
        </p:nvSpPr>
        <p:spPr>
          <a:xfrm>
            <a:off x="6183556" y="279220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127" name="Group 126">
            <a:extLst>
              <a:ext uri="{FF2B5EF4-FFF2-40B4-BE49-F238E27FC236}">
                <a16:creationId xmlns:a16="http://schemas.microsoft.com/office/drawing/2014/main" id="{3959BC7C-909C-4044-970B-BDA1659E2F10}"/>
              </a:ext>
            </a:extLst>
          </p:cNvPr>
          <p:cNvGrpSpPr>
            <a:grpSpLocks noChangeAspect="1"/>
          </p:cNvGrpSpPr>
          <p:nvPr/>
        </p:nvGrpSpPr>
        <p:grpSpPr>
          <a:xfrm>
            <a:off x="421650" y="2233644"/>
            <a:ext cx="745825" cy="731520"/>
            <a:chOff x="609600" y="1371441"/>
            <a:chExt cx="1828959" cy="1828959"/>
          </a:xfrm>
        </p:grpSpPr>
        <p:sp>
          <p:nvSpPr>
            <p:cNvPr id="128" name="Oval 127">
              <a:extLst>
                <a:ext uri="{FF2B5EF4-FFF2-40B4-BE49-F238E27FC236}">
                  <a16:creationId xmlns:a16="http://schemas.microsoft.com/office/drawing/2014/main" id="{B0367C89-5E6F-384F-9B0E-0C1A908A2077}"/>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129" name="Freeform 5">
              <a:extLst>
                <a:ext uri="{FF2B5EF4-FFF2-40B4-BE49-F238E27FC236}">
                  <a16:creationId xmlns:a16="http://schemas.microsoft.com/office/drawing/2014/main" id="{D8CDA982-A74E-AC4B-959B-042E0585ADA7}"/>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130" name="Rectangle 129">
            <a:extLst>
              <a:ext uri="{FF2B5EF4-FFF2-40B4-BE49-F238E27FC236}">
                <a16:creationId xmlns:a16="http://schemas.microsoft.com/office/drawing/2014/main" id="{D6CC26C7-38CF-8A42-ABA3-34925273D8FD}"/>
              </a:ext>
            </a:extLst>
          </p:cNvPr>
          <p:cNvSpPr/>
          <p:nvPr/>
        </p:nvSpPr>
        <p:spPr>
          <a:xfrm>
            <a:off x="3880689" y="3717186"/>
            <a:ext cx="3036525"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GET http://www.xyz.com/page1.html</a:t>
            </a:r>
          </a:p>
        </p:txBody>
      </p:sp>
      <p:sp>
        <p:nvSpPr>
          <p:cNvPr id="131" name="Right Arrow 26">
            <a:extLst>
              <a:ext uri="{FF2B5EF4-FFF2-40B4-BE49-F238E27FC236}">
                <a16:creationId xmlns:a16="http://schemas.microsoft.com/office/drawing/2014/main" id="{DF35F389-3C7D-B944-BBEF-2FCFE356ECCD}"/>
              </a:ext>
            </a:extLst>
          </p:cNvPr>
          <p:cNvSpPr/>
          <p:nvPr/>
        </p:nvSpPr>
        <p:spPr>
          <a:xfrm>
            <a:off x="3772576" y="3970639"/>
            <a:ext cx="3044115"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32" name="Right Arrow 29">
            <a:extLst>
              <a:ext uri="{FF2B5EF4-FFF2-40B4-BE49-F238E27FC236}">
                <a16:creationId xmlns:a16="http://schemas.microsoft.com/office/drawing/2014/main" id="{B5089ADF-AD8D-AF4F-A47B-CEBC342C7DE0}"/>
              </a:ext>
            </a:extLst>
          </p:cNvPr>
          <p:cNvSpPr/>
          <p:nvPr/>
        </p:nvSpPr>
        <p:spPr>
          <a:xfrm rot="10800000">
            <a:off x="3772574" y="4283288"/>
            <a:ext cx="304411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33" name="Rectangle 132">
            <a:extLst>
              <a:ext uri="{FF2B5EF4-FFF2-40B4-BE49-F238E27FC236}">
                <a16:creationId xmlns:a16="http://schemas.microsoft.com/office/drawing/2014/main" id="{F7DCB1A7-48A3-6847-A14A-B7E005AB9EDA}"/>
              </a:ext>
            </a:extLst>
          </p:cNvPr>
          <p:cNvSpPr/>
          <p:nvPr/>
        </p:nvSpPr>
        <p:spPr>
          <a:xfrm>
            <a:off x="3725303" y="4566192"/>
            <a:ext cx="3091385" cy="646331"/>
          </a:xfrm>
          <a:prstGeom prst="rect">
            <a:avLst/>
          </a:prstGeom>
        </p:spPr>
        <p:txBody>
          <a:bodyPr wrap="square" anchor="t">
            <a:spAutoFit/>
          </a:bodyPr>
          <a:lstStyle/>
          <a:p>
            <a:pPr algn="r"/>
            <a:r>
              <a:rPr lang="en-US" sz="1200" dirty="0">
                <a:solidFill>
                  <a:schemeClr val="accent2"/>
                </a:solidFill>
                <a:latin typeface="Calibri" panose="020F0502020204030204" pitchFamily="34" charset="0"/>
              </a:rPr>
              <a:t>200 OK</a:t>
            </a:r>
          </a:p>
          <a:p>
            <a:pPr algn="r"/>
            <a:r>
              <a:rPr lang="en-US" sz="1200" dirty="0">
                <a:solidFill>
                  <a:schemeClr val="accent2"/>
                </a:solidFill>
                <a:latin typeface="Calibri" panose="020F0502020204030204" pitchFamily="34" charset="0"/>
              </a:rPr>
              <a:t>Server: Microsoft-IIS/7.5</a:t>
            </a:r>
          </a:p>
          <a:p>
            <a:pPr algn="r"/>
            <a:r>
              <a:rPr lang="en-US" sz="1200" dirty="0">
                <a:solidFill>
                  <a:schemeClr val="accent2"/>
                </a:solidFill>
                <a:latin typeface="Calibri" panose="020F0502020204030204" pitchFamily="34" charset="0"/>
              </a:rPr>
              <a:t>&lt;body Response&gt;</a:t>
            </a:r>
          </a:p>
        </p:txBody>
      </p:sp>
      <p:sp>
        <p:nvSpPr>
          <p:cNvPr id="134" name="Rectangle 133">
            <a:extLst>
              <a:ext uri="{FF2B5EF4-FFF2-40B4-BE49-F238E27FC236}">
                <a16:creationId xmlns:a16="http://schemas.microsoft.com/office/drawing/2014/main" id="{C07781F0-A7E7-134E-9DB5-7CFD8A8804E4}"/>
              </a:ext>
            </a:extLst>
          </p:cNvPr>
          <p:cNvSpPr/>
          <p:nvPr/>
        </p:nvSpPr>
        <p:spPr>
          <a:xfrm>
            <a:off x="313267" y="4566192"/>
            <a:ext cx="3091385" cy="830997"/>
          </a:xfrm>
          <a:prstGeom prst="rect">
            <a:avLst/>
          </a:prstGeom>
        </p:spPr>
        <p:txBody>
          <a:bodyPr wrap="square" anchor="t">
            <a:spAutoFit/>
          </a:bodyPr>
          <a:lstStyle/>
          <a:p>
            <a:pPr algn="r"/>
            <a:r>
              <a:rPr lang="en-US" sz="1200" dirty="0">
                <a:solidFill>
                  <a:schemeClr val="accent2"/>
                </a:solidFill>
                <a:latin typeface="Calibri" panose="020F0502020204030204" pitchFamily="34" charset="0"/>
              </a:rPr>
              <a:t>200 OK</a:t>
            </a:r>
          </a:p>
          <a:p>
            <a:pPr algn="r"/>
            <a:r>
              <a:rPr lang="en-US" sz="1200" dirty="0">
                <a:solidFill>
                  <a:schemeClr val="accent2"/>
                </a:solidFill>
                <a:latin typeface="Calibri" panose="020F0502020204030204" pitchFamily="34" charset="0"/>
              </a:rPr>
              <a:t>Server: Microsoft-IIS/7.5</a:t>
            </a:r>
          </a:p>
          <a:p>
            <a:pPr algn="r"/>
            <a:r>
              <a:rPr lang="en-US" sz="1200" dirty="0">
                <a:solidFill>
                  <a:srgbClr val="FF0000"/>
                </a:solidFill>
                <a:latin typeface="Calibri" panose="020F0502020204030204" pitchFamily="34" charset="0"/>
              </a:rPr>
              <a:t>Content-Security-Policy: blob: 'unsafe-inline' </a:t>
            </a:r>
          </a:p>
          <a:p>
            <a:pPr algn="r"/>
            <a:r>
              <a:rPr lang="en-US" sz="1200" dirty="0">
                <a:solidFill>
                  <a:schemeClr val="accent2"/>
                </a:solidFill>
                <a:latin typeface="Calibri" panose="020F0502020204030204" pitchFamily="34" charset="0"/>
              </a:rPr>
              <a:t>&lt;body Response&gt;</a:t>
            </a:r>
          </a:p>
        </p:txBody>
      </p:sp>
    </p:spTree>
    <p:extLst>
      <p:ext uri="{BB962C8B-B14F-4D97-AF65-F5344CB8AC3E}">
        <p14:creationId xmlns:p14="http://schemas.microsoft.com/office/powerpoint/2010/main" val="580828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Add LB Rule configuration to Virtual Server</a:t>
            </a:r>
          </a:p>
          <a:p>
            <a:pPr lvl="1"/>
            <a:r>
              <a:rPr lang="en-US" dirty="0"/>
              <a:t>Under Networking – Load Balancing – Virtual Servers </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 </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Inject header with character ' (single quote) (2/2)</a:t>
            </a:r>
          </a:p>
        </p:txBody>
      </p:sp>
      <p:sp>
        <p:nvSpPr>
          <p:cNvPr id="20" name="Rectangle 19">
            <a:extLst>
              <a:ext uri="{FF2B5EF4-FFF2-40B4-BE49-F238E27FC236}">
                <a16:creationId xmlns:a16="http://schemas.microsoft.com/office/drawing/2014/main" id="{0A1A142D-4182-4915-AAEC-D3BDD7DD2245}"/>
              </a:ext>
            </a:extLst>
          </p:cNvPr>
          <p:cNvSpPr/>
          <p:nvPr/>
        </p:nvSpPr>
        <p:spPr>
          <a:xfrm>
            <a:off x="7203233" y="130174"/>
            <a:ext cx="4721975" cy="2634054"/>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1" name="Picture 10">
            <a:extLst>
              <a:ext uri="{FF2B5EF4-FFF2-40B4-BE49-F238E27FC236}">
                <a16:creationId xmlns:a16="http://schemas.microsoft.com/office/drawing/2014/main" id="{044E2EAE-FA5D-F943-A04F-FAA9CFE862FC}"/>
              </a:ext>
            </a:extLst>
          </p:cNvPr>
          <p:cNvPicPr>
            <a:picLocks noChangeAspect="1"/>
          </p:cNvPicPr>
          <p:nvPr/>
        </p:nvPicPr>
        <p:blipFill rotWithShape="1">
          <a:blip r:embed="rId2"/>
          <a:srcRect b="13492"/>
          <a:stretch/>
        </p:blipFill>
        <p:spPr>
          <a:xfrm>
            <a:off x="1287379" y="3124713"/>
            <a:ext cx="8945118" cy="2830919"/>
          </a:xfrm>
          <a:prstGeom prst="rect">
            <a:avLst/>
          </a:prstGeom>
        </p:spPr>
      </p:pic>
      <p:pic>
        <p:nvPicPr>
          <p:cNvPr id="6" name="Picture 5">
            <a:extLst>
              <a:ext uri="{FF2B5EF4-FFF2-40B4-BE49-F238E27FC236}">
                <a16:creationId xmlns:a16="http://schemas.microsoft.com/office/drawing/2014/main" id="{46B111F6-BFFB-BB4F-92A7-5FF3DB5145ED}"/>
              </a:ext>
            </a:extLst>
          </p:cNvPr>
          <p:cNvPicPr>
            <a:picLocks noChangeAspect="1"/>
          </p:cNvPicPr>
          <p:nvPr/>
        </p:nvPicPr>
        <p:blipFill>
          <a:blip r:embed="rId3"/>
          <a:stretch>
            <a:fillRect/>
          </a:stretch>
        </p:blipFill>
        <p:spPr>
          <a:xfrm>
            <a:off x="7275180" y="225461"/>
            <a:ext cx="4697095" cy="2443480"/>
          </a:xfrm>
          <a:prstGeom prst="rect">
            <a:avLst/>
          </a:prstGeom>
        </p:spPr>
      </p:pic>
      <p:sp>
        <p:nvSpPr>
          <p:cNvPr id="55" name="Rectangle 54">
            <a:extLst>
              <a:ext uri="{FF2B5EF4-FFF2-40B4-BE49-F238E27FC236}">
                <a16:creationId xmlns:a16="http://schemas.microsoft.com/office/drawing/2014/main" id="{F67706D5-F06B-9740-AB21-EB58A9A10E33}"/>
              </a:ext>
            </a:extLst>
          </p:cNvPr>
          <p:cNvSpPr/>
          <p:nvPr/>
        </p:nvSpPr>
        <p:spPr>
          <a:xfrm>
            <a:off x="6894326" y="3153251"/>
            <a:ext cx="1414051"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6" name="TextBox 55">
            <a:extLst>
              <a:ext uri="{FF2B5EF4-FFF2-40B4-BE49-F238E27FC236}">
                <a16:creationId xmlns:a16="http://schemas.microsoft.com/office/drawing/2014/main" id="{DAAFAD94-8988-0041-82A2-2206AE6BC206}"/>
              </a:ext>
            </a:extLst>
          </p:cNvPr>
          <p:cNvSpPr txBox="1"/>
          <p:nvPr/>
        </p:nvSpPr>
        <p:spPr>
          <a:xfrm>
            <a:off x="9640122" y="4771071"/>
            <a:ext cx="2098608"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blob: \39unsafe-inline\39</a:t>
            </a:r>
          </a:p>
        </p:txBody>
      </p:sp>
      <p:cxnSp>
        <p:nvCxnSpPr>
          <p:cNvPr id="57" name="Straight Arrow Connector 56">
            <a:extLst>
              <a:ext uri="{FF2B5EF4-FFF2-40B4-BE49-F238E27FC236}">
                <a16:creationId xmlns:a16="http://schemas.microsoft.com/office/drawing/2014/main" id="{698E5766-D345-D446-9726-2E092F105B92}"/>
              </a:ext>
            </a:extLst>
          </p:cNvPr>
          <p:cNvCxnSpPr>
            <a:cxnSpLocks/>
            <a:stCxn id="56" idx="1"/>
          </p:cNvCxnSpPr>
          <p:nvPr/>
        </p:nvCxnSpPr>
        <p:spPr bwMode="gray">
          <a:xfrm flipH="1">
            <a:off x="9107905" y="4924960"/>
            <a:ext cx="532217" cy="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28719B5-6552-3C47-9273-2A779D5DBCA5}"/>
              </a:ext>
            </a:extLst>
          </p:cNvPr>
          <p:cNvSpPr txBox="1"/>
          <p:nvPr/>
        </p:nvSpPr>
        <p:spPr>
          <a:xfrm>
            <a:off x="9623727" y="5194018"/>
            <a:ext cx="2332153" cy="1169551"/>
          </a:xfrm>
          <a:prstGeom prst="rect">
            <a:avLst/>
          </a:prstGeom>
          <a:solidFill>
            <a:schemeClr val="bg1">
              <a:alpha val="90000"/>
            </a:schemeClr>
          </a:solidFill>
          <a:ln w="28575">
            <a:solidFill>
              <a:srgbClr val="FF0000"/>
            </a:solidFill>
          </a:ln>
        </p:spPr>
        <p:txBody>
          <a:bodyPr wrap="square" rtlCol="0">
            <a:spAutoFit/>
          </a:bodyPr>
          <a:lstStyle/>
          <a:p>
            <a:pPr>
              <a:defRPr/>
            </a:pPr>
            <a:r>
              <a:rPr lang="en-US" sz="1400" dirty="0">
                <a:solidFill>
                  <a:schemeClr val="tx2"/>
                </a:solidFill>
                <a:latin typeface="Calibri" panose="020F0502020204030204" pitchFamily="34" charset="0"/>
              </a:rPr>
              <a:t>Note: ' (single quote) character is not allowed to be used in a LB rule.</a:t>
            </a:r>
          </a:p>
          <a:p>
            <a:pPr>
              <a:defRPr/>
            </a:pPr>
            <a:r>
              <a:rPr lang="en-US" sz="1400" dirty="0">
                <a:solidFill>
                  <a:schemeClr val="tx2"/>
                </a:solidFill>
                <a:latin typeface="Calibri" panose="020F0502020204030204" pitchFamily="34" charset="0"/>
              </a:rPr>
              <a:t>The workaround is to use the \</a:t>
            </a:r>
            <a:r>
              <a:rPr lang="en-US" sz="1400" dirty="0" err="1">
                <a:solidFill>
                  <a:schemeClr val="tx2"/>
                </a:solidFill>
                <a:latin typeface="Calibri" panose="020F0502020204030204" pitchFamily="34" charset="0"/>
              </a:rPr>
              <a:t>unicode</a:t>
            </a:r>
            <a:r>
              <a:rPr lang="en-US" sz="1400" dirty="0">
                <a:solidFill>
                  <a:schemeClr val="tx2"/>
                </a:solidFill>
                <a:latin typeface="Calibri" panose="020F0502020204030204" pitchFamily="34" charset="0"/>
              </a:rPr>
              <a:t> instead (\39 for ')</a:t>
            </a:r>
          </a:p>
        </p:txBody>
      </p:sp>
    </p:spTree>
    <p:extLst>
      <p:ext uri="{BB962C8B-B14F-4D97-AF65-F5344CB8AC3E}">
        <p14:creationId xmlns:p14="http://schemas.microsoft.com/office/powerpoint/2010/main" val="1620626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examples </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u="sng" dirty="0"/>
              <a:t>Use Case:</a:t>
            </a:r>
          </a:p>
          <a:p>
            <a:pPr>
              <a:spcBef>
                <a:spcPts val="0"/>
              </a:spcBef>
              <a:buNone/>
            </a:pPr>
            <a:r>
              <a:rPr lang="en-US" sz="1600" dirty="0"/>
              <a:t>Rewrite the URL based on:</a:t>
            </a:r>
          </a:p>
          <a:p>
            <a:pPr marL="285750" indent="-285750">
              <a:spcBef>
                <a:spcPts val="0"/>
              </a:spcBef>
              <a:buFont typeface="Arial" panose="020B0604020202020204" pitchFamily="34" charset="0"/>
              <a:buChar char="•"/>
            </a:pPr>
            <a:r>
              <a:rPr lang="en-US" sz="1600" dirty="0"/>
              <a:t>Original URL</a:t>
            </a:r>
          </a:p>
          <a:p>
            <a:pPr marL="285750" indent="-285750">
              <a:spcBef>
                <a:spcPts val="0"/>
              </a:spcBef>
              <a:buFont typeface="Arial" panose="020B0604020202020204" pitchFamily="34" charset="0"/>
              <a:buChar char="•"/>
            </a:pPr>
            <a:r>
              <a:rPr lang="en-US" sz="1600" dirty="0"/>
              <a:t>Client IP@</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Advanced Rewrite of Host + URL (1/2)</a:t>
            </a:r>
          </a:p>
        </p:txBody>
      </p:sp>
      <p:grpSp>
        <p:nvGrpSpPr>
          <p:cNvPr id="91" name="Group 90">
            <a:extLst>
              <a:ext uri="{FF2B5EF4-FFF2-40B4-BE49-F238E27FC236}">
                <a16:creationId xmlns:a16="http://schemas.microsoft.com/office/drawing/2014/main" id="{47C9C64A-276D-410A-B751-8458FA4555EE}"/>
              </a:ext>
            </a:extLst>
          </p:cNvPr>
          <p:cNvGrpSpPr/>
          <p:nvPr/>
        </p:nvGrpSpPr>
        <p:grpSpPr>
          <a:xfrm>
            <a:off x="3454843" y="2109933"/>
            <a:ext cx="602248" cy="602488"/>
            <a:chOff x="7736620" y="7009631"/>
            <a:chExt cx="4501800" cy="4503600"/>
          </a:xfrm>
          <a:solidFill>
            <a:schemeClr val="accent1"/>
          </a:solidFill>
        </p:grpSpPr>
        <p:sp>
          <p:nvSpPr>
            <p:cNvPr id="92" name="Freeform: Shape 1">
              <a:extLst>
                <a:ext uri="{FF2B5EF4-FFF2-40B4-BE49-F238E27FC236}">
                  <a16:creationId xmlns:a16="http://schemas.microsoft.com/office/drawing/2014/main" id="{9855E3D7-7352-44BF-92AA-ADC4CDFD32CE}"/>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3" name="Freeform: Shape 2">
              <a:extLst>
                <a:ext uri="{FF2B5EF4-FFF2-40B4-BE49-F238E27FC236}">
                  <a16:creationId xmlns:a16="http://schemas.microsoft.com/office/drawing/2014/main" id="{C37F084C-A66E-47D0-BB9D-429959B26184}"/>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4" name="Freeform: Shape 3">
              <a:extLst>
                <a:ext uri="{FF2B5EF4-FFF2-40B4-BE49-F238E27FC236}">
                  <a16:creationId xmlns:a16="http://schemas.microsoft.com/office/drawing/2014/main" id="{1583734D-694E-4131-ACE8-9C714E37D02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5" name="Freeform: Shape 4">
              <a:extLst>
                <a:ext uri="{FF2B5EF4-FFF2-40B4-BE49-F238E27FC236}">
                  <a16:creationId xmlns:a16="http://schemas.microsoft.com/office/drawing/2014/main" id="{5CE88C91-5638-4104-A58F-DABFE5E06D9D}"/>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96" name="Freeform: Shape 5">
              <a:extLst>
                <a:ext uri="{FF2B5EF4-FFF2-40B4-BE49-F238E27FC236}">
                  <a16:creationId xmlns:a16="http://schemas.microsoft.com/office/drawing/2014/main" id="{B2151617-14D0-4EBD-9741-7F87A117D1A3}"/>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97" name="Group 96">
            <a:extLst>
              <a:ext uri="{FF2B5EF4-FFF2-40B4-BE49-F238E27FC236}">
                <a16:creationId xmlns:a16="http://schemas.microsoft.com/office/drawing/2014/main" id="{5CDDE178-F7E1-4982-A88D-C572F15293B2}"/>
              </a:ext>
            </a:extLst>
          </p:cNvPr>
          <p:cNvGrpSpPr>
            <a:grpSpLocks noChangeAspect="1"/>
          </p:cNvGrpSpPr>
          <p:nvPr/>
        </p:nvGrpSpPr>
        <p:grpSpPr>
          <a:xfrm>
            <a:off x="3845057" y="1973387"/>
            <a:ext cx="364538" cy="338684"/>
            <a:chOff x="2560638" y="566738"/>
            <a:chExt cx="6486525" cy="6486525"/>
          </a:xfrm>
          <a:solidFill>
            <a:schemeClr val="accent1"/>
          </a:solidFill>
        </p:grpSpPr>
        <p:sp>
          <p:nvSpPr>
            <p:cNvPr id="98" name="Freeform 1">
              <a:extLst>
                <a:ext uri="{FF2B5EF4-FFF2-40B4-BE49-F238E27FC236}">
                  <a16:creationId xmlns:a16="http://schemas.microsoft.com/office/drawing/2014/main" id="{EAEB218D-9C9E-46F0-91AF-E28FAAF379B8}"/>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9" name="Freeform 2">
              <a:extLst>
                <a:ext uri="{FF2B5EF4-FFF2-40B4-BE49-F238E27FC236}">
                  <a16:creationId xmlns:a16="http://schemas.microsoft.com/office/drawing/2014/main" id="{848B09E7-F8AD-48A7-B461-EA2BD643AA8C}"/>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0" name="Freeform 3">
              <a:extLst>
                <a:ext uri="{FF2B5EF4-FFF2-40B4-BE49-F238E27FC236}">
                  <a16:creationId xmlns:a16="http://schemas.microsoft.com/office/drawing/2014/main" id="{B8BEF193-0810-4778-806B-1DECE92BF60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1" name="Freeform 4">
              <a:extLst>
                <a:ext uri="{FF2B5EF4-FFF2-40B4-BE49-F238E27FC236}">
                  <a16:creationId xmlns:a16="http://schemas.microsoft.com/office/drawing/2014/main" id="{12F5B82E-551D-4E03-8CE7-251AFD39EE6D}"/>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2" name="Freeform 5">
              <a:extLst>
                <a:ext uri="{FF2B5EF4-FFF2-40B4-BE49-F238E27FC236}">
                  <a16:creationId xmlns:a16="http://schemas.microsoft.com/office/drawing/2014/main" id="{6A3D8FAB-5743-4A7A-8C5D-9DBC1F052C93}"/>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3" name="Freeform 6">
              <a:extLst>
                <a:ext uri="{FF2B5EF4-FFF2-40B4-BE49-F238E27FC236}">
                  <a16:creationId xmlns:a16="http://schemas.microsoft.com/office/drawing/2014/main" id="{FB6B084F-DC4D-4FFA-B39F-4DE5BF02762A}"/>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4" name="Freeform 7">
              <a:extLst>
                <a:ext uri="{FF2B5EF4-FFF2-40B4-BE49-F238E27FC236}">
                  <a16:creationId xmlns:a16="http://schemas.microsoft.com/office/drawing/2014/main" id="{6D8DF1FC-2F64-4DF3-940E-CA7689347750}"/>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5" name="Freeform 8">
              <a:extLst>
                <a:ext uri="{FF2B5EF4-FFF2-40B4-BE49-F238E27FC236}">
                  <a16:creationId xmlns:a16="http://schemas.microsoft.com/office/drawing/2014/main" id="{B81401AF-D4F1-4190-BC74-2A73387BD8F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6" name="Freeform 9">
              <a:extLst>
                <a:ext uri="{FF2B5EF4-FFF2-40B4-BE49-F238E27FC236}">
                  <a16:creationId xmlns:a16="http://schemas.microsoft.com/office/drawing/2014/main" id="{01591D03-4C3B-4848-9A5D-F2B16B45E825}"/>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7" name="Freeform 10">
              <a:extLst>
                <a:ext uri="{FF2B5EF4-FFF2-40B4-BE49-F238E27FC236}">
                  <a16:creationId xmlns:a16="http://schemas.microsoft.com/office/drawing/2014/main" id="{2E408CE0-74C5-47EF-9752-EDD6D804D0A1}"/>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8" name="Freeform 11">
              <a:extLst>
                <a:ext uri="{FF2B5EF4-FFF2-40B4-BE49-F238E27FC236}">
                  <a16:creationId xmlns:a16="http://schemas.microsoft.com/office/drawing/2014/main" id="{6F91B8BC-2146-42C8-9CB1-941AE2CF656C}"/>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12" name="TextBox 111">
            <a:extLst>
              <a:ext uri="{FF2B5EF4-FFF2-40B4-BE49-F238E27FC236}">
                <a16:creationId xmlns:a16="http://schemas.microsoft.com/office/drawing/2014/main" id="{8743C87F-548C-44BB-88F9-6DF2D24BD0CF}"/>
              </a:ext>
            </a:extLst>
          </p:cNvPr>
          <p:cNvSpPr txBox="1"/>
          <p:nvPr/>
        </p:nvSpPr>
        <p:spPr>
          <a:xfrm>
            <a:off x="3386475" y="2794262"/>
            <a:ext cx="1271567"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 or HTTPS</a:t>
            </a:r>
          </a:p>
        </p:txBody>
      </p:sp>
      <p:cxnSp>
        <p:nvCxnSpPr>
          <p:cNvPr id="113" name="Straight Connector 112">
            <a:extLst>
              <a:ext uri="{FF2B5EF4-FFF2-40B4-BE49-F238E27FC236}">
                <a16:creationId xmlns:a16="http://schemas.microsoft.com/office/drawing/2014/main" id="{F1887334-EF11-48CB-B4AA-5A9D9A61A304}"/>
              </a:ext>
            </a:extLst>
          </p:cNvPr>
          <p:cNvCxnSpPr>
            <a:cxnSpLocks/>
            <a:endCxn id="119" idx="2"/>
          </p:cNvCxnSpPr>
          <p:nvPr/>
        </p:nvCxnSpPr>
        <p:spPr bwMode="auto">
          <a:xfrm>
            <a:off x="5879778" y="2059298"/>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D4FA7502-72F2-4315-864C-200B068F1E36}"/>
              </a:ext>
            </a:extLst>
          </p:cNvPr>
          <p:cNvCxnSpPr>
            <a:cxnSpLocks/>
          </p:cNvCxnSpPr>
          <p:nvPr/>
        </p:nvCxnSpPr>
        <p:spPr>
          <a:xfrm>
            <a:off x="5891253" y="1882291"/>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732F2FD-8EEB-4A79-B925-01F303B96B09}"/>
              </a:ext>
            </a:extLst>
          </p:cNvPr>
          <p:cNvCxnSpPr>
            <a:cxnSpLocks/>
            <a:endCxn id="120" idx="2"/>
          </p:cNvCxnSpPr>
          <p:nvPr/>
        </p:nvCxnSpPr>
        <p:spPr bwMode="auto">
          <a:xfrm flipV="1">
            <a:off x="5879509" y="2513550"/>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38469854-ED9B-42CA-B306-A23EBF7B3F0A}"/>
              </a:ext>
            </a:extLst>
          </p:cNvPr>
          <p:cNvCxnSpPr>
            <a:cxnSpLocks/>
            <a:endCxn id="121" idx="2"/>
          </p:cNvCxnSpPr>
          <p:nvPr/>
        </p:nvCxnSpPr>
        <p:spPr bwMode="auto">
          <a:xfrm>
            <a:off x="5879509" y="2973698"/>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17" name="Rounded Rectangle 109">
            <a:extLst>
              <a:ext uri="{FF2B5EF4-FFF2-40B4-BE49-F238E27FC236}">
                <a16:creationId xmlns:a16="http://schemas.microsoft.com/office/drawing/2014/main" id="{C6A41116-0C4B-4113-A4AE-BED119682821}"/>
              </a:ext>
            </a:extLst>
          </p:cNvPr>
          <p:cNvSpPr/>
          <p:nvPr/>
        </p:nvSpPr>
        <p:spPr>
          <a:xfrm>
            <a:off x="6245573" y="1769207"/>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18" name="TextBox 117">
            <a:extLst>
              <a:ext uri="{FF2B5EF4-FFF2-40B4-BE49-F238E27FC236}">
                <a16:creationId xmlns:a16="http://schemas.microsoft.com/office/drawing/2014/main" id="{B39547C9-5579-467C-99DD-F9C34999841E}"/>
              </a:ext>
            </a:extLst>
          </p:cNvPr>
          <p:cNvSpPr txBox="1"/>
          <p:nvPr/>
        </p:nvSpPr>
        <p:spPr>
          <a:xfrm>
            <a:off x="6895108" y="1699435"/>
            <a:ext cx="830308"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19" name="Oval 118">
            <a:extLst>
              <a:ext uri="{FF2B5EF4-FFF2-40B4-BE49-F238E27FC236}">
                <a16:creationId xmlns:a16="http://schemas.microsoft.com/office/drawing/2014/main" id="{C63D6F02-7DFC-4D54-AE7A-75D40668F8C5}"/>
              </a:ext>
            </a:extLst>
          </p:cNvPr>
          <p:cNvSpPr>
            <a:spLocks noChangeAspect="1"/>
          </p:cNvSpPr>
          <p:nvPr/>
        </p:nvSpPr>
        <p:spPr>
          <a:xfrm>
            <a:off x="6367207" y="1880150"/>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0" name="Oval 119">
            <a:extLst>
              <a:ext uri="{FF2B5EF4-FFF2-40B4-BE49-F238E27FC236}">
                <a16:creationId xmlns:a16="http://schemas.microsoft.com/office/drawing/2014/main" id="{57523193-C872-4EE0-ACBD-B5E553DCCFB4}"/>
              </a:ext>
            </a:extLst>
          </p:cNvPr>
          <p:cNvSpPr>
            <a:spLocks noChangeAspect="1"/>
          </p:cNvSpPr>
          <p:nvPr/>
        </p:nvSpPr>
        <p:spPr>
          <a:xfrm>
            <a:off x="6367207" y="2330670"/>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1" name="Oval 120">
            <a:extLst>
              <a:ext uri="{FF2B5EF4-FFF2-40B4-BE49-F238E27FC236}">
                <a16:creationId xmlns:a16="http://schemas.microsoft.com/office/drawing/2014/main" id="{A3AB1E54-30AF-45DD-8F2F-A23A15CAE0F2}"/>
              </a:ext>
            </a:extLst>
          </p:cNvPr>
          <p:cNvSpPr>
            <a:spLocks noChangeAspect="1"/>
          </p:cNvSpPr>
          <p:nvPr/>
        </p:nvSpPr>
        <p:spPr>
          <a:xfrm>
            <a:off x="6367207" y="279461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22" name="Straight Connector 121">
            <a:extLst>
              <a:ext uri="{FF2B5EF4-FFF2-40B4-BE49-F238E27FC236}">
                <a16:creationId xmlns:a16="http://schemas.microsoft.com/office/drawing/2014/main" id="{C0543549-44A4-45A1-8F59-754D99A2759B}"/>
              </a:ext>
            </a:extLst>
          </p:cNvPr>
          <p:cNvCxnSpPr>
            <a:cxnSpLocks/>
          </p:cNvCxnSpPr>
          <p:nvPr/>
        </p:nvCxnSpPr>
        <p:spPr>
          <a:xfrm>
            <a:off x="4057091" y="2424382"/>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9691825C-C08C-452A-96D1-DB97C050153C}"/>
              </a:ext>
            </a:extLst>
          </p:cNvPr>
          <p:cNvCxnSpPr>
            <a:cxnSpLocks/>
          </p:cNvCxnSpPr>
          <p:nvPr/>
        </p:nvCxnSpPr>
        <p:spPr>
          <a:xfrm>
            <a:off x="1382355" y="2432927"/>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72EC432D-7D63-41C1-BC09-BB34048C3ED0}"/>
              </a:ext>
            </a:extLst>
          </p:cNvPr>
          <p:cNvCxnSpPr>
            <a:cxnSpLocks/>
          </p:cNvCxnSpPr>
          <p:nvPr/>
        </p:nvCxnSpPr>
        <p:spPr>
          <a:xfrm>
            <a:off x="911065" y="3729519"/>
            <a:ext cx="2475410"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6" name="TextBox 125">
            <a:extLst>
              <a:ext uri="{FF2B5EF4-FFF2-40B4-BE49-F238E27FC236}">
                <a16:creationId xmlns:a16="http://schemas.microsoft.com/office/drawing/2014/main" id="{537D850E-0515-4961-8053-EB09485F7D66}"/>
              </a:ext>
            </a:extLst>
          </p:cNvPr>
          <p:cNvSpPr txBox="1"/>
          <p:nvPr/>
        </p:nvSpPr>
        <p:spPr>
          <a:xfrm>
            <a:off x="5658" y="3963209"/>
            <a:ext cx="3776891" cy="307777"/>
          </a:xfrm>
          <a:prstGeom prst="rect">
            <a:avLst/>
          </a:prstGeom>
          <a:noFill/>
        </p:spPr>
        <p:txBody>
          <a:bodyPr wrap="square" rtlCol="0" anchor="t">
            <a:spAutoFit/>
          </a:bodyPr>
          <a:lstStyle/>
          <a:p>
            <a:pPr algn="r"/>
            <a:r>
              <a:rPr lang="en-US" sz="1400" dirty="0">
                <a:solidFill>
                  <a:schemeClr val="accent2"/>
                </a:solidFill>
                <a:latin typeface="Calibri" panose="020F0502020204030204" pitchFamily="34" charset="0"/>
              </a:rPr>
              <a:t>http://www.xyz.com/news/news1.html</a:t>
            </a:r>
          </a:p>
        </p:txBody>
      </p:sp>
      <p:cxnSp>
        <p:nvCxnSpPr>
          <p:cNvPr id="43" name="Straight Arrow Connector 42">
            <a:extLst>
              <a:ext uri="{FF2B5EF4-FFF2-40B4-BE49-F238E27FC236}">
                <a16:creationId xmlns:a16="http://schemas.microsoft.com/office/drawing/2014/main" id="{7AC2AE65-7888-48B1-9F8C-37170AC3DFC2}"/>
              </a:ext>
            </a:extLst>
          </p:cNvPr>
          <p:cNvCxnSpPr>
            <a:cxnSpLocks/>
          </p:cNvCxnSpPr>
          <p:nvPr/>
        </p:nvCxnSpPr>
        <p:spPr>
          <a:xfrm>
            <a:off x="4159277" y="3729519"/>
            <a:ext cx="2462240"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230091C-2896-40E0-8136-3F3E3845AD55}"/>
              </a:ext>
            </a:extLst>
          </p:cNvPr>
          <p:cNvSpPr txBox="1"/>
          <p:nvPr/>
        </p:nvSpPr>
        <p:spPr>
          <a:xfrm>
            <a:off x="3982004" y="3963209"/>
            <a:ext cx="3884989" cy="523220"/>
          </a:xfrm>
          <a:prstGeom prst="rect">
            <a:avLst/>
          </a:prstGeom>
          <a:noFill/>
        </p:spPr>
        <p:txBody>
          <a:bodyPr wrap="square" rtlCol="0" anchor="t">
            <a:spAutoFit/>
          </a:bodyPr>
          <a:lstStyle/>
          <a:p>
            <a:r>
              <a:rPr lang="en-US" sz="1400" dirty="0">
                <a:solidFill>
                  <a:schemeClr val="accent2"/>
                </a:solidFill>
                <a:latin typeface="Calibri" panose="020F0502020204030204" pitchFamily="34" charset="0"/>
              </a:rPr>
              <a:t>http://www.xyz.com/</a:t>
            </a:r>
            <a:r>
              <a:rPr lang="en-US" sz="1400" dirty="0">
                <a:solidFill>
                  <a:schemeClr val="accent1"/>
                </a:solidFill>
                <a:latin typeface="Calibri" panose="020F0502020204030204" pitchFamily="34" charset="0"/>
                <a:cs typeface="Consolas" panose="020B0609020204030204" pitchFamily="49" charset="0"/>
              </a:rPr>
              <a:t>news.py</a:t>
            </a:r>
          </a:p>
          <a:p>
            <a:r>
              <a:rPr lang="en-US" sz="1400" dirty="0">
                <a:solidFill>
                  <a:schemeClr val="accent1"/>
                </a:solidFill>
                <a:latin typeface="Calibri" panose="020F0502020204030204" pitchFamily="34" charset="0"/>
                <a:cs typeface="Consolas" panose="020B0609020204030204" pitchFamily="49" charset="0"/>
              </a:rPr>
              <a:t>         </a:t>
            </a:r>
            <a:r>
              <a:rPr lang="en-US" sz="1400" dirty="0">
                <a:solidFill>
                  <a:schemeClr val="accent4"/>
                </a:solidFill>
                <a:latin typeface="Calibri" panose="020F0502020204030204" pitchFamily="34" charset="0"/>
                <a:cs typeface="Consolas" panose="020B0609020204030204" pitchFamily="49" charset="0"/>
              </a:rPr>
              <a:t>?story=news1.html</a:t>
            </a:r>
            <a:r>
              <a:rPr lang="en-US" sz="1400" dirty="0">
                <a:solidFill>
                  <a:srgbClr val="C00000"/>
                </a:solidFill>
                <a:latin typeface="Calibri" panose="020F0502020204030204" pitchFamily="34" charset="0"/>
                <a:cs typeface="Consolas" panose="020B0609020204030204" pitchFamily="49" charset="0"/>
              </a:rPr>
              <a:t>&amp;client=10.16.116.47</a:t>
            </a:r>
            <a:endParaRPr lang="en-US" sz="1400" dirty="0">
              <a:solidFill>
                <a:schemeClr val="accent2"/>
              </a:solidFill>
              <a:latin typeface="Calibri" panose="020F0502020204030204" pitchFamily="34" charset="0"/>
            </a:endParaRPr>
          </a:p>
        </p:txBody>
      </p:sp>
      <p:grpSp>
        <p:nvGrpSpPr>
          <p:cNvPr id="46" name="Group 45">
            <a:extLst>
              <a:ext uri="{FF2B5EF4-FFF2-40B4-BE49-F238E27FC236}">
                <a16:creationId xmlns:a16="http://schemas.microsoft.com/office/drawing/2014/main" id="{4123C90C-CAC8-46CB-B845-202EADAB62BE}"/>
              </a:ext>
            </a:extLst>
          </p:cNvPr>
          <p:cNvGrpSpPr/>
          <p:nvPr/>
        </p:nvGrpSpPr>
        <p:grpSpPr>
          <a:xfrm>
            <a:off x="583338" y="1794042"/>
            <a:ext cx="621857" cy="1225361"/>
            <a:chOff x="3386589" y="1994436"/>
            <a:chExt cx="621857" cy="1225361"/>
          </a:xfrm>
        </p:grpSpPr>
        <p:grpSp>
          <p:nvGrpSpPr>
            <p:cNvPr id="47" name="Group 46">
              <a:extLst>
                <a:ext uri="{FF2B5EF4-FFF2-40B4-BE49-F238E27FC236}">
                  <a16:creationId xmlns:a16="http://schemas.microsoft.com/office/drawing/2014/main" id="{63087EF0-ACFF-4D7F-853D-F6FD739FFECF}"/>
                </a:ext>
              </a:extLst>
            </p:cNvPr>
            <p:cNvGrpSpPr>
              <a:grpSpLocks noChangeAspect="1"/>
            </p:cNvGrpSpPr>
            <p:nvPr/>
          </p:nvGrpSpPr>
          <p:grpSpPr>
            <a:xfrm>
              <a:off x="3386589" y="1994436"/>
              <a:ext cx="618352" cy="573362"/>
              <a:chOff x="21532850" y="-24034750"/>
              <a:chExt cx="24393525" cy="22618700"/>
            </a:xfrm>
          </p:grpSpPr>
          <p:sp>
            <p:nvSpPr>
              <p:cNvPr id="64" name="Oval 42">
                <a:extLst>
                  <a:ext uri="{FF2B5EF4-FFF2-40B4-BE49-F238E27FC236}">
                    <a16:creationId xmlns:a16="http://schemas.microsoft.com/office/drawing/2014/main" id="{1311DDE5-2299-4314-9D18-5242A4C7531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5" name="Freeform 43">
                <a:extLst>
                  <a:ext uri="{FF2B5EF4-FFF2-40B4-BE49-F238E27FC236}">
                    <a16:creationId xmlns:a16="http://schemas.microsoft.com/office/drawing/2014/main" id="{9C872D27-8BC4-4D96-9F4D-BB5CB9382240}"/>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6" name="Freeform 44">
                <a:extLst>
                  <a:ext uri="{FF2B5EF4-FFF2-40B4-BE49-F238E27FC236}">
                    <a16:creationId xmlns:a16="http://schemas.microsoft.com/office/drawing/2014/main" id="{049D5BED-6F0D-4404-A4E2-F0391A8C27C6}"/>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7" name="Freeform 45">
                <a:extLst>
                  <a:ext uri="{FF2B5EF4-FFF2-40B4-BE49-F238E27FC236}">
                    <a16:creationId xmlns:a16="http://schemas.microsoft.com/office/drawing/2014/main" id="{6403716A-8009-439F-8D11-8CE9CD95718D}"/>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8" name="Freeform 46">
                <a:extLst>
                  <a:ext uri="{FF2B5EF4-FFF2-40B4-BE49-F238E27FC236}">
                    <a16:creationId xmlns:a16="http://schemas.microsoft.com/office/drawing/2014/main" id="{4D99566E-8252-43D3-A403-243623192F48}"/>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9" name="Oval 47">
                <a:extLst>
                  <a:ext uri="{FF2B5EF4-FFF2-40B4-BE49-F238E27FC236}">
                    <a16:creationId xmlns:a16="http://schemas.microsoft.com/office/drawing/2014/main" id="{76B47822-AF9D-40D3-B045-4DAB7D26467D}"/>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0" name="Freeform 48">
                <a:extLst>
                  <a:ext uri="{FF2B5EF4-FFF2-40B4-BE49-F238E27FC236}">
                    <a16:creationId xmlns:a16="http://schemas.microsoft.com/office/drawing/2014/main" id="{01157005-8062-4126-B7A2-3EBF917A2A8A}"/>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1" name="Freeform 49">
                <a:extLst>
                  <a:ext uri="{FF2B5EF4-FFF2-40B4-BE49-F238E27FC236}">
                    <a16:creationId xmlns:a16="http://schemas.microsoft.com/office/drawing/2014/main" id="{74D9FE2A-20AA-48E2-8337-F8B815A36820}"/>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2" name="Freeform 50">
                <a:extLst>
                  <a:ext uri="{FF2B5EF4-FFF2-40B4-BE49-F238E27FC236}">
                    <a16:creationId xmlns:a16="http://schemas.microsoft.com/office/drawing/2014/main" id="{A80FC245-4BEC-4157-93A4-7C5CB0910200}"/>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3" name="Freeform 51">
                <a:extLst>
                  <a:ext uri="{FF2B5EF4-FFF2-40B4-BE49-F238E27FC236}">
                    <a16:creationId xmlns:a16="http://schemas.microsoft.com/office/drawing/2014/main" id="{49775086-C67B-49AA-98EA-503B166E8F1F}"/>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4" name="Oval 52">
                <a:extLst>
                  <a:ext uri="{FF2B5EF4-FFF2-40B4-BE49-F238E27FC236}">
                    <a16:creationId xmlns:a16="http://schemas.microsoft.com/office/drawing/2014/main" id="{DE467B48-6A93-4EA5-87CA-840F2C319E09}"/>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5" name="Freeform 53">
                <a:extLst>
                  <a:ext uri="{FF2B5EF4-FFF2-40B4-BE49-F238E27FC236}">
                    <a16:creationId xmlns:a16="http://schemas.microsoft.com/office/drawing/2014/main" id="{E9A934F8-2ADD-4BB3-B682-401F16831C52}"/>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6" name="Freeform 54">
                <a:extLst>
                  <a:ext uri="{FF2B5EF4-FFF2-40B4-BE49-F238E27FC236}">
                    <a16:creationId xmlns:a16="http://schemas.microsoft.com/office/drawing/2014/main" id="{1D6B4B71-F983-4364-8D97-E4F2091BF12D}"/>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7" name="Freeform 55">
                <a:extLst>
                  <a:ext uri="{FF2B5EF4-FFF2-40B4-BE49-F238E27FC236}">
                    <a16:creationId xmlns:a16="http://schemas.microsoft.com/office/drawing/2014/main" id="{2CDAA500-A25F-4A68-83A8-67CB4E063EF5}"/>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8" name="Freeform 56">
                <a:extLst>
                  <a:ext uri="{FF2B5EF4-FFF2-40B4-BE49-F238E27FC236}">
                    <a16:creationId xmlns:a16="http://schemas.microsoft.com/office/drawing/2014/main" id="{9F8D8035-AC6C-4E4D-811D-D0EB9B3930F1}"/>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48" name="Group 47">
              <a:extLst>
                <a:ext uri="{FF2B5EF4-FFF2-40B4-BE49-F238E27FC236}">
                  <a16:creationId xmlns:a16="http://schemas.microsoft.com/office/drawing/2014/main" id="{0273B077-0833-47E9-9B62-53D696C458B3}"/>
                </a:ext>
              </a:extLst>
            </p:cNvPr>
            <p:cNvGrpSpPr>
              <a:grpSpLocks noChangeAspect="1"/>
            </p:cNvGrpSpPr>
            <p:nvPr/>
          </p:nvGrpSpPr>
          <p:grpSpPr>
            <a:xfrm>
              <a:off x="3390094" y="2646435"/>
              <a:ext cx="618352" cy="573362"/>
              <a:chOff x="21532850" y="-24034750"/>
              <a:chExt cx="24393525" cy="22618700"/>
            </a:xfrm>
          </p:grpSpPr>
          <p:sp>
            <p:nvSpPr>
              <p:cNvPr id="49" name="Oval 42">
                <a:extLst>
                  <a:ext uri="{FF2B5EF4-FFF2-40B4-BE49-F238E27FC236}">
                    <a16:creationId xmlns:a16="http://schemas.microsoft.com/office/drawing/2014/main" id="{A30C16A9-4083-43A5-BE54-29F4DFA0880B}"/>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0" name="Freeform 43">
                <a:extLst>
                  <a:ext uri="{FF2B5EF4-FFF2-40B4-BE49-F238E27FC236}">
                    <a16:creationId xmlns:a16="http://schemas.microsoft.com/office/drawing/2014/main" id="{66B4D1B4-5E25-460D-B75C-A2D407F428D0}"/>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1" name="Freeform 44">
                <a:extLst>
                  <a:ext uri="{FF2B5EF4-FFF2-40B4-BE49-F238E27FC236}">
                    <a16:creationId xmlns:a16="http://schemas.microsoft.com/office/drawing/2014/main" id="{993BF267-66A7-459B-B25D-7859559986CC}"/>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2" name="Freeform 45">
                <a:extLst>
                  <a:ext uri="{FF2B5EF4-FFF2-40B4-BE49-F238E27FC236}">
                    <a16:creationId xmlns:a16="http://schemas.microsoft.com/office/drawing/2014/main" id="{57A45A58-79B9-4B39-820C-15814DFBE634}"/>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3" name="Freeform 46">
                <a:extLst>
                  <a:ext uri="{FF2B5EF4-FFF2-40B4-BE49-F238E27FC236}">
                    <a16:creationId xmlns:a16="http://schemas.microsoft.com/office/drawing/2014/main" id="{CA72C388-152A-4E82-9A56-CF37EBCEFD5A}"/>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4" name="Oval 47">
                <a:extLst>
                  <a:ext uri="{FF2B5EF4-FFF2-40B4-BE49-F238E27FC236}">
                    <a16:creationId xmlns:a16="http://schemas.microsoft.com/office/drawing/2014/main" id="{246D05B7-C486-4BDC-ABA9-4DE35B9882C8}"/>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5" name="Freeform 48">
                <a:extLst>
                  <a:ext uri="{FF2B5EF4-FFF2-40B4-BE49-F238E27FC236}">
                    <a16:creationId xmlns:a16="http://schemas.microsoft.com/office/drawing/2014/main" id="{0BAE37C3-A83D-4A5E-ADD7-4ABE915C63FB}"/>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6" name="Freeform 49">
                <a:extLst>
                  <a:ext uri="{FF2B5EF4-FFF2-40B4-BE49-F238E27FC236}">
                    <a16:creationId xmlns:a16="http://schemas.microsoft.com/office/drawing/2014/main" id="{87D6C8EF-8474-41BD-A61A-FE92DB35ABAE}"/>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7" name="Freeform 50">
                <a:extLst>
                  <a:ext uri="{FF2B5EF4-FFF2-40B4-BE49-F238E27FC236}">
                    <a16:creationId xmlns:a16="http://schemas.microsoft.com/office/drawing/2014/main" id="{0E55695C-BCFE-4E18-AF91-67758072C13E}"/>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8" name="Freeform 51">
                <a:extLst>
                  <a:ext uri="{FF2B5EF4-FFF2-40B4-BE49-F238E27FC236}">
                    <a16:creationId xmlns:a16="http://schemas.microsoft.com/office/drawing/2014/main" id="{2876E131-1C97-45AC-AF27-AC0CAAAD636C}"/>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59" name="Oval 52">
                <a:extLst>
                  <a:ext uri="{FF2B5EF4-FFF2-40B4-BE49-F238E27FC236}">
                    <a16:creationId xmlns:a16="http://schemas.microsoft.com/office/drawing/2014/main" id="{F3EB8979-3DEB-4111-AFCB-42E215B8B007}"/>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0" name="Freeform 53">
                <a:extLst>
                  <a:ext uri="{FF2B5EF4-FFF2-40B4-BE49-F238E27FC236}">
                    <a16:creationId xmlns:a16="http://schemas.microsoft.com/office/drawing/2014/main" id="{DA200B0E-F9C9-4F3A-93B5-AB3BA98252FA}"/>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1" name="Freeform 54">
                <a:extLst>
                  <a:ext uri="{FF2B5EF4-FFF2-40B4-BE49-F238E27FC236}">
                    <a16:creationId xmlns:a16="http://schemas.microsoft.com/office/drawing/2014/main" id="{EB340375-DA7E-40A9-8526-4527C57C5117}"/>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2" name="Freeform 55">
                <a:extLst>
                  <a:ext uri="{FF2B5EF4-FFF2-40B4-BE49-F238E27FC236}">
                    <a16:creationId xmlns:a16="http://schemas.microsoft.com/office/drawing/2014/main" id="{61AF6EB2-072A-4713-A254-E84725682C72}"/>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63" name="Freeform 56">
                <a:extLst>
                  <a:ext uri="{FF2B5EF4-FFF2-40B4-BE49-F238E27FC236}">
                    <a16:creationId xmlns:a16="http://schemas.microsoft.com/office/drawing/2014/main" id="{D93A4F46-1569-44A9-A457-D3B9518422B5}"/>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spTree>
    <p:extLst>
      <p:ext uri="{BB962C8B-B14F-4D97-AF65-F5344CB8AC3E}">
        <p14:creationId xmlns:p14="http://schemas.microsoft.com/office/powerpoint/2010/main" val="1668185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Add LB Rule configuration to Virtual Server</a:t>
            </a:r>
          </a:p>
          <a:p>
            <a:pPr lvl="1"/>
            <a:r>
              <a:rPr lang="en-US" dirty="0"/>
              <a:t>Under Networking – Load Balancing – Virtual Servers </a:t>
            </a:r>
          </a:p>
          <a:p>
            <a:pPr lvl="1"/>
            <a:endParaRPr lang="en-US" dirty="0"/>
          </a:p>
        </p:txBody>
      </p:sp>
      <p:pic>
        <p:nvPicPr>
          <p:cNvPr id="28" name="Picture 27">
            <a:extLst>
              <a:ext uri="{FF2B5EF4-FFF2-40B4-BE49-F238E27FC236}">
                <a16:creationId xmlns:a16="http://schemas.microsoft.com/office/drawing/2014/main" id="{F313D11F-283F-4B54-857D-53F7691508DB}"/>
              </a:ext>
            </a:extLst>
          </p:cNvPr>
          <p:cNvPicPr>
            <a:picLocks noChangeAspect="1"/>
          </p:cNvPicPr>
          <p:nvPr/>
        </p:nvPicPr>
        <p:blipFill rotWithShape="1">
          <a:blip r:embed="rId2"/>
          <a:srcRect l="2602" t="29493" r="1911" b="1408"/>
          <a:stretch/>
        </p:blipFill>
        <p:spPr>
          <a:xfrm>
            <a:off x="1678173" y="2585145"/>
            <a:ext cx="7952014" cy="3900923"/>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 </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Advanced Rewrite of Host + URL (2/2)</a:t>
            </a:r>
          </a:p>
        </p:txBody>
      </p:sp>
      <p:sp>
        <p:nvSpPr>
          <p:cNvPr id="12" name="Rectangle 11">
            <a:extLst>
              <a:ext uri="{FF2B5EF4-FFF2-40B4-BE49-F238E27FC236}">
                <a16:creationId xmlns:a16="http://schemas.microsoft.com/office/drawing/2014/main" id="{6F0F2F6B-FD32-4009-9F42-7307E113CC0F}"/>
              </a:ext>
            </a:extLst>
          </p:cNvPr>
          <p:cNvSpPr/>
          <p:nvPr/>
        </p:nvSpPr>
        <p:spPr>
          <a:xfrm>
            <a:off x="6939737" y="130175"/>
            <a:ext cx="4985471" cy="1898103"/>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 name="Rectangle 8">
            <a:extLst>
              <a:ext uri="{FF2B5EF4-FFF2-40B4-BE49-F238E27FC236}">
                <a16:creationId xmlns:a16="http://schemas.microsoft.com/office/drawing/2014/main" id="{5DCC5875-AE6D-4614-B0A5-3C05266D4735}"/>
              </a:ext>
            </a:extLst>
          </p:cNvPr>
          <p:cNvSpPr/>
          <p:nvPr/>
        </p:nvSpPr>
        <p:spPr>
          <a:xfrm>
            <a:off x="1673816" y="2601473"/>
            <a:ext cx="1294109"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1" name="Picture 10">
            <a:extLst>
              <a:ext uri="{FF2B5EF4-FFF2-40B4-BE49-F238E27FC236}">
                <a16:creationId xmlns:a16="http://schemas.microsoft.com/office/drawing/2014/main" id="{1F7E6569-634F-41FD-8B1C-394CEA77D659}"/>
              </a:ext>
            </a:extLst>
          </p:cNvPr>
          <p:cNvPicPr>
            <a:picLocks noChangeAspect="1"/>
          </p:cNvPicPr>
          <p:nvPr/>
        </p:nvPicPr>
        <p:blipFill rotWithShape="1">
          <a:blip r:embed="rId3"/>
          <a:srcRect l="2474"/>
          <a:stretch/>
        </p:blipFill>
        <p:spPr>
          <a:xfrm>
            <a:off x="6939737" y="169751"/>
            <a:ext cx="4985471" cy="1858527"/>
          </a:xfrm>
          <a:prstGeom prst="rect">
            <a:avLst/>
          </a:prstGeom>
        </p:spPr>
      </p:pic>
      <p:sp>
        <p:nvSpPr>
          <p:cNvPr id="14" name="TextBox 13">
            <a:extLst>
              <a:ext uri="{FF2B5EF4-FFF2-40B4-BE49-F238E27FC236}">
                <a16:creationId xmlns:a16="http://schemas.microsoft.com/office/drawing/2014/main" id="{9B220E38-85EB-49BD-B516-3795331F3A2B}"/>
              </a:ext>
            </a:extLst>
          </p:cNvPr>
          <p:cNvSpPr txBox="1"/>
          <p:nvPr/>
        </p:nvSpPr>
        <p:spPr>
          <a:xfrm>
            <a:off x="100344" y="4335132"/>
            <a:ext cx="2327906"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/news/(?&lt;article&gt;.*\..*)</a:t>
            </a:r>
          </a:p>
        </p:txBody>
      </p:sp>
      <p:cxnSp>
        <p:nvCxnSpPr>
          <p:cNvPr id="15" name="Straight Arrow Connector 14">
            <a:extLst>
              <a:ext uri="{FF2B5EF4-FFF2-40B4-BE49-F238E27FC236}">
                <a16:creationId xmlns:a16="http://schemas.microsoft.com/office/drawing/2014/main" id="{62C3D532-A1B6-41BE-8216-FE390BF86B81}"/>
              </a:ext>
            </a:extLst>
          </p:cNvPr>
          <p:cNvCxnSpPr>
            <a:cxnSpLocks/>
            <a:stCxn id="14" idx="3"/>
          </p:cNvCxnSpPr>
          <p:nvPr/>
        </p:nvCxnSpPr>
        <p:spPr bwMode="gray">
          <a:xfrm>
            <a:off x="2428250" y="4489021"/>
            <a:ext cx="724853" cy="29581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9D5E6CFD-5EB5-4629-BB72-B976F4284613}"/>
              </a:ext>
            </a:extLst>
          </p:cNvPr>
          <p:cNvSpPr txBox="1"/>
          <p:nvPr/>
        </p:nvSpPr>
        <p:spPr>
          <a:xfrm>
            <a:off x="7143749" y="4642909"/>
            <a:ext cx="3660817"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story=$</a:t>
            </a:r>
            <a:r>
              <a:rPr lang="en-US" sz="1400" dirty="0" err="1">
                <a:solidFill>
                  <a:schemeClr val="tx2"/>
                </a:solidFill>
                <a:latin typeface="Calibri" panose="020F0502020204030204" pitchFamily="34" charset="0"/>
              </a:rPr>
              <a:t>article&amp;client</a:t>
            </a:r>
            <a:r>
              <a:rPr lang="en-US" sz="1400" dirty="0">
                <a:solidFill>
                  <a:schemeClr val="tx2"/>
                </a:solidFill>
                <a:latin typeface="Calibri" panose="020F0502020204030204" pitchFamily="34" charset="0"/>
              </a:rPr>
              <a:t>=$_</a:t>
            </a:r>
            <a:r>
              <a:rPr lang="en-US" sz="1400" dirty="0" err="1">
                <a:solidFill>
                  <a:schemeClr val="tx2"/>
                </a:solidFill>
                <a:latin typeface="Calibri" panose="020F0502020204030204" pitchFamily="34" charset="0"/>
              </a:rPr>
              <a:t>remote_addr</a:t>
            </a:r>
            <a:endParaRPr lang="en-US" sz="1400" dirty="0">
              <a:solidFill>
                <a:schemeClr val="tx2"/>
              </a:solidFill>
              <a:latin typeface="Calibri" panose="020F0502020204030204" pitchFamily="34" charset="0"/>
            </a:endParaRPr>
          </a:p>
        </p:txBody>
      </p:sp>
      <p:cxnSp>
        <p:nvCxnSpPr>
          <p:cNvPr id="18" name="Straight Arrow Connector 17">
            <a:extLst>
              <a:ext uri="{FF2B5EF4-FFF2-40B4-BE49-F238E27FC236}">
                <a16:creationId xmlns:a16="http://schemas.microsoft.com/office/drawing/2014/main" id="{B85AF964-2A8A-47A5-8076-1746EE414F36}"/>
              </a:ext>
            </a:extLst>
          </p:cNvPr>
          <p:cNvCxnSpPr>
            <a:cxnSpLocks/>
            <a:stCxn id="17" idx="0"/>
          </p:cNvCxnSpPr>
          <p:nvPr/>
        </p:nvCxnSpPr>
        <p:spPr bwMode="gray">
          <a:xfrm flipH="1" flipV="1">
            <a:off x="8417382" y="4335133"/>
            <a:ext cx="556776" cy="307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4A9F5B13-D6A7-4938-9E00-CC4E741A0F25}"/>
              </a:ext>
            </a:extLst>
          </p:cNvPr>
          <p:cNvSpPr txBox="1"/>
          <p:nvPr/>
        </p:nvSpPr>
        <p:spPr>
          <a:xfrm>
            <a:off x="10015317" y="3777834"/>
            <a:ext cx="1146715"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/news.py</a:t>
            </a:r>
          </a:p>
        </p:txBody>
      </p:sp>
      <p:cxnSp>
        <p:nvCxnSpPr>
          <p:cNvPr id="30" name="Straight Arrow Connector 29">
            <a:extLst>
              <a:ext uri="{FF2B5EF4-FFF2-40B4-BE49-F238E27FC236}">
                <a16:creationId xmlns:a16="http://schemas.microsoft.com/office/drawing/2014/main" id="{95E619A4-4BFF-4169-B4A7-2084AFB9DF82}"/>
              </a:ext>
            </a:extLst>
          </p:cNvPr>
          <p:cNvCxnSpPr>
            <a:cxnSpLocks/>
            <a:stCxn id="29" idx="1"/>
          </p:cNvCxnSpPr>
          <p:nvPr/>
        </p:nvCxnSpPr>
        <p:spPr bwMode="gray">
          <a:xfrm flipH="1">
            <a:off x="8868602" y="3931723"/>
            <a:ext cx="1146715" cy="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6436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examples </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91440"/>
          <a:lstStyle/>
          <a:p>
            <a:pPr>
              <a:spcBef>
                <a:spcPts val="0"/>
              </a:spcBef>
              <a:buNone/>
            </a:pPr>
            <a:r>
              <a:rPr lang="en-US" sz="1600" u="sng" dirty="0"/>
              <a:t>Use Case:</a:t>
            </a:r>
          </a:p>
          <a:p>
            <a:pPr>
              <a:spcBef>
                <a:spcPts val="0"/>
              </a:spcBef>
              <a:buNone/>
            </a:pPr>
            <a:r>
              <a:rPr lang="en-US" sz="1600" dirty="0"/>
              <a:t>LB-VIP is configured to ask Client its Client Certificate</a:t>
            </a:r>
          </a:p>
          <a:p>
            <a:pPr>
              <a:spcBef>
                <a:spcPts val="0"/>
              </a:spcBef>
              <a:buNone/>
            </a:pPr>
            <a:r>
              <a:rPr lang="en-US" sz="1200" i="1" dirty="0"/>
              <a:t>(see “Layer7 HTTPS VIP Configuration - Other Configuration - HTTPS Client Authentication”)</a:t>
            </a:r>
            <a:r>
              <a:rPr lang="en-US" sz="1600" dirty="0"/>
              <a:t>.</a:t>
            </a:r>
          </a:p>
          <a:p>
            <a:pPr>
              <a:spcBef>
                <a:spcPts val="0"/>
              </a:spcBef>
              <a:buNone/>
            </a:pPr>
            <a:endParaRPr lang="en-US" sz="1600" dirty="0"/>
          </a:p>
          <a:p>
            <a:pPr>
              <a:spcBef>
                <a:spcPts val="0"/>
              </a:spcBef>
              <a:buNone/>
            </a:pPr>
            <a:r>
              <a:rPr lang="en-US" sz="1600" dirty="0"/>
              <a:t>Server Pool needs that Client Certificate information too.</a:t>
            </a:r>
          </a:p>
          <a:p>
            <a:pPr>
              <a:spcBef>
                <a:spcPts val="0"/>
              </a:spcBef>
              <a:buNone/>
            </a:pPr>
            <a:endParaRPr lang="en-US" sz="1600" dirty="0"/>
          </a:p>
          <a:p>
            <a:pPr>
              <a:spcBef>
                <a:spcPts val="0"/>
              </a:spcBef>
              <a:buNone/>
            </a:pPr>
            <a:r>
              <a:rPr lang="en-US" sz="1600" dirty="0"/>
              <a:t>LB-VIP LB Rule will inject that received Client Certificate in a HTTP header.</a:t>
            </a:r>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Inject Client Certificate in HTTP header (for “HTTPS VIP + Client Authentication”) (1/2)</a:t>
            </a:r>
          </a:p>
        </p:txBody>
      </p:sp>
      <p:cxnSp>
        <p:nvCxnSpPr>
          <p:cNvPr id="166" name="Straight Connector 165">
            <a:extLst>
              <a:ext uri="{FF2B5EF4-FFF2-40B4-BE49-F238E27FC236}">
                <a16:creationId xmlns:a16="http://schemas.microsoft.com/office/drawing/2014/main" id="{07273FE2-3CDF-F84B-9C6E-7C267F21A9C2}"/>
              </a:ext>
            </a:extLst>
          </p:cNvPr>
          <p:cNvCxnSpPr>
            <a:cxnSpLocks/>
            <a:stCxn id="181" idx="3"/>
          </p:cNvCxnSpPr>
          <p:nvPr/>
        </p:nvCxnSpPr>
        <p:spPr>
          <a:xfrm>
            <a:off x="3787537" y="2679635"/>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EC787D81-B670-1F45-B6BC-95285A3956C7}"/>
              </a:ext>
            </a:extLst>
          </p:cNvPr>
          <p:cNvGrpSpPr/>
          <p:nvPr/>
        </p:nvGrpSpPr>
        <p:grpSpPr>
          <a:xfrm>
            <a:off x="3185289" y="2241850"/>
            <a:ext cx="754767" cy="739029"/>
            <a:chOff x="4317796" y="4561028"/>
            <a:chExt cx="754767" cy="739029"/>
          </a:xfrm>
        </p:grpSpPr>
        <p:grpSp>
          <p:nvGrpSpPr>
            <p:cNvPr id="168" name="Group 167">
              <a:extLst>
                <a:ext uri="{FF2B5EF4-FFF2-40B4-BE49-F238E27FC236}">
                  <a16:creationId xmlns:a16="http://schemas.microsoft.com/office/drawing/2014/main" id="{E3C64FAD-82E1-1A47-A7F7-2659B94FBA86}"/>
                </a:ext>
              </a:extLst>
            </p:cNvPr>
            <p:cNvGrpSpPr/>
            <p:nvPr/>
          </p:nvGrpSpPr>
          <p:grpSpPr>
            <a:xfrm>
              <a:off x="4317796" y="4697569"/>
              <a:ext cx="602248" cy="602488"/>
              <a:chOff x="7736620" y="7009631"/>
              <a:chExt cx="4501800" cy="4503600"/>
            </a:xfrm>
            <a:solidFill>
              <a:schemeClr val="accent1"/>
            </a:solidFill>
          </p:grpSpPr>
          <p:sp>
            <p:nvSpPr>
              <p:cNvPr id="181" name="Freeform: Shape 1">
                <a:extLst>
                  <a:ext uri="{FF2B5EF4-FFF2-40B4-BE49-F238E27FC236}">
                    <a16:creationId xmlns:a16="http://schemas.microsoft.com/office/drawing/2014/main" id="{CA519416-1E51-2D42-B1E6-FC7913079C66}"/>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2" name="Freeform: Shape 2">
                <a:extLst>
                  <a:ext uri="{FF2B5EF4-FFF2-40B4-BE49-F238E27FC236}">
                    <a16:creationId xmlns:a16="http://schemas.microsoft.com/office/drawing/2014/main" id="{48545AFA-5A41-C146-8580-035C52CD733F}"/>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3" name="Freeform: Shape 3">
                <a:extLst>
                  <a:ext uri="{FF2B5EF4-FFF2-40B4-BE49-F238E27FC236}">
                    <a16:creationId xmlns:a16="http://schemas.microsoft.com/office/drawing/2014/main" id="{EAD01B63-394A-6A4F-AEB9-F1E3CC54EC46}"/>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4" name="Freeform: Shape 4">
                <a:extLst>
                  <a:ext uri="{FF2B5EF4-FFF2-40B4-BE49-F238E27FC236}">
                    <a16:creationId xmlns:a16="http://schemas.microsoft.com/office/drawing/2014/main" id="{865D9446-D31F-AE41-93E8-5564F33601A4}"/>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5" name="Freeform: Shape 5">
                <a:extLst>
                  <a:ext uri="{FF2B5EF4-FFF2-40B4-BE49-F238E27FC236}">
                    <a16:creationId xmlns:a16="http://schemas.microsoft.com/office/drawing/2014/main" id="{C528D107-3620-EE40-9A91-7BB95D130C54}"/>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69" name="Group 168">
              <a:extLst>
                <a:ext uri="{FF2B5EF4-FFF2-40B4-BE49-F238E27FC236}">
                  <a16:creationId xmlns:a16="http://schemas.microsoft.com/office/drawing/2014/main" id="{61F7FEDD-7E4E-764A-B427-214248BAE026}"/>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70" name="Freeform 1">
                <a:extLst>
                  <a:ext uri="{FF2B5EF4-FFF2-40B4-BE49-F238E27FC236}">
                    <a16:creationId xmlns:a16="http://schemas.microsoft.com/office/drawing/2014/main" id="{01E2FC69-64B1-3C45-83A9-5FBCD92D73AB}"/>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1" name="Freeform 2">
                <a:extLst>
                  <a:ext uri="{FF2B5EF4-FFF2-40B4-BE49-F238E27FC236}">
                    <a16:creationId xmlns:a16="http://schemas.microsoft.com/office/drawing/2014/main" id="{636AE076-41A2-3A41-83D8-9F65CD1D2571}"/>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2" name="Freeform 3">
                <a:extLst>
                  <a:ext uri="{FF2B5EF4-FFF2-40B4-BE49-F238E27FC236}">
                    <a16:creationId xmlns:a16="http://schemas.microsoft.com/office/drawing/2014/main" id="{518B2D9A-F61D-0B42-94F2-15F071B0ADB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3" name="Freeform 4">
                <a:extLst>
                  <a:ext uri="{FF2B5EF4-FFF2-40B4-BE49-F238E27FC236}">
                    <a16:creationId xmlns:a16="http://schemas.microsoft.com/office/drawing/2014/main" id="{73ACA65F-E84A-2D4D-85C0-4117251A3596}"/>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4" name="Freeform 5">
                <a:extLst>
                  <a:ext uri="{FF2B5EF4-FFF2-40B4-BE49-F238E27FC236}">
                    <a16:creationId xmlns:a16="http://schemas.microsoft.com/office/drawing/2014/main" id="{ADBA5D65-910C-8F4F-B451-402A799467A3}"/>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5" name="Freeform 6">
                <a:extLst>
                  <a:ext uri="{FF2B5EF4-FFF2-40B4-BE49-F238E27FC236}">
                    <a16:creationId xmlns:a16="http://schemas.microsoft.com/office/drawing/2014/main" id="{4B7FBA7E-24C2-FD43-BEE1-B142D1940951}"/>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6" name="Freeform 7">
                <a:extLst>
                  <a:ext uri="{FF2B5EF4-FFF2-40B4-BE49-F238E27FC236}">
                    <a16:creationId xmlns:a16="http://schemas.microsoft.com/office/drawing/2014/main" id="{4C058BDE-45B8-2847-90B5-EA3B8D202726}"/>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7" name="Freeform 8">
                <a:extLst>
                  <a:ext uri="{FF2B5EF4-FFF2-40B4-BE49-F238E27FC236}">
                    <a16:creationId xmlns:a16="http://schemas.microsoft.com/office/drawing/2014/main" id="{DD643DBB-3A8D-EB4F-A609-01FFFC636755}"/>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8" name="Freeform 9">
                <a:extLst>
                  <a:ext uri="{FF2B5EF4-FFF2-40B4-BE49-F238E27FC236}">
                    <a16:creationId xmlns:a16="http://schemas.microsoft.com/office/drawing/2014/main" id="{4799CB3E-7FEC-0843-B1F4-58CC23C9AE2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9" name="Freeform 10">
                <a:extLst>
                  <a:ext uri="{FF2B5EF4-FFF2-40B4-BE49-F238E27FC236}">
                    <a16:creationId xmlns:a16="http://schemas.microsoft.com/office/drawing/2014/main" id="{072E9493-A098-EE47-BC94-0DEAE540B93B}"/>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0" name="Freeform 11">
                <a:extLst>
                  <a:ext uri="{FF2B5EF4-FFF2-40B4-BE49-F238E27FC236}">
                    <a16:creationId xmlns:a16="http://schemas.microsoft.com/office/drawing/2014/main" id="{0EA20E52-3CFB-A447-883B-340ABA0B3E45}"/>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186" name="Right Arrow 26">
            <a:extLst>
              <a:ext uri="{FF2B5EF4-FFF2-40B4-BE49-F238E27FC236}">
                <a16:creationId xmlns:a16="http://schemas.microsoft.com/office/drawing/2014/main" id="{8ED62309-B68F-CC4A-B47E-31829926A44A}"/>
              </a:ext>
            </a:extLst>
          </p:cNvPr>
          <p:cNvSpPr/>
          <p:nvPr/>
        </p:nvSpPr>
        <p:spPr>
          <a:xfrm>
            <a:off x="1489361" y="3596109"/>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7" name="Oval 186">
            <a:extLst>
              <a:ext uri="{FF2B5EF4-FFF2-40B4-BE49-F238E27FC236}">
                <a16:creationId xmlns:a16="http://schemas.microsoft.com/office/drawing/2014/main" id="{D7D65DDA-3E05-FC40-A8E4-5558231053B5}"/>
              </a:ext>
            </a:extLst>
          </p:cNvPr>
          <p:cNvSpPr>
            <a:spLocks noChangeAspect="1"/>
          </p:cNvSpPr>
          <p:nvPr/>
        </p:nvSpPr>
        <p:spPr>
          <a:xfrm>
            <a:off x="1100997" y="4276701"/>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88" name="TextBox 187">
            <a:extLst>
              <a:ext uri="{FF2B5EF4-FFF2-40B4-BE49-F238E27FC236}">
                <a16:creationId xmlns:a16="http://schemas.microsoft.com/office/drawing/2014/main" id="{552B6610-D19B-FD4B-954A-A94E884ED4F6}"/>
              </a:ext>
            </a:extLst>
          </p:cNvPr>
          <p:cNvSpPr txBox="1"/>
          <p:nvPr/>
        </p:nvSpPr>
        <p:spPr>
          <a:xfrm>
            <a:off x="3425273" y="4084673"/>
            <a:ext cx="2995265" cy="184666"/>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LB request for the Client Certificate</a:t>
            </a:r>
          </a:p>
        </p:txBody>
      </p:sp>
      <p:cxnSp>
        <p:nvCxnSpPr>
          <p:cNvPr id="189" name="Straight Connector 188">
            <a:extLst>
              <a:ext uri="{FF2B5EF4-FFF2-40B4-BE49-F238E27FC236}">
                <a16:creationId xmlns:a16="http://schemas.microsoft.com/office/drawing/2014/main" id="{167CEB8B-45B9-654D-937F-C89020387B9F}"/>
              </a:ext>
            </a:extLst>
          </p:cNvPr>
          <p:cNvCxnSpPr>
            <a:cxnSpLocks/>
            <a:endCxn id="195" idx="2"/>
          </p:cNvCxnSpPr>
          <p:nvPr/>
        </p:nvCxnSpPr>
        <p:spPr bwMode="auto">
          <a:xfrm>
            <a:off x="5528536" y="20906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E44CE7DB-84EA-C440-BD37-289F7AD1B798}"/>
              </a:ext>
            </a:extLst>
          </p:cNvPr>
          <p:cNvCxnSpPr>
            <a:cxnSpLocks/>
          </p:cNvCxnSpPr>
          <p:nvPr/>
        </p:nvCxnSpPr>
        <p:spPr>
          <a:xfrm>
            <a:off x="5540011" y="19136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93068AC8-581B-D640-BC47-5D2A26D186C6}"/>
              </a:ext>
            </a:extLst>
          </p:cNvPr>
          <p:cNvCxnSpPr>
            <a:cxnSpLocks/>
            <a:endCxn id="196" idx="2"/>
          </p:cNvCxnSpPr>
          <p:nvPr/>
        </p:nvCxnSpPr>
        <p:spPr bwMode="auto">
          <a:xfrm flipV="1">
            <a:off x="5528267" y="25449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1084A434-0E6C-4D44-B0D0-57D76FB1D2D7}"/>
              </a:ext>
            </a:extLst>
          </p:cNvPr>
          <p:cNvCxnSpPr>
            <a:cxnSpLocks/>
            <a:endCxn id="197" idx="2"/>
          </p:cNvCxnSpPr>
          <p:nvPr/>
        </p:nvCxnSpPr>
        <p:spPr bwMode="auto">
          <a:xfrm>
            <a:off x="5528267" y="300505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93" name="Rounded Rectangle 109">
            <a:extLst>
              <a:ext uri="{FF2B5EF4-FFF2-40B4-BE49-F238E27FC236}">
                <a16:creationId xmlns:a16="http://schemas.microsoft.com/office/drawing/2014/main" id="{603E631A-4B45-C548-9403-0D8499284515}"/>
              </a:ext>
            </a:extLst>
          </p:cNvPr>
          <p:cNvSpPr/>
          <p:nvPr/>
        </p:nvSpPr>
        <p:spPr>
          <a:xfrm>
            <a:off x="5894331" y="18005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94" name="TextBox 193">
            <a:extLst>
              <a:ext uri="{FF2B5EF4-FFF2-40B4-BE49-F238E27FC236}">
                <a16:creationId xmlns:a16="http://schemas.microsoft.com/office/drawing/2014/main" id="{33BF2BDC-75B1-274B-A78D-741335C43CBB}"/>
              </a:ext>
            </a:extLst>
          </p:cNvPr>
          <p:cNvSpPr txBox="1"/>
          <p:nvPr/>
        </p:nvSpPr>
        <p:spPr>
          <a:xfrm>
            <a:off x="6543866" y="17307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95" name="Oval 194">
            <a:extLst>
              <a:ext uri="{FF2B5EF4-FFF2-40B4-BE49-F238E27FC236}">
                <a16:creationId xmlns:a16="http://schemas.microsoft.com/office/drawing/2014/main" id="{73E13934-D5E7-854D-86DA-7EBC8C8B4A89}"/>
              </a:ext>
            </a:extLst>
          </p:cNvPr>
          <p:cNvSpPr>
            <a:spLocks noChangeAspect="1"/>
          </p:cNvSpPr>
          <p:nvPr/>
        </p:nvSpPr>
        <p:spPr>
          <a:xfrm>
            <a:off x="6015965" y="19115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96" name="Oval 195">
            <a:extLst>
              <a:ext uri="{FF2B5EF4-FFF2-40B4-BE49-F238E27FC236}">
                <a16:creationId xmlns:a16="http://schemas.microsoft.com/office/drawing/2014/main" id="{A5C4B1E1-ABE1-A049-BBF3-037AB616C738}"/>
              </a:ext>
            </a:extLst>
          </p:cNvPr>
          <p:cNvSpPr>
            <a:spLocks noChangeAspect="1"/>
          </p:cNvSpPr>
          <p:nvPr/>
        </p:nvSpPr>
        <p:spPr>
          <a:xfrm>
            <a:off x="6015965" y="23620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97" name="Oval 196">
            <a:extLst>
              <a:ext uri="{FF2B5EF4-FFF2-40B4-BE49-F238E27FC236}">
                <a16:creationId xmlns:a16="http://schemas.microsoft.com/office/drawing/2014/main" id="{9E1C0E2C-FBCA-924C-9F18-0781A54D6B7B}"/>
              </a:ext>
            </a:extLst>
          </p:cNvPr>
          <p:cNvSpPr>
            <a:spLocks noChangeAspect="1"/>
          </p:cNvSpPr>
          <p:nvPr/>
        </p:nvSpPr>
        <p:spPr>
          <a:xfrm>
            <a:off x="6015965" y="28259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98" name="Straight Connector 197">
            <a:extLst>
              <a:ext uri="{FF2B5EF4-FFF2-40B4-BE49-F238E27FC236}">
                <a16:creationId xmlns:a16="http://schemas.microsoft.com/office/drawing/2014/main" id="{943C5955-8151-9449-90BB-70B9A3BA8BBB}"/>
              </a:ext>
            </a:extLst>
          </p:cNvPr>
          <p:cNvCxnSpPr>
            <a:cxnSpLocks/>
            <a:endCxn id="181" idx="1"/>
          </p:cNvCxnSpPr>
          <p:nvPr/>
        </p:nvCxnSpPr>
        <p:spPr>
          <a:xfrm>
            <a:off x="1290129" y="2670824"/>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99" name="TextBox 198">
            <a:extLst>
              <a:ext uri="{FF2B5EF4-FFF2-40B4-BE49-F238E27FC236}">
                <a16:creationId xmlns:a16="http://schemas.microsoft.com/office/drawing/2014/main" id="{5531AADE-B837-B148-B034-B3C434A234B8}"/>
              </a:ext>
            </a:extLst>
          </p:cNvPr>
          <p:cNvSpPr txBox="1"/>
          <p:nvPr/>
        </p:nvSpPr>
        <p:spPr>
          <a:xfrm>
            <a:off x="3450375" y="3650405"/>
            <a:ext cx="1684237" cy="184666"/>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Client SSL Hello</a:t>
            </a:r>
          </a:p>
        </p:txBody>
      </p:sp>
      <p:sp>
        <p:nvSpPr>
          <p:cNvPr id="200" name="TextBox 199">
            <a:extLst>
              <a:ext uri="{FF2B5EF4-FFF2-40B4-BE49-F238E27FC236}">
                <a16:creationId xmlns:a16="http://schemas.microsoft.com/office/drawing/2014/main" id="{E8C3D0CC-351D-B54A-8810-03ABEA8F8232}"/>
              </a:ext>
            </a:extLst>
          </p:cNvPr>
          <p:cNvSpPr txBox="1"/>
          <p:nvPr/>
        </p:nvSpPr>
        <p:spPr>
          <a:xfrm>
            <a:off x="1622856" y="2396023"/>
            <a:ext cx="82865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HTTPS</a:t>
            </a:r>
          </a:p>
        </p:txBody>
      </p:sp>
      <p:sp>
        <p:nvSpPr>
          <p:cNvPr id="201" name="TextBox 200">
            <a:extLst>
              <a:ext uri="{FF2B5EF4-FFF2-40B4-BE49-F238E27FC236}">
                <a16:creationId xmlns:a16="http://schemas.microsoft.com/office/drawing/2014/main" id="{3B8BEA0B-E4E5-7345-A72D-294869DECEB0}"/>
              </a:ext>
            </a:extLst>
          </p:cNvPr>
          <p:cNvSpPr txBox="1"/>
          <p:nvPr/>
        </p:nvSpPr>
        <p:spPr>
          <a:xfrm>
            <a:off x="4021354" y="2396023"/>
            <a:ext cx="146847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 or HTTPS</a:t>
            </a:r>
          </a:p>
        </p:txBody>
      </p:sp>
      <p:sp>
        <p:nvSpPr>
          <p:cNvPr id="202" name="TextBox 201">
            <a:extLst>
              <a:ext uri="{FF2B5EF4-FFF2-40B4-BE49-F238E27FC236}">
                <a16:creationId xmlns:a16="http://schemas.microsoft.com/office/drawing/2014/main" id="{51DE1D08-8645-9646-8740-A23B0A23EFC3}"/>
              </a:ext>
            </a:extLst>
          </p:cNvPr>
          <p:cNvSpPr txBox="1"/>
          <p:nvPr/>
        </p:nvSpPr>
        <p:spPr>
          <a:xfrm>
            <a:off x="2896084" y="2969855"/>
            <a:ext cx="972574"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HTTPS:443</a:t>
            </a:r>
          </a:p>
        </p:txBody>
      </p:sp>
      <p:sp>
        <p:nvSpPr>
          <p:cNvPr id="203" name="Oval 202">
            <a:extLst>
              <a:ext uri="{FF2B5EF4-FFF2-40B4-BE49-F238E27FC236}">
                <a16:creationId xmlns:a16="http://schemas.microsoft.com/office/drawing/2014/main" id="{D2ED46B8-1111-DE49-AD1F-21BCC33EF520}"/>
              </a:ext>
            </a:extLst>
          </p:cNvPr>
          <p:cNvSpPr>
            <a:spLocks noChangeAspect="1"/>
          </p:cNvSpPr>
          <p:nvPr/>
        </p:nvSpPr>
        <p:spPr>
          <a:xfrm>
            <a:off x="1100997" y="3581977"/>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204" name="Right Arrow 29">
            <a:extLst>
              <a:ext uri="{FF2B5EF4-FFF2-40B4-BE49-F238E27FC236}">
                <a16:creationId xmlns:a16="http://schemas.microsoft.com/office/drawing/2014/main" id="{79135595-6673-5C4D-8BD2-8BDC328D8D63}"/>
              </a:ext>
            </a:extLst>
          </p:cNvPr>
          <p:cNvSpPr/>
          <p:nvPr/>
        </p:nvSpPr>
        <p:spPr>
          <a:xfrm rot="10800000">
            <a:off x="1489360" y="4064796"/>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grpSp>
        <p:nvGrpSpPr>
          <p:cNvPr id="205" name="Group 204">
            <a:extLst>
              <a:ext uri="{FF2B5EF4-FFF2-40B4-BE49-F238E27FC236}">
                <a16:creationId xmlns:a16="http://schemas.microsoft.com/office/drawing/2014/main" id="{0756C135-CBF4-C24E-A90F-A8B7B12FF31C}"/>
              </a:ext>
            </a:extLst>
          </p:cNvPr>
          <p:cNvGrpSpPr>
            <a:grpSpLocks noChangeAspect="1"/>
          </p:cNvGrpSpPr>
          <p:nvPr/>
        </p:nvGrpSpPr>
        <p:grpSpPr>
          <a:xfrm>
            <a:off x="323072" y="2225218"/>
            <a:ext cx="745825" cy="731520"/>
            <a:chOff x="609600" y="1371441"/>
            <a:chExt cx="1828959" cy="1828959"/>
          </a:xfrm>
        </p:grpSpPr>
        <p:sp>
          <p:nvSpPr>
            <p:cNvPr id="206" name="Oval 205">
              <a:extLst>
                <a:ext uri="{FF2B5EF4-FFF2-40B4-BE49-F238E27FC236}">
                  <a16:creationId xmlns:a16="http://schemas.microsoft.com/office/drawing/2014/main" id="{D7A07F1E-53CF-F841-BBD9-BFE37FA96408}"/>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207" name="Freeform 5">
              <a:extLst>
                <a:ext uri="{FF2B5EF4-FFF2-40B4-BE49-F238E27FC236}">
                  <a16:creationId xmlns:a16="http://schemas.microsoft.com/office/drawing/2014/main" id="{D596AE47-D012-0B4A-A162-E9128D708CE5}"/>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208" name="TextBox 207">
            <a:extLst>
              <a:ext uri="{FF2B5EF4-FFF2-40B4-BE49-F238E27FC236}">
                <a16:creationId xmlns:a16="http://schemas.microsoft.com/office/drawing/2014/main" id="{089EB7D0-120E-054E-B54B-975268050616}"/>
              </a:ext>
            </a:extLst>
          </p:cNvPr>
          <p:cNvSpPr txBox="1"/>
          <p:nvPr/>
        </p:nvSpPr>
        <p:spPr>
          <a:xfrm>
            <a:off x="140878" y="3288896"/>
            <a:ext cx="957398" cy="430887"/>
          </a:xfrm>
          <a:prstGeom prst="rect">
            <a:avLst/>
          </a:prstGeom>
        </p:spPr>
        <p:txBody>
          <a:bodyPr wrap="square" lIns="0" tIns="0" rIns="0" bIns="0" rtlCol="0" anchor="b">
            <a:spAutoFit/>
          </a:bodyPr>
          <a:lstStyle/>
          <a:p>
            <a:r>
              <a:rPr lang="en-US" sz="1400" dirty="0">
                <a:solidFill>
                  <a:srgbClr val="FF0000"/>
                </a:solidFill>
                <a:latin typeface="Calibri" panose="020F0502020204030204" pitchFamily="34" charset="0"/>
              </a:rPr>
              <a:t>Client Certificate</a:t>
            </a:r>
          </a:p>
        </p:txBody>
      </p:sp>
      <p:grpSp>
        <p:nvGrpSpPr>
          <p:cNvPr id="209" name="Group 208">
            <a:extLst>
              <a:ext uri="{FF2B5EF4-FFF2-40B4-BE49-F238E27FC236}">
                <a16:creationId xmlns:a16="http://schemas.microsoft.com/office/drawing/2014/main" id="{DE4E29D9-A73B-0A4D-9F81-7C3801B109FD}"/>
              </a:ext>
            </a:extLst>
          </p:cNvPr>
          <p:cNvGrpSpPr>
            <a:grpSpLocks noChangeAspect="1"/>
          </p:cNvGrpSpPr>
          <p:nvPr/>
        </p:nvGrpSpPr>
        <p:grpSpPr>
          <a:xfrm>
            <a:off x="224908" y="2814132"/>
            <a:ext cx="441546" cy="441546"/>
            <a:chOff x="1727200" y="439738"/>
            <a:chExt cx="6740525" cy="6740525"/>
          </a:xfrm>
          <a:solidFill>
            <a:srgbClr val="FF0000"/>
          </a:solidFill>
        </p:grpSpPr>
        <p:sp>
          <p:nvSpPr>
            <p:cNvPr id="210" name="Freeform 1">
              <a:extLst>
                <a:ext uri="{FF2B5EF4-FFF2-40B4-BE49-F238E27FC236}">
                  <a16:creationId xmlns:a16="http://schemas.microsoft.com/office/drawing/2014/main" id="{DFE83264-E35C-0F41-BA92-9C7307C76353}"/>
                </a:ext>
              </a:extLst>
            </p:cNvPr>
            <p:cNvSpPr>
              <a:spLocks noChangeArrowheads="1"/>
            </p:cNvSpPr>
            <p:nvPr/>
          </p:nvSpPr>
          <p:spPr bwMode="auto">
            <a:xfrm>
              <a:off x="1727200" y="439738"/>
              <a:ext cx="6740525" cy="6740525"/>
            </a:xfrm>
            <a:custGeom>
              <a:avLst/>
              <a:gdLst>
                <a:gd name="T0" fmla="*/ 7156 w 18724"/>
                <a:gd name="T1" fmla="*/ 7456 h 18724"/>
                <a:gd name="T2" fmla="*/ 7015 w 18724"/>
                <a:gd name="T3" fmla="*/ 6847 h 18724"/>
                <a:gd name="T4" fmla="*/ 6918 w 18724"/>
                <a:gd name="T5" fmla="*/ 6018 h 18724"/>
                <a:gd name="T6" fmla="*/ 6944 w 18724"/>
                <a:gd name="T7" fmla="*/ 5215 h 18724"/>
                <a:gd name="T8" fmla="*/ 7183 w 18724"/>
                <a:gd name="T9" fmla="*/ 4085 h 18724"/>
                <a:gd name="T10" fmla="*/ 7633 w 18724"/>
                <a:gd name="T11" fmla="*/ 3044 h 18724"/>
                <a:gd name="T12" fmla="*/ 8268 w 18724"/>
                <a:gd name="T13" fmla="*/ 2118 h 18724"/>
                <a:gd name="T14" fmla="*/ 9071 w 18724"/>
                <a:gd name="T15" fmla="*/ 1324 h 18724"/>
                <a:gd name="T16" fmla="*/ 10005 w 18724"/>
                <a:gd name="T17" fmla="*/ 697 h 18724"/>
                <a:gd name="T18" fmla="*/ 11064 w 18724"/>
                <a:gd name="T19" fmla="*/ 256 h 18724"/>
                <a:gd name="T20" fmla="*/ 12211 w 18724"/>
                <a:gd name="T21" fmla="*/ 26 h 18724"/>
                <a:gd name="T22" fmla="*/ 13120 w 18724"/>
                <a:gd name="T23" fmla="*/ 0 h 18724"/>
                <a:gd name="T24" fmla="*/ 14293 w 18724"/>
                <a:gd name="T25" fmla="*/ 176 h 18724"/>
                <a:gd name="T26" fmla="*/ 15370 w 18724"/>
                <a:gd name="T27" fmla="*/ 574 h 18724"/>
                <a:gd name="T28" fmla="*/ 16349 w 18724"/>
                <a:gd name="T29" fmla="*/ 1156 h 18724"/>
                <a:gd name="T30" fmla="*/ 17188 w 18724"/>
                <a:gd name="T31" fmla="*/ 1906 h 18724"/>
                <a:gd name="T32" fmla="*/ 17867 w 18724"/>
                <a:gd name="T33" fmla="*/ 2797 h 18724"/>
                <a:gd name="T34" fmla="*/ 18361 w 18724"/>
                <a:gd name="T35" fmla="*/ 3812 h 18724"/>
                <a:gd name="T36" fmla="*/ 18652 w 18724"/>
                <a:gd name="T37" fmla="*/ 4924 h 18724"/>
                <a:gd name="T38" fmla="*/ 18723 w 18724"/>
                <a:gd name="T39" fmla="*/ 5806 h 18724"/>
                <a:gd name="T40" fmla="*/ 18599 w 18724"/>
                <a:gd name="T41" fmla="*/ 6980 h 18724"/>
                <a:gd name="T42" fmla="*/ 18255 w 18724"/>
                <a:gd name="T43" fmla="*/ 8074 h 18724"/>
                <a:gd name="T44" fmla="*/ 17708 w 18724"/>
                <a:gd name="T45" fmla="*/ 9053 h 18724"/>
                <a:gd name="T46" fmla="*/ 16985 w 18724"/>
                <a:gd name="T47" fmla="*/ 9917 h 18724"/>
                <a:gd name="T48" fmla="*/ 16111 w 18724"/>
                <a:gd name="T49" fmla="*/ 10623 h 18724"/>
                <a:gd name="T50" fmla="*/ 15114 w 18724"/>
                <a:gd name="T51" fmla="*/ 11161 h 18724"/>
                <a:gd name="T52" fmla="*/ 14002 w 18724"/>
                <a:gd name="T53" fmla="*/ 11505 h 18724"/>
                <a:gd name="T54" fmla="*/ 12820 w 18724"/>
                <a:gd name="T55" fmla="*/ 11620 h 18724"/>
                <a:gd name="T56" fmla="*/ 11902 w 18724"/>
                <a:gd name="T57" fmla="*/ 11549 h 18724"/>
                <a:gd name="T58" fmla="*/ 7862 w 18724"/>
                <a:gd name="T59" fmla="*/ 15193 h 18724"/>
                <a:gd name="T60" fmla="*/ 724 w 18724"/>
                <a:gd name="T61" fmla="*/ 17991 h 18724"/>
                <a:gd name="T62" fmla="*/ 7130 w 18724"/>
                <a:gd name="T63" fmla="*/ 14893 h 18724"/>
                <a:gd name="T64" fmla="*/ 11549 w 18724"/>
                <a:gd name="T65" fmla="*/ 10738 h 18724"/>
                <a:gd name="T66" fmla="*/ 12511 w 18724"/>
                <a:gd name="T67" fmla="*/ 10879 h 18724"/>
                <a:gd name="T68" fmla="*/ 13349 w 18724"/>
                <a:gd name="T69" fmla="*/ 10870 h 18724"/>
                <a:gd name="T70" fmla="*/ 14355 w 18724"/>
                <a:gd name="T71" fmla="*/ 10667 h 18724"/>
                <a:gd name="T72" fmla="*/ 15282 w 18724"/>
                <a:gd name="T73" fmla="*/ 10279 h 18724"/>
                <a:gd name="T74" fmla="*/ 16102 w 18724"/>
                <a:gd name="T75" fmla="*/ 9732 h 18724"/>
                <a:gd name="T76" fmla="*/ 16808 w 18724"/>
                <a:gd name="T77" fmla="*/ 9044 h 18724"/>
                <a:gd name="T78" fmla="*/ 17364 w 18724"/>
                <a:gd name="T79" fmla="*/ 8233 h 18724"/>
                <a:gd name="T80" fmla="*/ 17761 w 18724"/>
                <a:gd name="T81" fmla="*/ 7324 h 18724"/>
                <a:gd name="T82" fmla="*/ 17964 w 18724"/>
                <a:gd name="T83" fmla="*/ 6327 h 18724"/>
                <a:gd name="T84" fmla="*/ 17982 w 18724"/>
                <a:gd name="T85" fmla="*/ 5550 h 18724"/>
                <a:gd name="T86" fmla="*/ 17823 w 18724"/>
                <a:gd name="T87" fmla="*/ 4544 h 18724"/>
                <a:gd name="T88" fmla="*/ 17479 w 18724"/>
                <a:gd name="T89" fmla="*/ 3609 h 18724"/>
                <a:gd name="T90" fmla="*/ 16958 w 18724"/>
                <a:gd name="T91" fmla="*/ 2771 h 18724"/>
                <a:gd name="T92" fmla="*/ 16296 w 18724"/>
                <a:gd name="T93" fmla="*/ 2047 h 18724"/>
                <a:gd name="T94" fmla="*/ 15494 w 18724"/>
                <a:gd name="T95" fmla="*/ 1465 h 18724"/>
                <a:gd name="T96" fmla="*/ 14593 w 18724"/>
                <a:gd name="T97" fmla="*/ 1032 h 18724"/>
                <a:gd name="T98" fmla="*/ 13605 w 18724"/>
                <a:gd name="T99" fmla="*/ 785 h 18724"/>
                <a:gd name="T100" fmla="*/ 12820 w 18724"/>
                <a:gd name="T101" fmla="*/ 724 h 18724"/>
                <a:gd name="T102" fmla="*/ 11779 w 18724"/>
                <a:gd name="T103" fmla="*/ 829 h 18724"/>
                <a:gd name="T104" fmla="*/ 10808 w 18724"/>
                <a:gd name="T105" fmla="*/ 1129 h 18724"/>
                <a:gd name="T106" fmla="*/ 9926 w 18724"/>
                <a:gd name="T107" fmla="*/ 1597 h 18724"/>
                <a:gd name="T108" fmla="*/ 9159 w 18724"/>
                <a:gd name="T109" fmla="*/ 2215 h 18724"/>
                <a:gd name="T110" fmla="*/ 8533 w 18724"/>
                <a:gd name="T111" fmla="*/ 2965 h 18724"/>
                <a:gd name="T112" fmla="*/ 8056 w 18724"/>
                <a:gd name="T113" fmla="*/ 3830 h 18724"/>
                <a:gd name="T114" fmla="*/ 7747 w 18724"/>
                <a:gd name="T115" fmla="*/ 4782 h 18724"/>
                <a:gd name="T116" fmla="*/ 7641 w 18724"/>
                <a:gd name="T117" fmla="*/ 5806 h 18724"/>
                <a:gd name="T118" fmla="*/ 7685 w 18724"/>
                <a:gd name="T119" fmla="*/ 6433 h 18724"/>
                <a:gd name="T120" fmla="*/ 7853 w 18724"/>
                <a:gd name="T121" fmla="*/ 7244 h 18724"/>
                <a:gd name="T122" fmla="*/ 724 w 18724"/>
                <a:gd name="T123" fmla="*/ 17991 h 18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24" h="18724">
                  <a:moveTo>
                    <a:pt x="4518" y="18723"/>
                  </a:moveTo>
                  <a:lnTo>
                    <a:pt x="0" y="18723"/>
                  </a:lnTo>
                  <a:lnTo>
                    <a:pt x="0" y="14452"/>
                  </a:lnTo>
                  <a:lnTo>
                    <a:pt x="7156" y="7456"/>
                  </a:lnTo>
                  <a:lnTo>
                    <a:pt x="7156" y="7456"/>
                  </a:lnTo>
                  <a:lnTo>
                    <a:pt x="7103" y="7253"/>
                  </a:lnTo>
                  <a:lnTo>
                    <a:pt x="7050" y="7050"/>
                  </a:lnTo>
                  <a:lnTo>
                    <a:pt x="7015" y="6847"/>
                  </a:lnTo>
                  <a:lnTo>
                    <a:pt x="6980" y="6644"/>
                  </a:lnTo>
                  <a:lnTo>
                    <a:pt x="6953" y="6441"/>
                  </a:lnTo>
                  <a:lnTo>
                    <a:pt x="6935" y="6230"/>
                  </a:lnTo>
                  <a:lnTo>
                    <a:pt x="6918" y="6018"/>
                  </a:lnTo>
                  <a:lnTo>
                    <a:pt x="6918" y="5806"/>
                  </a:lnTo>
                  <a:lnTo>
                    <a:pt x="6918" y="5806"/>
                  </a:lnTo>
                  <a:lnTo>
                    <a:pt x="6927" y="5515"/>
                  </a:lnTo>
                  <a:lnTo>
                    <a:pt x="6944" y="5215"/>
                  </a:lnTo>
                  <a:lnTo>
                    <a:pt x="6988" y="4924"/>
                  </a:lnTo>
                  <a:lnTo>
                    <a:pt x="7041" y="4641"/>
                  </a:lnTo>
                  <a:lnTo>
                    <a:pt x="7103" y="4359"/>
                  </a:lnTo>
                  <a:lnTo>
                    <a:pt x="7183" y="4085"/>
                  </a:lnTo>
                  <a:lnTo>
                    <a:pt x="7280" y="3812"/>
                  </a:lnTo>
                  <a:lnTo>
                    <a:pt x="7385" y="3547"/>
                  </a:lnTo>
                  <a:lnTo>
                    <a:pt x="7500" y="3291"/>
                  </a:lnTo>
                  <a:lnTo>
                    <a:pt x="7633" y="3044"/>
                  </a:lnTo>
                  <a:lnTo>
                    <a:pt x="7774" y="2797"/>
                  </a:lnTo>
                  <a:lnTo>
                    <a:pt x="7924" y="2559"/>
                  </a:lnTo>
                  <a:lnTo>
                    <a:pt x="8091" y="2329"/>
                  </a:lnTo>
                  <a:lnTo>
                    <a:pt x="8268" y="2118"/>
                  </a:lnTo>
                  <a:lnTo>
                    <a:pt x="8453" y="1906"/>
                  </a:lnTo>
                  <a:lnTo>
                    <a:pt x="8647" y="1703"/>
                  </a:lnTo>
                  <a:lnTo>
                    <a:pt x="8850" y="1509"/>
                  </a:lnTo>
                  <a:lnTo>
                    <a:pt x="9071" y="1324"/>
                  </a:lnTo>
                  <a:lnTo>
                    <a:pt x="9291" y="1156"/>
                  </a:lnTo>
                  <a:lnTo>
                    <a:pt x="9520" y="988"/>
                  </a:lnTo>
                  <a:lnTo>
                    <a:pt x="9758" y="838"/>
                  </a:lnTo>
                  <a:lnTo>
                    <a:pt x="10005" y="697"/>
                  </a:lnTo>
                  <a:lnTo>
                    <a:pt x="10261" y="574"/>
                  </a:lnTo>
                  <a:lnTo>
                    <a:pt x="10526" y="450"/>
                  </a:lnTo>
                  <a:lnTo>
                    <a:pt x="10790" y="353"/>
                  </a:lnTo>
                  <a:lnTo>
                    <a:pt x="11064" y="256"/>
                  </a:lnTo>
                  <a:lnTo>
                    <a:pt x="11346" y="176"/>
                  </a:lnTo>
                  <a:lnTo>
                    <a:pt x="11629" y="115"/>
                  </a:lnTo>
                  <a:lnTo>
                    <a:pt x="11920" y="62"/>
                  </a:lnTo>
                  <a:lnTo>
                    <a:pt x="12211" y="26"/>
                  </a:lnTo>
                  <a:lnTo>
                    <a:pt x="12511" y="0"/>
                  </a:lnTo>
                  <a:lnTo>
                    <a:pt x="12820" y="0"/>
                  </a:lnTo>
                  <a:lnTo>
                    <a:pt x="12820" y="0"/>
                  </a:lnTo>
                  <a:lnTo>
                    <a:pt x="13120" y="0"/>
                  </a:lnTo>
                  <a:lnTo>
                    <a:pt x="13420" y="26"/>
                  </a:lnTo>
                  <a:lnTo>
                    <a:pt x="13711" y="62"/>
                  </a:lnTo>
                  <a:lnTo>
                    <a:pt x="14002" y="115"/>
                  </a:lnTo>
                  <a:lnTo>
                    <a:pt x="14293" y="176"/>
                  </a:lnTo>
                  <a:lnTo>
                    <a:pt x="14567" y="256"/>
                  </a:lnTo>
                  <a:lnTo>
                    <a:pt x="14841" y="353"/>
                  </a:lnTo>
                  <a:lnTo>
                    <a:pt x="15114" y="450"/>
                  </a:lnTo>
                  <a:lnTo>
                    <a:pt x="15370" y="574"/>
                  </a:lnTo>
                  <a:lnTo>
                    <a:pt x="15626" y="697"/>
                  </a:lnTo>
                  <a:lnTo>
                    <a:pt x="15873" y="838"/>
                  </a:lnTo>
                  <a:lnTo>
                    <a:pt x="16111" y="988"/>
                  </a:lnTo>
                  <a:lnTo>
                    <a:pt x="16349" y="1156"/>
                  </a:lnTo>
                  <a:lnTo>
                    <a:pt x="16570" y="1324"/>
                  </a:lnTo>
                  <a:lnTo>
                    <a:pt x="16782" y="1509"/>
                  </a:lnTo>
                  <a:lnTo>
                    <a:pt x="16985" y="1703"/>
                  </a:lnTo>
                  <a:lnTo>
                    <a:pt x="17188" y="1906"/>
                  </a:lnTo>
                  <a:lnTo>
                    <a:pt x="17373" y="2118"/>
                  </a:lnTo>
                  <a:lnTo>
                    <a:pt x="17541" y="2329"/>
                  </a:lnTo>
                  <a:lnTo>
                    <a:pt x="17708" y="2559"/>
                  </a:lnTo>
                  <a:lnTo>
                    <a:pt x="17867" y="2797"/>
                  </a:lnTo>
                  <a:lnTo>
                    <a:pt x="18008" y="3044"/>
                  </a:lnTo>
                  <a:lnTo>
                    <a:pt x="18132" y="3291"/>
                  </a:lnTo>
                  <a:lnTo>
                    <a:pt x="18255" y="3547"/>
                  </a:lnTo>
                  <a:lnTo>
                    <a:pt x="18361" y="3812"/>
                  </a:lnTo>
                  <a:lnTo>
                    <a:pt x="18449" y="4085"/>
                  </a:lnTo>
                  <a:lnTo>
                    <a:pt x="18529" y="4359"/>
                  </a:lnTo>
                  <a:lnTo>
                    <a:pt x="18599" y="4641"/>
                  </a:lnTo>
                  <a:lnTo>
                    <a:pt x="18652" y="4924"/>
                  </a:lnTo>
                  <a:lnTo>
                    <a:pt x="18688" y="5215"/>
                  </a:lnTo>
                  <a:lnTo>
                    <a:pt x="18714" y="5515"/>
                  </a:lnTo>
                  <a:lnTo>
                    <a:pt x="18723" y="5806"/>
                  </a:lnTo>
                  <a:lnTo>
                    <a:pt x="18723" y="5806"/>
                  </a:lnTo>
                  <a:lnTo>
                    <a:pt x="18714" y="6106"/>
                  </a:lnTo>
                  <a:lnTo>
                    <a:pt x="18688" y="6406"/>
                  </a:lnTo>
                  <a:lnTo>
                    <a:pt x="18652" y="6697"/>
                  </a:lnTo>
                  <a:lnTo>
                    <a:pt x="18599" y="6980"/>
                  </a:lnTo>
                  <a:lnTo>
                    <a:pt x="18529" y="7262"/>
                  </a:lnTo>
                  <a:lnTo>
                    <a:pt x="18449" y="7535"/>
                  </a:lnTo>
                  <a:lnTo>
                    <a:pt x="18361" y="7809"/>
                  </a:lnTo>
                  <a:lnTo>
                    <a:pt x="18255" y="8074"/>
                  </a:lnTo>
                  <a:lnTo>
                    <a:pt x="18132" y="8330"/>
                  </a:lnTo>
                  <a:lnTo>
                    <a:pt x="18008" y="8577"/>
                  </a:lnTo>
                  <a:lnTo>
                    <a:pt x="17867" y="8824"/>
                  </a:lnTo>
                  <a:lnTo>
                    <a:pt x="17708" y="9053"/>
                  </a:lnTo>
                  <a:lnTo>
                    <a:pt x="17541" y="9283"/>
                  </a:lnTo>
                  <a:lnTo>
                    <a:pt x="17373" y="9502"/>
                  </a:lnTo>
                  <a:lnTo>
                    <a:pt x="17188" y="9714"/>
                  </a:lnTo>
                  <a:lnTo>
                    <a:pt x="16985" y="9917"/>
                  </a:lnTo>
                  <a:lnTo>
                    <a:pt x="16782" y="10111"/>
                  </a:lnTo>
                  <a:lnTo>
                    <a:pt x="16570" y="10296"/>
                  </a:lnTo>
                  <a:lnTo>
                    <a:pt x="16349" y="10464"/>
                  </a:lnTo>
                  <a:lnTo>
                    <a:pt x="16111" y="10623"/>
                  </a:lnTo>
                  <a:lnTo>
                    <a:pt x="15873" y="10782"/>
                  </a:lnTo>
                  <a:lnTo>
                    <a:pt x="15626" y="10923"/>
                  </a:lnTo>
                  <a:lnTo>
                    <a:pt x="15370" y="11046"/>
                  </a:lnTo>
                  <a:lnTo>
                    <a:pt x="15114" y="11161"/>
                  </a:lnTo>
                  <a:lnTo>
                    <a:pt x="14841" y="11267"/>
                  </a:lnTo>
                  <a:lnTo>
                    <a:pt x="14567" y="11355"/>
                  </a:lnTo>
                  <a:lnTo>
                    <a:pt x="14293" y="11435"/>
                  </a:lnTo>
                  <a:lnTo>
                    <a:pt x="14002" y="11505"/>
                  </a:lnTo>
                  <a:lnTo>
                    <a:pt x="13711" y="11558"/>
                  </a:lnTo>
                  <a:lnTo>
                    <a:pt x="13420" y="11593"/>
                  </a:lnTo>
                  <a:lnTo>
                    <a:pt x="13120" y="11611"/>
                  </a:lnTo>
                  <a:lnTo>
                    <a:pt x="12820" y="11620"/>
                  </a:lnTo>
                  <a:lnTo>
                    <a:pt x="12820" y="11620"/>
                  </a:lnTo>
                  <a:lnTo>
                    <a:pt x="12520" y="11611"/>
                  </a:lnTo>
                  <a:lnTo>
                    <a:pt x="12211" y="11585"/>
                  </a:lnTo>
                  <a:lnTo>
                    <a:pt x="11902" y="11549"/>
                  </a:lnTo>
                  <a:lnTo>
                    <a:pt x="11585" y="11496"/>
                  </a:lnTo>
                  <a:lnTo>
                    <a:pt x="9617" y="13446"/>
                  </a:lnTo>
                  <a:lnTo>
                    <a:pt x="7862" y="13446"/>
                  </a:lnTo>
                  <a:lnTo>
                    <a:pt x="7862" y="15193"/>
                  </a:lnTo>
                  <a:lnTo>
                    <a:pt x="6415" y="16632"/>
                  </a:lnTo>
                  <a:lnTo>
                    <a:pt x="4518" y="16632"/>
                  </a:lnTo>
                  <a:lnTo>
                    <a:pt x="4518" y="18723"/>
                  </a:lnTo>
                  <a:close/>
                  <a:moveTo>
                    <a:pt x="724" y="17991"/>
                  </a:moveTo>
                  <a:lnTo>
                    <a:pt x="3794" y="17991"/>
                  </a:lnTo>
                  <a:lnTo>
                    <a:pt x="3794" y="15899"/>
                  </a:lnTo>
                  <a:lnTo>
                    <a:pt x="6115" y="15899"/>
                  </a:lnTo>
                  <a:lnTo>
                    <a:pt x="7130" y="14893"/>
                  </a:lnTo>
                  <a:lnTo>
                    <a:pt x="7130" y="12714"/>
                  </a:lnTo>
                  <a:lnTo>
                    <a:pt x="9318" y="12714"/>
                  </a:lnTo>
                  <a:lnTo>
                    <a:pt x="11355" y="10693"/>
                  </a:lnTo>
                  <a:lnTo>
                    <a:pt x="11549" y="10738"/>
                  </a:lnTo>
                  <a:lnTo>
                    <a:pt x="11549" y="10738"/>
                  </a:lnTo>
                  <a:lnTo>
                    <a:pt x="11876" y="10808"/>
                  </a:lnTo>
                  <a:lnTo>
                    <a:pt x="12202" y="10852"/>
                  </a:lnTo>
                  <a:lnTo>
                    <a:pt x="12511" y="10879"/>
                  </a:lnTo>
                  <a:lnTo>
                    <a:pt x="12820" y="10896"/>
                  </a:lnTo>
                  <a:lnTo>
                    <a:pt x="12820" y="10896"/>
                  </a:lnTo>
                  <a:lnTo>
                    <a:pt x="13085" y="10888"/>
                  </a:lnTo>
                  <a:lnTo>
                    <a:pt x="13349" y="10870"/>
                  </a:lnTo>
                  <a:lnTo>
                    <a:pt x="13605" y="10835"/>
                  </a:lnTo>
                  <a:lnTo>
                    <a:pt x="13861" y="10790"/>
                  </a:lnTo>
                  <a:lnTo>
                    <a:pt x="14108" y="10729"/>
                  </a:lnTo>
                  <a:lnTo>
                    <a:pt x="14355" y="10667"/>
                  </a:lnTo>
                  <a:lnTo>
                    <a:pt x="14593" y="10588"/>
                  </a:lnTo>
                  <a:lnTo>
                    <a:pt x="14832" y="10490"/>
                  </a:lnTo>
                  <a:lnTo>
                    <a:pt x="15061" y="10393"/>
                  </a:lnTo>
                  <a:lnTo>
                    <a:pt x="15282" y="10279"/>
                  </a:lnTo>
                  <a:lnTo>
                    <a:pt x="15494" y="10155"/>
                  </a:lnTo>
                  <a:lnTo>
                    <a:pt x="15705" y="10023"/>
                  </a:lnTo>
                  <a:lnTo>
                    <a:pt x="15908" y="9882"/>
                  </a:lnTo>
                  <a:lnTo>
                    <a:pt x="16102" y="9732"/>
                  </a:lnTo>
                  <a:lnTo>
                    <a:pt x="16296" y="9573"/>
                  </a:lnTo>
                  <a:lnTo>
                    <a:pt x="16473" y="9405"/>
                  </a:lnTo>
                  <a:lnTo>
                    <a:pt x="16641" y="9230"/>
                  </a:lnTo>
                  <a:lnTo>
                    <a:pt x="16808" y="9044"/>
                  </a:lnTo>
                  <a:lnTo>
                    <a:pt x="16958" y="8850"/>
                  </a:lnTo>
                  <a:lnTo>
                    <a:pt x="17108" y="8647"/>
                  </a:lnTo>
                  <a:lnTo>
                    <a:pt x="17241" y="8444"/>
                  </a:lnTo>
                  <a:lnTo>
                    <a:pt x="17364" y="8233"/>
                  </a:lnTo>
                  <a:lnTo>
                    <a:pt x="17479" y="8012"/>
                  </a:lnTo>
                  <a:lnTo>
                    <a:pt x="17585" y="7783"/>
                  </a:lnTo>
                  <a:lnTo>
                    <a:pt x="17673" y="7553"/>
                  </a:lnTo>
                  <a:lnTo>
                    <a:pt x="17761" y="7324"/>
                  </a:lnTo>
                  <a:lnTo>
                    <a:pt x="17823" y="7077"/>
                  </a:lnTo>
                  <a:lnTo>
                    <a:pt x="17885" y="6830"/>
                  </a:lnTo>
                  <a:lnTo>
                    <a:pt x="17929" y="6583"/>
                  </a:lnTo>
                  <a:lnTo>
                    <a:pt x="17964" y="6327"/>
                  </a:lnTo>
                  <a:lnTo>
                    <a:pt x="17982" y="6071"/>
                  </a:lnTo>
                  <a:lnTo>
                    <a:pt x="17991" y="5806"/>
                  </a:lnTo>
                  <a:lnTo>
                    <a:pt x="17991" y="5806"/>
                  </a:lnTo>
                  <a:lnTo>
                    <a:pt x="17982" y="5550"/>
                  </a:lnTo>
                  <a:lnTo>
                    <a:pt x="17964" y="5294"/>
                  </a:lnTo>
                  <a:lnTo>
                    <a:pt x="17929" y="5038"/>
                  </a:lnTo>
                  <a:lnTo>
                    <a:pt x="17885" y="4782"/>
                  </a:lnTo>
                  <a:lnTo>
                    <a:pt x="17823" y="4544"/>
                  </a:lnTo>
                  <a:lnTo>
                    <a:pt x="17761" y="4297"/>
                  </a:lnTo>
                  <a:lnTo>
                    <a:pt x="17673" y="4059"/>
                  </a:lnTo>
                  <a:lnTo>
                    <a:pt x="17585" y="3830"/>
                  </a:lnTo>
                  <a:lnTo>
                    <a:pt x="17479" y="3609"/>
                  </a:lnTo>
                  <a:lnTo>
                    <a:pt x="17364" y="3388"/>
                  </a:lnTo>
                  <a:lnTo>
                    <a:pt x="17241" y="3177"/>
                  </a:lnTo>
                  <a:lnTo>
                    <a:pt x="17108" y="2965"/>
                  </a:lnTo>
                  <a:lnTo>
                    <a:pt x="16958" y="2771"/>
                  </a:lnTo>
                  <a:lnTo>
                    <a:pt x="16808" y="2577"/>
                  </a:lnTo>
                  <a:lnTo>
                    <a:pt x="16641" y="2391"/>
                  </a:lnTo>
                  <a:lnTo>
                    <a:pt x="16473" y="2215"/>
                  </a:lnTo>
                  <a:lnTo>
                    <a:pt x="16296" y="2047"/>
                  </a:lnTo>
                  <a:lnTo>
                    <a:pt x="16102" y="1888"/>
                  </a:lnTo>
                  <a:lnTo>
                    <a:pt x="15908" y="1738"/>
                  </a:lnTo>
                  <a:lnTo>
                    <a:pt x="15705" y="1597"/>
                  </a:lnTo>
                  <a:lnTo>
                    <a:pt x="15494" y="1465"/>
                  </a:lnTo>
                  <a:lnTo>
                    <a:pt x="15282" y="1341"/>
                  </a:lnTo>
                  <a:lnTo>
                    <a:pt x="15061" y="1227"/>
                  </a:lnTo>
                  <a:lnTo>
                    <a:pt x="14832" y="1129"/>
                  </a:lnTo>
                  <a:lnTo>
                    <a:pt x="14593" y="1032"/>
                  </a:lnTo>
                  <a:lnTo>
                    <a:pt x="14355" y="953"/>
                  </a:lnTo>
                  <a:lnTo>
                    <a:pt x="14108" y="882"/>
                  </a:lnTo>
                  <a:lnTo>
                    <a:pt x="13861" y="829"/>
                  </a:lnTo>
                  <a:lnTo>
                    <a:pt x="13605" y="785"/>
                  </a:lnTo>
                  <a:lnTo>
                    <a:pt x="13349" y="750"/>
                  </a:lnTo>
                  <a:lnTo>
                    <a:pt x="13085" y="732"/>
                  </a:lnTo>
                  <a:lnTo>
                    <a:pt x="12820" y="724"/>
                  </a:lnTo>
                  <a:lnTo>
                    <a:pt x="12820" y="724"/>
                  </a:lnTo>
                  <a:lnTo>
                    <a:pt x="12555" y="732"/>
                  </a:lnTo>
                  <a:lnTo>
                    <a:pt x="12290" y="750"/>
                  </a:lnTo>
                  <a:lnTo>
                    <a:pt x="12035" y="785"/>
                  </a:lnTo>
                  <a:lnTo>
                    <a:pt x="11779" y="829"/>
                  </a:lnTo>
                  <a:lnTo>
                    <a:pt x="11523" y="882"/>
                  </a:lnTo>
                  <a:lnTo>
                    <a:pt x="11285" y="953"/>
                  </a:lnTo>
                  <a:lnTo>
                    <a:pt x="11038" y="1032"/>
                  </a:lnTo>
                  <a:lnTo>
                    <a:pt x="10808" y="1129"/>
                  </a:lnTo>
                  <a:lnTo>
                    <a:pt x="10579" y="1227"/>
                  </a:lnTo>
                  <a:lnTo>
                    <a:pt x="10358" y="1341"/>
                  </a:lnTo>
                  <a:lnTo>
                    <a:pt x="10137" y="1465"/>
                  </a:lnTo>
                  <a:lnTo>
                    <a:pt x="9926" y="1597"/>
                  </a:lnTo>
                  <a:lnTo>
                    <a:pt x="9723" y="1738"/>
                  </a:lnTo>
                  <a:lnTo>
                    <a:pt x="9529" y="1888"/>
                  </a:lnTo>
                  <a:lnTo>
                    <a:pt x="9344" y="2047"/>
                  </a:lnTo>
                  <a:lnTo>
                    <a:pt x="9159" y="2215"/>
                  </a:lnTo>
                  <a:lnTo>
                    <a:pt x="8991" y="2391"/>
                  </a:lnTo>
                  <a:lnTo>
                    <a:pt x="8833" y="2577"/>
                  </a:lnTo>
                  <a:lnTo>
                    <a:pt x="8674" y="2771"/>
                  </a:lnTo>
                  <a:lnTo>
                    <a:pt x="8533" y="2965"/>
                  </a:lnTo>
                  <a:lnTo>
                    <a:pt x="8391" y="3177"/>
                  </a:lnTo>
                  <a:lnTo>
                    <a:pt x="8268" y="3388"/>
                  </a:lnTo>
                  <a:lnTo>
                    <a:pt x="8153" y="3609"/>
                  </a:lnTo>
                  <a:lnTo>
                    <a:pt x="8056" y="3830"/>
                  </a:lnTo>
                  <a:lnTo>
                    <a:pt x="7959" y="4059"/>
                  </a:lnTo>
                  <a:lnTo>
                    <a:pt x="7880" y="4297"/>
                  </a:lnTo>
                  <a:lnTo>
                    <a:pt x="7809" y="4544"/>
                  </a:lnTo>
                  <a:lnTo>
                    <a:pt x="7747" y="4782"/>
                  </a:lnTo>
                  <a:lnTo>
                    <a:pt x="7703" y="5038"/>
                  </a:lnTo>
                  <a:lnTo>
                    <a:pt x="7677" y="5294"/>
                  </a:lnTo>
                  <a:lnTo>
                    <a:pt x="7650" y="5550"/>
                  </a:lnTo>
                  <a:lnTo>
                    <a:pt x="7641" y="5806"/>
                  </a:lnTo>
                  <a:lnTo>
                    <a:pt x="7641" y="5806"/>
                  </a:lnTo>
                  <a:lnTo>
                    <a:pt x="7650" y="6018"/>
                  </a:lnTo>
                  <a:lnTo>
                    <a:pt x="7659" y="6230"/>
                  </a:lnTo>
                  <a:lnTo>
                    <a:pt x="7685" y="6433"/>
                  </a:lnTo>
                  <a:lnTo>
                    <a:pt x="7712" y="6635"/>
                  </a:lnTo>
                  <a:lnTo>
                    <a:pt x="7756" y="6838"/>
                  </a:lnTo>
                  <a:lnTo>
                    <a:pt x="7800" y="7041"/>
                  </a:lnTo>
                  <a:lnTo>
                    <a:pt x="7853" y="7244"/>
                  </a:lnTo>
                  <a:lnTo>
                    <a:pt x="7915" y="7438"/>
                  </a:lnTo>
                  <a:lnTo>
                    <a:pt x="7994" y="7659"/>
                  </a:lnTo>
                  <a:lnTo>
                    <a:pt x="724" y="14761"/>
                  </a:lnTo>
                  <a:lnTo>
                    <a:pt x="724" y="1799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1" name="Freeform 2">
              <a:extLst>
                <a:ext uri="{FF2B5EF4-FFF2-40B4-BE49-F238E27FC236}">
                  <a16:creationId xmlns:a16="http://schemas.microsoft.com/office/drawing/2014/main" id="{E9EFC461-BC87-8A47-832A-928F2A73C5D3}"/>
                </a:ext>
              </a:extLst>
            </p:cNvPr>
            <p:cNvSpPr>
              <a:spLocks noChangeArrowheads="1"/>
            </p:cNvSpPr>
            <p:nvPr/>
          </p:nvSpPr>
          <p:spPr bwMode="auto">
            <a:xfrm>
              <a:off x="4859338" y="1004888"/>
              <a:ext cx="3027362" cy="2986087"/>
            </a:xfrm>
            <a:custGeom>
              <a:avLst/>
              <a:gdLst>
                <a:gd name="T0" fmla="*/ 62 w 8409"/>
                <a:gd name="T1" fmla="*/ 2991 h 8294"/>
                <a:gd name="T2" fmla="*/ 177 w 8409"/>
                <a:gd name="T3" fmla="*/ 2664 h 8294"/>
                <a:gd name="T4" fmla="*/ 397 w 8409"/>
                <a:gd name="T5" fmla="*/ 2197 h 8294"/>
                <a:gd name="T6" fmla="*/ 662 w 8409"/>
                <a:gd name="T7" fmla="*/ 1773 h 8294"/>
                <a:gd name="T8" fmla="*/ 979 w 8409"/>
                <a:gd name="T9" fmla="*/ 1385 h 8294"/>
                <a:gd name="T10" fmla="*/ 1332 w 8409"/>
                <a:gd name="T11" fmla="*/ 1032 h 8294"/>
                <a:gd name="T12" fmla="*/ 1729 w 8409"/>
                <a:gd name="T13" fmla="*/ 732 h 8294"/>
                <a:gd name="T14" fmla="*/ 2161 w 8409"/>
                <a:gd name="T15" fmla="*/ 476 h 8294"/>
                <a:gd name="T16" fmla="*/ 2620 w 8409"/>
                <a:gd name="T17" fmla="*/ 273 h 8294"/>
                <a:gd name="T18" fmla="*/ 3105 w 8409"/>
                <a:gd name="T19" fmla="*/ 123 h 8294"/>
                <a:gd name="T20" fmla="*/ 3608 w 8409"/>
                <a:gd name="T21" fmla="*/ 35 h 8294"/>
                <a:gd name="T22" fmla="*/ 4129 w 8409"/>
                <a:gd name="T23" fmla="*/ 0 h 8294"/>
                <a:gd name="T24" fmla="*/ 4570 w 8409"/>
                <a:gd name="T25" fmla="*/ 26 h 8294"/>
                <a:gd name="T26" fmla="*/ 5196 w 8409"/>
                <a:gd name="T27" fmla="*/ 132 h 8294"/>
                <a:gd name="T28" fmla="*/ 5796 w 8409"/>
                <a:gd name="T29" fmla="*/ 335 h 8294"/>
                <a:gd name="T30" fmla="*/ 6343 w 8409"/>
                <a:gd name="T31" fmla="*/ 608 h 8294"/>
                <a:gd name="T32" fmla="*/ 6846 w 8409"/>
                <a:gd name="T33" fmla="*/ 970 h 8294"/>
                <a:gd name="T34" fmla="*/ 7296 w 8409"/>
                <a:gd name="T35" fmla="*/ 1385 h 8294"/>
                <a:gd name="T36" fmla="*/ 7676 w 8409"/>
                <a:gd name="T37" fmla="*/ 1861 h 8294"/>
                <a:gd name="T38" fmla="*/ 7985 w 8409"/>
                <a:gd name="T39" fmla="*/ 2400 h 8294"/>
                <a:gd name="T40" fmla="*/ 8214 w 8409"/>
                <a:gd name="T41" fmla="*/ 2973 h 8294"/>
                <a:gd name="T42" fmla="*/ 8355 w 8409"/>
                <a:gd name="T43" fmla="*/ 3582 h 8294"/>
                <a:gd name="T44" fmla="*/ 8408 w 8409"/>
                <a:gd name="T45" fmla="*/ 4226 h 8294"/>
                <a:gd name="T46" fmla="*/ 8391 w 8409"/>
                <a:gd name="T47" fmla="*/ 4570 h 8294"/>
                <a:gd name="T48" fmla="*/ 8320 w 8409"/>
                <a:gd name="T49" fmla="*/ 5073 h 8294"/>
                <a:gd name="T50" fmla="*/ 8188 w 8409"/>
                <a:gd name="T51" fmla="*/ 5567 h 8294"/>
                <a:gd name="T52" fmla="*/ 7994 w 8409"/>
                <a:gd name="T53" fmla="*/ 6026 h 8294"/>
                <a:gd name="T54" fmla="*/ 7755 w 8409"/>
                <a:gd name="T55" fmla="*/ 6459 h 8294"/>
                <a:gd name="T56" fmla="*/ 7464 w 8409"/>
                <a:gd name="T57" fmla="*/ 6856 h 8294"/>
                <a:gd name="T58" fmla="*/ 7129 w 8409"/>
                <a:gd name="T59" fmla="*/ 7226 h 8294"/>
                <a:gd name="T60" fmla="*/ 6741 w 8409"/>
                <a:gd name="T61" fmla="*/ 7544 h 8294"/>
                <a:gd name="T62" fmla="*/ 6317 w 8409"/>
                <a:gd name="T63" fmla="*/ 7825 h 8294"/>
                <a:gd name="T64" fmla="*/ 5858 w 8409"/>
                <a:gd name="T65" fmla="*/ 8055 h 8294"/>
                <a:gd name="T66" fmla="*/ 5364 w 8409"/>
                <a:gd name="T67" fmla="*/ 8240 h 8294"/>
                <a:gd name="T68" fmla="*/ 5355 w 8409"/>
                <a:gd name="T69" fmla="*/ 7473 h 8294"/>
                <a:gd name="T70" fmla="*/ 5858 w 8409"/>
                <a:gd name="T71" fmla="*/ 7253 h 8294"/>
                <a:gd name="T72" fmla="*/ 6511 w 8409"/>
                <a:gd name="T73" fmla="*/ 6794 h 8294"/>
                <a:gd name="T74" fmla="*/ 7041 w 8409"/>
                <a:gd name="T75" fmla="*/ 6212 h 8294"/>
                <a:gd name="T76" fmla="*/ 7420 w 8409"/>
                <a:gd name="T77" fmla="*/ 5532 h 8294"/>
                <a:gd name="T78" fmla="*/ 7632 w 8409"/>
                <a:gd name="T79" fmla="*/ 4764 h 8294"/>
                <a:gd name="T80" fmla="*/ 7676 w 8409"/>
                <a:gd name="T81" fmla="*/ 4359 h 8294"/>
                <a:gd name="T82" fmla="*/ 7676 w 8409"/>
                <a:gd name="T83" fmla="*/ 4050 h 8294"/>
                <a:gd name="T84" fmla="*/ 7605 w 8409"/>
                <a:gd name="T85" fmla="*/ 3520 h 8294"/>
                <a:gd name="T86" fmla="*/ 7464 w 8409"/>
                <a:gd name="T87" fmla="*/ 3026 h 8294"/>
                <a:gd name="T88" fmla="*/ 7252 w 8409"/>
                <a:gd name="T89" fmla="*/ 2559 h 8294"/>
                <a:gd name="T90" fmla="*/ 6970 w 8409"/>
                <a:gd name="T91" fmla="*/ 2135 h 8294"/>
                <a:gd name="T92" fmla="*/ 6635 w 8409"/>
                <a:gd name="T93" fmla="*/ 1756 h 8294"/>
                <a:gd name="T94" fmla="*/ 6255 w 8409"/>
                <a:gd name="T95" fmla="*/ 1420 h 8294"/>
                <a:gd name="T96" fmla="*/ 5823 w 8409"/>
                <a:gd name="T97" fmla="*/ 1156 h 8294"/>
                <a:gd name="T98" fmla="*/ 5346 w 8409"/>
                <a:gd name="T99" fmla="*/ 944 h 8294"/>
                <a:gd name="T100" fmla="*/ 4843 w 8409"/>
                <a:gd name="T101" fmla="*/ 803 h 8294"/>
                <a:gd name="T102" fmla="*/ 4314 w 8409"/>
                <a:gd name="T103" fmla="*/ 732 h 8294"/>
                <a:gd name="T104" fmla="*/ 3855 w 8409"/>
                <a:gd name="T105" fmla="*/ 741 h 8294"/>
                <a:gd name="T106" fmla="*/ 3061 w 8409"/>
                <a:gd name="T107" fmla="*/ 891 h 8294"/>
                <a:gd name="T108" fmla="*/ 2338 w 8409"/>
                <a:gd name="T109" fmla="*/ 1208 h 8294"/>
                <a:gd name="T110" fmla="*/ 1702 w 8409"/>
                <a:gd name="T111" fmla="*/ 1685 h 8294"/>
                <a:gd name="T112" fmla="*/ 1199 w 8409"/>
                <a:gd name="T113" fmla="*/ 2285 h 8294"/>
                <a:gd name="T114" fmla="*/ 829 w 8409"/>
                <a:gd name="T115" fmla="*/ 3000 h 8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9" h="8294">
                  <a:moveTo>
                    <a:pt x="5161" y="8293"/>
                  </a:moveTo>
                  <a:lnTo>
                    <a:pt x="0" y="3203"/>
                  </a:lnTo>
                  <a:lnTo>
                    <a:pt x="62" y="2991"/>
                  </a:lnTo>
                  <a:lnTo>
                    <a:pt x="62" y="2991"/>
                  </a:lnTo>
                  <a:lnTo>
                    <a:pt x="115" y="2832"/>
                  </a:lnTo>
                  <a:lnTo>
                    <a:pt x="177" y="2664"/>
                  </a:lnTo>
                  <a:lnTo>
                    <a:pt x="247" y="2506"/>
                  </a:lnTo>
                  <a:lnTo>
                    <a:pt x="318" y="2356"/>
                  </a:lnTo>
                  <a:lnTo>
                    <a:pt x="397" y="2197"/>
                  </a:lnTo>
                  <a:lnTo>
                    <a:pt x="477" y="2056"/>
                  </a:lnTo>
                  <a:lnTo>
                    <a:pt x="574" y="1906"/>
                  </a:lnTo>
                  <a:lnTo>
                    <a:pt x="662" y="1773"/>
                  </a:lnTo>
                  <a:lnTo>
                    <a:pt x="767" y="1632"/>
                  </a:lnTo>
                  <a:lnTo>
                    <a:pt x="873" y="1508"/>
                  </a:lnTo>
                  <a:lnTo>
                    <a:pt x="979" y="1385"/>
                  </a:lnTo>
                  <a:lnTo>
                    <a:pt x="1093" y="1261"/>
                  </a:lnTo>
                  <a:lnTo>
                    <a:pt x="1208" y="1147"/>
                  </a:lnTo>
                  <a:lnTo>
                    <a:pt x="1332" y="1032"/>
                  </a:lnTo>
                  <a:lnTo>
                    <a:pt x="1464" y="926"/>
                  </a:lnTo>
                  <a:lnTo>
                    <a:pt x="1596" y="829"/>
                  </a:lnTo>
                  <a:lnTo>
                    <a:pt x="1729" y="732"/>
                  </a:lnTo>
                  <a:lnTo>
                    <a:pt x="1870" y="644"/>
                  </a:lnTo>
                  <a:lnTo>
                    <a:pt x="2011" y="556"/>
                  </a:lnTo>
                  <a:lnTo>
                    <a:pt x="2161" y="476"/>
                  </a:lnTo>
                  <a:lnTo>
                    <a:pt x="2311" y="406"/>
                  </a:lnTo>
                  <a:lnTo>
                    <a:pt x="2461" y="335"/>
                  </a:lnTo>
                  <a:lnTo>
                    <a:pt x="2620" y="273"/>
                  </a:lnTo>
                  <a:lnTo>
                    <a:pt x="2779" y="220"/>
                  </a:lnTo>
                  <a:lnTo>
                    <a:pt x="2938" y="167"/>
                  </a:lnTo>
                  <a:lnTo>
                    <a:pt x="3105" y="123"/>
                  </a:lnTo>
                  <a:lnTo>
                    <a:pt x="3264" y="88"/>
                  </a:lnTo>
                  <a:lnTo>
                    <a:pt x="3440" y="53"/>
                  </a:lnTo>
                  <a:lnTo>
                    <a:pt x="3608" y="35"/>
                  </a:lnTo>
                  <a:lnTo>
                    <a:pt x="3776" y="17"/>
                  </a:lnTo>
                  <a:lnTo>
                    <a:pt x="3952" y="0"/>
                  </a:lnTo>
                  <a:lnTo>
                    <a:pt x="4129" y="0"/>
                  </a:lnTo>
                  <a:lnTo>
                    <a:pt x="4129" y="0"/>
                  </a:lnTo>
                  <a:lnTo>
                    <a:pt x="4349" y="8"/>
                  </a:lnTo>
                  <a:lnTo>
                    <a:pt x="4570" y="26"/>
                  </a:lnTo>
                  <a:lnTo>
                    <a:pt x="4782" y="53"/>
                  </a:lnTo>
                  <a:lnTo>
                    <a:pt x="4993" y="88"/>
                  </a:lnTo>
                  <a:lnTo>
                    <a:pt x="5196" y="132"/>
                  </a:lnTo>
                  <a:lnTo>
                    <a:pt x="5399" y="194"/>
                  </a:lnTo>
                  <a:lnTo>
                    <a:pt x="5602" y="256"/>
                  </a:lnTo>
                  <a:lnTo>
                    <a:pt x="5796" y="335"/>
                  </a:lnTo>
                  <a:lnTo>
                    <a:pt x="5982" y="414"/>
                  </a:lnTo>
                  <a:lnTo>
                    <a:pt x="6167" y="511"/>
                  </a:lnTo>
                  <a:lnTo>
                    <a:pt x="6343" y="608"/>
                  </a:lnTo>
                  <a:lnTo>
                    <a:pt x="6520" y="723"/>
                  </a:lnTo>
                  <a:lnTo>
                    <a:pt x="6688" y="838"/>
                  </a:lnTo>
                  <a:lnTo>
                    <a:pt x="6846" y="970"/>
                  </a:lnTo>
                  <a:lnTo>
                    <a:pt x="7005" y="1103"/>
                  </a:lnTo>
                  <a:lnTo>
                    <a:pt x="7155" y="1235"/>
                  </a:lnTo>
                  <a:lnTo>
                    <a:pt x="7296" y="1385"/>
                  </a:lnTo>
                  <a:lnTo>
                    <a:pt x="7429" y="1544"/>
                  </a:lnTo>
                  <a:lnTo>
                    <a:pt x="7552" y="1703"/>
                  </a:lnTo>
                  <a:lnTo>
                    <a:pt x="7676" y="1861"/>
                  </a:lnTo>
                  <a:lnTo>
                    <a:pt x="7782" y="2038"/>
                  </a:lnTo>
                  <a:lnTo>
                    <a:pt x="7888" y="2214"/>
                  </a:lnTo>
                  <a:lnTo>
                    <a:pt x="7985" y="2400"/>
                  </a:lnTo>
                  <a:lnTo>
                    <a:pt x="8073" y="2585"/>
                  </a:lnTo>
                  <a:lnTo>
                    <a:pt x="8144" y="2770"/>
                  </a:lnTo>
                  <a:lnTo>
                    <a:pt x="8214" y="2973"/>
                  </a:lnTo>
                  <a:lnTo>
                    <a:pt x="8267" y="3167"/>
                  </a:lnTo>
                  <a:lnTo>
                    <a:pt x="8320" y="3379"/>
                  </a:lnTo>
                  <a:lnTo>
                    <a:pt x="8355" y="3582"/>
                  </a:lnTo>
                  <a:lnTo>
                    <a:pt x="8382" y="3794"/>
                  </a:lnTo>
                  <a:lnTo>
                    <a:pt x="8399" y="4006"/>
                  </a:lnTo>
                  <a:lnTo>
                    <a:pt x="8408" y="4226"/>
                  </a:lnTo>
                  <a:lnTo>
                    <a:pt x="8408" y="4226"/>
                  </a:lnTo>
                  <a:lnTo>
                    <a:pt x="8399" y="4403"/>
                  </a:lnTo>
                  <a:lnTo>
                    <a:pt x="8391" y="4570"/>
                  </a:lnTo>
                  <a:lnTo>
                    <a:pt x="8373" y="4747"/>
                  </a:lnTo>
                  <a:lnTo>
                    <a:pt x="8346" y="4914"/>
                  </a:lnTo>
                  <a:lnTo>
                    <a:pt x="8320" y="5073"/>
                  </a:lnTo>
                  <a:lnTo>
                    <a:pt x="8285" y="5241"/>
                  </a:lnTo>
                  <a:lnTo>
                    <a:pt x="8241" y="5400"/>
                  </a:lnTo>
                  <a:lnTo>
                    <a:pt x="8188" y="5567"/>
                  </a:lnTo>
                  <a:lnTo>
                    <a:pt x="8126" y="5717"/>
                  </a:lnTo>
                  <a:lnTo>
                    <a:pt x="8064" y="5876"/>
                  </a:lnTo>
                  <a:lnTo>
                    <a:pt x="7994" y="6026"/>
                  </a:lnTo>
                  <a:lnTo>
                    <a:pt x="7923" y="6176"/>
                  </a:lnTo>
                  <a:lnTo>
                    <a:pt x="7844" y="6317"/>
                  </a:lnTo>
                  <a:lnTo>
                    <a:pt x="7755" y="6459"/>
                  </a:lnTo>
                  <a:lnTo>
                    <a:pt x="7667" y="6591"/>
                  </a:lnTo>
                  <a:lnTo>
                    <a:pt x="7570" y="6732"/>
                  </a:lnTo>
                  <a:lnTo>
                    <a:pt x="7464" y="6856"/>
                  </a:lnTo>
                  <a:lnTo>
                    <a:pt x="7358" y="6988"/>
                  </a:lnTo>
                  <a:lnTo>
                    <a:pt x="7244" y="7103"/>
                  </a:lnTo>
                  <a:lnTo>
                    <a:pt x="7129" y="7226"/>
                  </a:lnTo>
                  <a:lnTo>
                    <a:pt x="7005" y="7332"/>
                  </a:lnTo>
                  <a:lnTo>
                    <a:pt x="6873" y="7447"/>
                  </a:lnTo>
                  <a:lnTo>
                    <a:pt x="6741" y="7544"/>
                  </a:lnTo>
                  <a:lnTo>
                    <a:pt x="6608" y="7650"/>
                  </a:lnTo>
                  <a:lnTo>
                    <a:pt x="6467" y="7738"/>
                  </a:lnTo>
                  <a:lnTo>
                    <a:pt x="6317" y="7825"/>
                  </a:lnTo>
                  <a:lnTo>
                    <a:pt x="6167" y="7905"/>
                  </a:lnTo>
                  <a:lnTo>
                    <a:pt x="6017" y="7984"/>
                  </a:lnTo>
                  <a:lnTo>
                    <a:pt x="5858" y="8055"/>
                  </a:lnTo>
                  <a:lnTo>
                    <a:pt x="5699" y="8125"/>
                  </a:lnTo>
                  <a:lnTo>
                    <a:pt x="5532" y="8178"/>
                  </a:lnTo>
                  <a:lnTo>
                    <a:pt x="5364" y="8240"/>
                  </a:lnTo>
                  <a:lnTo>
                    <a:pt x="5161" y="8293"/>
                  </a:lnTo>
                  <a:close/>
                  <a:moveTo>
                    <a:pt x="829" y="3000"/>
                  </a:moveTo>
                  <a:lnTo>
                    <a:pt x="5355" y="7473"/>
                  </a:lnTo>
                  <a:lnTo>
                    <a:pt x="5355" y="7473"/>
                  </a:lnTo>
                  <a:lnTo>
                    <a:pt x="5611" y="7367"/>
                  </a:lnTo>
                  <a:lnTo>
                    <a:pt x="5858" y="7253"/>
                  </a:lnTo>
                  <a:lnTo>
                    <a:pt x="6088" y="7112"/>
                  </a:lnTo>
                  <a:lnTo>
                    <a:pt x="6308" y="6962"/>
                  </a:lnTo>
                  <a:lnTo>
                    <a:pt x="6511" y="6794"/>
                  </a:lnTo>
                  <a:lnTo>
                    <a:pt x="6705" y="6617"/>
                  </a:lnTo>
                  <a:lnTo>
                    <a:pt x="6882" y="6414"/>
                  </a:lnTo>
                  <a:lnTo>
                    <a:pt x="7041" y="6212"/>
                  </a:lnTo>
                  <a:lnTo>
                    <a:pt x="7182" y="5991"/>
                  </a:lnTo>
                  <a:lnTo>
                    <a:pt x="7314" y="5770"/>
                  </a:lnTo>
                  <a:lnTo>
                    <a:pt x="7420" y="5532"/>
                  </a:lnTo>
                  <a:lnTo>
                    <a:pt x="7508" y="5285"/>
                  </a:lnTo>
                  <a:lnTo>
                    <a:pt x="7579" y="5029"/>
                  </a:lnTo>
                  <a:lnTo>
                    <a:pt x="7632" y="4764"/>
                  </a:lnTo>
                  <a:lnTo>
                    <a:pt x="7649" y="4632"/>
                  </a:lnTo>
                  <a:lnTo>
                    <a:pt x="7667" y="4500"/>
                  </a:lnTo>
                  <a:lnTo>
                    <a:pt x="7676" y="4359"/>
                  </a:lnTo>
                  <a:lnTo>
                    <a:pt x="7676" y="4226"/>
                  </a:lnTo>
                  <a:lnTo>
                    <a:pt x="7676" y="4226"/>
                  </a:lnTo>
                  <a:lnTo>
                    <a:pt x="7676" y="4050"/>
                  </a:lnTo>
                  <a:lnTo>
                    <a:pt x="7658" y="3864"/>
                  </a:lnTo>
                  <a:lnTo>
                    <a:pt x="7641" y="3697"/>
                  </a:lnTo>
                  <a:lnTo>
                    <a:pt x="7605" y="3520"/>
                  </a:lnTo>
                  <a:lnTo>
                    <a:pt x="7570" y="3353"/>
                  </a:lnTo>
                  <a:lnTo>
                    <a:pt x="7517" y="3185"/>
                  </a:lnTo>
                  <a:lnTo>
                    <a:pt x="7464" y="3026"/>
                  </a:lnTo>
                  <a:lnTo>
                    <a:pt x="7402" y="2867"/>
                  </a:lnTo>
                  <a:lnTo>
                    <a:pt x="7323" y="2709"/>
                  </a:lnTo>
                  <a:lnTo>
                    <a:pt x="7252" y="2559"/>
                  </a:lnTo>
                  <a:lnTo>
                    <a:pt x="7164" y="2417"/>
                  </a:lnTo>
                  <a:lnTo>
                    <a:pt x="7067" y="2276"/>
                  </a:lnTo>
                  <a:lnTo>
                    <a:pt x="6970" y="2135"/>
                  </a:lnTo>
                  <a:lnTo>
                    <a:pt x="6864" y="2003"/>
                  </a:lnTo>
                  <a:lnTo>
                    <a:pt x="6758" y="1879"/>
                  </a:lnTo>
                  <a:lnTo>
                    <a:pt x="6635" y="1756"/>
                  </a:lnTo>
                  <a:lnTo>
                    <a:pt x="6511" y="1641"/>
                  </a:lnTo>
                  <a:lnTo>
                    <a:pt x="6388" y="1526"/>
                  </a:lnTo>
                  <a:lnTo>
                    <a:pt x="6255" y="1420"/>
                  </a:lnTo>
                  <a:lnTo>
                    <a:pt x="6114" y="1323"/>
                  </a:lnTo>
                  <a:lnTo>
                    <a:pt x="5964" y="1235"/>
                  </a:lnTo>
                  <a:lnTo>
                    <a:pt x="5823" y="1156"/>
                  </a:lnTo>
                  <a:lnTo>
                    <a:pt x="5664" y="1076"/>
                  </a:lnTo>
                  <a:lnTo>
                    <a:pt x="5505" y="1006"/>
                  </a:lnTo>
                  <a:lnTo>
                    <a:pt x="5346" y="944"/>
                  </a:lnTo>
                  <a:lnTo>
                    <a:pt x="5188" y="882"/>
                  </a:lnTo>
                  <a:lnTo>
                    <a:pt x="5020" y="838"/>
                  </a:lnTo>
                  <a:lnTo>
                    <a:pt x="4843" y="803"/>
                  </a:lnTo>
                  <a:lnTo>
                    <a:pt x="4667" y="767"/>
                  </a:lnTo>
                  <a:lnTo>
                    <a:pt x="4491" y="750"/>
                  </a:lnTo>
                  <a:lnTo>
                    <a:pt x="4314" y="732"/>
                  </a:lnTo>
                  <a:lnTo>
                    <a:pt x="4129" y="732"/>
                  </a:lnTo>
                  <a:lnTo>
                    <a:pt x="4129" y="732"/>
                  </a:lnTo>
                  <a:lnTo>
                    <a:pt x="3855" y="741"/>
                  </a:lnTo>
                  <a:lnTo>
                    <a:pt x="3582" y="767"/>
                  </a:lnTo>
                  <a:lnTo>
                    <a:pt x="3317" y="820"/>
                  </a:lnTo>
                  <a:lnTo>
                    <a:pt x="3061" y="891"/>
                  </a:lnTo>
                  <a:lnTo>
                    <a:pt x="2805" y="979"/>
                  </a:lnTo>
                  <a:lnTo>
                    <a:pt x="2567" y="1085"/>
                  </a:lnTo>
                  <a:lnTo>
                    <a:pt x="2338" y="1208"/>
                  </a:lnTo>
                  <a:lnTo>
                    <a:pt x="2108" y="1350"/>
                  </a:lnTo>
                  <a:lnTo>
                    <a:pt x="1905" y="1508"/>
                  </a:lnTo>
                  <a:lnTo>
                    <a:pt x="1702" y="1685"/>
                  </a:lnTo>
                  <a:lnTo>
                    <a:pt x="1517" y="1870"/>
                  </a:lnTo>
                  <a:lnTo>
                    <a:pt x="1349" y="2073"/>
                  </a:lnTo>
                  <a:lnTo>
                    <a:pt x="1199" y="2285"/>
                  </a:lnTo>
                  <a:lnTo>
                    <a:pt x="1058" y="2514"/>
                  </a:lnTo>
                  <a:lnTo>
                    <a:pt x="935" y="2753"/>
                  </a:lnTo>
                  <a:lnTo>
                    <a:pt x="829" y="30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2" name="Freeform 3">
              <a:extLst>
                <a:ext uri="{FF2B5EF4-FFF2-40B4-BE49-F238E27FC236}">
                  <a16:creationId xmlns:a16="http://schemas.microsoft.com/office/drawing/2014/main" id="{27967C7B-E1EF-DE44-BA97-7A5DDC89F063}"/>
                </a:ext>
              </a:extLst>
            </p:cNvPr>
            <p:cNvSpPr>
              <a:spLocks noChangeArrowheads="1"/>
            </p:cNvSpPr>
            <p:nvPr/>
          </p:nvSpPr>
          <p:spPr bwMode="auto">
            <a:xfrm>
              <a:off x="2352675" y="3387725"/>
              <a:ext cx="2633663" cy="2570163"/>
            </a:xfrm>
            <a:custGeom>
              <a:avLst/>
              <a:gdLst>
                <a:gd name="T0" fmla="*/ 512 w 7316"/>
                <a:gd name="T1" fmla="*/ 7138 h 7139"/>
                <a:gd name="T2" fmla="*/ 0 w 7316"/>
                <a:gd name="T3" fmla="*/ 6617 h 7139"/>
                <a:gd name="T4" fmla="*/ 6803 w 7316"/>
                <a:gd name="T5" fmla="*/ 0 h 7139"/>
                <a:gd name="T6" fmla="*/ 7315 w 7316"/>
                <a:gd name="T7" fmla="*/ 521 h 7139"/>
                <a:gd name="T8" fmla="*/ 512 w 7316"/>
                <a:gd name="T9" fmla="*/ 7138 h 7139"/>
              </a:gdLst>
              <a:ahLst/>
              <a:cxnLst>
                <a:cxn ang="0">
                  <a:pos x="T0" y="T1"/>
                </a:cxn>
                <a:cxn ang="0">
                  <a:pos x="T2" y="T3"/>
                </a:cxn>
                <a:cxn ang="0">
                  <a:pos x="T4" y="T5"/>
                </a:cxn>
                <a:cxn ang="0">
                  <a:pos x="T6" y="T7"/>
                </a:cxn>
                <a:cxn ang="0">
                  <a:pos x="T8" y="T9"/>
                </a:cxn>
              </a:cxnLst>
              <a:rect l="0" t="0" r="r" b="b"/>
              <a:pathLst>
                <a:path w="7316" h="7139">
                  <a:moveTo>
                    <a:pt x="512" y="7138"/>
                  </a:moveTo>
                  <a:lnTo>
                    <a:pt x="0" y="6617"/>
                  </a:lnTo>
                  <a:lnTo>
                    <a:pt x="6803" y="0"/>
                  </a:lnTo>
                  <a:lnTo>
                    <a:pt x="7315" y="521"/>
                  </a:lnTo>
                  <a:lnTo>
                    <a:pt x="512" y="713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213" name="Right Arrow 26">
            <a:extLst>
              <a:ext uri="{FF2B5EF4-FFF2-40B4-BE49-F238E27FC236}">
                <a16:creationId xmlns:a16="http://schemas.microsoft.com/office/drawing/2014/main" id="{FCEC6017-61BE-E648-B6BD-BC2A0C5F707B}"/>
              </a:ext>
            </a:extLst>
          </p:cNvPr>
          <p:cNvSpPr/>
          <p:nvPr/>
        </p:nvSpPr>
        <p:spPr>
          <a:xfrm>
            <a:off x="1515206" y="4517948"/>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14" name="TextBox 213">
            <a:extLst>
              <a:ext uri="{FF2B5EF4-FFF2-40B4-BE49-F238E27FC236}">
                <a16:creationId xmlns:a16="http://schemas.microsoft.com/office/drawing/2014/main" id="{9BAE932A-83BF-834A-A24E-46DA237724A8}"/>
              </a:ext>
            </a:extLst>
          </p:cNvPr>
          <p:cNvSpPr txBox="1"/>
          <p:nvPr/>
        </p:nvSpPr>
        <p:spPr>
          <a:xfrm>
            <a:off x="3476220" y="4479911"/>
            <a:ext cx="1684237" cy="369332"/>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Client sends its Certificate to LB</a:t>
            </a:r>
          </a:p>
        </p:txBody>
      </p:sp>
      <p:pic>
        <p:nvPicPr>
          <p:cNvPr id="215" name="Picture 214">
            <a:extLst>
              <a:ext uri="{FF2B5EF4-FFF2-40B4-BE49-F238E27FC236}">
                <a16:creationId xmlns:a16="http://schemas.microsoft.com/office/drawing/2014/main" id="{FCE34462-96D4-DB46-A2E1-4173B2C3EEE7}"/>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810072" y="1756491"/>
            <a:ext cx="457200" cy="608772"/>
          </a:xfrm>
          <a:prstGeom prst="rect">
            <a:avLst/>
          </a:prstGeom>
        </p:spPr>
      </p:pic>
      <p:pic>
        <p:nvPicPr>
          <p:cNvPr id="216" name="Picture 215">
            <a:extLst>
              <a:ext uri="{FF2B5EF4-FFF2-40B4-BE49-F238E27FC236}">
                <a16:creationId xmlns:a16="http://schemas.microsoft.com/office/drawing/2014/main" id="{84119E65-EC35-264F-9164-F7D3F7B3B668}"/>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4060209" y="1767242"/>
            <a:ext cx="457200" cy="608772"/>
          </a:xfrm>
          <a:prstGeom prst="rect">
            <a:avLst/>
          </a:prstGeom>
        </p:spPr>
      </p:pic>
      <p:pic>
        <p:nvPicPr>
          <p:cNvPr id="217" name="Picture 216">
            <a:extLst>
              <a:ext uri="{FF2B5EF4-FFF2-40B4-BE49-F238E27FC236}">
                <a16:creationId xmlns:a16="http://schemas.microsoft.com/office/drawing/2014/main" id="{82442201-C587-444F-96BF-B377F09162CB}"/>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4894177" y="1738434"/>
            <a:ext cx="457200" cy="641638"/>
          </a:xfrm>
          <a:prstGeom prst="rect">
            <a:avLst/>
          </a:prstGeom>
        </p:spPr>
      </p:pic>
      <p:sp>
        <p:nvSpPr>
          <p:cNvPr id="218" name="Oval 217">
            <a:extLst>
              <a:ext uri="{FF2B5EF4-FFF2-40B4-BE49-F238E27FC236}">
                <a16:creationId xmlns:a16="http://schemas.microsoft.com/office/drawing/2014/main" id="{438C2EA5-2801-9E42-8AA4-57EC4B00E5AF}"/>
              </a:ext>
            </a:extLst>
          </p:cNvPr>
          <p:cNvSpPr>
            <a:spLocks noChangeAspect="1"/>
          </p:cNvSpPr>
          <p:nvPr/>
        </p:nvSpPr>
        <p:spPr>
          <a:xfrm>
            <a:off x="3456944" y="5019562"/>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219" name="Right Arrow 26">
            <a:extLst>
              <a:ext uri="{FF2B5EF4-FFF2-40B4-BE49-F238E27FC236}">
                <a16:creationId xmlns:a16="http://schemas.microsoft.com/office/drawing/2014/main" id="{525CB86B-6F49-084E-94AD-1BBD3E4C271C}"/>
              </a:ext>
            </a:extLst>
          </p:cNvPr>
          <p:cNvSpPr/>
          <p:nvPr/>
        </p:nvSpPr>
        <p:spPr>
          <a:xfrm>
            <a:off x="3968763" y="5033694"/>
            <a:ext cx="158082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21" name="TextBox 220">
            <a:extLst>
              <a:ext uri="{FF2B5EF4-FFF2-40B4-BE49-F238E27FC236}">
                <a16:creationId xmlns:a16="http://schemas.microsoft.com/office/drawing/2014/main" id="{6AE1DA35-A99A-1C4A-AC0B-3EAC20E53629}"/>
              </a:ext>
            </a:extLst>
          </p:cNvPr>
          <p:cNvSpPr txBox="1"/>
          <p:nvPr/>
        </p:nvSpPr>
        <p:spPr>
          <a:xfrm>
            <a:off x="5812548" y="5064389"/>
            <a:ext cx="1580826" cy="553998"/>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Request to Server</a:t>
            </a:r>
          </a:p>
          <a:p>
            <a:r>
              <a:rPr lang="en-US" sz="1200" dirty="0">
                <a:solidFill>
                  <a:schemeClr val="accent2"/>
                </a:solidFill>
                <a:latin typeface="Calibri" panose="020F0502020204030204" pitchFamily="34" charset="0"/>
              </a:rPr>
              <a:t>with client certificate in HTTP header</a:t>
            </a:r>
          </a:p>
        </p:txBody>
      </p:sp>
      <p:pic>
        <p:nvPicPr>
          <p:cNvPr id="6" name="Picture 5">
            <a:extLst>
              <a:ext uri="{FF2B5EF4-FFF2-40B4-BE49-F238E27FC236}">
                <a16:creationId xmlns:a16="http://schemas.microsoft.com/office/drawing/2014/main" id="{5E9EB06A-D334-0140-8D7B-02351764C072}"/>
              </a:ext>
            </a:extLst>
          </p:cNvPr>
          <p:cNvPicPr>
            <a:picLocks noChangeAspect="1"/>
          </p:cNvPicPr>
          <p:nvPr/>
        </p:nvPicPr>
        <p:blipFill>
          <a:blip r:embed="rId5"/>
          <a:stretch>
            <a:fillRect/>
          </a:stretch>
        </p:blipFill>
        <p:spPr>
          <a:xfrm>
            <a:off x="7358272" y="4938046"/>
            <a:ext cx="4805680" cy="1767840"/>
          </a:xfrm>
          <a:prstGeom prst="rect">
            <a:avLst/>
          </a:prstGeom>
        </p:spPr>
      </p:pic>
    </p:spTree>
    <p:extLst>
      <p:ext uri="{BB962C8B-B14F-4D97-AF65-F5344CB8AC3E}">
        <p14:creationId xmlns:p14="http://schemas.microsoft.com/office/powerpoint/2010/main" val="1553869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Add LB Rule configuration to Virtual Server</a:t>
            </a:r>
          </a:p>
          <a:p>
            <a:pPr lvl="1"/>
            <a:r>
              <a:rPr lang="en-US" dirty="0"/>
              <a:t>Under Networking – Load Balancing – Virtual Servers </a:t>
            </a:r>
          </a:p>
          <a:p>
            <a:pPr lvl="1"/>
            <a:endParaRPr lang="en-US" dirty="0"/>
          </a:p>
        </p:txBody>
      </p:sp>
      <p:pic>
        <p:nvPicPr>
          <p:cNvPr id="7" name="Picture 6">
            <a:extLst>
              <a:ext uri="{FF2B5EF4-FFF2-40B4-BE49-F238E27FC236}">
                <a16:creationId xmlns:a16="http://schemas.microsoft.com/office/drawing/2014/main" id="{04DBA2AE-78F8-0F47-A2A6-AC6F835ADA74}"/>
              </a:ext>
            </a:extLst>
          </p:cNvPr>
          <p:cNvPicPr>
            <a:picLocks noChangeAspect="1"/>
          </p:cNvPicPr>
          <p:nvPr/>
        </p:nvPicPr>
        <p:blipFill>
          <a:blip r:embed="rId2"/>
          <a:stretch>
            <a:fillRect/>
          </a:stretch>
        </p:blipFill>
        <p:spPr>
          <a:xfrm>
            <a:off x="1160462" y="2503587"/>
            <a:ext cx="9867900" cy="4151630"/>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 </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Inject Client Certificate in HTTP header</a:t>
            </a:r>
          </a:p>
          <a:p>
            <a:r>
              <a:rPr lang="en-US" dirty="0"/>
              <a:t>(for “HTTPS VIP + Client Authentication”) (2/2)</a:t>
            </a:r>
          </a:p>
        </p:txBody>
      </p:sp>
      <p:sp>
        <p:nvSpPr>
          <p:cNvPr id="12" name="Rectangle 11">
            <a:extLst>
              <a:ext uri="{FF2B5EF4-FFF2-40B4-BE49-F238E27FC236}">
                <a16:creationId xmlns:a16="http://schemas.microsoft.com/office/drawing/2014/main" id="{6F0F2F6B-FD32-4009-9F42-7307E113CC0F}"/>
              </a:ext>
            </a:extLst>
          </p:cNvPr>
          <p:cNvSpPr/>
          <p:nvPr/>
        </p:nvSpPr>
        <p:spPr>
          <a:xfrm>
            <a:off x="6939737" y="130175"/>
            <a:ext cx="4985471" cy="261808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 name="Rectangle 8">
            <a:extLst>
              <a:ext uri="{FF2B5EF4-FFF2-40B4-BE49-F238E27FC236}">
                <a16:creationId xmlns:a16="http://schemas.microsoft.com/office/drawing/2014/main" id="{5DCC5875-AE6D-4614-B0A5-3C05266D4735}"/>
              </a:ext>
            </a:extLst>
          </p:cNvPr>
          <p:cNvSpPr/>
          <p:nvPr/>
        </p:nvSpPr>
        <p:spPr>
          <a:xfrm>
            <a:off x="3884236" y="2503587"/>
            <a:ext cx="1443668"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4" name="TextBox 13">
            <a:extLst>
              <a:ext uri="{FF2B5EF4-FFF2-40B4-BE49-F238E27FC236}">
                <a16:creationId xmlns:a16="http://schemas.microsoft.com/office/drawing/2014/main" id="{9B220E38-85EB-49BD-B516-3795331F3A2B}"/>
              </a:ext>
            </a:extLst>
          </p:cNvPr>
          <p:cNvSpPr txBox="1"/>
          <p:nvPr/>
        </p:nvSpPr>
        <p:spPr>
          <a:xfrm>
            <a:off x="280602" y="3828967"/>
            <a:ext cx="2047304" cy="52322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a:t>
            </a:r>
          </a:p>
          <a:p>
            <a:pPr lvl="0">
              <a:defRPr/>
            </a:pPr>
            <a:r>
              <a:rPr lang="en-US" sz="1400" dirty="0">
                <a:solidFill>
                  <a:schemeClr val="tx2"/>
                </a:solidFill>
                <a:latin typeface="Calibri" panose="020F0502020204030204" pitchFamily="34" charset="0"/>
              </a:rPr>
              <a:t>(to catch all requests)</a:t>
            </a:r>
          </a:p>
        </p:txBody>
      </p:sp>
      <p:cxnSp>
        <p:nvCxnSpPr>
          <p:cNvPr id="15" name="Straight Arrow Connector 14">
            <a:extLst>
              <a:ext uri="{FF2B5EF4-FFF2-40B4-BE49-F238E27FC236}">
                <a16:creationId xmlns:a16="http://schemas.microsoft.com/office/drawing/2014/main" id="{62C3D532-A1B6-41BE-8216-FE390BF86B81}"/>
              </a:ext>
            </a:extLst>
          </p:cNvPr>
          <p:cNvCxnSpPr>
            <a:cxnSpLocks/>
            <a:stCxn id="14" idx="3"/>
          </p:cNvCxnSpPr>
          <p:nvPr/>
        </p:nvCxnSpPr>
        <p:spPr bwMode="gray">
          <a:xfrm>
            <a:off x="2327906" y="4090577"/>
            <a:ext cx="724853" cy="18809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9D5E6CFD-5EB5-4629-BB72-B976F4284613}"/>
              </a:ext>
            </a:extLst>
          </p:cNvPr>
          <p:cNvSpPr txBox="1"/>
          <p:nvPr/>
        </p:nvSpPr>
        <p:spPr>
          <a:xfrm>
            <a:off x="8180832" y="4801405"/>
            <a:ext cx="2623734"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$_</a:t>
            </a:r>
            <a:r>
              <a:rPr lang="en-US" sz="1400" dirty="0" err="1">
                <a:solidFill>
                  <a:schemeClr val="tx2"/>
                </a:solidFill>
                <a:latin typeface="Calibri" panose="020F0502020204030204" pitchFamily="34" charset="0"/>
              </a:rPr>
              <a:t>ssl_client_escaped_cert</a:t>
            </a:r>
            <a:endParaRPr lang="en-US" sz="1400" dirty="0">
              <a:solidFill>
                <a:schemeClr val="tx2"/>
              </a:solidFill>
              <a:latin typeface="Calibri" panose="020F0502020204030204" pitchFamily="34" charset="0"/>
            </a:endParaRPr>
          </a:p>
        </p:txBody>
      </p:sp>
      <p:cxnSp>
        <p:nvCxnSpPr>
          <p:cNvPr id="18" name="Straight Arrow Connector 17">
            <a:extLst>
              <a:ext uri="{FF2B5EF4-FFF2-40B4-BE49-F238E27FC236}">
                <a16:creationId xmlns:a16="http://schemas.microsoft.com/office/drawing/2014/main" id="{B85AF964-2A8A-47A5-8076-1746EE414F36}"/>
              </a:ext>
            </a:extLst>
          </p:cNvPr>
          <p:cNvCxnSpPr>
            <a:cxnSpLocks/>
            <a:stCxn id="17" idx="0"/>
          </p:cNvCxnSpPr>
          <p:nvPr/>
        </p:nvCxnSpPr>
        <p:spPr bwMode="gray">
          <a:xfrm flipH="1" flipV="1">
            <a:off x="8974158" y="4493628"/>
            <a:ext cx="518541" cy="307777"/>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4A9F5B13-D6A7-4938-9E00-CC4E741A0F25}"/>
              </a:ext>
            </a:extLst>
          </p:cNvPr>
          <p:cNvSpPr txBox="1"/>
          <p:nvPr/>
        </p:nvSpPr>
        <p:spPr>
          <a:xfrm>
            <a:off x="10425604" y="3438112"/>
            <a:ext cx="1146715"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Client-cert</a:t>
            </a:r>
          </a:p>
        </p:txBody>
      </p:sp>
      <p:cxnSp>
        <p:nvCxnSpPr>
          <p:cNvPr id="30" name="Straight Arrow Connector 29">
            <a:extLst>
              <a:ext uri="{FF2B5EF4-FFF2-40B4-BE49-F238E27FC236}">
                <a16:creationId xmlns:a16="http://schemas.microsoft.com/office/drawing/2014/main" id="{95E619A4-4BFF-4169-B4A7-2084AFB9DF82}"/>
              </a:ext>
            </a:extLst>
          </p:cNvPr>
          <p:cNvCxnSpPr>
            <a:cxnSpLocks/>
            <a:stCxn id="29" idx="2"/>
          </p:cNvCxnSpPr>
          <p:nvPr/>
        </p:nvCxnSpPr>
        <p:spPr bwMode="gray">
          <a:xfrm flipH="1">
            <a:off x="8974158" y="3745889"/>
            <a:ext cx="2024804" cy="36281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2" name="Picture 1">
            <a:extLst>
              <a:ext uri="{FF2B5EF4-FFF2-40B4-BE49-F238E27FC236}">
                <a16:creationId xmlns:a16="http://schemas.microsoft.com/office/drawing/2014/main" id="{38A47405-D0BD-1E4C-A03F-67A3774812D7}"/>
              </a:ext>
            </a:extLst>
          </p:cNvPr>
          <p:cNvPicPr>
            <a:picLocks noChangeAspect="1"/>
          </p:cNvPicPr>
          <p:nvPr/>
        </p:nvPicPr>
        <p:blipFill>
          <a:blip r:embed="rId3"/>
          <a:stretch>
            <a:fillRect/>
          </a:stretch>
        </p:blipFill>
        <p:spPr>
          <a:xfrm>
            <a:off x="6986096" y="156187"/>
            <a:ext cx="4911725" cy="2592070"/>
          </a:xfrm>
          <a:prstGeom prst="rect">
            <a:avLst/>
          </a:prstGeom>
        </p:spPr>
      </p:pic>
    </p:spTree>
    <p:extLst>
      <p:ext uri="{BB962C8B-B14F-4D97-AF65-F5344CB8AC3E}">
        <p14:creationId xmlns:p14="http://schemas.microsoft.com/office/powerpoint/2010/main" val="2492592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Rules examples </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91440"/>
          <a:lstStyle/>
          <a:p>
            <a:pPr>
              <a:spcBef>
                <a:spcPts val="0"/>
              </a:spcBef>
              <a:buNone/>
            </a:pPr>
            <a:r>
              <a:rPr lang="en-US" sz="1600" u="sng" dirty="0"/>
              <a:t>Use Case:</a:t>
            </a:r>
          </a:p>
          <a:p>
            <a:pPr>
              <a:spcBef>
                <a:spcPts val="0"/>
              </a:spcBef>
              <a:buNone/>
            </a:pPr>
            <a:r>
              <a:rPr lang="en-US" sz="1600" dirty="0"/>
              <a:t>JSON Web Token validation (+ selection of specific Pool)</a:t>
            </a:r>
          </a:p>
          <a:p>
            <a:pPr>
              <a:spcBef>
                <a:spcPts val="0"/>
              </a:spcBef>
              <a:buNone/>
            </a:pPr>
            <a:endParaRPr lang="en-US" sz="1600" dirty="0"/>
          </a:p>
          <a:p>
            <a:pPr>
              <a:spcBef>
                <a:spcPts val="0"/>
              </a:spcBef>
              <a:buNone/>
            </a:pPr>
            <a:r>
              <a:rPr lang="en-US" sz="1600" dirty="0"/>
              <a:t>Client sends a request with JWT</a:t>
            </a:r>
          </a:p>
          <a:p>
            <a:pPr>
              <a:spcBef>
                <a:spcPts val="0"/>
              </a:spcBef>
              <a:buNone/>
            </a:pPr>
            <a:endParaRPr lang="en-US" sz="1600" dirty="0"/>
          </a:p>
          <a:p>
            <a:pPr>
              <a:spcBef>
                <a:spcPts val="0"/>
              </a:spcBef>
              <a:buNone/>
            </a:pPr>
            <a:r>
              <a:rPr lang="en-US" sz="1600" dirty="0"/>
              <a:t>LB-VIP validates it can decode the JWT</a:t>
            </a:r>
          </a:p>
          <a:p>
            <a:pPr>
              <a:spcBef>
                <a:spcPts val="0"/>
              </a:spcBef>
              <a:buNone/>
            </a:pPr>
            <a:endParaRPr lang="en-US" sz="1600" dirty="0"/>
          </a:p>
          <a:p>
            <a:pPr>
              <a:spcBef>
                <a:spcPts val="0"/>
              </a:spcBef>
              <a:buNone/>
            </a:pPr>
            <a:r>
              <a:rPr lang="en-US" sz="1600" dirty="0"/>
              <a:t>LB-VIP processes the request</a:t>
            </a:r>
          </a:p>
          <a:p>
            <a:pPr>
              <a:spcBef>
                <a:spcPts val="0"/>
              </a:spcBef>
              <a:buNone/>
            </a:pPr>
            <a:endParaRPr lang="en-US" sz="1600" dirty="0"/>
          </a:p>
          <a:p>
            <a:pPr>
              <a:spcBef>
                <a:spcPts val="0"/>
              </a:spcBef>
              <a:buNone/>
            </a:pPr>
            <a:r>
              <a:rPr lang="en-US" sz="1600" dirty="0"/>
              <a:t>(optionally) LM-VIP selects a specific Pool based on JWT</a:t>
            </a:r>
          </a:p>
          <a:p>
            <a:pPr>
              <a:spcBef>
                <a:spcPts val="0"/>
              </a:spcBef>
              <a:buNone/>
            </a:pPr>
            <a:endParaRPr lang="en-US" sz="1600" dirty="0"/>
          </a:p>
          <a:p>
            <a:pPr>
              <a:spcBef>
                <a:spcPts val="0"/>
              </a:spcBef>
              <a:buNone/>
            </a:pPr>
            <a:r>
              <a:rPr lang="en-US" sz="1600" dirty="0"/>
              <a:t> </a:t>
            </a:r>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Access control based on claims in JWT (+ selection of specific Pool) (1/4)</a:t>
            </a:r>
          </a:p>
        </p:txBody>
      </p:sp>
      <p:cxnSp>
        <p:nvCxnSpPr>
          <p:cNvPr id="166" name="Straight Connector 165">
            <a:extLst>
              <a:ext uri="{FF2B5EF4-FFF2-40B4-BE49-F238E27FC236}">
                <a16:creationId xmlns:a16="http://schemas.microsoft.com/office/drawing/2014/main" id="{07273FE2-3CDF-F84B-9C6E-7C267F21A9C2}"/>
              </a:ext>
            </a:extLst>
          </p:cNvPr>
          <p:cNvCxnSpPr>
            <a:cxnSpLocks/>
            <a:stCxn id="181" idx="3"/>
          </p:cNvCxnSpPr>
          <p:nvPr/>
        </p:nvCxnSpPr>
        <p:spPr>
          <a:xfrm>
            <a:off x="3787537" y="2679635"/>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EC787D81-B670-1F45-B6BC-95285A3956C7}"/>
              </a:ext>
            </a:extLst>
          </p:cNvPr>
          <p:cNvGrpSpPr/>
          <p:nvPr/>
        </p:nvGrpSpPr>
        <p:grpSpPr>
          <a:xfrm>
            <a:off x="3185289" y="2241850"/>
            <a:ext cx="754767" cy="739029"/>
            <a:chOff x="4317796" y="4561028"/>
            <a:chExt cx="754767" cy="739029"/>
          </a:xfrm>
        </p:grpSpPr>
        <p:grpSp>
          <p:nvGrpSpPr>
            <p:cNvPr id="168" name="Group 167">
              <a:extLst>
                <a:ext uri="{FF2B5EF4-FFF2-40B4-BE49-F238E27FC236}">
                  <a16:creationId xmlns:a16="http://schemas.microsoft.com/office/drawing/2014/main" id="{E3C64FAD-82E1-1A47-A7F7-2659B94FBA86}"/>
                </a:ext>
              </a:extLst>
            </p:cNvPr>
            <p:cNvGrpSpPr/>
            <p:nvPr/>
          </p:nvGrpSpPr>
          <p:grpSpPr>
            <a:xfrm>
              <a:off x="4317796" y="4697569"/>
              <a:ext cx="602248" cy="602488"/>
              <a:chOff x="7736620" y="7009631"/>
              <a:chExt cx="4501800" cy="4503600"/>
            </a:xfrm>
            <a:solidFill>
              <a:schemeClr val="accent1"/>
            </a:solidFill>
          </p:grpSpPr>
          <p:sp>
            <p:nvSpPr>
              <p:cNvPr id="181" name="Freeform: Shape 1">
                <a:extLst>
                  <a:ext uri="{FF2B5EF4-FFF2-40B4-BE49-F238E27FC236}">
                    <a16:creationId xmlns:a16="http://schemas.microsoft.com/office/drawing/2014/main" id="{CA519416-1E51-2D42-B1E6-FC7913079C66}"/>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2" name="Freeform: Shape 2">
                <a:extLst>
                  <a:ext uri="{FF2B5EF4-FFF2-40B4-BE49-F238E27FC236}">
                    <a16:creationId xmlns:a16="http://schemas.microsoft.com/office/drawing/2014/main" id="{48545AFA-5A41-C146-8580-035C52CD733F}"/>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3" name="Freeform: Shape 3">
                <a:extLst>
                  <a:ext uri="{FF2B5EF4-FFF2-40B4-BE49-F238E27FC236}">
                    <a16:creationId xmlns:a16="http://schemas.microsoft.com/office/drawing/2014/main" id="{EAD01B63-394A-6A4F-AEB9-F1E3CC54EC46}"/>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4" name="Freeform: Shape 4">
                <a:extLst>
                  <a:ext uri="{FF2B5EF4-FFF2-40B4-BE49-F238E27FC236}">
                    <a16:creationId xmlns:a16="http://schemas.microsoft.com/office/drawing/2014/main" id="{865D9446-D31F-AE41-93E8-5564F33601A4}"/>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85" name="Freeform: Shape 5">
                <a:extLst>
                  <a:ext uri="{FF2B5EF4-FFF2-40B4-BE49-F238E27FC236}">
                    <a16:creationId xmlns:a16="http://schemas.microsoft.com/office/drawing/2014/main" id="{C528D107-3620-EE40-9A91-7BB95D130C54}"/>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69" name="Group 168">
              <a:extLst>
                <a:ext uri="{FF2B5EF4-FFF2-40B4-BE49-F238E27FC236}">
                  <a16:creationId xmlns:a16="http://schemas.microsoft.com/office/drawing/2014/main" id="{61F7FEDD-7E4E-764A-B427-214248BAE026}"/>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70" name="Freeform 1">
                <a:extLst>
                  <a:ext uri="{FF2B5EF4-FFF2-40B4-BE49-F238E27FC236}">
                    <a16:creationId xmlns:a16="http://schemas.microsoft.com/office/drawing/2014/main" id="{01E2FC69-64B1-3C45-83A9-5FBCD92D73AB}"/>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1" name="Freeform 2">
                <a:extLst>
                  <a:ext uri="{FF2B5EF4-FFF2-40B4-BE49-F238E27FC236}">
                    <a16:creationId xmlns:a16="http://schemas.microsoft.com/office/drawing/2014/main" id="{636AE076-41A2-3A41-83D8-9F65CD1D2571}"/>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2" name="Freeform 3">
                <a:extLst>
                  <a:ext uri="{FF2B5EF4-FFF2-40B4-BE49-F238E27FC236}">
                    <a16:creationId xmlns:a16="http://schemas.microsoft.com/office/drawing/2014/main" id="{518B2D9A-F61D-0B42-94F2-15F071B0ADB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3" name="Freeform 4">
                <a:extLst>
                  <a:ext uri="{FF2B5EF4-FFF2-40B4-BE49-F238E27FC236}">
                    <a16:creationId xmlns:a16="http://schemas.microsoft.com/office/drawing/2014/main" id="{73ACA65F-E84A-2D4D-85C0-4117251A3596}"/>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4" name="Freeform 5">
                <a:extLst>
                  <a:ext uri="{FF2B5EF4-FFF2-40B4-BE49-F238E27FC236}">
                    <a16:creationId xmlns:a16="http://schemas.microsoft.com/office/drawing/2014/main" id="{ADBA5D65-910C-8F4F-B451-402A799467A3}"/>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5" name="Freeform 6">
                <a:extLst>
                  <a:ext uri="{FF2B5EF4-FFF2-40B4-BE49-F238E27FC236}">
                    <a16:creationId xmlns:a16="http://schemas.microsoft.com/office/drawing/2014/main" id="{4B7FBA7E-24C2-FD43-BEE1-B142D1940951}"/>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6" name="Freeform 7">
                <a:extLst>
                  <a:ext uri="{FF2B5EF4-FFF2-40B4-BE49-F238E27FC236}">
                    <a16:creationId xmlns:a16="http://schemas.microsoft.com/office/drawing/2014/main" id="{4C058BDE-45B8-2847-90B5-EA3B8D202726}"/>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7" name="Freeform 8">
                <a:extLst>
                  <a:ext uri="{FF2B5EF4-FFF2-40B4-BE49-F238E27FC236}">
                    <a16:creationId xmlns:a16="http://schemas.microsoft.com/office/drawing/2014/main" id="{DD643DBB-3A8D-EB4F-A609-01FFFC636755}"/>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8" name="Freeform 9">
                <a:extLst>
                  <a:ext uri="{FF2B5EF4-FFF2-40B4-BE49-F238E27FC236}">
                    <a16:creationId xmlns:a16="http://schemas.microsoft.com/office/drawing/2014/main" id="{4799CB3E-7FEC-0843-B1F4-58CC23C9AE2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9" name="Freeform 10">
                <a:extLst>
                  <a:ext uri="{FF2B5EF4-FFF2-40B4-BE49-F238E27FC236}">
                    <a16:creationId xmlns:a16="http://schemas.microsoft.com/office/drawing/2014/main" id="{072E9493-A098-EE47-BC94-0DEAE540B93B}"/>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0" name="Freeform 11">
                <a:extLst>
                  <a:ext uri="{FF2B5EF4-FFF2-40B4-BE49-F238E27FC236}">
                    <a16:creationId xmlns:a16="http://schemas.microsoft.com/office/drawing/2014/main" id="{0EA20E52-3CFB-A447-883B-340ABA0B3E45}"/>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186" name="Right Arrow 26">
            <a:extLst>
              <a:ext uri="{FF2B5EF4-FFF2-40B4-BE49-F238E27FC236}">
                <a16:creationId xmlns:a16="http://schemas.microsoft.com/office/drawing/2014/main" id="{8ED62309-B68F-CC4A-B47E-31829926A44A}"/>
              </a:ext>
            </a:extLst>
          </p:cNvPr>
          <p:cNvSpPr/>
          <p:nvPr/>
        </p:nvSpPr>
        <p:spPr>
          <a:xfrm>
            <a:off x="1050449" y="3596109"/>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7" name="Oval 186">
            <a:extLst>
              <a:ext uri="{FF2B5EF4-FFF2-40B4-BE49-F238E27FC236}">
                <a16:creationId xmlns:a16="http://schemas.microsoft.com/office/drawing/2014/main" id="{D7D65DDA-3E05-FC40-A8E4-5558231053B5}"/>
              </a:ext>
            </a:extLst>
          </p:cNvPr>
          <p:cNvSpPr>
            <a:spLocks noChangeAspect="1"/>
          </p:cNvSpPr>
          <p:nvPr/>
        </p:nvSpPr>
        <p:spPr>
          <a:xfrm>
            <a:off x="649893" y="424012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cxnSp>
        <p:nvCxnSpPr>
          <p:cNvPr id="198" name="Straight Connector 197">
            <a:extLst>
              <a:ext uri="{FF2B5EF4-FFF2-40B4-BE49-F238E27FC236}">
                <a16:creationId xmlns:a16="http://schemas.microsoft.com/office/drawing/2014/main" id="{943C5955-8151-9449-90BB-70B9A3BA8BBB}"/>
              </a:ext>
            </a:extLst>
          </p:cNvPr>
          <p:cNvCxnSpPr>
            <a:cxnSpLocks/>
            <a:endCxn id="181" idx="1"/>
          </p:cNvCxnSpPr>
          <p:nvPr/>
        </p:nvCxnSpPr>
        <p:spPr>
          <a:xfrm>
            <a:off x="1290129" y="2670824"/>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99" name="TextBox 198">
            <a:extLst>
              <a:ext uri="{FF2B5EF4-FFF2-40B4-BE49-F238E27FC236}">
                <a16:creationId xmlns:a16="http://schemas.microsoft.com/office/drawing/2014/main" id="{5531AADE-B837-B148-B034-B3C434A234B8}"/>
              </a:ext>
            </a:extLst>
          </p:cNvPr>
          <p:cNvSpPr txBox="1"/>
          <p:nvPr/>
        </p:nvSpPr>
        <p:spPr>
          <a:xfrm>
            <a:off x="3011463" y="3558072"/>
            <a:ext cx="2565589" cy="369332"/>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Client Request “Starts with “/</a:t>
            </a:r>
            <a:r>
              <a:rPr lang="en-US" sz="1200" dirty="0" err="1">
                <a:solidFill>
                  <a:schemeClr val="accent2"/>
                </a:solidFill>
                <a:latin typeface="Calibri" panose="020F0502020204030204" pitchFamily="34" charset="0"/>
              </a:rPr>
              <a:t>jwt</a:t>
            </a:r>
            <a:r>
              <a:rPr lang="en-US" sz="1200" dirty="0">
                <a:solidFill>
                  <a:schemeClr val="accent2"/>
                </a:solidFill>
                <a:latin typeface="Calibri" panose="020F0502020204030204" pitchFamily="34" charset="0"/>
              </a:rPr>
              <a:t>” with JWT Token</a:t>
            </a:r>
          </a:p>
        </p:txBody>
      </p:sp>
      <p:sp>
        <p:nvSpPr>
          <p:cNvPr id="201" name="TextBox 200">
            <a:extLst>
              <a:ext uri="{FF2B5EF4-FFF2-40B4-BE49-F238E27FC236}">
                <a16:creationId xmlns:a16="http://schemas.microsoft.com/office/drawing/2014/main" id="{3B8BEA0B-E4E5-7345-A72D-294869DECEB0}"/>
              </a:ext>
            </a:extLst>
          </p:cNvPr>
          <p:cNvSpPr txBox="1"/>
          <p:nvPr/>
        </p:nvSpPr>
        <p:spPr>
          <a:xfrm>
            <a:off x="4021354" y="2414311"/>
            <a:ext cx="146847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 or HTTPS</a:t>
            </a:r>
          </a:p>
        </p:txBody>
      </p:sp>
      <p:sp>
        <p:nvSpPr>
          <p:cNvPr id="202" name="TextBox 201">
            <a:extLst>
              <a:ext uri="{FF2B5EF4-FFF2-40B4-BE49-F238E27FC236}">
                <a16:creationId xmlns:a16="http://schemas.microsoft.com/office/drawing/2014/main" id="{51DE1D08-8645-9646-8740-A23B0A23EFC3}"/>
              </a:ext>
            </a:extLst>
          </p:cNvPr>
          <p:cNvSpPr txBox="1"/>
          <p:nvPr/>
        </p:nvSpPr>
        <p:spPr>
          <a:xfrm>
            <a:off x="2896084" y="2969855"/>
            <a:ext cx="972574"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HTTPS:443</a:t>
            </a:r>
          </a:p>
        </p:txBody>
      </p:sp>
      <p:sp>
        <p:nvSpPr>
          <p:cNvPr id="203" name="Oval 202">
            <a:extLst>
              <a:ext uri="{FF2B5EF4-FFF2-40B4-BE49-F238E27FC236}">
                <a16:creationId xmlns:a16="http://schemas.microsoft.com/office/drawing/2014/main" id="{D2ED46B8-1111-DE49-AD1F-21BCC33EF520}"/>
              </a:ext>
            </a:extLst>
          </p:cNvPr>
          <p:cNvSpPr>
            <a:spLocks noChangeAspect="1"/>
          </p:cNvSpPr>
          <p:nvPr/>
        </p:nvSpPr>
        <p:spPr>
          <a:xfrm>
            <a:off x="662085" y="3581977"/>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204" name="Right Arrow 29">
            <a:extLst>
              <a:ext uri="{FF2B5EF4-FFF2-40B4-BE49-F238E27FC236}">
                <a16:creationId xmlns:a16="http://schemas.microsoft.com/office/drawing/2014/main" id="{79135595-6673-5C4D-8BD2-8BDC328D8D63}"/>
              </a:ext>
            </a:extLst>
          </p:cNvPr>
          <p:cNvSpPr/>
          <p:nvPr/>
        </p:nvSpPr>
        <p:spPr>
          <a:xfrm rot="10800000">
            <a:off x="1038256" y="4247676"/>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grpSp>
        <p:nvGrpSpPr>
          <p:cNvPr id="205" name="Group 204">
            <a:extLst>
              <a:ext uri="{FF2B5EF4-FFF2-40B4-BE49-F238E27FC236}">
                <a16:creationId xmlns:a16="http://schemas.microsoft.com/office/drawing/2014/main" id="{0756C135-CBF4-C24E-A90F-A8B7B12FF31C}"/>
              </a:ext>
            </a:extLst>
          </p:cNvPr>
          <p:cNvGrpSpPr>
            <a:grpSpLocks noChangeAspect="1"/>
          </p:cNvGrpSpPr>
          <p:nvPr/>
        </p:nvGrpSpPr>
        <p:grpSpPr>
          <a:xfrm>
            <a:off x="323072" y="2225218"/>
            <a:ext cx="745825" cy="731520"/>
            <a:chOff x="609600" y="1371441"/>
            <a:chExt cx="1828959" cy="1828959"/>
          </a:xfrm>
        </p:grpSpPr>
        <p:sp>
          <p:nvSpPr>
            <p:cNvPr id="206" name="Oval 205">
              <a:extLst>
                <a:ext uri="{FF2B5EF4-FFF2-40B4-BE49-F238E27FC236}">
                  <a16:creationId xmlns:a16="http://schemas.microsoft.com/office/drawing/2014/main" id="{D7A07F1E-53CF-F841-BBD9-BFE37FA96408}"/>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207" name="Freeform 5">
              <a:extLst>
                <a:ext uri="{FF2B5EF4-FFF2-40B4-BE49-F238E27FC236}">
                  <a16:creationId xmlns:a16="http://schemas.microsoft.com/office/drawing/2014/main" id="{D596AE47-D012-0B4A-A162-E9128D708CE5}"/>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208" name="TextBox 207">
            <a:extLst>
              <a:ext uri="{FF2B5EF4-FFF2-40B4-BE49-F238E27FC236}">
                <a16:creationId xmlns:a16="http://schemas.microsoft.com/office/drawing/2014/main" id="{089EB7D0-120E-054E-B54B-975268050616}"/>
              </a:ext>
            </a:extLst>
          </p:cNvPr>
          <p:cNvSpPr txBox="1"/>
          <p:nvPr/>
        </p:nvSpPr>
        <p:spPr>
          <a:xfrm>
            <a:off x="557660" y="3090427"/>
            <a:ext cx="1149251" cy="215444"/>
          </a:xfrm>
          <a:prstGeom prst="rect">
            <a:avLst/>
          </a:prstGeom>
        </p:spPr>
        <p:txBody>
          <a:bodyPr wrap="square" lIns="0" tIns="0" rIns="0" bIns="0" rtlCol="0" anchor="b">
            <a:spAutoFit/>
          </a:bodyPr>
          <a:lstStyle/>
          <a:p>
            <a:r>
              <a:rPr lang="en-US" sz="1400" dirty="0">
                <a:solidFill>
                  <a:srgbClr val="FF0000"/>
                </a:solidFill>
                <a:latin typeface="Calibri" panose="020F0502020204030204" pitchFamily="34" charset="0"/>
              </a:rPr>
              <a:t>JWT Token</a:t>
            </a:r>
          </a:p>
        </p:txBody>
      </p:sp>
      <p:grpSp>
        <p:nvGrpSpPr>
          <p:cNvPr id="209" name="Group 208">
            <a:extLst>
              <a:ext uri="{FF2B5EF4-FFF2-40B4-BE49-F238E27FC236}">
                <a16:creationId xmlns:a16="http://schemas.microsoft.com/office/drawing/2014/main" id="{DE4E29D9-A73B-0A4D-9F81-7C3801B109FD}"/>
              </a:ext>
            </a:extLst>
          </p:cNvPr>
          <p:cNvGrpSpPr>
            <a:grpSpLocks noChangeAspect="1"/>
          </p:cNvGrpSpPr>
          <p:nvPr/>
        </p:nvGrpSpPr>
        <p:grpSpPr>
          <a:xfrm>
            <a:off x="224908" y="2814132"/>
            <a:ext cx="441546" cy="441546"/>
            <a:chOff x="1727200" y="439738"/>
            <a:chExt cx="6740525" cy="6740525"/>
          </a:xfrm>
          <a:solidFill>
            <a:srgbClr val="FF0000"/>
          </a:solidFill>
        </p:grpSpPr>
        <p:sp>
          <p:nvSpPr>
            <p:cNvPr id="210" name="Freeform 1">
              <a:extLst>
                <a:ext uri="{FF2B5EF4-FFF2-40B4-BE49-F238E27FC236}">
                  <a16:creationId xmlns:a16="http://schemas.microsoft.com/office/drawing/2014/main" id="{DFE83264-E35C-0F41-BA92-9C7307C76353}"/>
                </a:ext>
              </a:extLst>
            </p:cNvPr>
            <p:cNvSpPr>
              <a:spLocks noChangeArrowheads="1"/>
            </p:cNvSpPr>
            <p:nvPr/>
          </p:nvSpPr>
          <p:spPr bwMode="auto">
            <a:xfrm>
              <a:off x="1727200" y="439738"/>
              <a:ext cx="6740525" cy="6740525"/>
            </a:xfrm>
            <a:custGeom>
              <a:avLst/>
              <a:gdLst>
                <a:gd name="T0" fmla="*/ 7156 w 18724"/>
                <a:gd name="T1" fmla="*/ 7456 h 18724"/>
                <a:gd name="T2" fmla="*/ 7015 w 18724"/>
                <a:gd name="T3" fmla="*/ 6847 h 18724"/>
                <a:gd name="T4" fmla="*/ 6918 w 18724"/>
                <a:gd name="T5" fmla="*/ 6018 h 18724"/>
                <a:gd name="T6" fmla="*/ 6944 w 18724"/>
                <a:gd name="T7" fmla="*/ 5215 h 18724"/>
                <a:gd name="T8" fmla="*/ 7183 w 18724"/>
                <a:gd name="T9" fmla="*/ 4085 h 18724"/>
                <a:gd name="T10" fmla="*/ 7633 w 18724"/>
                <a:gd name="T11" fmla="*/ 3044 h 18724"/>
                <a:gd name="T12" fmla="*/ 8268 w 18724"/>
                <a:gd name="T13" fmla="*/ 2118 h 18724"/>
                <a:gd name="T14" fmla="*/ 9071 w 18724"/>
                <a:gd name="T15" fmla="*/ 1324 h 18724"/>
                <a:gd name="T16" fmla="*/ 10005 w 18724"/>
                <a:gd name="T17" fmla="*/ 697 h 18724"/>
                <a:gd name="T18" fmla="*/ 11064 w 18724"/>
                <a:gd name="T19" fmla="*/ 256 h 18724"/>
                <a:gd name="T20" fmla="*/ 12211 w 18724"/>
                <a:gd name="T21" fmla="*/ 26 h 18724"/>
                <a:gd name="T22" fmla="*/ 13120 w 18724"/>
                <a:gd name="T23" fmla="*/ 0 h 18724"/>
                <a:gd name="T24" fmla="*/ 14293 w 18724"/>
                <a:gd name="T25" fmla="*/ 176 h 18724"/>
                <a:gd name="T26" fmla="*/ 15370 w 18724"/>
                <a:gd name="T27" fmla="*/ 574 h 18724"/>
                <a:gd name="T28" fmla="*/ 16349 w 18724"/>
                <a:gd name="T29" fmla="*/ 1156 h 18724"/>
                <a:gd name="T30" fmla="*/ 17188 w 18724"/>
                <a:gd name="T31" fmla="*/ 1906 h 18724"/>
                <a:gd name="T32" fmla="*/ 17867 w 18724"/>
                <a:gd name="T33" fmla="*/ 2797 h 18724"/>
                <a:gd name="T34" fmla="*/ 18361 w 18724"/>
                <a:gd name="T35" fmla="*/ 3812 h 18724"/>
                <a:gd name="T36" fmla="*/ 18652 w 18724"/>
                <a:gd name="T37" fmla="*/ 4924 h 18724"/>
                <a:gd name="T38" fmla="*/ 18723 w 18724"/>
                <a:gd name="T39" fmla="*/ 5806 h 18724"/>
                <a:gd name="T40" fmla="*/ 18599 w 18724"/>
                <a:gd name="T41" fmla="*/ 6980 h 18724"/>
                <a:gd name="T42" fmla="*/ 18255 w 18724"/>
                <a:gd name="T43" fmla="*/ 8074 h 18724"/>
                <a:gd name="T44" fmla="*/ 17708 w 18724"/>
                <a:gd name="T45" fmla="*/ 9053 h 18724"/>
                <a:gd name="T46" fmla="*/ 16985 w 18724"/>
                <a:gd name="T47" fmla="*/ 9917 h 18724"/>
                <a:gd name="T48" fmla="*/ 16111 w 18724"/>
                <a:gd name="T49" fmla="*/ 10623 h 18724"/>
                <a:gd name="T50" fmla="*/ 15114 w 18724"/>
                <a:gd name="T51" fmla="*/ 11161 h 18724"/>
                <a:gd name="T52" fmla="*/ 14002 w 18724"/>
                <a:gd name="T53" fmla="*/ 11505 h 18724"/>
                <a:gd name="T54" fmla="*/ 12820 w 18724"/>
                <a:gd name="T55" fmla="*/ 11620 h 18724"/>
                <a:gd name="T56" fmla="*/ 11902 w 18724"/>
                <a:gd name="T57" fmla="*/ 11549 h 18724"/>
                <a:gd name="T58" fmla="*/ 7862 w 18724"/>
                <a:gd name="T59" fmla="*/ 15193 h 18724"/>
                <a:gd name="T60" fmla="*/ 724 w 18724"/>
                <a:gd name="T61" fmla="*/ 17991 h 18724"/>
                <a:gd name="T62" fmla="*/ 7130 w 18724"/>
                <a:gd name="T63" fmla="*/ 14893 h 18724"/>
                <a:gd name="T64" fmla="*/ 11549 w 18724"/>
                <a:gd name="T65" fmla="*/ 10738 h 18724"/>
                <a:gd name="T66" fmla="*/ 12511 w 18724"/>
                <a:gd name="T67" fmla="*/ 10879 h 18724"/>
                <a:gd name="T68" fmla="*/ 13349 w 18724"/>
                <a:gd name="T69" fmla="*/ 10870 h 18724"/>
                <a:gd name="T70" fmla="*/ 14355 w 18724"/>
                <a:gd name="T71" fmla="*/ 10667 h 18724"/>
                <a:gd name="T72" fmla="*/ 15282 w 18724"/>
                <a:gd name="T73" fmla="*/ 10279 h 18724"/>
                <a:gd name="T74" fmla="*/ 16102 w 18724"/>
                <a:gd name="T75" fmla="*/ 9732 h 18724"/>
                <a:gd name="T76" fmla="*/ 16808 w 18724"/>
                <a:gd name="T77" fmla="*/ 9044 h 18724"/>
                <a:gd name="T78" fmla="*/ 17364 w 18724"/>
                <a:gd name="T79" fmla="*/ 8233 h 18724"/>
                <a:gd name="T80" fmla="*/ 17761 w 18724"/>
                <a:gd name="T81" fmla="*/ 7324 h 18724"/>
                <a:gd name="T82" fmla="*/ 17964 w 18724"/>
                <a:gd name="T83" fmla="*/ 6327 h 18724"/>
                <a:gd name="T84" fmla="*/ 17982 w 18724"/>
                <a:gd name="T85" fmla="*/ 5550 h 18724"/>
                <a:gd name="T86" fmla="*/ 17823 w 18724"/>
                <a:gd name="T87" fmla="*/ 4544 h 18724"/>
                <a:gd name="T88" fmla="*/ 17479 w 18724"/>
                <a:gd name="T89" fmla="*/ 3609 h 18724"/>
                <a:gd name="T90" fmla="*/ 16958 w 18724"/>
                <a:gd name="T91" fmla="*/ 2771 h 18724"/>
                <a:gd name="T92" fmla="*/ 16296 w 18724"/>
                <a:gd name="T93" fmla="*/ 2047 h 18724"/>
                <a:gd name="T94" fmla="*/ 15494 w 18724"/>
                <a:gd name="T95" fmla="*/ 1465 h 18724"/>
                <a:gd name="T96" fmla="*/ 14593 w 18724"/>
                <a:gd name="T97" fmla="*/ 1032 h 18724"/>
                <a:gd name="T98" fmla="*/ 13605 w 18724"/>
                <a:gd name="T99" fmla="*/ 785 h 18724"/>
                <a:gd name="T100" fmla="*/ 12820 w 18724"/>
                <a:gd name="T101" fmla="*/ 724 h 18724"/>
                <a:gd name="T102" fmla="*/ 11779 w 18724"/>
                <a:gd name="T103" fmla="*/ 829 h 18724"/>
                <a:gd name="T104" fmla="*/ 10808 w 18724"/>
                <a:gd name="T105" fmla="*/ 1129 h 18724"/>
                <a:gd name="T106" fmla="*/ 9926 w 18724"/>
                <a:gd name="T107" fmla="*/ 1597 h 18724"/>
                <a:gd name="T108" fmla="*/ 9159 w 18724"/>
                <a:gd name="T109" fmla="*/ 2215 h 18724"/>
                <a:gd name="T110" fmla="*/ 8533 w 18724"/>
                <a:gd name="T111" fmla="*/ 2965 h 18724"/>
                <a:gd name="T112" fmla="*/ 8056 w 18724"/>
                <a:gd name="T113" fmla="*/ 3830 h 18724"/>
                <a:gd name="T114" fmla="*/ 7747 w 18724"/>
                <a:gd name="T115" fmla="*/ 4782 h 18724"/>
                <a:gd name="T116" fmla="*/ 7641 w 18724"/>
                <a:gd name="T117" fmla="*/ 5806 h 18724"/>
                <a:gd name="T118" fmla="*/ 7685 w 18724"/>
                <a:gd name="T119" fmla="*/ 6433 h 18724"/>
                <a:gd name="T120" fmla="*/ 7853 w 18724"/>
                <a:gd name="T121" fmla="*/ 7244 h 18724"/>
                <a:gd name="T122" fmla="*/ 724 w 18724"/>
                <a:gd name="T123" fmla="*/ 17991 h 18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24" h="18724">
                  <a:moveTo>
                    <a:pt x="4518" y="18723"/>
                  </a:moveTo>
                  <a:lnTo>
                    <a:pt x="0" y="18723"/>
                  </a:lnTo>
                  <a:lnTo>
                    <a:pt x="0" y="14452"/>
                  </a:lnTo>
                  <a:lnTo>
                    <a:pt x="7156" y="7456"/>
                  </a:lnTo>
                  <a:lnTo>
                    <a:pt x="7156" y="7456"/>
                  </a:lnTo>
                  <a:lnTo>
                    <a:pt x="7103" y="7253"/>
                  </a:lnTo>
                  <a:lnTo>
                    <a:pt x="7050" y="7050"/>
                  </a:lnTo>
                  <a:lnTo>
                    <a:pt x="7015" y="6847"/>
                  </a:lnTo>
                  <a:lnTo>
                    <a:pt x="6980" y="6644"/>
                  </a:lnTo>
                  <a:lnTo>
                    <a:pt x="6953" y="6441"/>
                  </a:lnTo>
                  <a:lnTo>
                    <a:pt x="6935" y="6230"/>
                  </a:lnTo>
                  <a:lnTo>
                    <a:pt x="6918" y="6018"/>
                  </a:lnTo>
                  <a:lnTo>
                    <a:pt x="6918" y="5806"/>
                  </a:lnTo>
                  <a:lnTo>
                    <a:pt x="6918" y="5806"/>
                  </a:lnTo>
                  <a:lnTo>
                    <a:pt x="6927" y="5515"/>
                  </a:lnTo>
                  <a:lnTo>
                    <a:pt x="6944" y="5215"/>
                  </a:lnTo>
                  <a:lnTo>
                    <a:pt x="6988" y="4924"/>
                  </a:lnTo>
                  <a:lnTo>
                    <a:pt x="7041" y="4641"/>
                  </a:lnTo>
                  <a:lnTo>
                    <a:pt x="7103" y="4359"/>
                  </a:lnTo>
                  <a:lnTo>
                    <a:pt x="7183" y="4085"/>
                  </a:lnTo>
                  <a:lnTo>
                    <a:pt x="7280" y="3812"/>
                  </a:lnTo>
                  <a:lnTo>
                    <a:pt x="7385" y="3547"/>
                  </a:lnTo>
                  <a:lnTo>
                    <a:pt x="7500" y="3291"/>
                  </a:lnTo>
                  <a:lnTo>
                    <a:pt x="7633" y="3044"/>
                  </a:lnTo>
                  <a:lnTo>
                    <a:pt x="7774" y="2797"/>
                  </a:lnTo>
                  <a:lnTo>
                    <a:pt x="7924" y="2559"/>
                  </a:lnTo>
                  <a:lnTo>
                    <a:pt x="8091" y="2329"/>
                  </a:lnTo>
                  <a:lnTo>
                    <a:pt x="8268" y="2118"/>
                  </a:lnTo>
                  <a:lnTo>
                    <a:pt x="8453" y="1906"/>
                  </a:lnTo>
                  <a:lnTo>
                    <a:pt x="8647" y="1703"/>
                  </a:lnTo>
                  <a:lnTo>
                    <a:pt x="8850" y="1509"/>
                  </a:lnTo>
                  <a:lnTo>
                    <a:pt x="9071" y="1324"/>
                  </a:lnTo>
                  <a:lnTo>
                    <a:pt x="9291" y="1156"/>
                  </a:lnTo>
                  <a:lnTo>
                    <a:pt x="9520" y="988"/>
                  </a:lnTo>
                  <a:lnTo>
                    <a:pt x="9758" y="838"/>
                  </a:lnTo>
                  <a:lnTo>
                    <a:pt x="10005" y="697"/>
                  </a:lnTo>
                  <a:lnTo>
                    <a:pt x="10261" y="574"/>
                  </a:lnTo>
                  <a:lnTo>
                    <a:pt x="10526" y="450"/>
                  </a:lnTo>
                  <a:lnTo>
                    <a:pt x="10790" y="353"/>
                  </a:lnTo>
                  <a:lnTo>
                    <a:pt x="11064" y="256"/>
                  </a:lnTo>
                  <a:lnTo>
                    <a:pt x="11346" y="176"/>
                  </a:lnTo>
                  <a:lnTo>
                    <a:pt x="11629" y="115"/>
                  </a:lnTo>
                  <a:lnTo>
                    <a:pt x="11920" y="62"/>
                  </a:lnTo>
                  <a:lnTo>
                    <a:pt x="12211" y="26"/>
                  </a:lnTo>
                  <a:lnTo>
                    <a:pt x="12511" y="0"/>
                  </a:lnTo>
                  <a:lnTo>
                    <a:pt x="12820" y="0"/>
                  </a:lnTo>
                  <a:lnTo>
                    <a:pt x="12820" y="0"/>
                  </a:lnTo>
                  <a:lnTo>
                    <a:pt x="13120" y="0"/>
                  </a:lnTo>
                  <a:lnTo>
                    <a:pt x="13420" y="26"/>
                  </a:lnTo>
                  <a:lnTo>
                    <a:pt x="13711" y="62"/>
                  </a:lnTo>
                  <a:lnTo>
                    <a:pt x="14002" y="115"/>
                  </a:lnTo>
                  <a:lnTo>
                    <a:pt x="14293" y="176"/>
                  </a:lnTo>
                  <a:lnTo>
                    <a:pt x="14567" y="256"/>
                  </a:lnTo>
                  <a:lnTo>
                    <a:pt x="14841" y="353"/>
                  </a:lnTo>
                  <a:lnTo>
                    <a:pt x="15114" y="450"/>
                  </a:lnTo>
                  <a:lnTo>
                    <a:pt x="15370" y="574"/>
                  </a:lnTo>
                  <a:lnTo>
                    <a:pt x="15626" y="697"/>
                  </a:lnTo>
                  <a:lnTo>
                    <a:pt x="15873" y="838"/>
                  </a:lnTo>
                  <a:lnTo>
                    <a:pt x="16111" y="988"/>
                  </a:lnTo>
                  <a:lnTo>
                    <a:pt x="16349" y="1156"/>
                  </a:lnTo>
                  <a:lnTo>
                    <a:pt x="16570" y="1324"/>
                  </a:lnTo>
                  <a:lnTo>
                    <a:pt x="16782" y="1509"/>
                  </a:lnTo>
                  <a:lnTo>
                    <a:pt x="16985" y="1703"/>
                  </a:lnTo>
                  <a:lnTo>
                    <a:pt x="17188" y="1906"/>
                  </a:lnTo>
                  <a:lnTo>
                    <a:pt x="17373" y="2118"/>
                  </a:lnTo>
                  <a:lnTo>
                    <a:pt x="17541" y="2329"/>
                  </a:lnTo>
                  <a:lnTo>
                    <a:pt x="17708" y="2559"/>
                  </a:lnTo>
                  <a:lnTo>
                    <a:pt x="17867" y="2797"/>
                  </a:lnTo>
                  <a:lnTo>
                    <a:pt x="18008" y="3044"/>
                  </a:lnTo>
                  <a:lnTo>
                    <a:pt x="18132" y="3291"/>
                  </a:lnTo>
                  <a:lnTo>
                    <a:pt x="18255" y="3547"/>
                  </a:lnTo>
                  <a:lnTo>
                    <a:pt x="18361" y="3812"/>
                  </a:lnTo>
                  <a:lnTo>
                    <a:pt x="18449" y="4085"/>
                  </a:lnTo>
                  <a:lnTo>
                    <a:pt x="18529" y="4359"/>
                  </a:lnTo>
                  <a:lnTo>
                    <a:pt x="18599" y="4641"/>
                  </a:lnTo>
                  <a:lnTo>
                    <a:pt x="18652" y="4924"/>
                  </a:lnTo>
                  <a:lnTo>
                    <a:pt x="18688" y="5215"/>
                  </a:lnTo>
                  <a:lnTo>
                    <a:pt x="18714" y="5515"/>
                  </a:lnTo>
                  <a:lnTo>
                    <a:pt x="18723" y="5806"/>
                  </a:lnTo>
                  <a:lnTo>
                    <a:pt x="18723" y="5806"/>
                  </a:lnTo>
                  <a:lnTo>
                    <a:pt x="18714" y="6106"/>
                  </a:lnTo>
                  <a:lnTo>
                    <a:pt x="18688" y="6406"/>
                  </a:lnTo>
                  <a:lnTo>
                    <a:pt x="18652" y="6697"/>
                  </a:lnTo>
                  <a:lnTo>
                    <a:pt x="18599" y="6980"/>
                  </a:lnTo>
                  <a:lnTo>
                    <a:pt x="18529" y="7262"/>
                  </a:lnTo>
                  <a:lnTo>
                    <a:pt x="18449" y="7535"/>
                  </a:lnTo>
                  <a:lnTo>
                    <a:pt x="18361" y="7809"/>
                  </a:lnTo>
                  <a:lnTo>
                    <a:pt x="18255" y="8074"/>
                  </a:lnTo>
                  <a:lnTo>
                    <a:pt x="18132" y="8330"/>
                  </a:lnTo>
                  <a:lnTo>
                    <a:pt x="18008" y="8577"/>
                  </a:lnTo>
                  <a:lnTo>
                    <a:pt x="17867" y="8824"/>
                  </a:lnTo>
                  <a:lnTo>
                    <a:pt x="17708" y="9053"/>
                  </a:lnTo>
                  <a:lnTo>
                    <a:pt x="17541" y="9283"/>
                  </a:lnTo>
                  <a:lnTo>
                    <a:pt x="17373" y="9502"/>
                  </a:lnTo>
                  <a:lnTo>
                    <a:pt x="17188" y="9714"/>
                  </a:lnTo>
                  <a:lnTo>
                    <a:pt x="16985" y="9917"/>
                  </a:lnTo>
                  <a:lnTo>
                    <a:pt x="16782" y="10111"/>
                  </a:lnTo>
                  <a:lnTo>
                    <a:pt x="16570" y="10296"/>
                  </a:lnTo>
                  <a:lnTo>
                    <a:pt x="16349" y="10464"/>
                  </a:lnTo>
                  <a:lnTo>
                    <a:pt x="16111" y="10623"/>
                  </a:lnTo>
                  <a:lnTo>
                    <a:pt x="15873" y="10782"/>
                  </a:lnTo>
                  <a:lnTo>
                    <a:pt x="15626" y="10923"/>
                  </a:lnTo>
                  <a:lnTo>
                    <a:pt x="15370" y="11046"/>
                  </a:lnTo>
                  <a:lnTo>
                    <a:pt x="15114" y="11161"/>
                  </a:lnTo>
                  <a:lnTo>
                    <a:pt x="14841" y="11267"/>
                  </a:lnTo>
                  <a:lnTo>
                    <a:pt x="14567" y="11355"/>
                  </a:lnTo>
                  <a:lnTo>
                    <a:pt x="14293" y="11435"/>
                  </a:lnTo>
                  <a:lnTo>
                    <a:pt x="14002" y="11505"/>
                  </a:lnTo>
                  <a:lnTo>
                    <a:pt x="13711" y="11558"/>
                  </a:lnTo>
                  <a:lnTo>
                    <a:pt x="13420" y="11593"/>
                  </a:lnTo>
                  <a:lnTo>
                    <a:pt x="13120" y="11611"/>
                  </a:lnTo>
                  <a:lnTo>
                    <a:pt x="12820" y="11620"/>
                  </a:lnTo>
                  <a:lnTo>
                    <a:pt x="12820" y="11620"/>
                  </a:lnTo>
                  <a:lnTo>
                    <a:pt x="12520" y="11611"/>
                  </a:lnTo>
                  <a:lnTo>
                    <a:pt x="12211" y="11585"/>
                  </a:lnTo>
                  <a:lnTo>
                    <a:pt x="11902" y="11549"/>
                  </a:lnTo>
                  <a:lnTo>
                    <a:pt x="11585" y="11496"/>
                  </a:lnTo>
                  <a:lnTo>
                    <a:pt x="9617" y="13446"/>
                  </a:lnTo>
                  <a:lnTo>
                    <a:pt x="7862" y="13446"/>
                  </a:lnTo>
                  <a:lnTo>
                    <a:pt x="7862" y="15193"/>
                  </a:lnTo>
                  <a:lnTo>
                    <a:pt x="6415" y="16632"/>
                  </a:lnTo>
                  <a:lnTo>
                    <a:pt x="4518" y="16632"/>
                  </a:lnTo>
                  <a:lnTo>
                    <a:pt x="4518" y="18723"/>
                  </a:lnTo>
                  <a:close/>
                  <a:moveTo>
                    <a:pt x="724" y="17991"/>
                  </a:moveTo>
                  <a:lnTo>
                    <a:pt x="3794" y="17991"/>
                  </a:lnTo>
                  <a:lnTo>
                    <a:pt x="3794" y="15899"/>
                  </a:lnTo>
                  <a:lnTo>
                    <a:pt x="6115" y="15899"/>
                  </a:lnTo>
                  <a:lnTo>
                    <a:pt x="7130" y="14893"/>
                  </a:lnTo>
                  <a:lnTo>
                    <a:pt x="7130" y="12714"/>
                  </a:lnTo>
                  <a:lnTo>
                    <a:pt x="9318" y="12714"/>
                  </a:lnTo>
                  <a:lnTo>
                    <a:pt x="11355" y="10693"/>
                  </a:lnTo>
                  <a:lnTo>
                    <a:pt x="11549" y="10738"/>
                  </a:lnTo>
                  <a:lnTo>
                    <a:pt x="11549" y="10738"/>
                  </a:lnTo>
                  <a:lnTo>
                    <a:pt x="11876" y="10808"/>
                  </a:lnTo>
                  <a:lnTo>
                    <a:pt x="12202" y="10852"/>
                  </a:lnTo>
                  <a:lnTo>
                    <a:pt x="12511" y="10879"/>
                  </a:lnTo>
                  <a:lnTo>
                    <a:pt x="12820" y="10896"/>
                  </a:lnTo>
                  <a:lnTo>
                    <a:pt x="12820" y="10896"/>
                  </a:lnTo>
                  <a:lnTo>
                    <a:pt x="13085" y="10888"/>
                  </a:lnTo>
                  <a:lnTo>
                    <a:pt x="13349" y="10870"/>
                  </a:lnTo>
                  <a:lnTo>
                    <a:pt x="13605" y="10835"/>
                  </a:lnTo>
                  <a:lnTo>
                    <a:pt x="13861" y="10790"/>
                  </a:lnTo>
                  <a:lnTo>
                    <a:pt x="14108" y="10729"/>
                  </a:lnTo>
                  <a:lnTo>
                    <a:pt x="14355" y="10667"/>
                  </a:lnTo>
                  <a:lnTo>
                    <a:pt x="14593" y="10588"/>
                  </a:lnTo>
                  <a:lnTo>
                    <a:pt x="14832" y="10490"/>
                  </a:lnTo>
                  <a:lnTo>
                    <a:pt x="15061" y="10393"/>
                  </a:lnTo>
                  <a:lnTo>
                    <a:pt x="15282" y="10279"/>
                  </a:lnTo>
                  <a:lnTo>
                    <a:pt x="15494" y="10155"/>
                  </a:lnTo>
                  <a:lnTo>
                    <a:pt x="15705" y="10023"/>
                  </a:lnTo>
                  <a:lnTo>
                    <a:pt x="15908" y="9882"/>
                  </a:lnTo>
                  <a:lnTo>
                    <a:pt x="16102" y="9732"/>
                  </a:lnTo>
                  <a:lnTo>
                    <a:pt x="16296" y="9573"/>
                  </a:lnTo>
                  <a:lnTo>
                    <a:pt x="16473" y="9405"/>
                  </a:lnTo>
                  <a:lnTo>
                    <a:pt x="16641" y="9230"/>
                  </a:lnTo>
                  <a:lnTo>
                    <a:pt x="16808" y="9044"/>
                  </a:lnTo>
                  <a:lnTo>
                    <a:pt x="16958" y="8850"/>
                  </a:lnTo>
                  <a:lnTo>
                    <a:pt x="17108" y="8647"/>
                  </a:lnTo>
                  <a:lnTo>
                    <a:pt x="17241" y="8444"/>
                  </a:lnTo>
                  <a:lnTo>
                    <a:pt x="17364" y="8233"/>
                  </a:lnTo>
                  <a:lnTo>
                    <a:pt x="17479" y="8012"/>
                  </a:lnTo>
                  <a:lnTo>
                    <a:pt x="17585" y="7783"/>
                  </a:lnTo>
                  <a:lnTo>
                    <a:pt x="17673" y="7553"/>
                  </a:lnTo>
                  <a:lnTo>
                    <a:pt x="17761" y="7324"/>
                  </a:lnTo>
                  <a:lnTo>
                    <a:pt x="17823" y="7077"/>
                  </a:lnTo>
                  <a:lnTo>
                    <a:pt x="17885" y="6830"/>
                  </a:lnTo>
                  <a:lnTo>
                    <a:pt x="17929" y="6583"/>
                  </a:lnTo>
                  <a:lnTo>
                    <a:pt x="17964" y="6327"/>
                  </a:lnTo>
                  <a:lnTo>
                    <a:pt x="17982" y="6071"/>
                  </a:lnTo>
                  <a:lnTo>
                    <a:pt x="17991" y="5806"/>
                  </a:lnTo>
                  <a:lnTo>
                    <a:pt x="17991" y="5806"/>
                  </a:lnTo>
                  <a:lnTo>
                    <a:pt x="17982" y="5550"/>
                  </a:lnTo>
                  <a:lnTo>
                    <a:pt x="17964" y="5294"/>
                  </a:lnTo>
                  <a:lnTo>
                    <a:pt x="17929" y="5038"/>
                  </a:lnTo>
                  <a:lnTo>
                    <a:pt x="17885" y="4782"/>
                  </a:lnTo>
                  <a:lnTo>
                    <a:pt x="17823" y="4544"/>
                  </a:lnTo>
                  <a:lnTo>
                    <a:pt x="17761" y="4297"/>
                  </a:lnTo>
                  <a:lnTo>
                    <a:pt x="17673" y="4059"/>
                  </a:lnTo>
                  <a:lnTo>
                    <a:pt x="17585" y="3830"/>
                  </a:lnTo>
                  <a:lnTo>
                    <a:pt x="17479" y="3609"/>
                  </a:lnTo>
                  <a:lnTo>
                    <a:pt x="17364" y="3388"/>
                  </a:lnTo>
                  <a:lnTo>
                    <a:pt x="17241" y="3177"/>
                  </a:lnTo>
                  <a:lnTo>
                    <a:pt x="17108" y="2965"/>
                  </a:lnTo>
                  <a:lnTo>
                    <a:pt x="16958" y="2771"/>
                  </a:lnTo>
                  <a:lnTo>
                    <a:pt x="16808" y="2577"/>
                  </a:lnTo>
                  <a:lnTo>
                    <a:pt x="16641" y="2391"/>
                  </a:lnTo>
                  <a:lnTo>
                    <a:pt x="16473" y="2215"/>
                  </a:lnTo>
                  <a:lnTo>
                    <a:pt x="16296" y="2047"/>
                  </a:lnTo>
                  <a:lnTo>
                    <a:pt x="16102" y="1888"/>
                  </a:lnTo>
                  <a:lnTo>
                    <a:pt x="15908" y="1738"/>
                  </a:lnTo>
                  <a:lnTo>
                    <a:pt x="15705" y="1597"/>
                  </a:lnTo>
                  <a:lnTo>
                    <a:pt x="15494" y="1465"/>
                  </a:lnTo>
                  <a:lnTo>
                    <a:pt x="15282" y="1341"/>
                  </a:lnTo>
                  <a:lnTo>
                    <a:pt x="15061" y="1227"/>
                  </a:lnTo>
                  <a:lnTo>
                    <a:pt x="14832" y="1129"/>
                  </a:lnTo>
                  <a:lnTo>
                    <a:pt x="14593" y="1032"/>
                  </a:lnTo>
                  <a:lnTo>
                    <a:pt x="14355" y="953"/>
                  </a:lnTo>
                  <a:lnTo>
                    <a:pt x="14108" y="882"/>
                  </a:lnTo>
                  <a:lnTo>
                    <a:pt x="13861" y="829"/>
                  </a:lnTo>
                  <a:lnTo>
                    <a:pt x="13605" y="785"/>
                  </a:lnTo>
                  <a:lnTo>
                    <a:pt x="13349" y="750"/>
                  </a:lnTo>
                  <a:lnTo>
                    <a:pt x="13085" y="732"/>
                  </a:lnTo>
                  <a:lnTo>
                    <a:pt x="12820" y="724"/>
                  </a:lnTo>
                  <a:lnTo>
                    <a:pt x="12820" y="724"/>
                  </a:lnTo>
                  <a:lnTo>
                    <a:pt x="12555" y="732"/>
                  </a:lnTo>
                  <a:lnTo>
                    <a:pt x="12290" y="750"/>
                  </a:lnTo>
                  <a:lnTo>
                    <a:pt x="12035" y="785"/>
                  </a:lnTo>
                  <a:lnTo>
                    <a:pt x="11779" y="829"/>
                  </a:lnTo>
                  <a:lnTo>
                    <a:pt x="11523" y="882"/>
                  </a:lnTo>
                  <a:lnTo>
                    <a:pt x="11285" y="953"/>
                  </a:lnTo>
                  <a:lnTo>
                    <a:pt x="11038" y="1032"/>
                  </a:lnTo>
                  <a:lnTo>
                    <a:pt x="10808" y="1129"/>
                  </a:lnTo>
                  <a:lnTo>
                    <a:pt x="10579" y="1227"/>
                  </a:lnTo>
                  <a:lnTo>
                    <a:pt x="10358" y="1341"/>
                  </a:lnTo>
                  <a:lnTo>
                    <a:pt x="10137" y="1465"/>
                  </a:lnTo>
                  <a:lnTo>
                    <a:pt x="9926" y="1597"/>
                  </a:lnTo>
                  <a:lnTo>
                    <a:pt x="9723" y="1738"/>
                  </a:lnTo>
                  <a:lnTo>
                    <a:pt x="9529" y="1888"/>
                  </a:lnTo>
                  <a:lnTo>
                    <a:pt x="9344" y="2047"/>
                  </a:lnTo>
                  <a:lnTo>
                    <a:pt x="9159" y="2215"/>
                  </a:lnTo>
                  <a:lnTo>
                    <a:pt x="8991" y="2391"/>
                  </a:lnTo>
                  <a:lnTo>
                    <a:pt x="8833" y="2577"/>
                  </a:lnTo>
                  <a:lnTo>
                    <a:pt x="8674" y="2771"/>
                  </a:lnTo>
                  <a:lnTo>
                    <a:pt x="8533" y="2965"/>
                  </a:lnTo>
                  <a:lnTo>
                    <a:pt x="8391" y="3177"/>
                  </a:lnTo>
                  <a:lnTo>
                    <a:pt x="8268" y="3388"/>
                  </a:lnTo>
                  <a:lnTo>
                    <a:pt x="8153" y="3609"/>
                  </a:lnTo>
                  <a:lnTo>
                    <a:pt x="8056" y="3830"/>
                  </a:lnTo>
                  <a:lnTo>
                    <a:pt x="7959" y="4059"/>
                  </a:lnTo>
                  <a:lnTo>
                    <a:pt x="7880" y="4297"/>
                  </a:lnTo>
                  <a:lnTo>
                    <a:pt x="7809" y="4544"/>
                  </a:lnTo>
                  <a:lnTo>
                    <a:pt x="7747" y="4782"/>
                  </a:lnTo>
                  <a:lnTo>
                    <a:pt x="7703" y="5038"/>
                  </a:lnTo>
                  <a:lnTo>
                    <a:pt x="7677" y="5294"/>
                  </a:lnTo>
                  <a:lnTo>
                    <a:pt x="7650" y="5550"/>
                  </a:lnTo>
                  <a:lnTo>
                    <a:pt x="7641" y="5806"/>
                  </a:lnTo>
                  <a:lnTo>
                    <a:pt x="7641" y="5806"/>
                  </a:lnTo>
                  <a:lnTo>
                    <a:pt x="7650" y="6018"/>
                  </a:lnTo>
                  <a:lnTo>
                    <a:pt x="7659" y="6230"/>
                  </a:lnTo>
                  <a:lnTo>
                    <a:pt x="7685" y="6433"/>
                  </a:lnTo>
                  <a:lnTo>
                    <a:pt x="7712" y="6635"/>
                  </a:lnTo>
                  <a:lnTo>
                    <a:pt x="7756" y="6838"/>
                  </a:lnTo>
                  <a:lnTo>
                    <a:pt x="7800" y="7041"/>
                  </a:lnTo>
                  <a:lnTo>
                    <a:pt x="7853" y="7244"/>
                  </a:lnTo>
                  <a:lnTo>
                    <a:pt x="7915" y="7438"/>
                  </a:lnTo>
                  <a:lnTo>
                    <a:pt x="7994" y="7659"/>
                  </a:lnTo>
                  <a:lnTo>
                    <a:pt x="724" y="14761"/>
                  </a:lnTo>
                  <a:lnTo>
                    <a:pt x="724" y="1799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1" name="Freeform 2">
              <a:extLst>
                <a:ext uri="{FF2B5EF4-FFF2-40B4-BE49-F238E27FC236}">
                  <a16:creationId xmlns:a16="http://schemas.microsoft.com/office/drawing/2014/main" id="{E9EFC461-BC87-8A47-832A-928F2A73C5D3}"/>
                </a:ext>
              </a:extLst>
            </p:cNvPr>
            <p:cNvSpPr>
              <a:spLocks noChangeArrowheads="1"/>
            </p:cNvSpPr>
            <p:nvPr/>
          </p:nvSpPr>
          <p:spPr bwMode="auto">
            <a:xfrm>
              <a:off x="4859338" y="1004888"/>
              <a:ext cx="3027362" cy="2986087"/>
            </a:xfrm>
            <a:custGeom>
              <a:avLst/>
              <a:gdLst>
                <a:gd name="T0" fmla="*/ 62 w 8409"/>
                <a:gd name="T1" fmla="*/ 2991 h 8294"/>
                <a:gd name="T2" fmla="*/ 177 w 8409"/>
                <a:gd name="T3" fmla="*/ 2664 h 8294"/>
                <a:gd name="T4" fmla="*/ 397 w 8409"/>
                <a:gd name="T5" fmla="*/ 2197 h 8294"/>
                <a:gd name="T6" fmla="*/ 662 w 8409"/>
                <a:gd name="T7" fmla="*/ 1773 h 8294"/>
                <a:gd name="T8" fmla="*/ 979 w 8409"/>
                <a:gd name="T9" fmla="*/ 1385 h 8294"/>
                <a:gd name="T10" fmla="*/ 1332 w 8409"/>
                <a:gd name="T11" fmla="*/ 1032 h 8294"/>
                <a:gd name="T12" fmla="*/ 1729 w 8409"/>
                <a:gd name="T13" fmla="*/ 732 h 8294"/>
                <a:gd name="T14" fmla="*/ 2161 w 8409"/>
                <a:gd name="T15" fmla="*/ 476 h 8294"/>
                <a:gd name="T16" fmla="*/ 2620 w 8409"/>
                <a:gd name="T17" fmla="*/ 273 h 8294"/>
                <a:gd name="T18" fmla="*/ 3105 w 8409"/>
                <a:gd name="T19" fmla="*/ 123 h 8294"/>
                <a:gd name="T20" fmla="*/ 3608 w 8409"/>
                <a:gd name="T21" fmla="*/ 35 h 8294"/>
                <a:gd name="T22" fmla="*/ 4129 w 8409"/>
                <a:gd name="T23" fmla="*/ 0 h 8294"/>
                <a:gd name="T24" fmla="*/ 4570 w 8409"/>
                <a:gd name="T25" fmla="*/ 26 h 8294"/>
                <a:gd name="T26" fmla="*/ 5196 w 8409"/>
                <a:gd name="T27" fmla="*/ 132 h 8294"/>
                <a:gd name="T28" fmla="*/ 5796 w 8409"/>
                <a:gd name="T29" fmla="*/ 335 h 8294"/>
                <a:gd name="T30" fmla="*/ 6343 w 8409"/>
                <a:gd name="T31" fmla="*/ 608 h 8294"/>
                <a:gd name="T32" fmla="*/ 6846 w 8409"/>
                <a:gd name="T33" fmla="*/ 970 h 8294"/>
                <a:gd name="T34" fmla="*/ 7296 w 8409"/>
                <a:gd name="T35" fmla="*/ 1385 h 8294"/>
                <a:gd name="T36" fmla="*/ 7676 w 8409"/>
                <a:gd name="T37" fmla="*/ 1861 h 8294"/>
                <a:gd name="T38" fmla="*/ 7985 w 8409"/>
                <a:gd name="T39" fmla="*/ 2400 h 8294"/>
                <a:gd name="T40" fmla="*/ 8214 w 8409"/>
                <a:gd name="T41" fmla="*/ 2973 h 8294"/>
                <a:gd name="T42" fmla="*/ 8355 w 8409"/>
                <a:gd name="T43" fmla="*/ 3582 h 8294"/>
                <a:gd name="T44" fmla="*/ 8408 w 8409"/>
                <a:gd name="T45" fmla="*/ 4226 h 8294"/>
                <a:gd name="T46" fmla="*/ 8391 w 8409"/>
                <a:gd name="T47" fmla="*/ 4570 h 8294"/>
                <a:gd name="T48" fmla="*/ 8320 w 8409"/>
                <a:gd name="T49" fmla="*/ 5073 h 8294"/>
                <a:gd name="T50" fmla="*/ 8188 w 8409"/>
                <a:gd name="T51" fmla="*/ 5567 h 8294"/>
                <a:gd name="T52" fmla="*/ 7994 w 8409"/>
                <a:gd name="T53" fmla="*/ 6026 h 8294"/>
                <a:gd name="T54" fmla="*/ 7755 w 8409"/>
                <a:gd name="T55" fmla="*/ 6459 h 8294"/>
                <a:gd name="T56" fmla="*/ 7464 w 8409"/>
                <a:gd name="T57" fmla="*/ 6856 h 8294"/>
                <a:gd name="T58" fmla="*/ 7129 w 8409"/>
                <a:gd name="T59" fmla="*/ 7226 h 8294"/>
                <a:gd name="T60" fmla="*/ 6741 w 8409"/>
                <a:gd name="T61" fmla="*/ 7544 h 8294"/>
                <a:gd name="T62" fmla="*/ 6317 w 8409"/>
                <a:gd name="T63" fmla="*/ 7825 h 8294"/>
                <a:gd name="T64" fmla="*/ 5858 w 8409"/>
                <a:gd name="T65" fmla="*/ 8055 h 8294"/>
                <a:gd name="T66" fmla="*/ 5364 w 8409"/>
                <a:gd name="T67" fmla="*/ 8240 h 8294"/>
                <a:gd name="T68" fmla="*/ 5355 w 8409"/>
                <a:gd name="T69" fmla="*/ 7473 h 8294"/>
                <a:gd name="T70" fmla="*/ 5858 w 8409"/>
                <a:gd name="T71" fmla="*/ 7253 h 8294"/>
                <a:gd name="T72" fmla="*/ 6511 w 8409"/>
                <a:gd name="T73" fmla="*/ 6794 h 8294"/>
                <a:gd name="T74" fmla="*/ 7041 w 8409"/>
                <a:gd name="T75" fmla="*/ 6212 h 8294"/>
                <a:gd name="T76" fmla="*/ 7420 w 8409"/>
                <a:gd name="T77" fmla="*/ 5532 h 8294"/>
                <a:gd name="T78" fmla="*/ 7632 w 8409"/>
                <a:gd name="T79" fmla="*/ 4764 h 8294"/>
                <a:gd name="T80" fmla="*/ 7676 w 8409"/>
                <a:gd name="T81" fmla="*/ 4359 h 8294"/>
                <a:gd name="T82" fmla="*/ 7676 w 8409"/>
                <a:gd name="T83" fmla="*/ 4050 h 8294"/>
                <a:gd name="T84" fmla="*/ 7605 w 8409"/>
                <a:gd name="T85" fmla="*/ 3520 h 8294"/>
                <a:gd name="T86" fmla="*/ 7464 w 8409"/>
                <a:gd name="T87" fmla="*/ 3026 h 8294"/>
                <a:gd name="T88" fmla="*/ 7252 w 8409"/>
                <a:gd name="T89" fmla="*/ 2559 h 8294"/>
                <a:gd name="T90" fmla="*/ 6970 w 8409"/>
                <a:gd name="T91" fmla="*/ 2135 h 8294"/>
                <a:gd name="T92" fmla="*/ 6635 w 8409"/>
                <a:gd name="T93" fmla="*/ 1756 h 8294"/>
                <a:gd name="T94" fmla="*/ 6255 w 8409"/>
                <a:gd name="T95" fmla="*/ 1420 h 8294"/>
                <a:gd name="T96" fmla="*/ 5823 w 8409"/>
                <a:gd name="T97" fmla="*/ 1156 h 8294"/>
                <a:gd name="T98" fmla="*/ 5346 w 8409"/>
                <a:gd name="T99" fmla="*/ 944 h 8294"/>
                <a:gd name="T100" fmla="*/ 4843 w 8409"/>
                <a:gd name="T101" fmla="*/ 803 h 8294"/>
                <a:gd name="T102" fmla="*/ 4314 w 8409"/>
                <a:gd name="T103" fmla="*/ 732 h 8294"/>
                <a:gd name="T104" fmla="*/ 3855 w 8409"/>
                <a:gd name="T105" fmla="*/ 741 h 8294"/>
                <a:gd name="T106" fmla="*/ 3061 w 8409"/>
                <a:gd name="T107" fmla="*/ 891 h 8294"/>
                <a:gd name="T108" fmla="*/ 2338 w 8409"/>
                <a:gd name="T109" fmla="*/ 1208 h 8294"/>
                <a:gd name="T110" fmla="*/ 1702 w 8409"/>
                <a:gd name="T111" fmla="*/ 1685 h 8294"/>
                <a:gd name="T112" fmla="*/ 1199 w 8409"/>
                <a:gd name="T113" fmla="*/ 2285 h 8294"/>
                <a:gd name="T114" fmla="*/ 829 w 8409"/>
                <a:gd name="T115" fmla="*/ 3000 h 8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9" h="8294">
                  <a:moveTo>
                    <a:pt x="5161" y="8293"/>
                  </a:moveTo>
                  <a:lnTo>
                    <a:pt x="0" y="3203"/>
                  </a:lnTo>
                  <a:lnTo>
                    <a:pt x="62" y="2991"/>
                  </a:lnTo>
                  <a:lnTo>
                    <a:pt x="62" y="2991"/>
                  </a:lnTo>
                  <a:lnTo>
                    <a:pt x="115" y="2832"/>
                  </a:lnTo>
                  <a:lnTo>
                    <a:pt x="177" y="2664"/>
                  </a:lnTo>
                  <a:lnTo>
                    <a:pt x="247" y="2506"/>
                  </a:lnTo>
                  <a:lnTo>
                    <a:pt x="318" y="2356"/>
                  </a:lnTo>
                  <a:lnTo>
                    <a:pt x="397" y="2197"/>
                  </a:lnTo>
                  <a:lnTo>
                    <a:pt x="477" y="2056"/>
                  </a:lnTo>
                  <a:lnTo>
                    <a:pt x="574" y="1906"/>
                  </a:lnTo>
                  <a:lnTo>
                    <a:pt x="662" y="1773"/>
                  </a:lnTo>
                  <a:lnTo>
                    <a:pt x="767" y="1632"/>
                  </a:lnTo>
                  <a:lnTo>
                    <a:pt x="873" y="1508"/>
                  </a:lnTo>
                  <a:lnTo>
                    <a:pt x="979" y="1385"/>
                  </a:lnTo>
                  <a:lnTo>
                    <a:pt x="1093" y="1261"/>
                  </a:lnTo>
                  <a:lnTo>
                    <a:pt x="1208" y="1147"/>
                  </a:lnTo>
                  <a:lnTo>
                    <a:pt x="1332" y="1032"/>
                  </a:lnTo>
                  <a:lnTo>
                    <a:pt x="1464" y="926"/>
                  </a:lnTo>
                  <a:lnTo>
                    <a:pt x="1596" y="829"/>
                  </a:lnTo>
                  <a:lnTo>
                    <a:pt x="1729" y="732"/>
                  </a:lnTo>
                  <a:lnTo>
                    <a:pt x="1870" y="644"/>
                  </a:lnTo>
                  <a:lnTo>
                    <a:pt x="2011" y="556"/>
                  </a:lnTo>
                  <a:lnTo>
                    <a:pt x="2161" y="476"/>
                  </a:lnTo>
                  <a:lnTo>
                    <a:pt x="2311" y="406"/>
                  </a:lnTo>
                  <a:lnTo>
                    <a:pt x="2461" y="335"/>
                  </a:lnTo>
                  <a:lnTo>
                    <a:pt x="2620" y="273"/>
                  </a:lnTo>
                  <a:lnTo>
                    <a:pt x="2779" y="220"/>
                  </a:lnTo>
                  <a:lnTo>
                    <a:pt x="2938" y="167"/>
                  </a:lnTo>
                  <a:lnTo>
                    <a:pt x="3105" y="123"/>
                  </a:lnTo>
                  <a:lnTo>
                    <a:pt x="3264" y="88"/>
                  </a:lnTo>
                  <a:lnTo>
                    <a:pt x="3440" y="53"/>
                  </a:lnTo>
                  <a:lnTo>
                    <a:pt x="3608" y="35"/>
                  </a:lnTo>
                  <a:lnTo>
                    <a:pt x="3776" y="17"/>
                  </a:lnTo>
                  <a:lnTo>
                    <a:pt x="3952" y="0"/>
                  </a:lnTo>
                  <a:lnTo>
                    <a:pt x="4129" y="0"/>
                  </a:lnTo>
                  <a:lnTo>
                    <a:pt x="4129" y="0"/>
                  </a:lnTo>
                  <a:lnTo>
                    <a:pt x="4349" y="8"/>
                  </a:lnTo>
                  <a:lnTo>
                    <a:pt x="4570" y="26"/>
                  </a:lnTo>
                  <a:lnTo>
                    <a:pt x="4782" y="53"/>
                  </a:lnTo>
                  <a:lnTo>
                    <a:pt x="4993" y="88"/>
                  </a:lnTo>
                  <a:lnTo>
                    <a:pt x="5196" y="132"/>
                  </a:lnTo>
                  <a:lnTo>
                    <a:pt x="5399" y="194"/>
                  </a:lnTo>
                  <a:lnTo>
                    <a:pt x="5602" y="256"/>
                  </a:lnTo>
                  <a:lnTo>
                    <a:pt x="5796" y="335"/>
                  </a:lnTo>
                  <a:lnTo>
                    <a:pt x="5982" y="414"/>
                  </a:lnTo>
                  <a:lnTo>
                    <a:pt x="6167" y="511"/>
                  </a:lnTo>
                  <a:lnTo>
                    <a:pt x="6343" y="608"/>
                  </a:lnTo>
                  <a:lnTo>
                    <a:pt x="6520" y="723"/>
                  </a:lnTo>
                  <a:lnTo>
                    <a:pt x="6688" y="838"/>
                  </a:lnTo>
                  <a:lnTo>
                    <a:pt x="6846" y="970"/>
                  </a:lnTo>
                  <a:lnTo>
                    <a:pt x="7005" y="1103"/>
                  </a:lnTo>
                  <a:lnTo>
                    <a:pt x="7155" y="1235"/>
                  </a:lnTo>
                  <a:lnTo>
                    <a:pt x="7296" y="1385"/>
                  </a:lnTo>
                  <a:lnTo>
                    <a:pt x="7429" y="1544"/>
                  </a:lnTo>
                  <a:lnTo>
                    <a:pt x="7552" y="1703"/>
                  </a:lnTo>
                  <a:lnTo>
                    <a:pt x="7676" y="1861"/>
                  </a:lnTo>
                  <a:lnTo>
                    <a:pt x="7782" y="2038"/>
                  </a:lnTo>
                  <a:lnTo>
                    <a:pt x="7888" y="2214"/>
                  </a:lnTo>
                  <a:lnTo>
                    <a:pt x="7985" y="2400"/>
                  </a:lnTo>
                  <a:lnTo>
                    <a:pt x="8073" y="2585"/>
                  </a:lnTo>
                  <a:lnTo>
                    <a:pt x="8144" y="2770"/>
                  </a:lnTo>
                  <a:lnTo>
                    <a:pt x="8214" y="2973"/>
                  </a:lnTo>
                  <a:lnTo>
                    <a:pt x="8267" y="3167"/>
                  </a:lnTo>
                  <a:lnTo>
                    <a:pt x="8320" y="3379"/>
                  </a:lnTo>
                  <a:lnTo>
                    <a:pt x="8355" y="3582"/>
                  </a:lnTo>
                  <a:lnTo>
                    <a:pt x="8382" y="3794"/>
                  </a:lnTo>
                  <a:lnTo>
                    <a:pt x="8399" y="4006"/>
                  </a:lnTo>
                  <a:lnTo>
                    <a:pt x="8408" y="4226"/>
                  </a:lnTo>
                  <a:lnTo>
                    <a:pt x="8408" y="4226"/>
                  </a:lnTo>
                  <a:lnTo>
                    <a:pt x="8399" y="4403"/>
                  </a:lnTo>
                  <a:lnTo>
                    <a:pt x="8391" y="4570"/>
                  </a:lnTo>
                  <a:lnTo>
                    <a:pt x="8373" y="4747"/>
                  </a:lnTo>
                  <a:lnTo>
                    <a:pt x="8346" y="4914"/>
                  </a:lnTo>
                  <a:lnTo>
                    <a:pt x="8320" y="5073"/>
                  </a:lnTo>
                  <a:lnTo>
                    <a:pt x="8285" y="5241"/>
                  </a:lnTo>
                  <a:lnTo>
                    <a:pt x="8241" y="5400"/>
                  </a:lnTo>
                  <a:lnTo>
                    <a:pt x="8188" y="5567"/>
                  </a:lnTo>
                  <a:lnTo>
                    <a:pt x="8126" y="5717"/>
                  </a:lnTo>
                  <a:lnTo>
                    <a:pt x="8064" y="5876"/>
                  </a:lnTo>
                  <a:lnTo>
                    <a:pt x="7994" y="6026"/>
                  </a:lnTo>
                  <a:lnTo>
                    <a:pt x="7923" y="6176"/>
                  </a:lnTo>
                  <a:lnTo>
                    <a:pt x="7844" y="6317"/>
                  </a:lnTo>
                  <a:lnTo>
                    <a:pt x="7755" y="6459"/>
                  </a:lnTo>
                  <a:lnTo>
                    <a:pt x="7667" y="6591"/>
                  </a:lnTo>
                  <a:lnTo>
                    <a:pt x="7570" y="6732"/>
                  </a:lnTo>
                  <a:lnTo>
                    <a:pt x="7464" y="6856"/>
                  </a:lnTo>
                  <a:lnTo>
                    <a:pt x="7358" y="6988"/>
                  </a:lnTo>
                  <a:lnTo>
                    <a:pt x="7244" y="7103"/>
                  </a:lnTo>
                  <a:lnTo>
                    <a:pt x="7129" y="7226"/>
                  </a:lnTo>
                  <a:lnTo>
                    <a:pt x="7005" y="7332"/>
                  </a:lnTo>
                  <a:lnTo>
                    <a:pt x="6873" y="7447"/>
                  </a:lnTo>
                  <a:lnTo>
                    <a:pt x="6741" y="7544"/>
                  </a:lnTo>
                  <a:lnTo>
                    <a:pt x="6608" y="7650"/>
                  </a:lnTo>
                  <a:lnTo>
                    <a:pt x="6467" y="7738"/>
                  </a:lnTo>
                  <a:lnTo>
                    <a:pt x="6317" y="7825"/>
                  </a:lnTo>
                  <a:lnTo>
                    <a:pt x="6167" y="7905"/>
                  </a:lnTo>
                  <a:lnTo>
                    <a:pt x="6017" y="7984"/>
                  </a:lnTo>
                  <a:lnTo>
                    <a:pt x="5858" y="8055"/>
                  </a:lnTo>
                  <a:lnTo>
                    <a:pt x="5699" y="8125"/>
                  </a:lnTo>
                  <a:lnTo>
                    <a:pt x="5532" y="8178"/>
                  </a:lnTo>
                  <a:lnTo>
                    <a:pt x="5364" y="8240"/>
                  </a:lnTo>
                  <a:lnTo>
                    <a:pt x="5161" y="8293"/>
                  </a:lnTo>
                  <a:close/>
                  <a:moveTo>
                    <a:pt x="829" y="3000"/>
                  </a:moveTo>
                  <a:lnTo>
                    <a:pt x="5355" y="7473"/>
                  </a:lnTo>
                  <a:lnTo>
                    <a:pt x="5355" y="7473"/>
                  </a:lnTo>
                  <a:lnTo>
                    <a:pt x="5611" y="7367"/>
                  </a:lnTo>
                  <a:lnTo>
                    <a:pt x="5858" y="7253"/>
                  </a:lnTo>
                  <a:lnTo>
                    <a:pt x="6088" y="7112"/>
                  </a:lnTo>
                  <a:lnTo>
                    <a:pt x="6308" y="6962"/>
                  </a:lnTo>
                  <a:lnTo>
                    <a:pt x="6511" y="6794"/>
                  </a:lnTo>
                  <a:lnTo>
                    <a:pt x="6705" y="6617"/>
                  </a:lnTo>
                  <a:lnTo>
                    <a:pt x="6882" y="6414"/>
                  </a:lnTo>
                  <a:lnTo>
                    <a:pt x="7041" y="6212"/>
                  </a:lnTo>
                  <a:lnTo>
                    <a:pt x="7182" y="5991"/>
                  </a:lnTo>
                  <a:lnTo>
                    <a:pt x="7314" y="5770"/>
                  </a:lnTo>
                  <a:lnTo>
                    <a:pt x="7420" y="5532"/>
                  </a:lnTo>
                  <a:lnTo>
                    <a:pt x="7508" y="5285"/>
                  </a:lnTo>
                  <a:lnTo>
                    <a:pt x="7579" y="5029"/>
                  </a:lnTo>
                  <a:lnTo>
                    <a:pt x="7632" y="4764"/>
                  </a:lnTo>
                  <a:lnTo>
                    <a:pt x="7649" y="4632"/>
                  </a:lnTo>
                  <a:lnTo>
                    <a:pt x="7667" y="4500"/>
                  </a:lnTo>
                  <a:lnTo>
                    <a:pt x="7676" y="4359"/>
                  </a:lnTo>
                  <a:lnTo>
                    <a:pt x="7676" y="4226"/>
                  </a:lnTo>
                  <a:lnTo>
                    <a:pt x="7676" y="4226"/>
                  </a:lnTo>
                  <a:lnTo>
                    <a:pt x="7676" y="4050"/>
                  </a:lnTo>
                  <a:lnTo>
                    <a:pt x="7658" y="3864"/>
                  </a:lnTo>
                  <a:lnTo>
                    <a:pt x="7641" y="3697"/>
                  </a:lnTo>
                  <a:lnTo>
                    <a:pt x="7605" y="3520"/>
                  </a:lnTo>
                  <a:lnTo>
                    <a:pt x="7570" y="3353"/>
                  </a:lnTo>
                  <a:lnTo>
                    <a:pt x="7517" y="3185"/>
                  </a:lnTo>
                  <a:lnTo>
                    <a:pt x="7464" y="3026"/>
                  </a:lnTo>
                  <a:lnTo>
                    <a:pt x="7402" y="2867"/>
                  </a:lnTo>
                  <a:lnTo>
                    <a:pt x="7323" y="2709"/>
                  </a:lnTo>
                  <a:lnTo>
                    <a:pt x="7252" y="2559"/>
                  </a:lnTo>
                  <a:lnTo>
                    <a:pt x="7164" y="2417"/>
                  </a:lnTo>
                  <a:lnTo>
                    <a:pt x="7067" y="2276"/>
                  </a:lnTo>
                  <a:lnTo>
                    <a:pt x="6970" y="2135"/>
                  </a:lnTo>
                  <a:lnTo>
                    <a:pt x="6864" y="2003"/>
                  </a:lnTo>
                  <a:lnTo>
                    <a:pt x="6758" y="1879"/>
                  </a:lnTo>
                  <a:lnTo>
                    <a:pt x="6635" y="1756"/>
                  </a:lnTo>
                  <a:lnTo>
                    <a:pt x="6511" y="1641"/>
                  </a:lnTo>
                  <a:lnTo>
                    <a:pt x="6388" y="1526"/>
                  </a:lnTo>
                  <a:lnTo>
                    <a:pt x="6255" y="1420"/>
                  </a:lnTo>
                  <a:lnTo>
                    <a:pt x="6114" y="1323"/>
                  </a:lnTo>
                  <a:lnTo>
                    <a:pt x="5964" y="1235"/>
                  </a:lnTo>
                  <a:lnTo>
                    <a:pt x="5823" y="1156"/>
                  </a:lnTo>
                  <a:lnTo>
                    <a:pt x="5664" y="1076"/>
                  </a:lnTo>
                  <a:lnTo>
                    <a:pt x="5505" y="1006"/>
                  </a:lnTo>
                  <a:lnTo>
                    <a:pt x="5346" y="944"/>
                  </a:lnTo>
                  <a:lnTo>
                    <a:pt x="5188" y="882"/>
                  </a:lnTo>
                  <a:lnTo>
                    <a:pt x="5020" y="838"/>
                  </a:lnTo>
                  <a:lnTo>
                    <a:pt x="4843" y="803"/>
                  </a:lnTo>
                  <a:lnTo>
                    <a:pt x="4667" y="767"/>
                  </a:lnTo>
                  <a:lnTo>
                    <a:pt x="4491" y="750"/>
                  </a:lnTo>
                  <a:lnTo>
                    <a:pt x="4314" y="732"/>
                  </a:lnTo>
                  <a:lnTo>
                    <a:pt x="4129" y="732"/>
                  </a:lnTo>
                  <a:lnTo>
                    <a:pt x="4129" y="732"/>
                  </a:lnTo>
                  <a:lnTo>
                    <a:pt x="3855" y="741"/>
                  </a:lnTo>
                  <a:lnTo>
                    <a:pt x="3582" y="767"/>
                  </a:lnTo>
                  <a:lnTo>
                    <a:pt x="3317" y="820"/>
                  </a:lnTo>
                  <a:lnTo>
                    <a:pt x="3061" y="891"/>
                  </a:lnTo>
                  <a:lnTo>
                    <a:pt x="2805" y="979"/>
                  </a:lnTo>
                  <a:lnTo>
                    <a:pt x="2567" y="1085"/>
                  </a:lnTo>
                  <a:lnTo>
                    <a:pt x="2338" y="1208"/>
                  </a:lnTo>
                  <a:lnTo>
                    <a:pt x="2108" y="1350"/>
                  </a:lnTo>
                  <a:lnTo>
                    <a:pt x="1905" y="1508"/>
                  </a:lnTo>
                  <a:lnTo>
                    <a:pt x="1702" y="1685"/>
                  </a:lnTo>
                  <a:lnTo>
                    <a:pt x="1517" y="1870"/>
                  </a:lnTo>
                  <a:lnTo>
                    <a:pt x="1349" y="2073"/>
                  </a:lnTo>
                  <a:lnTo>
                    <a:pt x="1199" y="2285"/>
                  </a:lnTo>
                  <a:lnTo>
                    <a:pt x="1058" y="2514"/>
                  </a:lnTo>
                  <a:lnTo>
                    <a:pt x="935" y="2753"/>
                  </a:lnTo>
                  <a:lnTo>
                    <a:pt x="829" y="30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2" name="Freeform 3">
              <a:extLst>
                <a:ext uri="{FF2B5EF4-FFF2-40B4-BE49-F238E27FC236}">
                  <a16:creationId xmlns:a16="http://schemas.microsoft.com/office/drawing/2014/main" id="{27967C7B-E1EF-DE44-BA97-7A5DDC89F063}"/>
                </a:ext>
              </a:extLst>
            </p:cNvPr>
            <p:cNvSpPr>
              <a:spLocks noChangeArrowheads="1"/>
            </p:cNvSpPr>
            <p:nvPr/>
          </p:nvSpPr>
          <p:spPr bwMode="auto">
            <a:xfrm>
              <a:off x="2352675" y="3387725"/>
              <a:ext cx="2633663" cy="2570163"/>
            </a:xfrm>
            <a:custGeom>
              <a:avLst/>
              <a:gdLst>
                <a:gd name="T0" fmla="*/ 512 w 7316"/>
                <a:gd name="T1" fmla="*/ 7138 h 7139"/>
                <a:gd name="T2" fmla="*/ 0 w 7316"/>
                <a:gd name="T3" fmla="*/ 6617 h 7139"/>
                <a:gd name="T4" fmla="*/ 6803 w 7316"/>
                <a:gd name="T5" fmla="*/ 0 h 7139"/>
                <a:gd name="T6" fmla="*/ 7315 w 7316"/>
                <a:gd name="T7" fmla="*/ 521 h 7139"/>
                <a:gd name="T8" fmla="*/ 512 w 7316"/>
                <a:gd name="T9" fmla="*/ 7138 h 7139"/>
              </a:gdLst>
              <a:ahLst/>
              <a:cxnLst>
                <a:cxn ang="0">
                  <a:pos x="T0" y="T1"/>
                </a:cxn>
                <a:cxn ang="0">
                  <a:pos x="T2" y="T3"/>
                </a:cxn>
                <a:cxn ang="0">
                  <a:pos x="T4" y="T5"/>
                </a:cxn>
                <a:cxn ang="0">
                  <a:pos x="T6" y="T7"/>
                </a:cxn>
                <a:cxn ang="0">
                  <a:pos x="T8" y="T9"/>
                </a:cxn>
              </a:cxnLst>
              <a:rect l="0" t="0" r="r" b="b"/>
              <a:pathLst>
                <a:path w="7316" h="7139">
                  <a:moveTo>
                    <a:pt x="512" y="7138"/>
                  </a:moveTo>
                  <a:lnTo>
                    <a:pt x="0" y="6617"/>
                  </a:lnTo>
                  <a:lnTo>
                    <a:pt x="6803" y="0"/>
                  </a:lnTo>
                  <a:lnTo>
                    <a:pt x="7315" y="521"/>
                  </a:lnTo>
                  <a:lnTo>
                    <a:pt x="512" y="713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214" name="TextBox 213">
            <a:extLst>
              <a:ext uri="{FF2B5EF4-FFF2-40B4-BE49-F238E27FC236}">
                <a16:creationId xmlns:a16="http://schemas.microsoft.com/office/drawing/2014/main" id="{9BAE932A-83BF-834A-A24E-46DA237724A8}"/>
              </a:ext>
            </a:extLst>
          </p:cNvPr>
          <p:cNvSpPr txBox="1"/>
          <p:nvPr/>
        </p:nvSpPr>
        <p:spPr>
          <a:xfrm>
            <a:off x="3719244" y="4833119"/>
            <a:ext cx="3169235" cy="553998"/>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If LB-VIP can decode token,</a:t>
            </a:r>
          </a:p>
          <a:p>
            <a:r>
              <a:rPr lang="en-US" sz="1200" dirty="0">
                <a:solidFill>
                  <a:schemeClr val="accent2"/>
                </a:solidFill>
                <a:latin typeface="Calibri" panose="020F0502020204030204" pitchFamily="34" charset="0"/>
              </a:rPr>
              <a:t>LB-VIP processes the request</a:t>
            </a:r>
          </a:p>
          <a:p>
            <a:r>
              <a:rPr lang="en-US" sz="1200" dirty="0">
                <a:solidFill>
                  <a:schemeClr val="accent2"/>
                </a:solidFill>
                <a:latin typeface="Calibri" panose="020F0502020204030204" pitchFamily="34" charset="0"/>
              </a:rPr>
              <a:t>(and will go through other LB Rules if any)</a:t>
            </a:r>
          </a:p>
        </p:txBody>
      </p:sp>
      <p:pic>
        <p:nvPicPr>
          <p:cNvPr id="216" name="Picture 215">
            <a:extLst>
              <a:ext uri="{FF2B5EF4-FFF2-40B4-BE49-F238E27FC236}">
                <a16:creationId xmlns:a16="http://schemas.microsoft.com/office/drawing/2014/main" id="{84119E65-EC35-264F-9164-F7D3F7B3B668}"/>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4060209" y="1789588"/>
            <a:ext cx="457200" cy="608772"/>
          </a:xfrm>
          <a:prstGeom prst="rect">
            <a:avLst/>
          </a:prstGeom>
        </p:spPr>
      </p:pic>
      <p:pic>
        <p:nvPicPr>
          <p:cNvPr id="217" name="Picture 216">
            <a:extLst>
              <a:ext uri="{FF2B5EF4-FFF2-40B4-BE49-F238E27FC236}">
                <a16:creationId xmlns:a16="http://schemas.microsoft.com/office/drawing/2014/main" id="{82442201-C587-444F-96BF-B377F09162CB}"/>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4894177" y="1756722"/>
            <a:ext cx="457200" cy="641638"/>
          </a:xfrm>
          <a:prstGeom prst="rect">
            <a:avLst/>
          </a:prstGeom>
        </p:spPr>
      </p:pic>
      <p:sp>
        <p:nvSpPr>
          <p:cNvPr id="61" name="TextBox 60">
            <a:extLst>
              <a:ext uri="{FF2B5EF4-FFF2-40B4-BE49-F238E27FC236}">
                <a16:creationId xmlns:a16="http://schemas.microsoft.com/office/drawing/2014/main" id="{2216A11B-9845-C943-B52D-BE351C084F9E}"/>
              </a:ext>
            </a:extLst>
          </p:cNvPr>
          <p:cNvSpPr txBox="1"/>
          <p:nvPr/>
        </p:nvSpPr>
        <p:spPr>
          <a:xfrm>
            <a:off x="1454938" y="2414311"/>
            <a:ext cx="1468479" cy="215444"/>
          </a:xfrm>
          <a:prstGeom prst="rect">
            <a:avLst/>
          </a:prstGeom>
        </p:spPr>
        <p:txBody>
          <a:bodyPr wrap="square" lIns="0" tIns="0" rIns="0" bIns="0" rtlCol="0" anchor="b">
            <a:spAutoFit/>
          </a:bodyPr>
          <a:lstStyle/>
          <a:p>
            <a:pPr algn="ctr"/>
            <a:r>
              <a:rPr lang="en-US" sz="1400" dirty="0">
                <a:solidFill>
                  <a:srgbClr val="FF0000"/>
                </a:solidFill>
                <a:latin typeface="Calibri" panose="020F0502020204030204" pitchFamily="34" charset="0"/>
              </a:rPr>
              <a:t>HTTP or HTTPS</a:t>
            </a:r>
          </a:p>
        </p:txBody>
      </p:sp>
      <p:pic>
        <p:nvPicPr>
          <p:cNvPr id="62" name="Picture 61">
            <a:extLst>
              <a:ext uri="{FF2B5EF4-FFF2-40B4-BE49-F238E27FC236}">
                <a16:creationId xmlns:a16="http://schemas.microsoft.com/office/drawing/2014/main" id="{4BC9A1F1-1CFD-724B-8800-EA2C67FBE333}"/>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493793" y="1789588"/>
            <a:ext cx="457200" cy="608772"/>
          </a:xfrm>
          <a:prstGeom prst="rect">
            <a:avLst/>
          </a:prstGeom>
        </p:spPr>
      </p:pic>
      <p:pic>
        <p:nvPicPr>
          <p:cNvPr id="63" name="Picture 62">
            <a:extLst>
              <a:ext uri="{FF2B5EF4-FFF2-40B4-BE49-F238E27FC236}">
                <a16:creationId xmlns:a16="http://schemas.microsoft.com/office/drawing/2014/main" id="{1599E3EA-C5F1-3A42-B2EC-506AC96F0416}"/>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2327761" y="1756722"/>
            <a:ext cx="457200" cy="641638"/>
          </a:xfrm>
          <a:prstGeom prst="rect">
            <a:avLst/>
          </a:prstGeom>
        </p:spPr>
      </p:pic>
      <p:sp>
        <p:nvSpPr>
          <p:cNvPr id="64" name="TextBox 63">
            <a:extLst>
              <a:ext uri="{FF2B5EF4-FFF2-40B4-BE49-F238E27FC236}">
                <a16:creationId xmlns:a16="http://schemas.microsoft.com/office/drawing/2014/main" id="{A849105D-4A94-704F-97D6-43873364F6E4}"/>
              </a:ext>
            </a:extLst>
          </p:cNvPr>
          <p:cNvSpPr txBox="1"/>
          <p:nvPr/>
        </p:nvSpPr>
        <p:spPr>
          <a:xfrm>
            <a:off x="2974169" y="4210701"/>
            <a:ext cx="2829223" cy="369332"/>
          </a:xfrm>
          <a:prstGeom prst="rect">
            <a:avLst/>
          </a:prstGeom>
        </p:spPr>
        <p:txBody>
          <a:bodyPr wrap="square" lIns="0" tIns="0" rIns="0" bIns="0" rtlCol="0" anchor="ctr">
            <a:spAutoFit/>
          </a:bodyPr>
          <a:lstStyle/>
          <a:p>
            <a:r>
              <a:rPr lang="en-US" sz="1200" dirty="0">
                <a:solidFill>
                  <a:schemeClr val="accent2"/>
                </a:solidFill>
                <a:latin typeface="Calibri" panose="020F0502020204030204" pitchFamily="34" charset="0"/>
              </a:rPr>
              <a:t>If LB-VIP can’t decode token,</a:t>
            </a:r>
          </a:p>
          <a:p>
            <a:r>
              <a:rPr lang="en-US" sz="1200" dirty="0">
                <a:solidFill>
                  <a:schemeClr val="accent2"/>
                </a:solidFill>
                <a:latin typeface="Calibri" panose="020F0502020204030204" pitchFamily="34" charset="0"/>
              </a:rPr>
              <a:t>LB-VIP reject Request (401 Response)</a:t>
            </a:r>
          </a:p>
        </p:txBody>
      </p:sp>
      <p:sp>
        <p:nvSpPr>
          <p:cNvPr id="65" name="Oval 64">
            <a:extLst>
              <a:ext uri="{FF2B5EF4-FFF2-40B4-BE49-F238E27FC236}">
                <a16:creationId xmlns:a16="http://schemas.microsoft.com/office/drawing/2014/main" id="{CE674411-44D0-9649-9DEC-E159CEE2AFF7}"/>
              </a:ext>
            </a:extLst>
          </p:cNvPr>
          <p:cNvSpPr>
            <a:spLocks noChangeAspect="1"/>
          </p:cNvSpPr>
          <p:nvPr/>
        </p:nvSpPr>
        <p:spPr>
          <a:xfrm>
            <a:off x="3333911" y="4972958"/>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cxnSp>
        <p:nvCxnSpPr>
          <p:cNvPr id="59" name="Straight Connector 58">
            <a:extLst>
              <a:ext uri="{FF2B5EF4-FFF2-40B4-BE49-F238E27FC236}">
                <a16:creationId xmlns:a16="http://schemas.microsoft.com/office/drawing/2014/main" id="{CC3BC181-DD6D-8B43-980B-4798677A7F1D}"/>
              </a:ext>
            </a:extLst>
          </p:cNvPr>
          <p:cNvCxnSpPr>
            <a:cxnSpLocks/>
            <a:endCxn id="69" idx="2"/>
          </p:cNvCxnSpPr>
          <p:nvPr/>
        </p:nvCxnSpPr>
        <p:spPr bwMode="auto">
          <a:xfrm>
            <a:off x="5546391" y="2051411"/>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FDFCF950-CC75-DA47-91DB-021A1CA5DF6C}"/>
              </a:ext>
            </a:extLst>
          </p:cNvPr>
          <p:cNvCxnSpPr>
            <a:cxnSpLocks/>
          </p:cNvCxnSpPr>
          <p:nvPr/>
        </p:nvCxnSpPr>
        <p:spPr>
          <a:xfrm>
            <a:off x="5557866" y="1874404"/>
            <a:ext cx="9059" cy="214567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E1DFA619-3265-DC4A-A18F-801FBF90F6D6}"/>
              </a:ext>
            </a:extLst>
          </p:cNvPr>
          <p:cNvCxnSpPr>
            <a:cxnSpLocks/>
            <a:endCxn id="70" idx="2"/>
          </p:cNvCxnSpPr>
          <p:nvPr/>
        </p:nvCxnSpPr>
        <p:spPr bwMode="auto">
          <a:xfrm flipV="1">
            <a:off x="5546122" y="2505663"/>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68" name="Rounded Rectangle 67">
            <a:extLst>
              <a:ext uri="{FF2B5EF4-FFF2-40B4-BE49-F238E27FC236}">
                <a16:creationId xmlns:a16="http://schemas.microsoft.com/office/drawing/2014/main" id="{B2A567EE-BBE7-B845-A7FF-B92B1D429941}"/>
              </a:ext>
            </a:extLst>
          </p:cNvPr>
          <p:cNvSpPr/>
          <p:nvPr/>
        </p:nvSpPr>
        <p:spPr>
          <a:xfrm>
            <a:off x="5912186" y="1761320"/>
            <a:ext cx="636280" cy="1046648"/>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69" name="Oval 68">
            <a:extLst>
              <a:ext uri="{FF2B5EF4-FFF2-40B4-BE49-F238E27FC236}">
                <a16:creationId xmlns:a16="http://schemas.microsoft.com/office/drawing/2014/main" id="{FDC042A2-4E9F-6B47-83DF-F39A5F4BC245}"/>
              </a:ext>
            </a:extLst>
          </p:cNvPr>
          <p:cNvSpPr>
            <a:spLocks noChangeAspect="1"/>
          </p:cNvSpPr>
          <p:nvPr/>
        </p:nvSpPr>
        <p:spPr>
          <a:xfrm>
            <a:off x="6033820" y="1872263"/>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70" name="Oval 69">
            <a:extLst>
              <a:ext uri="{FF2B5EF4-FFF2-40B4-BE49-F238E27FC236}">
                <a16:creationId xmlns:a16="http://schemas.microsoft.com/office/drawing/2014/main" id="{768EB066-E3DB-E543-8870-52A41A539566}"/>
              </a:ext>
            </a:extLst>
          </p:cNvPr>
          <p:cNvSpPr>
            <a:spLocks noChangeAspect="1"/>
          </p:cNvSpPr>
          <p:nvPr/>
        </p:nvSpPr>
        <p:spPr>
          <a:xfrm>
            <a:off x="6033820" y="2322783"/>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72" name="TextBox 71">
            <a:extLst>
              <a:ext uri="{FF2B5EF4-FFF2-40B4-BE49-F238E27FC236}">
                <a16:creationId xmlns:a16="http://schemas.microsoft.com/office/drawing/2014/main" id="{4E33C4F0-9521-9F40-86EB-782B83907A5F}"/>
              </a:ext>
            </a:extLst>
          </p:cNvPr>
          <p:cNvSpPr txBox="1"/>
          <p:nvPr/>
        </p:nvSpPr>
        <p:spPr>
          <a:xfrm>
            <a:off x="6561721" y="1691548"/>
            <a:ext cx="1164250"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 Default</a:t>
            </a:r>
          </a:p>
        </p:txBody>
      </p:sp>
      <p:cxnSp>
        <p:nvCxnSpPr>
          <p:cNvPr id="73" name="Straight Connector 72">
            <a:extLst>
              <a:ext uri="{FF2B5EF4-FFF2-40B4-BE49-F238E27FC236}">
                <a16:creationId xmlns:a16="http://schemas.microsoft.com/office/drawing/2014/main" id="{69A0F3B8-083C-E34F-B8E0-A3E7100E21F0}"/>
              </a:ext>
            </a:extLst>
          </p:cNvPr>
          <p:cNvCxnSpPr>
            <a:cxnSpLocks/>
            <a:endCxn id="75" idx="2"/>
          </p:cNvCxnSpPr>
          <p:nvPr/>
        </p:nvCxnSpPr>
        <p:spPr bwMode="auto">
          <a:xfrm flipV="1">
            <a:off x="5563388" y="3383844"/>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E7ADA13A-F3DB-AF43-91E4-52C659E209E7}"/>
              </a:ext>
            </a:extLst>
          </p:cNvPr>
          <p:cNvCxnSpPr>
            <a:cxnSpLocks/>
            <a:endCxn id="76" idx="2"/>
          </p:cNvCxnSpPr>
          <p:nvPr/>
        </p:nvCxnSpPr>
        <p:spPr bwMode="auto">
          <a:xfrm>
            <a:off x="5563388" y="3843992"/>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75" name="Oval 74">
            <a:extLst>
              <a:ext uri="{FF2B5EF4-FFF2-40B4-BE49-F238E27FC236}">
                <a16:creationId xmlns:a16="http://schemas.microsoft.com/office/drawing/2014/main" id="{307FEB1E-7982-C946-B0D5-F1CCADFCC8A7}"/>
              </a:ext>
            </a:extLst>
          </p:cNvPr>
          <p:cNvSpPr>
            <a:spLocks noChangeAspect="1"/>
          </p:cNvSpPr>
          <p:nvPr/>
        </p:nvSpPr>
        <p:spPr>
          <a:xfrm>
            <a:off x="6051086" y="3200964"/>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76" name="Oval 75">
            <a:extLst>
              <a:ext uri="{FF2B5EF4-FFF2-40B4-BE49-F238E27FC236}">
                <a16:creationId xmlns:a16="http://schemas.microsoft.com/office/drawing/2014/main" id="{866B2C48-297B-2D4F-B9FA-AE370DEBE265}"/>
              </a:ext>
            </a:extLst>
          </p:cNvPr>
          <p:cNvSpPr>
            <a:spLocks noChangeAspect="1"/>
          </p:cNvSpPr>
          <p:nvPr/>
        </p:nvSpPr>
        <p:spPr>
          <a:xfrm>
            <a:off x="6051086" y="3664910"/>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77" name="Rounded Rectangle 109">
            <a:extLst>
              <a:ext uri="{FF2B5EF4-FFF2-40B4-BE49-F238E27FC236}">
                <a16:creationId xmlns:a16="http://schemas.microsoft.com/office/drawing/2014/main" id="{9D67C21E-CA34-E24B-B5A4-B675A896F683}"/>
              </a:ext>
            </a:extLst>
          </p:cNvPr>
          <p:cNvSpPr/>
          <p:nvPr/>
        </p:nvSpPr>
        <p:spPr>
          <a:xfrm>
            <a:off x="5912186" y="3106754"/>
            <a:ext cx="636280" cy="1047432"/>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78" name="TextBox 77">
            <a:extLst>
              <a:ext uri="{FF2B5EF4-FFF2-40B4-BE49-F238E27FC236}">
                <a16:creationId xmlns:a16="http://schemas.microsoft.com/office/drawing/2014/main" id="{D93E892E-B8C5-4340-87AB-5A3626536304}"/>
              </a:ext>
            </a:extLst>
          </p:cNvPr>
          <p:cNvSpPr txBox="1"/>
          <p:nvPr/>
        </p:nvSpPr>
        <p:spPr>
          <a:xfrm>
            <a:off x="6561721" y="2999812"/>
            <a:ext cx="1164250"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 for User Dimi</a:t>
            </a:r>
          </a:p>
        </p:txBody>
      </p:sp>
      <p:sp>
        <p:nvSpPr>
          <p:cNvPr id="79" name="Right Arrow 26">
            <a:extLst>
              <a:ext uri="{FF2B5EF4-FFF2-40B4-BE49-F238E27FC236}">
                <a16:creationId xmlns:a16="http://schemas.microsoft.com/office/drawing/2014/main" id="{EE07B1B5-2E97-5F48-940D-AEF4478727F8}"/>
              </a:ext>
            </a:extLst>
          </p:cNvPr>
          <p:cNvSpPr/>
          <p:nvPr/>
        </p:nvSpPr>
        <p:spPr>
          <a:xfrm>
            <a:off x="3792309" y="5604273"/>
            <a:ext cx="1765519"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0" name="Oval 79">
            <a:extLst>
              <a:ext uri="{FF2B5EF4-FFF2-40B4-BE49-F238E27FC236}">
                <a16:creationId xmlns:a16="http://schemas.microsoft.com/office/drawing/2014/main" id="{23EDDC37-278D-4B42-864D-0CBAEF27798D}"/>
              </a:ext>
            </a:extLst>
          </p:cNvPr>
          <p:cNvSpPr>
            <a:spLocks noChangeAspect="1"/>
          </p:cNvSpPr>
          <p:nvPr/>
        </p:nvSpPr>
        <p:spPr>
          <a:xfrm>
            <a:off x="3343302" y="5590141"/>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
        <p:nvSpPr>
          <p:cNvPr id="81" name="TextBox 80">
            <a:extLst>
              <a:ext uri="{FF2B5EF4-FFF2-40B4-BE49-F238E27FC236}">
                <a16:creationId xmlns:a16="http://schemas.microsoft.com/office/drawing/2014/main" id="{13AB1B50-7658-B547-98A9-6E121DBA8163}"/>
              </a:ext>
            </a:extLst>
          </p:cNvPr>
          <p:cNvSpPr txBox="1"/>
          <p:nvPr/>
        </p:nvSpPr>
        <p:spPr>
          <a:xfrm>
            <a:off x="5732516" y="5542635"/>
            <a:ext cx="1993456" cy="369332"/>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(optionally) LB-VIP Forward request to Specific Pool</a:t>
            </a:r>
          </a:p>
        </p:txBody>
      </p:sp>
      <p:sp>
        <p:nvSpPr>
          <p:cNvPr id="82" name="Oval 81">
            <a:extLst>
              <a:ext uri="{FF2B5EF4-FFF2-40B4-BE49-F238E27FC236}">
                <a16:creationId xmlns:a16="http://schemas.microsoft.com/office/drawing/2014/main" id="{3CC6C857-A45A-6B4C-A9F5-4EC14C4037B3}"/>
              </a:ext>
            </a:extLst>
          </p:cNvPr>
          <p:cNvSpPr>
            <a:spLocks noChangeAspect="1"/>
          </p:cNvSpPr>
          <p:nvPr/>
        </p:nvSpPr>
        <p:spPr>
          <a:xfrm>
            <a:off x="8024209" y="274669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83" name="Oval 82">
            <a:extLst>
              <a:ext uri="{FF2B5EF4-FFF2-40B4-BE49-F238E27FC236}">
                <a16:creationId xmlns:a16="http://schemas.microsoft.com/office/drawing/2014/main" id="{C3A39FF9-B867-5749-BF07-AB7A2730545A}"/>
              </a:ext>
            </a:extLst>
          </p:cNvPr>
          <p:cNvSpPr>
            <a:spLocks noChangeAspect="1"/>
          </p:cNvSpPr>
          <p:nvPr/>
        </p:nvSpPr>
        <p:spPr>
          <a:xfrm>
            <a:off x="8024209" y="324593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84" name="Oval 83">
            <a:extLst>
              <a:ext uri="{FF2B5EF4-FFF2-40B4-BE49-F238E27FC236}">
                <a16:creationId xmlns:a16="http://schemas.microsoft.com/office/drawing/2014/main" id="{FBF6E10B-C570-F84C-B80B-C778E38A1AF0}"/>
              </a:ext>
            </a:extLst>
          </p:cNvPr>
          <p:cNvSpPr>
            <a:spLocks noChangeAspect="1"/>
          </p:cNvSpPr>
          <p:nvPr/>
        </p:nvSpPr>
        <p:spPr>
          <a:xfrm>
            <a:off x="8019023" y="3924588"/>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85" name="Oval 84">
            <a:extLst>
              <a:ext uri="{FF2B5EF4-FFF2-40B4-BE49-F238E27FC236}">
                <a16:creationId xmlns:a16="http://schemas.microsoft.com/office/drawing/2014/main" id="{88B4921E-39A9-B54E-ADB8-D870E529EDCA}"/>
              </a:ext>
            </a:extLst>
          </p:cNvPr>
          <p:cNvSpPr>
            <a:spLocks noChangeAspect="1"/>
          </p:cNvSpPr>
          <p:nvPr/>
        </p:nvSpPr>
        <p:spPr>
          <a:xfrm>
            <a:off x="8019023" y="4488593"/>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Tree>
    <p:extLst>
      <p:ext uri="{BB962C8B-B14F-4D97-AF65-F5344CB8AC3E}">
        <p14:creationId xmlns:p14="http://schemas.microsoft.com/office/powerpoint/2010/main" val="2085804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Create the JWT</a:t>
            </a:r>
          </a:p>
          <a:p>
            <a:pPr lvl="1"/>
            <a:r>
              <a:rPr lang="en-US" dirty="0"/>
              <a:t>On portal </a:t>
            </a:r>
            <a:r>
              <a:rPr lang="en-US" dirty="0">
                <a:hlinkClick r:id="rId3"/>
              </a:rPr>
              <a:t>https://jwt.io</a:t>
            </a:r>
            <a:endParaRPr lang="en-US" dirty="0"/>
          </a:p>
          <a:p>
            <a:pPr lvl="1"/>
            <a:endParaRPr lang="en-US" dirty="0"/>
          </a:p>
        </p:txBody>
      </p:sp>
      <p:pic>
        <p:nvPicPr>
          <p:cNvPr id="31" name="Picture 30">
            <a:extLst>
              <a:ext uri="{FF2B5EF4-FFF2-40B4-BE49-F238E27FC236}">
                <a16:creationId xmlns:a16="http://schemas.microsoft.com/office/drawing/2014/main" id="{8A039266-56B6-7B48-A134-471C4B54B0EB}"/>
              </a:ext>
            </a:extLst>
          </p:cNvPr>
          <p:cNvPicPr>
            <a:picLocks noChangeAspect="1"/>
          </p:cNvPicPr>
          <p:nvPr/>
        </p:nvPicPr>
        <p:blipFill>
          <a:blip r:embed="rId4"/>
          <a:stretch>
            <a:fillRect/>
          </a:stretch>
        </p:blipFill>
        <p:spPr>
          <a:xfrm>
            <a:off x="1619261" y="2364771"/>
            <a:ext cx="6413500" cy="4413250"/>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 </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Access control based on claims in JWT </a:t>
            </a:r>
          </a:p>
          <a:p>
            <a:r>
              <a:rPr lang="en-US" dirty="0"/>
              <a:t>(+ selection of specific Pool) (2/4)</a:t>
            </a:r>
          </a:p>
        </p:txBody>
      </p:sp>
      <p:sp>
        <p:nvSpPr>
          <p:cNvPr id="12" name="Rectangle 11">
            <a:extLst>
              <a:ext uri="{FF2B5EF4-FFF2-40B4-BE49-F238E27FC236}">
                <a16:creationId xmlns:a16="http://schemas.microsoft.com/office/drawing/2014/main" id="{6F0F2F6B-FD32-4009-9F42-7307E113CC0F}"/>
              </a:ext>
            </a:extLst>
          </p:cNvPr>
          <p:cNvSpPr/>
          <p:nvPr/>
        </p:nvSpPr>
        <p:spPr>
          <a:xfrm>
            <a:off x="6939737" y="130174"/>
            <a:ext cx="4985471" cy="2705099"/>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 name="Picture 5">
            <a:extLst>
              <a:ext uri="{FF2B5EF4-FFF2-40B4-BE49-F238E27FC236}">
                <a16:creationId xmlns:a16="http://schemas.microsoft.com/office/drawing/2014/main" id="{EB21DFA6-962A-2442-9BC3-4589CFDEF1A2}"/>
              </a:ext>
            </a:extLst>
          </p:cNvPr>
          <p:cNvPicPr>
            <a:picLocks noChangeAspect="1"/>
          </p:cNvPicPr>
          <p:nvPr/>
        </p:nvPicPr>
        <p:blipFill>
          <a:blip r:embed="rId5"/>
          <a:stretch>
            <a:fillRect/>
          </a:stretch>
        </p:blipFill>
        <p:spPr>
          <a:xfrm>
            <a:off x="7178975" y="162307"/>
            <a:ext cx="4495800" cy="2705100"/>
          </a:xfrm>
          <a:prstGeom prst="rect">
            <a:avLst/>
          </a:prstGeom>
        </p:spPr>
      </p:pic>
      <p:sp>
        <p:nvSpPr>
          <p:cNvPr id="20" name="TextBox 19">
            <a:extLst>
              <a:ext uri="{FF2B5EF4-FFF2-40B4-BE49-F238E27FC236}">
                <a16:creationId xmlns:a16="http://schemas.microsoft.com/office/drawing/2014/main" id="{4CDEC9C6-2F85-184B-BEC1-AA5F05CB7848}"/>
              </a:ext>
            </a:extLst>
          </p:cNvPr>
          <p:cNvSpPr txBox="1"/>
          <p:nvPr/>
        </p:nvSpPr>
        <p:spPr>
          <a:xfrm>
            <a:off x="8530033" y="4305301"/>
            <a:ext cx="3144742"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”Name” in the payload = “Dimi”</a:t>
            </a:r>
          </a:p>
        </p:txBody>
      </p:sp>
      <p:cxnSp>
        <p:nvCxnSpPr>
          <p:cNvPr id="21" name="Straight Arrow Connector 20">
            <a:extLst>
              <a:ext uri="{FF2B5EF4-FFF2-40B4-BE49-F238E27FC236}">
                <a16:creationId xmlns:a16="http://schemas.microsoft.com/office/drawing/2014/main" id="{A93C2545-96AB-AE49-8488-70F4060318D0}"/>
              </a:ext>
            </a:extLst>
          </p:cNvPr>
          <p:cNvCxnSpPr>
            <a:cxnSpLocks/>
            <a:stCxn id="20" idx="1"/>
          </p:cNvCxnSpPr>
          <p:nvPr/>
        </p:nvCxnSpPr>
        <p:spPr bwMode="gray">
          <a:xfrm flipH="1">
            <a:off x="5981145" y="4459190"/>
            <a:ext cx="2548888" cy="28683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0C9A40A6-BB47-FA4E-9452-F828F3D6BF54}"/>
              </a:ext>
            </a:extLst>
          </p:cNvPr>
          <p:cNvSpPr txBox="1"/>
          <p:nvPr/>
        </p:nvSpPr>
        <p:spPr>
          <a:xfrm>
            <a:off x="8444563" y="3366345"/>
            <a:ext cx="3144742" cy="52322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(optional) Added JWT header ”app”: “App1”</a:t>
            </a:r>
          </a:p>
        </p:txBody>
      </p:sp>
      <p:cxnSp>
        <p:nvCxnSpPr>
          <p:cNvPr id="26" name="Straight Arrow Connector 25">
            <a:extLst>
              <a:ext uri="{FF2B5EF4-FFF2-40B4-BE49-F238E27FC236}">
                <a16:creationId xmlns:a16="http://schemas.microsoft.com/office/drawing/2014/main" id="{1C2948AD-3708-B843-BBBF-E7234ACF3475}"/>
              </a:ext>
            </a:extLst>
          </p:cNvPr>
          <p:cNvCxnSpPr>
            <a:cxnSpLocks/>
            <a:stCxn id="25" idx="1"/>
          </p:cNvCxnSpPr>
          <p:nvPr/>
        </p:nvCxnSpPr>
        <p:spPr bwMode="gray">
          <a:xfrm flipH="1">
            <a:off x="5895675" y="3627955"/>
            <a:ext cx="2548888" cy="17911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3F5735F5-F865-A34A-8820-C7B509F75B98}"/>
              </a:ext>
            </a:extLst>
          </p:cNvPr>
          <p:cNvSpPr txBox="1"/>
          <p:nvPr/>
        </p:nvSpPr>
        <p:spPr>
          <a:xfrm>
            <a:off x="8530033" y="5436246"/>
            <a:ext cx="3144742" cy="52322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(optional)</a:t>
            </a:r>
          </a:p>
          <a:p>
            <a:pPr lvl="0">
              <a:defRPr/>
            </a:pPr>
            <a:r>
              <a:rPr lang="en-US" sz="1400" dirty="0">
                <a:solidFill>
                  <a:schemeClr val="tx2"/>
                </a:solidFill>
                <a:latin typeface="Calibri" panose="020F0502020204030204" pitchFamily="34" charset="0"/>
              </a:rPr>
              <a:t>Enter ”Secret””</a:t>
            </a:r>
          </a:p>
        </p:txBody>
      </p:sp>
      <p:cxnSp>
        <p:nvCxnSpPr>
          <p:cNvPr id="28" name="Straight Arrow Connector 27">
            <a:extLst>
              <a:ext uri="{FF2B5EF4-FFF2-40B4-BE49-F238E27FC236}">
                <a16:creationId xmlns:a16="http://schemas.microsoft.com/office/drawing/2014/main" id="{504EA758-374D-EF4A-8967-B03C4C6D2FE2}"/>
              </a:ext>
            </a:extLst>
          </p:cNvPr>
          <p:cNvCxnSpPr>
            <a:cxnSpLocks/>
            <a:stCxn id="27" idx="1"/>
          </p:cNvCxnSpPr>
          <p:nvPr/>
        </p:nvCxnSpPr>
        <p:spPr bwMode="gray">
          <a:xfrm flipH="1">
            <a:off x="6181345" y="5697856"/>
            <a:ext cx="2348688" cy="19558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B36C58F-C382-B04C-BB01-A2534475EC8E}"/>
              </a:ext>
            </a:extLst>
          </p:cNvPr>
          <p:cNvSpPr txBox="1"/>
          <p:nvPr/>
        </p:nvSpPr>
        <p:spPr>
          <a:xfrm>
            <a:off x="8530033" y="6060565"/>
            <a:ext cx="3144742"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Do not select “encoding of the secret”</a:t>
            </a:r>
          </a:p>
        </p:txBody>
      </p:sp>
      <p:cxnSp>
        <p:nvCxnSpPr>
          <p:cNvPr id="33" name="Straight Arrow Connector 32">
            <a:extLst>
              <a:ext uri="{FF2B5EF4-FFF2-40B4-BE49-F238E27FC236}">
                <a16:creationId xmlns:a16="http://schemas.microsoft.com/office/drawing/2014/main" id="{3EFD68CB-651F-F44D-9A82-D3193F417396}"/>
              </a:ext>
            </a:extLst>
          </p:cNvPr>
          <p:cNvCxnSpPr>
            <a:cxnSpLocks/>
            <a:stCxn id="32" idx="1"/>
          </p:cNvCxnSpPr>
          <p:nvPr/>
        </p:nvCxnSpPr>
        <p:spPr bwMode="gray">
          <a:xfrm flipH="1" flipV="1">
            <a:off x="6342927" y="6060565"/>
            <a:ext cx="2187106" cy="15388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44734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Access Control Based (LB Rule)</a:t>
            </a:r>
          </a:p>
          <a:p>
            <a:pPr lvl="1"/>
            <a:r>
              <a:rPr lang="en-US" dirty="0"/>
              <a:t>Under Networking – Load Balancing – Virtual Servers </a:t>
            </a:r>
          </a:p>
          <a:p>
            <a:pPr lvl="1"/>
            <a:endParaRPr lang="en-US" dirty="0"/>
          </a:p>
        </p:txBody>
      </p:sp>
      <p:pic>
        <p:nvPicPr>
          <p:cNvPr id="41" name="Picture 40">
            <a:extLst>
              <a:ext uri="{FF2B5EF4-FFF2-40B4-BE49-F238E27FC236}">
                <a16:creationId xmlns:a16="http://schemas.microsoft.com/office/drawing/2014/main" id="{17B27AFB-18BD-694C-B69B-CE9EF32A8EB5}"/>
              </a:ext>
            </a:extLst>
          </p:cNvPr>
          <p:cNvPicPr>
            <a:picLocks noChangeAspect="1"/>
          </p:cNvPicPr>
          <p:nvPr/>
        </p:nvPicPr>
        <p:blipFill>
          <a:blip r:embed="rId3"/>
          <a:stretch>
            <a:fillRect/>
          </a:stretch>
        </p:blipFill>
        <p:spPr>
          <a:xfrm>
            <a:off x="360734" y="2465970"/>
            <a:ext cx="10458450" cy="3962400"/>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 </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Access control based on claims in JWT </a:t>
            </a:r>
          </a:p>
          <a:p>
            <a:r>
              <a:rPr lang="en-US" dirty="0"/>
              <a:t>(+ selection of specific Pool) (3/4)</a:t>
            </a:r>
          </a:p>
        </p:txBody>
      </p:sp>
      <p:sp>
        <p:nvSpPr>
          <p:cNvPr id="27" name="TextBox 26">
            <a:extLst>
              <a:ext uri="{FF2B5EF4-FFF2-40B4-BE49-F238E27FC236}">
                <a16:creationId xmlns:a16="http://schemas.microsoft.com/office/drawing/2014/main" id="{3F5735F5-F865-A34A-8820-C7B509F75B98}"/>
              </a:ext>
            </a:extLst>
          </p:cNvPr>
          <p:cNvSpPr txBox="1"/>
          <p:nvPr/>
        </p:nvSpPr>
        <p:spPr>
          <a:xfrm>
            <a:off x="3472405" y="4450696"/>
            <a:ext cx="2787365" cy="116955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(optional)</a:t>
            </a:r>
          </a:p>
          <a:p>
            <a:pPr>
              <a:defRPr/>
            </a:pPr>
            <a:r>
              <a:rPr lang="en-US" sz="1400" dirty="0">
                <a:solidFill>
                  <a:schemeClr val="tx2"/>
                </a:solidFill>
                <a:latin typeface="Calibri" panose="020F0502020204030204" pitchFamily="34" charset="0"/>
              </a:rPr>
              <a:t>Specify a Realm for Clients invalid requests (this information will be sent in “WWW-Authenticate” Response Header”)</a:t>
            </a:r>
          </a:p>
        </p:txBody>
      </p:sp>
      <p:cxnSp>
        <p:nvCxnSpPr>
          <p:cNvPr id="28" name="Straight Arrow Connector 27">
            <a:extLst>
              <a:ext uri="{FF2B5EF4-FFF2-40B4-BE49-F238E27FC236}">
                <a16:creationId xmlns:a16="http://schemas.microsoft.com/office/drawing/2014/main" id="{504EA758-374D-EF4A-8967-B03C4C6D2FE2}"/>
              </a:ext>
            </a:extLst>
          </p:cNvPr>
          <p:cNvCxnSpPr>
            <a:cxnSpLocks/>
          </p:cNvCxnSpPr>
          <p:nvPr/>
        </p:nvCxnSpPr>
        <p:spPr bwMode="gray">
          <a:xfrm flipV="1">
            <a:off x="6259770" y="4273167"/>
            <a:ext cx="1651408" cy="69926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AAF6733D-4E3A-F749-B6D1-18063C33AC47}"/>
              </a:ext>
            </a:extLst>
          </p:cNvPr>
          <p:cNvSpPr txBox="1"/>
          <p:nvPr/>
        </p:nvSpPr>
        <p:spPr>
          <a:xfrm>
            <a:off x="48954" y="3816775"/>
            <a:ext cx="2047304" cy="95410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(optional)</a:t>
            </a:r>
          </a:p>
          <a:p>
            <a:pPr lvl="0">
              <a:defRPr/>
            </a:pPr>
            <a:r>
              <a:rPr lang="en-US" sz="1400" dirty="0">
                <a:solidFill>
                  <a:schemeClr val="tx2"/>
                </a:solidFill>
                <a:latin typeface="Calibri" panose="020F0502020204030204" pitchFamily="34" charset="0"/>
              </a:rPr>
              <a:t>Specify the specific URL path you want with JWT access control: “/</a:t>
            </a:r>
            <a:r>
              <a:rPr lang="en-US" sz="1400" dirty="0" err="1">
                <a:solidFill>
                  <a:schemeClr val="tx2"/>
                </a:solidFill>
                <a:latin typeface="Calibri" panose="020F0502020204030204" pitchFamily="34" charset="0"/>
              </a:rPr>
              <a:t>jwt</a:t>
            </a:r>
            <a:r>
              <a:rPr lang="en-US" sz="1400" dirty="0">
                <a:solidFill>
                  <a:schemeClr val="tx2"/>
                </a:solidFill>
                <a:latin typeface="Calibri" panose="020F0502020204030204" pitchFamily="34" charset="0"/>
              </a:rPr>
              <a:t>”</a:t>
            </a:r>
          </a:p>
        </p:txBody>
      </p:sp>
      <p:cxnSp>
        <p:nvCxnSpPr>
          <p:cNvPr id="17" name="Straight Arrow Connector 16">
            <a:extLst>
              <a:ext uri="{FF2B5EF4-FFF2-40B4-BE49-F238E27FC236}">
                <a16:creationId xmlns:a16="http://schemas.microsoft.com/office/drawing/2014/main" id="{6A6ECFFF-1F96-CA4A-BB4A-E8703DC393FD}"/>
              </a:ext>
            </a:extLst>
          </p:cNvPr>
          <p:cNvCxnSpPr>
            <a:cxnSpLocks/>
            <a:stCxn id="16" idx="3"/>
          </p:cNvCxnSpPr>
          <p:nvPr/>
        </p:nvCxnSpPr>
        <p:spPr bwMode="gray">
          <a:xfrm>
            <a:off x="2096258" y="4293829"/>
            <a:ext cx="342142" cy="10772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52DDD8B9-80E5-1945-8EA8-908615759BE1}"/>
              </a:ext>
            </a:extLst>
          </p:cNvPr>
          <p:cNvSpPr txBox="1"/>
          <p:nvPr/>
        </p:nvSpPr>
        <p:spPr>
          <a:xfrm>
            <a:off x="3595930" y="6321344"/>
            <a:ext cx="3942576"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See Notes for more information + examples</a:t>
            </a:r>
          </a:p>
        </p:txBody>
      </p:sp>
      <p:sp>
        <p:nvSpPr>
          <p:cNvPr id="23" name="Rectangle 22">
            <a:extLst>
              <a:ext uri="{FF2B5EF4-FFF2-40B4-BE49-F238E27FC236}">
                <a16:creationId xmlns:a16="http://schemas.microsoft.com/office/drawing/2014/main" id="{20D22819-6DFA-124E-B226-CEB36C2D1CB3}"/>
              </a:ext>
            </a:extLst>
          </p:cNvPr>
          <p:cNvSpPr/>
          <p:nvPr/>
        </p:nvSpPr>
        <p:spPr>
          <a:xfrm>
            <a:off x="1657045" y="2435606"/>
            <a:ext cx="1414051"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4" name="Rectangle 23">
            <a:extLst>
              <a:ext uri="{FF2B5EF4-FFF2-40B4-BE49-F238E27FC236}">
                <a16:creationId xmlns:a16="http://schemas.microsoft.com/office/drawing/2014/main" id="{1C10CC1C-039B-0A4E-B9A5-B1FB4A6BB6CA}"/>
              </a:ext>
            </a:extLst>
          </p:cNvPr>
          <p:cNvSpPr/>
          <p:nvPr/>
        </p:nvSpPr>
        <p:spPr>
          <a:xfrm>
            <a:off x="7911178" y="3802264"/>
            <a:ext cx="1414051" cy="235307"/>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1" name="TextBox 30">
            <a:extLst>
              <a:ext uri="{FF2B5EF4-FFF2-40B4-BE49-F238E27FC236}">
                <a16:creationId xmlns:a16="http://schemas.microsoft.com/office/drawing/2014/main" id="{F4A544C1-5D02-3044-BD17-B9757980D18A}"/>
              </a:ext>
            </a:extLst>
          </p:cNvPr>
          <p:cNvSpPr txBox="1"/>
          <p:nvPr/>
        </p:nvSpPr>
        <p:spPr>
          <a:xfrm>
            <a:off x="9544564" y="5443603"/>
            <a:ext cx="2551295" cy="52322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(optional)</a:t>
            </a:r>
          </a:p>
          <a:p>
            <a:pPr lvl="0">
              <a:defRPr/>
            </a:pPr>
            <a:r>
              <a:rPr lang="en-US" sz="1400" dirty="0">
                <a:solidFill>
                  <a:schemeClr val="tx2"/>
                </a:solidFill>
                <a:latin typeface="Calibri" panose="020F0502020204030204" pitchFamily="34" charset="0"/>
              </a:rPr>
              <a:t>Enter JWT secret</a:t>
            </a:r>
          </a:p>
        </p:txBody>
      </p:sp>
      <p:cxnSp>
        <p:nvCxnSpPr>
          <p:cNvPr id="33" name="Straight Arrow Connector 32">
            <a:extLst>
              <a:ext uri="{FF2B5EF4-FFF2-40B4-BE49-F238E27FC236}">
                <a16:creationId xmlns:a16="http://schemas.microsoft.com/office/drawing/2014/main" id="{B214CA4B-625F-5341-A54B-6F0A834F3DFD}"/>
              </a:ext>
            </a:extLst>
          </p:cNvPr>
          <p:cNvCxnSpPr>
            <a:cxnSpLocks/>
            <a:stCxn id="31" idx="1"/>
          </p:cNvCxnSpPr>
          <p:nvPr/>
        </p:nvCxnSpPr>
        <p:spPr bwMode="gray">
          <a:xfrm flipH="1" flipV="1">
            <a:off x="8592896" y="5294991"/>
            <a:ext cx="951668" cy="41022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1DA23EAE-2ABA-5146-A25F-D87847809762}"/>
              </a:ext>
            </a:extLst>
          </p:cNvPr>
          <p:cNvSpPr txBox="1"/>
          <p:nvPr/>
        </p:nvSpPr>
        <p:spPr>
          <a:xfrm>
            <a:off x="8592895" y="6200394"/>
            <a:ext cx="3506147" cy="52322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(optional)</a:t>
            </a:r>
          </a:p>
          <a:p>
            <a:pPr lvl="0">
              <a:defRPr/>
            </a:pPr>
            <a:r>
              <a:rPr lang="en-US" sz="1400" dirty="0">
                <a:solidFill>
                  <a:schemeClr val="tx2"/>
                </a:solidFill>
                <a:latin typeface="Calibri" panose="020F0502020204030204" pitchFamily="34" charset="0"/>
              </a:rPr>
              <a:t>Forward the JWT to the Pool Member</a:t>
            </a:r>
          </a:p>
        </p:txBody>
      </p:sp>
      <p:cxnSp>
        <p:nvCxnSpPr>
          <p:cNvPr id="37" name="Straight Arrow Connector 36">
            <a:extLst>
              <a:ext uri="{FF2B5EF4-FFF2-40B4-BE49-F238E27FC236}">
                <a16:creationId xmlns:a16="http://schemas.microsoft.com/office/drawing/2014/main" id="{94CE6707-582B-D745-A560-28D5BBCBF07C}"/>
              </a:ext>
            </a:extLst>
          </p:cNvPr>
          <p:cNvCxnSpPr>
            <a:cxnSpLocks/>
            <a:stCxn id="36" idx="0"/>
          </p:cNvCxnSpPr>
          <p:nvPr/>
        </p:nvCxnSpPr>
        <p:spPr bwMode="gray">
          <a:xfrm flipH="1" flipV="1">
            <a:off x="8248281" y="5632800"/>
            <a:ext cx="2097688" cy="56759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6F0F2F6B-FD32-4009-9F42-7307E113CC0F}"/>
              </a:ext>
            </a:extLst>
          </p:cNvPr>
          <p:cNvSpPr/>
          <p:nvPr/>
        </p:nvSpPr>
        <p:spPr>
          <a:xfrm>
            <a:off x="6939737" y="130174"/>
            <a:ext cx="4985471" cy="2705099"/>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 name="Picture 5">
            <a:extLst>
              <a:ext uri="{FF2B5EF4-FFF2-40B4-BE49-F238E27FC236}">
                <a16:creationId xmlns:a16="http://schemas.microsoft.com/office/drawing/2014/main" id="{EB21DFA6-962A-2442-9BC3-4589CFDEF1A2}"/>
              </a:ext>
            </a:extLst>
          </p:cNvPr>
          <p:cNvPicPr>
            <a:picLocks noChangeAspect="1"/>
          </p:cNvPicPr>
          <p:nvPr/>
        </p:nvPicPr>
        <p:blipFill>
          <a:blip r:embed="rId4"/>
          <a:stretch>
            <a:fillRect/>
          </a:stretch>
        </p:blipFill>
        <p:spPr>
          <a:xfrm>
            <a:off x="7178975" y="162307"/>
            <a:ext cx="4495800" cy="2705100"/>
          </a:xfrm>
          <a:prstGeom prst="rect">
            <a:avLst/>
          </a:prstGeom>
        </p:spPr>
      </p:pic>
      <p:sp>
        <p:nvSpPr>
          <p:cNvPr id="19" name="TextBox 18">
            <a:extLst>
              <a:ext uri="{FF2B5EF4-FFF2-40B4-BE49-F238E27FC236}">
                <a16:creationId xmlns:a16="http://schemas.microsoft.com/office/drawing/2014/main" id="{CF0887BC-D63F-4C47-8F92-7E0D5827FE79}"/>
              </a:ext>
            </a:extLst>
          </p:cNvPr>
          <p:cNvSpPr txBox="1"/>
          <p:nvPr/>
        </p:nvSpPr>
        <p:spPr>
          <a:xfrm>
            <a:off x="9550401" y="4353648"/>
            <a:ext cx="2551296" cy="95410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(optional)</a:t>
            </a:r>
          </a:p>
          <a:p>
            <a:pPr lvl="0">
              <a:defRPr/>
            </a:pPr>
            <a:r>
              <a:rPr lang="en-US" sz="1400" dirty="0">
                <a:solidFill>
                  <a:schemeClr val="tx2"/>
                </a:solidFill>
                <a:latin typeface="Calibri" panose="020F0502020204030204" pitchFamily="34" charset="0"/>
              </a:rPr>
              <a:t>For use case of JWT is not in Authorization header.</a:t>
            </a:r>
          </a:p>
          <a:p>
            <a:pPr lvl="0">
              <a:defRPr/>
            </a:pPr>
            <a:r>
              <a:rPr lang="en-US" sz="1400" dirty="0">
                <a:solidFill>
                  <a:schemeClr val="tx2"/>
                </a:solidFill>
                <a:latin typeface="Calibri" panose="020F0502020204030204" pitchFamily="34" charset="0"/>
              </a:rPr>
              <a:t>See Notes for more info.</a:t>
            </a:r>
          </a:p>
        </p:txBody>
      </p:sp>
      <p:cxnSp>
        <p:nvCxnSpPr>
          <p:cNvPr id="20" name="Straight Arrow Connector 19">
            <a:extLst>
              <a:ext uri="{FF2B5EF4-FFF2-40B4-BE49-F238E27FC236}">
                <a16:creationId xmlns:a16="http://schemas.microsoft.com/office/drawing/2014/main" id="{5BA366FD-35CE-BA42-AB9C-4599112FA5A8}"/>
              </a:ext>
            </a:extLst>
          </p:cNvPr>
          <p:cNvCxnSpPr>
            <a:cxnSpLocks/>
            <a:stCxn id="19" idx="1"/>
          </p:cNvCxnSpPr>
          <p:nvPr/>
        </p:nvCxnSpPr>
        <p:spPr bwMode="gray">
          <a:xfrm flipH="1" flipV="1">
            <a:off x="8048978" y="4450696"/>
            <a:ext cx="1501423" cy="38000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3980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(Optional) Selection of </a:t>
            </a:r>
            <a:r>
              <a:rPr lang="en-US"/>
              <a:t>specific Pool (LB Rule)</a:t>
            </a:r>
            <a:endParaRPr lang="en-US" dirty="0"/>
          </a:p>
          <a:p>
            <a:pPr lvl="1"/>
            <a:r>
              <a:rPr lang="en-US" dirty="0"/>
              <a:t>Under Networking – Load Balancing – Virtual Servers </a:t>
            </a:r>
          </a:p>
          <a:p>
            <a:pPr lvl="1"/>
            <a:endParaRPr lang="en-US" dirty="0"/>
          </a:p>
        </p:txBody>
      </p:sp>
      <p:pic>
        <p:nvPicPr>
          <p:cNvPr id="57" name="Picture 56">
            <a:extLst>
              <a:ext uri="{FF2B5EF4-FFF2-40B4-BE49-F238E27FC236}">
                <a16:creationId xmlns:a16="http://schemas.microsoft.com/office/drawing/2014/main" id="{1FDBABB8-F796-5A40-8437-6B08F725A144}"/>
              </a:ext>
            </a:extLst>
          </p:cNvPr>
          <p:cNvPicPr>
            <a:picLocks noChangeAspect="1"/>
          </p:cNvPicPr>
          <p:nvPr/>
        </p:nvPicPr>
        <p:blipFill>
          <a:blip r:embed="rId3"/>
          <a:stretch>
            <a:fillRect/>
          </a:stretch>
        </p:blipFill>
        <p:spPr>
          <a:xfrm>
            <a:off x="1532687" y="2372913"/>
            <a:ext cx="8995223" cy="445657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Rules examples </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Access control based on claims in JWT </a:t>
            </a:r>
          </a:p>
          <a:p>
            <a:r>
              <a:rPr lang="en-US" dirty="0"/>
              <a:t>(+ selection of specific Pool) (4/4)</a:t>
            </a:r>
          </a:p>
        </p:txBody>
      </p:sp>
      <p:sp>
        <p:nvSpPr>
          <p:cNvPr id="12" name="Rectangle 11">
            <a:extLst>
              <a:ext uri="{FF2B5EF4-FFF2-40B4-BE49-F238E27FC236}">
                <a16:creationId xmlns:a16="http://schemas.microsoft.com/office/drawing/2014/main" id="{6F0F2F6B-FD32-4009-9F42-7307E113CC0F}"/>
              </a:ext>
            </a:extLst>
          </p:cNvPr>
          <p:cNvSpPr/>
          <p:nvPr/>
        </p:nvSpPr>
        <p:spPr>
          <a:xfrm>
            <a:off x="6939737" y="130174"/>
            <a:ext cx="4985471" cy="2705099"/>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 name="Picture 5">
            <a:extLst>
              <a:ext uri="{FF2B5EF4-FFF2-40B4-BE49-F238E27FC236}">
                <a16:creationId xmlns:a16="http://schemas.microsoft.com/office/drawing/2014/main" id="{EB21DFA6-962A-2442-9BC3-4589CFDEF1A2}"/>
              </a:ext>
            </a:extLst>
          </p:cNvPr>
          <p:cNvPicPr>
            <a:picLocks noChangeAspect="1"/>
          </p:cNvPicPr>
          <p:nvPr/>
        </p:nvPicPr>
        <p:blipFill>
          <a:blip r:embed="rId4"/>
          <a:stretch>
            <a:fillRect/>
          </a:stretch>
        </p:blipFill>
        <p:spPr>
          <a:xfrm>
            <a:off x="7178975" y="162307"/>
            <a:ext cx="4495800" cy="2705100"/>
          </a:xfrm>
          <a:prstGeom prst="rect">
            <a:avLst/>
          </a:prstGeom>
        </p:spPr>
      </p:pic>
      <p:sp>
        <p:nvSpPr>
          <p:cNvPr id="46" name="TextBox 45">
            <a:extLst>
              <a:ext uri="{FF2B5EF4-FFF2-40B4-BE49-F238E27FC236}">
                <a16:creationId xmlns:a16="http://schemas.microsoft.com/office/drawing/2014/main" id="{18F636AB-05AA-7344-A6D2-85FF37741E89}"/>
              </a:ext>
            </a:extLst>
          </p:cNvPr>
          <p:cNvSpPr txBox="1"/>
          <p:nvPr/>
        </p:nvSpPr>
        <p:spPr>
          <a:xfrm>
            <a:off x="46300" y="3429000"/>
            <a:ext cx="2047304" cy="116955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(optional)</a:t>
            </a:r>
          </a:p>
          <a:p>
            <a:pPr lvl="0">
              <a:defRPr/>
            </a:pPr>
            <a:r>
              <a:rPr lang="en-US" sz="1400" dirty="0">
                <a:solidFill>
                  <a:schemeClr val="tx2"/>
                </a:solidFill>
                <a:latin typeface="Calibri" panose="020F0502020204030204" pitchFamily="34" charset="0"/>
              </a:rPr>
              <a:t>Select specific JWT header field</a:t>
            </a:r>
          </a:p>
          <a:p>
            <a:pPr lvl="0">
              <a:defRPr/>
            </a:pPr>
            <a:r>
              <a:rPr lang="en-US" sz="1200" dirty="0">
                <a:solidFill>
                  <a:schemeClr val="tx2"/>
                </a:solidFill>
                <a:latin typeface="Calibri" panose="020F0502020204030204" pitchFamily="34" charset="0"/>
              </a:rPr>
              <a:t>(_</a:t>
            </a:r>
            <a:r>
              <a:rPr lang="en-US" sz="1200" dirty="0" err="1">
                <a:solidFill>
                  <a:schemeClr val="tx2"/>
                </a:solidFill>
                <a:latin typeface="Calibri" panose="020F0502020204030204" pitchFamily="34" charset="0"/>
              </a:rPr>
              <a:t>jwt_header</a:t>
            </a:r>
            <a:r>
              <a:rPr lang="en-US" sz="1200" dirty="0">
                <a:solidFill>
                  <a:schemeClr val="tx2"/>
                </a:solidFill>
                <a:latin typeface="Calibri" panose="020F0502020204030204" pitchFamily="34" charset="0"/>
              </a:rPr>
              <a:t>_&lt;header-name&gt;</a:t>
            </a:r>
            <a:r>
              <a:rPr lang="en-US" sz="1400" dirty="0">
                <a:solidFill>
                  <a:schemeClr val="tx2"/>
                </a:solidFill>
                <a:latin typeface="Calibri" panose="020F0502020204030204" pitchFamily="34" charset="0"/>
              </a:rPr>
              <a:t>)</a:t>
            </a:r>
          </a:p>
        </p:txBody>
      </p:sp>
      <p:cxnSp>
        <p:nvCxnSpPr>
          <p:cNvPr id="47" name="Straight Arrow Connector 46">
            <a:extLst>
              <a:ext uri="{FF2B5EF4-FFF2-40B4-BE49-F238E27FC236}">
                <a16:creationId xmlns:a16="http://schemas.microsoft.com/office/drawing/2014/main" id="{D2744A19-B772-BD43-8023-0F1339CE5510}"/>
              </a:ext>
            </a:extLst>
          </p:cNvPr>
          <p:cNvCxnSpPr>
            <a:cxnSpLocks/>
            <a:stCxn id="46" idx="3"/>
          </p:cNvCxnSpPr>
          <p:nvPr/>
        </p:nvCxnSpPr>
        <p:spPr bwMode="gray">
          <a:xfrm flipV="1">
            <a:off x="2093604" y="3798332"/>
            <a:ext cx="1077859" cy="21544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F14769BC-29D8-5347-974E-A199B73B77B3}"/>
              </a:ext>
            </a:extLst>
          </p:cNvPr>
          <p:cNvSpPr/>
          <p:nvPr/>
        </p:nvSpPr>
        <p:spPr>
          <a:xfrm>
            <a:off x="5476692" y="2343008"/>
            <a:ext cx="1608430" cy="30320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49" name="TextBox 48">
            <a:extLst>
              <a:ext uri="{FF2B5EF4-FFF2-40B4-BE49-F238E27FC236}">
                <a16:creationId xmlns:a16="http://schemas.microsoft.com/office/drawing/2014/main" id="{A5C23AFF-DF17-7C48-920D-B9D0AABDCD60}"/>
              </a:ext>
            </a:extLst>
          </p:cNvPr>
          <p:cNvSpPr txBox="1"/>
          <p:nvPr/>
        </p:nvSpPr>
        <p:spPr>
          <a:xfrm>
            <a:off x="9737580" y="4294740"/>
            <a:ext cx="1768365" cy="307777"/>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Select the LB Pool</a:t>
            </a:r>
          </a:p>
        </p:txBody>
      </p:sp>
      <p:cxnSp>
        <p:nvCxnSpPr>
          <p:cNvPr id="50" name="Straight Arrow Connector 49">
            <a:extLst>
              <a:ext uri="{FF2B5EF4-FFF2-40B4-BE49-F238E27FC236}">
                <a16:creationId xmlns:a16="http://schemas.microsoft.com/office/drawing/2014/main" id="{43290F1A-487E-D64B-9CF0-1B1F83556781}"/>
              </a:ext>
            </a:extLst>
          </p:cNvPr>
          <p:cNvCxnSpPr>
            <a:cxnSpLocks/>
            <a:stCxn id="49" idx="0"/>
          </p:cNvCxnSpPr>
          <p:nvPr/>
        </p:nvCxnSpPr>
        <p:spPr bwMode="gray">
          <a:xfrm flipH="1" flipV="1">
            <a:off x="9074553" y="4027984"/>
            <a:ext cx="1547210" cy="26675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2AC71D00-DBF1-684F-8E74-D1F91E20AEE1}"/>
              </a:ext>
            </a:extLst>
          </p:cNvPr>
          <p:cNvSpPr txBox="1"/>
          <p:nvPr/>
        </p:nvSpPr>
        <p:spPr>
          <a:xfrm>
            <a:off x="4759850" y="5903280"/>
            <a:ext cx="6074053" cy="738664"/>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(optional)</a:t>
            </a:r>
          </a:p>
          <a:p>
            <a:pPr lvl="0">
              <a:defRPr/>
            </a:pPr>
            <a:r>
              <a:rPr lang="en-US" sz="1400" dirty="0">
                <a:solidFill>
                  <a:schemeClr val="tx2"/>
                </a:solidFill>
                <a:latin typeface="Calibri" panose="020F0502020204030204" pitchFamily="34" charset="0"/>
              </a:rPr>
              <a:t>This LB rule is optional.</a:t>
            </a:r>
          </a:p>
          <a:p>
            <a:pPr lvl="0">
              <a:defRPr/>
            </a:pPr>
            <a:r>
              <a:rPr lang="en-US" sz="1400" dirty="0">
                <a:solidFill>
                  <a:schemeClr val="tx2"/>
                </a:solidFill>
                <a:latin typeface="Calibri" panose="020F0502020204030204" pitchFamily="34" charset="0"/>
              </a:rPr>
              <a:t>That’s only if you want to send specific JWT Users to special LB Pool</a:t>
            </a:r>
          </a:p>
        </p:txBody>
      </p:sp>
      <p:sp>
        <p:nvSpPr>
          <p:cNvPr id="54" name="TextBox 53">
            <a:extLst>
              <a:ext uri="{FF2B5EF4-FFF2-40B4-BE49-F238E27FC236}">
                <a16:creationId xmlns:a16="http://schemas.microsoft.com/office/drawing/2014/main" id="{F12F0377-5772-C64A-A0D1-D9AC139120F4}"/>
              </a:ext>
            </a:extLst>
          </p:cNvPr>
          <p:cNvSpPr txBox="1"/>
          <p:nvPr/>
        </p:nvSpPr>
        <p:spPr>
          <a:xfrm>
            <a:off x="46300" y="5042794"/>
            <a:ext cx="2047304" cy="116955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400" dirty="0">
                <a:solidFill>
                  <a:schemeClr val="tx2"/>
                </a:solidFill>
                <a:latin typeface="Calibri" panose="020F0502020204030204" pitchFamily="34" charset="0"/>
              </a:rPr>
              <a:t>(optional)</a:t>
            </a:r>
          </a:p>
          <a:p>
            <a:pPr lvl="0">
              <a:defRPr/>
            </a:pPr>
            <a:r>
              <a:rPr lang="en-US" sz="1400" dirty="0">
                <a:solidFill>
                  <a:schemeClr val="tx2"/>
                </a:solidFill>
                <a:latin typeface="Calibri" panose="020F0502020204030204" pitchFamily="34" charset="0"/>
              </a:rPr>
              <a:t>Select specific JWT header field</a:t>
            </a:r>
          </a:p>
          <a:p>
            <a:pPr lvl="0">
              <a:defRPr/>
            </a:pPr>
            <a:r>
              <a:rPr lang="en-US" sz="1200" dirty="0">
                <a:solidFill>
                  <a:schemeClr val="tx2"/>
                </a:solidFill>
                <a:latin typeface="Calibri" panose="020F0502020204030204" pitchFamily="34" charset="0"/>
              </a:rPr>
              <a:t>(_</a:t>
            </a:r>
            <a:r>
              <a:rPr lang="en-US" sz="1200" dirty="0" err="1">
                <a:solidFill>
                  <a:schemeClr val="tx2"/>
                </a:solidFill>
                <a:latin typeface="Calibri" panose="020F0502020204030204" pitchFamily="34" charset="0"/>
              </a:rPr>
              <a:t>jwt_claim</a:t>
            </a:r>
            <a:r>
              <a:rPr lang="en-US" sz="1200" dirty="0">
                <a:solidFill>
                  <a:schemeClr val="tx2"/>
                </a:solidFill>
                <a:latin typeface="Calibri" panose="020F0502020204030204" pitchFamily="34" charset="0"/>
              </a:rPr>
              <a:t>_&lt;payload-name&gt;</a:t>
            </a:r>
            <a:r>
              <a:rPr lang="en-US" sz="1400" dirty="0">
                <a:solidFill>
                  <a:schemeClr val="tx2"/>
                </a:solidFill>
                <a:latin typeface="Calibri" panose="020F0502020204030204" pitchFamily="34" charset="0"/>
              </a:rPr>
              <a:t>)</a:t>
            </a:r>
          </a:p>
        </p:txBody>
      </p:sp>
      <p:cxnSp>
        <p:nvCxnSpPr>
          <p:cNvPr id="55" name="Straight Arrow Connector 54">
            <a:extLst>
              <a:ext uri="{FF2B5EF4-FFF2-40B4-BE49-F238E27FC236}">
                <a16:creationId xmlns:a16="http://schemas.microsoft.com/office/drawing/2014/main" id="{0531DA91-318E-4344-B4DF-3F76564A3D9A}"/>
              </a:ext>
            </a:extLst>
          </p:cNvPr>
          <p:cNvCxnSpPr>
            <a:cxnSpLocks/>
            <a:stCxn id="54" idx="3"/>
          </p:cNvCxnSpPr>
          <p:nvPr/>
        </p:nvCxnSpPr>
        <p:spPr bwMode="gray">
          <a:xfrm flipV="1">
            <a:off x="2093604" y="5042800"/>
            <a:ext cx="352888" cy="58477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67913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67CD349-E8FA-4C59-823E-07107AE434ED}"/>
              </a:ext>
            </a:extLst>
          </p:cNvPr>
          <p:cNvSpPr>
            <a:spLocks noGrp="1"/>
          </p:cNvSpPr>
          <p:nvPr>
            <p:ph type="title"/>
          </p:nvPr>
        </p:nvSpPr>
        <p:spPr/>
        <p:txBody>
          <a:bodyPr/>
          <a:lstStyle/>
          <a:p>
            <a:r>
              <a:rPr lang="en-US" dirty="0"/>
              <a:t>Miscellaneous</a:t>
            </a:r>
          </a:p>
        </p:txBody>
      </p:sp>
      <p:sp>
        <p:nvSpPr>
          <p:cNvPr id="5" name="Text Placeholder 4">
            <a:extLst>
              <a:ext uri="{FF2B5EF4-FFF2-40B4-BE49-F238E27FC236}">
                <a16:creationId xmlns:a16="http://schemas.microsoft.com/office/drawing/2014/main" id="{4BC09DC3-6EF4-604F-BAC1-AFC8313243EC}"/>
              </a:ext>
            </a:extLst>
          </p:cNvPr>
          <p:cNvSpPr>
            <a:spLocks noGrp="1"/>
          </p:cNvSpPr>
          <p:nvPr>
            <p:ph type="body" sz="quarter" idx="17"/>
          </p:nvPr>
        </p:nvSpPr>
        <p:spPr/>
        <p:txBody>
          <a:bodyPr tIns="182880" rIns="182880"/>
          <a:lstStyle/>
          <a:p>
            <a:pPr indent="-184150">
              <a:buNone/>
            </a:pPr>
            <a:r>
              <a:rPr lang="en-US" b="1" dirty="0"/>
              <a:t>Information on Edge Node running LB service:</a:t>
            </a:r>
          </a:p>
          <a:p>
            <a:pPr marL="558800" lvl="1" indent="-285750"/>
            <a:r>
              <a:rPr lang="en-US" dirty="0"/>
              <a:t>UI/API</a:t>
            </a:r>
          </a:p>
          <a:p>
            <a:pPr marL="558800" lvl="1" indent="-285750"/>
            <a:r>
              <a:rPr lang="en-US" dirty="0"/>
              <a:t>CLI</a:t>
            </a:r>
          </a:p>
          <a:p>
            <a:pPr indent="-184150">
              <a:buNone/>
            </a:pPr>
            <a:endParaRPr lang="en-US" b="1" dirty="0"/>
          </a:p>
          <a:p>
            <a:pPr>
              <a:buNone/>
            </a:pPr>
            <a:endParaRPr lang="en-US" b="1" dirty="0"/>
          </a:p>
        </p:txBody>
      </p:sp>
      <p:sp>
        <p:nvSpPr>
          <p:cNvPr id="4" name="Subtitle 3">
            <a:extLst>
              <a:ext uri="{FF2B5EF4-FFF2-40B4-BE49-F238E27FC236}">
                <a16:creationId xmlns:a16="http://schemas.microsoft.com/office/drawing/2014/main" id="{EF52684E-34BA-4A75-82FA-49699E1BA688}"/>
              </a:ext>
            </a:extLst>
          </p:cNvPr>
          <p:cNvSpPr>
            <a:spLocks noGrp="1"/>
          </p:cNvSpPr>
          <p:nvPr>
            <p:ph type="subTitle" idx="10"/>
          </p:nvPr>
        </p:nvSpPr>
        <p:spPr>
          <a:xfrm>
            <a:off x="592866" y="811830"/>
            <a:ext cx="10962687" cy="247743"/>
          </a:xfrm>
        </p:spPr>
        <p:txBody>
          <a:bodyPr/>
          <a:lstStyle/>
          <a:p>
            <a:r>
              <a:rPr lang="en-US" dirty="0"/>
              <a:t>LB High-Availability (3/3)</a:t>
            </a:r>
          </a:p>
        </p:txBody>
      </p:sp>
      <p:pic>
        <p:nvPicPr>
          <p:cNvPr id="2" name="Picture 1">
            <a:extLst>
              <a:ext uri="{FF2B5EF4-FFF2-40B4-BE49-F238E27FC236}">
                <a16:creationId xmlns:a16="http://schemas.microsoft.com/office/drawing/2014/main" id="{D1343221-EADE-4D49-878C-9E1B3AFFEE94}"/>
              </a:ext>
            </a:extLst>
          </p:cNvPr>
          <p:cNvPicPr>
            <a:picLocks noChangeAspect="1"/>
          </p:cNvPicPr>
          <p:nvPr/>
        </p:nvPicPr>
        <p:blipFill>
          <a:blip r:embed="rId3"/>
          <a:stretch>
            <a:fillRect/>
          </a:stretch>
        </p:blipFill>
        <p:spPr>
          <a:xfrm>
            <a:off x="829394" y="2318359"/>
            <a:ext cx="5170170" cy="2868930"/>
          </a:xfrm>
          <a:prstGeom prst="rect">
            <a:avLst/>
          </a:prstGeom>
        </p:spPr>
      </p:pic>
      <p:sp>
        <p:nvSpPr>
          <p:cNvPr id="135" name="TextBox 134">
            <a:extLst>
              <a:ext uri="{FF2B5EF4-FFF2-40B4-BE49-F238E27FC236}">
                <a16:creationId xmlns:a16="http://schemas.microsoft.com/office/drawing/2014/main" id="{9DFE782F-4D04-40F4-9DB5-BDF6B84DCB11}"/>
              </a:ext>
            </a:extLst>
          </p:cNvPr>
          <p:cNvSpPr txBox="1"/>
          <p:nvPr/>
        </p:nvSpPr>
        <p:spPr>
          <a:xfrm>
            <a:off x="196533" y="1705420"/>
            <a:ext cx="7641181" cy="538609"/>
          </a:xfrm>
          <a:prstGeom prst="rect">
            <a:avLst/>
          </a:prstGeom>
        </p:spPr>
        <p:txBody>
          <a:bodyPr wrap="square" lIns="0" tIns="0" rIns="0" bIns="0" rtlCol="0">
            <a:spAutoFit/>
          </a:bodyPr>
          <a:lstStyle/>
          <a:p>
            <a:pPr>
              <a:spcAft>
                <a:spcPts val="600"/>
              </a:spcAft>
            </a:pPr>
            <a:r>
              <a:rPr lang="fr-FR" sz="1600" u="sng" dirty="0">
                <a:latin typeface="Calibri" panose="020F0502020204030204" pitchFamily="34" charset="0"/>
              </a:rPr>
              <a:t>U</a:t>
            </a:r>
            <a:r>
              <a:rPr lang="en-US" sz="1600" u="sng" dirty="0">
                <a:latin typeface="Calibri" panose="020F0502020204030204" pitchFamily="34" charset="0"/>
              </a:rPr>
              <a:t>I</a:t>
            </a:r>
          </a:p>
          <a:p>
            <a:pPr>
              <a:spcAft>
                <a:spcPts val="600"/>
              </a:spcAft>
            </a:pPr>
            <a:r>
              <a:rPr lang="en-US" sz="1400" dirty="0">
                <a:latin typeface="Calibri" panose="020F0502020204030204" pitchFamily="34" charset="0"/>
              </a:rPr>
              <a:t>Select Tier-1 hosting LB and click on "Auto Allocated"</a:t>
            </a:r>
          </a:p>
        </p:txBody>
      </p:sp>
      <p:sp>
        <p:nvSpPr>
          <p:cNvPr id="10" name="Rectangle 9">
            <a:extLst>
              <a:ext uri="{FF2B5EF4-FFF2-40B4-BE49-F238E27FC236}">
                <a16:creationId xmlns:a16="http://schemas.microsoft.com/office/drawing/2014/main" id="{38D61A9C-6B48-415C-8697-B65784D9C8D3}"/>
              </a:ext>
            </a:extLst>
          </p:cNvPr>
          <p:cNvSpPr/>
          <p:nvPr/>
        </p:nvSpPr>
        <p:spPr>
          <a:xfrm>
            <a:off x="131219" y="5346910"/>
            <a:ext cx="7547875" cy="738664"/>
          </a:xfrm>
          <a:prstGeom prst="rect">
            <a:avLst/>
          </a:prstGeom>
        </p:spPr>
        <p:txBody>
          <a:bodyPr wrap="square">
            <a:spAutoFit/>
          </a:bodyPr>
          <a:lstStyle/>
          <a:p>
            <a:pPr>
              <a:spcAft>
                <a:spcPts val="600"/>
              </a:spcAft>
            </a:pPr>
            <a:r>
              <a:rPr lang="fr-FR" sz="1600" u="sng" dirty="0">
                <a:latin typeface="Calibri" panose="020F0502020204030204" pitchFamily="34" charset="0"/>
              </a:rPr>
              <a:t>CLI</a:t>
            </a:r>
            <a:endParaRPr lang="en-US" sz="1600" u="sng" dirty="0">
              <a:latin typeface="Calibri" panose="020F0502020204030204" pitchFamily="34" charset="0"/>
            </a:endParaRPr>
          </a:p>
          <a:p>
            <a:r>
              <a:rPr lang="en-US" sz="1050" dirty="0">
                <a:latin typeface="Courier New" panose="02070309020205020404" pitchFamily="49" charset="0"/>
                <a:cs typeface="Courier New" panose="02070309020205020404" pitchFamily="49" charset="0"/>
              </a:rPr>
              <a:t>lab1-edge1&gt; get load-balancer cc81d6b1-9c2c-431f-b726-85846c6c5cde high-availability-state</a:t>
            </a:r>
          </a:p>
          <a:p>
            <a:r>
              <a:rPr lang="en-US" sz="1050" dirty="0">
                <a:latin typeface="Courier New" panose="02070309020205020404" pitchFamily="49" charset="0"/>
                <a:cs typeface="Courier New" panose="02070309020205020404" pitchFamily="49" charset="0"/>
              </a:rPr>
              <a:t>LB HA Sync State: ACTIVE, FULL_SYNC - NOT STARTED</a:t>
            </a:r>
          </a:p>
        </p:txBody>
      </p:sp>
      <p:sp>
        <p:nvSpPr>
          <p:cNvPr id="136" name="TextBox 135">
            <a:extLst>
              <a:ext uri="{FF2B5EF4-FFF2-40B4-BE49-F238E27FC236}">
                <a16:creationId xmlns:a16="http://schemas.microsoft.com/office/drawing/2014/main" id="{87465B1F-6D5D-45DA-A691-8B25D2AACC72}"/>
              </a:ext>
            </a:extLst>
          </p:cNvPr>
          <p:cNvSpPr txBox="1"/>
          <p:nvPr/>
        </p:nvSpPr>
        <p:spPr>
          <a:xfrm>
            <a:off x="1969262" y="6276332"/>
            <a:ext cx="1512578" cy="400110"/>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Status:</a:t>
            </a:r>
          </a:p>
          <a:p>
            <a:pPr lvl="0">
              <a:defRPr/>
            </a:pPr>
            <a:r>
              <a:rPr lang="en-US" sz="1000" dirty="0">
                <a:solidFill>
                  <a:schemeClr val="tx2"/>
                </a:solidFill>
                <a:latin typeface="Calibri" panose="020F0502020204030204" pitchFamily="34" charset="0"/>
              </a:rPr>
              <a:t>Active or Standby</a:t>
            </a:r>
          </a:p>
        </p:txBody>
      </p:sp>
      <p:cxnSp>
        <p:nvCxnSpPr>
          <p:cNvPr id="137" name="Straight Arrow Connector 136">
            <a:extLst>
              <a:ext uri="{FF2B5EF4-FFF2-40B4-BE49-F238E27FC236}">
                <a16:creationId xmlns:a16="http://schemas.microsoft.com/office/drawing/2014/main" id="{D52A1F60-04F0-4274-A47A-A48783A8F0B9}"/>
              </a:ext>
            </a:extLst>
          </p:cNvPr>
          <p:cNvCxnSpPr>
            <a:cxnSpLocks/>
            <a:stCxn id="136" idx="0"/>
          </p:cNvCxnSpPr>
          <p:nvPr/>
        </p:nvCxnSpPr>
        <p:spPr bwMode="gray">
          <a:xfrm flipH="1" flipV="1">
            <a:off x="2043404" y="6046170"/>
            <a:ext cx="682147" cy="23016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38" name="TextBox 137">
            <a:extLst>
              <a:ext uri="{FF2B5EF4-FFF2-40B4-BE49-F238E27FC236}">
                <a16:creationId xmlns:a16="http://schemas.microsoft.com/office/drawing/2014/main" id="{91FE5582-E911-47A0-B7C5-B85D992DD800}"/>
              </a:ext>
            </a:extLst>
          </p:cNvPr>
          <p:cNvSpPr txBox="1"/>
          <p:nvPr/>
        </p:nvSpPr>
        <p:spPr>
          <a:xfrm>
            <a:off x="3808412" y="6276332"/>
            <a:ext cx="1512578" cy="400110"/>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Information about the Sync of LB State </a:t>
            </a:r>
          </a:p>
        </p:txBody>
      </p:sp>
      <p:cxnSp>
        <p:nvCxnSpPr>
          <p:cNvPr id="139" name="Straight Arrow Connector 138">
            <a:extLst>
              <a:ext uri="{FF2B5EF4-FFF2-40B4-BE49-F238E27FC236}">
                <a16:creationId xmlns:a16="http://schemas.microsoft.com/office/drawing/2014/main" id="{F22625C1-53AB-4FAA-BD6F-BEBC38E7688B}"/>
              </a:ext>
            </a:extLst>
          </p:cNvPr>
          <p:cNvCxnSpPr>
            <a:cxnSpLocks/>
            <a:stCxn id="138" idx="0"/>
          </p:cNvCxnSpPr>
          <p:nvPr/>
        </p:nvCxnSpPr>
        <p:spPr bwMode="gray">
          <a:xfrm flipH="1" flipV="1">
            <a:off x="2925909" y="6046170"/>
            <a:ext cx="1638792" cy="23016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0" name="TextBox 139">
            <a:extLst>
              <a:ext uri="{FF2B5EF4-FFF2-40B4-BE49-F238E27FC236}">
                <a16:creationId xmlns:a16="http://schemas.microsoft.com/office/drawing/2014/main" id="{93888134-B5D2-4CB0-9E24-9717DC7F04E1}"/>
              </a:ext>
            </a:extLst>
          </p:cNvPr>
          <p:cNvSpPr txBox="1"/>
          <p:nvPr/>
        </p:nvSpPr>
        <p:spPr>
          <a:xfrm>
            <a:off x="7514025" y="5378047"/>
            <a:ext cx="4462577" cy="1169551"/>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When synch is needed, the steps are:</a:t>
            </a:r>
          </a:p>
          <a:p>
            <a:pPr marL="228600" lvl="0" indent="-228600">
              <a:buAutoNum type="arabicPeriod"/>
              <a:defRPr/>
            </a:pPr>
            <a:r>
              <a:rPr lang="en-US" sz="1000" dirty="0">
                <a:solidFill>
                  <a:schemeClr val="tx2"/>
                </a:solidFill>
                <a:latin typeface="Calibri" panose="020F0502020204030204" pitchFamily="34" charset="0"/>
              </a:rPr>
              <a:t>"HEALTH CHECK" (sync of Monitors)</a:t>
            </a:r>
          </a:p>
          <a:p>
            <a:pPr marL="228600" lvl="0" indent="-228600">
              <a:buAutoNum type="arabicPeriod"/>
              <a:defRPr/>
            </a:pPr>
            <a:r>
              <a:rPr lang="en-US" sz="1000" dirty="0">
                <a:solidFill>
                  <a:schemeClr val="tx2"/>
                </a:solidFill>
                <a:latin typeface="Calibri" panose="020F0502020204030204" pitchFamily="34" charset="0"/>
              </a:rPr>
              <a:t>"PERSISTENCE" (sync of source-</a:t>
            </a:r>
            <a:r>
              <a:rPr lang="en-US" sz="1000" dirty="0" err="1">
                <a:solidFill>
                  <a:schemeClr val="tx2"/>
                </a:solidFill>
                <a:latin typeface="Calibri" panose="020F0502020204030204" pitchFamily="34" charset="0"/>
              </a:rPr>
              <a:t>ip</a:t>
            </a:r>
            <a:r>
              <a:rPr lang="en-US" sz="1000" dirty="0">
                <a:solidFill>
                  <a:schemeClr val="tx2"/>
                </a:solidFill>
                <a:latin typeface="Calibri" panose="020F0502020204030204" pitchFamily="34" charset="0"/>
              </a:rPr>
              <a:t> persistence table)</a:t>
            </a:r>
          </a:p>
          <a:p>
            <a:pPr marL="228600" lvl="0" indent="-228600">
              <a:buAutoNum type="arabicPeriod"/>
              <a:defRPr/>
            </a:pPr>
            <a:r>
              <a:rPr lang="en-US" sz="1000" dirty="0">
                <a:solidFill>
                  <a:schemeClr val="tx2"/>
                </a:solidFill>
                <a:latin typeface="Calibri" panose="020F0502020204030204" pitchFamily="34" charset="0"/>
              </a:rPr>
              <a:t>"COMPLETE" (sync finished – this state is only for a brief time)</a:t>
            </a:r>
          </a:p>
          <a:p>
            <a:pPr marL="228600" lvl="0" indent="-228600">
              <a:buAutoNum type="arabicPeriod"/>
              <a:defRPr/>
            </a:pPr>
            <a:r>
              <a:rPr lang="en-US" sz="1000" dirty="0">
                <a:solidFill>
                  <a:schemeClr val="tx2"/>
                </a:solidFill>
                <a:latin typeface="Calibri" panose="020F0502020204030204" pitchFamily="34" charset="0"/>
              </a:rPr>
              <a:t>"NOT STARTED" (sync idle)</a:t>
            </a:r>
          </a:p>
          <a:p>
            <a:pPr lvl="0">
              <a:defRPr/>
            </a:pPr>
            <a:r>
              <a:rPr lang="en-US" sz="1000" dirty="0">
                <a:solidFill>
                  <a:schemeClr val="tx2"/>
                </a:solidFill>
                <a:latin typeface="Calibri" panose="020F0502020204030204" pitchFamily="34" charset="0"/>
              </a:rPr>
              <a:t>Note: Sync of L4 sessions are automatically done by Edge engine (</a:t>
            </a:r>
            <a:r>
              <a:rPr lang="en-US" sz="1000" dirty="0" err="1">
                <a:solidFill>
                  <a:schemeClr val="tx2"/>
                </a:solidFill>
                <a:latin typeface="Calibri" panose="020F0502020204030204" pitchFamily="34" charset="0"/>
              </a:rPr>
              <a:t>datapathd</a:t>
            </a:r>
            <a:r>
              <a:rPr lang="en-US" sz="1000" dirty="0">
                <a:solidFill>
                  <a:schemeClr val="tx2"/>
                </a:solidFill>
                <a:latin typeface="Calibri" panose="020F0502020204030204" pitchFamily="34" charset="0"/>
              </a:rPr>
              <a:t>) with Edge FW flow sync.</a:t>
            </a:r>
          </a:p>
        </p:txBody>
      </p:sp>
      <p:cxnSp>
        <p:nvCxnSpPr>
          <p:cNvPr id="141" name="Straight Arrow Connector 140">
            <a:extLst>
              <a:ext uri="{FF2B5EF4-FFF2-40B4-BE49-F238E27FC236}">
                <a16:creationId xmlns:a16="http://schemas.microsoft.com/office/drawing/2014/main" id="{02997D97-1E38-4304-90E9-B4DEECC29002}"/>
              </a:ext>
            </a:extLst>
          </p:cNvPr>
          <p:cNvCxnSpPr>
            <a:cxnSpLocks/>
            <a:stCxn id="140" idx="1"/>
          </p:cNvCxnSpPr>
          <p:nvPr/>
        </p:nvCxnSpPr>
        <p:spPr bwMode="gray">
          <a:xfrm flipH="1" flipV="1">
            <a:off x="4226767" y="5953659"/>
            <a:ext cx="3287258" cy="916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7378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D204091-C49F-4785-9A3F-D44C89152143}"/>
              </a:ext>
            </a:extLst>
          </p:cNvPr>
          <p:cNvGraphicFramePr>
            <a:graphicFrameLocks/>
          </p:cNvGraphicFramePr>
          <p:nvPr>
            <p:extLst>
              <p:ext uri="{D42A27DB-BD31-4B8C-83A1-F6EECF244321}">
                <p14:modId xmlns:p14="http://schemas.microsoft.com/office/powerpoint/2010/main" val="1863304830"/>
              </p:ext>
            </p:extLst>
          </p:nvPr>
        </p:nvGraphicFramePr>
        <p:xfrm>
          <a:off x="475757" y="1873429"/>
          <a:ext cx="9753600" cy="4389120"/>
        </p:xfrm>
        <a:graphic>
          <a:graphicData uri="http://schemas.openxmlformats.org/drawingml/2006/table">
            <a:tbl>
              <a:tblPr bandRow="1">
                <a:tableStyleId>{7E9639D4-E3E2-4D34-9284-5A2195B3D0D7}</a:tableStyleId>
              </a:tblPr>
              <a:tblGrid>
                <a:gridCol w="1234457">
                  <a:extLst>
                    <a:ext uri="{9D8B030D-6E8A-4147-A177-3AD203B41FA5}">
                      <a16:colId xmlns:a16="http://schemas.microsoft.com/office/drawing/2014/main" val="20000"/>
                    </a:ext>
                  </a:extLst>
                </a:gridCol>
                <a:gridCol w="8519143">
                  <a:extLst>
                    <a:ext uri="{9D8B030D-6E8A-4147-A177-3AD203B41FA5}">
                      <a16:colId xmlns:a16="http://schemas.microsoft.com/office/drawing/2014/main" val="20001"/>
                    </a:ext>
                  </a:extLst>
                </a:gridCol>
              </a:tblGrid>
              <a:tr h="548640">
                <a:tc>
                  <a:txBody>
                    <a:bodyPr/>
                    <a:lstStyle/>
                    <a:p>
                      <a:pPr algn="r"/>
                      <a:r>
                        <a:rPr lang="en-US" sz="1800" b="0" i="0" noProof="0" dirty="0">
                          <a:solidFill>
                            <a:schemeClr val="accent1"/>
                          </a:solidFill>
                          <a:latin typeface="Calibri" panose="020F0502020204030204" pitchFamily="34" charset="0"/>
                        </a:rPr>
                        <a:t>1</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LB Deployment Modes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0"/>
                  </a:ext>
                </a:extLst>
              </a:tr>
              <a:tr h="548640">
                <a:tc>
                  <a:txBody>
                    <a:bodyPr/>
                    <a:lstStyle/>
                    <a:p>
                      <a:pPr algn="r"/>
                      <a:r>
                        <a:rPr lang="en-US" sz="1800" b="0" i="0" noProof="0" dirty="0">
                          <a:solidFill>
                            <a:schemeClr val="accent1"/>
                          </a:solidFill>
                          <a:latin typeface="Calibri" panose="020F0502020204030204" pitchFamily="34" charset="0"/>
                        </a:rPr>
                        <a:t>2</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Monitors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r"/>
                      <a:r>
                        <a:rPr lang="fr-FR" sz="1800" b="0" i="0" noProof="0" dirty="0">
                          <a:solidFill>
                            <a:schemeClr val="accent1"/>
                          </a:solidFill>
                          <a:latin typeface="Calibri" panose="020F0502020204030204" pitchFamily="34" charset="0"/>
                        </a:rPr>
                        <a:t>3</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Server Pools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r"/>
                      <a:r>
                        <a:rPr lang="fr-FR" sz="1800" b="0" i="0" noProof="0" dirty="0">
                          <a:solidFill>
                            <a:schemeClr val="accent1"/>
                          </a:solidFill>
                          <a:latin typeface="Calibri" panose="020F0502020204030204" pitchFamily="34" charset="0"/>
                        </a:rPr>
                        <a:t>4</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Layer4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4"/>
                  </a:ext>
                </a:extLst>
              </a:tr>
              <a:tr h="548640">
                <a:tc>
                  <a:txBody>
                    <a:bodyPr/>
                    <a:lstStyle/>
                    <a:p>
                      <a:pPr algn="r"/>
                      <a:r>
                        <a:rPr lang="fr-FR" sz="1800" b="0" i="0" noProof="0" dirty="0">
                          <a:solidFill>
                            <a:schemeClr val="accent1"/>
                          </a:solidFill>
                          <a:latin typeface="Calibri" panose="020F0502020204030204" pitchFamily="34" charset="0"/>
                        </a:rPr>
                        <a:t>5</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Layer7 HTTP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125269716"/>
                  </a:ext>
                </a:extLst>
              </a:tr>
              <a:tr h="548640">
                <a:tc>
                  <a:txBody>
                    <a:bodyPr/>
                    <a:lstStyle/>
                    <a:p>
                      <a:pPr algn="r"/>
                      <a:r>
                        <a:rPr lang="fr-FR" sz="1800" b="0" i="0" noProof="0" dirty="0">
                          <a:solidFill>
                            <a:schemeClr val="accent1"/>
                          </a:solidFill>
                          <a:latin typeface="Calibri" panose="020F0502020204030204" pitchFamily="34" charset="0"/>
                        </a:rPr>
                        <a:t>6</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Layer7 HTTPS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326987232"/>
                  </a:ext>
                </a:extLst>
              </a:tr>
              <a:tr h="548640">
                <a:tc>
                  <a:txBody>
                    <a:bodyPr/>
                    <a:lstStyle/>
                    <a:p>
                      <a:pPr algn="r"/>
                      <a:r>
                        <a:rPr lang="fr-FR" sz="1800" b="0" i="0" noProof="0" dirty="0">
                          <a:solidFill>
                            <a:schemeClr val="accent1"/>
                          </a:solidFill>
                          <a:latin typeface="Calibri" panose="020F0502020204030204" pitchFamily="34" charset="0"/>
                        </a:rPr>
                        <a:t>7</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i="0" noProof="0" dirty="0">
                          <a:latin typeface="Calibri" panose="020F0502020204030204" pitchFamily="34" charset="0"/>
                        </a:rPr>
                        <a:t>LB Rules (HTTP or HTTPS)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270849694"/>
                  </a:ext>
                </a:extLst>
              </a:tr>
              <a:tr h="548640">
                <a:tc>
                  <a:txBody>
                    <a:bodyPr/>
                    <a:lstStyle/>
                    <a:p>
                      <a:pPr algn="r"/>
                      <a:r>
                        <a:rPr lang="fr-FR" sz="1800" b="0" i="0" noProof="0" dirty="0">
                          <a:solidFill>
                            <a:schemeClr val="accent1"/>
                          </a:solidFill>
                          <a:latin typeface="Calibri" panose="020F0502020204030204" pitchFamily="34" charset="0"/>
                        </a:rPr>
                        <a:t>8</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b="0" i="0" noProof="0" dirty="0">
                          <a:solidFill>
                            <a:schemeClr val="accent1"/>
                          </a:solidFill>
                          <a:latin typeface="Calibri" panose="020F0502020204030204" pitchFamily="34" charset="0"/>
                        </a:rPr>
                        <a:t>Troubleshooting</a:t>
                      </a:r>
                      <a:endParaRPr lang="en-US" sz="1800" b="0" i="0" noProof="0" dirty="0">
                        <a:solidFill>
                          <a:schemeClr val="accent1"/>
                        </a:solidFill>
                        <a:latin typeface="Calibri" panose="020F0502020204030204" pitchFamily="34" charset="0"/>
                      </a:endParaRP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446266231"/>
                  </a:ext>
                </a:extLst>
              </a:tr>
            </a:tbl>
          </a:graphicData>
        </a:graphic>
      </p:graphicFrame>
    </p:spTree>
    <p:extLst>
      <p:ext uri="{BB962C8B-B14F-4D97-AF65-F5344CB8AC3E}">
        <p14:creationId xmlns:p14="http://schemas.microsoft.com/office/powerpoint/2010/main" val="2015539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2BEC417-27A4-4507-BE74-DBF291087A13}"/>
              </a:ext>
            </a:extLst>
          </p:cNvPr>
          <p:cNvSpPr>
            <a:spLocks noGrp="1"/>
          </p:cNvSpPr>
          <p:nvPr>
            <p:ph type="body" sz="quarter" idx="23"/>
          </p:nvPr>
        </p:nvSpPr>
        <p:spPr/>
        <p:txBody>
          <a:bodyPr/>
          <a:lstStyle/>
          <a:p>
            <a:r>
              <a:rPr lang="en-US" dirty="0"/>
              <a:t>7. Troubleshooting</a:t>
            </a:r>
          </a:p>
          <a:p>
            <a:pPr marL="342900" lvl="1" indent="-342900">
              <a:buFont typeface="Arial" panose="020B0604020202020204" pitchFamily="34" charset="0"/>
              <a:buChar char="•"/>
            </a:pPr>
            <a:r>
              <a:rPr lang="en-US" dirty="0"/>
              <a:t>Why Pool Member down</a:t>
            </a:r>
          </a:p>
          <a:p>
            <a:pPr marL="342900" lvl="1" indent="-342900">
              <a:buFont typeface="Arial" panose="020B0604020202020204" pitchFamily="34" charset="0"/>
              <a:buChar char="•"/>
            </a:pPr>
            <a:r>
              <a:rPr lang="en-US" dirty="0"/>
              <a:t>Why Clients receive a “502 Bad Gateway” response</a:t>
            </a:r>
          </a:p>
          <a:p>
            <a:pPr marL="342900" lvl="1" indent="-342900">
              <a:buFont typeface="Arial" panose="020B0604020202020204" pitchFamily="34" charset="0"/>
              <a:buChar char="•"/>
            </a:pPr>
            <a:r>
              <a:rPr lang="en-US" dirty="0"/>
              <a:t>Show LB Session Table</a:t>
            </a:r>
          </a:p>
          <a:p>
            <a:pPr marL="342900" lvl="1" indent="-342900">
              <a:buFont typeface="Arial" panose="020B0604020202020204" pitchFamily="34" charset="0"/>
              <a:buChar char="•"/>
            </a:pPr>
            <a:r>
              <a:rPr lang="en-US" dirty="0"/>
              <a:t>Advanced Statistics</a:t>
            </a:r>
          </a:p>
          <a:p>
            <a:pPr marL="342900" lvl="1" indent="-342900">
              <a:buFont typeface="Arial" panose="020B0604020202020204" pitchFamily="34" charset="0"/>
              <a:buChar char="•"/>
            </a:pPr>
            <a:r>
              <a:rPr lang="en-US" dirty="0"/>
              <a:t>Packet Capture</a:t>
            </a:r>
          </a:p>
          <a:p>
            <a:pPr marL="342900" lvl="1" indent="-342900">
              <a:buFont typeface="Arial" panose="020B0604020202020204" pitchFamily="34" charset="0"/>
              <a:buChar char="•"/>
            </a:pPr>
            <a:r>
              <a:rPr lang="en-US" dirty="0"/>
              <a:t>LB Syslog Messages</a:t>
            </a:r>
          </a:p>
          <a:p>
            <a:pPr marL="342900" lvl="1" indent="-342900">
              <a:buFont typeface="Arial" panose="020B0604020202020204" pitchFamily="34" charset="0"/>
              <a:buChar char="•"/>
            </a:pPr>
            <a:r>
              <a:rPr lang="en-US" dirty="0"/>
              <a:t>Edge Node and LB Monitoring (Capacity &amp; Performance)</a:t>
            </a:r>
          </a:p>
          <a:p>
            <a:pPr marL="342900" lvl="1" indent="-342900">
              <a:buFont typeface="Arial" panose="020B0604020202020204" pitchFamily="34" charset="0"/>
              <a:buChar char="•"/>
            </a:pPr>
            <a:r>
              <a:rPr lang="en-US" dirty="0"/>
              <a:t>LB Diagnosis</a:t>
            </a:r>
          </a:p>
          <a:p>
            <a:pPr marL="342900" lvl="1" indent="-342900">
              <a:buFont typeface="Arial" panose="020B0604020202020204" pitchFamily="34" charset="0"/>
              <a:buChar char="•"/>
            </a:pPr>
            <a:r>
              <a:rPr lang="en-US" dirty="0"/>
              <a:t>Error Messages</a:t>
            </a:r>
          </a:p>
          <a:p>
            <a:pPr marL="342900" lvl="1" indent="-342900">
              <a:buFont typeface="Arial" panose="020B0604020202020204" pitchFamily="34" charset="0"/>
              <a:buChar char="•"/>
            </a:pPr>
            <a:r>
              <a:rPr lang="en-US" dirty="0"/>
              <a:t>Miscellaneous</a:t>
            </a:r>
          </a:p>
          <a:p>
            <a:pPr marL="685800" lvl="2" indent="-342900">
              <a:buFont typeface="Arial" panose="020B0604020202020204" pitchFamily="34" charset="0"/>
              <a:buChar char="•"/>
            </a:pPr>
            <a:r>
              <a:rPr lang="en-US" dirty="0"/>
              <a:t>Cascade of VIP</a:t>
            </a:r>
          </a:p>
          <a:p>
            <a:pPr marL="342900" lvl="1" indent="-342900">
              <a:buFont typeface="Arial" panose="020B0604020202020204" pitchFamily="34" charset="0"/>
              <a:buChar char="•"/>
            </a:pPr>
            <a:endParaRPr lang="en-US" dirty="0"/>
          </a:p>
          <a:p>
            <a:pPr marL="342900" lvl="1" indent="-342900">
              <a:buFont typeface="Arial" panose="020B0604020202020204" pitchFamily="34" charset="0"/>
              <a:buChar char="•"/>
            </a:pPr>
            <a:endParaRPr lang="en-US" dirty="0"/>
          </a:p>
        </p:txBody>
      </p:sp>
    </p:spTree>
    <p:extLst>
      <p:ext uri="{BB962C8B-B14F-4D97-AF65-F5344CB8AC3E}">
        <p14:creationId xmlns:p14="http://schemas.microsoft.com/office/powerpoint/2010/main" val="858171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4">
            <a:extLst>
              <a:ext uri="{FF2B5EF4-FFF2-40B4-BE49-F238E27FC236}">
                <a16:creationId xmlns:a16="http://schemas.microsoft.com/office/drawing/2014/main" id="{C20C1940-3065-4F5C-9D21-B30B34A42BF5}"/>
              </a:ext>
            </a:extLst>
          </p:cNvPr>
          <p:cNvSpPr txBox="1">
            <a:spLocks/>
          </p:cNvSpPr>
          <p:nvPr/>
        </p:nvSpPr>
        <p:spPr>
          <a:xfrm>
            <a:off x="5008531" y="5161033"/>
            <a:ext cx="6479601" cy="1629198"/>
          </a:xfrm>
          <a:prstGeom prst="rect">
            <a:avLst/>
          </a:prstGeom>
        </p:spPr>
        <p:txBody>
          <a:bodyPr vert="horz" lIns="0" tIns="0" rIns="0" bIns="0" rtlCol="0">
            <a:noAutofit/>
          </a:bodyPr>
          <a:lstStyle>
            <a:lvl1pPr marL="0" indent="0" algn="l" defTabSz="914400" rtl="0" eaLnBrk="1" latinLnBrk="0" hangingPunct="1">
              <a:lnSpc>
                <a:spcPct val="100000"/>
              </a:lnSpc>
              <a:spcBef>
                <a:spcPts val="1500"/>
              </a:spcBef>
              <a:buClr>
                <a:schemeClr val="tx1">
                  <a:lumMod val="60000"/>
                  <a:lumOff val="40000"/>
                </a:schemeClr>
              </a:buClr>
              <a:buSzPct val="90000"/>
              <a:buFont typeface="Arial" panose="020B0604020202020204" pitchFamily="34" charset="0"/>
              <a:buChar char="​"/>
              <a:defRPr sz="2000" kern="1200">
                <a:solidFill>
                  <a:schemeClr val="tx2"/>
                </a:solidFill>
                <a:latin typeface="+mn-lt"/>
                <a:ea typeface="+mn-ea"/>
                <a:cs typeface="+mn-cs"/>
              </a:defRPr>
            </a:lvl1pPr>
            <a:lvl2pPr marL="457200" indent="-184150" algn="l" defTabSz="914400" rtl="0" eaLnBrk="1" latinLnBrk="0" hangingPunct="1">
              <a:lnSpc>
                <a:spcPct val="100000"/>
              </a:lnSpc>
              <a:spcBef>
                <a:spcPts val="1200"/>
              </a:spcBef>
              <a:buClr>
                <a:schemeClr val="tx2"/>
              </a:buClr>
              <a:buSzPct val="90000"/>
              <a:buFont typeface="Arial" panose="020B0604020202020204" pitchFamily="34" charset="0"/>
              <a:buChar char="•"/>
              <a:defRPr sz="1800" kern="1200">
                <a:solidFill>
                  <a:schemeClr val="tx2"/>
                </a:solidFill>
                <a:latin typeface="+mn-lt"/>
                <a:ea typeface="+mn-ea"/>
                <a:cs typeface="+mn-cs"/>
              </a:defRPr>
            </a:lvl2pPr>
            <a:lvl3pPr marL="744538" indent="-169863" algn="l" defTabSz="914400" rtl="0" eaLnBrk="1" latinLnBrk="0" hangingPunct="1">
              <a:lnSpc>
                <a:spcPct val="100000"/>
              </a:lnSpc>
              <a:spcBef>
                <a:spcPts val="300"/>
              </a:spcBef>
              <a:spcAft>
                <a:spcPts val="0"/>
              </a:spcAft>
              <a:buClr>
                <a:schemeClr val="tx2"/>
              </a:buClr>
              <a:buSzPct val="90000"/>
              <a:buFont typeface="Camphor Std" panose="020B0504030404020204" pitchFamily="34" charset="0"/>
              <a:buChar char="–"/>
              <a:defRPr sz="1600" kern="1200">
                <a:solidFill>
                  <a:schemeClr val="tx2"/>
                </a:solidFill>
                <a:latin typeface="+mn-lt"/>
                <a:ea typeface="+mn-ea"/>
                <a:cs typeface="+mn-cs"/>
              </a:defRPr>
            </a:lvl3pPr>
            <a:lvl4pPr marL="969963" indent="-166688" algn="l" defTabSz="914400" rtl="0" eaLnBrk="1" latinLnBrk="0" hangingPunct="1">
              <a:lnSpc>
                <a:spcPct val="100000"/>
              </a:lnSpc>
              <a:spcBef>
                <a:spcPts val="300"/>
              </a:spcBef>
              <a:buClr>
                <a:schemeClr val="tx2"/>
              </a:buClr>
              <a:buSzPct val="90000"/>
              <a:buFont typeface="Arial" panose="020B0604020202020204" pitchFamily="34" charset="0"/>
              <a:buChar char="•"/>
              <a:defRPr sz="1400" kern="1200">
                <a:solidFill>
                  <a:schemeClr val="tx2"/>
                </a:solidFill>
                <a:latin typeface="+mn-lt"/>
                <a:ea typeface="+mn-ea"/>
                <a:cs typeface="+mn-cs"/>
              </a:defRPr>
            </a:lvl4pPr>
            <a:lvl5pPr marL="1143000" indent="-138113" algn="l" defTabSz="914400" rtl="0" eaLnBrk="1" latinLnBrk="0" hangingPunct="1">
              <a:lnSpc>
                <a:spcPct val="100000"/>
              </a:lnSpc>
              <a:spcBef>
                <a:spcPts val="300"/>
              </a:spcBef>
              <a:buClr>
                <a:schemeClr val="tx2"/>
              </a:buClr>
              <a:buSzPct val="90000"/>
              <a:buFont typeface="Camphor Std" panose="020B0504030404020204" pitchFamily="34" charset="0"/>
              <a:buChar char="–"/>
              <a:tabLst/>
              <a:defRPr sz="1400" kern="1200">
                <a:solidFill>
                  <a:schemeClr val="tx2"/>
                </a:solidFill>
                <a:latin typeface="+mn-lt"/>
                <a:ea typeface="+mn-ea"/>
                <a:cs typeface="+mn-cs"/>
              </a:defRPr>
            </a:lvl5pPr>
            <a:lvl6pPr marL="228600" indent="-228600" algn="l" defTabSz="914400" rtl="0" eaLnBrk="1" latinLnBrk="0" hangingPunct="1">
              <a:lnSpc>
                <a:spcPct val="100000"/>
              </a:lnSpc>
              <a:spcBef>
                <a:spcPts val="1800"/>
              </a:spcBef>
              <a:buClr>
                <a:schemeClr val="tx2"/>
              </a:buClr>
              <a:buSzPct val="90000"/>
              <a:buFont typeface="+mj-lt"/>
              <a:buAutoNum type="arabicPeriod"/>
              <a:defRPr sz="2000" kern="1200">
                <a:solidFill>
                  <a:schemeClr val="tx2"/>
                </a:solidFill>
                <a:latin typeface="+mn-lt"/>
                <a:ea typeface="+mn-ea"/>
                <a:cs typeface="+mn-cs"/>
              </a:defRPr>
            </a:lvl6pPr>
            <a:lvl7pPr marL="512763" indent="-228600" algn="l" defTabSz="914400" rtl="0" eaLnBrk="1" latinLnBrk="0" hangingPunct="1">
              <a:lnSpc>
                <a:spcPct val="100000"/>
              </a:lnSpc>
              <a:spcBef>
                <a:spcPts val="300"/>
              </a:spcBef>
              <a:buClr>
                <a:schemeClr val="tx2"/>
              </a:buClr>
              <a:buSzPct val="90000"/>
              <a:buFont typeface="+mj-lt"/>
              <a:buAutoNum type="alphaLcPeriod"/>
              <a:defRPr sz="1600" kern="1200">
                <a:solidFill>
                  <a:schemeClr val="tx2"/>
                </a:solidFill>
                <a:latin typeface="+mn-lt"/>
                <a:ea typeface="+mn-ea"/>
                <a:cs typeface="+mn-cs"/>
              </a:defRPr>
            </a:lvl7pPr>
            <a:lvl8pPr marL="741363" indent="-166688" algn="l" defTabSz="914400" rtl="0" eaLnBrk="1" latinLnBrk="0" hangingPunct="1">
              <a:lnSpc>
                <a:spcPct val="90000"/>
              </a:lnSpc>
              <a:spcBef>
                <a:spcPts val="600"/>
              </a:spcBef>
              <a:buClr>
                <a:schemeClr val="tx2"/>
              </a:buClr>
              <a:buSzPct val="90000"/>
              <a:buFont typeface="+mj-lt"/>
              <a:buAutoNum type="romanLcPeriod"/>
              <a:defRPr sz="1400" kern="1200">
                <a:solidFill>
                  <a:schemeClr val="tx2"/>
                </a:solidFill>
                <a:latin typeface="+mn-lt"/>
                <a:ea typeface="+mn-ea"/>
                <a:cs typeface="+mn-cs"/>
              </a:defRPr>
            </a:lvl8pPr>
            <a:lvl9pPr marL="284163" indent="-284163" algn="l" defTabSz="914400" rtl="0" eaLnBrk="1" latinLnBrk="0" hangingPunct="1">
              <a:lnSpc>
                <a:spcPct val="100000"/>
              </a:lnSpc>
              <a:spcBef>
                <a:spcPts val="1800"/>
              </a:spcBef>
              <a:buClr>
                <a:schemeClr val="tx2"/>
              </a:buClr>
              <a:buSzPct val="90000"/>
              <a:buFont typeface="+mj-lt"/>
              <a:buAutoNum type="alphaUcPeriod"/>
              <a:defRPr sz="2000" kern="1200">
                <a:solidFill>
                  <a:schemeClr val="tx2"/>
                </a:solidFill>
                <a:latin typeface="+mn-lt"/>
                <a:ea typeface="+mn-ea"/>
                <a:cs typeface="+mn-cs"/>
              </a:defRPr>
            </a:lvl9pPr>
          </a:lstStyle>
          <a:p>
            <a:pPr marL="342900" indent="-342900">
              <a:buFont typeface="Arial" panose="020B0604020202020204" pitchFamily="34" charset="0"/>
              <a:buChar char="•"/>
            </a:pPr>
            <a:endParaRPr lang="en-US" sz="1000" dirty="0">
              <a:latin typeface="Courier New" panose="02070309020205020404" pitchFamily="49" charset="0"/>
              <a:cs typeface="Courier New" panose="02070309020205020404" pitchFamily="49" charset="0"/>
            </a:endParaRPr>
          </a:p>
          <a:p>
            <a:pPr lvl="3" indent="0">
              <a:spcBef>
                <a:spcPts val="0"/>
              </a:spcBef>
              <a:buFont typeface="Arial" panose="020B0604020202020204" pitchFamily="34" charset="0"/>
              <a:buNone/>
            </a:pPr>
            <a:r>
              <a:rPr lang="en-US" sz="1000" dirty="0">
                <a:latin typeface="Courier New" panose="02070309020205020404" pitchFamily="49" charset="0"/>
                <a:cs typeface="Courier New" panose="02070309020205020404" pitchFamily="49" charset="0"/>
              </a:rPr>
              <a:t>Member</a:t>
            </a:r>
          </a:p>
          <a:p>
            <a:pPr lvl="3" indent="0">
              <a:spcBef>
                <a:spcPts val="0"/>
              </a:spcBef>
              <a:buFont typeface="Arial" panose="020B0604020202020204" pitchFamily="34" charset="0"/>
              <a:buNone/>
            </a:pPr>
            <a:r>
              <a:rPr lang="en-US" sz="1000" dirty="0">
                <a:latin typeface="Courier New" panose="02070309020205020404" pitchFamily="49" charset="0"/>
                <a:cs typeface="Courier New" panose="02070309020205020404" pitchFamily="49" charset="0"/>
              </a:rPr>
              <a:t>Display-Name                : S1</a:t>
            </a:r>
          </a:p>
          <a:p>
            <a:pPr lvl="3" indent="0">
              <a:spcBef>
                <a:spcPts val="0"/>
              </a:spcBef>
              <a:buFont typeface="Arial" panose="020B0604020202020204" pitchFamily="34" charset="0"/>
              <a:buNone/>
            </a:pPr>
            <a:r>
              <a:rPr lang="en-US" sz="1000" dirty="0">
                <a:latin typeface="Courier New" panose="02070309020205020404" pitchFamily="49" charset="0"/>
                <a:cs typeface="Courier New" panose="02070309020205020404" pitchFamily="49" charset="0"/>
              </a:rPr>
              <a:t>Type                        : primary</a:t>
            </a:r>
          </a:p>
          <a:p>
            <a:pPr lvl="3" indent="0">
              <a:spcBef>
                <a:spcPts val="0"/>
              </a:spcBef>
              <a:buFont typeface="Arial" panose="020B0604020202020204" pitchFamily="34" charset="0"/>
              <a:buNone/>
            </a:pPr>
            <a:r>
              <a:rPr lang="en-US" sz="1000" dirty="0">
                <a:latin typeface="Courier New" panose="02070309020205020404" pitchFamily="49" charset="0"/>
                <a:cs typeface="Courier New" panose="02070309020205020404" pitchFamily="49" charset="0"/>
              </a:rPr>
              <a:t>IP                          : 10.1.1.11</a:t>
            </a:r>
          </a:p>
          <a:p>
            <a:pPr lvl="3" indent="0">
              <a:spcBef>
                <a:spcPts val="0"/>
              </a:spcBef>
              <a:buFont typeface="Arial" panose="020B0604020202020204" pitchFamily="34" charset="0"/>
              <a:buNone/>
            </a:pPr>
            <a:r>
              <a:rPr lang="en-US" sz="1000" dirty="0">
                <a:latin typeface="Courier New" panose="02070309020205020404" pitchFamily="49" charset="0"/>
                <a:cs typeface="Courier New" panose="02070309020205020404" pitchFamily="49" charset="0"/>
              </a:rPr>
              <a:t>Port                        : 443</a:t>
            </a:r>
          </a:p>
          <a:p>
            <a:pPr lvl="3" indent="0">
              <a:spcBef>
                <a:spcPts val="0"/>
              </a:spcBef>
              <a:buFont typeface="Arial" panose="020B0604020202020204" pitchFamily="34" charset="0"/>
              <a:buNone/>
            </a:pPr>
            <a:r>
              <a:rPr lang="en-US" sz="1000" dirty="0">
                <a:latin typeface="Courier New" panose="02070309020205020404" pitchFamily="49" charset="0"/>
                <a:cs typeface="Courier New" panose="02070309020205020404" pitchFamily="49" charset="0"/>
              </a:rPr>
              <a:t>Status                      : down</a:t>
            </a:r>
          </a:p>
          <a:p>
            <a:pPr lvl="3" indent="0">
              <a:spcBef>
                <a:spcPts val="0"/>
              </a:spcBef>
              <a:buFont typeface="Arial" panose="020B0604020202020204" pitchFamily="34" charset="0"/>
              <a:buNone/>
            </a:pPr>
            <a:r>
              <a:rPr lang="en-US" sz="1000" dirty="0">
                <a:latin typeface="Courier New" panose="02070309020205020404" pitchFamily="49" charset="0"/>
                <a:cs typeface="Courier New" panose="02070309020205020404" pitchFamily="49" charset="0"/>
              </a:rPr>
              <a:t>Last-Check-Time             : 2019-04-08 20:04:00</a:t>
            </a:r>
          </a:p>
          <a:p>
            <a:pPr lvl="3" indent="0">
              <a:spcBef>
                <a:spcPts val="0"/>
              </a:spcBef>
              <a:buFont typeface="Arial" panose="020B0604020202020204" pitchFamily="34" charset="0"/>
              <a:buNone/>
            </a:pPr>
            <a:r>
              <a:rPr lang="en-US" sz="1000" dirty="0">
                <a:latin typeface="Courier New" panose="02070309020205020404" pitchFamily="49" charset="0"/>
                <a:cs typeface="Courier New" panose="02070309020205020404" pitchFamily="49" charset="0"/>
              </a:rPr>
              <a:t>Last-State-Change-Time      : 2019-04-08 18:55:23</a:t>
            </a:r>
          </a:p>
          <a:p>
            <a:pPr lvl="3" indent="0">
              <a:spcBef>
                <a:spcPts val="0"/>
              </a:spcBef>
              <a:buFont typeface="Arial" panose="020B0604020202020204" pitchFamily="34" charset="0"/>
              <a:buNone/>
            </a:pPr>
            <a:r>
              <a:rPr lang="en-US" sz="1000" dirty="0">
                <a:latin typeface="Courier New" panose="02070309020205020404" pitchFamily="49" charset="0"/>
                <a:cs typeface="Courier New" panose="02070309020205020404" pitchFamily="49" charset="0"/>
              </a:rPr>
              <a:t>Failure-Reason              : Connect to Peer Failure</a:t>
            </a:r>
          </a:p>
          <a:p>
            <a:pPr lvl="3" indent="0">
              <a:buFont typeface="Arial" panose="020B0604020202020204" pitchFamily="34" charset="0"/>
              <a:buNone/>
            </a:pPr>
            <a:endParaRPr lang="en-US" sz="1000" dirty="0">
              <a:latin typeface="Courier New" panose="02070309020205020404" pitchFamily="49" charset="0"/>
              <a:cs typeface="Courier New" panose="02070309020205020404" pitchFamily="49" charset="0"/>
            </a:endParaRPr>
          </a:p>
        </p:txBody>
      </p:sp>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a:xfrm>
            <a:off x="296092" y="1600201"/>
            <a:ext cx="11808822" cy="4572000"/>
          </a:xfrm>
        </p:spPr>
        <p:txBody>
          <a:bodyPr/>
          <a:lstStyle/>
          <a:p>
            <a:pPr marL="342900" indent="-342900">
              <a:buFont typeface="Arial" panose="020B0604020202020204" pitchFamily="34" charset="0"/>
              <a:buChar char="•"/>
            </a:pPr>
            <a:r>
              <a:rPr lang="en-US" dirty="0"/>
              <a:t>Deep information on Pool Member status is available</a:t>
            </a:r>
          </a:p>
          <a:p>
            <a:pPr marL="800100" lvl="1" indent="-342900"/>
            <a:r>
              <a:rPr lang="en-US" dirty="0"/>
              <a:t>CLI</a:t>
            </a:r>
          </a:p>
          <a:p>
            <a:pPr lvl="3" indent="0">
              <a:buNone/>
            </a:pPr>
            <a:r>
              <a:rPr lang="en-US" sz="1200" dirty="0">
                <a:solidFill>
                  <a:srgbClr val="FF0000"/>
                </a:solidFill>
                <a:latin typeface="Courier New" panose="02070309020205020404" pitchFamily="49" charset="0"/>
                <a:cs typeface="Courier New" panose="02070309020205020404" pitchFamily="49" charset="0"/>
              </a:rPr>
              <a:t>lab1-edge1&gt; get load-balancer d81cfcf8-063f-451c-a61a-774286c3d3d9 pool 66a321cf-62f2-4e2d-a0f5-c06716b68c47 status</a:t>
            </a:r>
          </a:p>
          <a:p>
            <a:pPr lvl="3" indent="0">
              <a:spcBef>
                <a:spcPts val="0"/>
              </a:spcBef>
              <a:buNone/>
            </a:pPr>
            <a:r>
              <a:rPr lang="en-US" sz="1000" dirty="0">
                <a:latin typeface="Courier New" panose="02070309020205020404" pitchFamily="49" charset="0"/>
                <a:cs typeface="Courier New" panose="02070309020205020404" pitchFamily="49" charset="0"/>
              </a:rPr>
              <a:t>Pool</a:t>
            </a:r>
          </a:p>
          <a:p>
            <a:pPr lvl="3" indent="0">
              <a:spcBef>
                <a:spcPts val="0"/>
              </a:spcBef>
              <a:buNone/>
            </a:pPr>
            <a:r>
              <a:rPr lang="en-US" sz="1000" dirty="0">
                <a:latin typeface="Courier New" panose="02070309020205020404" pitchFamily="49" charset="0"/>
                <a:cs typeface="Courier New" panose="02070309020205020404" pitchFamily="49" charset="0"/>
              </a:rPr>
              <a:t>UUID                        : 66a321cf-62f2-4e2d-a0f5-c06716b68c47</a:t>
            </a:r>
          </a:p>
          <a:p>
            <a:pPr lvl="3" indent="0">
              <a:spcBef>
                <a:spcPts val="0"/>
              </a:spcBef>
              <a:buNone/>
            </a:pPr>
            <a:r>
              <a:rPr lang="en-US" sz="1000" dirty="0">
                <a:latin typeface="Courier New" panose="02070309020205020404" pitchFamily="49" charset="0"/>
                <a:cs typeface="Courier New" panose="02070309020205020404" pitchFamily="49" charset="0"/>
              </a:rPr>
              <a:t>Display-Name                : Pool1-HTTPS</a:t>
            </a:r>
          </a:p>
          <a:p>
            <a:pPr lvl="3" indent="0">
              <a:spcBef>
                <a:spcPts val="0"/>
              </a:spcBef>
              <a:buNone/>
            </a:pPr>
            <a:r>
              <a:rPr lang="en-US" sz="1000" dirty="0">
                <a:solidFill>
                  <a:srgbClr val="FF0000"/>
                </a:solidFill>
                <a:latin typeface="Courier New" panose="02070309020205020404" pitchFamily="49" charset="0"/>
                <a:cs typeface="Courier New" panose="02070309020205020404" pitchFamily="49" charset="0"/>
              </a:rPr>
              <a:t>Status                      : </a:t>
            </a:r>
            <a:r>
              <a:rPr lang="en-US" sz="1000" dirty="0" err="1">
                <a:solidFill>
                  <a:srgbClr val="FF0000"/>
                </a:solidFill>
                <a:latin typeface="Courier New" panose="02070309020205020404" pitchFamily="49" charset="0"/>
                <a:cs typeface="Courier New" panose="02070309020205020404" pitchFamily="49" charset="0"/>
              </a:rPr>
              <a:t>partially_up</a:t>
            </a:r>
            <a:endParaRPr lang="en-US" sz="1000" dirty="0">
              <a:solidFill>
                <a:srgbClr val="FF0000"/>
              </a:solidFill>
              <a:latin typeface="Courier New" panose="02070309020205020404" pitchFamily="49" charset="0"/>
              <a:cs typeface="Courier New" panose="02070309020205020404" pitchFamily="49" charset="0"/>
            </a:endParaRPr>
          </a:p>
          <a:p>
            <a:pPr lvl="3" indent="0">
              <a:spcBef>
                <a:spcPts val="0"/>
              </a:spcBef>
              <a:buNone/>
            </a:pPr>
            <a:r>
              <a:rPr lang="en-US" sz="1000" dirty="0">
                <a:latin typeface="Courier New" panose="02070309020205020404" pitchFamily="49" charset="0"/>
                <a:cs typeface="Courier New" panose="02070309020205020404" pitchFamily="49" charset="0"/>
              </a:rPr>
              <a:t>Total-Members               : 2</a:t>
            </a:r>
          </a:p>
          <a:p>
            <a:pPr lvl="3" indent="0">
              <a:spcBef>
                <a:spcPts val="0"/>
              </a:spcBef>
              <a:buNone/>
            </a:pPr>
            <a:r>
              <a:rPr lang="en-US" sz="1000" dirty="0">
                <a:latin typeface="Courier New" panose="02070309020205020404" pitchFamily="49" charset="0"/>
                <a:cs typeface="Courier New" panose="02070309020205020404" pitchFamily="49" charset="0"/>
              </a:rPr>
              <a:t>Primary Up                  : 1</a:t>
            </a:r>
          </a:p>
          <a:p>
            <a:pPr lvl="3" indent="0">
              <a:spcBef>
                <a:spcPts val="0"/>
              </a:spcBef>
              <a:buNone/>
            </a:pPr>
            <a:r>
              <a:rPr lang="en-US" sz="1000" dirty="0">
                <a:latin typeface="Courier New" panose="02070309020205020404" pitchFamily="49" charset="0"/>
                <a:cs typeface="Courier New" panose="02070309020205020404" pitchFamily="49" charset="0"/>
              </a:rPr>
              <a:t>Primary Down                : 1</a:t>
            </a:r>
          </a:p>
          <a:p>
            <a:pPr lvl="3" indent="0">
              <a:spcBef>
                <a:spcPts val="0"/>
              </a:spcBef>
              <a:buNone/>
            </a:pPr>
            <a:r>
              <a:rPr lang="en-US" sz="1000" dirty="0">
                <a:latin typeface="Courier New" panose="02070309020205020404" pitchFamily="49" charset="0"/>
                <a:cs typeface="Courier New" panose="02070309020205020404" pitchFamily="49" charset="0"/>
              </a:rPr>
              <a:t>Primary Disabled            : 0</a:t>
            </a:r>
          </a:p>
          <a:p>
            <a:pPr lvl="3" indent="0">
              <a:spcBef>
                <a:spcPts val="0"/>
              </a:spcBef>
              <a:buNone/>
            </a:pPr>
            <a:r>
              <a:rPr lang="en-US" sz="1000" dirty="0">
                <a:latin typeface="Courier New" panose="02070309020205020404" pitchFamily="49" charset="0"/>
                <a:cs typeface="Courier New" panose="02070309020205020404" pitchFamily="49" charset="0"/>
              </a:rPr>
              <a:t>Primary Graceful Disabled   : 0</a:t>
            </a:r>
          </a:p>
          <a:p>
            <a:pPr lvl="3" indent="0">
              <a:spcBef>
                <a:spcPts val="0"/>
              </a:spcBef>
              <a:buNone/>
            </a:pPr>
            <a:r>
              <a:rPr lang="en-US" sz="1000" dirty="0">
                <a:latin typeface="Courier New" panose="02070309020205020404" pitchFamily="49" charset="0"/>
                <a:cs typeface="Courier New" panose="02070309020205020404" pitchFamily="49" charset="0"/>
              </a:rPr>
              <a:t>Backup Up                   : 0</a:t>
            </a:r>
          </a:p>
          <a:p>
            <a:pPr lvl="3" indent="0">
              <a:spcBef>
                <a:spcPts val="0"/>
              </a:spcBef>
              <a:buNone/>
            </a:pPr>
            <a:r>
              <a:rPr lang="en-US" sz="1000" dirty="0">
                <a:latin typeface="Courier New" panose="02070309020205020404" pitchFamily="49" charset="0"/>
                <a:cs typeface="Courier New" panose="02070309020205020404" pitchFamily="49" charset="0"/>
              </a:rPr>
              <a:t>Backup Down                 : 0</a:t>
            </a:r>
          </a:p>
          <a:p>
            <a:pPr lvl="3" indent="0">
              <a:spcBef>
                <a:spcPts val="0"/>
              </a:spcBef>
              <a:buNone/>
            </a:pPr>
            <a:r>
              <a:rPr lang="en-US" sz="1000" dirty="0">
                <a:latin typeface="Courier New" panose="02070309020205020404" pitchFamily="49" charset="0"/>
                <a:cs typeface="Courier New" panose="02070309020205020404" pitchFamily="49" charset="0"/>
              </a:rPr>
              <a:t>Backup Graceful Disabled    : 0</a:t>
            </a:r>
          </a:p>
          <a:p>
            <a:pPr lvl="3" indent="0">
              <a:spcBef>
                <a:spcPts val="0"/>
              </a:spcBef>
              <a:buNone/>
            </a:pPr>
            <a:r>
              <a:rPr lang="en-US" sz="1000" dirty="0">
                <a:latin typeface="Courier New" panose="02070309020205020404" pitchFamily="49" charset="0"/>
                <a:cs typeface="Courier New" panose="02070309020205020404" pitchFamily="49" charset="0"/>
              </a:rPr>
              <a:t>Backup Disabled             : 0</a:t>
            </a:r>
          </a:p>
          <a:p>
            <a:pPr lvl="3" indent="0">
              <a:spcBef>
                <a:spcPts val="0"/>
              </a:spcBef>
              <a:buNone/>
            </a:pPr>
            <a:endParaRPr lang="en-US" sz="1000" dirty="0">
              <a:latin typeface="Courier New" panose="02070309020205020404" pitchFamily="49" charset="0"/>
              <a:cs typeface="Courier New" panose="02070309020205020404" pitchFamily="49" charset="0"/>
            </a:endParaRPr>
          </a:p>
          <a:p>
            <a:pPr lvl="3" indent="0">
              <a:spcBef>
                <a:spcPts val="0"/>
              </a:spcBef>
              <a:buNone/>
            </a:pPr>
            <a:r>
              <a:rPr lang="en-US" sz="1000" dirty="0">
                <a:latin typeface="Courier New" panose="02070309020205020404" pitchFamily="49" charset="0"/>
                <a:cs typeface="Courier New" panose="02070309020205020404" pitchFamily="49" charset="0"/>
              </a:rPr>
              <a:t>Member</a:t>
            </a:r>
          </a:p>
          <a:p>
            <a:pPr lvl="3" indent="0">
              <a:spcBef>
                <a:spcPts val="0"/>
              </a:spcBef>
              <a:buNone/>
            </a:pPr>
            <a:r>
              <a:rPr lang="en-US" sz="1000" dirty="0">
                <a:latin typeface="Courier New" panose="02070309020205020404" pitchFamily="49" charset="0"/>
                <a:cs typeface="Courier New" panose="02070309020205020404" pitchFamily="49" charset="0"/>
              </a:rPr>
              <a:t>Display-Name                : S2</a:t>
            </a:r>
          </a:p>
          <a:p>
            <a:pPr lvl="3" indent="0">
              <a:spcBef>
                <a:spcPts val="0"/>
              </a:spcBef>
              <a:buNone/>
            </a:pPr>
            <a:r>
              <a:rPr lang="en-US" sz="1000" dirty="0">
                <a:latin typeface="Courier New" panose="02070309020205020404" pitchFamily="49" charset="0"/>
                <a:cs typeface="Courier New" panose="02070309020205020404" pitchFamily="49" charset="0"/>
              </a:rPr>
              <a:t>Type                        : primary</a:t>
            </a:r>
          </a:p>
          <a:p>
            <a:pPr lvl="3" indent="0">
              <a:spcBef>
                <a:spcPts val="0"/>
              </a:spcBef>
              <a:buNone/>
            </a:pPr>
            <a:r>
              <a:rPr lang="en-US" sz="1000" dirty="0">
                <a:latin typeface="Courier New" panose="02070309020205020404" pitchFamily="49" charset="0"/>
                <a:cs typeface="Courier New" panose="02070309020205020404" pitchFamily="49" charset="0"/>
              </a:rPr>
              <a:t>IP                          : 10.1.1.12</a:t>
            </a:r>
          </a:p>
          <a:p>
            <a:pPr lvl="3" indent="0">
              <a:spcBef>
                <a:spcPts val="0"/>
              </a:spcBef>
              <a:buNone/>
            </a:pPr>
            <a:r>
              <a:rPr lang="en-US" sz="1000" dirty="0">
                <a:latin typeface="Courier New" panose="02070309020205020404" pitchFamily="49" charset="0"/>
                <a:cs typeface="Courier New" panose="02070309020205020404" pitchFamily="49" charset="0"/>
              </a:rPr>
              <a:t>Port                        : 443</a:t>
            </a:r>
          </a:p>
          <a:p>
            <a:pPr lvl="3" indent="0">
              <a:spcBef>
                <a:spcPts val="0"/>
              </a:spcBef>
              <a:buNone/>
            </a:pPr>
            <a:r>
              <a:rPr lang="en-US" sz="1000" dirty="0">
                <a:latin typeface="Courier New" panose="02070309020205020404" pitchFamily="49" charset="0"/>
                <a:cs typeface="Courier New" panose="02070309020205020404" pitchFamily="49" charset="0"/>
              </a:rPr>
              <a:t>Status                      : up</a:t>
            </a:r>
          </a:p>
          <a:p>
            <a:pPr lvl="3" indent="0">
              <a:spcBef>
                <a:spcPts val="0"/>
              </a:spcBef>
              <a:buNone/>
            </a:pPr>
            <a:r>
              <a:rPr lang="en-US" sz="1000" dirty="0">
                <a:latin typeface="Courier New" panose="02070309020205020404" pitchFamily="49" charset="0"/>
                <a:cs typeface="Courier New" panose="02070309020205020404" pitchFamily="49" charset="0"/>
              </a:rPr>
              <a:t>Last-Check-Time             : 2019-04-08 20:03:58</a:t>
            </a:r>
          </a:p>
          <a:p>
            <a:pPr lvl="3" indent="0">
              <a:spcBef>
                <a:spcPts val="0"/>
              </a:spcBef>
              <a:buNone/>
            </a:pPr>
            <a:r>
              <a:rPr lang="en-US" sz="1000" dirty="0">
                <a:latin typeface="Courier New" panose="02070309020205020404" pitchFamily="49" charset="0"/>
                <a:cs typeface="Courier New" panose="02070309020205020404" pitchFamily="49" charset="0"/>
              </a:rPr>
              <a:t>Last-State-Change-Time      : 2019-04-08 18:52:00</a:t>
            </a:r>
          </a:p>
          <a:p>
            <a:pPr lvl="3" indent="0">
              <a:spcBef>
                <a:spcPts val="0"/>
              </a:spcBef>
              <a:buNone/>
            </a:pPr>
            <a:endParaRPr lang="en-US" sz="1000" dirty="0">
              <a:latin typeface="Courier New" panose="02070309020205020404" pitchFamily="49" charset="0"/>
              <a:cs typeface="Courier New" panose="02070309020205020404" pitchFamily="49" charset="0"/>
            </a:endParaRPr>
          </a:p>
          <a:p>
            <a:pPr lvl="3" indent="0">
              <a:buNone/>
            </a:pPr>
            <a:endParaRPr lang="en-US" sz="1000" dirty="0">
              <a:latin typeface="Courier New" panose="02070309020205020404" pitchFamily="49" charset="0"/>
              <a:cs typeface="Courier New" panose="02070309020205020404" pitchFamily="49" charset="0"/>
            </a:endParaRP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CCAEDF3C-C309-492F-A585-F466E5CE95D3}"/>
              </a:ext>
            </a:extLst>
          </p:cNvPr>
          <p:cNvSpPr>
            <a:spLocks noGrp="1"/>
          </p:cNvSpPr>
          <p:nvPr>
            <p:ph type="subTitle" idx="10"/>
          </p:nvPr>
        </p:nvSpPr>
        <p:spPr>
          <a:xfrm>
            <a:off x="592866" y="811830"/>
            <a:ext cx="10987947" cy="247743"/>
          </a:xfrm>
        </p:spPr>
        <p:txBody>
          <a:bodyPr/>
          <a:lstStyle/>
          <a:p>
            <a:r>
              <a:rPr lang="en-US" dirty="0"/>
              <a:t>Why Pool Member down</a:t>
            </a:r>
            <a:endParaRPr lang="fr-FR" dirty="0"/>
          </a:p>
        </p:txBody>
      </p:sp>
      <p:pic>
        <p:nvPicPr>
          <p:cNvPr id="7" name="Picture 6">
            <a:extLst>
              <a:ext uri="{FF2B5EF4-FFF2-40B4-BE49-F238E27FC236}">
                <a16:creationId xmlns:a16="http://schemas.microsoft.com/office/drawing/2014/main" id="{388FA4A0-AF48-49B7-BAA9-FD7FE01DAF3A}"/>
              </a:ext>
            </a:extLst>
          </p:cNvPr>
          <p:cNvPicPr>
            <a:picLocks noChangeAspect="1"/>
          </p:cNvPicPr>
          <p:nvPr/>
        </p:nvPicPr>
        <p:blipFill>
          <a:blip r:embed="rId3"/>
          <a:stretch>
            <a:fillRect/>
          </a:stretch>
        </p:blipFill>
        <p:spPr>
          <a:xfrm>
            <a:off x="10688473" y="108839"/>
            <a:ext cx="1272760" cy="2179322"/>
          </a:xfrm>
          <a:prstGeom prst="rect">
            <a:avLst/>
          </a:prstGeom>
        </p:spPr>
      </p:pic>
      <p:sp>
        <p:nvSpPr>
          <p:cNvPr id="14" name="Rectangle 13">
            <a:extLst>
              <a:ext uri="{FF2B5EF4-FFF2-40B4-BE49-F238E27FC236}">
                <a16:creationId xmlns:a16="http://schemas.microsoft.com/office/drawing/2014/main" id="{357E33D3-EB95-4870-86AF-E3BC8D4064AC}"/>
              </a:ext>
            </a:extLst>
          </p:cNvPr>
          <p:cNvSpPr/>
          <p:nvPr/>
        </p:nvSpPr>
        <p:spPr>
          <a:xfrm>
            <a:off x="5957741" y="6538365"/>
            <a:ext cx="4173683" cy="174464"/>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7" name="Rectangle 16">
            <a:extLst>
              <a:ext uri="{FF2B5EF4-FFF2-40B4-BE49-F238E27FC236}">
                <a16:creationId xmlns:a16="http://schemas.microsoft.com/office/drawing/2014/main" id="{EDD5BEF1-12D8-4B86-9CC4-E47552B8A8D9}"/>
              </a:ext>
            </a:extLst>
          </p:cNvPr>
          <p:cNvSpPr/>
          <p:nvPr/>
        </p:nvSpPr>
        <p:spPr>
          <a:xfrm>
            <a:off x="9389667" y="5519646"/>
            <a:ext cx="2191146" cy="246221"/>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spcAft>
                <a:spcPts val="600"/>
              </a:spcAft>
            </a:pPr>
            <a:r>
              <a:rPr lang="en-US" sz="1000" dirty="0">
                <a:solidFill>
                  <a:schemeClr val="tx2"/>
                </a:solidFill>
                <a:latin typeface="Calibri" panose="020F0502020204030204" pitchFamily="34" charset="0"/>
              </a:rPr>
              <a:t>Reason of the Pool Status Down</a:t>
            </a:r>
          </a:p>
        </p:txBody>
      </p:sp>
      <p:cxnSp>
        <p:nvCxnSpPr>
          <p:cNvPr id="18" name="Straight Arrow Connector 17">
            <a:extLst>
              <a:ext uri="{FF2B5EF4-FFF2-40B4-BE49-F238E27FC236}">
                <a16:creationId xmlns:a16="http://schemas.microsoft.com/office/drawing/2014/main" id="{1BB8687D-84D4-4BD4-8432-A31A1CE6AD26}"/>
              </a:ext>
            </a:extLst>
          </p:cNvPr>
          <p:cNvCxnSpPr>
            <a:cxnSpLocks/>
          </p:cNvCxnSpPr>
          <p:nvPr/>
        </p:nvCxnSpPr>
        <p:spPr bwMode="gray">
          <a:xfrm flipH="1">
            <a:off x="9962147" y="5773562"/>
            <a:ext cx="726326" cy="734169"/>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94369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a:xfrm>
            <a:off x="296092" y="1600201"/>
            <a:ext cx="11808822" cy="4572000"/>
          </a:xfrm>
        </p:spPr>
        <p:txBody>
          <a:bodyPr/>
          <a:lstStyle/>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a:buNone/>
            </a:pPr>
            <a:endParaRPr lang="en-US" dirty="0"/>
          </a:p>
          <a:p>
            <a:pPr marL="342900" indent="-342900">
              <a:buFont typeface="Arial" panose="020B0604020202020204" pitchFamily="34" charset="0"/>
              <a:buChar char="•"/>
            </a:pPr>
            <a:r>
              <a:rPr lang="en-US" dirty="0"/>
              <a:t>When all the Pool Members are down, NSX-T L7-VIP can not forward the clients request to a pool member</a:t>
            </a:r>
          </a:p>
          <a:p>
            <a:pPr marL="342900" indent="-342900">
              <a:buFont typeface="Arial" panose="020B0604020202020204" pitchFamily="34" charset="0"/>
              <a:buChar char="•"/>
            </a:pPr>
            <a:r>
              <a:rPr lang="en-US" dirty="0"/>
              <a:t>In that case NSX-T L7-VIP does reply a “502 Bad Gateway” response to clients</a:t>
            </a: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CCAEDF3C-C309-492F-A585-F466E5CE95D3}"/>
              </a:ext>
            </a:extLst>
          </p:cNvPr>
          <p:cNvSpPr>
            <a:spLocks noGrp="1"/>
          </p:cNvSpPr>
          <p:nvPr>
            <p:ph type="subTitle" idx="10"/>
          </p:nvPr>
        </p:nvSpPr>
        <p:spPr>
          <a:xfrm>
            <a:off x="592866" y="811830"/>
            <a:ext cx="10987947" cy="247743"/>
          </a:xfrm>
        </p:spPr>
        <p:txBody>
          <a:bodyPr/>
          <a:lstStyle/>
          <a:p>
            <a:r>
              <a:rPr lang="en-US" dirty="0"/>
              <a:t>Why Clients receive a “502 Bad Gateway” response</a:t>
            </a:r>
          </a:p>
        </p:txBody>
      </p:sp>
      <p:pic>
        <p:nvPicPr>
          <p:cNvPr id="7" name="Picture 6">
            <a:extLst>
              <a:ext uri="{FF2B5EF4-FFF2-40B4-BE49-F238E27FC236}">
                <a16:creationId xmlns:a16="http://schemas.microsoft.com/office/drawing/2014/main" id="{388FA4A0-AF48-49B7-BAA9-FD7FE01DAF3A}"/>
              </a:ext>
            </a:extLst>
          </p:cNvPr>
          <p:cNvPicPr>
            <a:picLocks noChangeAspect="1"/>
          </p:cNvPicPr>
          <p:nvPr/>
        </p:nvPicPr>
        <p:blipFill>
          <a:blip r:embed="rId3"/>
          <a:stretch>
            <a:fillRect/>
          </a:stretch>
        </p:blipFill>
        <p:spPr>
          <a:xfrm>
            <a:off x="10688473" y="108839"/>
            <a:ext cx="1272760" cy="2179322"/>
          </a:xfrm>
          <a:prstGeom prst="rect">
            <a:avLst/>
          </a:prstGeom>
        </p:spPr>
      </p:pic>
      <p:pic>
        <p:nvPicPr>
          <p:cNvPr id="6" name="Picture 5">
            <a:extLst>
              <a:ext uri="{FF2B5EF4-FFF2-40B4-BE49-F238E27FC236}">
                <a16:creationId xmlns:a16="http://schemas.microsoft.com/office/drawing/2014/main" id="{F353C95B-4600-8B43-AB50-ACDDC70B5248}"/>
              </a:ext>
            </a:extLst>
          </p:cNvPr>
          <p:cNvPicPr>
            <a:picLocks noChangeAspect="1"/>
          </p:cNvPicPr>
          <p:nvPr/>
        </p:nvPicPr>
        <p:blipFill>
          <a:blip r:embed="rId4"/>
          <a:stretch>
            <a:fillRect/>
          </a:stretch>
        </p:blipFill>
        <p:spPr>
          <a:xfrm>
            <a:off x="2851953" y="1600201"/>
            <a:ext cx="5280660" cy="1668780"/>
          </a:xfrm>
          <a:prstGeom prst="rect">
            <a:avLst/>
          </a:prstGeom>
        </p:spPr>
      </p:pic>
      <p:grpSp>
        <p:nvGrpSpPr>
          <p:cNvPr id="12" name="Group 11">
            <a:extLst>
              <a:ext uri="{FF2B5EF4-FFF2-40B4-BE49-F238E27FC236}">
                <a16:creationId xmlns:a16="http://schemas.microsoft.com/office/drawing/2014/main" id="{B15654D9-E330-3347-9F19-F22D14C499FC}"/>
              </a:ext>
            </a:extLst>
          </p:cNvPr>
          <p:cNvGrpSpPr/>
          <p:nvPr/>
        </p:nvGrpSpPr>
        <p:grpSpPr>
          <a:xfrm>
            <a:off x="10797330" y="1922120"/>
            <a:ext cx="1272760" cy="446612"/>
            <a:chOff x="9841473" y="586220"/>
            <a:chExt cx="1780777" cy="3312193"/>
          </a:xfrm>
        </p:grpSpPr>
        <p:sp>
          <p:nvSpPr>
            <p:cNvPr id="13" name="Rectangle 12">
              <a:extLst>
                <a:ext uri="{FF2B5EF4-FFF2-40B4-BE49-F238E27FC236}">
                  <a16:creationId xmlns:a16="http://schemas.microsoft.com/office/drawing/2014/main" id="{BC82D7CA-815C-7346-B0C0-81E29A0C68AF}"/>
                </a:ext>
              </a:extLst>
            </p:cNvPr>
            <p:cNvSpPr/>
            <p:nvPr/>
          </p:nvSpPr>
          <p:spPr>
            <a:xfrm>
              <a:off x="9847623" y="592919"/>
              <a:ext cx="1773646" cy="3298795"/>
            </a:xfrm>
            <a:prstGeom prst="rect">
              <a:avLst/>
            </a:prstGeom>
            <a:solidFill>
              <a:srgbClr val="FF0000">
                <a:alpha val="50000"/>
              </a:srgbClr>
            </a:solidFill>
            <a:ln w="38100">
              <a:solidFill>
                <a:srgbClr val="FF0000"/>
              </a:solidFill>
              <a:prstDash val="solid"/>
            </a:ln>
            <a:effectLst/>
          </p:spPr>
          <p:style>
            <a:lnRef idx="1">
              <a:schemeClr val="accent1"/>
            </a:lnRef>
            <a:fillRef idx="3">
              <a:schemeClr val="accent1"/>
            </a:fillRef>
            <a:effectRef idx="2">
              <a:schemeClr val="accent1"/>
            </a:effectRef>
            <a:fontRef idx="minor">
              <a:schemeClr val="lt1"/>
            </a:fontRef>
          </p:style>
          <p:txBody>
            <a:bodyPr rtlCol="0" anchor="t"/>
            <a:lstStyle/>
            <a:p>
              <a:pPr algn="ctr"/>
              <a:endParaRPr lang="en-US" sz="1200" dirty="0">
                <a:solidFill>
                  <a:schemeClr val="tx1"/>
                </a:solidFill>
                <a:latin typeface="Calibri" panose="020F0502020204030204" pitchFamily="34" charset="0"/>
              </a:endParaRPr>
            </a:p>
          </p:txBody>
        </p:sp>
        <p:cxnSp>
          <p:nvCxnSpPr>
            <p:cNvPr id="15" name="Straight Connector 14">
              <a:extLst>
                <a:ext uri="{FF2B5EF4-FFF2-40B4-BE49-F238E27FC236}">
                  <a16:creationId xmlns:a16="http://schemas.microsoft.com/office/drawing/2014/main" id="{E7DEF7AD-7999-1542-AA30-E9C9278DEEDE}"/>
                </a:ext>
              </a:extLst>
            </p:cNvPr>
            <p:cNvCxnSpPr>
              <a:cxnSpLocks/>
            </p:cNvCxnSpPr>
            <p:nvPr/>
          </p:nvCxnSpPr>
          <p:spPr bwMode="gray">
            <a:xfrm>
              <a:off x="9841473" y="586220"/>
              <a:ext cx="1780777" cy="3312193"/>
            </a:xfrm>
            <a:prstGeom prst="line">
              <a:avLst/>
            </a:prstGeom>
            <a:ln w="38100">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5FD79F3-A2DD-E442-AC19-FE1A6717B49D}"/>
                </a:ext>
              </a:extLst>
            </p:cNvPr>
            <p:cNvCxnSpPr>
              <a:cxnSpLocks/>
            </p:cNvCxnSpPr>
            <p:nvPr/>
          </p:nvCxnSpPr>
          <p:spPr bwMode="gray">
            <a:xfrm flipH="1">
              <a:off x="9847623" y="597457"/>
              <a:ext cx="1767498" cy="3300956"/>
            </a:xfrm>
            <a:prstGeom prst="line">
              <a:avLst/>
            </a:prstGeom>
            <a:ln w="38100">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4F76A3C3-325F-2F49-8BD6-7551E74F098B}"/>
              </a:ext>
            </a:extLst>
          </p:cNvPr>
          <p:cNvSpPr txBox="1"/>
          <p:nvPr/>
        </p:nvSpPr>
        <p:spPr>
          <a:xfrm>
            <a:off x="11609201" y="1234424"/>
            <a:ext cx="503664" cy="246221"/>
          </a:xfrm>
          <a:prstGeom prst="rect">
            <a:avLst/>
          </a:prstGeom>
          <a:noFill/>
        </p:spPr>
        <p:txBody>
          <a:bodyPr wrap="none" rtlCol="0">
            <a:spAutoFit/>
          </a:bodyPr>
          <a:lstStyle/>
          <a:p>
            <a:r>
              <a:rPr lang="en-US" sz="1000" dirty="0">
                <a:solidFill>
                  <a:schemeClr val="accent1"/>
                </a:solidFill>
                <a:latin typeface="Calibri" panose="020F0502020204030204" pitchFamily="34" charset="0"/>
              </a:rPr>
              <a:t>VIP L7</a:t>
            </a:r>
          </a:p>
        </p:txBody>
      </p:sp>
    </p:spTree>
    <p:extLst>
      <p:ext uri="{BB962C8B-B14F-4D97-AF65-F5344CB8AC3E}">
        <p14:creationId xmlns:p14="http://schemas.microsoft.com/office/powerpoint/2010/main" val="755690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a:xfrm>
            <a:off x="296092" y="1600201"/>
            <a:ext cx="11808822" cy="4572000"/>
          </a:xfrm>
        </p:spPr>
        <p:txBody>
          <a:bodyPr/>
          <a:lstStyle/>
          <a:p>
            <a:pPr marL="342900" indent="-342900">
              <a:buFont typeface="Arial" panose="020B0604020202020204" pitchFamily="34" charset="0"/>
              <a:buChar char="•"/>
            </a:pPr>
            <a:r>
              <a:rPr lang="en-US" dirty="0"/>
              <a:t>Layer 4 UDP VIP</a:t>
            </a:r>
          </a:p>
          <a:p>
            <a:pPr marL="800100" lvl="1" indent="-342900"/>
            <a:r>
              <a:rPr lang="en-US" dirty="0"/>
              <a:t>Client IP@: 10.114.218.199 / VIP: 21.21.21.6:22 / Pool Member: 10.1.1.12:22</a:t>
            </a:r>
          </a:p>
          <a:p>
            <a:pPr lvl="1" indent="0">
              <a:spcBef>
                <a:spcPts val="600"/>
              </a:spcBef>
              <a:buNone/>
            </a:pPr>
            <a:r>
              <a:rPr lang="en-US" sz="1400" dirty="0">
                <a:latin typeface="Courier New" panose="02070309020205020404" pitchFamily="49" charset="0"/>
                <a:cs typeface="Courier New" panose="02070309020205020404" pitchFamily="49" charset="0"/>
              </a:rPr>
              <a:t>lab1-edge1&gt; </a:t>
            </a:r>
            <a:r>
              <a:rPr lang="en-US" sz="1400" dirty="0">
                <a:solidFill>
                  <a:srgbClr val="FF0000"/>
                </a:solidFill>
                <a:latin typeface="Courier New" panose="02070309020205020404" pitchFamily="49" charset="0"/>
                <a:cs typeface="Courier New" panose="02070309020205020404" pitchFamily="49" charset="0"/>
              </a:rPr>
              <a:t>get load-balancer d81cfcf8-063f-451c-a61a-774286c3d3d9 session-tables</a:t>
            </a:r>
          </a:p>
          <a:p>
            <a:pPr lvl="1" indent="0">
              <a:spcBef>
                <a:spcPts val="0"/>
              </a:spcBef>
              <a:buNone/>
            </a:pPr>
            <a:r>
              <a:rPr lang="en-US" sz="1200" dirty="0">
                <a:latin typeface="Courier New" panose="02070309020205020404" pitchFamily="49" charset="0"/>
                <a:cs typeface="Courier New" panose="02070309020205020404" pitchFamily="49" charset="0"/>
              </a:rPr>
              <a:t>Session-Tables</a:t>
            </a:r>
          </a:p>
          <a:p>
            <a:pPr lvl="1" indent="0">
              <a:spcBef>
                <a:spcPts val="0"/>
              </a:spcBef>
              <a:buNone/>
            </a:pPr>
            <a:r>
              <a:rPr lang="en-US" sz="1200" dirty="0">
                <a:latin typeface="Courier New" panose="02070309020205020404" pitchFamily="49" charset="0"/>
                <a:cs typeface="Courier New" panose="02070309020205020404" pitchFamily="49" charset="0"/>
              </a:rPr>
              <a:t>TABLE   ID               PROTO CADDR           CPORT  VADDR           VPORT   SADDR           SPORT  DADDR           DPORT</a:t>
            </a:r>
          </a:p>
          <a:p>
            <a:pPr lvl="1" indent="0">
              <a:spcBef>
                <a:spcPts val="0"/>
              </a:spcBef>
              <a:buNone/>
            </a:pPr>
            <a:r>
              <a:rPr lang="en-US" sz="1200" dirty="0">
                <a:latin typeface="Courier New" panose="02070309020205020404" pitchFamily="49" charset="0"/>
                <a:cs typeface="Courier New" panose="02070309020205020404" pitchFamily="49" charset="0"/>
              </a:rPr>
              <a:t>l4lb-0  0000000000000006 </a:t>
            </a:r>
            <a:r>
              <a:rPr lang="en-US" sz="1200" dirty="0" err="1">
                <a:latin typeface="Courier New" panose="02070309020205020404" pitchFamily="49" charset="0"/>
                <a:cs typeface="Courier New" panose="02070309020205020404" pitchFamily="49" charset="0"/>
              </a:rPr>
              <a:t>udp</a:t>
            </a:r>
            <a:r>
              <a:rPr lang="en-US" sz="1200" dirty="0">
                <a:latin typeface="Courier New" panose="02070309020205020404" pitchFamily="49" charset="0"/>
                <a:cs typeface="Courier New" panose="02070309020205020404" pitchFamily="49" charset="0"/>
              </a:rPr>
              <a:t>   10.114.218.199  59843  21.21.21.6      53      10.114.218.199  59843  10.1.1.11       53</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Layer 4 TCP/UDP VIP</a:t>
            </a:r>
          </a:p>
          <a:p>
            <a:pPr marL="800100" lvl="1" indent="-342900"/>
            <a:r>
              <a:rPr lang="en-US" dirty="0"/>
              <a:t>Client IP@: 10.114.218.199 / VIP: 21.21.21.6:22 / Pool Member: 10.1.1.12:22</a:t>
            </a:r>
          </a:p>
          <a:p>
            <a:pPr lvl="1" indent="0">
              <a:spcBef>
                <a:spcPts val="600"/>
              </a:spcBef>
              <a:buNone/>
            </a:pPr>
            <a:r>
              <a:rPr lang="en-US" sz="1400" dirty="0">
                <a:latin typeface="Courier New" panose="02070309020205020404" pitchFamily="49" charset="0"/>
                <a:cs typeface="Courier New" panose="02070309020205020404" pitchFamily="49" charset="0"/>
              </a:rPr>
              <a:t>lab1-edge1&gt; </a:t>
            </a:r>
            <a:r>
              <a:rPr lang="en-US" sz="1400" dirty="0">
                <a:solidFill>
                  <a:srgbClr val="FF0000"/>
                </a:solidFill>
                <a:latin typeface="Courier New" panose="02070309020205020404" pitchFamily="49" charset="0"/>
                <a:cs typeface="Courier New" panose="02070309020205020404" pitchFamily="49" charset="0"/>
              </a:rPr>
              <a:t>get load-balancer d81cfcf8-063f-451c-a61a-774286c3d3d9 session-tables</a:t>
            </a:r>
          </a:p>
          <a:p>
            <a:pPr lvl="1" indent="0">
              <a:spcBef>
                <a:spcPts val="0"/>
              </a:spcBef>
              <a:buNone/>
            </a:pPr>
            <a:r>
              <a:rPr lang="en-US" sz="1200" dirty="0">
                <a:latin typeface="Courier New" panose="02070309020205020404" pitchFamily="49" charset="0"/>
                <a:cs typeface="Courier New" panose="02070309020205020404" pitchFamily="49" charset="0"/>
              </a:rPr>
              <a:t>Session-Tables</a:t>
            </a:r>
          </a:p>
          <a:p>
            <a:pPr lvl="1" indent="0">
              <a:spcBef>
                <a:spcPts val="0"/>
              </a:spcBef>
              <a:buNone/>
            </a:pPr>
            <a:r>
              <a:rPr lang="en-US" sz="1200" dirty="0">
                <a:latin typeface="Courier New" panose="02070309020205020404" pitchFamily="49" charset="0"/>
                <a:cs typeface="Courier New" panose="02070309020205020404" pitchFamily="49" charset="0"/>
              </a:rPr>
              <a:t>TABLE   ID               PROTO CADDR           CPORT  VADDR           VPORT   SADDR           SPORT  DADDR           DPORT</a:t>
            </a:r>
          </a:p>
          <a:p>
            <a:pPr lvl="1" indent="0">
              <a:spcBef>
                <a:spcPts val="0"/>
              </a:spcBef>
              <a:buNone/>
            </a:pPr>
            <a:r>
              <a:rPr lang="en-US" sz="1200" dirty="0">
                <a:latin typeface="Courier New" panose="02070309020205020404" pitchFamily="49" charset="0"/>
                <a:cs typeface="Courier New" panose="02070309020205020404" pitchFamily="49" charset="0"/>
              </a:rPr>
              <a:t>l4lb-0  0000000000000000 </a:t>
            </a:r>
            <a:r>
              <a:rPr lang="en-US" sz="1200" dirty="0" err="1">
                <a:latin typeface="Courier New" panose="02070309020205020404" pitchFamily="49" charset="0"/>
                <a:cs typeface="Courier New" panose="02070309020205020404" pitchFamily="49" charset="0"/>
              </a:rPr>
              <a:t>tcp</a:t>
            </a:r>
            <a:r>
              <a:rPr lang="en-US" sz="1200" dirty="0">
                <a:latin typeface="Courier New" panose="02070309020205020404" pitchFamily="49" charset="0"/>
                <a:cs typeface="Courier New" panose="02070309020205020404" pitchFamily="49" charset="0"/>
              </a:rPr>
              <a:t>   10.114.218.199  58288  21.21.21.6      22      21.21.21.6      4096   10.1.1.12       22</a:t>
            </a:r>
          </a:p>
          <a:p>
            <a:pPr lvl="1" indent="0">
              <a:spcBef>
                <a:spcPts val="0"/>
              </a:spcBef>
              <a:buNone/>
            </a:pPr>
            <a:endParaRPr lang="en-US" sz="1400" dirty="0">
              <a:latin typeface="Courier New" panose="02070309020205020404" pitchFamily="49" charset="0"/>
              <a:cs typeface="Courier New" panose="02070309020205020404" pitchFamily="49" charset="0"/>
            </a:endParaRPr>
          </a:p>
          <a:p>
            <a:pPr marL="342900" indent="-342900">
              <a:buFont typeface="Arial" panose="020B0604020202020204" pitchFamily="34" charset="0"/>
              <a:buChar char="•"/>
            </a:pPr>
            <a:endParaRPr lang="en-US" dirty="0"/>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CCAEDF3C-C309-492F-A585-F466E5CE95D3}"/>
              </a:ext>
            </a:extLst>
          </p:cNvPr>
          <p:cNvSpPr>
            <a:spLocks noGrp="1"/>
          </p:cNvSpPr>
          <p:nvPr>
            <p:ph type="subTitle" idx="10"/>
          </p:nvPr>
        </p:nvSpPr>
        <p:spPr/>
        <p:txBody>
          <a:bodyPr/>
          <a:lstStyle/>
          <a:p>
            <a:r>
              <a:rPr lang="fr-FR" dirty="0"/>
              <a:t>Show LB Session Table (1/2)</a:t>
            </a:r>
          </a:p>
        </p:txBody>
      </p:sp>
      <p:pic>
        <p:nvPicPr>
          <p:cNvPr id="7" name="Picture 6">
            <a:extLst>
              <a:ext uri="{FF2B5EF4-FFF2-40B4-BE49-F238E27FC236}">
                <a16:creationId xmlns:a16="http://schemas.microsoft.com/office/drawing/2014/main" id="{388FA4A0-AF48-49B7-BAA9-FD7FE01DAF3A}"/>
              </a:ext>
            </a:extLst>
          </p:cNvPr>
          <p:cNvPicPr>
            <a:picLocks noChangeAspect="1"/>
          </p:cNvPicPr>
          <p:nvPr/>
        </p:nvPicPr>
        <p:blipFill>
          <a:blip r:embed="rId3"/>
          <a:stretch>
            <a:fillRect/>
          </a:stretch>
        </p:blipFill>
        <p:spPr>
          <a:xfrm>
            <a:off x="10688473" y="108839"/>
            <a:ext cx="1272760" cy="2179322"/>
          </a:xfrm>
          <a:prstGeom prst="rect">
            <a:avLst/>
          </a:prstGeom>
        </p:spPr>
      </p:pic>
      <p:sp>
        <p:nvSpPr>
          <p:cNvPr id="10" name="Rectangle 9">
            <a:extLst>
              <a:ext uri="{FF2B5EF4-FFF2-40B4-BE49-F238E27FC236}">
                <a16:creationId xmlns:a16="http://schemas.microsoft.com/office/drawing/2014/main" id="{11B52DBF-25E1-4AF4-8A80-E0B7A51BBE24}"/>
              </a:ext>
            </a:extLst>
          </p:cNvPr>
          <p:cNvSpPr/>
          <p:nvPr/>
        </p:nvSpPr>
        <p:spPr>
          <a:xfrm>
            <a:off x="8830493" y="3425579"/>
            <a:ext cx="2286000" cy="246221"/>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000" dirty="0">
                <a:solidFill>
                  <a:schemeClr val="tx2"/>
                </a:solidFill>
                <a:latin typeface="Calibri" panose="020F0502020204030204" pitchFamily="34" charset="0"/>
              </a:rPr>
              <a:t>The Pool is with SNAT Disabled</a:t>
            </a:r>
          </a:p>
        </p:txBody>
      </p:sp>
      <p:cxnSp>
        <p:nvCxnSpPr>
          <p:cNvPr id="11" name="Straight Arrow Connector 10">
            <a:extLst>
              <a:ext uri="{FF2B5EF4-FFF2-40B4-BE49-F238E27FC236}">
                <a16:creationId xmlns:a16="http://schemas.microsoft.com/office/drawing/2014/main" id="{045655C6-9672-4FE8-8F1E-B8C2050C7F38}"/>
              </a:ext>
            </a:extLst>
          </p:cNvPr>
          <p:cNvCxnSpPr>
            <a:cxnSpLocks/>
            <a:stCxn id="10" idx="1"/>
          </p:cNvCxnSpPr>
          <p:nvPr/>
        </p:nvCxnSpPr>
        <p:spPr bwMode="gray">
          <a:xfrm flipH="1" flipV="1">
            <a:off x="8438607" y="3213464"/>
            <a:ext cx="391886" cy="335226"/>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EA62F868-ECA3-4E09-9631-2D7D7261D84C}"/>
              </a:ext>
            </a:extLst>
          </p:cNvPr>
          <p:cNvSpPr/>
          <p:nvPr/>
        </p:nvSpPr>
        <p:spPr>
          <a:xfrm>
            <a:off x="8830493" y="5678926"/>
            <a:ext cx="2286000" cy="246221"/>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000" dirty="0">
                <a:solidFill>
                  <a:schemeClr val="tx2"/>
                </a:solidFill>
                <a:latin typeface="Calibri" panose="020F0502020204030204" pitchFamily="34" charset="0"/>
              </a:rPr>
              <a:t>The Pool is with SNAT-IPLIST=VIP</a:t>
            </a:r>
          </a:p>
        </p:txBody>
      </p:sp>
      <p:cxnSp>
        <p:nvCxnSpPr>
          <p:cNvPr id="16" name="Straight Arrow Connector 15">
            <a:extLst>
              <a:ext uri="{FF2B5EF4-FFF2-40B4-BE49-F238E27FC236}">
                <a16:creationId xmlns:a16="http://schemas.microsoft.com/office/drawing/2014/main" id="{3209DAB3-D9A0-4697-9AD1-FDAC3C0388AD}"/>
              </a:ext>
            </a:extLst>
          </p:cNvPr>
          <p:cNvCxnSpPr>
            <a:cxnSpLocks/>
            <a:stCxn id="15" idx="1"/>
          </p:cNvCxnSpPr>
          <p:nvPr/>
        </p:nvCxnSpPr>
        <p:spPr bwMode="gray">
          <a:xfrm flipH="1" flipV="1">
            <a:off x="8438607" y="5466811"/>
            <a:ext cx="391886" cy="335226"/>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8083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a:xfrm>
            <a:off x="296092" y="1600201"/>
            <a:ext cx="11808822" cy="4572000"/>
          </a:xfrm>
        </p:spPr>
        <p:txBody>
          <a:bodyPr/>
          <a:lstStyle/>
          <a:p>
            <a:pPr marL="342900" indent="-342900">
              <a:buFont typeface="Arial" panose="020B0604020202020204" pitchFamily="34" charset="0"/>
              <a:buChar char="•"/>
            </a:pPr>
            <a:r>
              <a:rPr lang="en-US" dirty="0"/>
              <a:t>Layer 7 HTTP VIP</a:t>
            </a:r>
          </a:p>
          <a:p>
            <a:pPr marL="800100" lvl="1" indent="-342900"/>
            <a:r>
              <a:rPr lang="en-US" dirty="0"/>
              <a:t>Client IP@: 10.114.218.199 / VIP: 21.21.21.6:80 / Pool Member: 10.1.1.12:80</a:t>
            </a:r>
          </a:p>
          <a:p>
            <a:pPr lvl="1" indent="0">
              <a:spcBef>
                <a:spcPts val="600"/>
              </a:spcBef>
              <a:buNone/>
            </a:pPr>
            <a:r>
              <a:rPr lang="en-US" sz="1400" dirty="0">
                <a:latin typeface="Courier New" panose="02070309020205020404" pitchFamily="49" charset="0"/>
                <a:cs typeface="Courier New" panose="02070309020205020404" pitchFamily="49" charset="0"/>
              </a:rPr>
              <a:t>lab1-edge1&gt; </a:t>
            </a:r>
            <a:r>
              <a:rPr lang="en-US" sz="1400" dirty="0">
                <a:solidFill>
                  <a:srgbClr val="FF0000"/>
                </a:solidFill>
                <a:latin typeface="Courier New" panose="02070309020205020404" pitchFamily="49" charset="0"/>
                <a:cs typeface="Courier New" panose="02070309020205020404" pitchFamily="49" charset="0"/>
              </a:rPr>
              <a:t>get load-balancer d81cfcf8-063f-451c-a61a-774286c3d3d9 session-tables</a:t>
            </a:r>
          </a:p>
          <a:p>
            <a:pPr lvl="1" indent="0">
              <a:spcBef>
                <a:spcPts val="0"/>
              </a:spcBef>
              <a:buNone/>
            </a:pPr>
            <a:r>
              <a:rPr lang="en-US" sz="1200" dirty="0">
                <a:latin typeface="Courier New" panose="02070309020205020404" pitchFamily="49" charset="0"/>
                <a:cs typeface="Courier New" panose="02070309020205020404" pitchFamily="49" charset="0"/>
              </a:rPr>
              <a:t>Session-Tables</a:t>
            </a:r>
          </a:p>
          <a:p>
            <a:pPr lvl="1" indent="0">
              <a:spcBef>
                <a:spcPts val="0"/>
              </a:spcBef>
              <a:buNone/>
            </a:pPr>
            <a:r>
              <a:rPr lang="en-US" sz="1200" dirty="0">
                <a:latin typeface="Courier New" panose="02070309020205020404" pitchFamily="49" charset="0"/>
                <a:cs typeface="Courier New" panose="02070309020205020404" pitchFamily="49" charset="0"/>
              </a:rPr>
              <a:t>TABLE   ID               PROTO CADDR           CPORT  VADDR           VPORT   SADDR           SPORT  DADDR           DPORT</a:t>
            </a:r>
          </a:p>
          <a:p>
            <a:pPr lvl="1" indent="0">
              <a:spcBef>
                <a:spcPts val="0"/>
              </a:spcBef>
              <a:buNone/>
            </a:pPr>
            <a:r>
              <a:rPr lang="en-US" sz="1200" dirty="0">
                <a:latin typeface="Courier New" panose="02070309020205020404" pitchFamily="49" charset="0"/>
                <a:cs typeface="Courier New" panose="02070309020205020404" pitchFamily="49" charset="0"/>
              </a:rPr>
              <a:t>l7lb-0  0000000000000004 http  10.114.218.199  53230  21.21.21.6      80      100.64.144.1    4097   10.1.1.12       80</a:t>
            </a:r>
          </a:p>
          <a:p>
            <a:pPr lvl="1" indent="0">
              <a:spcBef>
                <a:spcPts val="0"/>
              </a:spcBef>
              <a:buNone/>
            </a:pPr>
            <a:r>
              <a:rPr lang="de-DE" sz="1200" dirty="0">
                <a:latin typeface="Courier New" panose="02070309020205020404" pitchFamily="49" charset="0"/>
                <a:cs typeface="Courier New" panose="02070309020205020404" pitchFamily="49" charset="0"/>
              </a:rPr>
              <a:t>l7lb-0  000000000000000d http  10.114.218.199  53262  21.21.21.6      80      -               0      -               0</a:t>
            </a:r>
          </a:p>
          <a:p>
            <a:pPr lvl="1" indent="0">
              <a:spcBef>
                <a:spcPts val="0"/>
              </a:spcBef>
              <a:buNone/>
            </a:pPr>
            <a:endParaRPr lang="en-US" sz="1200" dirty="0">
              <a:latin typeface="Courier New" panose="02070309020205020404" pitchFamily="49" charset="0"/>
              <a:cs typeface="Courier New" panose="02070309020205020404" pitchFamily="49" charset="0"/>
            </a:endParaRPr>
          </a:p>
          <a:p>
            <a:pPr marL="342900" indent="-342900">
              <a:buFont typeface="Arial" panose="020B0604020202020204" pitchFamily="34" charset="0"/>
              <a:buChar char="•"/>
            </a:pPr>
            <a:endParaRPr lang="en-US" dirty="0"/>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CCAEDF3C-C309-492F-A585-F466E5CE95D3}"/>
              </a:ext>
            </a:extLst>
          </p:cNvPr>
          <p:cNvSpPr>
            <a:spLocks noGrp="1"/>
          </p:cNvSpPr>
          <p:nvPr>
            <p:ph type="subTitle" idx="10"/>
          </p:nvPr>
        </p:nvSpPr>
        <p:spPr/>
        <p:txBody>
          <a:bodyPr/>
          <a:lstStyle/>
          <a:p>
            <a:r>
              <a:rPr lang="fr-FR" dirty="0"/>
              <a:t>Show LB Session Table (2/2)</a:t>
            </a:r>
          </a:p>
        </p:txBody>
      </p:sp>
      <p:pic>
        <p:nvPicPr>
          <p:cNvPr id="7" name="Picture 6">
            <a:extLst>
              <a:ext uri="{FF2B5EF4-FFF2-40B4-BE49-F238E27FC236}">
                <a16:creationId xmlns:a16="http://schemas.microsoft.com/office/drawing/2014/main" id="{388FA4A0-AF48-49B7-BAA9-FD7FE01DAF3A}"/>
              </a:ext>
            </a:extLst>
          </p:cNvPr>
          <p:cNvPicPr>
            <a:picLocks noChangeAspect="1"/>
          </p:cNvPicPr>
          <p:nvPr/>
        </p:nvPicPr>
        <p:blipFill>
          <a:blip r:embed="rId3"/>
          <a:stretch>
            <a:fillRect/>
          </a:stretch>
        </p:blipFill>
        <p:spPr>
          <a:xfrm>
            <a:off x="10688473" y="108839"/>
            <a:ext cx="1272760" cy="2179322"/>
          </a:xfrm>
          <a:prstGeom prst="rect">
            <a:avLst/>
          </a:prstGeom>
        </p:spPr>
      </p:pic>
      <p:sp>
        <p:nvSpPr>
          <p:cNvPr id="10" name="Rectangle 9">
            <a:extLst>
              <a:ext uri="{FF2B5EF4-FFF2-40B4-BE49-F238E27FC236}">
                <a16:creationId xmlns:a16="http://schemas.microsoft.com/office/drawing/2014/main" id="{11B52DBF-25E1-4AF4-8A80-E0B7A51BBE24}"/>
              </a:ext>
            </a:extLst>
          </p:cNvPr>
          <p:cNvSpPr/>
          <p:nvPr/>
        </p:nvSpPr>
        <p:spPr>
          <a:xfrm>
            <a:off x="9078699" y="3444388"/>
            <a:ext cx="2194560" cy="246221"/>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000" dirty="0">
                <a:solidFill>
                  <a:schemeClr val="tx2"/>
                </a:solidFill>
                <a:latin typeface="Calibri" panose="020F0502020204030204" pitchFamily="34" charset="0"/>
              </a:rPr>
              <a:t>The Pool is with SNAT-Automap</a:t>
            </a:r>
          </a:p>
        </p:txBody>
      </p:sp>
      <p:cxnSp>
        <p:nvCxnSpPr>
          <p:cNvPr id="11" name="Straight Arrow Connector 10">
            <a:extLst>
              <a:ext uri="{FF2B5EF4-FFF2-40B4-BE49-F238E27FC236}">
                <a16:creationId xmlns:a16="http://schemas.microsoft.com/office/drawing/2014/main" id="{045655C6-9672-4FE8-8F1E-B8C2050C7F38}"/>
              </a:ext>
            </a:extLst>
          </p:cNvPr>
          <p:cNvCxnSpPr>
            <a:cxnSpLocks/>
            <a:stCxn id="10" idx="1"/>
          </p:cNvCxnSpPr>
          <p:nvPr/>
        </p:nvCxnSpPr>
        <p:spPr bwMode="gray">
          <a:xfrm flipH="1" flipV="1">
            <a:off x="8686813" y="3232273"/>
            <a:ext cx="391886" cy="335226"/>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FEA2707E-53A8-4B6C-9DBC-B99B7EB05F30}"/>
              </a:ext>
            </a:extLst>
          </p:cNvPr>
          <p:cNvSpPr/>
          <p:nvPr/>
        </p:nvSpPr>
        <p:spPr>
          <a:xfrm>
            <a:off x="6156960" y="3947645"/>
            <a:ext cx="5804273" cy="1908215"/>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spcAft>
                <a:spcPts val="600"/>
              </a:spcAft>
            </a:pPr>
            <a:r>
              <a:rPr lang="en-US" sz="1200" dirty="0">
                <a:solidFill>
                  <a:schemeClr val="tx2"/>
                </a:solidFill>
                <a:latin typeface="Calibri" panose="020F0502020204030204" pitchFamily="34" charset="0"/>
              </a:rPr>
              <a:t>A session with no SADDR/DADDR (no Pool Member) is possible.</a:t>
            </a:r>
          </a:p>
          <a:p>
            <a:pPr>
              <a:spcAft>
                <a:spcPts val="600"/>
              </a:spcAft>
            </a:pPr>
            <a:r>
              <a:rPr lang="en-US" sz="1200" dirty="0">
                <a:solidFill>
                  <a:schemeClr val="tx2"/>
                </a:solidFill>
                <a:latin typeface="Calibri" panose="020F0502020204030204" pitchFamily="34" charset="0"/>
              </a:rPr>
              <a:t>Most likely it's with the use case:</a:t>
            </a:r>
          </a:p>
          <a:p>
            <a:pPr marL="171450" indent="-171450">
              <a:buFont typeface="Arial" panose="020B0604020202020204" pitchFamily="34" charset="0"/>
              <a:buChar char="•"/>
            </a:pPr>
            <a:r>
              <a:rPr lang="en-US" sz="1200" dirty="0">
                <a:solidFill>
                  <a:schemeClr val="tx2"/>
                </a:solidFill>
                <a:latin typeface="Calibri" panose="020F0502020204030204" pitchFamily="34" charset="0"/>
              </a:rPr>
              <a:t>The client established the TCP connection to VIP + sent the request</a:t>
            </a:r>
          </a:p>
          <a:p>
            <a:pPr marL="171450" indent="-171450">
              <a:buFont typeface="Arial" panose="020B0604020202020204" pitchFamily="34" charset="0"/>
              <a:buChar char="•"/>
            </a:pPr>
            <a:r>
              <a:rPr lang="en-US" sz="1200" dirty="0">
                <a:solidFill>
                  <a:schemeClr val="tx2"/>
                </a:solidFill>
                <a:latin typeface="Calibri" panose="020F0502020204030204" pitchFamily="34" charset="0"/>
              </a:rPr>
              <a:t>LB established the TCP connection to the Pool Member + sent the request</a:t>
            </a:r>
          </a:p>
          <a:p>
            <a:pPr marL="171450" indent="-171450">
              <a:buFont typeface="Arial" panose="020B0604020202020204" pitchFamily="34" charset="0"/>
              <a:buChar char="•"/>
            </a:pPr>
            <a:r>
              <a:rPr lang="en-US" sz="1200" dirty="0">
                <a:solidFill>
                  <a:schemeClr val="tx2"/>
                </a:solidFill>
                <a:latin typeface="Calibri" panose="020F0502020204030204" pitchFamily="34" charset="0"/>
              </a:rPr>
              <a:t>The Pool Member replied the object to the LB and closed the connection</a:t>
            </a:r>
          </a:p>
          <a:p>
            <a:pPr marL="171450" indent="-171450">
              <a:buFont typeface="Arial" panose="020B0604020202020204" pitchFamily="34" charset="0"/>
              <a:buChar char="•"/>
            </a:pPr>
            <a:r>
              <a:rPr lang="en-US" sz="1200" dirty="0">
                <a:solidFill>
                  <a:schemeClr val="tx2"/>
                </a:solidFill>
                <a:latin typeface="Calibri" panose="020F0502020204030204" pitchFamily="34" charset="0"/>
              </a:rPr>
              <a:t>And</a:t>
            </a:r>
          </a:p>
          <a:p>
            <a:pPr marL="628650" lvl="1" indent="-171450">
              <a:buFont typeface="Arial" panose="020B0604020202020204" pitchFamily="34" charset="0"/>
              <a:buChar char="•"/>
            </a:pPr>
            <a:r>
              <a:rPr lang="en-US" sz="1200" dirty="0">
                <a:solidFill>
                  <a:schemeClr val="tx2"/>
                </a:solidFill>
                <a:latin typeface="Calibri" panose="020F0502020204030204" pitchFamily="34" charset="0"/>
              </a:rPr>
              <a:t>LB is still replying the object to the client</a:t>
            </a:r>
          </a:p>
          <a:p>
            <a:pPr marL="628650" lvl="1" indent="-171450">
              <a:buFont typeface="Arial" panose="020B0604020202020204" pitchFamily="34" charset="0"/>
              <a:buChar char="•"/>
            </a:pPr>
            <a:r>
              <a:rPr lang="en-US" sz="1200" dirty="0">
                <a:solidFill>
                  <a:schemeClr val="tx2"/>
                </a:solidFill>
                <a:latin typeface="Calibri" panose="020F0502020204030204" pitchFamily="34" charset="0"/>
              </a:rPr>
              <a:t>Or LB replied the object to the client, but client is HTTP1.1 with keep-alive. So Client does not close immediately the TCP connection.</a:t>
            </a:r>
          </a:p>
        </p:txBody>
      </p:sp>
      <p:cxnSp>
        <p:nvCxnSpPr>
          <p:cNvPr id="18" name="Straight Arrow Connector 17">
            <a:extLst>
              <a:ext uri="{FF2B5EF4-FFF2-40B4-BE49-F238E27FC236}">
                <a16:creationId xmlns:a16="http://schemas.microsoft.com/office/drawing/2014/main" id="{06BD0ABE-28D0-4D17-9680-483618E73C3C}"/>
              </a:ext>
            </a:extLst>
          </p:cNvPr>
          <p:cNvCxnSpPr>
            <a:cxnSpLocks/>
            <a:stCxn id="17" idx="0"/>
          </p:cNvCxnSpPr>
          <p:nvPr/>
        </p:nvCxnSpPr>
        <p:spPr bwMode="gray">
          <a:xfrm flipH="1" flipV="1">
            <a:off x="8081555" y="3284399"/>
            <a:ext cx="977542" cy="663246"/>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3491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marL="342900" indent="-342900">
              <a:buFont typeface="Arial" panose="020B0604020202020204" pitchFamily="34" charset="0"/>
              <a:buChar char="•"/>
            </a:pPr>
            <a:r>
              <a:rPr lang="en-US" dirty="0"/>
              <a:t>See nginx config</a:t>
            </a:r>
          </a:p>
          <a:p>
            <a:pPr lvl="1" indent="0">
              <a:spcBef>
                <a:spcPts val="600"/>
              </a:spcBef>
              <a:buNone/>
            </a:pPr>
            <a:r>
              <a:rPr lang="en-US" sz="1400" dirty="0">
                <a:latin typeface="Courier New" panose="02070309020205020404" pitchFamily="49" charset="0"/>
                <a:cs typeface="Courier New" panose="02070309020205020404" pitchFamily="49" charset="0"/>
              </a:rPr>
              <a:t>nsx-edgebm3&gt; set debug</a:t>
            </a:r>
          </a:p>
          <a:p>
            <a:pPr lvl="1" indent="0">
              <a:spcBef>
                <a:spcPts val="0"/>
              </a:spcBef>
              <a:buNone/>
            </a:pPr>
            <a:r>
              <a:rPr lang="en-US" sz="1400" dirty="0">
                <a:latin typeface="Courier New" panose="02070309020205020404" pitchFamily="49" charset="0"/>
                <a:cs typeface="Courier New" panose="02070309020205020404" pitchFamily="49" charset="0"/>
              </a:rPr>
              <a:t>nsx-edgebm3&gt; get load-balancer &lt;LB-UUID&gt; engine-config</a:t>
            </a:r>
          </a:p>
          <a:p>
            <a:pPr marL="342900" indent="-342900">
              <a:buFont typeface="Arial" panose="020B0604020202020204" pitchFamily="34" charset="0"/>
              <a:buChar char="•"/>
            </a:pPr>
            <a:r>
              <a:rPr lang="en-US" dirty="0"/>
              <a:t>See advanced stats</a:t>
            </a:r>
          </a:p>
          <a:p>
            <a:pPr lvl="1" indent="0">
              <a:spcBef>
                <a:spcPts val="600"/>
              </a:spcBef>
              <a:buNone/>
            </a:pPr>
            <a:r>
              <a:rPr lang="en-US" sz="1400" dirty="0">
                <a:latin typeface="Courier New" panose="02070309020205020404" pitchFamily="49" charset="0"/>
                <a:cs typeface="Courier New" panose="02070309020205020404" pitchFamily="49" charset="0"/>
              </a:rPr>
              <a:t>nsx-edgebm3&gt; set debug</a:t>
            </a:r>
          </a:p>
          <a:p>
            <a:pPr lvl="1" indent="0">
              <a:spcBef>
                <a:spcPts val="0"/>
              </a:spcBef>
              <a:buNone/>
            </a:pPr>
            <a:r>
              <a:rPr lang="en-US" sz="1400" dirty="0">
                <a:latin typeface="Courier New" panose="02070309020205020404" pitchFamily="49" charset="0"/>
                <a:cs typeface="Courier New" panose="02070309020205020404" pitchFamily="49" charset="0"/>
              </a:rPr>
              <a:t>nsx-edgebm3&gt; get load-balancer &lt;LB-UUID&gt; stats verbose</a:t>
            </a:r>
          </a:p>
          <a:p>
            <a:pPr lvl="1" indent="0">
              <a:spcBef>
                <a:spcPts val="0"/>
              </a:spcBef>
              <a:buNone/>
            </a:pPr>
            <a:endParaRPr lang="en-US" sz="1400" dirty="0">
              <a:latin typeface="Courier New" panose="02070309020205020404" pitchFamily="49" charset="0"/>
              <a:cs typeface="Courier New" panose="02070309020205020404" pitchFamily="49" charset="0"/>
            </a:endParaRPr>
          </a:p>
          <a:p>
            <a:pPr marL="342900" indent="-342900">
              <a:buFont typeface="Arial" panose="020B0604020202020204" pitchFamily="34" charset="0"/>
              <a:buChar char="•"/>
            </a:pPr>
            <a:r>
              <a:rPr lang="en-US" dirty="0"/>
              <a:t>Clear stats</a:t>
            </a:r>
          </a:p>
          <a:p>
            <a:pPr lvl="1" indent="0">
              <a:spcBef>
                <a:spcPts val="600"/>
              </a:spcBef>
              <a:buNone/>
            </a:pPr>
            <a:r>
              <a:rPr lang="en-US" sz="1400" dirty="0">
                <a:latin typeface="Courier New" panose="02070309020205020404" pitchFamily="49" charset="0"/>
                <a:cs typeface="Courier New" panose="02070309020205020404" pitchFamily="49" charset="0"/>
              </a:rPr>
              <a:t>nsx-edgebm3&gt; clear load-balancer &lt;</a:t>
            </a:r>
            <a:r>
              <a:rPr lang="en-US" sz="1400" dirty="0" err="1">
                <a:latin typeface="Courier New" panose="02070309020205020404" pitchFamily="49" charset="0"/>
                <a:cs typeface="Courier New" panose="02070309020205020404" pitchFamily="49" charset="0"/>
              </a:rPr>
              <a:t>lb-uuid</a:t>
            </a:r>
            <a:r>
              <a:rPr lang="en-US" sz="1400" dirty="0">
                <a:latin typeface="Courier New" panose="02070309020205020404" pitchFamily="49" charset="0"/>
                <a:cs typeface="Courier New" panose="02070309020205020404" pitchFamily="49" charset="0"/>
              </a:rPr>
              <a:t>&gt; virtual-server &lt;vs-</a:t>
            </a:r>
            <a:r>
              <a:rPr lang="en-US" sz="1400" dirty="0" err="1">
                <a:latin typeface="Courier New" panose="02070309020205020404" pitchFamily="49" charset="0"/>
                <a:cs typeface="Courier New" panose="02070309020205020404" pitchFamily="49" charset="0"/>
              </a:rPr>
              <a:t>uuid</a:t>
            </a:r>
            <a:r>
              <a:rPr lang="en-US" sz="1400" dirty="0">
                <a:latin typeface="Courier New" panose="02070309020205020404" pitchFamily="49" charset="0"/>
                <a:cs typeface="Courier New" panose="02070309020205020404" pitchFamily="49" charset="0"/>
              </a:rPr>
              <a:t>&gt; stats</a:t>
            </a:r>
          </a:p>
          <a:p>
            <a:pPr lvl="1" indent="0">
              <a:spcBef>
                <a:spcPts val="600"/>
              </a:spcBef>
              <a:buNone/>
            </a:pPr>
            <a:r>
              <a:rPr lang="en-US" sz="1400" dirty="0">
                <a:latin typeface="Courier New" panose="02070309020205020404" pitchFamily="49" charset="0"/>
                <a:cs typeface="Courier New" panose="02070309020205020404" pitchFamily="49" charset="0"/>
              </a:rPr>
              <a:t>nsx-edgebm3&gt; clear load-balancer &lt;</a:t>
            </a:r>
            <a:r>
              <a:rPr lang="en-US" sz="1400" dirty="0" err="1">
                <a:latin typeface="Courier New" panose="02070309020205020404" pitchFamily="49" charset="0"/>
                <a:cs typeface="Courier New" panose="02070309020205020404" pitchFamily="49" charset="0"/>
              </a:rPr>
              <a:t>lb-uuid</a:t>
            </a:r>
            <a:r>
              <a:rPr lang="en-US" sz="1400" dirty="0">
                <a:latin typeface="Courier New" panose="02070309020205020404" pitchFamily="49" charset="0"/>
                <a:cs typeface="Courier New" panose="02070309020205020404" pitchFamily="49" charset="0"/>
              </a:rPr>
              <a:t>&gt; virtual-servers stats</a:t>
            </a:r>
          </a:p>
          <a:p>
            <a:pPr lvl="1" indent="0">
              <a:spcBef>
                <a:spcPts val="600"/>
              </a:spcBef>
              <a:buNone/>
            </a:pPr>
            <a:r>
              <a:rPr lang="en-US" sz="1400" dirty="0">
                <a:latin typeface="Courier New" panose="02070309020205020404" pitchFamily="49" charset="0"/>
                <a:cs typeface="Courier New" panose="02070309020205020404" pitchFamily="49" charset="0"/>
              </a:rPr>
              <a:t>nsx-edgebm3&gt; clear load-balancer &lt;</a:t>
            </a:r>
            <a:r>
              <a:rPr lang="en-US" sz="1400" dirty="0" err="1">
                <a:latin typeface="Courier New" panose="02070309020205020404" pitchFamily="49" charset="0"/>
                <a:cs typeface="Courier New" panose="02070309020205020404" pitchFamily="49" charset="0"/>
              </a:rPr>
              <a:t>lb-uuid</a:t>
            </a:r>
            <a:r>
              <a:rPr lang="en-US" sz="1400" dirty="0">
                <a:latin typeface="Courier New" panose="02070309020205020404" pitchFamily="49" charset="0"/>
                <a:cs typeface="Courier New" panose="02070309020205020404" pitchFamily="49" charset="0"/>
              </a:rPr>
              <a:t>&gt; pool &lt;pool-</a:t>
            </a:r>
            <a:r>
              <a:rPr lang="en-US" sz="1400" dirty="0" err="1">
                <a:latin typeface="Courier New" panose="02070309020205020404" pitchFamily="49" charset="0"/>
                <a:cs typeface="Courier New" panose="02070309020205020404" pitchFamily="49" charset="0"/>
              </a:rPr>
              <a:t>uuid</a:t>
            </a:r>
            <a:r>
              <a:rPr lang="en-US" sz="1400" dirty="0">
                <a:latin typeface="Courier New" panose="02070309020205020404" pitchFamily="49" charset="0"/>
                <a:cs typeface="Courier New" panose="02070309020205020404" pitchFamily="49" charset="0"/>
              </a:rPr>
              <a:t>&gt; stats</a:t>
            </a:r>
          </a:p>
          <a:p>
            <a:pPr marL="342900" indent="-342900">
              <a:buFont typeface="Arial" panose="020B0604020202020204" pitchFamily="34" charset="0"/>
              <a:buChar char="•"/>
            </a:pPr>
            <a:endParaRPr lang="en-US" dirty="0"/>
          </a:p>
          <a:p>
            <a:pPr marL="342900" indent="-342900"/>
            <a:endParaRPr lang="en-US" dirty="0"/>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Advanced statistics</a:t>
            </a:r>
          </a:p>
        </p:txBody>
      </p:sp>
    </p:spTree>
    <p:extLst>
      <p:ext uri="{BB962C8B-B14F-4D97-AF65-F5344CB8AC3E}">
        <p14:creationId xmlns:p14="http://schemas.microsoft.com/office/powerpoint/2010/main" val="2199083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a:xfrm>
            <a:off x="616505" y="1600201"/>
            <a:ext cx="10972800" cy="4572000"/>
          </a:xfrm>
        </p:spPr>
        <p:txBody>
          <a:bodyPr/>
          <a:lstStyle/>
          <a:p>
            <a:pPr marL="342900" indent="-342900">
              <a:buFont typeface="Arial" panose="020B0604020202020204" pitchFamily="34" charset="0"/>
              <a:buChar char="•"/>
            </a:pPr>
            <a:r>
              <a:rPr lang="en-US" dirty="0"/>
              <a:t>Validate you're on the Edge Node Active for the LB</a:t>
            </a:r>
          </a:p>
          <a:p>
            <a:pPr lvl="1" indent="0">
              <a:spcBef>
                <a:spcPts val="600"/>
              </a:spcBef>
              <a:buNone/>
            </a:pPr>
            <a:r>
              <a:rPr lang="en-US" sz="1400" dirty="0">
                <a:latin typeface="Courier New" panose="02070309020205020404" pitchFamily="49" charset="0"/>
                <a:cs typeface="Courier New" panose="02070309020205020404" pitchFamily="49" charset="0"/>
              </a:rPr>
              <a:t>lab1-edge1&gt; </a:t>
            </a:r>
            <a:r>
              <a:rPr lang="en-US" sz="1400" dirty="0">
                <a:solidFill>
                  <a:srgbClr val="FF0000"/>
                </a:solidFill>
                <a:latin typeface="Courier New" panose="02070309020205020404" pitchFamily="49" charset="0"/>
                <a:cs typeface="Courier New" panose="02070309020205020404" pitchFamily="49" charset="0"/>
              </a:rPr>
              <a:t>get load-balancer d81cfcf8-063f-451c-a61a-774286c3d3d9 status</a:t>
            </a:r>
          </a:p>
          <a:p>
            <a:pPr lvl="1" indent="0">
              <a:spcBef>
                <a:spcPts val="0"/>
              </a:spcBef>
              <a:buNone/>
            </a:pPr>
            <a:r>
              <a:rPr lang="en-US" sz="1400" dirty="0">
                <a:latin typeface="Courier New" panose="02070309020205020404" pitchFamily="49" charset="0"/>
                <a:cs typeface="Courier New" panose="02070309020205020404" pitchFamily="49" charset="0"/>
              </a:rPr>
              <a:t>Load Balancer</a:t>
            </a:r>
          </a:p>
          <a:p>
            <a:pPr lvl="1" indent="0">
              <a:spcBef>
                <a:spcPts val="0"/>
              </a:spcBef>
              <a:buNone/>
            </a:pPr>
            <a:r>
              <a:rPr lang="en-US" sz="1400" dirty="0">
                <a:latin typeface="Courier New" panose="02070309020205020404" pitchFamily="49" charset="0"/>
                <a:cs typeface="Courier New" panose="02070309020205020404" pitchFamily="49" charset="0"/>
              </a:rPr>
              <a:t>UUID              : d81cfcf8-063f-451c-a61a-774286c3d3d9</a:t>
            </a:r>
          </a:p>
          <a:p>
            <a:pPr lvl="1" indent="0">
              <a:spcBef>
                <a:spcPts val="0"/>
              </a:spcBef>
              <a:buNone/>
            </a:pPr>
            <a:r>
              <a:rPr lang="en-US" sz="1400" dirty="0">
                <a:latin typeface="Courier New" panose="02070309020205020404" pitchFamily="49" charset="0"/>
                <a:cs typeface="Courier New" panose="02070309020205020404" pitchFamily="49" charset="0"/>
              </a:rPr>
              <a:t>Display-Name      : LB1</a:t>
            </a:r>
          </a:p>
          <a:p>
            <a:pPr lvl="1" indent="0">
              <a:spcBef>
                <a:spcPts val="0"/>
              </a:spcBef>
              <a:buNone/>
            </a:pPr>
            <a:r>
              <a:rPr lang="en-US" sz="1400" dirty="0">
                <a:latin typeface="Courier New" panose="02070309020205020404" pitchFamily="49" charset="0"/>
                <a:cs typeface="Courier New" panose="02070309020205020404" pitchFamily="49" charset="0"/>
              </a:rPr>
              <a:t>Enabled           : True</a:t>
            </a:r>
          </a:p>
          <a:p>
            <a:pPr lvl="1" indent="0">
              <a:spcBef>
                <a:spcPts val="0"/>
              </a:spcBef>
              <a:buNone/>
            </a:pPr>
            <a:r>
              <a:rPr lang="en-US" sz="1400" dirty="0">
                <a:solidFill>
                  <a:srgbClr val="FF0000"/>
                </a:solidFill>
                <a:latin typeface="Courier New" panose="02070309020205020404" pitchFamily="49" charset="0"/>
                <a:cs typeface="Courier New" panose="02070309020205020404" pitchFamily="49" charset="0"/>
              </a:rPr>
              <a:t>LB-State          : ready</a:t>
            </a:r>
          </a:p>
          <a:p>
            <a:pPr lvl="1" indent="0">
              <a:spcBef>
                <a:spcPts val="0"/>
              </a:spcBef>
              <a:buNone/>
            </a:pPr>
            <a:r>
              <a:rPr lang="en-US" sz="1400" dirty="0">
                <a:solidFill>
                  <a:srgbClr val="FF0000"/>
                </a:solidFill>
                <a:latin typeface="Courier New" panose="02070309020205020404" pitchFamily="49" charset="0"/>
                <a:cs typeface="Courier New" panose="02070309020205020404" pitchFamily="49" charset="0"/>
              </a:rPr>
              <a:t>LR-HA-State       : active</a:t>
            </a:r>
          </a:p>
          <a:p>
            <a:pPr lvl="1" indent="0">
              <a:spcBef>
                <a:spcPts val="0"/>
              </a:spcBef>
              <a:buNone/>
            </a:pPr>
            <a:r>
              <a:rPr lang="en-US" sz="1400" dirty="0">
                <a:latin typeface="Courier New" panose="02070309020205020404" pitchFamily="49" charset="0"/>
                <a:cs typeface="Courier New" panose="02070309020205020404" pitchFamily="49" charset="0"/>
              </a:rPr>
              <a:t>Virtual Servers   : 2</a:t>
            </a:r>
          </a:p>
          <a:p>
            <a:pPr lvl="1" indent="0">
              <a:spcBef>
                <a:spcPts val="0"/>
              </a:spcBef>
              <a:buNone/>
            </a:pPr>
            <a:r>
              <a:rPr lang="en-US" sz="1400" dirty="0">
                <a:latin typeface="Courier New" panose="02070309020205020404" pitchFamily="49" charset="0"/>
                <a:cs typeface="Courier New" panose="02070309020205020404" pitchFamily="49" charset="0"/>
              </a:rPr>
              <a:t>Up Virtual Servers: 2</a:t>
            </a:r>
          </a:p>
          <a:p>
            <a:pPr lvl="1" indent="0">
              <a:spcBef>
                <a:spcPts val="0"/>
              </a:spcBef>
              <a:buNone/>
            </a:pPr>
            <a:r>
              <a:rPr lang="en-US" sz="1400" dirty="0">
                <a:latin typeface="Courier New" panose="02070309020205020404" pitchFamily="49" charset="0"/>
                <a:cs typeface="Courier New" panose="02070309020205020404" pitchFamily="49" charset="0"/>
              </a:rPr>
              <a:t>Pools             : 2</a:t>
            </a:r>
          </a:p>
          <a:p>
            <a:pPr lvl="1" indent="0">
              <a:spcBef>
                <a:spcPts val="0"/>
              </a:spcBef>
              <a:buNone/>
            </a:pPr>
            <a:r>
              <a:rPr lang="en-US" sz="1400" dirty="0">
                <a:latin typeface="Courier New" panose="02070309020205020404" pitchFamily="49" charset="0"/>
                <a:cs typeface="Courier New" panose="02070309020205020404" pitchFamily="49" charset="0"/>
              </a:rPr>
              <a:t>Up Pools          : 2</a:t>
            </a: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CCAEDF3C-C309-492F-A585-F466E5CE95D3}"/>
              </a:ext>
            </a:extLst>
          </p:cNvPr>
          <p:cNvSpPr>
            <a:spLocks noGrp="1"/>
          </p:cNvSpPr>
          <p:nvPr>
            <p:ph type="subTitle" idx="10"/>
          </p:nvPr>
        </p:nvSpPr>
        <p:spPr/>
        <p:txBody>
          <a:bodyPr/>
          <a:lstStyle/>
          <a:p>
            <a:r>
              <a:rPr lang="en-US" dirty="0"/>
              <a:t>Packet Capture (1/4)</a:t>
            </a:r>
          </a:p>
        </p:txBody>
      </p:sp>
      <p:pic>
        <p:nvPicPr>
          <p:cNvPr id="40" name="Picture 39">
            <a:extLst>
              <a:ext uri="{FF2B5EF4-FFF2-40B4-BE49-F238E27FC236}">
                <a16:creationId xmlns:a16="http://schemas.microsoft.com/office/drawing/2014/main" id="{3D825C25-C8D7-4526-9723-2D0B560CC0F8}"/>
              </a:ext>
            </a:extLst>
          </p:cNvPr>
          <p:cNvPicPr>
            <a:picLocks noChangeAspect="1"/>
          </p:cNvPicPr>
          <p:nvPr/>
        </p:nvPicPr>
        <p:blipFill>
          <a:blip r:embed="rId3"/>
          <a:stretch>
            <a:fillRect/>
          </a:stretch>
        </p:blipFill>
        <p:spPr>
          <a:xfrm>
            <a:off x="10688473" y="108839"/>
            <a:ext cx="1272760" cy="2179322"/>
          </a:xfrm>
          <a:prstGeom prst="rect">
            <a:avLst/>
          </a:prstGeom>
        </p:spPr>
      </p:pic>
    </p:spTree>
    <p:extLst>
      <p:ext uri="{BB962C8B-B14F-4D97-AF65-F5344CB8AC3E}">
        <p14:creationId xmlns:p14="http://schemas.microsoft.com/office/powerpoint/2010/main" val="4133155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marL="342900" indent="-342900">
              <a:buFont typeface="Arial" panose="020B0604020202020204" pitchFamily="34" charset="0"/>
              <a:buChar char="•"/>
            </a:pPr>
            <a:r>
              <a:rPr lang="en-US" dirty="0"/>
              <a:t>Find Interface of the Tier-1 hosting LB</a:t>
            </a:r>
          </a:p>
          <a:p>
            <a:pPr lvl="1" indent="0">
              <a:spcBef>
                <a:spcPts val="600"/>
              </a:spcBef>
              <a:buNone/>
            </a:pPr>
            <a:r>
              <a:rPr lang="en-US" sz="1400" dirty="0">
                <a:latin typeface="Courier New" panose="02070309020205020404" pitchFamily="49" charset="0"/>
                <a:cs typeface="Courier New" panose="02070309020205020404" pitchFamily="49" charset="0"/>
              </a:rPr>
              <a:t>lab1-edge1&gt; </a:t>
            </a:r>
            <a:r>
              <a:rPr lang="en-US" sz="1400" dirty="0">
                <a:solidFill>
                  <a:srgbClr val="FF0000"/>
                </a:solidFill>
                <a:latin typeface="Courier New" panose="02070309020205020404" pitchFamily="49" charset="0"/>
                <a:cs typeface="Courier New" panose="02070309020205020404" pitchFamily="49" charset="0"/>
              </a:rPr>
              <a:t>get logical-router bebe68ff-5b3e-46a2-8ef6-20fda85c1a5e interfaces</a:t>
            </a:r>
          </a:p>
          <a:p>
            <a:pPr lvl="2" indent="0">
              <a:spcBef>
                <a:spcPts val="0"/>
              </a:spcBef>
              <a:buNone/>
            </a:pPr>
            <a:r>
              <a:rPr lang="en-US" sz="1200" dirty="0">
                <a:latin typeface="Courier New" panose="02070309020205020404" pitchFamily="49" charset="0"/>
                <a:cs typeface="Courier New" panose="02070309020205020404" pitchFamily="49" charset="0"/>
              </a:rPr>
              <a:t>&lt;snip&gt;</a:t>
            </a:r>
          </a:p>
          <a:p>
            <a:pPr lvl="2" indent="0">
              <a:spcBef>
                <a:spcPts val="0"/>
              </a:spcBef>
              <a:buNone/>
            </a:pPr>
            <a:r>
              <a:rPr lang="en-US" sz="1200" dirty="0">
                <a:solidFill>
                  <a:srgbClr val="FF0000"/>
                </a:solidFill>
                <a:latin typeface="Courier New" panose="02070309020205020404" pitchFamily="49" charset="0"/>
                <a:cs typeface="Courier New" panose="02070309020205020404" pitchFamily="49" charset="0"/>
              </a:rPr>
              <a:t>Logical Router</a:t>
            </a:r>
          </a:p>
          <a:p>
            <a:pPr lvl="2" indent="0">
              <a:spcBef>
                <a:spcPts val="0"/>
              </a:spcBef>
              <a:buNone/>
            </a:pPr>
            <a:r>
              <a:rPr lang="en-US" sz="1200" dirty="0">
                <a:latin typeface="Courier New" panose="02070309020205020404" pitchFamily="49" charset="0"/>
                <a:cs typeface="Courier New" panose="02070309020205020404" pitchFamily="49" charset="0"/>
              </a:rPr>
              <a:t>UUID                                   VRF    LR-ID  Name                              Type</a:t>
            </a:r>
          </a:p>
          <a:p>
            <a:pPr lvl="2" indent="0">
              <a:spcBef>
                <a:spcPts val="0"/>
              </a:spcBef>
              <a:buNone/>
            </a:pPr>
            <a:r>
              <a:rPr lang="en-US" sz="1200" dirty="0">
                <a:latin typeface="Courier New" panose="02070309020205020404" pitchFamily="49" charset="0"/>
                <a:cs typeface="Courier New" panose="02070309020205020404" pitchFamily="49" charset="0"/>
              </a:rPr>
              <a:t>bebe68ff-5b3e-46a2-8ef6-20fda85c1a5e   8      1092   </a:t>
            </a:r>
            <a:r>
              <a:rPr lang="en-US" sz="1200" dirty="0">
                <a:solidFill>
                  <a:srgbClr val="FF0000"/>
                </a:solidFill>
                <a:latin typeface="Courier New" panose="02070309020205020404" pitchFamily="49" charset="0"/>
                <a:cs typeface="Courier New" panose="02070309020205020404" pitchFamily="49" charset="0"/>
              </a:rPr>
              <a:t>SR-T1-LR1</a:t>
            </a:r>
            <a:r>
              <a:rPr lang="en-US" sz="1200" dirty="0">
                <a:latin typeface="Courier New" panose="02070309020205020404" pitchFamily="49" charset="0"/>
                <a:cs typeface="Courier New" panose="02070309020205020404" pitchFamily="49" charset="0"/>
              </a:rPr>
              <a:t>                         </a:t>
            </a:r>
            <a:r>
              <a:rPr lang="en-US" sz="1200" dirty="0">
                <a:solidFill>
                  <a:srgbClr val="FF0000"/>
                </a:solidFill>
                <a:latin typeface="Courier New" panose="02070309020205020404" pitchFamily="49" charset="0"/>
                <a:cs typeface="Courier New" panose="02070309020205020404" pitchFamily="49" charset="0"/>
              </a:rPr>
              <a:t>SERVICE_ROUTER_TIER1</a:t>
            </a:r>
          </a:p>
          <a:p>
            <a:pPr lvl="2" indent="0">
              <a:spcBef>
                <a:spcPts val="0"/>
              </a:spcBef>
              <a:buNone/>
            </a:pPr>
            <a:r>
              <a:rPr lang="en-US" sz="1200" dirty="0">
                <a:latin typeface="Courier New" panose="02070309020205020404" pitchFamily="49" charset="0"/>
                <a:cs typeface="Courier New" panose="02070309020205020404" pitchFamily="49" charset="0"/>
              </a:rPr>
              <a:t>&lt;snip&gt;</a:t>
            </a:r>
          </a:p>
          <a:p>
            <a:pPr lvl="2" indent="0">
              <a:spcBef>
                <a:spcPts val="0"/>
              </a:spcBef>
              <a:buNone/>
            </a:pPr>
            <a:r>
              <a:rPr lang="en-US" sz="1200" dirty="0">
                <a:latin typeface="Courier New" panose="02070309020205020404" pitchFamily="49" charset="0"/>
                <a:cs typeface="Courier New" panose="02070309020205020404" pitchFamily="49" charset="0"/>
              </a:rPr>
              <a:t>    Interface     : </a:t>
            </a:r>
            <a:r>
              <a:rPr lang="en-US" sz="1200" dirty="0">
                <a:solidFill>
                  <a:srgbClr val="FF0000"/>
                </a:solidFill>
                <a:latin typeface="Courier New" panose="02070309020205020404" pitchFamily="49" charset="0"/>
                <a:cs typeface="Courier New" panose="02070309020205020404" pitchFamily="49" charset="0"/>
              </a:rPr>
              <a:t>23a296e3-8488-44bf-ae32-e5c628c0c7a7</a:t>
            </a:r>
          </a:p>
          <a:p>
            <a:pPr lvl="2" indent="0">
              <a:spcBef>
                <a:spcPts val="0"/>
              </a:spcBef>
              <a:buNone/>
            </a:pP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Ifuid</a:t>
            </a:r>
            <a:r>
              <a:rPr lang="en-US" sz="1200" dirty="0">
                <a:latin typeface="Courier New" panose="02070309020205020404" pitchFamily="49" charset="0"/>
                <a:cs typeface="Courier New" panose="02070309020205020404" pitchFamily="49" charset="0"/>
              </a:rPr>
              <a:t>         : 297</a:t>
            </a:r>
          </a:p>
          <a:p>
            <a:pPr lvl="2" indent="0">
              <a:spcBef>
                <a:spcPts val="0"/>
              </a:spcBef>
              <a:buNone/>
            </a:pPr>
            <a:r>
              <a:rPr lang="en-US" sz="1200" dirty="0">
                <a:latin typeface="Courier New" panose="02070309020205020404" pitchFamily="49" charset="0"/>
                <a:cs typeface="Courier New" panose="02070309020205020404" pitchFamily="49" charset="0"/>
              </a:rPr>
              <a:t>    Name          : bp-sr0-port</a:t>
            </a:r>
          </a:p>
          <a:p>
            <a:pPr lvl="2" indent="0">
              <a:spcBef>
                <a:spcPts val="0"/>
              </a:spcBef>
              <a:buNone/>
            </a:pPr>
            <a:r>
              <a:rPr lang="en-US" sz="1200" dirty="0">
                <a:latin typeface="Courier New" panose="02070309020205020404" pitchFamily="49" charset="0"/>
                <a:cs typeface="Courier New" panose="02070309020205020404" pitchFamily="49" charset="0"/>
              </a:rPr>
              <a:t>    Mode          : </a:t>
            </a:r>
            <a:r>
              <a:rPr lang="en-US" sz="1200" dirty="0" err="1">
                <a:latin typeface="Courier New" panose="02070309020205020404" pitchFamily="49" charset="0"/>
                <a:cs typeface="Courier New" panose="02070309020205020404" pitchFamily="49" charset="0"/>
              </a:rPr>
              <a:t>lif</a:t>
            </a:r>
            <a:endParaRPr lang="en-US" sz="1200" dirty="0">
              <a:latin typeface="Courier New" panose="02070309020205020404" pitchFamily="49" charset="0"/>
              <a:cs typeface="Courier New" panose="02070309020205020404" pitchFamily="49" charset="0"/>
            </a:endParaRPr>
          </a:p>
          <a:p>
            <a:pPr lvl="2" indent="0">
              <a:spcBef>
                <a:spcPts val="0"/>
              </a:spcBef>
              <a:buNone/>
            </a:pPr>
            <a:r>
              <a:rPr lang="en-US" sz="1200" dirty="0">
                <a:latin typeface="Courier New" panose="02070309020205020404" pitchFamily="49" charset="0"/>
                <a:cs typeface="Courier New" panose="02070309020205020404" pitchFamily="49" charset="0"/>
              </a:rPr>
              <a:t>    IP/Mask       : 169.254.0.2/28;fe80::50:56ff:fe56:5300/64</a:t>
            </a:r>
          </a:p>
          <a:p>
            <a:pPr lvl="2" indent="0">
              <a:spcBef>
                <a:spcPts val="0"/>
              </a:spcBef>
              <a:buNone/>
            </a:pPr>
            <a:r>
              <a:rPr lang="en-US" sz="1200" dirty="0">
                <a:latin typeface="Courier New" panose="02070309020205020404" pitchFamily="49" charset="0"/>
                <a:cs typeface="Courier New" panose="02070309020205020404" pitchFamily="49" charset="0"/>
              </a:rPr>
              <a:t>&lt;snip&gt;</a:t>
            </a:r>
          </a:p>
          <a:p>
            <a:pPr lvl="2" indent="0">
              <a:spcBef>
                <a:spcPts val="0"/>
              </a:spcBef>
              <a:buNone/>
            </a:pPr>
            <a:r>
              <a:rPr lang="en-US" sz="1200" dirty="0">
                <a:latin typeface="Courier New" panose="02070309020205020404" pitchFamily="49" charset="0"/>
                <a:cs typeface="Courier New" panose="02070309020205020404" pitchFamily="49" charset="0"/>
              </a:rPr>
              <a:t>    Interface     : d4f8222a-0669-448d-915c-f09728b2f50a</a:t>
            </a:r>
          </a:p>
          <a:p>
            <a:pPr lvl="2" indent="0">
              <a:spcBef>
                <a:spcPts val="0"/>
              </a:spcBef>
              <a:buNone/>
            </a:pP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Ifuid</a:t>
            </a:r>
            <a:r>
              <a:rPr lang="en-US" sz="1200" dirty="0">
                <a:latin typeface="Courier New" panose="02070309020205020404" pitchFamily="49" charset="0"/>
                <a:cs typeface="Courier New" panose="02070309020205020404" pitchFamily="49" charset="0"/>
              </a:rPr>
              <a:t>         : 320</a:t>
            </a:r>
          </a:p>
          <a:p>
            <a:pPr lvl="2" indent="0">
              <a:spcBef>
                <a:spcPts val="0"/>
              </a:spcBef>
              <a:buNone/>
            </a:pPr>
            <a:r>
              <a:rPr lang="en-US" sz="1200" dirty="0">
                <a:latin typeface="Courier New" panose="02070309020205020404" pitchFamily="49" charset="0"/>
                <a:cs typeface="Courier New" panose="02070309020205020404" pitchFamily="49" charset="0"/>
              </a:rPr>
              <a:t>    Mode          : loopback</a:t>
            </a:r>
          </a:p>
          <a:p>
            <a:pPr lvl="2" indent="0">
              <a:spcBef>
                <a:spcPts val="0"/>
              </a:spcBef>
              <a:buNone/>
            </a:pPr>
            <a:r>
              <a:rPr lang="en-US" sz="1200" dirty="0">
                <a:latin typeface="Courier New" panose="02070309020205020404" pitchFamily="49" charset="0"/>
                <a:cs typeface="Courier New" panose="02070309020205020404" pitchFamily="49" charset="0"/>
              </a:rPr>
              <a:t>    IP/Mask       : </a:t>
            </a:r>
            <a:r>
              <a:rPr lang="en-US" sz="1200" dirty="0">
                <a:solidFill>
                  <a:srgbClr val="FF0000"/>
                </a:solidFill>
                <a:latin typeface="Courier New" panose="02070309020205020404" pitchFamily="49" charset="0"/>
                <a:cs typeface="Courier New" panose="02070309020205020404" pitchFamily="49" charset="0"/>
              </a:rPr>
              <a:t>21.21.21.6/32</a:t>
            </a:r>
            <a:r>
              <a:rPr lang="en-US" sz="1200" dirty="0">
                <a:latin typeface="Courier New" panose="02070309020205020404" pitchFamily="49" charset="0"/>
                <a:cs typeface="Courier New" panose="02070309020205020404" pitchFamily="49" charset="0"/>
              </a:rPr>
              <a:t>;127.0.0.1/8;::1/128</a:t>
            </a:r>
          </a:p>
          <a:p>
            <a:pPr lvl="2" indent="0">
              <a:spcBef>
                <a:spcPts val="0"/>
              </a:spcBef>
              <a:buNone/>
            </a:pPr>
            <a:r>
              <a:rPr lang="en-US" sz="1200" dirty="0">
                <a:latin typeface="Courier New" panose="02070309020205020404" pitchFamily="49" charset="0"/>
                <a:cs typeface="Courier New" panose="02070309020205020404" pitchFamily="49" charset="0"/>
              </a:rPr>
              <a:t>&lt;snip&gt;</a:t>
            </a:r>
          </a:p>
          <a:p>
            <a:pPr lvl="2" indent="0">
              <a:spcBef>
                <a:spcPts val="0"/>
              </a:spcBef>
              <a:buNone/>
            </a:pPr>
            <a:r>
              <a:rPr lang="en-US" sz="1200" dirty="0">
                <a:latin typeface="Courier New" panose="02070309020205020404" pitchFamily="49" charset="0"/>
                <a:cs typeface="Courier New" panose="02070309020205020404" pitchFamily="49" charset="0"/>
              </a:rPr>
              <a:t>Interface     : </a:t>
            </a:r>
            <a:r>
              <a:rPr lang="en-US" sz="1200" dirty="0">
                <a:solidFill>
                  <a:srgbClr val="FF0000"/>
                </a:solidFill>
                <a:latin typeface="Courier New" panose="02070309020205020404" pitchFamily="49" charset="0"/>
                <a:cs typeface="Courier New" panose="02070309020205020404" pitchFamily="49" charset="0"/>
              </a:rPr>
              <a:t>f6ab8bad-a4b2-4bef-9502-994124b50e18</a:t>
            </a:r>
          </a:p>
          <a:p>
            <a:pPr lvl="2" indent="0">
              <a:spcBef>
                <a:spcPts val="0"/>
              </a:spcBef>
              <a:buNone/>
            </a:pP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Ifuid</a:t>
            </a:r>
            <a:r>
              <a:rPr lang="en-US" sz="1200" dirty="0">
                <a:latin typeface="Courier New" panose="02070309020205020404" pitchFamily="49" charset="0"/>
                <a:cs typeface="Courier New" panose="02070309020205020404" pitchFamily="49" charset="0"/>
              </a:rPr>
              <a:t>         : 307</a:t>
            </a:r>
          </a:p>
          <a:p>
            <a:pPr lvl="2" indent="0">
              <a:spcBef>
                <a:spcPts val="0"/>
              </a:spcBef>
              <a:buNone/>
            </a:pPr>
            <a:r>
              <a:rPr lang="en-US" sz="1200" dirty="0">
                <a:latin typeface="Courier New" panose="02070309020205020404" pitchFamily="49" charset="0"/>
                <a:cs typeface="Courier New" panose="02070309020205020404" pitchFamily="49" charset="0"/>
              </a:rPr>
              <a:t>    Name          : T0-T1-LR1-t1_lrp</a:t>
            </a:r>
          </a:p>
          <a:p>
            <a:pPr lvl="2" indent="0">
              <a:spcBef>
                <a:spcPts val="0"/>
              </a:spcBef>
              <a:buNone/>
            </a:pPr>
            <a:r>
              <a:rPr lang="en-US" sz="1200" dirty="0">
                <a:latin typeface="Courier New" panose="02070309020205020404" pitchFamily="49" charset="0"/>
                <a:cs typeface="Courier New" panose="02070309020205020404" pitchFamily="49" charset="0"/>
              </a:rPr>
              <a:t>    Mode          : </a:t>
            </a:r>
            <a:r>
              <a:rPr lang="en-US" sz="1200" dirty="0" err="1">
                <a:latin typeface="Courier New" panose="02070309020205020404" pitchFamily="49" charset="0"/>
                <a:cs typeface="Courier New" panose="02070309020205020404" pitchFamily="49" charset="0"/>
              </a:rPr>
              <a:t>lif</a:t>
            </a:r>
            <a:endParaRPr lang="en-US" sz="1200" dirty="0">
              <a:latin typeface="Courier New" panose="02070309020205020404" pitchFamily="49" charset="0"/>
              <a:cs typeface="Courier New" panose="02070309020205020404" pitchFamily="49" charset="0"/>
            </a:endParaRPr>
          </a:p>
          <a:p>
            <a:pPr lvl="2" indent="0">
              <a:spcBef>
                <a:spcPts val="0"/>
              </a:spcBef>
              <a:buNone/>
            </a:pPr>
            <a:r>
              <a:rPr lang="en-US" sz="1200" dirty="0">
                <a:latin typeface="Courier New" panose="02070309020205020404" pitchFamily="49" charset="0"/>
                <a:cs typeface="Courier New" panose="02070309020205020404" pitchFamily="49" charset="0"/>
              </a:rPr>
              <a:t>    IP/Mask       : 100.64.144.1/31;fe80::50:56ff:fe56:4455/64;fca0:479a:b5e5:9000::2/64</a:t>
            </a:r>
          </a:p>
          <a:p>
            <a:pPr lvl="2" indent="0">
              <a:spcBef>
                <a:spcPts val="0"/>
              </a:spcBef>
              <a:buNone/>
            </a:pPr>
            <a:r>
              <a:rPr lang="en-US" sz="1200" dirty="0">
                <a:latin typeface="Courier New" panose="02070309020205020404" pitchFamily="49" charset="0"/>
                <a:cs typeface="Courier New" panose="02070309020205020404" pitchFamily="49" charset="0"/>
              </a:rPr>
              <a:t>&lt;snip&gt;</a:t>
            </a: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CCAEDF3C-C309-492F-A585-F466E5CE95D3}"/>
              </a:ext>
            </a:extLst>
          </p:cNvPr>
          <p:cNvSpPr>
            <a:spLocks noGrp="1"/>
          </p:cNvSpPr>
          <p:nvPr>
            <p:ph type="subTitle" idx="10"/>
          </p:nvPr>
        </p:nvSpPr>
        <p:spPr/>
        <p:txBody>
          <a:bodyPr/>
          <a:lstStyle/>
          <a:p>
            <a:r>
              <a:rPr lang="en-US" dirty="0"/>
              <a:t>Packet Capture (2/4)</a:t>
            </a:r>
          </a:p>
        </p:txBody>
      </p:sp>
      <p:sp>
        <p:nvSpPr>
          <p:cNvPr id="7" name="Rectangle 6">
            <a:extLst>
              <a:ext uri="{FF2B5EF4-FFF2-40B4-BE49-F238E27FC236}">
                <a16:creationId xmlns:a16="http://schemas.microsoft.com/office/drawing/2014/main" id="{6DC8D225-342A-47A9-8E37-E08D19E71EE5}"/>
              </a:ext>
            </a:extLst>
          </p:cNvPr>
          <p:cNvSpPr/>
          <p:nvPr/>
        </p:nvSpPr>
        <p:spPr>
          <a:xfrm>
            <a:off x="6871065" y="911173"/>
            <a:ext cx="2882534" cy="40011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000" dirty="0">
                <a:solidFill>
                  <a:schemeClr val="tx2"/>
                </a:solidFill>
                <a:latin typeface="Calibri" panose="020F0502020204030204" pitchFamily="34" charset="0"/>
              </a:rPr>
              <a:t>Go to the section "Logical Router" where you have the name of your router prepended with "SR-"</a:t>
            </a:r>
          </a:p>
        </p:txBody>
      </p:sp>
      <p:cxnSp>
        <p:nvCxnSpPr>
          <p:cNvPr id="9" name="Straight Arrow Connector 8">
            <a:extLst>
              <a:ext uri="{FF2B5EF4-FFF2-40B4-BE49-F238E27FC236}">
                <a16:creationId xmlns:a16="http://schemas.microsoft.com/office/drawing/2014/main" id="{4D89F533-F77F-41F1-8312-4D2B7ED847CD}"/>
              </a:ext>
            </a:extLst>
          </p:cNvPr>
          <p:cNvCxnSpPr>
            <a:cxnSpLocks/>
            <a:stCxn id="7" idx="2"/>
          </p:cNvCxnSpPr>
          <p:nvPr/>
        </p:nvCxnSpPr>
        <p:spPr bwMode="gray">
          <a:xfrm flipH="1">
            <a:off x="2725784" y="1311283"/>
            <a:ext cx="5586548" cy="1135831"/>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EBFCDB81-ABE8-4365-92F4-0520B747D761}"/>
              </a:ext>
            </a:extLst>
          </p:cNvPr>
          <p:cNvCxnSpPr>
            <a:cxnSpLocks/>
            <a:stCxn id="7" idx="2"/>
          </p:cNvCxnSpPr>
          <p:nvPr/>
        </p:nvCxnSpPr>
        <p:spPr bwMode="gray">
          <a:xfrm flipH="1">
            <a:off x="6835328" y="1311283"/>
            <a:ext cx="1477004" cy="1353545"/>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85F5EE02-C1DB-4768-8B19-0AA8E1A61965}"/>
              </a:ext>
            </a:extLst>
          </p:cNvPr>
          <p:cNvSpPr/>
          <p:nvPr/>
        </p:nvSpPr>
        <p:spPr>
          <a:xfrm>
            <a:off x="8077199" y="4314372"/>
            <a:ext cx="3200400" cy="246221"/>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000" dirty="0">
                <a:solidFill>
                  <a:schemeClr val="tx2"/>
                </a:solidFill>
                <a:latin typeface="Calibri" panose="020F0502020204030204" pitchFamily="34" charset="0"/>
              </a:rPr>
              <a:t>FYI you can see your LB-VIP on the loopback</a:t>
            </a:r>
          </a:p>
        </p:txBody>
      </p:sp>
      <p:cxnSp>
        <p:nvCxnSpPr>
          <p:cNvPr id="15" name="Straight Arrow Connector 14">
            <a:extLst>
              <a:ext uri="{FF2B5EF4-FFF2-40B4-BE49-F238E27FC236}">
                <a16:creationId xmlns:a16="http://schemas.microsoft.com/office/drawing/2014/main" id="{F8C2D36E-A341-457D-B996-9D48464FDD69}"/>
              </a:ext>
            </a:extLst>
          </p:cNvPr>
          <p:cNvCxnSpPr>
            <a:cxnSpLocks/>
            <a:stCxn id="14" idx="1"/>
          </p:cNvCxnSpPr>
          <p:nvPr/>
        </p:nvCxnSpPr>
        <p:spPr bwMode="gray">
          <a:xfrm flipH="1">
            <a:off x="6339841" y="4437483"/>
            <a:ext cx="1737358" cy="380369"/>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EA56870E-0E19-40A3-820E-8C95B0E2D8ED}"/>
              </a:ext>
            </a:extLst>
          </p:cNvPr>
          <p:cNvSpPr/>
          <p:nvPr/>
        </p:nvSpPr>
        <p:spPr>
          <a:xfrm>
            <a:off x="8077199" y="3310665"/>
            <a:ext cx="3200400" cy="246221"/>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000" dirty="0">
                <a:solidFill>
                  <a:schemeClr val="tx2"/>
                </a:solidFill>
                <a:latin typeface="Calibri" panose="020F0502020204030204" pitchFamily="34" charset="0"/>
              </a:rPr>
              <a:t>That's the T1 downlink interface (facing to T1-DR)</a:t>
            </a:r>
          </a:p>
        </p:txBody>
      </p:sp>
      <p:cxnSp>
        <p:nvCxnSpPr>
          <p:cNvPr id="22" name="Straight Arrow Connector 21">
            <a:extLst>
              <a:ext uri="{FF2B5EF4-FFF2-40B4-BE49-F238E27FC236}">
                <a16:creationId xmlns:a16="http://schemas.microsoft.com/office/drawing/2014/main" id="{C83E4634-420E-4CCF-B34D-0FBA0DD42ACB}"/>
              </a:ext>
            </a:extLst>
          </p:cNvPr>
          <p:cNvCxnSpPr>
            <a:cxnSpLocks/>
            <a:stCxn id="21" idx="1"/>
          </p:cNvCxnSpPr>
          <p:nvPr/>
        </p:nvCxnSpPr>
        <p:spPr bwMode="gray">
          <a:xfrm flipH="1" flipV="1">
            <a:off x="6635931" y="3250518"/>
            <a:ext cx="1441268" cy="183258"/>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30E56D4B-BEBB-4603-A19F-4B8788BF4719}"/>
              </a:ext>
            </a:extLst>
          </p:cNvPr>
          <p:cNvSpPr/>
          <p:nvPr/>
        </p:nvSpPr>
        <p:spPr>
          <a:xfrm>
            <a:off x="8077199" y="5318080"/>
            <a:ext cx="3200400" cy="246221"/>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000" dirty="0">
                <a:solidFill>
                  <a:schemeClr val="tx2"/>
                </a:solidFill>
                <a:latin typeface="Calibri" panose="020F0502020204030204" pitchFamily="34" charset="0"/>
              </a:rPr>
              <a:t>That's the T1 "uplink" interface (facing the T0)</a:t>
            </a:r>
          </a:p>
        </p:txBody>
      </p:sp>
      <p:cxnSp>
        <p:nvCxnSpPr>
          <p:cNvPr id="25" name="Straight Arrow Connector 24">
            <a:extLst>
              <a:ext uri="{FF2B5EF4-FFF2-40B4-BE49-F238E27FC236}">
                <a16:creationId xmlns:a16="http://schemas.microsoft.com/office/drawing/2014/main" id="{FE25114D-E1DF-499C-8B73-B2114D72DB54}"/>
              </a:ext>
            </a:extLst>
          </p:cNvPr>
          <p:cNvCxnSpPr>
            <a:cxnSpLocks/>
            <a:stCxn id="24" idx="1"/>
          </p:cNvCxnSpPr>
          <p:nvPr/>
        </p:nvCxnSpPr>
        <p:spPr bwMode="gray">
          <a:xfrm flipH="1" flipV="1">
            <a:off x="6244047" y="5213783"/>
            <a:ext cx="1833152" cy="227408"/>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pic>
        <p:nvPicPr>
          <p:cNvPr id="31" name="Picture 30">
            <a:extLst>
              <a:ext uri="{FF2B5EF4-FFF2-40B4-BE49-F238E27FC236}">
                <a16:creationId xmlns:a16="http://schemas.microsoft.com/office/drawing/2014/main" id="{0171FF50-505F-49BB-8EAD-9742966AC6E8}"/>
              </a:ext>
            </a:extLst>
          </p:cNvPr>
          <p:cNvPicPr>
            <a:picLocks noChangeAspect="1"/>
          </p:cNvPicPr>
          <p:nvPr/>
        </p:nvPicPr>
        <p:blipFill>
          <a:blip r:embed="rId3"/>
          <a:stretch>
            <a:fillRect/>
          </a:stretch>
        </p:blipFill>
        <p:spPr>
          <a:xfrm>
            <a:off x="10688473" y="108839"/>
            <a:ext cx="1272760" cy="2179322"/>
          </a:xfrm>
          <a:prstGeom prst="rect">
            <a:avLst/>
          </a:prstGeom>
        </p:spPr>
      </p:pic>
    </p:spTree>
    <p:extLst>
      <p:ext uri="{BB962C8B-B14F-4D97-AF65-F5344CB8AC3E}">
        <p14:creationId xmlns:p14="http://schemas.microsoft.com/office/powerpoint/2010/main" val="1434490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marL="342900" indent="-342900">
              <a:buFont typeface="Arial" panose="020B0604020202020204" pitchFamily="34" charset="0"/>
              <a:buChar char="•"/>
            </a:pPr>
            <a:r>
              <a:rPr lang="en-US" dirty="0"/>
              <a:t>Start packet capture on Edge Node T1 "uplink" interface (facing the T0) </a:t>
            </a:r>
          </a:p>
          <a:p>
            <a:pPr lvl="1" indent="0">
              <a:spcBef>
                <a:spcPts val="600"/>
              </a:spcBef>
              <a:buNone/>
            </a:pPr>
            <a:r>
              <a:rPr lang="en-US" sz="1400" dirty="0">
                <a:latin typeface="Courier New" panose="02070309020205020404" pitchFamily="49" charset="0"/>
                <a:cs typeface="Courier New" panose="02070309020205020404" pitchFamily="49" charset="0"/>
              </a:rPr>
              <a:t>lab1-edge1&gt; </a:t>
            </a:r>
            <a:r>
              <a:rPr lang="en-US" sz="1400" dirty="0">
                <a:solidFill>
                  <a:srgbClr val="FF0000"/>
                </a:solidFill>
                <a:latin typeface="Courier New" panose="02070309020205020404" pitchFamily="49" charset="0"/>
                <a:cs typeface="Courier New" panose="02070309020205020404" pitchFamily="49" charset="0"/>
              </a:rPr>
              <a:t>start capture interface f6ab8bad-a4b2-4bef-9502-994124b50e18 [expression port 80]</a:t>
            </a:r>
          </a:p>
          <a:p>
            <a:pPr lvl="2" indent="0">
              <a:spcBef>
                <a:spcPts val="0"/>
              </a:spcBef>
              <a:buNone/>
            </a:pPr>
            <a:r>
              <a:rPr lang="en-US" sz="1200" dirty="0">
                <a:latin typeface="Courier New" panose="02070309020205020404" pitchFamily="49" charset="0"/>
                <a:cs typeface="Courier New" panose="02070309020205020404" pitchFamily="49" charset="0"/>
              </a:rPr>
              <a:t>16:16:26.392694 02:50:56:56:44:52 &gt; 02:50:56:56:44:55, </a:t>
            </a:r>
            <a:r>
              <a:rPr lang="en-US" sz="1200" dirty="0" err="1">
                <a:latin typeface="Courier New" panose="02070309020205020404" pitchFamily="49" charset="0"/>
                <a:cs typeface="Courier New" panose="02070309020205020404" pitchFamily="49" charset="0"/>
              </a:rPr>
              <a:t>ethertype</a:t>
            </a:r>
            <a:r>
              <a:rPr lang="en-US" sz="1200" dirty="0">
                <a:latin typeface="Courier New" panose="02070309020205020404" pitchFamily="49" charset="0"/>
                <a:cs typeface="Courier New" panose="02070309020205020404" pitchFamily="49" charset="0"/>
              </a:rPr>
              <a:t> 802.1Q (0x8100), length 78: </a:t>
            </a:r>
            <a:r>
              <a:rPr lang="en-US" sz="1200" dirty="0" err="1">
                <a:latin typeface="Courier New" panose="02070309020205020404" pitchFamily="49" charset="0"/>
                <a:cs typeface="Courier New" panose="02070309020205020404" pitchFamily="49" charset="0"/>
              </a:rPr>
              <a:t>vlan</a:t>
            </a:r>
            <a:r>
              <a:rPr lang="en-US" sz="1200" dirty="0">
                <a:latin typeface="Courier New" panose="02070309020205020404" pitchFamily="49" charset="0"/>
                <a:cs typeface="Courier New" panose="02070309020205020404" pitchFamily="49" charset="0"/>
              </a:rPr>
              <a:t> 0, p 0, </a:t>
            </a:r>
            <a:r>
              <a:rPr lang="en-US" sz="1200" dirty="0" err="1">
                <a:latin typeface="Courier New" panose="02070309020205020404" pitchFamily="49" charset="0"/>
                <a:cs typeface="Courier New" panose="02070309020205020404" pitchFamily="49" charset="0"/>
              </a:rPr>
              <a:t>ethertype</a:t>
            </a:r>
            <a:r>
              <a:rPr lang="en-US" sz="1200" dirty="0">
                <a:latin typeface="Courier New" panose="02070309020205020404" pitchFamily="49" charset="0"/>
                <a:cs typeface="Courier New" panose="02070309020205020404" pitchFamily="49" charset="0"/>
              </a:rPr>
              <a:t> IPv4, </a:t>
            </a:r>
            <a:r>
              <a:rPr lang="en-US" sz="1200" dirty="0">
                <a:solidFill>
                  <a:srgbClr val="FF0000"/>
                </a:solidFill>
                <a:latin typeface="Courier New" panose="02070309020205020404" pitchFamily="49" charset="0"/>
                <a:cs typeface="Courier New" panose="02070309020205020404" pitchFamily="49" charset="0"/>
              </a:rPr>
              <a:t>10.114.218.199.53192 &gt; 21.21.21.6.80: Flags [S], </a:t>
            </a:r>
            <a:r>
              <a:rPr lang="en-US" sz="1200" dirty="0">
                <a:latin typeface="Courier New" panose="02070309020205020404" pitchFamily="49" charset="0"/>
                <a:cs typeface="Courier New" panose="02070309020205020404" pitchFamily="49" charset="0"/>
              </a:rPr>
              <a:t>seq 3483355859, win 29200, options [</a:t>
            </a:r>
            <a:r>
              <a:rPr lang="en-US" sz="1200" dirty="0" err="1">
                <a:latin typeface="Courier New" panose="02070309020205020404" pitchFamily="49" charset="0"/>
                <a:cs typeface="Courier New" panose="02070309020205020404" pitchFamily="49" charset="0"/>
              </a:rPr>
              <a:t>mss</a:t>
            </a:r>
            <a:r>
              <a:rPr lang="en-US" sz="1200" dirty="0">
                <a:latin typeface="Courier New" panose="02070309020205020404" pitchFamily="49" charset="0"/>
                <a:cs typeface="Courier New" panose="02070309020205020404" pitchFamily="49" charset="0"/>
              </a:rPr>
              <a:t> 1460,sackOK,TS </a:t>
            </a:r>
            <a:r>
              <a:rPr lang="en-US" sz="1200" dirty="0" err="1">
                <a:latin typeface="Courier New" panose="02070309020205020404" pitchFamily="49" charset="0"/>
                <a:cs typeface="Courier New" panose="02070309020205020404" pitchFamily="49" charset="0"/>
              </a:rPr>
              <a:t>val</a:t>
            </a:r>
            <a:r>
              <a:rPr lang="en-US" sz="1200" dirty="0">
                <a:latin typeface="Courier New" panose="02070309020205020404" pitchFamily="49" charset="0"/>
                <a:cs typeface="Courier New" panose="02070309020205020404" pitchFamily="49" charset="0"/>
              </a:rPr>
              <a:t> 494725924 </a:t>
            </a:r>
            <a:r>
              <a:rPr lang="en-US" sz="1200" dirty="0" err="1">
                <a:latin typeface="Courier New" panose="02070309020205020404" pitchFamily="49" charset="0"/>
                <a:cs typeface="Courier New" panose="02070309020205020404" pitchFamily="49" charset="0"/>
              </a:rPr>
              <a:t>ecr</a:t>
            </a:r>
            <a:r>
              <a:rPr lang="en-US" sz="1200" dirty="0">
                <a:latin typeface="Courier New" panose="02070309020205020404" pitchFamily="49" charset="0"/>
                <a:cs typeface="Courier New" panose="02070309020205020404" pitchFamily="49" charset="0"/>
              </a:rPr>
              <a:t> 0,nop,wscale 7], length 0</a:t>
            </a:r>
          </a:p>
          <a:p>
            <a:pPr lvl="2" indent="0">
              <a:spcBef>
                <a:spcPts val="0"/>
              </a:spcBef>
              <a:buNone/>
            </a:pPr>
            <a:r>
              <a:rPr lang="en-US" sz="1200" dirty="0">
                <a:latin typeface="Courier New" panose="02070309020205020404" pitchFamily="49" charset="0"/>
                <a:cs typeface="Courier New" panose="02070309020205020404" pitchFamily="49" charset="0"/>
              </a:rPr>
              <a:t>&lt;base64&gt;AlBWVkRVAlBWVkRSgQAAAAgARQAAPAWGQAA+BifiCnLaxxUVFQbPyABQz5/K0wAAAACgAnIQU24AAAIEBbQEAggKHXzrJAAAAAABAwMH&lt;/base64&gt;</a:t>
            </a:r>
          </a:p>
          <a:p>
            <a:pPr lvl="2" indent="0">
              <a:spcBef>
                <a:spcPts val="0"/>
              </a:spcBef>
              <a:buNone/>
            </a:pPr>
            <a:endParaRPr lang="en-US" sz="1200" dirty="0">
              <a:latin typeface="Courier New" panose="02070309020205020404" pitchFamily="49" charset="0"/>
              <a:cs typeface="Courier New" panose="02070309020205020404" pitchFamily="49" charset="0"/>
            </a:endParaRPr>
          </a:p>
          <a:p>
            <a:pPr lvl="2" indent="0">
              <a:spcBef>
                <a:spcPts val="0"/>
              </a:spcBef>
              <a:buNone/>
            </a:pPr>
            <a:r>
              <a:rPr lang="en-US" sz="1200" dirty="0">
                <a:latin typeface="Courier New" panose="02070309020205020404" pitchFamily="49" charset="0"/>
                <a:cs typeface="Courier New" panose="02070309020205020404" pitchFamily="49" charset="0"/>
              </a:rPr>
              <a:t>16:16:26.393147 02:50:56:56:44:55 &gt; 02:50:56:56:44:52, </a:t>
            </a:r>
            <a:r>
              <a:rPr lang="en-US" sz="1200" dirty="0" err="1">
                <a:latin typeface="Courier New" panose="02070309020205020404" pitchFamily="49" charset="0"/>
                <a:cs typeface="Courier New" panose="02070309020205020404" pitchFamily="49" charset="0"/>
              </a:rPr>
              <a:t>ethertype</a:t>
            </a:r>
            <a:r>
              <a:rPr lang="en-US" sz="1200" dirty="0">
                <a:latin typeface="Courier New" panose="02070309020205020404" pitchFamily="49" charset="0"/>
                <a:cs typeface="Courier New" panose="02070309020205020404" pitchFamily="49" charset="0"/>
              </a:rPr>
              <a:t> IPv4 (0x0800), length 74: </a:t>
            </a:r>
            <a:r>
              <a:rPr lang="en-US" sz="1200" dirty="0">
                <a:solidFill>
                  <a:srgbClr val="FF0000"/>
                </a:solidFill>
                <a:latin typeface="Courier New" panose="02070309020205020404" pitchFamily="49" charset="0"/>
                <a:cs typeface="Courier New" panose="02070309020205020404" pitchFamily="49" charset="0"/>
              </a:rPr>
              <a:t>21.21.21.6.80 &gt; 10.114.218.199.53192: Flags [S.]</a:t>
            </a:r>
            <a:r>
              <a:rPr lang="en-US" sz="1200" dirty="0">
                <a:latin typeface="Courier New" panose="02070309020205020404" pitchFamily="49" charset="0"/>
                <a:cs typeface="Courier New" panose="02070309020205020404" pitchFamily="49" charset="0"/>
              </a:rPr>
              <a:t>, seq 4261070536, ack 3483355860, win 28960, options [</a:t>
            </a:r>
            <a:r>
              <a:rPr lang="en-US" sz="1200" dirty="0" err="1">
                <a:latin typeface="Courier New" panose="02070309020205020404" pitchFamily="49" charset="0"/>
                <a:cs typeface="Courier New" panose="02070309020205020404" pitchFamily="49" charset="0"/>
              </a:rPr>
              <a:t>mss</a:t>
            </a:r>
            <a:r>
              <a:rPr lang="en-US" sz="1200" dirty="0">
                <a:latin typeface="Courier New" panose="02070309020205020404" pitchFamily="49" charset="0"/>
                <a:cs typeface="Courier New" panose="02070309020205020404" pitchFamily="49" charset="0"/>
              </a:rPr>
              <a:t> 1460,sackOK,TS </a:t>
            </a:r>
            <a:r>
              <a:rPr lang="en-US" sz="1200" dirty="0" err="1">
                <a:latin typeface="Courier New" panose="02070309020205020404" pitchFamily="49" charset="0"/>
                <a:cs typeface="Courier New" panose="02070309020205020404" pitchFamily="49" charset="0"/>
              </a:rPr>
              <a:t>val</a:t>
            </a:r>
            <a:r>
              <a:rPr lang="en-US" sz="1200" dirty="0">
                <a:latin typeface="Courier New" panose="02070309020205020404" pitchFamily="49" charset="0"/>
                <a:cs typeface="Courier New" panose="02070309020205020404" pitchFamily="49" charset="0"/>
              </a:rPr>
              <a:t> 2391628344 </a:t>
            </a:r>
            <a:r>
              <a:rPr lang="en-US" sz="1200" dirty="0" err="1">
                <a:latin typeface="Courier New" panose="02070309020205020404" pitchFamily="49" charset="0"/>
                <a:cs typeface="Courier New" panose="02070309020205020404" pitchFamily="49" charset="0"/>
              </a:rPr>
              <a:t>ecr</a:t>
            </a:r>
            <a:r>
              <a:rPr lang="en-US" sz="1200" dirty="0">
                <a:latin typeface="Courier New" panose="02070309020205020404" pitchFamily="49" charset="0"/>
                <a:cs typeface="Courier New" panose="02070309020205020404" pitchFamily="49" charset="0"/>
              </a:rPr>
              <a:t> 494725924,nop,wscale 8], length 0</a:t>
            </a:r>
          </a:p>
          <a:p>
            <a:pPr lvl="2" indent="0">
              <a:spcBef>
                <a:spcPts val="0"/>
              </a:spcBef>
              <a:buNone/>
            </a:pPr>
            <a:r>
              <a:rPr lang="en-US" sz="1200" dirty="0">
                <a:latin typeface="Courier New" panose="02070309020205020404" pitchFamily="49" charset="0"/>
                <a:cs typeface="Courier New" panose="02070309020205020404" pitchFamily="49" charset="0"/>
              </a:rPr>
              <a:t>&lt;base64&gt;AlBWVkRSAlBWVkRVCABFAAA8AABAAEAGK2gVFRUGCnLaxwBQz8j9+sbIz5/K1KAScSCmwgAAAgQFtAQCCAqOjVo4HXzrJAEDAwg=&lt;/base64&gt;</a:t>
            </a:r>
          </a:p>
          <a:p>
            <a:pPr lvl="2" indent="0">
              <a:spcBef>
                <a:spcPts val="0"/>
              </a:spcBef>
              <a:buNone/>
            </a:pPr>
            <a:endParaRPr lang="en-US" sz="1200" dirty="0">
              <a:latin typeface="Courier New" panose="02070309020205020404" pitchFamily="49" charset="0"/>
              <a:cs typeface="Courier New" panose="02070309020205020404" pitchFamily="49" charset="0"/>
            </a:endParaRPr>
          </a:p>
          <a:p>
            <a:pPr lvl="2" indent="0">
              <a:spcBef>
                <a:spcPts val="0"/>
              </a:spcBef>
              <a:buNone/>
            </a:pPr>
            <a:r>
              <a:rPr lang="en-US" sz="1200" dirty="0">
                <a:latin typeface="Courier New" panose="02070309020205020404" pitchFamily="49" charset="0"/>
                <a:cs typeface="Courier New" panose="02070309020205020404" pitchFamily="49" charset="0"/>
              </a:rPr>
              <a:t>16:16:26.393496 02:50:56:56:44:52 &gt; 02:50:56:56:44:55, </a:t>
            </a:r>
            <a:r>
              <a:rPr lang="en-US" sz="1200" dirty="0" err="1">
                <a:latin typeface="Courier New" panose="02070309020205020404" pitchFamily="49" charset="0"/>
                <a:cs typeface="Courier New" panose="02070309020205020404" pitchFamily="49" charset="0"/>
              </a:rPr>
              <a:t>ethertype</a:t>
            </a:r>
            <a:r>
              <a:rPr lang="en-US" sz="1200" dirty="0">
                <a:latin typeface="Courier New" panose="02070309020205020404" pitchFamily="49" charset="0"/>
                <a:cs typeface="Courier New" panose="02070309020205020404" pitchFamily="49" charset="0"/>
              </a:rPr>
              <a:t> 802.1Q (0x8100), length 70: </a:t>
            </a:r>
            <a:r>
              <a:rPr lang="en-US" sz="1200" dirty="0" err="1">
                <a:latin typeface="Courier New" panose="02070309020205020404" pitchFamily="49" charset="0"/>
                <a:cs typeface="Courier New" panose="02070309020205020404" pitchFamily="49" charset="0"/>
              </a:rPr>
              <a:t>vlan</a:t>
            </a:r>
            <a:r>
              <a:rPr lang="en-US" sz="1200" dirty="0">
                <a:latin typeface="Courier New" panose="02070309020205020404" pitchFamily="49" charset="0"/>
                <a:cs typeface="Courier New" panose="02070309020205020404" pitchFamily="49" charset="0"/>
              </a:rPr>
              <a:t> 0, p 0, </a:t>
            </a:r>
            <a:r>
              <a:rPr lang="en-US" sz="1200" dirty="0" err="1">
                <a:latin typeface="Courier New" panose="02070309020205020404" pitchFamily="49" charset="0"/>
                <a:cs typeface="Courier New" panose="02070309020205020404" pitchFamily="49" charset="0"/>
              </a:rPr>
              <a:t>ethertype</a:t>
            </a:r>
            <a:r>
              <a:rPr lang="en-US" sz="1200" dirty="0">
                <a:latin typeface="Courier New" panose="02070309020205020404" pitchFamily="49" charset="0"/>
                <a:cs typeface="Courier New" panose="02070309020205020404" pitchFamily="49" charset="0"/>
              </a:rPr>
              <a:t> IPv4, </a:t>
            </a:r>
            <a:r>
              <a:rPr lang="en-US" sz="1200" dirty="0">
                <a:solidFill>
                  <a:srgbClr val="FF0000"/>
                </a:solidFill>
                <a:latin typeface="Courier New" panose="02070309020205020404" pitchFamily="49" charset="0"/>
                <a:cs typeface="Courier New" panose="02070309020205020404" pitchFamily="49" charset="0"/>
              </a:rPr>
              <a:t>10.114.218.199.53192 &gt; 21.21.21.6.80: Flags [.]</a:t>
            </a:r>
            <a:r>
              <a:rPr lang="en-US" sz="1200" dirty="0">
                <a:latin typeface="Courier New" panose="02070309020205020404" pitchFamily="49" charset="0"/>
                <a:cs typeface="Courier New" panose="02070309020205020404" pitchFamily="49" charset="0"/>
              </a:rPr>
              <a:t>, ack 1, win 229, options [</a:t>
            </a:r>
            <a:r>
              <a:rPr lang="en-US" sz="1200" dirty="0" err="1">
                <a:latin typeface="Courier New" panose="02070309020205020404" pitchFamily="49" charset="0"/>
                <a:cs typeface="Courier New" panose="02070309020205020404" pitchFamily="49" charset="0"/>
              </a:rPr>
              <a:t>nop,nop,TS</a:t>
            </a: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val</a:t>
            </a:r>
            <a:r>
              <a:rPr lang="en-US" sz="1200" dirty="0">
                <a:latin typeface="Courier New" panose="02070309020205020404" pitchFamily="49" charset="0"/>
                <a:cs typeface="Courier New" panose="02070309020205020404" pitchFamily="49" charset="0"/>
              </a:rPr>
              <a:t> 494725926 </a:t>
            </a:r>
            <a:r>
              <a:rPr lang="en-US" sz="1200" dirty="0" err="1">
                <a:latin typeface="Courier New" panose="02070309020205020404" pitchFamily="49" charset="0"/>
                <a:cs typeface="Courier New" panose="02070309020205020404" pitchFamily="49" charset="0"/>
              </a:rPr>
              <a:t>ecr</a:t>
            </a:r>
            <a:r>
              <a:rPr lang="en-US" sz="1200" dirty="0">
                <a:latin typeface="Courier New" panose="02070309020205020404" pitchFamily="49" charset="0"/>
                <a:cs typeface="Courier New" panose="02070309020205020404" pitchFamily="49" charset="0"/>
              </a:rPr>
              <a:t> 2391628344], length 0</a:t>
            </a:r>
          </a:p>
          <a:p>
            <a:pPr lvl="2" indent="0">
              <a:spcBef>
                <a:spcPts val="0"/>
              </a:spcBef>
              <a:buNone/>
            </a:pPr>
            <a:r>
              <a:rPr lang="en-US" sz="1200" dirty="0">
                <a:latin typeface="Courier New" panose="02070309020205020404" pitchFamily="49" charset="0"/>
                <a:cs typeface="Courier New" panose="02070309020205020404" pitchFamily="49" charset="0"/>
              </a:rPr>
              <a:t>&lt;base64&gt;AlBWVkRVAlBWVkRSgQAAAAgARQAANAWHQAA+BifpCnLaxxUVFQbPyABQz5/K1P36xsmAEADlRckAAAEBCAodfOsmjo1aOA==&lt;/base64&gt;</a:t>
            </a:r>
          </a:p>
          <a:p>
            <a:pPr lvl="2" indent="0">
              <a:spcBef>
                <a:spcPts val="0"/>
              </a:spcBef>
              <a:buNone/>
            </a:pPr>
            <a:endParaRPr lang="en-US" sz="1200" dirty="0">
              <a:latin typeface="Courier New" panose="02070309020205020404" pitchFamily="49" charset="0"/>
              <a:cs typeface="Courier New" panose="02070309020205020404" pitchFamily="49" charset="0"/>
            </a:endParaRPr>
          </a:p>
          <a:p>
            <a:pPr lvl="2" indent="0">
              <a:spcBef>
                <a:spcPts val="0"/>
              </a:spcBef>
              <a:buNone/>
            </a:pPr>
            <a:r>
              <a:rPr lang="en-US" sz="1200" dirty="0">
                <a:latin typeface="Courier New" panose="02070309020205020404" pitchFamily="49" charset="0"/>
                <a:cs typeface="Courier New" panose="02070309020205020404" pitchFamily="49" charset="0"/>
              </a:rPr>
              <a:t>16:16:26.393613 02:50:56:56:44:52 &gt; 02:50:56:56:44:55, </a:t>
            </a:r>
            <a:r>
              <a:rPr lang="en-US" sz="1200" dirty="0" err="1">
                <a:latin typeface="Courier New" panose="02070309020205020404" pitchFamily="49" charset="0"/>
                <a:cs typeface="Courier New" panose="02070309020205020404" pitchFamily="49" charset="0"/>
              </a:rPr>
              <a:t>ethertype</a:t>
            </a:r>
            <a:r>
              <a:rPr lang="en-US" sz="1200" dirty="0">
                <a:latin typeface="Courier New" panose="02070309020205020404" pitchFamily="49" charset="0"/>
                <a:cs typeface="Courier New" panose="02070309020205020404" pitchFamily="49" charset="0"/>
              </a:rPr>
              <a:t> 802.1Q (0x8100), length 152: </a:t>
            </a:r>
            <a:r>
              <a:rPr lang="en-US" sz="1200" dirty="0" err="1">
                <a:latin typeface="Courier New" panose="02070309020205020404" pitchFamily="49" charset="0"/>
                <a:cs typeface="Courier New" panose="02070309020205020404" pitchFamily="49" charset="0"/>
              </a:rPr>
              <a:t>vlan</a:t>
            </a:r>
            <a:r>
              <a:rPr lang="en-US" sz="1200" dirty="0">
                <a:latin typeface="Courier New" panose="02070309020205020404" pitchFamily="49" charset="0"/>
                <a:cs typeface="Courier New" panose="02070309020205020404" pitchFamily="49" charset="0"/>
              </a:rPr>
              <a:t> 0, p 0, </a:t>
            </a:r>
            <a:r>
              <a:rPr lang="en-US" sz="1200" dirty="0" err="1">
                <a:latin typeface="Courier New" panose="02070309020205020404" pitchFamily="49" charset="0"/>
                <a:cs typeface="Courier New" panose="02070309020205020404" pitchFamily="49" charset="0"/>
              </a:rPr>
              <a:t>ethertype</a:t>
            </a:r>
            <a:r>
              <a:rPr lang="en-US" sz="1200" dirty="0">
                <a:latin typeface="Courier New" panose="02070309020205020404" pitchFamily="49" charset="0"/>
                <a:cs typeface="Courier New" panose="02070309020205020404" pitchFamily="49" charset="0"/>
              </a:rPr>
              <a:t> IPv4, </a:t>
            </a:r>
            <a:r>
              <a:rPr lang="en-US" sz="1200" dirty="0">
                <a:solidFill>
                  <a:srgbClr val="FF0000"/>
                </a:solidFill>
                <a:latin typeface="Courier New" panose="02070309020205020404" pitchFamily="49" charset="0"/>
                <a:cs typeface="Courier New" panose="02070309020205020404" pitchFamily="49" charset="0"/>
              </a:rPr>
              <a:t>10.114.218.199.53192 &gt; 21.21.21.6.80: Flags [P.]</a:t>
            </a:r>
            <a:r>
              <a:rPr lang="en-US" sz="1200" dirty="0">
                <a:latin typeface="Courier New" panose="02070309020205020404" pitchFamily="49" charset="0"/>
                <a:cs typeface="Courier New" panose="02070309020205020404" pitchFamily="49" charset="0"/>
              </a:rPr>
              <a:t>, seq 1:83, ack 1, win 229, options [</a:t>
            </a:r>
            <a:r>
              <a:rPr lang="en-US" sz="1200" dirty="0" err="1">
                <a:latin typeface="Courier New" panose="02070309020205020404" pitchFamily="49" charset="0"/>
                <a:cs typeface="Courier New" panose="02070309020205020404" pitchFamily="49" charset="0"/>
              </a:rPr>
              <a:t>nop,nop,TS</a:t>
            </a: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val</a:t>
            </a:r>
            <a:r>
              <a:rPr lang="en-US" sz="1200" dirty="0">
                <a:latin typeface="Courier New" panose="02070309020205020404" pitchFamily="49" charset="0"/>
                <a:cs typeface="Courier New" panose="02070309020205020404" pitchFamily="49" charset="0"/>
              </a:rPr>
              <a:t> 494725926 </a:t>
            </a:r>
            <a:r>
              <a:rPr lang="en-US" sz="1200" dirty="0" err="1">
                <a:latin typeface="Courier New" panose="02070309020205020404" pitchFamily="49" charset="0"/>
                <a:cs typeface="Courier New" panose="02070309020205020404" pitchFamily="49" charset="0"/>
              </a:rPr>
              <a:t>ecr</a:t>
            </a:r>
            <a:r>
              <a:rPr lang="en-US" sz="1200" dirty="0">
                <a:latin typeface="Courier New" panose="02070309020205020404" pitchFamily="49" charset="0"/>
                <a:cs typeface="Courier New" panose="02070309020205020404" pitchFamily="49" charset="0"/>
              </a:rPr>
              <a:t> 2391628344], length 82: </a:t>
            </a:r>
            <a:r>
              <a:rPr lang="en-US" sz="1200" dirty="0">
                <a:solidFill>
                  <a:srgbClr val="FF0000"/>
                </a:solidFill>
                <a:latin typeface="Courier New" panose="02070309020205020404" pitchFamily="49" charset="0"/>
                <a:cs typeface="Courier New" panose="02070309020205020404" pitchFamily="49" charset="0"/>
              </a:rPr>
              <a:t>HTTP: GET /</a:t>
            </a:r>
            <a:r>
              <a:rPr lang="en-US" sz="1200" dirty="0" err="1">
                <a:solidFill>
                  <a:srgbClr val="FF0000"/>
                </a:solidFill>
                <a:latin typeface="Courier New" panose="02070309020205020404" pitchFamily="49" charset="0"/>
                <a:cs typeface="Courier New" panose="02070309020205020404" pitchFamily="49" charset="0"/>
              </a:rPr>
              <a:t>test.php</a:t>
            </a:r>
            <a:r>
              <a:rPr lang="en-US" sz="1200" dirty="0">
                <a:solidFill>
                  <a:srgbClr val="FF0000"/>
                </a:solidFill>
                <a:latin typeface="Courier New" panose="02070309020205020404" pitchFamily="49" charset="0"/>
                <a:cs typeface="Courier New" panose="02070309020205020404" pitchFamily="49" charset="0"/>
              </a:rPr>
              <a:t> HTTP/1.1</a:t>
            </a:r>
          </a:p>
          <a:p>
            <a:pPr lvl="2" indent="0">
              <a:spcBef>
                <a:spcPts val="0"/>
              </a:spcBef>
              <a:buNone/>
            </a:pPr>
            <a:r>
              <a:rPr lang="en-US" sz="1200" dirty="0">
                <a:latin typeface="Courier New" panose="02070309020205020404" pitchFamily="49" charset="0"/>
                <a:cs typeface="Courier New" panose="02070309020205020404" pitchFamily="49" charset="0"/>
              </a:rPr>
              <a:t>&lt;base64&gt;AlBWVkRVAlBWVkRSgQAAAAgARQAAhgWIQAA+BieWCnLaxxUVFQbPyABQz5/K1P36xsmAGADlf/AAAAEBCAodfOsmjo1aOEdFVCAvdGVzdC5waHAgSFRUUC8xLjENCkhvc3Q6IDIxLjIxLjIxLjYNClVzZXItQWdlbnQ6IGN1cmwvNy41OC4wDQpBY2NlcHQ6ICovKg0KDQo=&lt;/base64&gt;</a:t>
            </a:r>
          </a:p>
          <a:p>
            <a:pPr marL="342900" indent="-342900">
              <a:buFont typeface="Arial" panose="020B0604020202020204" pitchFamily="34" charset="0"/>
              <a:buChar char="•"/>
            </a:pPr>
            <a:endParaRPr lang="en-US" dirty="0"/>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CCAEDF3C-C309-492F-A585-F466E5CE95D3}"/>
              </a:ext>
            </a:extLst>
          </p:cNvPr>
          <p:cNvSpPr>
            <a:spLocks noGrp="1"/>
          </p:cNvSpPr>
          <p:nvPr>
            <p:ph type="subTitle" idx="10"/>
          </p:nvPr>
        </p:nvSpPr>
        <p:spPr/>
        <p:txBody>
          <a:bodyPr/>
          <a:lstStyle/>
          <a:p>
            <a:r>
              <a:rPr lang="en-US" dirty="0"/>
              <a:t>Packet Capture (3/4)</a:t>
            </a:r>
          </a:p>
        </p:txBody>
      </p:sp>
      <p:sp>
        <p:nvSpPr>
          <p:cNvPr id="16" name="Rectangle 15">
            <a:extLst>
              <a:ext uri="{FF2B5EF4-FFF2-40B4-BE49-F238E27FC236}">
                <a16:creationId xmlns:a16="http://schemas.microsoft.com/office/drawing/2014/main" id="{EA7365BF-38D4-4166-AE20-A59DF3270D1C}"/>
              </a:ext>
            </a:extLst>
          </p:cNvPr>
          <p:cNvSpPr/>
          <p:nvPr/>
        </p:nvSpPr>
        <p:spPr>
          <a:xfrm>
            <a:off x="6871065" y="806666"/>
            <a:ext cx="2882534" cy="40011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000" dirty="0" err="1">
                <a:solidFill>
                  <a:schemeClr val="tx2"/>
                </a:solidFill>
                <a:latin typeface="Calibri" panose="020F0502020204030204" pitchFamily="34" charset="0"/>
              </a:rPr>
              <a:t>Possibillity</a:t>
            </a:r>
            <a:r>
              <a:rPr lang="en-US" sz="1000" dirty="0">
                <a:solidFill>
                  <a:schemeClr val="tx2"/>
                </a:solidFill>
                <a:latin typeface="Calibri" panose="020F0502020204030204" pitchFamily="34" charset="0"/>
              </a:rPr>
              <a:t> to filter the packet capture using tcpdump syntax</a:t>
            </a:r>
          </a:p>
        </p:txBody>
      </p:sp>
      <p:cxnSp>
        <p:nvCxnSpPr>
          <p:cNvPr id="17" name="Straight Arrow Connector 16">
            <a:extLst>
              <a:ext uri="{FF2B5EF4-FFF2-40B4-BE49-F238E27FC236}">
                <a16:creationId xmlns:a16="http://schemas.microsoft.com/office/drawing/2014/main" id="{E34DC728-5302-44D7-BF19-243149DCE6E6}"/>
              </a:ext>
            </a:extLst>
          </p:cNvPr>
          <p:cNvCxnSpPr>
            <a:cxnSpLocks/>
            <a:stCxn id="16" idx="2"/>
          </p:cNvCxnSpPr>
          <p:nvPr/>
        </p:nvCxnSpPr>
        <p:spPr bwMode="gray">
          <a:xfrm>
            <a:off x="8312332" y="1206776"/>
            <a:ext cx="653248" cy="778141"/>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pic>
        <p:nvPicPr>
          <p:cNvPr id="18" name="Picture 17">
            <a:extLst>
              <a:ext uri="{FF2B5EF4-FFF2-40B4-BE49-F238E27FC236}">
                <a16:creationId xmlns:a16="http://schemas.microsoft.com/office/drawing/2014/main" id="{0C0B5D64-560F-4AD5-8BE0-C0DEF5C4808A}"/>
              </a:ext>
            </a:extLst>
          </p:cNvPr>
          <p:cNvPicPr>
            <a:picLocks noChangeAspect="1"/>
          </p:cNvPicPr>
          <p:nvPr/>
        </p:nvPicPr>
        <p:blipFill>
          <a:blip r:embed="rId3"/>
          <a:stretch>
            <a:fillRect/>
          </a:stretch>
        </p:blipFill>
        <p:spPr>
          <a:xfrm>
            <a:off x="10688473" y="108839"/>
            <a:ext cx="1272760" cy="2179322"/>
          </a:xfrm>
          <a:prstGeom prst="rect">
            <a:avLst/>
          </a:prstGeom>
        </p:spPr>
      </p:pic>
      <p:sp>
        <p:nvSpPr>
          <p:cNvPr id="19" name="Rectangle 18">
            <a:extLst>
              <a:ext uri="{FF2B5EF4-FFF2-40B4-BE49-F238E27FC236}">
                <a16:creationId xmlns:a16="http://schemas.microsoft.com/office/drawing/2014/main" id="{55826720-8985-451F-823F-FB6ECAF54CB0}"/>
              </a:ext>
            </a:extLst>
          </p:cNvPr>
          <p:cNvSpPr/>
          <p:nvPr/>
        </p:nvSpPr>
        <p:spPr>
          <a:xfrm>
            <a:off x="4287911" y="327439"/>
            <a:ext cx="1806501" cy="40011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r>
              <a:rPr lang="en-US" sz="1000" dirty="0">
                <a:solidFill>
                  <a:schemeClr val="tx2"/>
                </a:solidFill>
                <a:latin typeface="Calibri" panose="020F0502020204030204" pitchFamily="34" charset="0"/>
              </a:rPr>
              <a:t>Client IP@: 10.114.218.199</a:t>
            </a:r>
          </a:p>
          <a:p>
            <a:r>
              <a:rPr lang="en-US" sz="1000" dirty="0">
                <a:solidFill>
                  <a:schemeClr val="tx2"/>
                </a:solidFill>
                <a:latin typeface="Calibri" panose="020F0502020204030204" pitchFamily="34" charset="0"/>
              </a:rPr>
              <a:t>VIP: 21.21.21.6:80</a:t>
            </a:r>
          </a:p>
        </p:txBody>
      </p:sp>
      <p:cxnSp>
        <p:nvCxnSpPr>
          <p:cNvPr id="20" name="Straight Arrow Connector 19">
            <a:extLst>
              <a:ext uri="{FF2B5EF4-FFF2-40B4-BE49-F238E27FC236}">
                <a16:creationId xmlns:a16="http://schemas.microsoft.com/office/drawing/2014/main" id="{21732327-0627-44E0-8F83-5C193440CCC3}"/>
              </a:ext>
            </a:extLst>
          </p:cNvPr>
          <p:cNvCxnSpPr>
            <a:cxnSpLocks/>
            <a:stCxn id="19" idx="2"/>
          </p:cNvCxnSpPr>
          <p:nvPr/>
        </p:nvCxnSpPr>
        <p:spPr bwMode="gray">
          <a:xfrm flipH="1">
            <a:off x="4772722" y="727549"/>
            <a:ext cx="418440" cy="1658812"/>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72061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D204091-C49F-4785-9A3F-D44C89152143}"/>
              </a:ext>
            </a:extLst>
          </p:cNvPr>
          <p:cNvGraphicFramePr>
            <a:graphicFrameLocks/>
          </p:cNvGraphicFramePr>
          <p:nvPr>
            <p:extLst>
              <p:ext uri="{D42A27DB-BD31-4B8C-83A1-F6EECF244321}">
                <p14:modId xmlns:p14="http://schemas.microsoft.com/office/powerpoint/2010/main" val="2869437017"/>
              </p:ext>
            </p:extLst>
          </p:nvPr>
        </p:nvGraphicFramePr>
        <p:xfrm>
          <a:off x="475757" y="1873429"/>
          <a:ext cx="9753600" cy="4389120"/>
        </p:xfrm>
        <a:graphic>
          <a:graphicData uri="http://schemas.openxmlformats.org/drawingml/2006/table">
            <a:tbl>
              <a:tblPr bandRow="1">
                <a:tableStyleId>{7E9639D4-E3E2-4D34-9284-5A2195B3D0D7}</a:tableStyleId>
              </a:tblPr>
              <a:tblGrid>
                <a:gridCol w="1234457">
                  <a:extLst>
                    <a:ext uri="{9D8B030D-6E8A-4147-A177-3AD203B41FA5}">
                      <a16:colId xmlns:a16="http://schemas.microsoft.com/office/drawing/2014/main" val="20000"/>
                    </a:ext>
                  </a:extLst>
                </a:gridCol>
                <a:gridCol w="8519143">
                  <a:extLst>
                    <a:ext uri="{9D8B030D-6E8A-4147-A177-3AD203B41FA5}">
                      <a16:colId xmlns:a16="http://schemas.microsoft.com/office/drawing/2014/main" val="20001"/>
                    </a:ext>
                  </a:extLst>
                </a:gridCol>
              </a:tblGrid>
              <a:tr h="548640">
                <a:tc>
                  <a:txBody>
                    <a:bodyPr/>
                    <a:lstStyle/>
                    <a:p>
                      <a:pPr algn="r"/>
                      <a:r>
                        <a:rPr lang="en-US" sz="1800" b="0" i="0" noProof="0" dirty="0">
                          <a:solidFill>
                            <a:schemeClr val="accent1"/>
                          </a:solidFill>
                          <a:latin typeface="Calibri" panose="020F0502020204030204" pitchFamily="34" charset="0"/>
                        </a:rPr>
                        <a:t>1</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LB Deployment Modes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0"/>
                  </a:ext>
                </a:extLst>
              </a:tr>
              <a:tr h="548640">
                <a:tc>
                  <a:txBody>
                    <a:bodyPr/>
                    <a:lstStyle/>
                    <a:p>
                      <a:pPr algn="r"/>
                      <a:r>
                        <a:rPr lang="en-US" sz="1800" b="0" i="0" noProof="0" dirty="0">
                          <a:solidFill>
                            <a:schemeClr val="accent1"/>
                          </a:solidFill>
                          <a:latin typeface="Calibri" panose="020F0502020204030204" pitchFamily="34" charset="0"/>
                        </a:rPr>
                        <a:t>2</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Monitors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r"/>
                      <a:r>
                        <a:rPr lang="fr-FR" sz="1800" b="0" i="0" noProof="0" dirty="0">
                          <a:solidFill>
                            <a:schemeClr val="accent1"/>
                          </a:solidFill>
                          <a:latin typeface="Calibri" panose="020F0502020204030204" pitchFamily="34" charset="0"/>
                        </a:rPr>
                        <a:t>3</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Server Pools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r"/>
                      <a:r>
                        <a:rPr lang="fr-FR" sz="1800" b="0" i="0" noProof="0" dirty="0">
                          <a:solidFill>
                            <a:schemeClr val="accent1"/>
                          </a:solidFill>
                          <a:latin typeface="Calibri" panose="020F0502020204030204" pitchFamily="34" charset="0"/>
                        </a:rPr>
                        <a:t>4</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Layer4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4"/>
                  </a:ext>
                </a:extLst>
              </a:tr>
              <a:tr h="548640">
                <a:tc>
                  <a:txBody>
                    <a:bodyPr/>
                    <a:lstStyle/>
                    <a:p>
                      <a:pPr algn="r"/>
                      <a:r>
                        <a:rPr lang="fr-FR" sz="1800" b="0" i="0" noProof="0" dirty="0">
                          <a:solidFill>
                            <a:schemeClr val="accent1"/>
                          </a:solidFill>
                          <a:latin typeface="Calibri" panose="020F0502020204030204" pitchFamily="34" charset="0"/>
                        </a:rPr>
                        <a:t>5</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Layer7 HTTP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125269716"/>
                  </a:ext>
                </a:extLst>
              </a:tr>
              <a:tr h="548640">
                <a:tc>
                  <a:txBody>
                    <a:bodyPr/>
                    <a:lstStyle/>
                    <a:p>
                      <a:pPr algn="r"/>
                      <a:r>
                        <a:rPr lang="fr-FR" sz="1800" b="0" i="0" noProof="0" dirty="0">
                          <a:solidFill>
                            <a:schemeClr val="accent1"/>
                          </a:solidFill>
                          <a:latin typeface="Calibri" panose="020F0502020204030204" pitchFamily="34" charset="0"/>
                        </a:rPr>
                        <a:t>6</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Layer7 HTTPS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326987232"/>
                  </a:ext>
                </a:extLst>
              </a:tr>
              <a:tr h="548640">
                <a:tc>
                  <a:txBody>
                    <a:bodyPr/>
                    <a:lstStyle/>
                    <a:p>
                      <a:pPr algn="r"/>
                      <a:r>
                        <a:rPr lang="fr-FR" sz="1800" b="0" i="0" noProof="0" dirty="0">
                          <a:solidFill>
                            <a:schemeClr val="accent1"/>
                          </a:solidFill>
                          <a:latin typeface="Calibri" panose="020F0502020204030204" pitchFamily="34" charset="0"/>
                        </a:rPr>
                        <a:t>7</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i="0" noProof="0" dirty="0">
                          <a:latin typeface="Calibri" panose="020F0502020204030204" pitchFamily="34" charset="0"/>
                        </a:rPr>
                        <a:t>LB Rules (HTTP or HTTPS)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270849694"/>
                  </a:ext>
                </a:extLst>
              </a:tr>
              <a:tr h="548640">
                <a:tc>
                  <a:txBody>
                    <a:bodyPr/>
                    <a:lstStyle/>
                    <a:p>
                      <a:pPr algn="r"/>
                      <a:r>
                        <a:rPr lang="fr-FR" sz="1800" b="0" i="0" noProof="0" dirty="0">
                          <a:solidFill>
                            <a:schemeClr val="accent1"/>
                          </a:solidFill>
                          <a:latin typeface="Calibri" panose="020F0502020204030204" pitchFamily="34" charset="0"/>
                        </a:rPr>
                        <a:t>8</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b="0" i="0" noProof="0" dirty="0">
                          <a:latin typeface="Calibri" panose="020F0502020204030204" pitchFamily="34" charset="0"/>
                        </a:rPr>
                        <a:t>Troubleshooting</a:t>
                      </a:r>
                      <a:endParaRPr lang="en-US" sz="1800" b="0" i="0" noProof="0" dirty="0">
                        <a:latin typeface="Calibri" panose="020F0502020204030204" pitchFamily="34" charset="0"/>
                      </a:endParaRP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446266231"/>
                  </a:ext>
                </a:extLst>
              </a:tr>
            </a:tbl>
          </a:graphicData>
        </a:graphic>
      </p:graphicFrame>
    </p:spTree>
    <p:extLst>
      <p:ext uri="{BB962C8B-B14F-4D97-AF65-F5344CB8AC3E}">
        <p14:creationId xmlns:p14="http://schemas.microsoft.com/office/powerpoint/2010/main" val="3581756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marL="342900" indent="-342900">
              <a:buFont typeface="Arial" panose="020B0604020202020204" pitchFamily="34" charset="0"/>
              <a:buChar char="•"/>
            </a:pPr>
            <a:r>
              <a:rPr lang="en-US" dirty="0"/>
              <a:t>Start packet capture on Edge Node T1 downlink interface (facing to T1-DR)</a:t>
            </a:r>
          </a:p>
          <a:p>
            <a:pPr lvl="1" indent="0">
              <a:spcBef>
                <a:spcPts val="600"/>
              </a:spcBef>
              <a:buNone/>
            </a:pPr>
            <a:r>
              <a:rPr lang="en-US" sz="1400" dirty="0">
                <a:latin typeface="Courier New" panose="02070309020205020404" pitchFamily="49" charset="0"/>
                <a:cs typeface="Courier New" panose="02070309020205020404" pitchFamily="49" charset="0"/>
              </a:rPr>
              <a:t>lab1-edge1&gt; </a:t>
            </a:r>
            <a:r>
              <a:rPr lang="en-US" sz="1400" dirty="0">
                <a:solidFill>
                  <a:srgbClr val="FF0000"/>
                </a:solidFill>
                <a:latin typeface="Courier New" panose="02070309020205020404" pitchFamily="49" charset="0"/>
                <a:cs typeface="Courier New" panose="02070309020205020404" pitchFamily="49" charset="0"/>
              </a:rPr>
              <a:t>start capture interface 23a296e3-8488-44bf-ae32-e5c628c0c7a7 [expression port 80]</a:t>
            </a:r>
          </a:p>
          <a:p>
            <a:pPr lvl="2" indent="0">
              <a:spcBef>
                <a:spcPts val="0"/>
              </a:spcBef>
              <a:buNone/>
            </a:pPr>
            <a:r>
              <a:rPr lang="en-US" sz="1200" dirty="0">
                <a:latin typeface="Courier New" panose="02070309020205020404" pitchFamily="49" charset="0"/>
                <a:cs typeface="Courier New" panose="02070309020205020404" pitchFamily="49" charset="0"/>
              </a:rPr>
              <a:t>16:10:14.783004 02:50:56:56:44:52 &gt; 02:50:56:56:53:00, </a:t>
            </a:r>
            <a:r>
              <a:rPr lang="en-US" sz="1200" dirty="0" err="1">
                <a:latin typeface="Courier New" panose="02070309020205020404" pitchFamily="49" charset="0"/>
                <a:cs typeface="Courier New" panose="02070309020205020404" pitchFamily="49" charset="0"/>
              </a:rPr>
              <a:t>ethertype</a:t>
            </a:r>
            <a:r>
              <a:rPr lang="en-US" sz="1200" dirty="0">
                <a:latin typeface="Courier New" panose="02070309020205020404" pitchFamily="49" charset="0"/>
                <a:cs typeface="Courier New" panose="02070309020205020404" pitchFamily="49" charset="0"/>
              </a:rPr>
              <a:t> IPv4 (0x0800), length 74: </a:t>
            </a:r>
            <a:r>
              <a:rPr lang="en-US" sz="1200" dirty="0">
                <a:solidFill>
                  <a:srgbClr val="FF0000"/>
                </a:solidFill>
                <a:latin typeface="Courier New" panose="02070309020205020404" pitchFamily="49" charset="0"/>
                <a:cs typeface="Courier New" panose="02070309020205020404" pitchFamily="49" charset="0"/>
              </a:rPr>
              <a:t>10.1.1.12.80 &gt; 100.64.144.1.4134: Flags [S.]</a:t>
            </a:r>
            <a:r>
              <a:rPr lang="en-US" sz="1200" dirty="0">
                <a:latin typeface="Courier New" panose="02070309020205020404" pitchFamily="49" charset="0"/>
                <a:cs typeface="Courier New" panose="02070309020205020404" pitchFamily="49" charset="0"/>
              </a:rPr>
              <a:t>, seq 3105287591, ack 3951362276, win 28960, options [</a:t>
            </a:r>
            <a:r>
              <a:rPr lang="en-US" sz="1200" dirty="0" err="1">
                <a:latin typeface="Courier New" panose="02070309020205020404" pitchFamily="49" charset="0"/>
                <a:cs typeface="Courier New" panose="02070309020205020404" pitchFamily="49" charset="0"/>
              </a:rPr>
              <a:t>mss</a:t>
            </a:r>
            <a:r>
              <a:rPr lang="en-US" sz="1200" dirty="0">
                <a:latin typeface="Courier New" panose="02070309020205020404" pitchFamily="49" charset="0"/>
                <a:cs typeface="Courier New" panose="02070309020205020404" pitchFamily="49" charset="0"/>
              </a:rPr>
              <a:t> 1460,sackOK,TS </a:t>
            </a:r>
            <a:r>
              <a:rPr lang="en-US" sz="1200" dirty="0" err="1">
                <a:latin typeface="Courier New" panose="02070309020205020404" pitchFamily="49" charset="0"/>
                <a:cs typeface="Courier New" panose="02070309020205020404" pitchFamily="49" charset="0"/>
              </a:rPr>
              <a:t>val</a:t>
            </a:r>
            <a:r>
              <a:rPr lang="en-US" sz="1200" dirty="0">
                <a:latin typeface="Courier New" panose="02070309020205020404" pitchFamily="49" charset="0"/>
                <a:cs typeface="Courier New" panose="02070309020205020404" pitchFamily="49" charset="0"/>
              </a:rPr>
              <a:t> 405916912 </a:t>
            </a:r>
            <a:r>
              <a:rPr lang="en-US" sz="1200" dirty="0" err="1">
                <a:latin typeface="Courier New" panose="02070309020205020404" pitchFamily="49" charset="0"/>
                <a:cs typeface="Courier New" panose="02070309020205020404" pitchFamily="49" charset="0"/>
              </a:rPr>
              <a:t>ecr</a:t>
            </a:r>
            <a:r>
              <a:rPr lang="en-US" sz="1200" dirty="0">
                <a:latin typeface="Courier New" panose="02070309020205020404" pitchFamily="49" charset="0"/>
                <a:cs typeface="Courier New" panose="02070309020205020404" pitchFamily="49" charset="0"/>
              </a:rPr>
              <a:t> 1630120989,nop,wscale 7], length 0</a:t>
            </a:r>
          </a:p>
          <a:p>
            <a:pPr lvl="2" indent="0">
              <a:spcBef>
                <a:spcPts val="0"/>
              </a:spcBef>
              <a:buNone/>
            </a:pPr>
            <a:r>
              <a:rPr lang="en-US" sz="1200" dirty="0">
                <a:latin typeface="Courier New" panose="02070309020205020404" pitchFamily="49" charset="0"/>
                <a:cs typeface="Courier New" panose="02070309020205020404" pitchFamily="49" charset="0"/>
              </a:rPr>
              <a:t>&lt;base64&gt;AlBWVlMAAlBWVkRSCABFAAA8AABAAD8GPG4KAQEMZECQAQBQECa5Fu2n64UA5KAScSBBegAAAgQFtAQCCAoYMczwYSmsHQEDAwc=&lt;/base64&gt;</a:t>
            </a:r>
          </a:p>
          <a:p>
            <a:pPr lvl="2" indent="0">
              <a:spcBef>
                <a:spcPts val="0"/>
              </a:spcBef>
              <a:buNone/>
            </a:pPr>
            <a:endParaRPr lang="en-US" sz="1200" dirty="0">
              <a:latin typeface="Courier New" panose="02070309020205020404" pitchFamily="49" charset="0"/>
              <a:cs typeface="Courier New" panose="02070309020205020404" pitchFamily="49" charset="0"/>
            </a:endParaRPr>
          </a:p>
          <a:p>
            <a:pPr lvl="2" indent="0">
              <a:spcBef>
                <a:spcPts val="0"/>
              </a:spcBef>
              <a:buNone/>
            </a:pPr>
            <a:r>
              <a:rPr lang="en-US" sz="1200" dirty="0">
                <a:latin typeface="Courier New" panose="02070309020205020404" pitchFamily="49" charset="0"/>
                <a:cs typeface="Courier New" panose="02070309020205020404" pitchFamily="49" charset="0"/>
              </a:rPr>
              <a:t>16:10:14.784366 02:50:56:56:44:52 &gt; 02:50:56:56:53:00, </a:t>
            </a:r>
            <a:r>
              <a:rPr lang="en-US" sz="1200" dirty="0" err="1">
                <a:latin typeface="Courier New" panose="02070309020205020404" pitchFamily="49" charset="0"/>
                <a:cs typeface="Courier New" panose="02070309020205020404" pitchFamily="49" charset="0"/>
              </a:rPr>
              <a:t>ethertype</a:t>
            </a:r>
            <a:r>
              <a:rPr lang="en-US" sz="1200" dirty="0">
                <a:latin typeface="Courier New" panose="02070309020205020404" pitchFamily="49" charset="0"/>
                <a:cs typeface="Courier New" panose="02070309020205020404" pitchFamily="49" charset="0"/>
              </a:rPr>
              <a:t> IPv4 (0x0800), length 66: </a:t>
            </a:r>
            <a:r>
              <a:rPr lang="en-US" sz="1200" dirty="0">
                <a:solidFill>
                  <a:srgbClr val="FF0000"/>
                </a:solidFill>
                <a:latin typeface="Courier New" panose="02070309020205020404" pitchFamily="49" charset="0"/>
                <a:cs typeface="Courier New" panose="02070309020205020404" pitchFamily="49" charset="0"/>
              </a:rPr>
              <a:t>10.1.1.12.80 &gt; 100.64.144.1.4134: Flags [.]</a:t>
            </a:r>
            <a:r>
              <a:rPr lang="en-US" sz="1200" dirty="0">
                <a:latin typeface="Courier New" panose="02070309020205020404" pitchFamily="49" charset="0"/>
                <a:cs typeface="Courier New" panose="02070309020205020404" pitchFamily="49" charset="0"/>
              </a:rPr>
              <a:t>, ack 102, win 227, options [</a:t>
            </a:r>
            <a:r>
              <a:rPr lang="en-US" sz="1200" dirty="0" err="1">
                <a:latin typeface="Courier New" panose="02070309020205020404" pitchFamily="49" charset="0"/>
                <a:cs typeface="Courier New" panose="02070309020205020404" pitchFamily="49" charset="0"/>
              </a:rPr>
              <a:t>nop,nop,TS</a:t>
            </a: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val</a:t>
            </a:r>
            <a:r>
              <a:rPr lang="en-US" sz="1200" dirty="0">
                <a:latin typeface="Courier New" panose="02070309020205020404" pitchFamily="49" charset="0"/>
                <a:cs typeface="Courier New" panose="02070309020205020404" pitchFamily="49" charset="0"/>
              </a:rPr>
              <a:t> 405916912 </a:t>
            </a:r>
            <a:r>
              <a:rPr lang="en-US" sz="1200" dirty="0" err="1">
                <a:latin typeface="Courier New" panose="02070309020205020404" pitchFamily="49" charset="0"/>
                <a:cs typeface="Courier New" panose="02070309020205020404" pitchFamily="49" charset="0"/>
              </a:rPr>
              <a:t>ecr</a:t>
            </a:r>
            <a:r>
              <a:rPr lang="en-US" sz="1200" dirty="0">
                <a:latin typeface="Courier New" panose="02070309020205020404" pitchFamily="49" charset="0"/>
                <a:cs typeface="Courier New" panose="02070309020205020404" pitchFamily="49" charset="0"/>
              </a:rPr>
              <a:t> 1630120992], length 0</a:t>
            </a:r>
          </a:p>
          <a:p>
            <a:pPr lvl="2" indent="0">
              <a:spcBef>
                <a:spcPts val="0"/>
              </a:spcBef>
              <a:buNone/>
            </a:pPr>
            <a:r>
              <a:rPr lang="en-US" sz="1200" dirty="0">
                <a:latin typeface="Courier New" panose="02070309020205020404" pitchFamily="49" charset="0"/>
                <a:cs typeface="Courier New" panose="02070309020205020404" pitchFamily="49" charset="0"/>
              </a:rPr>
              <a:t>&lt;base64&gt;AlBWVlMAAlBWVkRSCABFAAA0IVhAAD8GGx4KAQEMZECQAQBQECa5Fu2o64UBSYAQAOPgGwAAAQEIChgxzPBhKawg&lt;/base64&gt;</a:t>
            </a:r>
          </a:p>
          <a:p>
            <a:pPr lvl="1" indent="0">
              <a:spcBef>
                <a:spcPts val="0"/>
              </a:spcBef>
              <a:buNone/>
            </a:pPr>
            <a:endParaRPr lang="en-US" sz="1400" dirty="0">
              <a:latin typeface="Courier New" panose="02070309020205020404" pitchFamily="49" charset="0"/>
              <a:cs typeface="Courier New" panose="02070309020205020404" pitchFamily="49" charset="0"/>
            </a:endParaRPr>
          </a:p>
          <a:p>
            <a:pPr marL="342900" indent="-342900">
              <a:buFont typeface="Arial" panose="020B0604020202020204" pitchFamily="34" charset="0"/>
              <a:buChar char="•"/>
            </a:pPr>
            <a:endParaRPr lang="en-US" dirty="0"/>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CCAEDF3C-C309-492F-A585-F466E5CE95D3}"/>
              </a:ext>
            </a:extLst>
          </p:cNvPr>
          <p:cNvSpPr>
            <a:spLocks noGrp="1"/>
          </p:cNvSpPr>
          <p:nvPr>
            <p:ph type="subTitle" idx="10"/>
          </p:nvPr>
        </p:nvSpPr>
        <p:spPr/>
        <p:txBody>
          <a:bodyPr/>
          <a:lstStyle/>
          <a:p>
            <a:r>
              <a:rPr lang="en-US" dirty="0"/>
              <a:t>Packet Capture (4/4)</a:t>
            </a:r>
          </a:p>
        </p:txBody>
      </p:sp>
      <p:pic>
        <p:nvPicPr>
          <p:cNvPr id="18" name="Picture 17">
            <a:extLst>
              <a:ext uri="{FF2B5EF4-FFF2-40B4-BE49-F238E27FC236}">
                <a16:creationId xmlns:a16="http://schemas.microsoft.com/office/drawing/2014/main" id="{0C0B5D64-560F-4AD5-8BE0-C0DEF5C4808A}"/>
              </a:ext>
            </a:extLst>
          </p:cNvPr>
          <p:cNvPicPr>
            <a:picLocks noChangeAspect="1"/>
          </p:cNvPicPr>
          <p:nvPr/>
        </p:nvPicPr>
        <p:blipFill>
          <a:blip r:embed="rId3"/>
          <a:stretch>
            <a:fillRect/>
          </a:stretch>
        </p:blipFill>
        <p:spPr>
          <a:xfrm>
            <a:off x="10688473" y="108839"/>
            <a:ext cx="1272760" cy="2179322"/>
          </a:xfrm>
          <a:prstGeom prst="rect">
            <a:avLst/>
          </a:prstGeom>
        </p:spPr>
      </p:pic>
      <p:sp>
        <p:nvSpPr>
          <p:cNvPr id="8" name="Rectangle 7">
            <a:extLst>
              <a:ext uri="{FF2B5EF4-FFF2-40B4-BE49-F238E27FC236}">
                <a16:creationId xmlns:a16="http://schemas.microsoft.com/office/drawing/2014/main" id="{6D507295-C6B0-4255-8F7B-8AAB4B2E5853}"/>
              </a:ext>
            </a:extLst>
          </p:cNvPr>
          <p:cNvSpPr/>
          <p:nvPr/>
        </p:nvSpPr>
        <p:spPr>
          <a:xfrm>
            <a:off x="6871065" y="806666"/>
            <a:ext cx="2882534" cy="40011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000" dirty="0">
                <a:solidFill>
                  <a:schemeClr val="tx2"/>
                </a:solidFill>
                <a:latin typeface="Calibri" panose="020F0502020204030204" pitchFamily="34" charset="0"/>
              </a:rPr>
              <a:t>Possibility to filter the packet capture using </a:t>
            </a:r>
            <a:r>
              <a:rPr lang="en-US" sz="1000" dirty="0" err="1">
                <a:solidFill>
                  <a:schemeClr val="tx2"/>
                </a:solidFill>
                <a:latin typeface="Calibri" panose="020F0502020204030204" pitchFamily="34" charset="0"/>
              </a:rPr>
              <a:t>tcpdump</a:t>
            </a:r>
            <a:r>
              <a:rPr lang="en-US" sz="1000" dirty="0">
                <a:solidFill>
                  <a:schemeClr val="tx2"/>
                </a:solidFill>
                <a:latin typeface="Calibri" panose="020F0502020204030204" pitchFamily="34" charset="0"/>
              </a:rPr>
              <a:t> syntax</a:t>
            </a:r>
          </a:p>
        </p:txBody>
      </p:sp>
      <p:cxnSp>
        <p:nvCxnSpPr>
          <p:cNvPr id="9" name="Straight Arrow Connector 8">
            <a:extLst>
              <a:ext uri="{FF2B5EF4-FFF2-40B4-BE49-F238E27FC236}">
                <a16:creationId xmlns:a16="http://schemas.microsoft.com/office/drawing/2014/main" id="{7D986315-26AD-45EB-89AD-96BE816F6AA3}"/>
              </a:ext>
            </a:extLst>
          </p:cNvPr>
          <p:cNvCxnSpPr>
            <a:cxnSpLocks/>
            <a:stCxn id="8" idx="2"/>
          </p:cNvCxnSpPr>
          <p:nvPr/>
        </p:nvCxnSpPr>
        <p:spPr bwMode="gray">
          <a:xfrm>
            <a:off x="8312332" y="1206776"/>
            <a:ext cx="697853" cy="803402"/>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CA85BF99-B87A-4F5B-BB08-5DD73CDA1BC1}"/>
              </a:ext>
            </a:extLst>
          </p:cNvPr>
          <p:cNvSpPr/>
          <p:nvPr/>
        </p:nvSpPr>
        <p:spPr>
          <a:xfrm>
            <a:off x="3931615" y="327439"/>
            <a:ext cx="2301917" cy="40011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r>
              <a:rPr lang="en-US" sz="1000" dirty="0">
                <a:solidFill>
                  <a:schemeClr val="tx2"/>
                </a:solidFill>
                <a:latin typeface="Calibri" panose="020F0502020204030204" pitchFamily="34" charset="0"/>
              </a:rPr>
              <a:t>Pool-Member- IP@: 10.1.1.12:80</a:t>
            </a:r>
          </a:p>
          <a:p>
            <a:r>
              <a:rPr lang="en-US" sz="1000" dirty="0">
                <a:solidFill>
                  <a:schemeClr val="tx2"/>
                </a:solidFill>
                <a:latin typeface="Calibri" panose="020F0502020204030204" pitchFamily="34" charset="0"/>
              </a:rPr>
              <a:t>LB-SNAT-Automap: 100.64.144.1</a:t>
            </a:r>
          </a:p>
        </p:txBody>
      </p:sp>
      <p:cxnSp>
        <p:nvCxnSpPr>
          <p:cNvPr id="11" name="Straight Arrow Connector 10">
            <a:extLst>
              <a:ext uri="{FF2B5EF4-FFF2-40B4-BE49-F238E27FC236}">
                <a16:creationId xmlns:a16="http://schemas.microsoft.com/office/drawing/2014/main" id="{926A050F-0B35-498B-B7C4-1437130146D2}"/>
              </a:ext>
            </a:extLst>
          </p:cNvPr>
          <p:cNvCxnSpPr>
            <a:cxnSpLocks/>
            <a:stCxn id="10" idx="2"/>
          </p:cNvCxnSpPr>
          <p:nvPr/>
        </p:nvCxnSpPr>
        <p:spPr bwMode="gray">
          <a:xfrm flipH="1">
            <a:off x="2996741" y="727549"/>
            <a:ext cx="2085833" cy="1681114"/>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C037523B-95F6-4B17-88D9-B50612FD0123}"/>
              </a:ext>
            </a:extLst>
          </p:cNvPr>
          <p:cNvSpPr/>
          <p:nvPr/>
        </p:nvSpPr>
        <p:spPr>
          <a:xfrm>
            <a:off x="3400700" y="4585712"/>
            <a:ext cx="5072740" cy="723275"/>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200" dirty="0">
                <a:solidFill>
                  <a:schemeClr val="tx2"/>
                </a:solidFill>
                <a:latin typeface="Calibri" panose="020F0502020204030204" pitchFamily="34" charset="0"/>
              </a:rPr>
              <a:t>Attention: On the T1-SR_downlink interface, you do not capture the dataplane traffic from "LB to Pool-Member".</a:t>
            </a:r>
          </a:p>
          <a:p>
            <a:pPr>
              <a:spcAft>
                <a:spcPts val="600"/>
              </a:spcAft>
            </a:pPr>
            <a:r>
              <a:rPr lang="en-US" sz="1200" dirty="0">
                <a:solidFill>
                  <a:schemeClr val="tx2"/>
                </a:solidFill>
                <a:latin typeface="Calibri" panose="020F0502020204030204" pitchFamily="34" charset="0"/>
              </a:rPr>
              <a:t>You capture only the response traffic from "Pool-Member to LB"</a:t>
            </a:r>
          </a:p>
        </p:txBody>
      </p:sp>
    </p:spTree>
    <p:extLst>
      <p:ext uri="{BB962C8B-B14F-4D97-AF65-F5344CB8AC3E}">
        <p14:creationId xmlns:p14="http://schemas.microsoft.com/office/powerpoint/2010/main" val="3539094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a:buNone/>
            </a:pPr>
            <a:r>
              <a:rPr lang="en-US" dirty="0"/>
              <a:t>Each Edge Node running LB service generates LB syslog messages:</a:t>
            </a:r>
          </a:p>
          <a:p>
            <a:pPr marL="800100" lvl="1" indent="-342900"/>
            <a:r>
              <a:rPr lang="en-US" dirty="0"/>
              <a:t>Every minute for summary of the LB/VIP/Pool</a:t>
            </a:r>
          </a:p>
          <a:p>
            <a:pPr marL="800100" lvl="1" indent="-342900"/>
            <a:r>
              <a:rPr lang="en-US" dirty="0"/>
              <a:t>When LB / VIP / Pool status change</a:t>
            </a:r>
          </a:p>
          <a:p>
            <a:pPr marL="800100" lvl="1" indent="-342900"/>
            <a:r>
              <a:rPr lang="en-US" dirty="0"/>
              <a:t>When LB generates an error</a:t>
            </a:r>
          </a:p>
          <a:p>
            <a:pPr lvl="2" indent="0">
              <a:spcBef>
                <a:spcPts val="0"/>
              </a:spcBef>
              <a:buNone/>
            </a:pPr>
            <a:endParaRPr lang="en-US" sz="1800" dirty="0">
              <a:solidFill>
                <a:srgbClr val="FF0000"/>
              </a:solidFill>
              <a:latin typeface="Courier New" panose="02070309020205020404" pitchFamily="49" charset="0"/>
              <a:cs typeface="Courier New" panose="02070309020205020404" pitchFamily="49" charset="0"/>
            </a:endParaRP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LB Syslog Messages (1/5)</a:t>
            </a:r>
          </a:p>
        </p:txBody>
      </p:sp>
    </p:spTree>
    <p:extLst>
      <p:ext uri="{BB962C8B-B14F-4D97-AF65-F5344CB8AC3E}">
        <p14:creationId xmlns:p14="http://schemas.microsoft.com/office/powerpoint/2010/main" val="2239297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a:buNone/>
            </a:pPr>
            <a:r>
              <a:rPr lang="en-US" dirty="0"/>
              <a:t>Summary syslog of LB/VIP/Pool</a:t>
            </a:r>
          </a:p>
          <a:p>
            <a:pPr marL="800100" lvl="1" indent="-342900"/>
            <a:r>
              <a:rPr lang="en-US" dirty="0"/>
              <a:t>LB information</a:t>
            </a:r>
          </a:p>
          <a:p>
            <a:pPr marL="1087438" lvl="2" indent="-342900"/>
            <a:r>
              <a:rPr lang="en-US" dirty="0"/>
              <a:t>CPU, Memory</a:t>
            </a:r>
          </a:p>
          <a:p>
            <a:pPr marL="1087438" lvl="2" indent="-342900"/>
            <a:r>
              <a:rPr lang="en-US" dirty="0"/>
              <a:t>Enabled, Status, </a:t>
            </a:r>
            <a:r>
              <a:rPr lang="en-US" dirty="0" err="1"/>
              <a:t>HA_State</a:t>
            </a:r>
            <a:endParaRPr lang="en-US" dirty="0"/>
          </a:p>
          <a:p>
            <a:pPr marL="1087438" lvl="2" indent="-342900"/>
            <a:r>
              <a:rPr lang="en-US" dirty="0"/>
              <a:t># of Pools, # Pools up</a:t>
            </a:r>
          </a:p>
          <a:p>
            <a:pPr marL="1087438" lvl="2" indent="-342900"/>
            <a:r>
              <a:rPr lang="en-US" dirty="0"/>
              <a:t># of Virtual Servers, # Virtual Servers Up</a:t>
            </a:r>
          </a:p>
          <a:p>
            <a:pPr marL="800100" lvl="1" indent="-342900"/>
            <a:r>
              <a:rPr lang="en-US" dirty="0"/>
              <a:t>Virtual Server(s) information</a:t>
            </a:r>
          </a:p>
          <a:p>
            <a:pPr marL="1087438" lvl="2" indent="-342900"/>
            <a:r>
              <a:rPr lang="en-US" dirty="0"/>
              <a:t>Name, IP, Port</a:t>
            </a:r>
          </a:p>
          <a:p>
            <a:pPr marL="1087438" lvl="2" indent="-342900"/>
            <a:r>
              <a:rPr lang="en-US" dirty="0"/>
              <a:t>Status</a:t>
            </a:r>
          </a:p>
          <a:p>
            <a:pPr marL="800100" lvl="1" indent="-342900"/>
            <a:r>
              <a:rPr lang="en-US" dirty="0"/>
              <a:t>Pool(s) information</a:t>
            </a:r>
          </a:p>
          <a:p>
            <a:pPr marL="1087438" lvl="2" indent="-342900"/>
            <a:r>
              <a:rPr lang="en-US" dirty="0"/>
              <a:t>Name,</a:t>
            </a:r>
          </a:p>
          <a:p>
            <a:pPr marL="1087438" lvl="2" indent="-342900"/>
            <a:r>
              <a:rPr lang="en-US" dirty="0"/>
              <a:t>Individual Members IP, Port, Status</a:t>
            </a:r>
          </a:p>
          <a:p>
            <a:pPr marL="1087438" lvl="2" indent="-342900"/>
            <a:r>
              <a:rPr lang="en-US" dirty="0"/>
              <a:t>Pool Backup usage</a:t>
            </a:r>
          </a:p>
          <a:p>
            <a:pPr marL="1087438" lvl="2" indent="-342900"/>
            <a:r>
              <a:rPr lang="en-US" dirty="0"/>
              <a:t>Status</a:t>
            </a:r>
          </a:p>
          <a:p>
            <a:pPr marL="800100" lvl="1" indent="-342900"/>
            <a:endParaRPr lang="en-US" dirty="0"/>
          </a:p>
          <a:p>
            <a:pPr lvl="2" indent="0">
              <a:spcBef>
                <a:spcPts val="0"/>
              </a:spcBef>
              <a:buNone/>
            </a:pPr>
            <a:endParaRPr lang="en-US" sz="1800" dirty="0">
              <a:solidFill>
                <a:srgbClr val="FF0000"/>
              </a:solidFill>
              <a:latin typeface="Courier New" panose="02070309020205020404" pitchFamily="49" charset="0"/>
              <a:cs typeface="Courier New" panose="02070309020205020404" pitchFamily="49" charset="0"/>
            </a:endParaRP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LB Syslog Message – Summary of LB/VIP/Pool (2/5)</a:t>
            </a:r>
          </a:p>
        </p:txBody>
      </p:sp>
      <p:sp>
        <p:nvSpPr>
          <p:cNvPr id="6" name="Rectangle 5">
            <a:extLst>
              <a:ext uri="{FF2B5EF4-FFF2-40B4-BE49-F238E27FC236}">
                <a16:creationId xmlns:a16="http://schemas.microsoft.com/office/drawing/2014/main" id="{17B3BA7F-288E-4C0B-9524-613EC571220B}"/>
              </a:ext>
            </a:extLst>
          </p:cNvPr>
          <p:cNvSpPr/>
          <p:nvPr/>
        </p:nvSpPr>
        <p:spPr>
          <a:xfrm>
            <a:off x="8240258" y="6306749"/>
            <a:ext cx="1751235" cy="27699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200" dirty="0">
                <a:solidFill>
                  <a:schemeClr val="tx2"/>
                </a:solidFill>
                <a:latin typeface="Calibri" panose="020F0502020204030204" pitchFamily="34" charset="0"/>
              </a:rPr>
              <a:t>Example in the Notes</a:t>
            </a:r>
          </a:p>
        </p:txBody>
      </p:sp>
      <p:sp>
        <p:nvSpPr>
          <p:cNvPr id="7" name="Rectangle 6">
            <a:extLst>
              <a:ext uri="{FF2B5EF4-FFF2-40B4-BE49-F238E27FC236}">
                <a16:creationId xmlns:a16="http://schemas.microsoft.com/office/drawing/2014/main" id="{05CA4F46-073E-834A-9566-20FE883ADF7C}"/>
              </a:ext>
            </a:extLst>
          </p:cNvPr>
          <p:cNvSpPr/>
          <p:nvPr/>
        </p:nvSpPr>
        <p:spPr>
          <a:xfrm>
            <a:off x="6080311" y="1550291"/>
            <a:ext cx="5726879" cy="2831544"/>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r>
              <a:rPr lang="en-US" sz="1200" u="sng" dirty="0">
                <a:solidFill>
                  <a:schemeClr val="tx2"/>
                </a:solidFill>
                <a:latin typeface="Calibri" panose="020F0502020204030204" pitchFamily="34" charset="0"/>
              </a:rPr>
              <a:t>Important:</a:t>
            </a:r>
          </a:p>
          <a:p>
            <a:r>
              <a:rPr lang="en-US" sz="1200" dirty="0">
                <a:solidFill>
                  <a:schemeClr val="tx2"/>
                </a:solidFill>
                <a:latin typeface="Calibri" panose="020F0502020204030204" pitchFamily="34" charset="0"/>
              </a:rPr>
              <a:t>You need to run the </a:t>
            </a:r>
            <a:r>
              <a:rPr lang="en-US" sz="1200" dirty="0" err="1">
                <a:solidFill>
                  <a:schemeClr val="tx2"/>
                </a:solidFill>
                <a:latin typeface="Calibri" panose="020F0502020204030204" pitchFamily="34" charset="0"/>
              </a:rPr>
              <a:t>nsx</a:t>
            </a:r>
            <a:r>
              <a:rPr lang="en-US" sz="1200" dirty="0">
                <a:solidFill>
                  <a:schemeClr val="tx2"/>
                </a:solidFill>
                <a:latin typeface="Calibri" panose="020F0502020204030204" pitchFamily="34" charset="0"/>
              </a:rPr>
              <a:t>-exporter service at the debug level:</a:t>
            </a:r>
          </a:p>
          <a:p>
            <a:r>
              <a:rPr lang="en-US" sz="1100" dirty="0">
                <a:solidFill>
                  <a:schemeClr val="tx2"/>
                </a:solidFill>
                <a:latin typeface="Courier" pitchFamily="2" charset="0"/>
              </a:rPr>
              <a:t>lab1-edge1&gt; </a:t>
            </a:r>
            <a:r>
              <a:rPr lang="en-US" sz="1100" dirty="0">
                <a:solidFill>
                  <a:srgbClr val="FF0000"/>
                </a:solidFill>
                <a:latin typeface="Courier" pitchFamily="2" charset="0"/>
              </a:rPr>
              <a:t>set service </a:t>
            </a:r>
            <a:r>
              <a:rPr lang="en-US" sz="1100" dirty="0" err="1">
                <a:solidFill>
                  <a:srgbClr val="FF0000"/>
                </a:solidFill>
                <a:latin typeface="Courier" pitchFamily="2" charset="0"/>
              </a:rPr>
              <a:t>nsx</a:t>
            </a:r>
            <a:r>
              <a:rPr lang="en-US" sz="1100" dirty="0">
                <a:solidFill>
                  <a:srgbClr val="FF0000"/>
                </a:solidFill>
                <a:latin typeface="Courier" pitchFamily="2" charset="0"/>
              </a:rPr>
              <a:t>-exporter logging-level debug</a:t>
            </a:r>
          </a:p>
          <a:p>
            <a:endParaRPr lang="en-US" sz="1100" dirty="0">
              <a:solidFill>
                <a:schemeClr val="tx2"/>
              </a:solidFill>
              <a:latin typeface="Calibri" panose="020F0502020204030204" pitchFamily="34" charset="0"/>
            </a:endParaRPr>
          </a:p>
          <a:p>
            <a:r>
              <a:rPr lang="en-US" sz="1100" dirty="0">
                <a:solidFill>
                  <a:schemeClr val="tx2"/>
                </a:solidFill>
                <a:latin typeface="Calibri" panose="020F0502020204030204" pitchFamily="34" charset="0"/>
              </a:rPr>
              <a:t>To check the </a:t>
            </a:r>
            <a:r>
              <a:rPr lang="en-US" sz="1100" dirty="0" err="1">
                <a:solidFill>
                  <a:schemeClr val="tx2"/>
                </a:solidFill>
                <a:latin typeface="Calibri" panose="020F0502020204030204" pitchFamily="34" charset="0"/>
              </a:rPr>
              <a:t>nsx</a:t>
            </a:r>
            <a:r>
              <a:rPr lang="en-US" sz="1100" dirty="0">
                <a:solidFill>
                  <a:schemeClr val="tx2"/>
                </a:solidFill>
                <a:latin typeface="Calibri" panose="020F0502020204030204" pitchFamily="34" charset="0"/>
              </a:rPr>
              <a:t>-exporter logging-level (on Edge as root user):</a:t>
            </a:r>
            <a:endParaRPr lang="en-US" sz="1000" dirty="0">
              <a:solidFill>
                <a:schemeClr val="tx1"/>
              </a:solidFill>
              <a:latin typeface="Courier" pitchFamily="2" charset="0"/>
            </a:endParaRPr>
          </a:p>
          <a:p>
            <a:r>
              <a:rPr lang="en-US" sz="1100" dirty="0">
                <a:solidFill>
                  <a:schemeClr val="tx1"/>
                </a:solidFill>
                <a:latin typeface="Courier" pitchFamily="2" charset="0"/>
              </a:rPr>
              <a:t>root@lab1-edge1:~# </a:t>
            </a:r>
            <a:r>
              <a:rPr lang="en-US" sz="1100" dirty="0">
                <a:solidFill>
                  <a:srgbClr val="FF0000"/>
                </a:solidFill>
                <a:latin typeface="Courier" pitchFamily="2" charset="0"/>
              </a:rPr>
              <a:t>cat /</a:t>
            </a:r>
            <a:r>
              <a:rPr lang="en-US" sz="1100" dirty="0" err="1">
                <a:solidFill>
                  <a:srgbClr val="FF0000"/>
                </a:solidFill>
                <a:latin typeface="Courier" pitchFamily="2" charset="0"/>
              </a:rPr>
              <a:t>etc</a:t>
            </a:r>
            <a:r>
              <a:rPr lang="en-US" sz="1100" dirty="0">
                <a:solidFill>
                  <a:srgbClr val="FF0000"/>
                </a:solidFill>
                <a:latin typeface="Courier" pitchFamily="2" charset="0"/>
              </a:rPr>
              <a:t>/</a:t>
            </a:r>
            <a:r>
              <a:rPr lang="en-US" sz="1100" dirty="0" err="1">
                <a:solidFill>
                  <a:srgbClr val="FF0000"/>
                </a:solidFill>
                <a:latin typeface="Courier" pitchFamily="2" charset="0"/>
              </a:rPr>
              <a:t>vmware</a:t>
            </a:r>
            <a:r>
              <a:rPr lang="en-US" sz="1100" dirty="0">
                <a:solidFill>
                  <a:srgbClr val="FF0000"/>
                </a:solidFill>
                <a:latin typeface="Courier" pitchFamily="2" charset="0"/>
              </a:rPr>
              <a:t>/</a:t>
            </a:r>
            <a:r>
              <a:rPr lang="en-US" sz="1100" dirty="0" err="1">
                <a:solidFill>
                  <a:srgbClr val="FF0000"/>
                </a:solidFill>
                <a:latin typeface="Courier" pitchFamily="2" charset="0"/>
              </a:rPr>
              <a:t>nsx</a:t>
            </a:r>
            <a:r>
              <a:rPr lang="en-US" sz="1100" dirty="0">
                <a:solidFill>
                  <a:srgbClr val="FF0000"/>
                </a:solidFill>
                <a:latin typeface="Courier" pitchFamily="2" charset="0"/>
              </a:rPr>
              <a:t>-edge-exporter/</a:t>
            </a:r>
            <a:r>
              <a:rPr lang="en-US" sz="1100" dirty="0" err="1">
                <a:solidFill>
                  <a:srgbClr val="FF0000"/>
                </a:solidFill>
                <a:latin typeface="Courier" pitchFamily="2" charset="0"/>
              </a:rPr>
              <a:t>config.json</a:t>
            </a:r>
            <a:r>
              <a:rPr lang="en-US" sz="1100" dirty="0">
                <a:solidFill>
                  <a:srgbClr val="FF0000"/>
                </a:solidFill>
                <a:latin typeface="Courier" pitchFamily="2" charset="0"/>
              </a:rPr>
              <a:t> </a:t>
            </a:r>
          </a:p>
          <a:p>
            <a:pPr lvl="1"/>
            <a:r>
              <a:rPr lang="en-US" sz="1100" dirty="0">
                <a:solidFill>
                  <a:schemeClr val="tx1"/>
                </a:solidFill>
                <a:latin typeface="Courier" pitchFamily="2" charset="0"/>
              </a:rPr>
              <a:t>LOGGING_LEVEL_MAP = {                                                           </a:t>
            </a:r>
          </a:p>
          <a:p>
            <a:pPr lvl="1"/>
            <a:r>
              <a:rPr lang="en-US" sz="1100" dirty="0">
                <a:solidFill>
                  <a:schemeClr val="tx1"/>
                </a:solidFill>
                <a:latin typeface="Courier" pitchFamily="2" charset="0"/>
              </a:rPr>
              <a:t>    "off":"0",</a:t>
            </a:r>
          </a:p>
          <a:p>
            <a:pPr lvl="1"/>
            <a:r>
              <a:rPr lang="en-US" sz="1100" dirty="0">
                <a:solidFill>
                  <a:schemeClr val="tx1"/>
                </a:solidFill>
                <a:latin typeface="Courier" pitchFamily="2" charset="0"/>
              </a:rPr>
              <a:t>    "fatal":"1", </a:t>
            </a:r>
          </a:p>
          <a:p>
            <a:pPr lvl="1"/>
            <a:r>
              <a:rPr lang="en-US" sz="1100" dirty="0">
                <a:solidFill>
                  <a:schemeClr val="tx1"/>
                </a:solidFill>
                <a:latin typeface="Courier" pitchFamily="2" charset="0"/>
              </a:rPr>
              <a:t>    "error":"2",</a:t>
            </a:r>
          </a:p>
          <a:p>
            <a:pPr lvl="1"/>
            <a:r>
              <a:rPr lang="en-US" sz="1100" dirty="0">
                <a:solidFill>
                  <a:schemeClr val="tx1"/>
                </a:solidFill>
                <a:latin typeface="Courier" pitchFamily="2" charset="0"/>
              </a:rPr>
              <a:t>    "warn":"3",</a:t>
            </a:r>
          </a:p>
          <a:p>
            <a:pPr lvl="1"/>
            <a:r>
              <a:rPr lang="en-US" sz="1100" dirty="0">
                <a:solidFill>
                  <a:schemeClr val="tx1"/>
                </a:solidFill>
                <a:latin typeface="Courier" pitchFamily="2" charset="0"/>
              </a:rPr>
              <a:t>    "info":"4",</a:t>
            </a:r>
          </a:p>
          <a:p>
            <a:pPr lvl="1"/>
            <a:r>
              <a:rPr lang="en-US" sz="1100" dirty="0">
                <a:solidFill>
                  <a:schemeClr val="tx1"/>
                </a:solidFill>
                <a:latin typeface="Courier" pitchFamily="2" charset="0"/>
              </a:rPr>
              <a:t>    "debug":"5",</a:t>
            </a:r>
          </a:p>
          <a:p>
            <a:pPr lvl="1"/>
            <a:r>
              <a:rPr lang="en-US" sz="1100" dirty="0">
                <a:solidFill>
                  <a:schemeClr val="tx1"/>
                </a:solidFill>
                <a:latin typeface="Courier" pitchFamily="2" charset="0"/>
              </a:rPr>
              <a:t>    "trace":"6"</a:t>
            </a:r>
          </a:p>
          <a:p>
            <a:pPr lvl="1"/>
            <a:r>
              <a:rPr lang="en-US" sz="1100" dirty="0">
                <a:solidFill>
                  <a:schemeClr val="tx1"/>
                </a:solidFill>
                <a:latin typeface="Courier" pitchFamily="2" charset="0"/>
              </a:rPr>
              <a:t>}</a:t>
            </a:r>
          </a:p>
        </p:txBody>
      </p:sp>
    </p:spTree>
    <p:extLst>
      <p:ext uri="{BB962C8B-B14F-4D97-AF65-F5344CB8AC3E}">
        <p14:creationId xmlns:p14="http://schemas.microsoft.com/office/powerpoint/2010/main" val="4082597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a:buNone/>
            </a:pPr>
            <a:r>
              <a:rPr lang="en-US" dirty="0"/>
              <a:t>Syslog message when LB / VIP / Pool status change</a:t>
            </a:r>
          </a:p>
          <a:p>
            <a:pPr marL="800100" lvl="1" indent="-342900"/>
            <a:r>
              <a:rPr lang="en-US" dirty="0"/>
              <a:t>Pool Member status change </a:t>
            </a:r>
            <a:r>
              <a:rPr lang="en-US" sz="1400" i="1" dirty="0"/>
              <a:t>(for instance 1 Pool Member from UP to DOWN)</a:t>
            </a:r>
          </a:p>
          <a:p>
            <a:pPr marL="1087438" lvl="2" indent="-342900"/>
            <a:r>
              <a:rPr lang="en-US" sz="1400" i="1" dirty="0"/>
              <a:t>1 syslog message for Pool Member Down</a:t>
            </a:r>
          </a:p>
          <a:p>
            <a:pPr lvl="4" indent="0">
              <a:buNone/>
            </a:pPr>
            <a:r>
              <a:rPr lang="en-US" sz="1200" dirty="0"/>
              <a:t>2019-07-31T20:02:11.193020+00:00 2ec2e890c7c4 NSX 152 LB [nsx@6876 comp="</a:t>
            </a:r>
            <a:r>
              <a:rPr lang="en-US" sz="1200" dirty="0" err="1"/>
              <a:t>nsx</a:t>
            </a:r>
            <a:r>
              <a:rPr lang="en-US" sz="1200" dirty="0"/>
              <a:t>-edge" </a:t>
            </a:r>
            <a:r>
              <a:rPr lang="en-US" sz="1200" dirty="0" err="1"/>
              <a:t>subcomp</a:t>
            </a:r>
            <a:r>
              <a:rPr lang="en-US" sz="1200" dirty="0"/>
              <a:t>="nsx-edge-lb.lb" </a:t>
            </a:r>
            <a:r>
              <a:rPr lang="en-US" sz="1200" dirty="0">
                <a:solidFill>
                  <a:srgbClr val="FF0000"/>
                </a:solidFill>
              </a:rPr>
              <a:t>level="WARN"</a:t>
            </a:r>
            <a:r>
              <a:rPr lang="en-US" sz="1200" dirty="0"/>
              <a:t>] [4857fbb2-5ffd-4391-afda-e447227d291a] </a:t>
            </a:r>
            <a:r>
              <a:rPr lang="en-US" sz="1200" dirty="0" err="1">
                <a:solidFill>
                  <a:srgbClr val="FF0000"/>
                </a:solidFill>
              </a:rPr>
              <a:t>Operation.Category</a:t>
            </a:r>
            <a:r>
              <a:rPr lang="en-US" sz="1200" dirty="0">
                <a:solidFill>
                  <a:srgbClr val="FF0000"/>
                </a:solidFill>
              </a:rPr>
              <a:t>: '</a:t>
            </a:r>
            <a:r>
              <a:rPr lang="en-US" sz="1200" dirty="0" err="1">
                <a:solidFill>
                  <a:srgbClr val="FF0000"/>
                </a:solidFill>
              </a:rPr>
              <a:t>LbEvent</a:t>
            </a:r>
            <a:r>
              <a:rPr lang="en-US" sz="1200" dirty="0">
                <a:solidFill>
                  <a:srgbClr val="FF0000"/>
                </a:solidFill>
              </a:rPr>
              <a:t>', </a:t>
            </a:r>
            <a:r>
              <a:rPr lang="en-US" sz="1200" dirty="0" err="1">
                <a:solidFill>
                  <a:srgbClr val="FF0000"/>
                </a:solidFill>
              </a:rPr>
              <a:t>Operation.Type</a:t>
            </a:r>
            <a:r>
              <a:rPr lang="en-US" sz="1200" dirty="0">
                <a:solidFill>
                  <a:srgbClr val="FF0000"/>
                </a:solidFill>
              </a:rPr>
              <a:t>: '</a:t>
            </a:r>
            <a:r>
              <a:rPr lang="en-US" sz="1200" dirty="0" err="1">
                <a:solidFill>
                  <a:srgbClr val="FF0000"/>
                </a:solidFill>
              </a:rPr>
              <a:t>StatusChange</a:t>
            </a:r>
            <a:r>
              <a:rPr lang="en-US" sz="1200" dirty="0">
                <a:solidFill>
                  <a:srgbClr val="FF0000"/>
                </a:solidFill>
              </a:rPr>
              <a:t>', </a:t>
            </a:r>
            <a:r>
              <a:rPr lang="en-US" sz="1200" dirty="0" err="1">
                <a:solidFill>
                  <a:srgbClr val="FF0000"/>
                </a:solidFill>
              </a:rPr>
              <a:t>Obj.Type</a:t>
            </a:r>
            <a:r>
              <a:rPr lang="en-US" sz="1200" dirty="0">
                <a:solidFill>
                  <a:srgbClr val="FF0000"/>
                </a:solidFill>
              </a:rPr>
              <a:t>: '</a:t>
            </a:r>
            <a:r>
              <a:rPr lang="en-US" sz="1200" dirty="0" err="1">
                <a:solidFill>
                  <a:srgbClr val="FF0000"/>
                </a:solidFill>
              </a:rPr>
              <a:t>PoolMember</a:t>
            </a:r>
            <a:r>
              <a:rPr lang="en-US" sz="1200" dirty="0">
                <a:solidFill>
                  <a:srgbClr val="FF0000"/>
                </a:solidFill>
              </a:rPr>
              <a:t>'</a:t>
            </a:r>
            <a:r>
              <a:rPr lang="en-US" sz="1200" dirty="0"/>
              <a:t>, </a:t>
            </a:r>
            <a:r>
              <a:rPr lang="en-US" sz="1200" dirty="0" err="1"/>
              <a:t>Obj.Ip</a:t>
            </a:r>
            <a:r>
              <a:rPr lang="en-US" sz="1200" dirty="0"/>
              <a:t>: '10.1.1.12', </a:t>
            </a:r>
            <a:r>
              <a:rPr lang="en-US" sz="1200" dirty="0" err="1"/>
              <a:t>Obj.Port</a:t>
            </a:r>
            <a:r>
              <a:rPr lang="en-US" sz="1200" dirty="0"/>
              <a:t>: '80', </a:t>
            </a:r>
            <a:r>
              <a:rPr lang="en-US" sz="1200" dirty="0" err="1"/>
              <a:t>Pool.UUID</a:t>
            </a:r>
            <a:r>
              <a:rPr lang="en-US" sz="1200" dirty="0"/>
              <a:t>: 'd7d702ac-6801-4968-99c6-6bf31a85c64b', </a:t>
            </a:r>
            <a:r>
              <a:rPr lang="en-US" sz="1200" dirty="0" err="1"/>
              <a:t>Pool.Name</a:t>
            </a:r>
            <a:r>
              <a:rPr lang="en-US" sz="1200" dirty="0"/>
              <a:t>: 'Pool1-Paris', </a:t>
            </a:r>
            <a:r>
              <a:rPr lang="en-US" sz="1200" dirty="0" err="1"/>
              <a:t>Lb.UUID</a:t>
            </a:r>
            <a:r>
              <a:rPr lang="en-US" sz="1200" dirty="0"/>
              <a:t>: '4857fbb2-5ffd-4391-afda-e447227d291a', </a:t>
            </a:r>
            <a:r>
              <a:rPr lang="en-US" sz="1200" dirty="0" err="1"/>
              <a:t>Lb.Name</a:t>
            </a:r>
            <a:r>
              <a:rPr lang="en-US" sz="1200" dirty="0"/>
              <a:t>: 'LB-Paris', </a:t>
            </a:r>
            <a:r>
              <a:rPr lang="en-US" sz="1200" dirty="0" err="1"/>
              <a:t>Vs.UUID</a:t>
            </a:r>
            <a:r>
              <a:rPr lang="en-US" sz="1200" dirty="0"/>
              <a:t>: '4f421b51-917f-4e95-a5d8-f00974774db2', </a:t>
            </a:r>
            <a:r>
              <a:rPr lang="en-US" sz="1200" dirty="0" err="1"/>
              <a:t>Vs.Name</a:t>
            </a:r>
            <a:r>
              <a:rPr lang="en-US" sz="1200" dirty="0"/>
              <a:t>: 'VIP2-Paris_HTTPS', </a:t>
            </a:r>
            <a:r>
              <a:rPr lang="en-US" sz="1200" dirty="0" err="1">
                <a:solidFill>
                  <a:srgbClr val="FF0000"/>
                </a:solidFill>
              </a:rPr>
              <a:t>Status.NewStatus</a:t>
            </a:r>
            <a:r>
              <a:rPr lang="en-US" sz="1200" dirty="0">
                <a:solidFill>
                  <a:srgbClr val="FF0000"/>
                </a:solidFill>
              </a:rPr>
              <a:t>: 'Down'</a:t>
            </a:r>
            <a:r>
              <a:rPr lang="en-US" sz="1200" dirty="0"/>
              <a:t>, </a:t>
            </a:r>
            <a:r>
              <a:rPr lang="en-US" sz="1200" dirty="0" err="1"/>
              <a:t>Status.Msg</a:t>
            </a:r>
            <a:r>
              <a:rPr lang="en-US" sz="1200" dirty="0"/>
              <a:t>: 'Receive Timeout'</a:t>
            </a:r>
            <a:endParaRPr lang="en-US" sz="1200" i="1" dirty="0"/>
          </a:p>
          <a:p>
            <a:pPr marL="1087438" lvl="2" indent="-342900"/>
            <a:endParaRPr lang="en-US" sz="1400" i="1" dirty="0"/>
          </a:p>
          <a:p>
            <a:pPr marL="1087438" lvl="2" indent="-342900"/>
            <a:r>
              <a:rPr lang="en-US" sz="1400" i="1" dirty="0"/>
              <a:t>1 syslog message for Pool Partially UP</a:t>
            </a:r>
          </a:p>
          <a:p>
            <a:pPr lvl="4" indent="0">
              <a:buNone/>
            </a:pPr>
            <a:r>
              <a:rPr lang="en-US" sz="1200" dirty="0"/>
              <a:t>2019-07-31T20:02:11.194510+00:00 2ec2e890c7c4 NSX 152 LB [nsx@6876 comp="</a:t>
            </a:r>
            <a:r>
              <a:rPr lang="en-US" sz="1200" dirty="0" err="1"/>
              <a:t>nsx</a:t>
            </a:r>
            <a:r>
              <a:rPr lang="en-US" sz="1200" dirty="0"/>
              <a:t>-edge" </a:t>
            </a:r>
            <a:r>
              <a:rPr lang="en-US" sz="1200" dirty="0" err="1"/>
              <a:t>subcomp</a:t>
            </a:r>
            <a:r>
              <a:rPr lang="en-US" sz="1200" dirty="0"/>
              <a:t>="nsx-edge-lb.lb" </a:t>
            </a:r>
            <a:r>
              <a:rPr lang="en-US" sz="1200" dirty="0">
                <a:solidFill>
                  <a:srgbClr val="FF0000"/>
                </a:solidFill>
              </a:rPr>
              <a:t>level="WARN"</a:t>
            </a:r>
            <a:r>
              <a:rPr lang="en-US" sz="1200" dirty="0"/>
              <a:t>] [4857fbb2-5ffd-4391-afda-e447227d291a]</a:t>
            </a:r>
            <a:r>
              <a:rPr lang="en-US" sz="1200" dirty="0">
                <a:solidFill>
                  <a:srgbClr val="FF0000"/>
                </a:solidFill>
              </a:rPr>
              <a:t> </a:t>
            </a:r>
            <a:r>
              <a:rPr lang="en-US" sz="1200" dirty="0" err="1">
                <a:solidFill>
                  <a:srgbClr val="FF0000"/>
                </a:solidFill>
              </a:rPr>
              <a:t>Operation.Category</a:t>
            </a:r>
            <a:r>
              <a:rPr lang="en-US" sz="1200" dirty="0">
                <a:solidFill>
                  <a:srgbClr val="FF0000"/>
                </a:solidFill>
              </a:rPr>
              <a:t>: '</a:t>
            </a:r>
            <a:r>
              <a:rPr lang="en-US" sz="1200" dirty="0" err="1">
                <a:solidFill>
                  <a:srgbClr val="FF0000"/>
                </a:solidFill>
              </a:rPr>
              <a:t>LbEvent</a:t>
            </a:r>
            <a:r>
              <a:rPr lang="en-US" sz="1200" dirty="0">
                <a:solidFill>
                  <a:srgbClr val="FF0000"/>
                </a:solidFill>
              </a:rPr>
              <a:t>', </a:t>
            </a:r>
            <a:r>
              <a:rPr lang="en-US" sz="1200" dirty="0" err="1">
                <a:solidFill>
                  <a:srgbClr val="FF0000"/>
                </a:solidFill>
              </a:rPr>
              <a:t>Operation.Type</a:t>
            </a:r>
            <a:r>
              <a:rPr lang="en-US" sz="1200" dirty="0">
                <a:solidFill>
                  <a:srgbClr val="FF0000"/>
                </a:solidFill>
              </a:rPr>
              <a:t>: '</a:t>
            </a:r>
            <a:r>
              <a:rPr lang="en-US" sz="1200" dirty="0" err="1">
                <a:solidFill>
                  <a:srgbClr val="FF0000"/>
                </a:solidFill>
              </a:rPr>
              <a:t>StatusChange</a:t>
            </a:r>
            <a:r>
              <a:rPr lang="en-US" sz="1200" dirty="0">
                <a:solidFill>
                  <a:srgbClr val="FF0000"/>
                </a:solidFill>
              </a:rPr>
              <a:t>', </a:t>
            </a:r>
            <a:r>
              <a:rPr lang="en-US" sz="1200" dirty="0" err="1">
                <a:solidFill>
                  <a:srgbClr val="FF0000"/>
                </a:solidFill>
              </a:rPr>
              <a:t>Obj.Type</a:t>
            </a:r>
            <a:r>
              <a:rPr lang="en-US" sz="1200" dirty="0">
                <a:solidFill>
                  <a:srgbClr val="FF0000"/>
                </a:solidFill>
              </a:rPr>
              <a:t>: 'Pool'</a:t>
            </a:r>
            <a:r>
              <a:rPr lang="en-US" sz="1200" dirty="0"/>
              <a:t>, </a:t>
            </a:r>
            <a:r>
              <a:rPr lang="en-US" sz="1200" dirty="0" err="1"/>
              <a:t>Obj.UUID</a:t>
            </a:r>
            <a:r>
              <a:rPr lang="en-US" sz="1200" dirty="0"/>
              <a:t>: 'd7d702ac-6801-4968-99c6-6bf31a85c64b', </a:t>
            </a:r>
            <a:r>
              <a:rPr lang="en-US" sz="1200" dirty="0" err="1"/>
              <a:t>Obj.Name</a:t>
            </a:r>
            <a:r>
              <a:rPr lang="en-US" sz="1200" dirty="0"/>
              <a:t>: 'Pool1-Paris', </a:t>
            </a:r>
            <a:r>
              <a:rPr lang="en-US" sz="1200" dirty="0" err="1"/>
              <a:t>Lb.UUID</a:t>
            </a:r>
            <a:r>
              <a:rPr lang="en-US" sz="1200" dirty="0"/>
              <a:t>: '4857fbb2-5ffd-4391-afda-e447227d291a', </a:t>
            </a:r>
            <a:r>
              <a:rPr lang="en-US" sz="1200" dirty="0" err="1"/>
              <a:t>Lb.Name</a:t>
            </a:r>
            <a:r>
              <a:rPr lang="en-US" sz="1200" dirty="0"/>
              <a:t>: 'LB-Paris', </a:t>
            </a:r>
            <a:r>
              <a:rPr lang="en-US" sz="1200" dirty="0" err="1"/>
              <a:t>Vs.UUID</a:t>
            </a:r>
            <a:r>
              <a:rPr lang="en-US" sz="1200" dirty="0"/>
              <a:t>: '52f47036-d1b5-401e-914d-5d21c1a1c178', </a:t>
            </a:r>
            <a:r>
              <a:rPr lang="en-US" sz="1200" dirty="0" err="1"/>
              <a:t>Vs.Name</a:t>
            </a:r>
            <a:r>
              <a:rPr lang="en-US" sz="1200" dirty="0"/>
              <a:t>: 'VIP1-Paris', </a:t>
            </a:r>
            <a:r>
              <a:rPr lang="en-US" sz="1200" dirty="0" err="1">
                <a:solidFill>
                  <a:srgbClr val="FF0000"/>
                </a:solidFill>
              </a:rPr>
              <a:t>Status.NewStatus</a:t>
            </a:r>
            <a:r>
              <a:rPr lang="en-US" sz="1200" dirty="0">
                <a:solidFill>
                  <a:srgbClr val="FF0000"/>
                </a:solidFill>
              </a:rPr>
              <a:t>: '</a:t>
            </a:r>
            <a:r>
              <a:rPr lang="en-US" sz="1200" dirty="0" err="1">
                <a:solidFill>
                  <a:srgbClr val="FF0000"/>
                </a:solidFill>
              </a:rPr>
              <a:t>PartiallyUp</a:t>
            </a:r>
            <a:r>
              <a:rPr lang="en-US" sz="1200" dirty="0">
                <a:solidFill>
                  <a:srgbClr val="FF0000"/>
                </a:solidFill>
              </a:rPr>
              <a:t>'</a:t>
            </a:r>
            <a:r>
              <a:rPr lang="en-US" sz="1200" dirty="0"/>
              <a:t>, </a:t>
            </a:r>
            <a:r>
              <a:rPr lang="en-US" sz="1200" dirty="0" err="1"/>
              <a:t>Status.Msg</a:t>
            </a:r>
            <a:r>
              <a:rPr lang="en-US" sz="1200" dirty="0"/>
              <a:t>: 'pool members are partially up</a:t>
            </a:r>
          </a:p>
          <a:p>
            <a:pPr marL="1087438" lvl="2" indent="-342900"/>
            <a:endParaRPr lang="en-US" sz="1400" i="1" dirty="0"/>
          </a:p>
          <a:p>
            <a:pPr marL="1087438" lvl="2" indent="-342900"/>
            <a:r>
              <a:rPr lang="en-US" sz="1400" i="1" dirty="0"/>
              <a:t>1 syslog message for VIP Partially UP</a:t>
            </a:r>
          </a:p>
          <a:p>
            <a:pPr lvl="4" indent="0">
              <a:buNone/>
            </a:pPr>
            <a:r>
              <a:rPr lang="en-US" sz="1200" dirty="0"/>
              <a:t>2019-07-31T20:02:11.194949+00:00 2ec2e890c7c4 NSX 152 LB [nsx@6876 comp="</a:t>
            </a:r>
            <a:r>
              <a:rPr lang="en-US" sz="1200" dirty="0" err="1"/>
              <a:t>nsx</a:t>
            </a:r>
            <a:r>
              <a:rPr lang="en-US" sz="1200" dirty="0"/>
              <a:t>-edge" </a:t>
            </a:r>
            <a:r>
              <a:rPr lang="en-US" sz="1200" dirty="0" err="1"/>
              <a:t>subcomp</a:t>
            </a:r>
            <a:r>
              <a:rPr lang="en-US" sz="1200" dirty="0"/>
              <a:t>="nsx-edge-lb.lb" </a:t>
            </a:r>
            <a:r>
              <a:rPr lang="en-US" sz="1200" dirty="0">
                <a:solidFill>
                  <a:srgbClr val="FF0000"/>
                </a:solidFill>
              </a:rPr>
              <a:t>level="WARN"</a:t>
            </a:r>
            <a:r>
              <a:rPr lang="en-US" sz="1200" dirty="0"/>
              <a:t>] [4857fbb2-5ffd-4391-afda-e447227d291a] </a:t>
            </a:r>
            <a:r>
              <a:rPr lang="en-US" sz="1200" dirty="0" err="1">
                <a:solidFill>
                  <a:srgbClr val="FF0000"/>
                </a:solidFill>
              </a:rPr>
              <a:t>Operation.Category</a:t>
            </a:r>
            <a:r>
              <a:rPr lang="en-US" sz="1200" dirty="0">
                <a:solidFill>
                  <a:srgbClr val="FF0000"/>
                </a:solidFill>
              </a:rPr>
              <a:t>: '</a:t>
            </a:r>
            <a:r>
              <a:rPr lang="en-US" sz="1200" dirty="0" err="1">
                <a:solidFill>
                  <a:srgbClr val="FF0000"/>
                </a:solidFill>
              </a:rPr>
              <a:t>LbEvent</a:t>
            </a:r>
            <a:r>
              <a:rPr lang="en-US" sz="1200" dirty="0">
                <a:solidFill>
                  <a:srgbClr val="FF0000"/>
                </a:solidFill>
              </a:rPr>
              <a:t>', </a:t>
            </a:r>
            <a:r>
              <a:rPr lang="en-US" sz="1200" dirty="0" err="1">
                <a:solidFill>
                  <a:srgbClr val="FF0000"/>
                </a:solidFill>
              </a:rPr>
              <a:t>Operation.Type</a:t>
            </a:r>
            <a:r>
              <a:rPr lang="en-US" sz="1200" dirty="0">
                <a:solidFill>
                  <a:srgbClr val="FF0000"/>
                </a:solidFill>
              </a:rPr>
              <a:t>: '</a:t>
            </a:r>
            <a:r>
              <a:rPr lang="en-US" sz="1200" dirty="0" err="1">
                <a:solidFill>
                  <a:srgbClr val="FF0000"/>
                </a:solidFill>
              </a:rPr>
              <a:t>StatusChange</a:t>
            </a:r>
            <a:r>
              <a:rPr lang="en-US" sz="1200" dirty="0">
                <a:solidFill>
                  <a:srgbClr val="FF0000"/>
                </a:solidFill>
              </a:rPr>
              <a:t>', </a:t>
            </a:r>
            <a:r>
              <a:rPr lang="en-US" sz="1200" dirty="0" err="1">
                <a:solidFill>
                  <a:srgbClr val="FF0000"/>
                </a:solidFill>
              </a:rPr>
              <a:t>Obj.Type</a:t>
            </a:r>
            <a:r>
              <a:rPr lang="en-US" sz="1200" dirty="0">
                <a:solidFill>
                  <a:srgbClr val="FF0000"/>
                </a:solidFill>
              </a:rPr>
              <a:t>: '</a:t>
            </a:r>
            <a:r>
              <a:rPr lang="en-US" sz="1200" dirty="0" err="1">
                <a:solidFill>
                  <a:srgbClr val="FF0000"/>
                </a:solidFill>
              </a:rPr>
              <a:t>VirtualServer</a:t>
            </a:r>
            <a:r>
              <a:rPr lang="en-US" sz="1200" dirty="0">
                <a:solidFill>
                  <a:srgbClr val="FF0000"/>
                </a:solidFill>
              </a:rPr>
              <a:t>'</a:t>
            </a:r>
            <a:r>
              <a:rPr lang="en-US" sz="1200" dirty="0"/>
              <a:t>, </a:t>
            </a:r>
            <a:r>
              <a:rPr lang="en-US" sz="1200" dirty="0" err="1"/>
              <a:t>Obj.UUID</a:t>
            </a:r>
            <a:r>
              <a:rPr lang="en-US" sz="1200" dirty="0"/>
              <a:t>: '4f421b51-917f-4e95-a5d8-f00974774db2', </a:t>
            </a:r>
            <a:r>
              <a:rPr lang="en-US" sz="1200" dirty="0" err="1"/>
              <a:t>Obj.Name</a:t>
            </a:r>
            <a:r>
              <a:rPr lang="en-US" sz="1200" dirty="0"/>
              <a:t>: 'VIP2-Paris_HTTPS', </a:t>
            </a:r>
            <a:r>
              <a:rPr lang="en-US" sz="1200" dirty="0" err="1"/>
              <a:t>Lb.UUID</a:t>
            </a:r>
            <a:r>
              <a:rPr lang="en-US" sz="1200" dirty="0"/>
              <a:t>: '4857fbb2-5ffd-4391-afda-e447227d291a', </a:t>
            </a:r>
            <a:r>
              <a:rPr lang="en-US" sz="1200" dirty="0" err="1"/>
              <a:t>Lb.Name</a:t>
            </a:r>
            <a:r>
              <a:rPr lang="en-US" sz="1200" dirty="0"/>
              <a:t>: 'LB-Paris',</a:t>
            </a:r>
            <a:r>
              <a:rPr lang="en-US" sz="1200" dirty="0">
                <a:solidFill>
                  <a:srgbClr val="FF0000"/>
                </a:solidFill>
              </a:rPr>
              <a:t> </a:t>
            </a:r>
            <a:r>
              <a:rPr lang="en-US" sz="1200" dirty="0" err="1">
                <a:solidFill>
                  <a:srgbClr val="FF0000"/>
                </a:solidFill>
              </a:rPr>
              <a:t>Status.NewStatus</a:t>
            </a:r>
            <a:r>
              <a:rPr lang="en-US" sz="1200" dirty="0">
                <a:solidFill>
                  <a:srgbClr val="FF0000"/>
                </a:solidFill>
              </a:rPr>
              <a:t>: '</a:t>
            </a:r>
            <a:r>
              <a:rPr lang="en-US" sz="1200" dirty="0" err="1">
                <a:solidFill>
                  <a:srgbClr val="FF0000"/>
                </a:solidFill>
              </a:rPr>
              <a:t>PartiallyUp</a:t>
            </a:r>
            <a:r>
              <a:rPr lang="en-US" sz="1200" dirty="0">
                <a:solidFill>
                  <a:srgbClr val="FF0000"/>
                </a:solidFill>
              </a:rPr>
              <a:t>'</a:t>
            </a:r>
            <a:r>
              <a:rPr lang="en-US" sz="1200" dirty="0"/>
              <a:t>, </a:t>
            </a:r>
            <a:r>
              <a:rPr lang="en-US" sz="1200" dirty="0" err="1"/>
              <a:t>Status.Msg</a:t>
            </a:r>
            <a:r>
              <a:rPr lang="en-US" sz="1200" dirty="0"/>
              <a:t>: 'pool members are partially up'</a:t>
            </a: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LB Syslog Messages – When LB / VIP / Pool status change (3/5)</a:t>
            </a:r>
          </a:p>
          <a:p>
            <a:endParaRPr lang="en-US" dirty="0"/>
          </a:p>
        </p:txBody>
      </p:sp>
    </p:spTree>
    <p:extLst>
      <p:ext uri="{BB962C8B-B14F-4D97-AF65-F5344CB8AC3E}">
        <p14:creationId xmlns:p14="http://schemas.microsoft.com/office/powerpoint/2010/main" val="2851658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a:buNone/>
            </a:pPr>
            <a:r>
              <a:rPr lang="en-US" dirty="0"/>
              <a:t>Syslog message when LB / VIP / Pool status change</a:t>
            </a:r>
          </a:p>
          <a:p>
            <a:pPr marL="800100" lvl="1" indent="-342900"/>
            <a:r>
              <a:rPr lang="en-US" dirty="0"/>
              <a:t>Pool/VIP status change </a:t>
            </a:r>
            <a:r>
              <a:rPr lang="en-US" i="1" dirty="0"/>
              <a:t>(for instance all Pool Members from UP to DOWN)</a:t>
            </a:r>
          </a:p>
          <a:p>
            <a:pPr marL="1087438" lvl="2" indent="-342900"/>
            <a:r>
              <a:rPr lang="en-US" sz="1400" i="1" dirty="0"/>
              <a:t>1 syslog message for Pool Member Down</a:t>
            </a:r>
          </a:p>
          <a:p>
            <a:pPr lvl="4" indent="0">
              <a:buNone/>
            </a:pPr>
            <a:r>
              <a:rPr lang="en-US" sz="1200" dirty="0"/>
              <a:t>2019-07-31T20:15:46.441613+00:00 2ec2e890c7c4 NSX 152 LB [nsx@6876 comp="</a:t>
            </a:r>
            <a:r>
              <a:rPr lang="en-US" sz="1200" dirty="0" err="1"/>
              <a:t>nsx</a:t>
            </a:r>
            <a:r>
              <a:rPr lang="en-US" sz="1200" dirty="0"/>
              <a:t>-edge" </a:t>
            </a:r>
            <a:r>
              <a:rPr lang="en-US" sz="1200" dirty="0" err="1"/>
              <a:t>subcomp</a:t>
            </a:r>
            <a:r>
              <a:rPr lang="en-US" sz="1200" dirty="0"/>
              <a:t>="nsx-edge-lb.lb" </a:t>
            </a:r>
            <a:r>
              <a:rPr lang="en-US" sz="1200" dirty="0">
                <a:solidFill>
                  <a:srgbClr val="FF0000"/>
                </a:solidFill>
              </a:rPr>
              <a:t>level="WARN"</a:t>
            </a:r>
            <a:r>
              <a:rPr lang="en-US" sz="1200" dirty="0"/>
              <a:t>] [4857fbb2-5ffd-4391-afda-e447227d291a] </a:t>
            </a:r>
            <a:r>
              <a:rPr lang="en-US" sz="1200" dirty="0" err="1">
                <a:solidFill>
                  <a:srgbClr val="FF0000"/>
                </a:solidFill>
              </a:rPr>
              <a:t>Operation.Category</a:t>
            </a:r>
            <a:r>
              <a:rPr lang="en-US" sz="1200" dirty="0">
                <a:solidFill>
                  <a:srgbClr val="FF0000"/>
                </a:solidFill>
              </a:rPr>
              <a:t>: '</a:t>
            </a:r>
            <a:r>
              <a:rPr lang="en-US" sz="1200" dirty="0" err="1">
                <a:solidFill>
                  <a:srgbClr val="FF0000"/>
                </a:solidFill>
              </a:rPr>
              <a:t>LbEvent</a:t>
            </a:r>
            <a:r>
              <a:rPr lang="en-US" sz="1200" dirty="0">
                <a:solidFill>
                  <a:srgbClr val="FF0000"/>
                </a:solidFill>
              </a:rPr>
              <a:t>', </a:t>
            </a:r>
            <a:r>
              <a:rPr lang="en-US" sz="1200" dirty="0" err="1">
                <a:solidFill>
                  <a:srgbClr val="FF0000"/>
                </a:solidFill>
              </a:rPr>
              <a:t>Operation.Type</a:t>
            </a:r>
            <a:r>
              <a:rPr lang="en-US" sz="1200" dirty="0">
                <a:solidFill>
                  <a:srgbClr val="FF0000"/>
                </a:solidFill>
              </a:rPr>
              <a:t>: '</a:t>
            </a:r>
            <a:r>
              <a:rPr lang="en-US" sz="1200" dirty="0" err="1">
                <a:solidFill>
                  <a:srgbClr val="FF0000"/>
                </a:solidFill>
              </a:rPr>
              <a:t>StatusChange</a:t>
            </a:r>
            <a:r>
              <a:rPr lang="en-US" sz="1200" dirty="0">
                <a:solidFill>
                  <a:srgbClr val="FF0000"/>
                </a:solidFill>
              </a:rPr>
              <a:t>', </a:t>
            </a:r>
            <a:r>
              <a:rPr lang="en-US" sz="1200" dirty="0" err="1">
                <a:solidFill>
                  <a:srgbClr val="FF0000"/>
                </a:solidFill>
              </a:rPr>
              <a:t>Obj.Type</a:t>
            </a:r>
            <a:r>
              <a:rPr lang="en-US" sz="1200" dirty="0">
                <a:solidFill>
                  <a:srgbClr val="FF0000"/>
                </a:solidFill>
              </a:rPr>
              <a:t>: '</a:t>
            </a:r>
            <a:r>
              <a:rPr lang="en-US" sz="1200" dirty="0" err="1">
                <a:solidFill>
                  <a:srgbClr val="FF0000"/>
                </a:solidFill>
              </a:rPr>
              <a:t>PoolMember</a:t>
            </a:r>
            <a:r>
              <a:rPr lang="en-US" sz="1200" dirty="0">
                <a:solidFill>
                  <a:srgbClr val="FF0000"/>
                </a:solidFill>
              </a:rPr>
              <a:t>'</a:t>
            </a:r>
            <a:r>
              <a:rPr lang="en-US" sz="1200" dirty="0"/>
              <a:t>, </a:t>
            </a:r>
            <a:r>
              <a:rPr lang="en-US" sz="1200" dirty="0" err="1"/>
              <a:t>Obj.Ip</a:t>
            </a:r>
            <a:r>
              <a:rPr lang="en-US" sz="1200" dirty="0"/>
              <a:t>: '10.1.1.11', </a:t>
            </a:r>
            <a:r>
              <a:rPr lang="en-US" sz="1200" dirty="0" err="1"/>
              <a:t>Obj.Port</a:t>
            </a:r>
            <a:r>
              <a:rPr lang="en-US" sz="1200" dirty="0"/>
              <a:t>: '80', </a:t>
            </a:r>
            <a:r>
              <a:rPr lang="en-US" sz="1200" dirty="0" err="1"/>
              <a:t>Pool.UUID</a:t>
            </a:r>
            <a:r>
              <a:rPr lang="en-US" sz="1200" dirty="0"/>
              <a:t>: 'd7d702ac-6801-4968-99c6-6bf31a85c64b', </a:t>
            </a:r>
            <a:r>
              <a:rPr lang="en-US" sz="1200" dirty="0" err="1"/>
              <a:t>Pool.Name</a:t>
            </a:r>
            <a:r>
              <a:rPr lang="en-US" sz="1200" dirty="0"/>
              <a:t>: 'Pool1-Paris', </a:t>
            </a:r>
            <a:r>
              <a:rPr lang="en-US" sz="1200" dirty="0" err="1"/>
              <a:t>Lb.UUID</a:t>
            </a:r>
            <a:r>
              <a:rPr lang="en-US" sz="1200" dirty="0"/>
              <a:t>: '4857fbb2-5ffd-4391-afda-e447227d291a', </a:t>
            </a:r>
            <a:r>
              <a:rPr lang="en-US" sz="1200" dirty="0" err="1"/>
              <a:t>Lb.Name</a:t>
            </a:r>
            <a:r>
              <a:rPr lang="en-US" sz="1200" dirty="0"/>
              <a:t>: 'LB-Paris', </a:t>
            </a:r>
            <a:r>
              <a:rPr lang="en-US" sz="1200" dirty="0" err="1"/>
              <a:t>Vs.UUID</a:t>
            </a:r>
            <a:r>
              <a:rPr lang="en-US" sz="1200" dirty="0"/>
              <a:t>: '4f421b51-917f-4e95-a5d8-f00974774db2', </a:t>
            </a:r>
            <a:r>
              <a:rPr lang="en-US" sz="1200" dirty="0" err="1"/>
              <a:t>Vs.Name</a:t>
            </a:r>
            <a:r>
              <a:rPr lang="en-US" sz="1200" dirty="0"/>
              <a:t>: 'VIP2-Paris_HTTPS', </a:t>
            </a:r>
            <a:r>
              <a:rPr lang="en-US" sz="1200" dirty="0" err="1">
                <a:solidFill>
                  <a:srgbClr val="FF0000"/>
                </a:solidFill>
              </a:rPr>
              <a:t>Status.NewStatus</a:t>
            </a:r>
            <a:r>
              <a:rPr lang="en-US" sz="1200" dirty="0">
                <a:solidFill>
                  <a:srgbClr val="FF0000"/>
                </a:solidFill>
              </a:rPr>
              <a:t>: 'Down'</a:t>
            </a:r>
            <a:r>
              <a:rPr lang="en-US" sz="1200" dirty="0"/>
              <a:t>, </a:t>
            </a:r>
            <a:r>
              <a:rPr lang="en-US" sz="1200" dirty="0" err="1"/>
              <a:t>Status.Msg</a:t>
            </a:r>
            <a:r>
              <a:rPr lang="en-US" sz="1200" dirty="0"/>
              <a:t>: 'Receive Timeout'</a:t>
            </a:r>
            <a:endParaRPr lang="en-US" sz="1400" i="1" dirty="0"/>
          </a:p>
          <a:p>
            <a:pPr marL="1087438" lvl="2" indent="-342900"/>
            <a:r>
              <a:rPr lang="en-US" sz="1400" i="1" dirty="0"/>
              <a:t>1 syslog message for Pool DOWN</a:t>
            </a:r>
          </a:p>
          <a:p>
            <a:pPr lvl="4" indent="0">
              <a:buNone/>
            </a:pPr>
            <a:r>
              <a:rPr lang="en-US" sz="1200" dirty="0"/>
              <a:t>2019-07-31T20:15:46.443003+00:00 2ec2e890c7c4 NSX 152 LB [nsx@6876 comp="</a:t>
            </a:r>
            <a:r>
              <a:rPr lang="en-US" sz="1200" dirty="0" err="1"/>
              <a:t>nsx</a:t>
            </a:r>
            <a:r>
              <a:rPr lang="en-US" sz="1200" dirty="0"/>
              <a:t>-edge" </a:t>
            </a:r>
            <a:r>
              <a:rPr lang="en-US" sz="1200" dirty="0" err="1"/>
              <a:t>subcomp</a:t>
            </a:r>
            <a:r>
              <a:rPr lang="en-US" sz="1200" dirty="0"/>
              <a:t>="nsx-edge-lb.lb" </a:t>
            </a:r>
            <a:r>
              <a:rPr lang="en-US" sz="1200" dirty="0">
                <a:solidFill>
                  <a:srgbClr val="FF0000"/>
                </a:solidFill>
              </a:rPr>
              <a:t>level="ERROR"</a:t>
            </a:r>
            <a:r>
              <a:rPr lang="en-US" sz="1200" dirty="0"/>
              <a:t> </a:t>
            </a:r>
            <a:r>
              <a:rPr lang="en-US" sz="1200" dirty="0" err="1"/>
              <a:t>errorCode</a:t>
            </a:r>
            <a:r>
              <a:rPr lang="en-US" sz="1200" dirty="0"/>
              <a:t>="EDG1200000"] [4857fbb2-5ffd-4391-afda-e447227d291a] </a:t>
            </a:r>
            <a:r>
              <a:rPr lang="en-US" sz="1200" dirty="0" err="1">
                <a:solidFill>
                  <a:srgbClr val="FF0000"/>
                </a:solidFill>
              </a:rPr>
              <a:t>Operation.Category</a:t>
            </a:r>
            <a:r>
              <a:rPr lang="en-US" sz="1200" dirty="0">
                <a:solidFill>
                  <a:srgbClr val="FF0000"/>
                </a:solidFill>
              </a:rPr>
              <a:t>: '</a:t>
            </a:r>
            <a:r>
              <a:rPr lang="en-US" sz="1200" dirty="0" err="1">
                <a:solidFill>
                  <a:srgbClr val="FF0000"/>
                </a:solidFill>
              </a:rPr>
              <a:t>LbEvent</a:t>
            </a:r>
            <a:r>
              <a:rPr lang="en-US" sz="1200" dirty="0">
                <a:solidFill>
                  <a:srgbClr val="FF0000"/>
                </a:solidFill>
              </a:rPr>
              <a:t>', </a:t>
            </a:r>
            <a:r>
              <a:rPr lang="en-US" sz="1200" dirty="0" err="1">
                <a:solidFill>
                  <a:srgbClr val="FF0000"/>
                </a:solidFill>
              </a:rPr>
              <a:t>Operation.Type</a:t>
            </a:r>
            <a:r>
              <a:rPr lang="en-US" sz="1200" dirty="0">
                <a:solidFill>
                  <a:srgbClr val="FF0000"/>
                </a:solidFill>
              </a:rPr>
              <a:t>: '</a:t>
            </a:r>
            <a:r>
              <a:rPr lang="en-US" sz="1200" dirty="0" err="1">
                <a:solidFill>
                  <a:srgbClr val="FF0000"/>
                </a:solidFill>
              </a:rPr>
              <a:t>StatusChange</a:t>
            </a:r>
            <a:r>
              <a:rPr lang="en-US" sz="1200" dirty="0">
                <a:solidFill>
                  <a:srgbClr val="FF0000"/>
                </a:solidFill>
              </a:rPr>
              <a:t>', </a:t>
            </a:r>
            <a:r>
              <a:rPr lang="en-US" sz="1200" dirty="0" err="1">
                <a:solidFill>
                  <a:srgbClr val="FF0000"/>
                </a:solidFill>
              </a:rPr>
              <a:t>Obj.Type</a:t>
            </a:r>
            <a:r>
              <a:rPr lang="en-US" sz="1200" dirty="0">
                <a:solidFill>
                  <a:srgbClr val="FF0000"/>
                </a:solidFill>
              </a:rPr>
              <a:t>: 'Pool'</a:t>
            </a:r>
            <a:r>
              <a:rPr lang="en-US" sz="1200" dirty="0"/>
              <a:t>, </a:t>
            </a:r>
            <a:r>
              <a:rPr lang="en-US" sz="1200" dirty="0" err="1"/>
              <a:t>Obj.UUID</a:t>
            </a:r>
            <a:r>
              <a:rPr lang="en-US" sz="1200" dirty="0"/>
              <a:t>: 'd7d702ac-6801-4968-99c6-6bf31a85c64b', </a:t>
            </a:r>
            <a:r>
              <a:rPr lang="en-US" sz="1200" dirty="0" err="1"/>
              <a:t>Obj.Name</a:t>
            </a:r>
            <a:r>
              <a:rPr lang="en-US" sz="1200" dirty="0"/>
              <a:t>: 'Pool1-Paris', </a:t>
            </a:r>
            <a:r>
              <a:rPr lang="en-US" sz="1200" dirty="0" err="1"/>
              <a:t>Lb.UUID</a:t>
            </a:r>
            <a:r>
              <a:rPr lang="en-US" sz="1200" dirty="0"/>
              <a:t>: '4857fbb2-5ffd-4391-afda-e447227d291a', </a:t>
            </a:r>
            <a:r>
              <a:rPr lang="en-US" sz="1200" dirty="0" err="1"/>
              <a:t>Lb.Name</a:t>
            </a:r>
            <a:r>
              <a:rPr lang="en-US" sz="1200" dirty="0"/>
              <a:t>: 'LB-Paris', </a:t>
            </a:r>
            <a:r>
              <a:rPr lang="en-US" sz="1200" dirty="0" err="1"/>
              <a:t>Vs.UUID</a:t>
            </a:r>
            <a:r>
              <a:rPr lang="en-US" sz="1200" dirty="0"/>
              <a:t>: '4f421b51-917f-4e95-a5d8-f00974774db2', </a:t>
            </a:r>
            <a:r>
              <a:rPr lang="en-US" sz="1200" dirty="0" err="1"/>
              <a:t>Vs.Name</a:t>
            </a:r>
            <a:r>
              <a:rPr lang="en-US" sz="1200" dirty="0"/>
              <a:t>: 'VIP2-Paris_HTTPS', </a:t>
            </a:r>
            <a:r>
              <a:rPr lang="en-US" sz="1200" dirty="0" err="1">
                <a:solidFill>
                  <a:srgbClr val="FF0000"/>
                </a:solidFill>
              </a:rPr>
              <a:t>Status.NewStatus</a:t>
            </a:r>
            <a:r>
              <a:rPr lang="en-US" sz="1200" dirty="0">
                <a:solidFill>
                  <a:srgbClr val="FF0000"/>
                </a:solidFill>
              </a:rPr>
              <a:t>: 'Down'</a:t>
            </a:r>
            <a:r>
              <a:rPr lang="en-US" sz="1200" dirty="0"/>
              <a:t>, </a:t>
            </a:r>
            <a:r>
              <a:rPr lang="en-US" sz="1200" dirty="0" err="1"/>
              <a:t>Status.Msg</a:t>
            </a:r>
            <a:r>
              <a:rPr lang="en-US" sz="1200" dirty="0"/>
              <a:t>: 'all pool members are down'</a:t>
            </a:r>
          </a:p>
          <a:p>
            <a:pPr marL="1087438" lvl="2" indent="-342900"/>
            <a:endParaRPr lang="en-US" sz="1400" i="1" dirty="0"/>
          </a:p>
          <a:p>
            <a:pPr marL="1087438" lvl="2" indent="-342900"/>
            <a:r>
              <a:rPr lang="en-US" sz="1400" i="1" dirty="0"/>
              <a:t>1 syslog message for VIP DOWN</a:t>
            </a:r>
          </a:p>
          <a:p>
            <a:pPr lvl="4" indent="0">
              <a:buNone/>
            </a:pPr>
            <a:r>
              <a:rPr lang="en-US" sz="1200" dirty="0"/>
              <a:t>2019-07-31T20:15:46.444179+00:00 2ec2e890c7c4 NSX 152 LB [nsx@6876 comp="</a:t>
            </a:r>
            <a:r>
              <a:rPr lang="en-US" sz="1200" dirty="0" err="1"/>
              <a:t>nsx</a:t>
            </a:r>
            <a:r>
              <a:rPr lang="en-US" sz="1200" dirty="0"/>
              <a:t>-edge" </a:t>
            </a:r>
            <a:r>
              <a:rPr lang="en-US" sz="1200" dirty="0" err="1"/>
              <a:t>subcomp</a:t>
            </a:r>
            <a:r>
              <a:rPr lang="en-US" sz="1200" dirty="0"/>
              <a:t>="nsx-edge-lb.lb" </a:t>
            </a:r>
            <a:r>
              <a:rPr lang="en-US" sz="1200" dirty="0">
                <a:solidFill>
                  <a:srgbClr val="FF0000"/>
                </a:solidFill>
              </a:rPr>
              <a:t>level="ERROR"</a:t>
            </a:r>
            <a:r>
              <a:rPr lang="en-US" sz="1200" dirty="0"/>
              <a:t> </a:t>
            </a:r>
            <a:r>
              <a:rPr lang="en-US" sz="1200" dirty="0" err="1"/>
              <a:t>errorCode</a:t>
            </a:r>
            <a:r>
              <a:rPr lang="en-US" sz="1200" dirty="0"/>
              <a:t>="EDG1200001"] [4857fbb2-5ffd-4391-afda-e447227d291a] </a:t>
            </a:r>
            <a:r>
              <a:rPr lang="en-US" sz="1200" dirty="0" err="1">
                <a:solidFill>
                  <a:srgbClr val="FF0000"/>
                </a:solidFill>
              </a:rPr>
              <a:t>Operation.Category</a:t>
            </a:r>
            <a:r>
              <a:rPr lang="en-US" sz="1200" dirty="0">
                <a:solidFill>
                  <a:srgbClr val="FF0000"/>
                </a:solidFill>
              </a:rPr>
              <a:t>: '</a:t>
            </a:r>
            <a:r>
              <a:rPr lang="en-US" sz="1200" dirty="0" err="1">
                <a:solidFill>
                  <a:srgbClr val="FF0000"/>
                </a:solidFill>
              </a:rPr>
              <a:t>LbEvent</a:t>
            </a:r>
            <a:r>
              <a:rPr lang="en-US" sz="1200" dirty="0">
                <a:solidFill>
                  <a:srgbClr val="FF0000"/>
                </a:solidFill>
              </a:rPr>
              <a:t>', </a:t>
            </a:r>
            <a:r>
              <a:rPr lang="en-US" sz="1200" dirty="0" err="1">
                <a:solidFill>
                  <a:srgbClr val="FF0000"/>
                </a:solidFill>
              </a:rPr>
              <a:t>Operation.Type</a:t>
            </a:r>
            <a:r>
              <a:rPr lang="en-US" sz="1200" dirty="0">
                <a:solidFill>
                  <a:srgbClr val="FF0000"/>
                </a:solidFill>
              </a:rPr>
              <a:t>: '</a:t>
            </a:r>
            <a:r>
              <a:rPr lang="en-US" sz="1200" dirty="0" err="1">
                <a:solidFill>
                  <a:srgbClr val="FF0000"/>
                </a:solidFill>
              </a:rPr>
              <a:t>StatusChange</a:t>
            </a:r>
            <a:r>
              <a:rPr lang="en-US" sz="1200" dirty="0">
                <a:solidFill>
                  <a:srgbClr val="FF0000"/>
                </a:solidFill>
              </a:rPr>
              <a:t>', </a:t>
            </a:r>
            <a:r>
              <a:rPr lang="en-US" sz="1200" dirty="0" err="1">
                <a:solidFill>
                  <a:srgbClr val="FF0000"/>
                </a:solidFill>
              </a:rPr>
              <a:t>Obj.Type</a:t>
            </a:r>
            <a:r>
              <a:rPr lang="en-US" sz="1200" dirty="0">
                <a:solidFill>
                  <a:srgbClr val="FF0000"/>
                </a:solidFill>
              </a:rPr>
              <a:t>: '</a:t>
            </a:r>
            <a:r>
              <a:rPr lang="en-US" sz="1200" dirty="0" err="1">
                <a:solidFill>
                  <a:srgbClr val="FF0000"/>
                </a:solidFill>
              </a:rPr>
              <a:t>VirtualServer</a:t>
            </a:r>
            <a:r>
              <a:rPr lang="en-US" sz="1200" dirty="0">
                <a:solidFill>
                  <a:srgbClr val="FF0000"/>
                </a:solidFill>
              </a:rPr>
              <a:t>'</a:t>
            </a:r>
            <a:r>
              <a:rPr lang="en-US" sz="1200" dirty="0"/>
              <a:t>, </a:t>
            </a:r>
            <a:r>
              <a:rPr lang="en-US" sz="1200" dirty="0" err="1"/>
              <a:t>Obj.UUID</a:t>
            </a:r>
            <a:r>
              <a:rPr lang="en-US" sz="1200" dirty="0"/>
              <a:t>: '4f421b51-917f-4e95-a5d8-f00974774db2', </a:t>
            </a:r>
            <a:r>
              <a:rPr lang="en-US" sz="1200" dirty="0" err="1"/>
              <a:t>Obj.Name</a:t>
            </a:r>
            <a:r>
              <a:rPr lang="en-US" sz="1200" dirty="0"/>
              <a:t>: 'VIP2-Paris_HTTPS', </a:t>
            </a:r>
            <a:r>
              <a:rPr lang="en-US" sz="1200" dirty="0" err="1"/>
              <a:t>Lb.UUID</a:t>
            </a:r>
            <a:r>
              <a:rPr lang="en-US" sz="1200" dirty="0"/>
              <a:t>: '4857fbb2-5ffd-4391-afda-e447227d291a', </a:t>
            </a:r>
            <a:r>
              <a:rPr lang="en-US" sz="1200" dirty="0" err="1"/>
              <a:t>Lb.Name</a:t>
            </a:r>
            <a:r>
              <a:rPr lang="en-US" sz="1200" dirty="0"/>
              <a:t>: 'LB-Paris', </a:t>
            </a:r>
            <a:r>
              <a:rPr lang="en-US" sz="1200" dirty="0" err="1">
                <a:solidFill>
                  <a:srgbClr val="FF0000"/>
                </a:solidFill>
              </a:rPr>
              <a:t>Status.NewStatus</a:t>
            </a:r>
            <a:r>
              <a:rPr lang="en-US" sz="1200" dirty="0">
                <a:solidFill>
                  <a:srgbClr val="FF0000"/>
                </a:solidFill>
              </a:rPr>
              <a:t>: 'Down'</a:t>
            </a:r>
            <a:r>
              <a:rPr lang="en-US" sz="1200" dirty="0"/>
              <a:t>, </a:t>
            </a:r>
            <a:r>
              <a:rPr lang="en-US" sz="1200" dirty="0" err="1"/>
              <a:t>Status.Msg</a:t>
            </a:r>
            <a:r>
              <a:rPr lang="en-US" sz="1200" dirty="0"/>
              <a:t>: 'all pool members are down'</a:t>
            </a: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LB Syslog Messages – When LB / VIP / Pool status change (4/5)</a:t>
            </a:r>
          </a:p>
          <a:p>
            <a:endParaRPr lang="en-US" dirty="0"/>
          </a:p>
        </p:txBody>
      </p:sp>
    </p:spTree>
    <p:extLst>
      <p:ext uri="{BB962C8B-B14F-4D97-AF65-F5344CB8AC3E}">
        <p14:creationId xmlns:p14="http://schemas.microsoft.com/office/powerpoint/2010/main" val="3868126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a:buNone/>
            </a:pPr>
            <a:r>
              <a:rPr lang="en-US" dirty="0"/>
              <a:t>Syslog message when LB generates an error</a:t>
            </a:r>
          </a:p>
          <a:p>
            <a:pPr marL="800100" lvl="1" indent="-342900"/>
            <a:r>
              <a:rPr lang="en-US" dirty="0"/>
              <a:t>Example with Pool Response with HTTP Header too big</a:t>
            </a:r>
            <a:endParaRPr lang="en-US" i="1" dirty="0"/>
          </a:p>
          <a:p>
            <a:pPr lvl="4" indent="0">
              <a:buNone/>
            </a:pPr>
            <a:r>
              <a:rPr lang="en-US" sz="1200" dirty="0"/>
              <a:t>2019-08-13T23:21:05.522954+00:00 nsx-edgebm3 NSX 7007 LB [nsx@6876 comp="</a:t>
            </a:r>
            <a:r>
              <a:rPr lang="en-US" sz="1200" dirty="0" err="1"/>
              <a:t>nsx</a:t>
            </a:r>
            <a:r>
              <a:rPr lang="en-US" sz="1200" dirty="0"/>
              <a:t>-edge" </a:t>
            </a:r>
            <a:r>
              <a:rPr lang="en-US" sz="1200" dirty="0" err="1"/>
              <a:t>subcomp</a:t>
            </a:r>
            <a:r>
              <a:rPr lang="en-US" sz="1200" dirty="0"/>
              <a:t>="</a:t>
            </a:r>
            <a:r>
              <a:rPr lang="en-US" sz="1200" dirty="0" err="1"/>
              <a:t>nsx</a:t>
            </a:r>
            <a:r>
              <a:rPr lang="en-US" sz="1200" dirty="0"/>
              <a:t>-edge-</a:t>
            </a:r>
            <a:r>
              <a:rPr lang="en-US" sz="1200" dirty="0" err="1"/>
              <a:t>lb.lb_log</a:t>
            </a:r>
            <a:r>
              <a:rPr lang="en-US" sz="1200" dirty="0"/>
              <a:t>" level="ERROR" </a:t>
            </a:r>
            <a:r>
              <a:rPr lang="en-US" sz="1200" dirty="0" err="1"/>
              <a:t>errorCode</a:t>
            </a:r>
            <a:r>
              <a:rPr lang="en-US" sz="1200" dirty="0"/>
              <a:t>="EDG9999999"] [5d68753b-9325-4119-9d21-98cf6b805c85] [error] 7007#0: *</a:t>
            </a:r>
            <a:r>
              <a:rPr lang="en-US" sz="1200" dirty="0">
                <a:solidFill>
                  <a:srgbClr val="FF0000"/>
                </a:solidFill>
              </a:rPr>
              <a:t>2868860 upstream sent too big header while reading response header from upstream</a:t>
            </a:r>
            <a:r>
              <a:rPr lang="en-US" sz="1200" dirty="0"/>
              <a:t>, client: 10.114.213.15, server: , request: "GET /</a:t>
            </a:r>
            <a:r>
              <a:rPr lang="en-US" sz="1200" dirty="0" err="1"/>
              <a:t>big.php</a:t>
            </a:r>
            <a:r>
              <a:rPr lang="en-US" sz="1200" dirty="0"/>
              <a:t> HTTP/1.1", upstream: </a:t>
            </a:r>
            <a:r>
              <a:rPr lang="en-US" sz="1200" dirty="0">
                <a:solidFill>
                  <a:srgbClr val="FF0000"/>
                </a:solidFill>
              </a:rPr>
              <a:t>"http://10.114.213.123:80/</a:t>
            </a:r>
            <a:r>
              <a:rPr lang="en-US" sz="1200" dirty="0" err="1">
                <a:solidFill>
                  <a:srgbClr val="FF0000"/>
                </a:solidFill>
              </a:rPr>
              <a:t>big.php</a:t>
            </a:r>
            <a:r>
              <a:rPr lang="en-US" sz="1200" dirty="0"/>
              <a:t>", </a:t>
            </a:r>
            <a:r>
              <a:rPr lang="en-US" sz="1200" dirty="0">
                <a:solidFill>
                  <a:srgbClr val="FF0000"/>
                </a:solidFill>
              </a:rPr>
              <a:t>host: "10.114.213.133"</a:t>
            </a:r>
          </a:p>
          <a:p>
            <a:pPr lvl="4" indent="0">
              <a:buNone/>
            </a:pPr>
            <a:endParaRPr lang="en-US" sz="1400" i="1" dirty="0"/>
          </a:p>
          <a:p>
            <a:pPr lvl="4" indent="0">
              <a:buNone/>
            </a:pPr>
            <a:endParaRPr lang="en-US" i="1" dirty="0"/>
          </a:p>
          <a:p>
            <a:pPr lvl="4" indent="0">
              <a:buNone/>
            </a:pPr>
            <a:r>
              <a:rPr lang="en-US" i="1" dirty="0"/>
              <a:t>Note:  By default LB Profile allows up to 4k bytes HTTP response headers.</a:t>
            </a:r>
          </a:p>
          <a:p>
            <a:pPr lvl="4" indent="0">
              <a:buNone/>
            </a:pPr>
            <a:r>
              <a:rPr lang="en-US" i="1" dirty="0"/>
              <a:t>It's possible to increase it up to 64k bytes.</a:t>
            </a:r>
          </a:p>
          <a:p>
            <a:pPr lvl="4" indent="0">
              <a:buNone/>
            </a:pPr>
            <a:r>
              <a:rPr lang="en-US" i="1" dirty="0"/>
              <a:t>See slide  " Layer7 HTTP VIP Configuration / Other configuration - Increase Response Header Size"</a:t>
            </a: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LB Syslog Messages – When LB generates an error (5/5)</a:t>
            </a:r>
          </a:p>
          <a:p>
            <a:endParaRPr lang="en-US" dirty="0"/>
          </a:p>
        </p:txBody>
      </p:sp>
    </p:spTree>
    <p:extLst>
      <p:ext uri="{BB962C8B-B14F-4D97-AF65-F5344CB8AC3E}">
        <p14:creationId xmlns:p14="http://schemas.microsoft.com/office/powerpoint/2010/main" val="3829555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1EB7A06-F351-48E0-9B4B-7C17EA291D11}"/>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B981A422-83AB-4E80-82F4-AB38C594AD08}"/>
              </a:ext>
            </a:extLst>
          </p:cNvPr>
          <p:cNvSpPr>
            <a:spLocks noGrp="1"/>
          </p:cNvSpPr>
          <p:nvPr>
            <p:ph type="subTitle" idx="10"/>
          </p:nvPr>
        </p:nvSpPr>
        <p:spPr/>
        <p:txBody>
          <a:bodyPr/>
          <a:lstStyle/>
          <a:p>
            <a:r>
              <a:rPr lang="en-US" dirty="0"/>
              <a:t>Edge Node and LB Monitoring – Capacity (1/4)</a:t>
            </a:r>
          </a:p>
        </p:txBody>
      </p:sp>
      <p:sp>
        <p:nvSpPr>
          <p:cNvPr id="14" name="TextBox 13">
            <a:extLst>
              <a:ext uri="{FF2B5EF4-FFF2-40B4-BE49-F238E27FC236}">
                <a16:creationId xmlns:a16="http://schemas.microsoft.com/office/drawing/2014/main" id="{AE72C4D1-1146-1B49-9802-C16FA7A3B47B}"/>
              </a:ext>
            </a:extLst>
          </p:cNvPr>
          <p:cNvSpPr txBox="1"/>
          <p:nvPr/>
        </p:nvSpPr>
        <p:spPr>
          <a:xfrm>
            <a:off x="6728257" y="1609446"/>
            <a:ext cx="4880759" cy="2123658"/>
          </a:xfrm>
          <a:prstGeom prst="rect">
            <a:avLst/>
          </a:prstGeom>
          <a:solidFill>
            <a:schemeClr val="bg1"/>
          </a:solidFill>
          <a:ln w="19050">
            <a:solidFill>
              <a:schemeClr val="tx1"/>
            </a:solidFill>
          </a:ln>
        </p:spPr>
        <p:txBody>
          <a:bodyPr wrap="square" rtlCol="0">
            <a:spAutoFit/>
          </a:bodyPr>
          <a:lstStyle/>
          <a:p>
            <a:r>
              <a:rPr lang="en-US" sz="1200" dirty="0">
                <a:latin typeface="Calibri" panose="020F0502020204030204" pitchFamily="34" charset="0"/>
              </a:rPr>
              <a:t>The Edge Node hosts LB service (active/standby) based on its Tier-1 (active/standby) with LB attached.</a:t>
            </a:r>
          </a:p>
          <a:p>
            <a:r>
              <a:rPr lang="en-US" sz="1200" dirty="0">
                <a:latin typeface="Calibri" panose="020F0502020204030204" pitchFamily="34" charset="0"/>
              </a:rPr>
              <a:t>Both LB active and standby are consuming resources in the Edge Node.</a:t>
            </a:r>
          </a:p>
          <a:p>
            <a:r>
              <a:rPr lang="en-US" sz="1200" dirty="0">
                <a:latin typeface="Calibri" panose="020F0502020204030204" pitchFamily="34" charset="0"/>
              </a:rPr>
              <a:t>So for instance in "1 Edge VM - Large", in NSX-T 2.4 you can have up to:</a:t>
            </a:r>
          </a:p>
          <a:p>
            <a:r>
              <a:rPr lang="en-US" sz="1200" dirty="0">
                <a:latin typeface="Calibri" panose="020F0502020204030204" pitchFamily="34" charset="0"/>
              </a:rPr>
              <a:t>	"40 LB-Active", or "40 LB-Standby", or "20 LB-Active + 20 LB-Standby", </a:t>
            </a:r>
            <a:r>
              <a:rPr lang="en-US" sz="1200" dirty="0" err="1">
                <a:latin typeface="Calibri" panose="020F0502020204030204" pitchFamily="34" charset="0"/>
              </a:rPr>
              <a:t>etc</a:t>
            </a:r>
            <a:endParaRPr lang="en-US" sz="1200" dirty="0">
              <a:latin typeface="Calibri" panose="020F0502020204030204" pitchFamily="34" charset="0"/>
            </a:endParaRPr>
          </a:p>
          <a:p>
            <a:endParaRPr lang="fr-FR" sz="1200" dirty="0">
              <a:latin typeface="Calibri" panose="020F0502020204030204" pitchFamily="34" charset="0"/>
            </a:endParaRPr>
          </a:p>
          <a:p>
            <a:r>
              <a:rPr lang="fr-FR" sz="1200" dirty="0">
                <a:latin typeface="Calibri" panose="020F0502020204030204" pitchFamily="34" charset="0"/>
              </a:rPr>
              <a:t>LB Large have a factor of 40, LB Medium have a factor of 10, LB Small have a factor of 1.</a:t>
            </a:r>
          </a:p>
          <a:p>
            <a:r>
              <a:rPr lang="fr-FR" sz="1200" dirty="0">
                <a:latin typeface="Calibri" panose="020F0502020204030204" pitchFamily="34" charset="0"/>
              </a:rPr>
              <a:t>So 1 Edge VM – Large can host for instance: "40 LB Small" or "2 LB Medium + 20 LB Small" but not "3 LB Medium and 11 LB Small". </a:t>
            </a:r>
            <a:endParaRPr lang="en-US" sz="1200" dirty="0">
              <a:latin typeface="Calibri" panose="020F0502020204030204" pitchFamily="34" charset="0"/>
            </a:endParaRPr>
          </a:p>
        </p:txBody>
      </p:sp>
      <p:sp>
        <p:nvSpPr>
          <p:cNvPr id="15" name="TextBox 14">
            <a:extLst>
              <a:ext uri="{FF2B5EF4-FFF2-40B4-BE49-F238E27FC236}">
                <a16:creationId xmlns:a16="http://schemas.microsoft.com/office/drawing/2014/main" id="{60F39FF0-DBA8-3640-B3B3-C9A4BD26C41E}"/>
              </a:ext>
            </a:extLst>
          </p:cNvPr>
          <p:cNvSpPr txBox="1"/>
          <p:nvPr/>
        </p:nvSpPr>
        <p:spPr>
          <a:xfrm>
            <a:off x="6728257" y="5048548"/>
            <a:ext cx="4880759" cy="461665"/>
          </a:xfrm>
          <a:prstGeom prst="rect">
            <a:avLst/>
          </a:prstGeom>
          <a:noFill/>
          <a:ln w="19050">
            <a:solidFill>
              <a:schemeClr val="tx1"/>
            </a:solidFill>
          </a:ln>
        </p:spPr>
        <p:txBody>
          <a:bodyPr wrap="square" rtlCol="0">
            <a:spAutoFit/>
          </a:bodyPr>
          <a:lstStyle/>
          <a:p>
            <a:r>
              <a:rPr lang="en-US" sz="1200" dirty="0">
                <a:latin typeface="Calibri" panose="020F0502020204030204" pitchFamily="34" charset="0"/>
              </a:rPr>
              <a:t>Load Balancer scale/provisioning is NOT affected / impacted by other services hosted on Edge Nodes (i.e. Tier0, VPN, etc...)</a:t>
            </a:r>
          </a:p>
        </p:txBody>
      </p:sp>
      <p:sp>
        <p:nvSpPr>
          <p:cNvPr id="18" name="Rectangle 17">
            <a:extLst>
              <a:ext uri="{FF2B5EF4-FFF2-40B4-BE49-F238E27FC236}">
                <a16:creationId xmlns:a16="http://schemas.microsoft.com/office/drawing/2014/main" id="{0EFD0C64-2386-FF47-87CD-E3EB59DB88C9}"/>
              </a:ext>
            </a:extLst>
          </p:cNvPr>
          <p:cNvSpPr/>
          <p:nvPr/>
        </p:nvSpPr>
        <p:spPr>
          <a:xfrm>
            <a:off x="579809" y="1501985"/>
            <a:ext cx="3217356" cy="369332"/>
          </a:xfrm>
          <a:prstGeom prst="rect">
            <a:avLst/>
          </a:prstGeom>
        </p:spPr>
        <p:txBody>
          <a:bodyPr wrap="none">
            <a:spAutoFit/>
          </a:bodyPr>
          <a:lstStyle/>
          <a:p>
            <a:r>
              <a:rPr lang="en-US" dirty="0">
                <a:latin typeface="Calibri" panose="020F0502020204030204" pitchFamily="34" charset="0"/>
                <a:hlinkClick r:id="rId2"/>
              </a:rPr>
              <a:t>https://configmax.vmware.com/</a:t>
            </a:r>
            <a:endParaRPr lang="en-US" dirty="0">
              <a:latin typeface="Calibri" panose="020F0502020204030204" pitchFamily="34" charset="0"/>
            </a:endParaRPr>
          </a:p>
        </p:txBody>
      </p:sp>
      <p:pic>
        <p:nvPicPr>
          <p:cNvPr id="19" name="Picture 18">
            <a:extLst>
              <a:ext uri="{FF2B5EF4-FFF2-40B4-BE49-F238E27FC236}">
                <a16:creationId xmlns:a16="http://schemas.microsoft.com/office/drawing/2014/main" id="{EA80797C-0320-DC4E-8C2D-F49EBDBCBAA2}"/>
              </a:ext>
            </a:extLst>
          </p:cNvPr>
          <p:cNvPicPr>
            <a:picLocks noChangeAspect="1"/>
          </p:cNvPicPr>
          <p:nvPr/>
        </p:nvPicPr>
        <p:blipFill>
          <a:blip r:embed="rId3"/>
          <a:stretch>
            <a:fillRect/>
          </a:stretch>
        </p:blipFill>
        <p:spPr>
          <a:xfrm>
            <a:off x="4368671" y="1585251"/>
            <a:ext cx="2031190" cy="4399808"/>
          </a:xfrm>
          <a:prstGeom prst="rect">
            <a:avLst/>
          </a:prstGeom>
        </p:spPr>
      </p:pic>
    </p:spTree>
    <p:extLst>
      <p:ext uri="{BB962C8B-B14F-4D97-AF65-F5344CB8AC3E}">
        <p14:creationId xmlns:p14="http://schemas.microsoft.com/office/powerpoint/2010/main" val="4211425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marL="342900" indent="-342900">
              <a:buFont typeface="Arial" panose="020B0604020202020204" pitchFamily="34" charset="0"/>
              <a:buChar char="•"/>
            </a:pPr>
            <a:r>
              <a:rPr lang="en-US" dirty="0"/>
              <a:t>Based on Edge Node form factor, a fixed number of LB instances can be configured</a:t>
            </a:r>
          </a:p>
          <a:p>
            <a:pPr marL="342900" indent="-342900">
              <a:buFont typeface="Arial" panose="020B0604020202020204" pitchFamily="34" charset="0"/>
              <a:buChar char="•"/>
            </a:pPr>
            <a:r>
              <a:rPr lang="en-US" dirty="0"/>
              <a:t>Monitor All Edge Nodes LB usage</a:t>
            </a:r>
          </a:p>
          <a:p>
            <a:pPr lvl="1" indent="0">
              <a:buNone/>
            </a:pPr>
            <a:r>
              <a:rPr lang="en-US" sz="1400" dirty="0">
                <a:solidFill>
                  <a:srgbClr val="FF0000"/>
                </a:solidFill>
                <a:latin typeface="Courier New" panose="02070309020205020404" pitchFamily="49" charset="0"/>
                <a:cs typeface="Courier New" panose="02070309020205020404" pitchFamily="49" charset="0"/>
              </a:rPr>
              <a:t>https://&lt;NSX-</a:t>
            </a:r>
            <a:r>
              <a:rPr lang="en-US" sz="1400" dirty="0" err="1">
                <a:solidFill>
                  <a:srgbClr val="FF0000"/>
                </a:solidFill>
                <a:latin typeface="Courier New" panose="02070309020205020404" pitchFamily="49" charset="0"/>
                <a:cs typeface="Courier New" panose="02070309020205020404" pitchFamily="49" charset="0"/>
              </a:rPr>
              <a:t>Mgr</a:t>
            </a:r>
            <a:r>
              <a:rPr lang="en-US" sz="1400" dirty="0">
                <a:solidFill>
                  <a:srgbClr val="FF0000"/>
                </a:solidFill>
                <a:latin typeface="Courier New" panose="02070309020205020404" pitchFamily="49" charset="0"/>
                <a:cs typeface="Courier New" panose="02070309020205020404" pitchFamily="49" charset="0"/>
              </a:rPr>
              <a:t>&gt;/policy/</a:t>
            </a:r>
            <a:r>
              <a:rPr lang="en-US" sz="1400" dirty="0" err="1">
                <a:solidFill>
                  <a:srgbClr val="FF0000"/>
                </a:solidFill>
                <a:latin typeface="Courier New" panose="02070309020205020404" pitchFamily="49" charset="0"/>
                <a:cs typeface="Courier New" panose="02070309020205020404" pitchFamily="49" charset="0"/>
              </a:rPr>
              <a:t>api</a:t>
            </a:r>
            <a:r>
              <a:rPr lang="en-US" sz="1400" dirty="0">
                <a:solidFill>
                  <a:srgbClr val="FF0000"/>
                </a:solidFill>
                <a:latin typeface="Courier New" panose="02070309020205020404" pitchFamily="49" charset="0"/>
                <a:cs typeface="Courier New" panose="02070309020205020404" pitchFamily="49" charset="0"/>
              </a:rPr>
              <a:t>/v1/infra/</a:t>
            </a:r>
            <a:r>
              <a:rPr lang="en-US" sz="1400" dirty="0" err="1">
                <a:solidFill>
                  <a:srgbClr val="FF0000"/>
                </a:solidFill>
                <a:latin typeface="Courier New" panose="02070309020205020404" pitchFamily="49" charset="0"/>
                <a:cs typeface="Courier New" panose="02070309020205020404" pitchFamily="49" charset="0"/>
              </a:rPr>
              <a:t>lb</a:t>
            </a:r>
            <a:r>
              <a:rPr lang="en-US" sz="1400" dirty="0">
                <a:solidFill>
                  <a:srgbClr val="FF0000"/>
                </a:solidFill>
                <a:latin typeface="Courier New" panose="02070309020205020404" pitchFamily="49" charset="0"/>
                <a:cs typeface="Courier New" panose="02070309020205020404" pitchFamily="49" charset="0"/>
              </a:rPr>
              <a:t>-node-usage-summary</a:t>
            </a: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Edge Node and LB Monitoring – Capacity of Edge Nodes (2/4)</a:t>
            </a:r>
          </a:p>
        </p:txBody>
      </p:sp>
      <p:cxnSp>
        <p:nvCxnSpPr>
          <p:cNvPr id="8" name="Straight Arrow Connector 7">
            <a:extLst>
              <a:ext uri="{FF2B5EF4-FFF2-40B4-BE49-F238E27FC236}">
                <a16:creationId xmlns:a16="http://schemas.microsoft.com/office/drawing/2014/main" id="{1DB0BB35-B7BD-4740-A9FE-ABCD1D3E1C10}"/>
              </a:ext>
            </a:extLst>
          </p:cNvPr>
          <p:cNvCxnSpPr>
            <a:cxnSpLocks/>
          </p:cNvCxnSpPr>
          <p:nvPr/>
        </p:nvCxnSpPr>
        <p:spPr bwMode="gray">
          <a:xfrm>
            <a:off x="5145024" y="3247950"/>
            <a:ext cx="1324388" cy="477053"/>
          </a:xfrm>
          <a:prstGeom prst="straightConnector1">
            <a:avLst/>
          </a:prstGeom>
          <a:ln w="25400">
            <a:solidFill>
              <a:srgbClr val="FF0000"/>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53F3221B-9848-483E-B1DF-3DA0AE3DAEAD}"/>
              </a:ext>
            </a:extLst>
          </p:cNvPr>
          <p:cNvSpPr txBox="1"/>
          <p:nvPr/>
        </p:nvSpPr>
        <p:spPr>
          <a:xfrm>
            <a:off x="6469412" y="3247950"/>
            <a:ext cx="4729482" cy="954107"/>
          </a:xfrm>
          <a:prstGeom prst="rect">
            <a:avLst/>
          </a:prstGeom>
          <a:solidFill>
            <a:schemeClr val="bg1">
              <a:alpha val="80000"/>
            </a:schemeClr>
          </a:solidFill>
          <a:ln w="19050">
            <a:solidFill>
              <a:srgbClr val="FF0000"/>
            </a:solidFill>
          </a:ln>
        </p:spPr>
        <p:txBody>
          <a:bodyPr wrap="square" lIns="91440" tIns="45720" rIns="91440" bIns="45720" rtlCol="0" anchor="t">
            <a:spAutoFit/>
          </a:bodyPr>
          <a:lstStyle/>
          <a:p>
            <a:pPr algn="l"/>
            <a:r>
              <a:rPr lang="en-US" sz="1000" dirty="0" err="1">
                <a:solidFill>
                  <a:schemeClr val="tx2"/>
                </a:solidFill>
                <a:latin typeface="Calibri" panose="020F0502020204030204" pitchFamily="34" charset="0"/>
              </a:rPr>
              <a:t>LB_Small</a:t>
            </a:r>
            <a:r>
              <a:rPr lang="en-US" sz="1000" dirty="0">
                <a:solidFill>
                  <a:schemeClr val="tx2"/>
                </a:solidFill>
                <a:latin typeface="Calibri" panose="020F0502020204030204" pitchFamily="34" charset="0"/>
              </a:rPr>
              <a:t> = 1 credit</a:t>
            </a:r>
          </a:p>
          <a:p>
            <a:pPr algn="l"/>
            <a:r>
              <a:rPr lang="en-US" sz="1000" dirty="0" err="1">
                <a:solidFill>
                  <a:schemeClr val="tx2"/>
                </a:solidFill>
                <a:latin typeface="Calibri" panose="020F0502020204030204" pitchFamily="34" charset="0"/>
              </a:rPr>
              <a:t>LB_Medium</a:t>
            </a:r>
            <a:r>
              <a:rPr lang="en-US" sz="1000" dirty="0">
                <a:solidFill>
                  <a:schemeClr val="tx2"/>
                </a:solidFill>
                <a:latin typeface="Calibri" panose="020F0502020204030204" pitchFamily="34" charset="0"/>
              </a:rPr>
              <a:t> = 10 credits</a:t>
            </a:r>
          </a:p>
          <a:p>
            <a:pPr algn="l"/>
            <a:r>
              <a:rPr lang="en-US" sz="1000" dirty="0" err="1">
                <a:solidFill>
                  <a:schemeClr val="tx2"/>
                </a:solidFill>
                <a:latin typeface="Calibri" panose="020F0502020204030204" pitchFamily="34" charset="0"/>
              </a:rPr>
              <a:t>LB_Large</a:t>
            </a:r>
            <a:r>
              <a:rPr lang="en-US" sz="1000" dirty="0">
                <a:solidFill>
                  <a:schemeClr val="tx2"/>
                </a:solidFill>
                <a:latin typeface="Calibri" panose="020F0502020204030204" pitchFamily="34" charset="0"/>
              </a:rPr>
              <a:t> = 40 credits</a:t>
            </a:r>
          </a:p>
          <a:p>
            <a:pPr algn="l"/>
            <a:endParaRPr lang="en-US" sz="500" dirty="0">
              <a:solidFill>
                <a:schemeClr val="tx2"/>
              </a:solidFill>
              <a:latin typeface="Calibri" panose="020F0502020204030204" pitchFamily="34" charset="0"/>
            </a:endParaRPr>
          </a:p>
          <a:p>
            <a:pPr algn="l"/>
            <a:r>
              <a:rPr lang="en-US" sz="1000" dirty="0">
                <a:solidFill>
                  <a:schemeClr val="tx2"/>
                </a:solidFill>
                <a:latin typeface="Calibri" panose="020F0502020204030204" pitchFamily="34" charset="0"/>
              </a:rPr>
              <a:t># of LB credits used in NX-T Platform</a:t>
            </a:r>
          </a:p>
          <a:p>
            <a:r>
              <a:rPr lang="en-US" sz="1000" dirty="0">
                <a:solidFill>
                  <a:schemeClr val="tx2"/>
                </a:solidFill>
                <a:latin typeface="Calibri" panose="020F0502020204030204" pitchFamily="34" charset="0"/>
              </a:rPr>
              <a:t># of LB credits remaining in NX-T Platform (based on the # of Edge Nodes)</a:t>
            </a:r>
          </a:p>
        </p:txBody>
      </p:sp>
      <p:sp>
        <p:nvSpPr>
          <p:cNvPr id="37" name="Content Placeholder 4">
            <a:extLst>
              <a:ext uri="{FF2B5EF4-FFF2-40B4-BE49-F238E27FC236}">
                <a16:creationId xmlns:a16="http://schemas.microsoft.com/office/drawing/2014/main" id="{2B97F76F-6EB8-4067-8F82-9805328F7298}"/>
              </a:ext>
            </a:extLst>
          </p:cNvPr>
          <p:cNvSpPr txBox="1">
            <a:spLocks/>
          </p:cNvSpPr>
          <p:nvPr/>
        </p:nvSpPr>
        <p:spPr>
          <a:xfrm>
            <a:off x="1366505" y="2784334"/>
            <a:ext cx="10205815" cy="4073666"/>
          </a:xfrm>
          <a:prstGeom prst="rect">
            <a:avLst/>
          </a:prstGeom>
        </p:spPr>
        <p:txBody>
          <a:bodyPr vert="horz" lIns="0" tIns="0" rIns="0" bIns="0" rtlCol="0">
            <a:noAutofit/>
          </a:bodyPr>
          <a:lstStyle>
            <a:lvl1pPr marL="0" indent="0" algn="l" defTabSz="914400" rtl="0" eaLnBrk="1" latinLnBrk="0" hangingPunct="1">
              <a:lnSpc>
                <a:spcPct val="100000"/>
              </a:lnSpc>
              <a:spcBef>
                <a:spcPts val="1500"/>
              </a:spcBef>
              <a:buClr>
                <a:schemeClr val="tx1">
                  <a:lumMod val="60000"/>
                  <a:lumOff val="40000"/>
                </a:schemeClr>
              </a:buClr>
              <a:buSzPct val="90000"/>
              <a:buFont typeface="Arial" panose="020B0604020202020204" pitchFamily="34" charset="0"/>
              <a:buChar char="​"/>
              <a:defRPr sz="2000" kern="1200">
                <a:solidFill>
                  <a:schemeClr val="tx2"/>
                </a:solidFill>
                <a:latin typeface="+mn-lt"/>
                <a:ea typeface="+mn-ea"/>
                <a:cs typeface="+mn-cs"/>
              </a:defRPr>
            </a:lvl1pPr>
            <a:lvl2pPr marL="457200" indent="-184150" algn="l" defTabSz="914400" rtl="0" eaLnBrk="1" latinLnBrk="0" hangingPunct="1">
              <a:lnSpc>
                <a:spcPct val="100000"/>
              </a:lnSpc>
              <a:spcBef>
                <a:spcPts val="1200"/>
              </a:spcBef>
              <a:buClr>
                <a:schemeClr val="tx2"/>
              </a:buClr>
              <a:buSzPct val="90000"/>
              <a:buFont typeface="Arial" panose="020B0604020202020204" pitchFamily="34" charset="0"/>
              <a:buChar char="•"/>
              <a:defRPr sz="1800" kern="1200">
                <a:solidFill>
                  <a:schemeClr val="tx2"/>
                </a:solidFill>
                <a:latin typeface="+mn-lt"/>
                <a:ea typeface="+mn-ea"/>
                <a:cs typeface="+mn-cs"/>
              </a:defRPr>
            </a:lvl2pPr>
            <a:lvl3pPr marL="744538" indent="-169863" algn="l" defTabSz="914400" rtl="0" eaLnBrk="1" latinLnBrk="0" hangingPunct="1">
              <a:lnSpc>
                <a:spcPct val="100000"/>
              </a:lnSpc>
              <a:spcBef>
                <a:spcPts val="300"/>
              </a:spcBef>
              <a:spcAft>
                <a:spcPts val="0"/>
              </a:spcAft>
              <a:buClr>
                <a:schemeClr val="tx2"/>
              </a:buClr>
              <a:buSzPct val="90000"/>
              <a:buFont typeface="Camphor Std" panose="020B0504030404020204" pitchFamily="34" charset="0"/>
              <a:buChar char="–"/>
              <a:defRPr sz="1600" kern="1200">
                <a:solidFill>
                  <a:schemeClr val="tx2"/>
                </a:solidFill>
                <a:latin typeface="+mn-lt"/>
                <a:ea typeface="+mn-ea"/>
                <a:cs typeface="+mn-cs"/>
              </a:defRPr>
            </a:lvl3pPr>
            <a:lvl4pPr marL="969963" indent="-166688" algn="l" defTabSz="914400" rtl="0" eaLnBrk="1" latinLnBrk="0" hangingPunct="1">
              <a:lnSpc>
                <a:spcPct val="100000"/>
              </a:lnSpc>
              <a:spcBef>
                <a:spcPts val="300"/>
              </a:spcBef>
              <a:buClr>
                <a:schemeClr val="tx2"/>
              </a:buClr>
              <a:buSzPct val="90000"/>
              <a:buFont typeface="Arial" panose="020B0604020202020204" pitchFamily="34" charset="0"/>
              <a:buChar char="•"/>
              <a:defRPr sz="1400" kern="1200">
                <a:solidFill>
                  <a:schemeClr val="tx2"/>
                </a:solidFill>
                <a:latin typeface="+mn-lt"/>
                <a:ea typeface="+mn-ea"/>
                <a:cs typeface="+mn-cs"/>
              </a:defRPr>
            </a:lvl4pPr>
            <a:lvl5pPr marL="1143000" indent="-138113" algn="l" defTabSz="914400" rtl="0" eaLnBrk="1" latinLnBrk="0" hangingPunct="1">
              <a:lnSpc>
                <a:spcPct val="100000"/>
              </a:lnSpc>
              <a:spcBef>
                <a:spcPts val="300"/>
              </a:spcBef>
              <a:buClr>
                <a:schemeClr val="tx2"/>
              </a:buClr>
              <a:buSzPct val="90000"/>
              <a:buFont typeface="Camphor Std" panose="020B0504030404020204" pitchFamily="34" charset="0"/>
              <a:buChar char="–"/>
              <a:tabLst/>
              <a:defRPr sz="1400" kern="1200">
                <a:solidFill>
                  <a:schemeClr val="tx2"/>
                </a:solidFill>
                <a:latin typeface="+mn-lt"/>
                <a:ea typeface="+mn-ea"/>
                <a:cs typeface="+mn-cs"/>
              </a:defRPr>
            </a:lvl5pPr>
            <a:lvl6pPr marL="228600" indent="-228600" algn="l" defTabSz="914400" rtl="0" eaLnBrk="1" latinLnBrk="0" hangingPunct="1">
              <a:lnSpc>
                <a:spcPct val="100000"/>
              </a:lnSpc>
              <a:spcBef>
                <a:spcPts val="1800"/>
              </a:spcBef>
              <a:buClr>
                <a:schemeClr val="tx2"/>
              </a:buClr>
              <a:buSzPct val="90000"/>
              <a:buFont typeface="+mj-lt"/>
              <a:buAutoNum type="arabicPeriod"/>
              <a:defRPr sz="2000" kern="1200">
                <a:solidFill>
                  <a:schemeClr val="tx2"/>
                </a:solidFill>
                <a:latin typeface="+mn-lt"/>
                <a:ea typeface="+mn-ea"/>
                <a:cs typeface="+mn-cs"/>
              </a:defRPr>
            </a:lvl6pPr>
            <a:lvl7pPr marL="512763" indent="-228600" algn="l" defTabSz="914400" rtl="0" eaLnBrk="1" latinLnBrk="0" hangingPunct="1">
              <a:lnSpc>
                <a:spcPct val="100000"/>
              </a:lnSpc>
              <a:spcBef>
                <a:spcPts val="300"/>
              </a:spcBef>
              <a:buClr>
                <a:schemeClr val="tx2"/>
              </a:buClr>
              <a:buSzPct val="90000"/>
              <a:buFont typeface="+mj-lt"/>
              <a:buAutoNum type="alphaLcPeriod"/>
              <a:defRPr sz="1600" kern="1200">
                <a:solidFill>
                  <a:schemeClr val="tx2"/>
                </a:solidFill>
                <a:latin typeface="+mn-lt"/>
                <a:ea typeface="+mn-ea"/>
                <a:cs typeface="+mn-cs"/>
              </a:defRPr>
            </a:lvl7pPr>
            <a:lvl8pPr marL="741363" indent="-166688" algn="l" defTabSz="914400" rtl="0" eaLnBrk="1" latinLnBrk="0" hangingPunct="1">
              <a:lnSpc>
                <a:spcPct val="90000"/>
              </a:lnSpc>
              <a:spcBef>
                <a:spcPts val="600"/>
              </a:spcBef>
              <a:buClr>
                <a:schemeClr val="tx2"/>
              </a:buClr>
              <a:buSzPct val="90000"/>
              <a:buFont typeface="+mj-lt"/>
              <a:buAutoNum type="romanLcPeriod"/>
              <a:defRPr sz="1400" kern="1200">
                <a:solidFill>
                  <a:schemeClr val="tx2"/>
                </a:solidFill>
                <a:latin typeface="+mn-lt"/>
                <a:ea typeface="+mn-ea"/>
                <a:cs typeface="+mn-cs"/>
              </a:defRPr>
            </a:lvl8pPr>
            <a:lvl9pPr marL="284163" indent="-284163" algn="l" defTabSz="914400" rtl="0" eaLnBrk="1" latinLnBrk="0" hangingPunct="1">
              <a:lnSpc>
                <a:spcPct val="100000"/>
              </a:lnSpc>
              <a:spcBef>
                <a:spcPts val="1800"/>
              </a:spcBef>
              <a:buClr>
                <a:schemeClr val="tx2"/>
              </a:buClr>
              <a:buSzPct val="90000"/>
              <a:buFont typeface="+mj-lt"/>
              <a:buAutoNum type="alphaUcPeriod"/>
              <a:defRPr sz="2000" kern="1200">
                <a:solidFill>
                  <a:schemeClr val="tx2"/>
                </a:solidFill>
                <a:latin typeface="+mn-lt"/>
                <a:ea typeface="+mn-ea"/>
                <a:cs typeface="+mn-cs"/>
              </a:defRPr>
            </a:lvl9pPr>
          </a:lstStyle>
          <a:p>
            <a:pPr lvl="1" indent="0">
              <a:spcBef>
                <a:spcPts val="0"/>
              </a:spcBef>
              <a:buNone/>
            </a:pPr>
            <a:r>
              <a:rPr lang="en-US" sz="1000" dirty="0">
                <a:latin typeface="Courier New" panose="02070309020205020404" pitchFamily="49" charset="0"/>
                <a:cs typeface="Courier New" panose="02070309020205020404" pitchFamily="49" charset="0"/>
              </a:rPr>
              <a:t>"results": [</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current_load_balancer_credits</a:t>
            </a:r>
            <a:r>
              <a:rPr lang="en-US" sz="1000" dirty="0">
                <a:latin typeface="Courier New" panose="02070309020205020404" pitchFamily="49" charset="0"/>
                <a:cs typeface="Courier New" panose="02070309020205020404" pitchFamily="49" charset="0"/>
              </a:rPr>
              <a:t>": 8,</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load_balancer_credit_capacity</a:t>
            </a:r>
            <a:r>
              <a:rPr lang="en-US" sz="1000" dirty="0">
                <a:latin typeface="Courier New" panose="02070309020205020404" pitchFamily="49" charset="0"/>
                <a:cs typeface="Courier New" panose="02070309020205020404" pitchFamily="49" charset="0"/>
              </a:rPr>
              <a:t>": 20,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current_pool_member_count</a:t>
            </a:r>
            <a:r>
              <a:rPr lang="en-US" sz="1000" dirty="0">
                <a:latin typeface="Courier New" panose="02070309020205020404" pitchFamily="49" charset="0"/>
                <a:cs typeface="Courier New" panose="02070309020205020404" pitchFamily="49" charset="0"/>
              </a:rPr>
              <a:t>": 20,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pool_member_capacity</a:t>
            </a:r>
            <a:r>
              <a:rPr lang="en-US" sz="1000" dirty="0">
                <a:latin typeface="Courier New" panose="02070309020205020404" pitchFamily="49" charset="0"/>
                <a:cs typeface="Courier New" panose="02070309020205020404" pitchFamily="49" charset="0"/>
              </a:rPr>
              <a:t>": 4000,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usage_percentage</a:t>
            </a:r>
            <a:r>
              <a:rPr lang="en-US" sz="1000" dirty="0">
                <a:latin typeface="Courier New" panose="02070309020205020404" pitchFamily="49" charset="0"/>
                <a:cs typeface="Courier New" panose="02070309020205020404" pitchFamily="49" charset="0"/>
              </a:rPr>
              <a:t>": 40.0,</a:t>
            </a:r>
          </a:p>
          <a:p>
            <a:pPr lvl="1" indent="0">
              <a:spcBef>
                <a:spcPts val="0"/>
              </a:spcBef>
              <a:buNone/>
            </a:pPr>
            <a:r>
              <a:rPr lang="en-US" sz="1000" dirty="0">
                <a:latin typeface="Courier New" panose="02070309020205020404" pitchFamily="49" charset="0"/>
                <a:cs typeface="Courier New" panose="02070309020205020404" pitchFamily="49" charset="0"/>
              </a:rPr>
              <a:t>      "severity": "GREEN",</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node_counts</a:t>
            </a: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"severity": "GREEN",</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node_count</a:t>
            </a:r>
            <a:r>
              <a:rPr lang="en-US" sz="1000" dirty="0">
                <a:latin typeface="Courier New" panose="02070309020205020404" pitchFamily="49" charset="0"/>
                <a:cs typeface="Courier New" panose="02070309020205020404" pitchFamily="49" charset="0"/>
              </a:rPr>
              <a:t>": 2</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"severity": "ORANGE",</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node_count</a:t>
            </a:r>
            <a:r>
              <a:rPr lang="en-US" sz="1000" dirty="0">
                <a:latin typeface="Courier New" panose="02070309020205020404" pitchFamily="49" charset="0"/>
                <a:cs typeface="Courier New" panose="02070309020205020404" pitchFamily="49" charset="0"/>
              </a:rPr>
              <a:t>": 0</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"severity": "RED",</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node_count</a:t>
            </a:r>
            <a:r>
              <a:rPr lang="en-US" sz="1000" dirty="0">
                <a:latin typeface="Courier New" panose="02070309020205020404" pitchFamily="49" charset="0"/>
                <a:cs typeface="Courier New" panose="02070309020205020404" pitchFamily="49" charset="0"/>
              </a:rPr>
              <a:t>": 0</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enforcement_point_path</a:t>
            </a:r>
            <a:r>
              <a:rPr lang="en-US" sz="1000" dirty="0">
                <a:latin typeface="Courier New" panose="02070309020205020404" pitchFamily="49" charset="0"/>
                <a:cs typeface="Courier New" panose="02070309020205020404" pitchFamily="49" charset="0"/>
              </a:rPr>
              <a:t>": "/infra/sites/default/enforcement-points/default"</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intent_path</a:t>
            </a:r>
            <a:r>
              <a:rPr lang="en-US" sz="1000" dirty="0">
                <a:latin typeface="Courier New" panose="02070309020205020404" pitchFamily="49" charset="0"/>
                <a:cs typeface="Courier New" panose="02070309020205020404" pitchFamily="49" charset="0"/>
              </a:rPr>
              <a:t>": "/infra/</a:t>
            </a:r>
            <a:r>
              <a:rPr lang="en-US" sz="1000" dirty="0" err="1">
                <a:latin typeface="Courier New" panose="02070309020205020404" pitchFamily="49" charset="0"/>
                <a:cs typeface="Courier New" panose="02070309020205020404" pitchFamily="49" charset="0"/>
              </a:rPr>
              <a:t>lb</a:t>
            </a:r>
            <a:r>
              <a:rPr lang="en-US" sz="1000" dirty="0">
                <a:latin typeface="Courier New" panose="02070309020205020404" pitchFamily="49" charset="0"/>
                <a:cs typeface="Courier New" panose="02070309020205020404" pitchFamily="49" charset="0"/>
              </a:rPr>
              <a:t>-node-usage-summary"</a:t>
            </a:r>
          </a:p>
          <a:p>
            <a:pPr lvl="1" indent="0">
              <a:spcBef>
                <a:spcPts val="0"/>
              </a:spcBef>
              <a:buNone/>
            </a:pPr>
            <a:r>
              <a:rPr lang="en-US" sz="1000" dirty="0">
                <a:latin typeface="Courier New" panose="02070309020205020404" pitchFamily="49" charset="0"/>
                <a:cs typeface="Courier New" panose="02070309020205020404" pitchFamily="49" charset="0"/>
              </a:rPr>
              <a:t>}</a:t>
            </a:r>
          </a:p>
          <a:p>
            <a:pPr lvl="2" indent="0">
              <a:spcBef>
                <a:spcPts val="0"/>
              </a:spcBef>
              <a:buFont typeface="Camphor Std" panose="020B0504030404020204" pitchFamily="34" charset="0"/>
              <a:buNone/>
            </a:pPr>
            <a:endParaRPr lang="en-US" sz="1400" dirty="0">
              <a:solidFill>
                <a:srgbClr val="FF0000"/>
              </a:solidFill>
              <a:latin typeface="Courier New" panose="02070309020205020404" pitchFamily="49" charset="0"/>
              <a:cs typeface="Courier New" panose="02070309020205020404" pitchFamily="49" charset="0"/>
            </a:endParaRPr>
          </a:p>
        </p:txBody>
      </p:sp>
      <p:sp>
        <p:nvSpPr>
          <p:cNvPr id="11" name="TextBox 10">
            <a:extLst>
              <a:ext uri="{FF2B5EF4-FFF2-40B4-BE49-F238E27FC236}">
                <a16:creationId xmlns:a16="http://schemas.microsoft.com/office/drawing/2014/main" id="{56831638-254D-4AFF-A031-9A36C97DF9DD}"/>
              </a:ext>
            </a:extLst>
          </p:cNvPr>
          <p:cNvSpPr txBox="1"/>
          <p:nvPr/>
        </p:nvSpPr>
        <p:spPr>
          <a:xfrm>
            <a:off x="105268" y="4562453"/>
            <a:ext cx="2037622" cy="707886"/>
          </a:xfrm>
          <a:prstGeom prst="rect">
            <a:avLst/>
          </a:prstGeom>
          <a:solidFill>
            <a:schemeClr val="bg1">
              <a:alpha val="80000"/>
            </a:schemeClr>
          </a:solidFill>
          <a:ln w="19050">
            <a:solidFill>
              <a:srgbClr val="FF0000"/>
            </a:solidFill>
          </a:ln>
        </p:spPr>
        <p:txBody>
          <a:bodyPr wrap="square" lIns="91440" tIns="45720" rIns="91440" bIns="45720" rtlCol="0" anchor="t">
            <a:spAutoFit/>
          </a:bodyPr>
          <a:lstStyle/>
          <a:p>
            <a:pPr algn="r"/>
            <a:r>
              <a:rPr lang="en-US" sz="1000" dirty="0">
                <a:solidFill>
                  <a:schemeClr val="tx2"/>
                </a:solidFill>
                <a:latin typeface="Calibri" panose="020F0502020204030204" pitchFamily="34" charset="0"/>
              </a:rPr>
              <a:t># of Edge Nodes with</a:t>
            </a:r>
          </a:p>
          <a:p>
            <a:pPr algn="r"/>
            <a:r>
              <a:rPr lang="en-US" sz="1000" dirty="0">
                <a:solidFill>
                  <a:schemeClr val="tx2"/>
                </a:solidFill>
                <a:latin typeface="Calibri" panose="020F0502020204030204" pitchFamily="34" charset="0"/>
              </a:rPr>
              <a:t>. Plenty of LB capacity (Green)</a:t>
            </a:r>
          </a:p>
          <a:p>
            <a:pPr algn="r"/>
            <a:r>
              <a:rPr lang="en-US" sz="1000" dirty="0">
                <a:solidFill>
                  <a:schemeClr val="tx2"/>
                </a:solidFill>
                <a:latin typeface="Calibri" panose="020F0502020204030204" pitchFamily="34" charset="0"/>
              </a:rPr>
              <a:t>. Minor LB capacity (Orange)</a:t>
            </a:r>
          </a:p>
          <a:p>
            <a:pPr algn="r"/>
            <a:r>
              <a:rPr lang="en-US" sz="1000" dirty="0">
                <a:solidFill>
                  <a:schemeClr val="tx2"/>
                </a:solidFill>
                <a:latin typeface="Calibri" panose="020F0502020204030204" pitchFamily="34" charset="0"/>
              </a:rPr>
              <a:t>. No more LB capacity (Red)</a:t>
            </a:r>
          </a:p>
        </p:txBody>
      </p:sp>
      <p:cxnSp>
        <p:nvCxnSpPr>
          <p:cNvPr id="12" name="Straight Arrow Connector 11">
            <a:extLst>
              <a:ext uri="{FF2B5EF4-FFF2-40B4-BE49-F238E27FC236}">
                <a16:creationId xmlns:a16="http://schemas.microsoft.com/office/drawing/2014/main" id="{53DF5624-F4B3-4A5E-93DF-A5F5832C2A7D}"/>
              </a:ext>
            </a:extLst>
          </p:cNvPr>
          <p:cNvCxnSpPr>
            <a:cxnSpLocks/>
            <a:endCxn id="11" idx="0"/>
          </p:cNvCxnSpPr>
          <p:nvPr/>
        </p:nvCxnSpPr>
        <p:spPr bwMode="gray">
          <a:xfrm flipH="1">
            <a:off x="1124079" y="4187424"/>
            <a:ext cx="1195202" cy="375029"/>
          </a:xfrm>
          <a:prstGeom prst="straightConnector1">
            <a:avLst/>
          </a:prstGeom>
          <a:ln w="25400">
            <a:solidFill>
              <a:srgbClr val="FF0000"/>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09753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marL="342900" indent="-342900">
              <a:buFont typeface="Arial" panose="020B0604020202020204" pitchFamily="34" charset="0"/>
              <a:buChar char="•"/>
            </a:pPr>
            <a:r>
              <a:rPr lang="en-US" dirty="0"/>
              <a:t>Based on Edge Node form factor, a fixed number of LB instances can be configured</a:t>
            </a:r>
          </a:p>
          <a:p>
            <a:pPr marL="342900" indent="-342900">
              <a:buFont typeface="Arial" panose="020B0604020202020204" pitchFamily="34" charset="0"/>
              <a:buChar char="•"/>
            </a:pPr>
            <a:r>
              <a:rPr lang="en-US" dirty="0"/>
              <a:t>Monitor a Specific Edge Node LB usage</a:t>
            </a:r>
          </a:p>
          <a:p>
            <a:pPr lvl="1" indent="0">
              <a:buNone/>
            </a:pPr>
            <a:r>
              <a:rPr lang="en-US" sz="1400" dirty="0">
                <a:solidFill>
                  <a:srgbClr val="FF0000"/>
                </a:solidFill>
                <a:latin typeface="Courier New" panose="02070309020205020404" pitchFamily="49" charset="0"/>
                <a:cs typeface="Courier New" panose="02070309020205020404" pitchFamily="49" charset="0"/>
              </a:rPr>
              <a:t>https://&lt;NSX-</a:t>
            </a:r>
            <a:r>
              <a:rPr lang="en-US" sz="1400" dirty="0" err="1">
                <a:solidFill>
                  <a:srgbClr val="FF0000"/>
                </a:solidFill>
                <a:latin typeface="Courier New" panose="02070309020205020404" pitchFamily="49" charset="0"/>
                <a:cs typeface="Courier New" panose="02070309020205020404" pitchFamily="49" charset="0"/>
              </a:rPr>
              <a:t>Mgr</a:t>
            </a:r>
            <a:r>
              <a:rPr lang="en-US" sz="1400" dirty="0">
                <a:solidFill>
                  <a:srgbClr val="FF0000"/>
                </a:solidFill>
                <a:latin typeface="Courier New" panose="02070309020205020404" pitchFamily="49" charset="0"/>
                <a:cs typeface="Courier New" panose="02070309020205020404" pitchFamily="49" charset="0"/>
              </a:rPr>
              <a:t>&gt;/policy/</a:t>
            </a:r>
            <a:r>
              <a:rPr lang="en-US" sz="1400" dirty="0" err="1">
                <a:solidFill>
                  <a:srgbClr val="FF0000"/>
                </a:solidFill>
                <a:latin typeface="Courier New" panose="02070309020205020404" pitchFamily="49" charset="0"/>
                <a:cs typeface="Courier New" panose="02070309020205020404" pitchFamily="49" charset="0"/>
              </a:rPr>
              <a:t>api</a:t>
            </a:r>
            <a:r>
              <a:rPr lang="en-US" sz="1400" dirty="0">
                <a:solidFill>
                  <a:srgbClr val="FF0000"/>
                </a:solidFill>
                <a:latin typeface="Courier New" panose="02070309020205020404" pitchFamily="49" charset="0"/>
                <a:cs typeface="Courier New" panose="02070309020205020404" pitchFamily="49" charset="0"/>
              </a:rPr>
              <a:t>/v1/infra/</a:t>
            </a:r>
            <a:r>
              <a:rPr lang="en-US" sz="1400" dirty="0" err="1">
                <a:solidFill>
                  <a:srgbClr val="FF0000"/>
                </a:solidFill>
                <a:latin typeface="Courier New" panose="02070309020205020404" pitchFamily="49" charset="0"/>
                <a:cs typeface="Courier New" panose="02070309020205020404" pitchFamily="49" charset="0"/>
              </a:rPr>
              <a:t>lb-node-usage?node_path</a:t>
            </a:r>
            <a:r>
              <a:rPr lang="en-US" sz="1400" dirty="0">
                <a:solidFill>
                  <a:srgbClr val="FF0000"/>
                </a:solidFill>
                <a:latin typeface="Courier New" panose="02070309020205020404" pitchFamily="49" charset="0"/>
                <a:cs typeface="Courier New" panose="02070309020205020404" pitchFamily="49" charset="0"/>
              </a:rPr>
              <a:t>=/infra/sites/default/enforcement-points/default/edge-clusters/&lt;</a:t>
            </a:r>
            <a:r>
              <a:rPr lang="en-US" sz="1400" dirty="0" err="1">
                <a:solidFill>
                  <a:srgbClr val="FF0000"/>
                </a:solidFill>
                <a:latin typeface="Courier New" panose="02070309020205020404" pitchFamily="49" charset="0"/>
                <a:cs typeface="Courier New" panose="02070309020205020404" pitchFamily="49" charset="0"/>
              </a:rPr>
              <a:t>edgecluster-uuid</a:t>
            </a:r>
            <a:r>
              <a:rPr lang="en-US" sz="1400" dirty="0">
                <a:solidFill>
                  <a:srgbClr val="FF0000"/>
                </a:solidFill>
                <a:latin typeface="Courier New" panose="02070309020205020404" pitchFamily="49" charset="0"/>
                <a:cs typeface="Courier New" panose="02070309020205020404" pitchFamily="49" charset="0"/>
              </a:rPr>
              <a:t>&gt;/edge-nodes/&lt;</a:t>
            </a:r>
            <a:r>
              <a:rPr lang="en-US" sz="1400" dirty="0" err="1">
                <a:solidFill>
                  <a:srgbClr val="FF0000"/>
                </a:solidFill>
                <a:latin typeface="Courier New" panose="02070309020205020404" pitchFamily="49" charset="0"/>
                <a:cs typeface="Courier New" panose="02070309020205020404" pitchFamily="49" charset="0"/>
              </a:rPr>
              <a:t>edgenode-uuid</a:t>
            </a:r>
            <a:r>
              <a:rPr lang="en-US" sz="1400" dirty="0">
                <a:solidFill>
                  <a:srgbClr val="FF0000"/>
                </a:solidFill>
                <a:latin typeface="Courier New" panose="02070309020205020404" pitchFamily="49" charset="0"/>
                <a:cs typeface="Courier New" panose="02070309020205020404" pitchFamily="49" charset="0"/>
              </a:rPr>
              <a:t>&gt;</a:t>
            </a:r>
          </a:p>
          <a:p>
            <a:pPr lvl="2" indent="0">
              <a:spcBef>
                <a:spcPts val="0"/>
              </a:spcBef>
              <a:buNone/>
            </a:pPr>
            <a:endParaRPr lang="en-US" sz="1400" dirty="0">
              <a:solidFill>
                <a:srgbClr val="FF0000"/>
              </a:solidFill>
              <a:latin typeface="Courier New" panose="02070309020205020404" pitchFamily="49" charset="0"/>
              <a:cs typeface="Courier New" panose="02070309020205020404" pitchFamily="49" charset="0"/>
            </a:endParaRP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Edge Node and LB Monitoring – Capacity of Specific Edge Node (3/4)</a:t>
            </a:r>
          </a:p>
        </p:txBody>
      </p:sp>
      <p:cxnSp>
        <p:nvCxnSpPr>
          <p:cNvPr id="8" name="Straight Arrow Connector 7">
            <a:extLst>
              <a:ext uri="{FF2B5EF4-FFF2-40B4-BE49-F238E27FC236}">
                <a16:creationId xmlns:a16="http://schemas.microsoft.com/office/drawing/2014/main" id="{1DB0BB35-B7BD-4740-A9FE-ABCD1D3E1C10}"/>
              </a:ext>
            </a:extLst>
          </p:cNvPr>
          <p:cNvCxnSpPr>
            <a:cxnSpLocks/>
          </p:cNvCxnSpPr>
          <p:nvPr/>
        </p:nvCxnSpPr>
        <p:spPr bwMode="gray">
          <a:xfrm>
            <a:off x="4840224" y="3621024"/>
            <a:ext cx="1905642" cy="742230"/>
          </a:xfrm>
          <a:prstGeom prst="straightConnector1">
            <a:avLst/>
          </a:prstGeom>
          <a:ln w="25400">
            <a:solidFill>
              <a:srgbClr val="FF0000"/>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53F3221B-9848-483E-B1DF-3DA0AE3DAEAD}"/>
              </a:ext>
            </a:extLst>
          </p:cNvPr>
          <p:cNvSpPr txBox="1"/>
          <p:nvPr/>
        </p:nvSpPr>
        <p:spPr>
          <a:xfrm>
            <a:off x="6745866" y="3886201"/>
            <a:ext cx="4729482" cy="954107"/>
          </a:xfrm>
          <a:prstGeom prst="rect">
            <a:avLst/>
          </a:prstGeom>
          <a:solidFill>
            <a:schemeClr val="bg1">
              <a:alpha val="80000"/>
            </a:schemeClr>
          </a:solidFill>
          <a:ln w="19050">
            <a:solidFill>
              <a:srgbClr val="FF0000"/>
            </a:solidFill>
          </a:ln>
        </p:spPr>
        <p:txBody>
          <a:bodyPr wrap="square" lIns="91440" tIns="45720" rIns="91440" bIns="45720" rtlCol="0" anchor="t">
            <a:spAutoFit/>
          </a:bodyPr>
          <a:lstStyle/>
          <a:p>
            <a:pPr algn="l"/>
            <a:r>
              <a:rPr lang="en-US" sz="1000" dirty="0" err="1">
                <a:solidFill>
                  <a:schemeClr val="tx2"/>
                </a:solidFill>
                <a:latin typeface="Calibri" panose="020F0502020204030204" pitchFamily="34" charset="0"/>
              </a:rPr>
              <a:t>LB_Small</a:t>
            </a:r>
            <a:r>
              <a:rPr lang="en-US" sz="1000" dirty="0">
                <a:solidFill>
                  <a:schemeClr val="tx2"/>
                </a:solidFill>
                <a:latin typeface="Calibri" panose="020F0502020204030204" pitchFamily="34" charset="0"/>
              </a:rPr>
              <a:t> = 1 credit</a:t>
            </a:r>
          </a:p>
          <a:p>
            <a:pPr algn="l"/>
            <a:r>
              <a:rPr lang="en-US" sz="1000" dirty="0" err="1">
                <a:solidFill>
                  <a:schemeClr val="tx2"/>
                </a:solidFill>
                <a:latin typeface="Calibri" panose="020F0502020204030204" pitchFamily="34" charset="0"/>
              </a:rPr>
              <a:t>LB_Medium</a:t>
            </a:r>
            <a:r>
              <a:rPr lang="en-US" sz="1000" dirty="0">
                <a:solidFill>
                  <a:schemeClr val="tx2"/>
                </a:solidFill>
                <a:latin typeface="Calibri" panose="020F0502020204030204" pitchFamily="34" charset="0"/>
              </a:rPr>
              <a:t> = 10 credits</a:t>
            </a:r>
          </a:p>
          <a:p>
            <a:pPr algn="l"/>
            <a:r>
              <a:rPr lang="en-US" sz="1000" dirty="0" err="1">
                <a:solidFill>
                  <a:schemeClr val="tx2"/>
                </a:solidFill>
                <a:latin typeface="Calibri" panose="020F0502020204030204" pitchFamily="34" charset="0"/>
              </a:rPr>
              <a:t>LB_Large</a:t>
            </a:r>
            <a:r>
              <a:rPr lang="en-US" sz="1000" dirty="0">
                <a:solidFill>
                  <a:schemeClr val="tx2"/>
                </a:solidFill>
                <a:latin typeface="Calibri" panose="020F0502020204030204" pitchFamily="34" charset="0"/>
              </a:rPr>
              <a:t> = 40 credits</a:t>
            </a:r>
          </a:p>
          <a:p>
            <a:pPr algn="l"/>
            <a:endParaRPr lang="en-US" sz="500" dirty="0">
              <a:solidFill>
                <a:schemeClr val="tx2"/>
              </a:solidFill>
              <a:latin typeface="Calibri" panose="020F0502020204030204" pitchFamily="34" charset="0"/>
            </a:endParaRPr>
          </a:p>
          <a:p>
            <a:pPr algn="l"/>
            <a:r>
              <a:rPr lang="en-US" sz="1000" dirty="0">
                <a:solidFill>
                  <a:schemeClr val="tx2"/>
                </a:solidFill>
                <a:latin typeface="Calibri" panose="020F0502020204030204" pitchFamily="34" charset="0"/>
              </a:rPr>
              <a:t># of LB credits used in NX-T Platform</a:t>
            </a:r>
          </a:p>
          <a:p>
            <a:r>
              <a:rPr lang="en-US" sz="1000" dirty="0">
                <a:solidFill>
                  <a:schemeClr val="tx2"/>
                </a:solidFill>
                <a:latin typeface="Calibri" panose="020F0502020204030204" pitchFamily="34" charset="0"/>
              </a:rPr>
              <a:t># of LB credits remaining in NX-T Platform (based on the # of Edge Nodes)</a:t>
            </a:r>
          </a:p>
        </p:txBody>
      </p:sp>
      <p:sp>
        <p:nvSpPr>
          <p:cNvPr id="37" name="Content Placeholder 4">
            <a:extLst>
              <a:ext uri="{FF2B5EF4-FFF2-40B4-BE49-F238E27FC236}">
                <a16:creationId xmlns:a16="http://schemas.microsoft.com/office/drawing/2014/main" id="{2B97F76F-6EB8-4067-8F82-9805328F7298}"/>
              </a:ext>
            </a:extLst>
          </p:cNvPr>
          <p:cNvSpPr txBox="1">
            <a:spLocks/>
          </p:cNvSpPr>
          <p:nvPr/>
        </p:nvSpPr>
        <p:spPr>
          <a:xfrm>
            <a:off x="1366505" y="2991598"/>
            <a:ext cx="10205815" cy="3351291"/>
          </a:xfrm>
          <a:prstGeom prst="rect">
            <a:avLst/>
          </a:prstGeom>
        </p:spPr>
        <p:txBody>
          <a:bodyPr vert="horz" lIns="0" tIns="0" rIns="0" bIns="0" rtlCol="0">
            <a:noAutofit/>
          </a:bodyPr>
          <a:lstStyle>
            <a:lvl1pPr marL="0" indent="0" algn="l" defTabSz="914400" rtl="0" eaLnBrk="1" latinLnBrk="0" hangingPunct="1">
              <a:lnSpc>
                <a:spcPct val="100000"/>
              </a:lnSpc>
              <a:spcBef>
                <a:spcPts val="1500"/>
              </a:spcBef>
              <a:buClr>
                <a:schemeClr val="tx1">
                  <a:lumMod val="60000"/>
                  <a:lumOff val="40000"/>
                </a:schemeClr>
              </a:buClr>
              <a:buSzPct val="90000"/>
              <a:buFont typeface="Arial" panose="020B0604020202020204" pitchFamily="34" charset="0"/>
              <a:buChar char="​"/>
              <a:defRPr sz="2000" kern="1200">
                <a:solidFill>
                  <a:schemeClr val="tx2"/>
                </a:solidFill>
                <a:latin typeface="+mn-lt"/>
                <a:ea typeface="+mn-ea"/>
                <a:cs typeface="+mn-cs"/>
              </a:defRPr>
            </a:lvl1pPr>
            <a:lvl2pPr marL="457200" indent="-184150" algn="l" defTabSz="914400" rtl="0" eaLnBrk="1" latinLnBrk="0" hangingPunct="1">
              <a:lnSpc>
                <a:spcPct val="100000"/>
              </a:lnSpc>
              <a:spcBef>
                <a:spcPts val="1200"/>
              </a:spcBef>
              <a:buClr>
                <a:schemeClr val="tx2"/>
              </a:buClr>
              <a:buSzPct val="90000"/>
              <a:buFont typeface="Arial" panose="020B0604020202020204" pitchFamily="34" charset="0"/>
              <a:buChar char="•"/>
              <a:defRPr sz="1800" kern="1200">
                <a:solidFill>
                  <a:schemeClr val="tx2"/>
                </a:solidFill>
                <a:latin typeface="+mn-lt"/>
                <a:ea typeface="+mn-ea"/>
                <a:cs typeface="+mn-cs"/>
              </a:defRPr>
            </a:lvl2pPr>
            <a:lvl3pPr marL="744538" indent="-169863" algn="l" defTabSz="914400" rtl="0" eaLnBrk="1" latinLnBrk="0" hangingPunct="1">
              <a:lnSpc>
                <a:spcPct val="100000"/>
              </a:lnSpc>
              <a:spcBef>
                <a:spcPts val="300"/>
              </a:spcBef>
              <a:spcAft>
                <a:spcPts val="0"/>
              </a:spcAft>
              <a:buClr>
                <a:schemeClr val="tx2"/>
              </a:buClr>
              <a:buSzPct val="90000"/>
              <a:buFont typeface="Camphor Std" panose="020B0504030404020204" pitchFamily="34" charset="0"/>
              <a:buChar char="–"/>
              <a:defRPr sz="1600" kern="1200">
                <a:solidFill>
                  <a:schemeClr val="tx2"/>
                </a:solidFill>
                <a:latin typeface="+mn-lt"/>
                <a:ea typeface="+mn-ea"/>
                <a:cs typeface="+mn-cs"/>
              </a:defRPr>
            </a:lvl3pPr>
            <a:lvl4pPr marL="969963" indent="-166688" algn="l" defTabSz="914400" rtl="0" eaLnBrk="1" latinLnBrk="0" hangingPunct="1">
              <a:lnSpc>
                <a:spcPct val="100000"/>
              </a:lnSpc>
              <a:spcBef>
                <a:spcPts val="300"/>
              </a:spcBef>
              <a:buClr>
                <a:schemeClr val="tx2"/>
              </a:buClr>
              <a:buSzPct val="90000"/>
              <a:buFont typeface="Arial" panose="020B0604020202020204" pitchFamily="34" charset="0"/>
              <a:buChar char="•"/>
              <a:defRPr sz="1400" kern="1200">
                <a:solidFill>
                  <a:schemeClr val="tx2"/>
                </a:solidFill>
                <a:latin typeface="+mn-lt"/>
                <a:ea typeface="+mn-ea"/>
                <a:cs typeface="+mn-cs"/>
              </a:defRPr>
            </a:lvl4pPr>
            <a:lvl5pPr marL="1143000" indent="-138113" algn="l" defTabSz="914400" rtl="0" eaLnBrk="1" latinLnBrk="0" hangingPunct="1">
              <a:lnSpc>
                <a:spcPct val="100000"/>
              </a:lnSpc>
              <a:spcBef>
                <a:spcPts val="300"/>
              </a:spcBef>
              <a:buClr>
                <a:schemeClr val="tx2"/>
              </a:buClr>
              <a:buSzPct val="90000"/>
              <a:buFont typeface="Camphor Std" panose="020B0504030404020204" pitchFamily="34" charset="0"/>
              <a:buChar char="–"/>
              <a:tabLst/>
              <a:defRPr sz="1400" kern="1200">
                <a:solidFill>
                  <a:schemeClr val="tx2"/>
                </a:solidFill>
                <a:latin typeface="+mn-lt"/>
                <a:ea typeface="+mn-ea"/>
                <a:cs typeface="+mn-cs"/>
              </a:defRPr>
            </a:lvl5pPr>
            <a:lvl6pPr marL="228600" indent="-228600" algn="l" defTabSz="914400" rtl="0" eaLnBrk="1" latinLnBrk="0" hangingPunct="1">
              <a:lnSpc>
                <a:spcPct val="100000"/>
              </a:lnSpc>
              <a:spcBef>
                <a:spcPts val="1800"/>
              </a:spcBef>
              <a:buClr>
                <a:schemeClr val="tx2"/>
              </a:buClr>
              <a:buSzPct val="90000"/>
              <a:buFont typeface="+mj-lt"/>
              <a:buAutoNum type="arabicPeriod"/>
              <a:defRPr sz="2000" kern="1200">
                <a:solidFill>
                  <a:schemeClr val="tx2"/>
                </a:solidFill>
                <a:latin typeface="+mn-lt"/>
                <a:ea typeface="+mn-ea"/>
                <a:cs typeface="+mn-cs"/>
              </a:defRPr>
            </a:lvl6pPr>
            <a:lvl7pPr marL="512763" indent="-228600" algn="l" defTabSz="914400" rtl="0" eaLnBrk="1" latinLnBrk="0" hangingPunct="1">
              <a:lnSpc>
                <a:spcPct val="100000"/>
              </a:lnSpc>
              <a:spcBef>
                <a:spcPts val="300"/>
              </a:spcBef>
              <a:buClr>
                <a:schemeClr val="tx2"/>
              </a:buClr>
              <a:buSzPct val="90000"/>
              <a:buFont typeface="+mj-lt"/>
              <a:buAutoNum type="alphaLcPeriod"/>
              <a:defRPr sz="1600" kern="1200">
                <a:solidFill>
                  <a:schemeClr val="tx2"/>
                </a:solidFill>
                <a:latin typeface="+mn-lt"/>
                <a:ea typeface="+mn-ea"/>
                <a:cs typeface="+mn-cs"/>
              </a:defRPr>
            </a:lvl7pPr>
            <a:lvl8pPr marL="741363" indent="-166688" algn="l" defTabSz="914400" rtl="0" eaLnBrk="1" latinLnBrk="0" hangingPunct="1">
              <a:lnSpc>
                <a:spcPct val="90000"/>
              </a:lnSpc>
              <a:spcBef>
                <a:spcPts val="600"/>
              </a:spcBef>
              <a:buClr>
                <a:schemeClr val="tx2"/>
              </a:buClr>
              <a:buSzPct val="90000"/>
              <a:buFont typeface="+mj-lt"/>
              <a:buAutoNum type="romanLcPeriod"/>
              <a:defRPr sz="1400" kern="1200">
                <a:solidFill>
                  <a:schemeClr val="tx2"/>
                </a:solidFill>
                <a:latin typeface="+mn-lt"/>
                <a:ea typeface="+mn-ea"/>
                <a:cs typeface="+mn-cs"/>
              </a:defRPr>
            </a:lvl8pPr>
            <a:lvl9pPr marL="284163" indent="-284163" algn="l" defTabSz="914400" rtl="0" eaLnBrk="1" latinLnBrk="0" hangingPunct="1">
              <a:lnSpc>
                <a:spcPct val="100000"/>
              </a:lnSpc>
              <a:spcBef>
                <a:spcPts val="1800"/>
              </a:spcBef>
              <a:buClr>
                <a:schemeClr val="tx2"/>
              </a:buClr>
              <a:buSzPct val="90000"/>
              <a:buFont typeface="+mj-lt"/>
              <a:buAutoNum type="alphaUcPeriod"/>
              <a:defRPr sz="2000" kern="1200">
                <a:solidFill>
                  <a:schemeClr val="tx2"/>
                </a:solidFill>
                <a:latin typeface="+mn-lt"/>
                <a:ea typeface="+mn-ea"/>
                <a:cs typeface="+mn-cs"/>
              </a:defRPr>
            </a:lvl9pPr>
          </a:lstStyle>
          <a:p>
            <a:pPr lvl="1" indent="0">
              <a:spcBef>
                <a:spcPts val="0"/>
              </a:spcBef>
              <a:buNone/>
            </a:pPr>
            <a:r>
              <a:rPr lang="en-US" sz="1000" dirty="0">
                <a:latin typeface="Courier New" panose="02070309020205020404" pitchFamily="49" charset="0"/>
                <a:cs typeface="Courier New" panose="02070309020205020404" pitchFamily="49" charset="0"/>
              </a:rPr>
              <a:t>{</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form_factor</a:t>
            </a:r>
            <a:r>
              <a:rPr lang="en-US" sz="1000" dirty="0">
                <a:latin typeface="Courier New" panose="02070309020205020404" pitchFamily="49" charset="0"/>
                <a:cs typeface="Courier New" panose="02070309020205020404" pitchFamily="49" charset="0"/>
              </a:rPr>
              <a:t>": "MEDIUM_VIRTUAL_MACHINE",</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edge_cluster_path</a:t>
            </a:r>
            <a:r>
              <a:rPr lang="en-US" sz="1000" dirty="0">
                <a:latin typeface="Courier New" panose="02070309020205020404" pitchFamily="49" charset="0"/>
                <a:cs typeface="Courier New" panose="02070309020205020404" pitchFamily="49" charset="0"/>
              </a:rPr>
              <a:t>": "/infra/sites/default/enforcement-points/default/edge-clusters/f62c83e6-7adc-4704-81bb-42d03c9e4f46",</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current_load_balancer_credits</a:t>
            </a:r>
            <a:r>
              <a:rPr lang="en-US" sz="1000" dirty="0">
                <a:latin typeface="Courier New" panose="02070309020205020404" pitchFamily="49" charset="0"/>
                <a:cs typeface="Courier New" panose="02070309020205020404" pitchFamily="49" charset="0"/>
              </a:rPr>
              <a:t>": 4,</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load_balancer_credit_capacity</a:t>
            </a:r>
            <a:r>
              <a:rPr lang="en-US" sz="1000" dirty="0">
                <a:latin typeface="Courier New" panose="02070309020205020404" pitchFamily="49" charset="0"/>
                <a:cs typeface="Courier New" panose="02070309020205020404" pitchFamily="49" charset="0"/>
              </a:rPr>
              <a:t>": 10,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usage_percentage</a:t>
            </a:r>
            <a:r>
              <a:rPr lang="en-US" sz="1000" dirty="0">
                <a:latin typeface="Courier New" panose="02070309020205020404" pitchFamily="49" charset="0"/>
                <a:cs typeface="Courier New" panose="02070309020205020404" pitchFamily="49" charset="0"/>
              </a:rPr>
              <a:t>": 40.0,</a:t>
            </a:r>
          </a:p>
          <a:p>
            <a:pPr lvl="1" indent="0">
              <a:spcBef>
                <a:spcPts val="0"/>
              </a:spcBef>
              <a:buNone/>
            </a:pPr>
            <a:r>
              <a:rPr lang="en-US" sz="1000" dirty="0">
                <a:latin typeface="Courier New" panose="02070309020205020404" pitchFamily="49" charset="0"/>
                <a:cs typeface="Courier New" panose="02070309020205020404" pitchFamily="49" charset="0"/>
              </a:rPr>
              <a:t>  "severity": "GREEN",</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current_pool_member_count</a:t>
            </a:r>
            <a:r>
              <a:rPr lang="en-US" sz="1000" dirty="0">
                <a:latin typeface="Courier New" panose="02070309020205020404" pitchFamily="49" charset="0"/>
                <a:cs typeface="Courier New" panose="02070309020205020404" pitchFamily="49" charset="0"/>
              </a:rPr>
              <a:t>": 10,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current_virtual_server_count</a:t>
            </a:r>
            <a:r>
              <a:rPr lang="en-US" sz="1000" dirty="0">
                <a:latin typeface="Courier New" panose="02070309020205020404" pitchFamily="49" charset="0"/>
                <a:cs typeface="Courier New" panose="02070309020205020404" pitchFamily="49" charset="0"/>
              </a:rPr>
              <a:t>": 7,</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current_pool_count</a:t>
            </a:r>
            <a:r>
              <a:rPr lang="en-US" sz="1000" dirty="0">
                <a:latin typeface="Courier New" panose="02070309020205020404" pitchFamily="49" charset="0"/>
                <a:cs typeface="Courier New" panose="02070309020205020404" pitchFamily="49" charset="0"/>
              </a:rPr>
              <a:t>": 6,</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pool_member_capacity</a:t>
            </a:r>
            <a:r>
              <a:rPr lang="en-US" sz="1000" dirty="0">
                <a:latin typeface="Courier New" panose="02070309020205020404" pitchFamily="49" charset="0"/>
                <a:cs typeface="Courier New" panose="02070309020205020404" pitchFamily="49" charset="0"/>
              </a:rPr>
              <a:t>": 2000,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current_small_load_balancer_count</a:t>
            </a:r>
            <a:r>
              <a:rPr lang="en-US" sz="1000" dirty="0">
                <a:latin typeface="Courier New" panose="02070309020205020404" pitchFamily="49" charset="0"/>
                <a:cs typeface="Courier New" panose="02070309020205020404" pitchFamily="49" charset="0"/>
              </a:rPr>
              <a:t>": 4,</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current_medium_load_balancer_count</a:t>
            </a:r>
            <a:r>
              <a:rPr lang="en-US" sz="1000" dirty="0">
                <a:latin typeface="Courier New" panose="02070309020205020404" pitchFamily="49" charset="0"/>
                <a:cs typeface="Courier New" panose="02070309020205020404" pitchFamily="49" charset="0"/>
              </a:rPr>
              <a:t>": 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current_large_load_balancer_count</a:t>
            </a:r>
            <a:r>
              <a:rPr lang="en-US" sz="1000" dirty="0">
                <a:latin typeface="Courier New" panose="02070309020205020404" pitchFamily="49" charset="0"/>
                <a:cs typeface="Courier New" panose="02070309020205020404" pitchFamily="49" charset="0"/>
              </a:rPr>
              <a:t>": 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current_xlarge_load_balancer_count</a:t>
            </a:r>
            <a:r>
              <a:rPr lang="en-US" sz="1000" dirty="0">
                <a:latin typeface="Courier New" panose="02070309020205020404" pitchFamily="49" charset="0"/>
                <a:cs typeface="Courier New" panose="02070309020205020404" pitchFamily="49" charset="0"/>
              </a:rPr>
              <a:t>": 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remaining_small_load_balancer_count</a:t>
            </a:r>
            <a:r>
              <a:rPr lang="en-US" sz="1000" dirty="0">
                <a:latin typeface="Courier New" panose="02070309020205020404" pitchFamily="49" charset="0"/>
                <a:cs typeface="Courier New" panose="02070309020205020404" pitchFamily="49" charset="0"/>
              </a:rPr>
              <a:t>": 6,</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remaining_medium_load_balancer_count</a:t>
            </a:r>
            <a:r>
              <a:rPr lang="en-US" sz="1000" dirty="0">
                <a:latin typeface="Courier New" panose="02070309020205020404" pitchFamily="49" charset="0"/>
                <a:cs typeface="Courier New" panose="02070309020205020404" pitchFamily="49" charset="0"/>
              </a:rPr>
              <a:t>": 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remaining_large_load_balancer_count</a:t>
            </a:r>
            <a:r>
              <a:rPr lang="en-US" sz="1000" dirty="0">
                <a:latin typeface="Courier New" panose="02070309020205020404" pitchFamily="49" charset="0"/>
                <a:cs typeface="Courier New" panose="02070309020205020404" pitchFamily="49" charset="0"/>
              </a:rPr>
              <a:t>": 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remaining_xlarge_load_balancer_count</a:t>
            </a:r>
            <a:r>
              <a:rPr lang="en-US" sz="1000" dirty="0">
                <a:latin typeface="Courier New" panose="02070309020205020404" pitchFamily="49" charset="0"/>
                <a:cs typeface="Courier New" panose="02070309020205020404" pitchFamily="49" charset="0"/>
              </a:rPr>
              <a:t>": 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resource_type</a:t>
            </a: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LBEdgeNodeUsage</a:t>
            </a:r>
            <a:r>
              <a:rPr lang="en-US" sz="1000" dirty="0">
                <a:latin typeface="Courier New" panose="02070309020205020404" pitchFamily="49" charset="0"/>
                <a:cs typeface="Courier New" panose="02070309020205020404" pitchFamily="49" charset="0"/>
              </a:rPr>
              <a:t>",</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node_path</a:t>
            </a:r>
            <a:r>
              <a:rPr lang="en-US" sz="1000" dirty="0">
                <a:latin typeface="Courier New" panose="02070309020205020404" pitchFamily="49" charset="0"/>
                <a:cs typeface="Courier New" panose="02070309020205020404" pitchFamily="49" charset="0"/>
              </a:rPr>
              <a:t>": "/infra/sites/default/enforcement-points/default/edge-clusters/f62c83e6-7adc-4704-81bb-42d03c9e4f46/edge-nodes/2ea190d2-b6df-11e9-9296-0050568463ea"</a:t>
            </a:r>
          </a:p>
          <a:p>
            <a:pPr lvl="1" indent="0">
              <a:spcBef>
                <a:spcPts val="0"/>
              </a:spcBef>
              <a:buNone/>
            </a:pPr>
            <a:r>
              <a:rPr lang="en-US" sz="1000" dirty="0">
                <a:latin typeface="Courier New" panose="02070309020205020404" pitchFamily="49" charset="0"/>
                <a:cs typeface="Courier New" panose="02070309020205020404" pitchFamily="49" charset="0"/>
              </a:rPr>
              <a:t>}</a:t>
            </a:r>
          </a:p>
          <a:p>
            <a:pPr lvl="2" indent="0">
              <a:spcBef>
                <a:spcPts val="0"/>
              </a:spcBef>
              <a:buFont typeface="Camphor Std" panose="020B0504030404020204" pitchFamily="34" charset="0"/>
              <a:buNone/>
            </a:pPr>
            <a:endParaRPr lang="en-US" sz="1400" dirty="0">
              <a:solidFill>
                <a:srgbClr val="FF0000"/>
              </a:solidFill>
              <a:latin typeface="Courier New" panose="02070309020205020404" pitchFamily="49" charset="0"/>
              <a:cs typeface="Courier New" panose="02070309020205020404" pitchFamily="49" charset="0"/>
            </a:endParaRPr>
          </a:p>
        </p:txBody>
      </p:sp>
      <p:sp>
        <p:nvSpPr>
          <p:cNvPr id="11" name="TextBox 10">
            <a:extLst>
              <a:ext uri="{FF2B5EF4-FFF2-40B4-BE49-F238E27FC236}">
                <a16:creationId xmlns:a16="http://schemas.microsoft.com/office/drawing/2014/main" id="{56831638-254D-4AFF-A031-9A36C97DF9DD}"/>
              </a:ext>
            </a:extLst>
          </p:cNvPr>
          <p:cNvSpPr txBox="1"/>
          <p:nvPr/>
        </p:nvSpPr>
        <p:spPr>
          <a:xfrm>
            <a:off x="154953" y="5452469"/>
            <a:ext cx="1496714" cy="246221"/>
          </a:xfrm>
          <a:prstGeom prst="rect">
            <a:avLst/>
          </a:prstGeom>
          <a:solidFill>
            <a:schemeClr val="bg1">
              <a:alpha val="80000"/>
            </a:schemeClr>
          </a:solidFill>
          <a:ln w="19050">
            <a:solidFill>
              <a:srgbClr val="FF0000"/>
            </a:solidFill>
          </a:ln>
        </p:spPr>
        <p:txBody>
          <a:bodyPr wrap="square" lIns="91440" tIns="45720" rIns="91440" bIns="45720" rtlCol="0" anchor="t">
            <a:spAutoFit/>
          </a:bodyPr>
          <a:lstStyle/>
          <a:p>
            <a:pPr algn="r"/>
            <a:r>
              <a:rPr lang="en-US" sz="1000" dirty="0">
                <a:solidFill>
                  <a:schemeClr val="tx2"/>
                </a:solidFill>
                <a:latin typeface="Calibri" panose="020F0502020204030204" pitchFamily="34" charset="0"/>
              </a:rPr>
              <a:t>Specific LB capacity</a:t>
            </a:r>
          </a:p>
        </p:txBody>
      </p:sp>
      <p:cxnSp>
        <p:nvCxnSpPr>
          <p:cNvPr id="12" name="Straight Arrow Connector 11">
            <a:extLst>
              <a:ext uri="{FF2B5EF4-FFF2-40B4-BE49-F238E27FC236}">
                <a16:creationId xmlns:a16="http://schemas.microsoft.com/office/drawing/2014/main" id="{53DF5624-F4B3-4A5E-93DF-A5F5832C2A7D}"/>
              </a:ext>
            </a:extLst>
          </p:cNvPr>
          <p:cNvCxnSpPr>
            <a:cxnSpLocks/>
            <a:endCxn id="11" idx="0"/>
          </p:cNvCxnSpPr>
          <p:nvPr/>
        </p:nvCxnSpPr>
        <p:spPr bwMode="gray">
          <a:xfrm flipH="1">
            <a:off x="903310" y="5077440"/>
            <a:ext cx="924748" cy="375029"/>
          </a:xfrm>
          <a:prstGeom prst="straightConnector1">
            <a:avLst/>
          </a:prstGeom>
          <a:ln w="25400">
            <a:solidFill>
              <a:srgbClr val="FF0000"/>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5808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marL="342900" indent="-342900">
              <a:buFont typeface="Arial" panose="020B0604020202020204" pitchFamily="34" charset="0"/>
              <a:buChar char="•"/>
            </a:pPr>
            <a:r>
              <a:rPr lang="en-US" dirty="0"/>
              <a:t>Based on Edge Node form factor, a fixed number of LB instances can be configured</a:t>
            </a:r>
          </a:p>
          <a:p>
            <a:pPr marL="342900" indent="-342900">
              <a:buFont typeface="Arial" panose="020B0604020202020204" pitchFamily="34" charset="0"/>
              <a:buChar char="•"/>
            </a:pPr>
            <a:r>
              <a:rPr lang="en-US" dirty="0"/>
              <a:t>Monitor All LB Service usage</a:t>
            </a:r>
          </a:p>
          <a:p>
            <a:pPr lvl="1" indent="0">
              <a:buNone/>
            </a:pPr>
            <a:r>
              <a:rPr lang="en-US" sz="1400" dirty="0">
                <a:solidFill>
                  <a:srgbClr val="FF0000"/>
                </a:solidFill>
                <a:latin typeface="Courier New" panose="02070309020205020404" pitchFamily="49" charset="0"/>
                <a:cs typeface="Courier New" panose="02070309020205020404" pitchFamily="49" charset="0"/>
              </a:rPr>
              <a:t>https://&lt;NSX-</a:t>
            </a:r>
            <a:r>
              <a:rPr lang="en-US" sz="1400" dirty="0" err="1">
                <a:solidFill>
                  <a:srgbClr val="FF0000"/>
                </a:solidFill>
                <a:latin typeface="Courier New" panose="02070309020205020404" pitchFamily="49" charset="0"/>
                <a:cs typeface="Courier New" panose="02070309020205020404" pitchFamily="49" charset="0"/>
              </a:rPr>
              <a:t>Mgr</a:t>
            </a:r>
            <a:r>
              <a:rPr lang="en-US" sz="1400" dirty="0">
                <a:solidFill>
                  <a:srgbClr val="FF0000"/>
                </a:solidFill>
                <a:latin typeface="Courier New" panose="02070309020205020404" pitchFamily="49" charset="0"/>
                <a:cs typeface="Courier New" panose="02070309020205020404" pitchFamily="49" charset="0"/>
              </a:rPr>
              <a:t>&gt;/policy/</a:t>
            </a:r>
            <a:r>
              <a:rPr lang="en-US" sz="1400" dirty="0" err="1">
                <a:solidFill>
                  <a:srgbClr val="FF0000"/>
                </a:solidFill>
                <a:latin typeface="Courier New" panose="02070309020205020404" pitchFamily="49" charset="0"/>
                <a:cs typeface="Courier New" panose="02070309020205020404" pitchFamily="49" charset="0"/>
              </a:rPr>
              <a:t>api</a:t>
            </a:r>
            <a:r>
              <a:rPr lang="en-US" sz="1400" dirty="0">
                <a:solidFill>
                  <a:srgbClr val="FF0000"/>
                </a:solidFill>
                <a:latin typeface="Courier New" panose="02070309020205020404" pitchFamily="49" charset="0"/>
                <a:cs typeface="Courier New" panose="02070309020205020404" pitchFamily="49" charset="0"/>
              </a:rPr>
              <a:t>/v1/infra/</a:t>
            </a:r>
            <a:r>
              <a:rPr lang="en-US" sz="1400" dirty="0" err="1">
                <a:solidFill>
                  <a:srgbClr val="FF0000"/>
                </a:solidFill>
                <a:latin typeface="Courier New" panose="02070309020205020404" pitchFamily="49" charset="0"/>
                <a:cs typeface="Courier New" panose="02070309020205020404" pitchFamily="49" charset="0"/>
              </a:rPr>
              <a:t>lb</a:t>
            </a:r>
            <a:r>
              <a:rPr lang="en-US" sz="1400" dirty="0">
                <a:solidFill>
                  <a:srgbClr val="FF0000"/>
                </a:solidFill>
                <a:latin typeface="Courier New" panose="02070309020205020404" pitchFamily="49" charset="0"/>
                <a:cs typeface="Courier New" panose="02070309020205020404" pitchFamily="49" charset="0"/>
              </a:rPr>
              <a:t>-service-usage-summary</a:t>
            </a: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Edge Node and LB Monitoring – Capacity of LB Services (4/4)</a:t>
            </a:r>
          </a:p>
        </p:txBody>
      </p:sp>
      <p:sp>
        <p:nvSpPr>
          <p:cNvPr id="37" name="Content Placeholder 4">
            <a:extLst>
              <a:ext uri="{FF2B5EF4-FFF2-40B4-BE49-F238E27FC236}">
                <a16:creationId xmlns:a16="http://schemas.microsoft.com/office/drawing/2014/main" id="{2B97F76F-6EB8-4067-8F82-9805328F7298}"/>
              </a:ext>
            </a:extLst>
          </p:cNvPr>
          <p:cNvSpPr txBox="1">
            <a:spLocks/>
          </p:cNvSpPr>
          <p:nvPr/>
        </p:nvSpPr>
        <p:spPr>
          <a:xfrm>
            <a:off x="2305289" y="2784334"/>
            <a:ext cx="8338327" cy="4073666"/>
          </a:xfrm>
          <a:prstGeom prst="rect">
            <a:avLst/>
          </a:prstGeom>
        </p:spPr>
        <p:txBody>
          <a:bodyPr vert="horz" lIns="0" tIns="0" rIns="0" bIns="0" rtlCol="0">
            <a:noAutofit/>
          </a:bodyPr>
          <a:lstStyle>
            <a:lvl1pPr marL="0" indent="0" algn="l" defTabSz="914400" rtl="0" eaLnBrk="1" latinLnBrk="0" hangingPunct="1">
              <a:lnSpc>
                <a:spcPct val="100000"/>
              </a:lnSpc>
              <a:spcBef>
                <a:spcPts val="1500"/>
              </a:spcBef>
              <a:buClr>
                <a:schemeClr val="tx1">
                  <a:lumMod val="60000"/>
                  <a:lumOff val="40000"/>
                </a:schemeClr>
              </a:buClr>
              <a:buSzPct val="90000"/>
              <a:buFont typeface="Arial" panose="020B0604020202020204" pitchFamily="34" charset="0"/>
              <a:buChar char="​"/>
              <a:defRPr sz="2000" kern="1200">
                <a:solidFill>
                  <a:schemeClr val="tx2"/>
                </a:solidFill>
                <a:latin typeface="+mn-lt"/>
                <a:ea typeface="+mn-ea"/>
                <a:cs typeface="+mn-cs"/>
              </a:defRPr>
            </a:lvl1pPr>
            <a:lvl2pPr marL="457200" indent="-184150" algn="l" defTabSz="914400" rtl="0" eaLnBrk="1" latinLnBrk="0" hangingPunct="1">
              <a:lnSpc>
                <a:spcPct val="100000"/>
              </a:lnSpc>
              <a:spcBef>
                <a:spcPts val="1200"/>
              </a:spcBef>
              <a:buClr>
                <a:schemeClr val="tx2"/>
              </a:buClr>
              <a:buSzPct val="90000"/>
              <a:buFont typeface="Arial" panose="020B0604020202020204" pitchFamily="34" charset="0"/>
              <a:buChar char="•"/>
              <a:defRPr sz="1800" kern="1200">
                <a:solidFill>
                  <a:schemeClr val="tx2"/>
                </a:solidFill>
                <a:latin typeface="+mn-lt"/>
                <a:ea typeface="+mn-ea"/>
                <a:cs typeface="+mn-cs"/>
              </a:defRPr>
            </a:lvl2pPr>
            <a:lvl3pPr marL="744538" indent="-169863" algn="l" defTabSz="914400" rtl="0" eaLnBrk="1" latinLnBrk="0" hangingPunct="1">
              <a:lnSpc>
                <a:spcPct val="100000"/>
              </a:lnSpc>
              <a:spcBef>
                <a:spcPts val="300"/>
              </a:spcBef>
              <a:spcAft>
                <a:spcPts val="0"/>
              </a:spcAft>
              <a:buClr>
                <a:schemeClr val="tx2"/>
              </a:buClr>
              <a:buSzPct val="90000"/>
              <a:buFont typeface="Camphor Std" panose="020B0504030404020204" pitchFamily="34" charset="0"/>
              <a:buChar char="–"/>
              <a:defRPr sz="1600" kern="1200">
                <a:solidFill>
                  <a:schemeClr val="tx2"/>
                </a:solidFill>
                <a:latin typeface="+mn-lt"/>
                <a:ea typeface="+mn-ea"/>
                <a:cs typeface="+mn-cs"/>
              </a:defRPr>
            </a:lvl3pPr>
            <a:lvl4pPr marL="969963" indent="-166688" algn="l" defTabSz="914400" rtl="0" eaLnBrk="1" latinLnBrk="0" hangingPunct="1">
              <a:lnSpc>
                <a:spcPct val="100000"/>
              </a:lnSpc>
              <a:spcBef>
                <a:spcPts val="300"/>
              </a:spcBef>
              <a:buClr>
                <a:schemeClr val="tx2"/>
              </a:buClr>
              <a:buSzPct val="90000"/>
              <a:buFont typeface="Arial" panose="020B0604020202020204" pitchFamily="34" charset="0"/>
              <a:buChar char="•"/>
              <a:defRPr sz="1400" kern="1200">
                <a:solidFill>
                  <a:schemeClr val="tx2"/>
                </a:solidFill>
                <a:latin typeface="+mn-lt"/>
                <a:ea typeface="+mn-ea"/>
                <a:cs typeface="+mn-cs"/>
              </a:defRPr>
            </a:lvl4pPr>
            <a:lvl5pPr marL="1143000" indent="-138113" algn="l" defTabSz="914400" rtl="0" eaLnBrk="1" latinLnBrk="0" hangingPunct="1">
              <a:lnSpc>
                <a:spcPct val="100000"/>
              </a:lnSpc>
              <a:spcBef>
                <a:spcPts val="300"/>
              </a:spcBef>
              <a:buClr>
                <a:schemeClr val="tx2"/>
              </a:buClr>
              <a:buSzPct val="90000"/>
              <a:buFont typeface="Camphor Std" panose="020B0504030404020204" pitchFamily="34" charset="0"/>
              <a:buChar char="–"/>
              <a:tabLst/>
              <a:defRPr sz="1400" kern="1200">
                <a:solidFill>
                  <a:schemeClr val="tx2"/>
                </a:solidFill>
                <a:latin typeface="+mn-lt"/>
                <a:ea typeface="+mn-ea"/>
                <a:cs typeface="+mn-cs"/>
              </a:defRPr>
            </a:lvl5pPr>
            <a:lvl6pPr marL="228600" indent="-228600" algn="l" defTabSz="914400" rtl="0" eaLnBrk="1" latinLnBrk="0" hangingPunct="1">
              <a:lnSpc>
                <a:spcPct val="100000"/>
              </a:lnSpc>
              <a:spcBef>
                <a:spcPts val="1800"/>
              </a:spcBef>
              <a:buClr>
                <a:schemeClr val="tx2"/>
              </a:buClr>
              <a:buSzPct val="90000"/>
              <a:buFont typeface="+mj-lt"/>
              <a:buAutoNum type="arabicPeriod"/>
              <a:defRPr sz="2000" kern="1200">
                <a:solidFill>
                  <a:schemeClr val="tx2"/>
                </a:solidFill>
                <a:latin typeface="+mn-lt"/>
                <a:ea typeface="+mn-ea"/>
                <a:cs typeface="+mn-cs"/>
              </a:defRPr>
            </a:lvl6pPr>
            <a:lvl7pPr marL="512763" indent="-228600" algn="l" defTabSz="914400" rtl="0" eaLnBrk="1" latinLnBrk="0" hangingPunct="1">
              <a:lnSpc>
                <a:spcPct val="100000"/>
              </a:lnSpc>
              <a:spcBef>
                <a:spcPts val="300"/>
              </a:spcBef>
              <a:buClr>
                <a:schemeClr val="tx2"/>
              </a:buClr>
              <a:buSzPct val="90000"/>
              <a:buFont typeface="+mj-lt"/>
              <a:buAutoNum type="alphaLcPeriod"/>
              <a:defRPr sz="1600" kern="1200">
                <a:solidFill>
                  <a:schemeClr val="tx2"/>
                </a:solidFill>
                <a:latin typeface="+mn-lt"/>
                <a:ea typeface="+mn-ea"/>
                <a:cs typeface="+mn-cs"/>
              </a:defRPr>
            </a:lvl7pPr>
            <a:lvl8pPr marL="741363" indent="-166688" algn="l" defTabSz="914400" rtl="0" eaLnBrk="1" latinLnBrk="0" hangingPunct="1">
              <a:lnSpc>
                <a:spcPct val="90000"/>
              </a:lnSpc>
              <a:spcBef>
                <a:spcPts val="600"/>
              </a:spcBef>
              <a:buClr>
                <a:schemeClr val="tx2"/>
              </a:buClr>
              <a:buSzPct val="90000"/>
              <a:buFont typeface="+mj-lt"/>
              <a:buAutoNum type="romanLcPeriod"/>
              <a:defRPr sz="1400" kern="1200">
                <a:solidFill>
                  <a:schemeClr val="tx2"/>
                </a:solidFill>
                <a:latin typeface="+mn-lt"/>
                <a:ea typeface="+mn-ea"/>
                <a:cs typeface="+mn-cs"/>
              </a:defRPr>
            </a:lvl8pPr>
            <a:lvl9pPr marL="284163" indent="-284163" algn="l" defTabSz="914400" rtl="0" eaLnBrk="1" latinLnBrk="0" hangingPunct="1">
              <a:lnSpc>
                <a:spcPct val="100000"/>
              </a:lnSpc>
              <a:spcBef>
                <a:spcPts val="1800"/>
              </a:spcBef>
              <a:buClr>
                <a:schemeClr val="tx2"/>
              </a:buClr>
              <a:buSzPct val="90000"/>
              <a:buFont typeface="+mj-lt"/>
              <a:buAutoNum type="alphaUcPeriod"/>
              <a:defRPr sz="2000" kern="1200">
                <a:solidFill>
                  <a:schemeClr val="tx2"/>
                </a:solidFill>
                <a:latin typeface="+mn-lt"/>
                <a:ea typeface="+mn-ea"/>
                <a:cs typeface="+mn-cs"/>
              </a:defRPr>
            </a:lvl9pPr>
          </a:lstStyle>
          <a:p>
            <a:pPr lvl="1" indent="0">
              <a:spcBef>
                <a:spcPts val="0"/>
              </a:spcBef>
              <a:buNone/>
            </a:pPr>
            <a:r>
              <a:rPr lang="en-US" sz="1000" dirty="0">
                <a:latin typeface="Courier New" panose="02070309020205020404" pitchFamily="49" charset="0"/>
                <a:cs typeface="Courier New" panose="02070309020205020404" pitchFamily="49" charset="0"/>
              </a:rPr>
              <a:t>{</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pool_usage_percentage</a:t>
            </a:r>
            <a:r>
              <a:rPr lang="en-US" sz="1000" dirty="0">
                <a:latin typeface="Courier New" panose="02070309020205020404" pitchFamily="49" charset="0"/>
                <a:cs typeface="Courier New" panose="02070309020205020404" pitchFamily="49" charset="0"/>
              </a:rPr>
              <a:t>": 2.5,</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pool_severity</a:t>
            </a:r>
            <a:r>
              <a:rPr lang="en-US" sz="1000" dirty="0">
                <a:latin typeface="Courier New" panose="02070309020205020404" pitchFamily="49" charset="0"/>
                <a:cs typeface="Courier New" panose="02070309020205020404" pitchFamily="49" charset="0"/>
              </a:rPr>
              <a:t>": "GREEN",</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pool_capacity</a:t>
            </a:r>
            <a:r>
              <a:rPr lang="en-US" sz="1000" dirty="0">
                <a:latin typeface="Courier New" panose="02070309020205020404" pitchFamily="49" charset="0"/>
                <a:cs typeface="Courier New" panose="02070309020205020404" pitchFamily="49" charset="0"/>
              </a:rPr>
              <a:t>": 240,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current_pool_count</a:t>
            </a:r>
            <a:r>
              <a:rPr lang="en-US" sz="1000" dirty="0">
                <a:latin typeface="Courier New" panose="02070309020205020404" pitchFamily="49" charset="0"/>
                <a:cs typeface="Courier New" panose="02070309020205020404" pitchFamily="49" charset="0"/>
              </a:rPr>
              <a:t>": 6,</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virtual_server_usage_percentage</a:t>
            </a:r>
            <a:r>
              <a:rPr lang="en-US" sz="1000" dirty="0">
                <a:latin typeface="Courier New" panose="02070309020205020404" pitchFamily="49" charset="0"/>
                <a:cs typeface="Courier New" panose="02070309020205020404" pitchFamily="49" charset="0"/>
              </a:rPr>
              <a:t>": 8.75,</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virtual_server_severity</a:t>
            </a:r>
            <a:r>
              <a:rPr lang="en-US" sz="1000" dirty="0">
                <a:latin typeface="Courier New" panose="02070309020205020404" pitchFamily="49" charset="0"/>
                <a:cs typeface="Courier New" panose="02070309020205020404" pitchFamily="49" charset="0"/>
              </a:rPr>
              <a:t>": "GREEN",</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virtual_server_capacity</a:t>
            </a:r>
            <a:r>
              <a:rPr lang="en-US" sz="1000" dirty="0">
                <a:latin typeface="Courier New" panose="02070309020205020404" pitchFamily="49" charset="0"/>
                <a:cs typeface="Courier New" panose="02070309020205020404" pitchFamily="49" charset="0"/>
              </a:rPr>
              <a:t>": 80,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current_virtual_server_count</a:t>
            </a:r>
            <a:r>
              <a:rPr lang="en-US" sz="1000" dirty="0">
                <a:latin typeface="Courier New" panose="02070309020205020404" pitchFamily="49" charset="0"/>
                <a:cs typeface="Courier New" panose="02070309020205020404" pitchFamily="49" charset="0"/>
              </a:rPr>
              <a:t>": 7,</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pool_member_usage_percentage</a:t>
            </a:r>
            <a:r>
              <a:rPr lang="en-US" sz="1000" dirty="0">
                <a:latin typeface="Courier New" panose="02070309020205020404" pitchFamily="49" charset="0"/>
                <a:cs typeface="Courier New" panose="02070309020205020404" pitchFamily="49" charset="0"/>
              </a:rPr>
              <a:t>": 0.83,</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pool_member_severity</a:t>
            </a:r>
            <a:r>
              <a:rPr lang="en-US" sz="1000" dirty="0">
                <a:latin typeface="Courier New" panose="02070309020205020404" pitchFamily="49" charset="0"/>
                <a:cs typeface="Courier New" panose="02070309020205020404" pitchFamily="49" charset="0"/>
              </a:rPr>
              <a:t>": "GREEN",</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pool_member_capacity</a:t>
            </a:r>
            <a:r>
              <a:rPr lang="en-US" sz="1000" dirty="0">
                <a:latin typeface="Courier New" panose="02070309020205020404" pitchFamily="49" charset="0"/>
                <a:cs typeface="Courier New" panose="02070309020205020404" pitchFamily="49" charset="0"/>
              </a:rPr>
              <a:t>": 1200,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current_pool_member_count</a:t>
            </a:r>
            <a:r>
              <a:rPr lang="en-US" sz="1000" dirty="0">
                <a:latin typeface="Courier New" panose="02070309020205020404" pitchFamily="49" charset="0"/>
                <a:cs typeface="Courier New" panose="02070309020205020404" pitchFamily="49" charset="0"/>
              </a:rPr>
              <a:t>": 10,</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service_counts</a:t>
            </a: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"severity": "RED",</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service_count</a:t>
            </a:r>
            <a:r>
              <a:rPr lang="en-US" sz="1000" dirty="0">
                <a:latin typeface="Courier New" panose="02070309020205020404" pitchFamily="49" charset="0"/>
                <a:cs typeface="Courier New" panose="02070309020205020404" pitchFamily="49" charset="0"/>
              </a:rPr>
              <a:t>": 0</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"severity": "ORANGE",</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service_count</a:t>
            </a:r>
            <a:r>
              <a:rPr lang="en-US" sz="1000" dirty="0">
                <a:latin typeface="Courier New" panose="02070309020205020404" pitchFamily="49" charset="0"/>
                <a:cs typeface="Courier New" panose="02070309020205020404" pitchFamily="49" charset="0"/>
              </a:rPr>
              <a:t>": 0</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"severity": "GREEN",</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service_count</a:t>
            </a:r>
            <a:r>
              <a:rPr lang="en-US" sz="1000" dirty="0">
                <a:latin typeface="Courier New" panose="02070309020205020404" pitchFamily="49" charset="0"/>
                <a:cs typeface="Courier New" panose="02070309020205020404" pitchFamily="49" charset="0"/>
              </a:rPr>
              <a:t>": 4</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a:t>
            </a:r>
          </a:p>
          <a:p>
            <a:pPr lvl="2" indent="0">
              <a:spcBef>
                <a:spcPts val="0"/>
              </a:spcBef>
              <a:buFont typeface="Camphor Std" panose="020B0504030404020204" pitchFamily="34" charset="0"/>
              <a:buNone/>
            </a:pPr>
            <a:endParaRPr lang="en-US" sz="1400" dirty="0">
              <a:solidFill>
                <a:srgbClr val="FF0000"/>
              </a:solidFill>
              <a:latin typeface="Courier New" panose="02070309020205020404" pitchFamily="49" charset="0"/>
              <a:cs typeface="Courier New" panose="02070309020205020404" pitchFamily="49" charset="0"/>
            </a:endParaRPr>
          </a:p>
        </p:txBody>
      </p:sp>
      <p:sp>
        <p:nvSpPr>
          <p:cNvPr id="11" name="TextBox 10">
            <a:extLst>
              <a:ext uri="{FF2B5EF4-FFF2-40B4-BE49-F238E27FC236}">
                <a16:creationId xmlns:a16="http://schemas.microsoft.com/office/drawing/2014/main" id="{56831638-254D-4AFF-A031-9A36C97DF9DD}"/>
              </a:ext>
            </a:extLst>
          </p:cNvPr>
          <p:cNvSpPr txBox="1"/>
          <p:nvPr/>
        </p:nvSpPr>
        <p:spPr>
          <a:xfrm>
            <a:off x="202804" y="5135880"/>
            <a:ext cx="2589164" cy="707886"/>
          </a:xfrm>
          <a:prstGeom prst="rect">
            <a:avLst/>
          </a:prstGeom>
          <a:solidFill>
            <a:schemeClr val="bg1">
              <a:alpha val="80000"/>
            </a:schemeClr>
          </a:solidFill>
          <a:ln w="19050">
            <a:solidFill>
              <a:srgbClr val="FF0000"/>
            </a:solidFill>
          </a:ln>
        </p:spPr>
        <p:txBody>
          <a:bodyPr wrap="square" lIns="91440" tIns="45720" rIns="91440" bIns="45720" rtlCol="0" anchor="t">
            <a:spAutoFit/>
          </a:bodyPr>
          <a:lstStyle/>
          <a:p>
            <a:pPr algn="r"/>
            <a:r>
              <a:rPr lang="en-US" sz="1000" dirty="0">
                <a:solidFill>
                  <a:schemeClr val="tx2"/>
                </a:solidFill>
                <a:latin typeface="Calibri" panose="020F0502020204030204" pitchFamily="34" charset="0"/>
              </a:rPr>
              <a:t># of LB Service with</a:t>
            </a:r>
          </a:p>
          <a:p>
            <a:pPr algn="r"/>
            <a:r>
              <a:rPr lang="en-US" sz="1000" dirty="0">
                <a:solidFill>
                  <a:schemeClr val="tx2"/>
                </a:solidFill>
                <a:latin typeface="Calibri" panose="020F0502020204030204" pitchFamily="34" charset="0"/>
              </a:rPr>
              <a:t>. Plenty of LB Service capacity (Green)</a:t>
            </a:r>
          </a:p>
          <a:p>
            <a:pPr algn="r"/>
            <a:r>
              <a:rPr lang="en-US" sz="1000" dirty="0">
                <a:solidFill>
                  <a:schemeClr val="tx2"/>
                </a:solidFill>
                <a:latin typeface="Calibri" panose="020F0502020204030204" pitchFamily="34" charset="0"/>
              </a:rPr>
              <a:t>. Minor LB Service capacity (Orange)</a:t>
            </a:r>
          </a:p>
          <a:p>
            <a:pPr algn="r"/>
            <a:r>
              <a:rPr lang="en-US" sz="1000" dirty="0">
                <a:solidFill>
                  <a:schemeClr val="tx2"/>
                </a:solidFill>
                <a:latin typeface="Calibri" panose="020F0502020204030204" pitchFamily="34" charset="0"/>
              </a:rPr>
              <a:t>. No more LB Service capacity (Red)</a:t>
            </a:r>
          </a:p>
        </p:txBody>
      </p:sp>
      <p:cxnSp>
        <p:nvCxnSpPr>
          <p:cNvPr id="12" name="Straight Arrow Connector 11">
            <a:extLst>
              <a:ext uri="{FF2B5EF4-FFF2-40B4-BE49-F238E27FC236}">
                <a16:creationId xmlns:a16="http://schemas.microsoft.com/office/drawing/2014/main" id="{53DF5624-F4B3-4A5E-93DF-A5F5832C2A7D}"/>
              </a:ext>
            </a:extLst>
          </p:cNvPr>
          <p:cNvCxnSpPr>
            <a:cxnSpLocks/>
            <a:endCxn id="11" idx="0"/>
          </p:cNvCxnSpPr>
          <p:nvPr/>
        </p:nvCxnSpPr>
        <p:spPr bwMode="gray">
          <a:xfrm flipH="1">
            <a:off x="1497386" y="4888992"/>
            <a:ext cx="1294582" cy="246888"/>
          </a:xfrm>
          <a:prstGeom prst="straightConnector1">
            <a:avLst/>
          </a:prstGeom>
          <a:ln w="25400">
            <a:solidFill>
              <a:srgbClr val="FF0000"/>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64401A0E-DF1F-4248-8207-B3EBBD4422BA}"/>
              </a:ext>
            </a:extLst>
          </p:cNvPr>
          <p:cNvCxnSpPr>
            <a:cxnSpLocks/>
            <a:endCxn id="14" idx="1"/>
          </p:cNvCxnSpPr>
          <p:nvPr/>
        </p:nvCxnSpPr>
        <p:spPr bwMode="gray">
          <a:xfrm>
            <a:off x="6242804" y="3620474"/>
            <a:ext cx="1078634" cy="200055"/>
          </a:xfrm>
          <a:prstGeom prst="straightConnector1">
            <a:avLst/>
          </a:prstGeom>
          <a:ln w="25400">
            <a:solidFill>
              <a:srgbClr val="FF0000"/>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BA297AC-4EB2-BE4B-A9A4-4F2470A28077}"/>
              </a:ext>
            </a:extLst>
          </p:cNvPr>
          <p:cNvSpPr txBox="1"/>
          <p:nvPr/>
        </p:nvSpPr>
        <p:spPr>
          <a:xfrm>
            <a:off x="7321438" y="3620474"/>
            <a:ext cx="1882108" cy="400110"/>
          </a:xfrm>
          <a:prstGeom prst="rect">
            <a:avLst/>
          </a:prstGeom>
          <a:solidFill>
            <a:schemeClr val="bg1">
              <a:alpha val="80000"/>
            </a:schemeClr>
          </a:solidFill>
          <a:ln w="19050">
            <a:solidFill>
              <a:srgbClr val="FF0000"/>
            </a:solidFill>
          </a:ln>
        </p:spPr>
        <p:txBody>
          <a:bodyPr wrap="square" lIns="91440" tIns="45720" rIns="91440" bIns="45720" rtlCol="0" anchor="t">
            <a:spAutoFit/>
          </a:bodyPr>
          <a:lstStyle/>
          <a:p>
            <a:pPr algn="l"/>
            <a:r>
              <a:rPr lang="en-US" sz="1000" dirty="0">
                <a:solidFill>
                  <a:schemeClr val="tx2"/>
                </a:solidFill>
                <a:latin typeface="Calibri" panose="020F0502020204030204" pitchFamily="34" charset="0"/>
              </a:rPr>
              <a:t>Pool + Pool Member + Virtual Server usage</a:t>
            </a:r>
          </a:p>
        </p:txBody>
      </p:sp>
      <p:sp>
        <p:nvSpPr>
          <p:cNvPr id="17" name="TextBox 16">
            <a:extLst>
              <a:ext uri="{FF2B5EF4-FFF2-40B4-BE49-F238E27FC236}">
                <a16:creationId xmlns:a16="http://schemas.microsoft.com/office/drawing/2014/main" id="{5F15567A-28F8-2844-9D8B-B988BC6FA825}"/>
              </a:ext>
            </a:extLst>
          </p:cNvPr>
          <p:cNvSpPr txBox="1"/>
          <p:nvPr/>
        </p:nvSpPr>
        <p:spPr>
          <a:xfrm>
            <a:off x="6474452" y="5972146"/>
            <a:ext cx="5528554" cy="400110"/>
          </a:xfrm>
          <a:prstGeom prst="rect">
            <a:avLst/>
          </a:prstGeom>
          <a:solidFill>
            <a:schemeClr val="bg1">
              <a:alpha val="80000"/>
            </a:schemeClr>
          </a:solidFill>
          <a:ln w="19050">
            <a:solidFill>
              <a:srgbClr val="FF0000"/>
            </a:solidFill>
          </a:ln>
        </p:spPr>
        <p:txBody>
          <a:bodyPr wrap="square" lIns="91440" tIns="45720" rIns="91440" bIns="45720" rtlCol="0" anchor="t">
            <a:spAutoFit/>
          </a:bodyPr>
          <a:lstStyle/>
          <a:p>
            <a:pPr algn="l"/>
            <a:r>
              <a:rPr lang="en-US" sz="1000" dirty="0">
                <a:solidFill>
                  <a:schemeClr val="tx2"/>
                </a:solidFill>
                <a:latin typeface="Calibri" panose="020F0502020204030204" pitchFamily="34" charset="0"/>
              </a:rPr>
              <a:t>LB Service usage Information for a specific LB Service is also available:</a:t>
            </a:r>
          </a:p>
          <a:p>
            <a:r>
              <a:rPr lang="en-US" sz="1000" dirty="0">
                <a:solidFill>
                  <a:schemeClr val="tx2"/>
                </a:solidFill>
                <a:latin typeface="Courier" pitchFamily="2" charset="0"/>
                <a:cs typeface="Arial" panose="020B0604020202020204" pitchFamily="34" charset="0"/>
              </a:rPr>
              <a:t>GET /policy/</a:t>
            </a:r>
            <a:r>
              <a:rPr lang="en-US" sz="1000" dirty="0" err="1">
                <a:solidFill>
                  <a:schemeClr val="tx2"/>
                </a:solidFill>
                <a:latin typeface="Courier" pitchFamily="2" charset="0"/>
                <a:cs typeface="Arial" panose="020B0604020202020204" pitchFamily="34" charset="0"/>
              </a:rPr>
              <a:t>api</a:t>
            </a:r>
            <a:r>
              <a:rPr lang="en-US" sz="1000" dirty="0">
                <a:solidFill>
                  <a:schemeClr val="tx2"/>
                </a:solidFill>
                <a:latin typeface="Courier" pitchFamily="2" charset="0"/>
                <a:cs typeface="Arial" panose="020B0604020202020204" pitchFamily="34" charset="0"/>
              </a:rPr>
              <a:t>/v1/infra/</a:t>
            </a:r>
            <a:r>
              <a:rPr lang="en-US" sz="1000" dirty="0" err="1">
                <a:solidFill>
                  <a:schemeClr val="tx2"/>
                </a:solidFill>
                <a:latin typeface="Courier" pitchFamily="2" charset="0"/>
                <a:cs typeface="Arial" panose="020B0604020202020204" pitchFamily="34" charset="0"/>
              </a:rPr>
              <a:t>lb</a:t>
            </a:r>
            <a:r>
              <a:rPr lang="en-US" sz="1000" dirty="0">
                <a:solidFill>
                  <a:schemeClr val="tx2"/>
                </a:solidFill>
                <a:latin typeface="Courier" pitchFamily="2" charset="0"/>
                <a:cs typeface="Arial" panose="020B0604020202020204" pitchFamily="34" charset="0"/>
              </a:rPr>
              <a:t>-services/&lt;</a:t>
            </a:r>
            <a:r>
              <a:rPr lang="en-US" sz="1000" dirty="0" err="1">
                <a:solidFill>
                  <a:schemeClr val="tx2"/>
                </a:solidFill>
                <a:latin typeface="Courier" pitchFamily="2" charset="0"/>
                <a:cs typeface="Arial" panose="020B0604020202020204" pitchFamily="34" charset="0"/>
              </a:rPr>
              <a:t>lb</a:t>
            </a:r>
            <a:r>
              <a:rPr lang="en-US" sz="1000" dirty="0">
                <a:solidFill>
                  <a:schemeClr val="tx2"/>
                </a:solidFill>
                <a:latin typeface="Courier" pitchFamily="2" charset="0"/>
                <a:cs typeface="Arial" panose="020B0604020202020204" pitchFamily="34" charset="0"/>
              </a:rPr>
              <a:t>-service-id&gt;/service-usage </a:t>
            </a:r>
          </a:p>
        </p:txBody>
      </p:sp>
    </p:spTree>
    <p:extLst>
      <p:ext uri="{BB962C8B-B14F-4D97-AF65-F5344CB8AC3E}">
        <p14:creationId xmlns:p14="http://schemas.microsoft.com/office/powerpoint/2010/main" val="3410945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2BEC417-27A4-4507-BE74-DBF291087A13}"/>
              </a:ext>
            </a:extLst>
          </p:cNvPr>
          <p:cNvSpPr>
            <a:spLocks noGrp="1"/>
          </p:cNvSpPr>
          <p:nvPr>
            <p:ph type="body" sz="quarter" idx="23"/>
          </p:nvPr>
        </p:nvSpPr>
        <p:spPr/>
        <p:txBody>
          <a:bodyPr/>
          <a:lstStyle/>
          <a:p>
            <a:r>
              <a:rPr lang="fr-FR" dirty="0"/>
              <a:t>2. Monitors</a:t>
            </a:r>
          </a:p>
          <a:p>
            <a:pPr marL="342900" lvl="1" indent="-342900">
              <a:buFont typeface="Arial" panose="020B0604020202020204" pitchFamily="34" charset="0"/>
              <a:buChar char="•"/>
            </a:pPr>
            <a:r>
              <a:rPr lang="fr-FR" dirty="0"/>
              <a:t>Type of Monitors</a:t>
            </a:r>
          </a:p>
          <a:p>
            <a:pPr marL="685800" lvl="2" indent="-342900">
              <a:buFont typeface="Arial" panose="020B0604020202020204" pitchFamily="34" charset="0"/>
              <a:buChar char="•"/>
            </a:pPr>
            <a:r>
              <a:rPr lang="fr-FR" sz="1600" dirty="0"/>
              <a:t>Active Monitor</a:t>
            </a:r>
          </a:p>
          <a:p>
            <a:pPr marL="685800" lvl="2" indent="-342900">
              <a:buFont typeface="Arial" panose="020B0604020202020204" pitchFamily="34" charset="0"/>
              <a:buChar char="•"/>
            </a:pPr>
            <a:r>
              <a:rPr lang="en-US" sz="1600" dirty="0"/>
              <a:t>Passive Monitor</a:t>
            </a:r>
          </a:p>
          <a:p>
            <a:pPr marL="342900" lvl="1" indent="-342900">
              <a:buFont typeface="Arial" panose="020B0604020202020204" pitchFamily="34" charset="0"/>
              <a:buChar char="•"/>
            </a:pPr>
            <a:endParaRPr lang="en-US" dirty="0"/>
          </a:p>
          <a:p>
            <a:pPr marL="342900" lvl="1" indent="-342900">
              <a:buFont typeface="Arial" panose="020B0604020202020204" pitchFamily="34" charset="0"/>
              <a:buChar char="•"/>
            </a:pPr>
            <a:r>
              <a:rPr lang="en-US" dirty="0"/>
              <a:t>Active Monitor Configuration</a:t>
            </a:r>
          </a:p>
          <a:p>
            <a:pPr marL="685800" lvl="2" indent="-342900">
              <a:buFont typeface="Arial" panose="020B0604020202020204" pitchFamily="34" charset="0"/>
              <a:buChar char="•"/>
            </a:pPr>
            <a:r>
              <a:rPr lang="en-US" sz="1600" dirty="0"/>
              <a:t>ICMP</a:t>
            </a:r>
          </a:p>
          <a:p>
            <a:pPr marL="685800" lvl="2" indent="-342900">
              <a:buFont typeface="Arial" panose="020B0604020202020204" pitchFamily="34" charset="0"/>
              <a:buChar char="•"/>
            </a:pPr>
            <a:r>
              <a:rPr lang="en-US" sz="1600" dirty="0"/>
              <a:t>TCP</a:t>
            </a:r>
          </a:p>
          <a:p>
            <a:pPr marL="685800" lvl="2" indent="-342900">
              <a:buFont typeface="Arial" panose="020B0604020202020204" pitchFamily="34" charset="0"/>
              <a:buChar char="•"/>
            </a:pPr>
            <a:r>
              <a:rPr lang="en-US" sz="1600" dirty="0"/>
              <a:t>UDP</a:t>
            </a:r>
          </a:p>
          <a:p>
            <a:pPr marL="685800" lvl="2" indent="-342900">
              <a:buFont typeface="Arial" panose="020B0604020202020204" pitchFamily="34" charset="0"/>
              <a:buChar char="•"/>
            </a:pPr>
            <a:r>
              <a:rPr lang="en-US" sz="1600" dirty="0"/>
              <a:t>HTTP</a:t>
            </a:r>
          </a:p>
          <a:p>
            <a:pPr marL="685800" lvl="2" indent="-342900">
              <a:buFont typeface="Arial" panose="020B0604020202020204" pitchFamily="34" charset="0"/>
              <a:buChar char="•"/>
            </a:pPr>
            <a:r>
              <a:rPr lang="en-US" sz="1600" dirty="0"/>
              <a:t>HTTP</a:t>
            </a:r>
          </a:p>
          <a:p>
            <a:pPr marL="342900" lvl="1" indent="-342900">
              <a:buFont typeface="Arial" panose="020B0604020202020204" pitchFamily="34" charset="0"/>
              <a:buChar char="•"/>
            </a:pPr>
            <a:endParaRPr lang="en-US" dirty="0"/>
          </a:p>
          <a:p>
            <a:pPr marL="342900" lvl="1" indent="-342900">
              <a:buFont typeface="Arial" panose="020B0604020202020204" pitchFamily="34" charset="0"/>
              <a:buChar char="•"/>
            </a:pPr>
            <a:r>
              <a:rPr lang="en-US" dirty="0"/>
              <a:t>Passive Monitor Configuration</a:t>
            </a:r>
          </a:p>
          <a:p>
            <a:pPr marL="342900" lvl="1" indent="-342900">
              <a:buFont typeface="Arial" panose="020B0604020202020204" pitchFamily="34" charset="0"/>
              <a:buChar char="•"/>
            </a:pPr>
            <a:endParaRPr lang="en-US" dirty="0"/>
          </a:p>
        </p:txBody>
      </p:sp>
    </p:spTree>
    <p:extLst>
      <p:ext uri="{BB962C8B-B14F-4D97-AF65-F5344CB8AC3E}">
        <p14:creationId xmlns:p14="http://schemas.microsoft.com/office/powerpoint/2010/main" val="898357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BD0BA3-9749-4463-963D-EB52BB4B9879}"/>
              </a:ext>
            </a:extLst>
          </p:cNvPr>
          <p:cNvSpPr>
            <a:spLocks noGrp="1"/>
          </p:cNvSpPr>
          <p:nvPr>
            <p:ph sz="quarter" idx="14"/>
          </p:nvPr>
        </p:nvSpPr>
        <p:spPr/>
        <p:txBody>
          <a:bodyPr/>
          <a:lstStyle/>
          <a:p>
            <a:r>
              <a:rPr lang="en-US" dirty="0"/>
              <a:t>Performance has to be monitored on:</a:t>
            </a:r>
          </a:p>
          <a:p>
            <a:pPr marL="342900" indent="-342900">
              <a:buFont typeface="Arial" panose="020B0604020202020204" pitchFamily="34" charset="0"/>
              <a:buChar char="•"/>
            </a:pPr>
            <a:r>
              <a:rPr lang="en-US" dirty="0"/>
              <a:t>Edge Node</a:t>
            </a:r>
          </a:p>
          <a:p>
            <a:pPr marL="342900" indent="-342900">
              <a:buFont typeface="Arial" panose="020B0604020202020204" pitchFamily="34" charset="0"/>
              <a:buChar char="•"/>
            </a:pPr>
            <a:r>
              <a:rPr lang="en-US" dirty="0"/>
              <a:t>Load Balancer</a:t>
            </a:r>
          </a:p>
        </p:txBody>
      </p:sp>
      <p:sp>
        <p:nvSpPr>
          <p:cNvPr id="3" name="Title 2">
            <a:extLst>
              <a:ext uri="{FF2B5EF4-FFF2-40B4-BE49-F238E27FC236}">
                <a16:creationId xmlns:a16="http://schemas.microsoft.com/office/drawing/2014/main" id="{31EB7A06-F351-48E0-9B4B-7C17EA291D11}"/>
              </a:ext>
            </a:extLst>
          </p:cNvPr>
          <p:cNvSpPr>
            <a:spLocks noGrp="1"/>
          </p:cNvSpPr>
          <p:nvPr>
            <p:ph type="title"/>
          </p:nvPr>
        </p:nvSpPr>
        <p:spPr/>
        <p:txBody>
          <a:bodyPr/>
          <a:lstStyle/>
          <a:p>
            <a:r>
              <a:rPr lang="en-US"/>
              <a:t>Troubleshooting</a:t>
            </a:r>
          </a:p>
        </p:txBody>
      </p:sp>
      <p:sp>
        <p:nvSpPr>
          <p:cNvPr id="2" name="Subtitle 1">
            <a:extLst>
              <a:ext uri="{FF2B5EF4-FFF2-40B4-BE49-F238E27FC236}">
                <a16:creationId xmlns:a16="http://schemas.microsoft.com/office/drawing/2014/main" id="{B981A422-83AB-4E80-82F4-AB38C594AD08}"/>
              </a:ext>
            </a:extLst>
          </p:cNvPr>
          <p:cNvSpPr>
            <a:spLocks noGrp="1"/>
          </p:cNvSpPr>
          <p:nvPr>
            <p:ph type="subTitle" idx="10"/>
          </p:nvPr>
        </p:nvSpPr>
        <p:spPr/>
        <p:txBody>
          <a:bodyPr/>
          <a:lstStyle/>
          <a:p>
            <a:r>
              <a:rPr lang="en-US"/>
              <a:t>Edge Node and LB Monitoring – Performance of Edge Node (1/3)</a:t>
            </a:r>
            <a:endParaRPr lang="en-US" dirty="0"/>
          </a:p>
        </p:txBody>
      </p:sp>
      <p:graphicFrame>
        <p:nvGraphicFramePr>
          <p:cNvPr id="10" name="Table 9">
            <a:extLst>
              <a:ext uri="{FF2B5EF4-FFF2-40B4-BE49-F238E27FC236}">
                <a16:creationId xmlns:a16="http://schemas.microsoft.com/office/drawing/2014/main" id="{80CD0B7D-BBFD-4848-9B30-6873DE6C9920}"/>
              </a:ext>
            </a:extLst>
          </p:cNvPr>
          <p:cNvGraphicFramePr>
            <a:graphicFrameLocks noGrp="1"/>
          </p:cNvGraphicFramePr>
          <p:nvPr>
            <p:extLst>
              <p:ext uri="{D42A27DB-BD31-4B8C-83A1-F6EECF244321}">
                <p14:modId xmlns:p14="http://schemas.microsoft.com/office/powerpoint/2010/main" val="1097759068"/>
              </p:ext>
            </p:extLst>
          </p:nvPr>
        </p:nvGraphicFramePr>
        <p:xfrm>
          <a:off x="1855017" y="3223124"/>
          <a:ext cx="9326880" cy="2823046"/>
        </p:xfrm>
        <a:graphic>
          <a:graphicData uri="http://schemas.openxmlformats.org/drawingml/2006/table">
            <a:tbl>
              <a:tblPr firstRow="1" firstCol="1" bandRow="1">
                <a:tableStyleId>{17292A2E-F333-43FB-9621-5CBBE7FDCDCB}</a:tableStyleId>
              </a:tblPr>
              <a:tblGrid>
                <a:gridCol w="1371600">
                  <a:extLst>
                    <a:ext uri="{9D8B030D-6E8A-4147-A177-3AD203B41FA5}">
                      <a16:colId xmlns:a16="http://schemas.microsoft.com/office/drawing/2014/main" val="96294146"/>
                    </a:ext>
                  </a:extLst>
                </a:gridCol>
                <a:gridCol w="1371600">
                  <a:extLst>
                    <a:ext uri="{9D8B030D-6E8A-4147-A177-3AD203B41FA5}">
                      <a16:colId xmlns:a16="http://schemas.microsoft.com/office/drawing/2014/main" val="4005482535"/>
                    </a:ext>
                  </a:extLst>
                </a:gridCol>
                <a:gridCol w="6583680">
                  <a:extLst>
                    <a:ext uri="{9D8B030D-6E8A-4147-A177-3AD203B41FA5}">
                      <a16:colId xmlns:a16="http://schemas.microsoft.com/office/drawing/2014/main" val="3213284874"/>
                    </a:ext>
                  </a:extLst>
                </a:gridCol>
              </a:tblGrid>
              <a:tr h="486246">
                <a:tc>
                  <a:txBody>
                    <a:bodyPr/>
                    <a:lstStyle/>
                    <a:p>
                      <a:pPr marL="0" marR="0" algn="ctr">
                        <a:spcBef>
                          <a:spcPts val="0"/>
                        </a:spcBef>
                        <a:spcAft>
                          <a:spcPts val="0"/>
                        </a:spcAft>
                      </a:pPr>
                      <a:r>
                        <a:rPr lang="en-US" sz="1800" b="0" i="0" dirty="0">
                          <a:effectLst/>
                          <a:latin typeface="Calibri" panose="020F0502020204030204" pitchFamily="34" charset="0"/>
                        </a:rPr>
                        <a:t>LB CPU</a:t>
                      </a:r>
                      <a:endParaRPr lang="en-US" sz="1800" dirty="0">
                        <a:effectLst/>
                        <a:latin typeface="Calibri" panose="020F0502020204030204" pitchFamily="34" charset="0"/>
                        <a:ea typeface="Calibri" panose="020F0502020204030204" pitchFamily="34" charset="0"/>
                      </a:endParaRPr>
                    </a:p>
                  </a:txBody>
                  <a:tcPr marL="50800" marR="50800" marT="50800" marB="50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800" b="0" i="0" dirty="0">
                          <a:effectLst/>
                          <a:latin typeface="Calibri" panose="020F0502020204030204" pitchFamily="34" charset="0"/>
                        </a:rPr>
                        <a:t>Edge CPU</a:t>
                      </a:r>
                      <a:endParaRPr lang="en-US" sz="1800" dirty="0">
                        <a:effectLst/>
                        <a:latin typeface="Calibri" panose="020F0502020204030204" pitchFamily="34" charset="0"/>
                        <a:ea typeface="Calibri" panose="020F0502020204030204" pitchFamily="34" charset="0"/>
                      </a:endParaRPr>
                    </a:p>
                  </a:txBody>
                  <a:tcPr marL="50800" marR="50800" marT="50800" marB="50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spcBef>
                          <a:spcPts val="0"/>
                        </a:spcBef>
                        <a:spcAft>
                          <a:spcPts val="0"/>
                        </a:spcAft>
                      </a:pPr>
                      <a:r>
                        <a:rPr lang="en-US" sz="1800" b="0" i="0" dirty="0">
                          <a:effectLst/>
                          <a:latin typeface="Calibri" panose="020F0502020204030204" pitchFamily="34" charset="0"/>
                        </a:rPr>
                        <a:t>Action Required from Admin</a:t>
                      </a:r>
                      <a:endParaRPr lang="en-US" sz="1800" dirty="0">
                        <a:effectLst/>
                        <a:latin typeface="Calibri" panose="020F0502020204030204" pitchFamily="34" charset="0"/>
                        <a:ea typeface="Calibri" panose="020F0502020204030204" pitchFamily="34" charset="0"/>
                      </a:endParaRPr>
                    </a:p>
                  </a:txBody>
                  <a:tcPr marR="50800" marT="50800" marB="50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11322130"/>
                  </a:ext>
                </a:extLst>
              </a:tr>
              <a:tr h="0">
                <a:tc>
                  <a:txBody>
                    <a:bodyPr/>
                    <a:lstStyle/>
                    <a:p>
                      <a:pPr marL="0" marR="0" algn="ctr">
                        <a:spcBef>
                          <a:spcPts val="0"/>
                        </a:spcBef>
                        <a:spcAft>
                          <a:spcPts val="0"/>
                        </a:spcAft>
                      </a:pPr>
                      <a:r>
                        <a:rPr lang="en-US" sz="1600" b="0" i="0" dirty="0">
                          <a:effectLst/>
                          <a:latin typeface="Calibri" panose="020F0502020204030204" pitchFamily="34" charset="0"/>
                        </a:rPr>
                        <a:t>Low</a:t>
                      </a:r>
                      <a:endParaRPr lang="en-US" sz="1600" b="1" dirty="0">
                        <a:effectLst/>
                        <a:latin typeface="Calibri" panose="020F0502020204030204" pitchFamily="34" charset="0"/>
                        <a:ea typeface="Calibri" panose="020F0502020204030204" pitchFamily="34" charset="0"/>
                      </a:endParaRPr>
                    </a:p>
                  </a:txBody>
                  <a:tcPr marL="50800" marR="50800" marT="50800" marB="50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b="0" i="0" dirty="0">
                          <a:effectLst/>
                          <a:latin typeface="Calibri" panose="020F0502020204030204" pitchFamily="34" charset="0"/>
                        </a:rPr>
                        <a:t>Low</a:t>
                      </a:r>
                      <a:endParaRPr lang="en-US" sz="1600" b="1" dirty="0">
                        <a:effectLst/>
                        <a:latin typeface="Calibri" panose="020F0502020204030204" pitchFamily="34" charset="0"/>
                        <a:ea typeface="Calibri" panose="020F0502020204030204" pitchFamily="34" charset="0"/>
                      </a:endParaRPr>
                    </a:p>
                  </a:txBody>
                  <a:tcPr marL="50800" marR="50800" marT="50800" marB="50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spcBef>
                          <a:spcPts val="0"/>
                        </a:spcBef>
                        <a:spcAft>
                          <a:spcPts val="0"/>
                        </a:spcAft>
                      </a:pPr>
                      <a:r>
                        <a:rPr lang="en-US" sz="1600" b="0" i="0" dirty="0">
                          <a:effectLst/>
                          <a:latin typeface="Calibri" panose="020F0502020204030204" pitchFamily="34" charset="0"/>
                        </a:rPr>
                        <a:t>No action required</a:t>
                      </a:r>
                      <a:endParaRPr lang="en-US" sz="1600" dirty="0">
                        <a:effectLst/>
                        <a:latin typeface="Calibri" panose="020F0502020204030204" pitchFamily="34" charset="0"/>
                        <a:ea typeface="Calibri" panose="020F0502020204030204" pitchFamily="34" charset="0"/>
                      </a:endParaRPr>
                    </a:p>
                  </a:txBody>
                  <a:tcPr marR="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58687005"/>
                  </a:ext>
                </a:extLst>
              </a:tr>
              <a:tr h="0">
                <a:tc>
                  <a:txBody>
                    <a:bodyPr/>
                    <a:lstStyle/>
                    <a:p>
                      <a:pPr marL="0" marR="0" algn="ctr">
                        <a:spcBef>
                          <a:spcPts val="0"/>
                        </a:spcBef>
                        <a:spcAft>
                          <a:spcPts val="0"/>
                        </a:spcAft>
                      </a:pPr>
                      <a:r>
                        <a:rPr lang="en-US" sz="1600" b="0" i="0" dirty="0">
                          <a:effectLst/>
                          <a:latin typeface="Calibri" panose="020F0502020204030204" pitchFamily="34" charset="0"/>
                        </a:rPr>
                        <a:t>Low</a:t>
                      </a:r>
                      <a:endParaRPr lang="en-US" sz="1600" b="1" dirty="0">
                        <a:effectLst/>
                        <a:latin typeface="Calibri" panose="020F0502020204030204" pitchFamily="34" charset="0"/>
                        <a:ea typeface="Calibri" panose="020F0502020204030204" pitchFamily="34" charset="0"/>
                      </a:endParaRPr>
                    </a:p>
                  </a:txBody>
                  <a:tcPr marL="50800" marR="50800" marT="50800" marB="50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b="0" i="0" dirty="0">
                          <a:effectLst/>
                          <a:latin typeface="Calibri" panose="020F0502020204030204" pitchFamily="34" charset="0"/>
                        </a:rPr>
                        <a:t>High</a:t>
                      </a:r>
                      <a:endParaRPr lang="en-US" sz="1600" b="1" dirty="0">
                        <a:effectLst/>
                        <a:latin typeface="Calibri" panose="020F0502020204030204" pitchFamily="34" charset="0"/>
                        <a:ea typeface="Calibri" panose="020F0502020204030204" pitchFamily="34" charset="0"/>
                      </a:endParaRPr>
                    </a:p>
                  </a:txBody>
                  <a:tcPr marL="50800" marR="50800" marT="50800" marB="50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spcBef>
                          <a:spcPts val="0"/>
                        </a:spcBef>
                        <a:spcAft>
                          <a:spcPts val="0"/>
                        </a:spcAft>
                      </a:pPr>
                      <a:r>
                        <a:rPr lang="en-US" sz="1600" b="0" i="0" dirty="0">
                          <a:effectLst/>
                          <a:latin typeface="Calibri" panose="020F0502020204030204" pitchFamily="34" charset="0"/>
                        </a:rPr>
                        <a:t>Increase the size of Edge node</a:t>
                      </a:r>
                    </a:p>
                    <a:p>
                      <a:pPr marL="0" marR="0">
                        <a:spcBef>
                          <a:spcPts val="0"/>
                        </a:spcBef>
                        <a:spcAft>
                          <a:spcPts val="0"/>
                        </a:spcAft>
                      </a:pPr>
                      <a:r>
                        <a:rPr lang="en-US" sz="1600" b="0" i="0" dirty="0">
                          <a:effectLst/>
                          <a:latin typeface="Calibri" panose="020F0502020204030204" pitchFamily="34" charset="0"/>
                        </a:rPr>
                        <a:t>Or find out an Edge node with low utilization and move the LB</a:t>
                      </a:r>
                    </a:p>
                    <a:p>
                      <a:pPr marL="0" marR="0">
                        <a:spcBef>
                          <a:spcPts val="0"/>
                        </a:spcBef>
                        <a:spcAft>
                          <a:spcPts val="0"/>
                        </a:spcAft>
                      </a:pPr>
                      <a:r>
                        <a:rPr lang="en-US" sz="1600" b="0" i="0" dirty="0">
                          <a:effectLst/>
                          <a:latin typeface="Calibri" panose="020F0502020204030204" pitchFamily="34" charset="0"/>
                        </a:rPr>
                        <a:t>Or add  a new Edge node and move the LB into</a:t>
                      </a:r>
                      <a:endParaRPr lang="en-US" sz="1600" dirty="0">
                        <a:effectLst/>
                        <a:latin typeface="Calibri" panose="020F0502020204030204" pitchFamily="34" charset="0"/>
                        <a:ea typeface="Calibri" panose="020F0502020204030204" pitchFamily="34" charset="0"/>
                      </a:endParaRPr>
                    </a:p>
                  </a:txBody>
                  <a:tcPr marR="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02909033"/>
                  </a:ext>
                </a:extLst>
              </a:tr>
              <a:tr h="0">
                <a:tc>
                  <a:txBody>
                    <a:bodyPr/>
                    <a:lstStyle/>
                    <a:p>
                      <a:pPr marL="0" marR="0" algn="ctr">
                        <a:spcBef>
                          <a:spcPts val="0"/>
                        </a:spcBef>
                        <a:spcAft>
                          <a:spcPts val="0"/>
                        </a:spcAft>
                      </a:pPr>
                      <a:r>
                        <a:rPr lang="en-US" sz="1600" b="0" i="0" dirty="0">
                          <a:effectLst/>
                          <a:latin typeface="Calibri" panose="020F0502020204030204" pitchFamily="34" charset="0"/>
                        </a:rPr>
                        <a:t>High </a:t>
                      </a:r>
                      <a:endParaRPr lang="en-US" sz="1600" b="1" dirty="0">
                        <a:effectLst/>
                        <a:latin typeface="Calibri" panose="020F0502020204030204" pitchFamily="34" charset="0"/>
                        <a:ea typeface="Calibri" panose="020F0502020204030204" pitchFamily="34" charset="0"/>
                      </a:endParaRPr>
                    </a:p>
                  </a:txBody>
                  <a:tcPr marL="50800" marR="50800" marT="50800" marB="50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b="0" i="0" dirty="0">
                          <a:effectLst/>
                          <a:latin typeface="Calibri" panose="020F0502020204030204" pitchFamily="34" charset="0"/>
                        </a:rPr>
                        <a:t>Low</a:t>
                      </a:r>
                      <a:endParaRPr lang="en-US" sz="1600" b="1" dirty="0">
                        <a:effectLst/>
                        <a:latin typeface="Calibri" panose="020F0502020204030204" pitchFamily="34" charset="0"/>
                        <a:ea typeface="Calibri" panose="020F0502020204030204" pitchFamily="34" charset="0"/>
                      </a:endParaRPr>
                    </a:p>
                  </a:txBody>
                  <a:tcPr marL="50800" marR="50800" marT="50800" marB="50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spcBef>
                          <a:spcPts val="0"/>
                        </a:spcBef>
                        <a:spcAft>
                          <a:spcPts val="0"/>
                        </a:spcAft>
                      </a:pPr>
                      <a:r>
                        <a:rPr lang="en-US" sz="1600" b="0" i="0" dirty="0">
                          <a:effectLst/>
                          <a:latin typeface="Calibri" panose="020F0502020204030204" pitchFamily="34" charset="0"/>
                        </a:rPr>
                        <a:t>Increase the LB instance size</a:t>
                      </a:r>
                      <a:endParaRPr lang="en-US" sz="1600" dirty="0">
                        <a:effectLst/>
                        <a:latin typeface="Calibri" panose="020F0502020204030204" pitchFamily="34" charset="0"/>
                        <a:ea typeface="Calibri" panose="020F0502020204030204" pitchFamily="34" charset="0"/>
                      </a:endParaRPr>
                    </a:p>
                  </a:txBody>
                  <a:tcPr marR="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927729586"/>
                  </a:ext>
                </a:extLst>
              </a:tr>
              <a:tr h="0">
                <a:tc>
                  <a:txBody>
                    <a:bodyPr/>
                    <a:lstStyle/>
                    <a:p>
                      <a:pPr marL="0" marR="0" algn="ctr">
                        <a:spcBef>
                          <a:spcPts val="0"/>
                        </a:spcBef>
                        <a:spcAft>
                          <a:spcPts val="0"/>
                        </a:spcAft>
                      </a:pPr>
                      <a:r>
                        <a:rPr lang="en-US" sz="1600" b="0" i="0" dirty="0">
                          <a:effectLst/>
                          <a:latin typeface="Calibri" panose="020F0502020204030204" pitchFamily="34" charset="0"/>
                        </a:rPr>
                        <a:t>High</a:t>
                      </a:r>
                      <a:endParaRPr lang="en-US" sz="1600" b="1" dirty="0">
                        <a:effectLst/>
                        <a:latin typeface="Calibri" panose="020F0502020204030204" pitchFamily="34" charset="0"/>
                        <a:ea typeface="Calibri" panose="020F0502020204030204" pitchFamily="34" charset="0"/>
                      </a:endParaRPr>
                    </a:p>
                  </a:txBody>
                  <a:tcPr marL="50800" marR="50800" marT="50800" marB="50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b="0" i="0" dirty="0">
                          <a:effectLst/>
                          <a:latin typeface="Calibri" panose="020F0502020204030204" pitchFamily="34" charset="0"/>
                        </a:rPr>
                        <a:t>High</a:t>
                      </a:r>
                      <a:endParaRPr lang="en-US" sz="1600" b="1" dirty="0">
                        <a:effectLst/>
                        <a:latin typeface="Calibri" panose="020F0502020204030204" pitchFamily="34" charset="0"/>
                        <a:ea typeface="Calibri" panose="020F0502020204030204" pitchFamily="34" charset="0"/>
                      </a:endParaRPr>
                    </a:p>
                  </a:txBody>
                  <a:tcPr marL="50800" marR="50800" marT="50800" marB="50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spcBef>
                          <a:spcPts val="0"/>
                        </a:spcBef>
                        <a:spcAft>
                          <a:spcPts val="0"/>
                        </a:spcAft>
                      </a:pPr>
                      <a:r>
                        <a:rPr lang="en-US" sz="1600" b="0" i="0" dirty="0">
                          <a:effectLst/>
                          <a:latin typeface="Calibri" panose="020F0502020204030204" pitchFamily="34" charset="0"/>
                        </a:rPr>
                        <a:t>Increase the size of Edge node</a:t>
                      </a:r>
                    </a:p>
                    <a:p>
                      <a:pPr marL="0" marR="0">
                        <a:spcBef>
                          <a:spcPts val="0"/>
                        </a:spcBef>
                        <a:spcAft>
                          <a:spcPts val="0"/>
                        </a:spcAft>
                      </a:pPr>
                      <a:r>
                        <a:rPr lang="en-US" sz="1600" b="0" i="0" dirty="0">
                          <a:effectLst/>
                          <a:latin typeface="Calibri" panose="020F0502020204030204" pitchFamily="34" charset="0"/>
                        </a:rPr>
                        <a:t>Or find out an Edge node with low utilization and move the LB</a:t>
                      </a:r>
                    </a:p>
                    <a:p>
                      <a:pPr marL="0" marR="0">
                        <a:spcBef>
                          <a:spcPts val="0"/>
                        </a:spcBef>
                        <a:spcAft>
                          <a:spcPts val="0"/>
                        </a:spcAft>
                      </a:pPr>
                      <a:r>
                        <a:rPr lang="en-US" sz="1600" b="0" i="0" dirty="0">
                          <a:effectLst/>
                          <a:latin typeface="Calibri" panose="020F0502020204030204" pitchFamily="34" charset="0"/>
                        </a:rPr>
                        <a:t>Or add a new Edge node and move the LB</a:t>
                      </a:r>
                      <a:endParaRPr lang="en-US" sz="1600" dirty="0">
                        <a:effectLst/>
                        <a:latin typeface="Calibri" panose="020F0502020204030204" pitchFamily="34" charset="0"/>
                        <a:ea typeface="Calibri" panose="020F0502020204030204" pitchFamily="34" charset="0"/>
                      </a:endParaRPr>
                    </a:p>
                  </a:txBody>
                  <a:tcPr marR="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51969222"/>
                  </a:ext>
                </a:extLst>
              </a:tr>
            </a:tbl>
          </a:graphicData>
        </a:graphic>
      </p:graphicFrame>
    </p:spTree>
    <p:extLst>
      <p:ext uri="{BB962C8B-B14F-4D97-AF65-F5344CB8AC3E}">
        <p14:creationId xmlns:p14="http://schemas.microsoft.com/office/powerpoint/2010/main" val="1430540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a:xfrm>
            <a:off x="616504" y="1600201"/>
            <a:ext cx="11372295" cy="4572000"/>
          </a:xfrm>
        </p:spPr>
        <p:txBody>
          <a:bodyPr/>
          <a:lstStyle/>
          <a:p>
            <a:pPr marL="342900" indent="-342900">
              <a:buFont typeface="Arial" panose="020B0604020202020204" pitchFamily="34" charset="0"/>
              <a:buChar char="•"/>
            </a:pPr>
            <a:r>
              <a:rPr lang="en-US" dirty="0"/>
              <a:t>LB Performance is related to the Edge Node CPU.</a:t>
            </a:r>
          </a:p>
          <a:p>
            <a:pPr marL="800100" lvl="1" indent="-342900"/>
            <a:r>
              <a:rPr lang="en-US" dirty="0"/>
              <a:t>By default 1/2 of the Edge Node vCPU are used by DPDK</a:t>
            </a:r>
          </a:p>
          <a:p>
            <a:pPr lvl="3" indent="0">
              <a:buNone/>
            </a:pPr>
            <a:r>
              <a:rPr lang="en-US" sz="1200" i="1" dirty="0"/>
              <a:t>(Edge Nodes BM: 1/2 of its Cores or 1/4 if hyperthreading enabled)</a:t>
            </a:r>
          </a:p>
          <a:p>
            <a:pPr marL="1087438" lvl="2" indent="-342900"/>
            <a:r>
              <a:rPr lang="en-US" dirty="0"/>
              <a:t>For instance on Edge Large (8 vCPU), DPDK uses 4 vCPU, and so remaining 4 vCPU are available for other services such as LB.</a:t>
            </a:r>
          </a:p>
          <a:p>
            <a:pPr marL="342900" indent="-342900">
              <a:buFont typeface="Arial" panose="020B0604020202020204" pitchFamily="34" charset="0"/>
              <a:buChar char="•"/>
            </a:pPr>
            <a:r>
              <a:rPr lang="en-US" dirty="0"/>
              <a:t>Monitor the Edge Node CPU via SSH (as root)</a:t>
            </a:r>
          </a:p>
          <a:p>
            <a:pPr marL="800100" lvl="1" indent="-342900"/>
            <a:r>
              <a:rPr lang="fr-FR" dirty="0"/>
              <a:t>"top" + "1”</a:t>
            </a:r>
            <a:endParaRPr lang="en-US" sz="1600" dirty="0"/>
          </a:p>
          <a:p>
            <a:pPr marL="800100" lvl="1" indent="-342900"/>
            <a:endParaRPr lang="en-US" sz="1600" dirty="0"/>
          </a:p>
          <a:p>
            <a:pPr marL="800100" lvl="1" indent="-342900"/>
            <a:endParaRPr lang="en-US" sz="1600" dirty="0"/>
          </a:p>
          <a:p>
            <a:pPr marL="800100" lvl="1" indent="-342900"/>
            <a:endParaRPr lang="en-US" sz="1600" dirty="0"/>
          </a:p>
          <a:p>
            <a:pPr marL="800100" lvl="1" indent="-342900"/>
            <a:endParaRPr lang="en-US" sz="1600" dirty="0"/>
          </a:p>
          <a:p>
            <a:pPr marL="800100" lvl="1" indent="-342900"/>
            <a:endParaRPr lang="en-US" sz="1400" dirty="0"/>
          </a:p>
          <a:p>
            <a:pPr marL="742950" lvl="1" indent="-285750">
              <a:spcBef>
                <a:spcPts val="0"/>
              </a:spcBef>
            </a:pPr>
            <a:r>
              <a:rPr lang="en-US" sz="1600" dirty="0"/>
              <a:t>Check if any of those is constantly using high CPU</a:t>
            </a:r>
          </a:p>
          <a:p>
            <a:pPr marL="742950" lvl="1" indent="-285750">
              <a:spcBef>
                <a:spcPts val="600"/>
              </a:spcBef>
            </a:pPr>
            <a:r>
              <a:rPr lang="en-US" sz="1600" dirty="0"/>
              <a:t>If that's the case, you reach the Edge Node performance limit</a:t>
            </a:r>
          </a:p>
          <a:p>
            <a:pPr lvl="2" indent="0">
              <a:spcBef>
                <a:spcPts val="0"/>
              </a:spcBef>
              <a:buNone/>
            </a:pPr>
            <a:endParaRPr lang="en-US" sz="1400" dirty="0">
              <a:solidFill>
                <a:srgbClr val="FF0000"/>
              </a:solidFill>
              <a:latin typeface="Courier New" panose="02070309020205020404" pitchFamily="49" charset="0"/>
              <a:cs typeface="Courier New" panose="02070309020205020404" pitchFamily="49" charset="0"/>
            </a:endParaRP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Edge Node and LB Monitoring – Performance of Edge Node (2/3)</a:t>
            </a:r>
          </a:p>
        </p:txBody>
      </p:sp>
      <p:sp>
        <p:nvSpPr>
          <p:cNvPr id="6" name="Rectangle 5">
            <a:extLst>
              <a:ext uri="{FF2B5EF4-FFF2-40B4-BE49-F238E27FC236}">
                <a16:creationId xmlns:a16="http://schemas.microsoft.com/office/drawing/2014/main" id="{7E673F6A-5D90-4317-94D1-99FBD1F2C87F}"/>
              </a:ext>
            </a:extLst>
          </p:cNvPr>
          <p:cNvSpPr/>
          <p:nvPr/>
        </p:nvSpPr>
        <p:spPr>
          <a:xfrm>
            <a:off x="8240258" y="6306749"/>
            <a:ext cx="2453762" cy="276999"/>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200" dirty="0">
                <a:solidFill>
                  <a:schemeClr val="tx2"/>
                </a:solidFill>
                <a:latin typeface="Calibri" panose="020F0502020204030204" pitchFamily="34" charset="0"/>
              </a:rPr>
              <a:t>More information in the Notes.</a:t>
            </a:r>
          </a:p>
        </p:txBody>
      </p:sp>
      <p:sp>
        <p:nvSpPr>
          <p:cNvPr id="7" name="Content Placeholder 4">
            <a:extLst>
              <a:ext uri="{FF2B5EF4-FFF2-40B4-BE49-F238E27FC236}">
                <a16:creationId xmlns:a16="http://schemas.microsoft.com/office/drawing/2014/main" id="{96617C16-04C8-7C45-B390-3E86502B4283}"/>
              </a:ext>
            </a:extLst>
          </p:cNvPr>
          <p:cNvSpPr txBox="1">
            <a:spLocks/>
          </p:cNvSpPr>
          <p:nvPr/>
        </p:nvSpPr>
        <p:spPr>
          <a:xfrm>
            <a:off x="966635" y="3775717"/>
            <a:ext cx="8282877" cy="1846659"/>
          </a:xfrm>
          <a:prstGeom prst="rect">
            <a:avLst/>
          </a:prstGeom>
        </p:spPr>
        <p:txBody>
          <a:bodyPr vert="horz" lIns="0" tIns="0" rIns="0" bIns="0" rtlCol="0">
            <a:spAutoFit/>
          </a:bodyPr>
          <a:lstStyle>
            <a:lvl1pPr marL="0" indent="0" algn="l" defTabSz="914400" rtl="0" eaLnBrk="1" latinLnBrk="0" hangingPunct="1">
              <a:lnSpc>
                <a:spcPct val="100000"/>
              </a:lnSpc>
              <a:spcBef>
                <a:spcPts val="1500"/>
              </a:spcBef>
              <a:buClr>
                <a:schemeClr val="tx1">
                  <a:lumMod val="60000"/>
                  <a:lumOff val="40000"/>
                </a:schemeClr>
              </a:buClr>
              <a:buSzPct val="90000"/>
              <a:buFont typeface="Arial" panose="020B0604020202020204" pitchFamily="34" charset="0"/>
              <a:buChar char="​"/>
              <a:defRPr sz="2000" kern="1200">
                <a:solidFill>
                  <a:schemeClr val="tx2"/>
                </a:solidFill>
                <a:latin typeface="+mn-lt"/>
                <a:ea typeface="+mn-ea"/>
                <a:cs typeface="+mn-cs"/>
              </a:defRPr>
            </a:lvl1pPr>
            <a:lvl2pPr marL="457200" indent="-184150" algn="l" defTabSz="914400" rtl="0" eaLnBrk="1" latinLnBrk="0" hangingPunct="1">
              <a:lnSpc>
                <a:spcPct val="100000"/>
              </a:lnSpc>
              <a:spcBef>
                <a:spcPts val="1200"/>
              </a:spcBef>
              <a:buClr>
                <a:schemeClr val="tx2"/>
              </a:buClr>
              <a:buSzPct val="90000"/>
              <a:buFont typeface="Arial" panose="020B0604020202020204" pitchFamily="34" charset="0"/>
              <a:buChar char="•"/>
              <a:defRPr sz="1800" kern="1200">
                <a:solidFill>
                  <a:schemeClr val="tx2"/>
                </a:solidFill>
                <a:latin typeface="+mn-lt"/>
                <a:ea typeface="+mn-ea"/>
                <a:cs typeface="+mn-cs"/>
              </a:defRPr>
            </a:lvl2pPr>
            <a:lvl3pPr marL="744538" indent="-169863" algn="l" defTabSz="914400" rtl="0" eaLnBrk="1" latinLnBrk="0" hangingPunct="1">
              <a:lnSpc>
                <a:spcPct val="100000"/>
              </a:lnSpc>
              <a:spcBef>
                <a:spcPts val="300"/>
              </a:spcBef>
              <a:spcAft>
                <a:spcPts val="0"/>
              </a:spcAft>
              <a:buClr>
                <a:schemeClr val="tx2"/>
              </a:buClr>
              <a:buSzPct val="90000"/>
              <a:buFont typeface="Camphor Std" panose="020B0504030404020204" pitchFamily="34" charset="0"/>
              <a:buChar char="–"/>
              <a:defRPr sz="1600" kern="1200">
                <a:solidFill>
                  <a:schemeClr val="tx2"/>
                </a:solidFill>
                <a:latin typeface="+mn-lt"/>
                <a:ea typeface="+mn-ea"/>
                <a:cs typeface="+mn-cs"/>
              </a:defRPr>
            </a:lvl3pPr>
            <a:lvl4pPr marL="969963" indent="-166688" algn="l" defTabSz="914400" rtl="0" eaLnBrk="1" latinLnBrk="0" hangingPunct="1">
              <a:lnSpc>
                <a:spcPct val="100000"/>
              </a:lnSpc>
              <a:spcBef>
                <a:spcPts val="300"/>
              </a:spcBef>
              <a:buClr>
                <a:schemeClr val="tx2"/>
              </a:buClr>
              <a:buSzPct val="90000"/>
              <a:buFont typeface="Arial" panose="020B0604020202020204" pitchFamily="34" charset="0"/>
              <a:buChar char="•"/>
              <a:defRPr sz="1400" kern="1200">
                <a:solidFill>
                  <a:schemeClr val="tx2"/>
                </a:solidFill>
                <a:latin typeface="+mn-lt"/>
                <a:ea typeface="+mn-ea"/>
                <a:cs typeface="+mn-cs"/>
              </a:defRPr>
            </a:lvl4pPr>
            <a:lvl5pPr marL="1143000" indent="-138113" algn="l" defTabSz="914400" rtl="0" eaLnBrk="1" latinLnBrk="0" hangingPunct="1">
              <a:lnSpc>
                <a:spcPct val="100000"/>
              </a:lnSpc>
              <a:spcBef>
                <a:spcPts val="300"/>
              </a:spcBef>
              <a:buClr>
                <a:schemeClr val="tx2"/>
              </a:buClr>
              <a:buSzPct val="90000"/>
              <a:buFont typeface="Camphor Std" panose="020B0504030404020204" pitchFamily="34" charset="0"/>
              <a:buChar char="–"/>
              <a:tabLst/>
              <a:defRPr sz="1400" kern="1200">
                <a:solidFill>
                  <a:schemeClr val="tx2"/>
                </a:solidFill>
                <a:latin typeface="+mn-lt"/>
                <a:ea typeface="+mn-ea"/>
                <a:cs typeface="+mn-cs"/>
              </a:defRPr>
            </a:lvl5pPr>
            <a:lvl6pPr marL="228600" indent="-228600" algn="l" defTabSz="914400" rtl="0" eaLnBrk="1" latinLnBrk="0" hangingPunct="1">
              <a:lnSpc>
                <a:spcPct val="100000"/>
              </a:lnSpc>
              <a:spcBef>
                <a:spcPts val="1800"/>
              </a:spcBef>
              <a:buClr>
                <a:schemeClr val="tx2"/>
              </a:buClr>
              <a:buSzPct val="90000"/>
              <a:buFont typeface="+mj-lt"/>
              <a:buAutoNum type="arabicPeriod"/>
              <a:defRPr sz="2000" kern="1200">
                <a:solidFill>
                  <a:schemeClr val="tx2"/>
                </a:solidFill>
                <a:latin typeface="+mn-lt"/>
                <a:ea typeface="+mn-ea"/>
                <a:cs typeface="+mn-cs"/>
              </a:defRPr>
            </a:lvl6pPr>
            <a:lvl7pPr marL="512763" indent="-228600" algn="l" defTabSz="914400" rtl="0" eaLnBrk="1" latinLnBrk="0" hangingPunct="1">
              <a:lnSpc>
                <a:spcPct val="100000"/>
              </a:lnSpc>
              <a:spcBef>
                <a:spcPts val="300"/>
              </a:spcBef>
              <a:buClr>
                <a:schemeClr val="tx2"/>
              </a:buClr>
              <a:buSzPct val="90000"/>
              <a:buFont typeface="+mj-lt"/>
              <a:buAutoNum type="alphaLcPeriod"/>
              <a:defRPr sz="1600" kern="1200">
                <a:solidFill>
                  <a:schemeClr val="tx2"/>
                </a:solidFill>
                <a:latin typeface="+mn-lt"/>
                <a:ea typeface="+mn-ea"/>
                <a:cs typeface="+mn-cs"/>
              </a:defRPr>
            </a:lvl7pPr>
            <a:lvl8pPr marL="741363" indent="-166688" algn="l" defTabSz="914400" rtl="0" eaLnBrk="1" latinLnBrk="0" hangingPunct="1">
              <a:lnSpc>
                <a:spcPct val="90000"/>
              </a:lnSpc>
              <a:spcBef>
                <a:spcPts val="600"/>
              </a:spcBef>
              <a:buClr>
                <a:schemeClr val="tx2"/>
              </a:buClr>
              <a:buSzPct val="90000"/>
              <a:buFont typeface="+mj-lt"/>
              <a:buAutoNum type="romanLcPeriod"/>
              <a:defRPr sz="1400" kern="1200">
                <a:solidFill>
                  <a:schemeClr val="tx2"/>
                </a:solidFill>
                <a:latin typeface="+mn-lt"/>
                <a:ea typeface="+mn-ea"/>
                <a:cs typeface="+mn-cs"/>
              </a:defRPr>
            </a:lvl8pPr>
            <a:lvl9pPr marL="284163" indent="-284163" algn="l" defTabSz="914400" rtl="0" eaLnBrk="1" latinLnBrk="0" hangingPunct="1">
              <a:lnSpc>
                <a:spcPct val="100000"/>
              </a:lnSpc>
              <a:spcBef>
                <a:spcPts val="1800"/>
              </a:spcBef>
              <a:buClr>
                <a:schemeClr val="tx2"/>
              </a:buClr>
              <a:buSzPct val="90000"/>
              <a:buFont typeface="+mj-lt"/>
              <a:buAutoNum type="alphaUcPeriod"/>
              <a:defRPr sz="2000" kern="1200">
                <a:solidFill>
                  <a:schemeClr val="tx2"/>
                </a:solidFill>
                <a:latin typeface="+mn-lt"/>
                <a:ea typeface="+mn-ea"/>
                <a:cs typeface="+mn-cs"/>
              </a:defRPr>
            </a:lvl9pPr>
          </a:lstStyle>
          <a:p>
            <a:pPr lvl="2" indent="0">
              <a:spcBef>
                <a:spcPts val="0"/>
              </a:spcBef>
              <a:buFont typeface="Camphor Std" panose="020B0504030404020204" pitchFamily="34" charset="0"/>
              <a:buNone/>
            </a:pPr>
            <a:r>
              <a:rPr lang="en-US" sz="1200" dirty="0">
                <a:latin typeface="Courier New" panose="02070309020205020404" pitchFamily="49" charset="0"/>
                <a:cs typeface="Courier New" panose="02070309020205020404" pitchFamily="49" charset="0"/>
              </a:rPr>
              <a:t>top - 00:40:49 up  8:20,  1 user,  load average: 1.87, 1.74, 1.21</a:t>
            </a:r>
          </a:p>
          <a:p>
            <a:pPr lvl="2" indent="0">
              <a:spcBef>
                <a:spcPts val="0"/>
              </a:spcBef>
              <a:buFont typeface="Camphor Std" panose="020B0504030404020204" pitchFamily="34" charset="0"/>
              <a:buNone/>
            </a:pPr>
            <a:r>
              <a:rPr lang="en-US" sz="1200" dirty="0">
                <a:latin typeface="Courier New" panose="02070309020205020404" pitchFamily="49" charset="0"/>
                <a:cs typeface="Courier New" panose="02070309020205020404" pitchFamily="49" charset="0"/>
              </a:rPr>
              <a:t>Tasks: 222 total,   1 running, 136 sleeping,   0 stopped,   1 zombie</a:t>
            </a:r>
          </a:p>
          <a:p>
            <a:pPr lvl="2" indent="0">
              <a:spcBef>
                <a:spcPts val="0"/>
              </a:spcBef>
              <a:buFont typeface="Camphor Std" panose="020B0504030404020204" pitchFamily="34" charset="0"/>
              <a:buNone/>
            </a:pPr>
            <a:r>
              <a:rPr lang="en-US" sz="1200" dirty="0">
                <a:latin typeface="Courier New" panose="02070309020205020404" pitchFamily="49" charset="0"/>
                <a:cs typeface="Courier New" panose="02070309020205020404" pitchFamily="49" charset="0"/>
              </a:rPr>
              <a:t>%Cpu0  :  5.2 us,  2.4 </a:t>
            </a:r>
            <a:r>
              <a:rPr lang="en-US" sz="1200" dirty="0" err="1">
                <a:latin typeface="Courier New" panose="02070309020205020404" pitchFamily="49" charset="0"/>
                <a:cs typeface="Courier New" panose="02070309020205020404" pitchFamily="49" charset="0"/>
              </a:rPr>
              <a:t>sy</a:t>
            </a:r>
            <a:r>
              <a:rPr lang="en-US" sz="1200" dirty="0">
                <a:latin typeface="Courier New" panose="02070309020205020404" pitchFamily="49" charset="0"/>
                <a:cs typeface="Courier New" panose="02070309020205020404" pitchFamily="49" charset="0"/>
              </a:rPr>
              <a:t>,  0.0 </a:t>
            </a:r>
            <a:r>
              <a:rPr lang="en-US" sz="1200" dirty="0" err="1">
                <a:latin typeface="Courier New" panose="02070309020205020404" pitchFamily="49" charset="0"/>
                <a:cs typeface="Courier New" panose="02070309020205020404" pitchFamily="49" charset="0"/>
              </a:rPr>
              <a:t>ni</a:t>
            </a:r>
            <a:r>
              <a:rPr lang="en-US" sz="1200" dirty="0">
                <a:latin typeface="Courier New" panose="02070309020205020404" pitchFamily="49" charset="0"/>
                <a:cs typeface="Courier New" panose="02070309020205020404" pitchFamily="49" charset="0"/>
              </a:rPr>
              <a:t>, 91.8 id,  0.7 </a:t>
            </a:r>
            <a:r>
              <a:rPr lang="en-US" sz="1200" dirty="0" err="1">
                <a:latin typeface="Courier New" panose="02070309020205020404" pitchFamily="49" charset="0"/>
                <a:cs typeface="Courier New" panose="02070309020205020404" pitchFamily="49" charset="0"/>
              </a:rPr>
              <a:t>wa</a:t>
            </a:r>
            <a:r>
              <a:rPr lang="en-US" sz="1200" dirty="0">
                <a:latin typeface="Courier New" panose="02070309020205020404" pitchFamily="49" charset="0"/>
                <a:cs typeface="Courier New" panose="02070309020205020404" pitchFamily="49" charset="0"/>
              </a:rPr>
              <a:t>,  0.0 hi,  0.0 </a:t>
            </a:r>
            <a:r>
              <a:rPr lang="en-US" sz="1200" dirty="0" err="1">
                <a:latin typeface="Courier New" panose="02070309020205020404" pitchFamily="49" charset="0"/>
                <a:cs typeface="Courier New" panose="02070309020205020404" pitchFamily="49" charset="0"/>
              </a:rPr>
              <a:t>si</a:t>
            </a:r>
            <a:r>
              <a:rPr lang="en-US" sz="1200" dirty="0">
                <a:latin typeface="Courier New" panose="02070309020205020404" pitchFamily="49" charset="0"/>
                <a:cs typeface="Courier New" panose="02070309020205020404" pitchFamily="49" charset="0"/>
              </a:rPr>
              <a:t>,  0.0 </a:t>
            </a:r>
            <a:r>
              <a:rPr lang="en-US" sz="1200" dirty="0" err="1">
                <a:latin typeface="Courier New" panose="02070309020205020404" pitchFamily="49" charset="0"/>
                <a:cs typeface="Courier New" panose="02070309020205020404" pitchFamily="49" charset="0"/>
              </a:rPr>
              <a:t>st</a:t>
            </a:r>
            <a:endParaRPr lang="en-US" sz="1200" dirty="0">
              <a:latin typeface="Courier New" panose="02070309020205020404" pitchFamily="49" charset="0"/>
              <a:cs typeface="Courier New" panose="02070309020205020404" pitchFamily="49" charset="0"/>
            </a:endParaRPr>
          </a:p>
          <a:p>
            <a:pPr lvl="2" indent="0">
              <a:spcBef>
                <a:spcPts val="0"/>
              </a:spcBef>
              <a:buFont typeface="Camphor Std" panose="020B0504030404020204" pitchFamily="34" charset="0"/>
              <a:buNone/>
            </a:pPr>
            <a:r>
              <a:rPr lang="en-US" sz="1200" dirty="0">
                <a:latin typeface="Courier New" panose="02070309020205020404" pitchFamily="49" charset="0"/>
                <a:cs typeface="Courier New" panose="02070309020205020404" pitchFamily="49" charset="0"/>
              </a:rPr>
              <a:t>%Cpu1  :  5.8 us,  1.7 </a:t>
            </a:r>
            <a:r>
              <a:rPr lang="en-US" sz="1200" dirty="0" err="1">
                <a:latin typeface="Courier New" panose="02070309020205020404" pitchFamily="49" charset="0"/>
                <a:cs typeface="Courier New" panose="02070309020205020404" pitchFamily="49" charset="0"/>
              </a:rPr>
              <a:t>sy</a:t>
            </a:r>
            <a:r>
              <a:rPr lang="en-US" sz="1200" dirty="0">
                <a:latin typeface="Courier New" panose="02070309020205020404" pitchFamily="49" charset="0"/>
                <a:cs typeface="Courier New" panose="02070309020205020404" pitchFamily="49" charset="0"/>
              </a:rPr>
              <a:t>,  0.0 </a:t>
            </a:r>
            <a:r>
              <a:rPr lang="en-US" sz="1200" dirty="0" err="1">
                <a:latin typeface="Courier New" panose="02070309020205020404" pitchFamily="49" charset="0"/>
                <a:cs typeface="Courier New" panose="02070309020205020404" pitchFamily="49" charset="0"/>
              </a:rPr>
              <a:t>ni</a:t>
            </a:r>
            <a:r>
              <a:rPr lang="en-US" sz="1200" dirty="0">
                <a:latin typeface="Courier New" panose="02070309020205020404" pitchFamily="49" charset="0"/>
                <a:cs typeface="Courier New" panose="02070309020205020404" pitchFamily="49" charset="0"/>
              </a:rPr>
              <a:t>, 92.5 id,  0.0 </a:t>
            </a:r>
            <a:r>
              <a:rPr lang="en-US" sz="1200" dirty="0" err="1">
                <a:latin typeface="Courier New" panose="02070309020205020404" pitchFamily="49" charset="0"/>
                <a:cs typeface="Courier New" panose="02070309020205020404" pitchFamily="49" charset="0"/>
              </a:rPr>
              <a:t>wa</a:t>
            </a:r>
            <a:r>
              <a:rPr lang="en-US" sz="1200" dirty="0">
                <a:latin typeface="Courier New" panose="02070309020205020404" pitchFamily="49" charset="0"/>
                <a:cs typeface="Courier New" panose="02070309020205020404" pitchFamily="49" charset="0"/>
              </a:rPr>
              <a:t>,  0.0 hi,  0.0 </a:t>
            </a:r>
            <a:r>
              <a:rPr lang="en-US" sz="1200" dirty="0" err="1">
                <a:latin typeface="Courier New" panose="02070309020205020404" pitchFamily="49" charset="0"/>
                <a:cs typeface="Courier New" panose="02070309020205020404" pitchFamily="49" charset="0"/>
              </a:rPr>
              <a:t>si</a:t>
            </a:r>
            <a:r>
              <a:rPr lang="en-US" sz="1200" dirty="0">
                <a:latin typeface="Courier New" panose="02070309020205020404" pitchFamily="49" charset="0"/>
                <a:cs typeface="Courier New" panose="02070309020205020404" pitchFamily="49" charset="0"/>
              </a:rPr>
              <a:t>,  0.0 </a:t>
            </a:r>
            <a:r>
              <a:rPr lang="en-US" sz="1200" dirty="0" err="1">
                <a:latin typeface="Courier New" panose="02070309020205020404" pitchFamily="49" charset="0"/>
                <a:cs typeface="Courier New" panose="02070309020205020404" pitchFamily="49" charset="0"/>
              </a:rPr>
              <a:t>st</a:t>
            </a:r>
            <a:endParaRPr lang="en-US" sz="1200" dirty="0">
              <a:latin typeface="Courier New" panose="02070309020205020404" pitchFamily="49" charset="0"/>
              <a:cs typeface="Courier New" panose="02070309020205020404" pitchFamily="49" charset="0"/>
            </a:endParaRPr>
          </a:p>
          <a:p>
            <a:pPr lvl="2" indent="0">
              <a:spcBef>
                <a:spcPts val="0"/>
              </a:spcBef>
              <a:buFont typeface="Camphor Std" panose="020B0504030404020204" pitchFamily="34" charset="0"/>
              <a:buNone/>
            </a:pPr>
            <a:r>
              <a:rPr lang="en-US" sz="1200" dirty="0">
                <a:latin typeface="Courier New" panose="02070309020205020404" pitchFamily="49" charset="0"/>
                <a:cs typeface="Courier New" panose="02070309020205020404" pitchFamily="49" charset="0"/>
              </a:rPr>
              <a:t>%Cpu2  :  6.2 us,  1.4 </a:t>
            </a:r>
            <a:r>
              <a:rPr lang="en-US" sz="1200" dirty="0" err="1">
                <a:latin typeface="Courier New" panose="02070309020205020404" pitchFamily="49" charset="0"/>
                <a:cs typeface="Courier New" panose="02070309020205020404" pitchFamily="49" charset="0"/>
              </a:rPr>
              <a:t>sy</a:t>
            </a:r>
            <a:r>
              <a:rPr lang="en-US" sz="1200" dirty="0">
                <a:latin typeface="Courier New" panose="02070309020205020404" pitchFamily="49" charset="0"/>
                <a:cs typeface="Courier New" panose="02070309020205020404" pitchFamily="49" charset="0"/>
              </a:rPr>
              <a:t>,  0.0 </a:t>
            </a:r>
            <a:r>
              <a:rPr lang="en-US" sz="1200" dirty="0" err="1">
                <a:latin typeface="Courier New" panose="02070309020205020404" pitchFamily="49" charset="0"/>
                <a:cs typeface="Courier New" panose="02070309020205020404" pitchFamily="49" charset="0"/>
              </a:rPr>
              <a:t>ni</a:t>
            </a:r>
            <a:r>
              <a:rPr lang="en-US" sz="1200" dirty="0">
                <a:latin typeface="Courier New" panose="02070309020205020404" pitchFamily="49" charset="0"/>
                <a:cs typeface="Courier New" panose="02070309020205020404" pitchFamily="49" charset="0"/>
              </a:rPr>
              <a:t>, 92.5 id,  0.0 </a:t>
            </a:r>
            <a:r>
              <a:rPr lang="en-US" sz="1200" dirty="0" err="1">
                <a:latin typeface="Courier New" panose="02070309020205020404" pitchFamily="49" charset="0"/>
                <a:cs typeface="Courier New" panose="02070309020205020404" pitchFamily="49" charset="0"/>
              </a:rPr>
              <a:t>wa</a:t>
            </a:r>
            <a:r>
              <a:rPr lang="en-US" sz="1200" dirty="0">
                <a:latin typeface="Courier New" panose="02070309020205020404" pitchFamily="49" charset="0"/>
                <a:cs typeface="Courier New" panose="02070309020205020404" pitchFamily="49" charset="0"/>
              </a:rPr>
              <a:t>,  0.0 hi,  0.0 </a:t>
            </a:r>
            <a:r>
              <a:rPr lang="en-US" sz="1200" dirty="0" err="1">
                <a:latin typeface="Courier New" panose="02070309020205020404" pitchFamily="49" charset="0"/>
                <a:cs typeface="Courier New" panose="02070309020205020404" pitchFamily="49" charset="0"/>
              </a:rPr>
              <a:t>si</a:t>
            </a:r>
            <a:r>
              <a:rPr lang="en-US" sz="1200" dirty="0">
                <a:latin typeface="Courier New" panose="02070309020205020404" pitchFamily="49" charset="0"/>
                <a:cs typeface="Courier New" panose="02070309020205020404" pitchFamily="49" charset="0"/>
              </a:rPr>
              <a:t>,  0.0 </a:t>
            </a:r>
            <a:r>
              <a:rPr lang="en-US" sz="1200" dirty="0" err="1">
                <a:latin typeface="Courier New" panose="02070309020205020404" pitchFamily="49" charset="0"/>
                <a:cs typeface="Courier New" panose="02070309020205020404" pitchFamily="49" charset="0"/>
              </a:rPr>
              <a:t>st</a:t>
            </a:r>
            <a:endParaRPr lang="en-US" sz="1200" dirty="0">
              <a:latin typeface="Courier New" panose="02070309020205020404" pitchFamily="49" charset="0"/>
              <a:cs typeface="Courier New" panose="02070309020205020404" pitchFamily="49" charset="0"/>
            </a:endParaRPr>
          </a:p>
          <a:p>
            <a:pPr lvl="2" indent="0">
              <a:spcBef>
                <a:spcPts val="0"/>
              </a:spcBef>
              <a:buFont typeface="Camphor Std" panose="020B0504030404020204" pitchFamily="34" charset="0"/>
              <a:buNone/>
            </a:pPr>
            <a:r>
              <a:rPr lang="en-US" sz="1200" dirty="0">
                <a:latin typeface="Courier New" panose="02070309020205020404" pitchFamily="49" charset="0"/>
                <a:cs typeface="Courier New" panose="02070309020205020404" pitchFamily="49" charset="0"/>
              </a:rPr>
              <a:t>%Cpu3  :  5.5 us,  2.1 </a:t>
            </a:r>
            <a:r>
              <a:rPr lang="en-US" sz="1200" dirty="0" err="1">
                <a:latin typeface="Courier New" panose="02070309020205020404" pitchFamily="49" charset="0"/>
                <a:cs typeface="Courier New" panose="02070309020205020404" pitchFamily="49" charset="0"/>
              </a:rPr>
              <a:t>sy</a:t>
            </a:r>
            <a:r>
              <a:rPr lang="en-US" sz="1200" dirty="0">
                <a:latin typeface="Courier New" panose="02070309020205020404" pitchFamily="49" charset="0"/>
                <a:cs typeface="Courier New" panose="02070309020205020404" pitchFamily="49" charset="0"/>
              </a:rPr>
              <a:t>,  0.0 </a:t>
            </a:r>
            <a:r>
              <a:rPr lang="en-US" sz="1200" dirty="0" err="1">
                <a:latin typeface="Courier New" panose="02070309020205020404" pitchFamily="49" charset="0"/>
                <a:cs typeface="Courier New" panose="02070309020205020404" pitchFamily="49" charset="0"/>
              </a:rPr>
              <a:t>ni</a:t>
            </a:r>
            <a:r>
              <a:rPr lang="en-US" sz="1200" dirty="0">
                <a:latin typeface="Courier New" panose="02070309020205020404" pitchFamily="49" charset="0"/>
                <a:cs typeface="Courier New" panose="02070309020205020404" pitchFamily="49" charset="0"/>
              </a:rPr>
              <a:t>, 92.5 id,  0.0 </a:t>
            </a:r>
            <a:r>
              <a:rPr lang="en-US" sz="1200" dirty="0" err="1">
                <a:latin typeface="Courier New" panose="02070309020205020404" pitchFamily="49" charset="0"/>
                <a:cs typeface="Courier New" panose="02070309020205020404" pitchFamily="49" charset="0"/>
              </a:rPr>
              <a:t>wa</a:t>
            </a:r>
            <a:r>
              <a:rPr lang="en-US" sz="1200" dirty="0">
                <a:latin typeface="Courier New" panose="02070309020205020404" pitchFamily="49" charset="0"/>
                <a:cs typeface="Courier New" panose="02070309020205020404" pitchFamily="49" charset="0"/>
              </a:rPr>
              <a:t>,  0.0 hi,  0.0 </a:t>
            </a:r>
            <a:r>
              <a:rPr lang="en-US" sz="1200" dirty="0" err="1">
                <a:latin typeface="Courier New" panose="02070309020205020404" pitchFamily="49" charset="0"/>
                <a:cs typeface="Courier New" panose="02070309020205020404" pitchFamily="49" charset="0"/>
              </a:rPr>
              <a:t>si</a:t>
            </a:r>
            <a:r>
              <a:rPr lang="en-US" sz="1200" dirty="0">
                <a:latin typeface="Courier New" panose="02070309020205020404" pitchFamily="49" charset="0"/>
                <a:cs typeface="Courier New" panose="02070309020205020404" pitchFamily="49" charset="0"/>
              </a:rPr>
              <a:t>,  0.0 </a:t>
            </a:r>
            <a:r>
              <a:rPr lang="en-US" sz="1200" dirty="0" err="1">
                <a:latin typeface="Courier New" panose="02070309020205020404" pitchFamily="49" charset="0"/>
                <a:cs typeface="Courier New" panose="02070309020205020404" pitchFamily="49" charset="0"/>
              </a:rPr>
              <a:t>st</a:t>
            </a:r>
            <a:endParaRPr lang="en-US" sz="1200" dirty="0">
              <a:latin typeface="Courier New" panose="02070309020205020404" pitchFamily="49" charset="0"/>
              <a:cs typeface="Courier New" panose="02070309020205020404" pitchFamily="49" charset="0"/>
            </a:endParaRPr>
          </a:p>
          <a:p>
            <a:pPr lvl="2" indent="0">
              <a:spcBef>
                <a:spcPts val="0"/>
              </a:spcBef>
              <a:buFont typeface="Camphor Std" panose="020B0504030404020204" pitchFamily="34" charset="0"/>
              <a:buNone/>
            </a:pPr>
            <a:r>
              <a:rPr lang="en-US" sz="1200" dirty="0">
                <a:solidFill>
                  <a:srgbClr val="FF0000"/>
                </a:solidFill>
                <a:latin typeface="Courier New" panose="02070309020205020404" pitchFamily="49" charset="0"/>
                <a:cs typeface="Courier New" panose="02070309020205020404" pitchFamily="49" charset="0"/>
              </a:rPr>
              <a:t>%Cpu4  :  3.8 us,  3.1 </a:t>
            </a:r>
            <a:r>
              <a:rPr lang="en-US" sz="1200" dirty="0" err="1">
                <a:solidFill>
                  <a:srgbClr val="FF0000"/>
                </a:solidFill>
                <a:latin typeface="Courier New" panose="02070309020205020404" pitchFamily="49" charset="0"/>
                <a:cs typeface="Courier New" panose="02070309020205020404" pitchFamily="49" charset="0"/>
              </a:rPr>
              <a:t>sy</a:t>
            </a:r>
            <a:r>
              <a:rPr lang="en-US" sz="1200" dirty="0">
                <a:solidFill>
                  <a:srgbClr val="FF0000"/>
                </a:solidFill>
                <a:latin typeface="Courier New" panose="02070309020205020404" pitchFamily="49" charset="0"/>
                <a:cs typeface="Courier New" panose="02070309020205020404" pitchFamily="49" charset="0"/>
              </a:rPr>
              <a:t>,  0.0 </a:t>
            </a:r>
            <a:r>
              <a:rPr lang="en-US" sz="1200" dirty="0" err="1">
                <a:solidFill>
                  <a:srgbClr val="FF0000"/>
                </a:solidFill>
                <a:latin typeface="Courier New" panose="02070309020205020404" pitchFamily="49" charset="0"/>
                <a:cs typeface="Courier New" panose="02070309020205020404" pitchFamily="49" charset="0"/>
              </a:rPr>
              <a:t>ni</a:t>
            </a:r>
            <a:r>
              <a:rPr lang="en-US" sz="1200" dirty="0">
                <a:solidFill>
                  <a:srgbClr val="FF0000"/>
                </a:solidFill>
                <a:latin typeface="Courier New" panose="02070309020205020404" pitchFamily="49" charset="0"/>
                <a:cs typeface="Courier New" panose="02070309020205020404" pitchFamily="49" charset="0"/>
              </a:rPr>
              <a:t>, 93.1 id,  0.0 </a:t>
            </a:r>
            <a:r>
              <a:rPr lang="en-US" sz="1200" dirty="0" err="1">
                <a:solidFill>
                  <a:srgbClr val="FF0000"/>
                </a:solidFill>
                <a:latin typeface="Courier New" panose="02070309020205020404" pitchFamily="49" charset="0"/>
                <a:cs typeface="Courier New" panose="02070309020205020404" pitchFamily="49" charset="0"/>
              </a:rPr>
              <a:t>wa</a:t>
            </a:r>
            <a:r>
              <a:rPr lang="en-US" sz="1200" dirty="0">
                <a:solidFill>
                  <a:srgbClr val="FF0000"/>
                </a:solidFill>
                <a:latin typeface="Courier New" panose="02070309020205020404" pitchFamily="49" charset="0"/>
                <a:cs typeface="Courier New" panose="02070309020205020404" pitchFamily="49" charset="0"/>
              </a:rPr>
              <a:t>,  0.0 hi,  0.0 </a:t>
            </a:r>
            <a:r>
              <a:rPr lang="en-US" sz="1200" dirty="0" err="1">
                <a:solidFill>
                  <a:srgbClr val="FF0000"/>
                </a:solidFill>
                <a:latin typeface="Courier New" panose="02070309020205020404" pitchFamily="49" charset="0"/>
                <a:cs typeface="Courier New" panose="02070309020205020404" pitchFamily="49" charset="0"/>
              </a:rPr>
              <a:t>si</a:t>
            </a:r>
            <a:r>
              <a:rPr lang="en-US" sz="1200" dirty="0">
                <a:solidFill>
                  <a:srgbClr val="FF0000"/>
                </a:solidFill>
                <a:latin typeface="Courier New" panose="02070309020205020404" pitchFamily="49" charset="0"/>
                <a:cs typeface="Courier New" panose="02070309020205020404" pitchFamily="49" charset="0"/>
              </a:rPr>
              <a:t>,  0.0 </a:t>
            </a:r>
            <a:r>
              <a:rPr lang="en-US" sz="1200" dirty="0" err="1">
                <a:solidFill>
                  <a:srgbClr val="FF0000"/>
                </a:solidFill>
                <a:latin typeface="Courier New" panose="02070309020205020404" pitchFamily="49" charset="0"/>
                <a:cs typeface="Courier New" panose="02070309020205020404" pitchFamily="49" charset="0"/>
              </a:rPr>
              <a:t>st</a:t>
            </a:r>
            <a:endParaRPr lang="en-US" sz="1200" dirty="0">
              <a:solidFill>
                <a:srgbClr val="FF0000"/>
              </a:solidFill>
              <a:latin typeface="Courier New" panose="02070309020205020404" pitchFamily="49" charset="0"/>
              <a:cs typeface="Courier New" panose="02070309020205020404" pitchFamily="49" charset="0"/>
            </a:endParaRPr>
          </a:p>
          <a:p>
            <a:pPr lvl="2" indent="0">
              <a:spcBef>
                <a:spcPts val="0"/>
              </a:spcBef>
              <a:buFont typeface="Camphor Std" panose="020B0504030404020204" pitchFamily="34" charset="0"/>
              <a:buNone/>
            </a:pPr>
            <a:r>
              <a:rPr lang="en-US" sz="1200" dirty="0">
                <a:solidFill>
                  <a:srgbClr val="FF0000"/>
                </a:solidFill>
                <a:latin typeface="Courier New" panose="02070309020205020404" pitchFamily="49" charset="0"/>
                <a:cs typeface="Courier New" panose="02070309020205020404" pitchFamily="49" charset="0"/>
              </a:rPr>
              <a:t>%Cpu5  :  3.1 us,  2.1 </a:t>
            </a:r>
            <a:r>
              <a:rPr lang="en-US" sz="1200" dirty="0" err="1">
                <a:solidFill>
                  <a:srgbClr val="FF0000"/>
                </a:solidFill>
                <a:latin typeface="Courier New" panose="02070309020205020404" pitchFamily="49" charset="0"/>
                <a:cs typeface="Courier New" panose="02070309020205020404" pitchFamily="49" charset="0"/>
              </a:rPr>
              <a:t>sy</a:t>
            </a:r>
            <a:r>
              <a:rPr lang="en-US" sz="1200" dirty="0">
                <a:solidFill>
                  <a:srgbClr val="FF0000"/>
                </a:solidFill>
                <a:latin typeface="Courier New" panose="02070309020205020404" pitchFamily="49" charset="0"/>
                <a:cs typeface="Courier New" panose="02070309020205020404" pitchFamily="49" charset="0"/>
              </a:rPr>
              <a:t>,  0.0 </a:t>
            </a:r>
            <a:r>
              <a:rPr lang="en-US" sz="1200" dirty="0" err="1">
                <a:solidFill>
                  <a:srgbClr val="FF0000"/>
                </a:solidFill>
                <a:latin typeface="Courier New" panose="02070309020205020404" pitchFamily="49" charset="0"/>
                <a:cs typeface="Courier New" panose="02070309020205020404" pitchFamily="49" charset="0"/>
              </a:rPr>
              <a:t>ni</a:t>
            </a:r>
            <a:r>
              <a:rPr lang="en-US" sz="1200" dirty="0">
                <a:solidFill>
                  <a:srgbClr val="FF0000"/>
                </a:solidFill>
                <a:latin typeface="Courier New" panose="02070309020205020404" pitchFamily="49" charset="0"/>
                <a:cs typeface="Courier New" panose="02070309020205020404" pitchFamily="49" charset="0"/>
              </a:rPr>
              <a:t>, 94.8 id,  0.0 </a:t>
            </a:r>
            <a:r>
              <a:rPr lang="en-US" sz="1200" dirty="0" err="1">
                <a:solidFill>
                  <a:srgbClr val="FF0000"/>
                </a:solidFill>
                <a:latin typeface="Courier New" panose="02070309020205020404" pitchFamily="49" charset="0"/>
                <a:cs typeface="Courier New" panose="02070309020205020404" pitchFamily="49" charset="0"/>
              </a:rPr>
              <a:t>wa</a:t>
            </a:r>
            <a:r>
              <a:rPr lang="en-US" sz="1200" dirty="0">
                <a:solidFill>
                  <a:srgbClr val="FF0000"/>
                </a:solidFill>
                <a:latin typeface="Courier New" panose="02070309020205020404" pitchFamily="49" charset="0"/>
                <a:cs typeface="Courier New" panose="02070309020205020404" pitchFamily="49" charset="0"/>
              </a:rPr>
              <a:t>,  0.0 hi,  0.0 </a:t>
            </a:r>
            <a:r>
              <a:rPr lang="en-US" sz="1200" dirty="0" err="1">
                <a:solidFill>
                  <a:srgbClr val="FF0000"/>
                </a:solidFill>
                <a:latin typeface="Courier New" panose="02070309020205020404" pitchFamily="49" charset="0"/>
                <a:cs typeface="Courier New" panose="02070309020205020404" pitchFamily="49" charset="0"/>
              </a:rPr>
              <a:t>si</a:t>
            </a:r>
            <a:r>
              <a:rPr lang="en-US" sz="1200" dirty="0">
                <a:solidFill>
                  <a:srgbClr val="FF0000"/>
                </a:solidFill>
                <a:latin typeface="Courier New" panose="02070309020205020404" pitchFamily="49" charset="0"/>
                <a:cs typeface="Courier New" panose="02070309020205020404" pitchFamily="49" charset="0"/>
              </a:rPr>
              <a:t>,  0.0 </a:t>
            </a:r>
            <a:r>
              <a:rPr lang="en-US" sz="1200" dirty="0" err="1">
                <a:solidFill>
                  <a:srgbClr val="FF0000"/>
                </a:solidFill>
                <a:latin typeface="Courier New" panose="02070309020205020404" pitchFamily="49" charset="0"/>
                <a:cs typeface="Courier New" panose="02070309020205020404" pitchFamily="49" charset="0"/>
              </a:rPr>
              <a:t>st</a:t>
            </a:r>
            <a:endParaRPr lang="en-US" sz="1200" dirty="0">
              <a:solidFill>
                <a:srgbClr val="FF0000"/>
              </a:solidFill>
              <a:latin typeface="Courier New" panose="02070309020205020404" pitchFamily="49" charset="0"/>
              <a:cs typeface="Courier New" panose="02070309020205020404" pitchFamily="49" charset="0"/>
            </a:endParaRPr>
          </a:p>
          <a:p>
            <a:pPr lvl="2" indent="0">
              <a:spcBef>
                <a:spcPts val="0"/>
              </a:spcBef>
              <a:buFont typeface="Camphor Std" panose="020B0504030404020204" pitchFamily="34" charset="0"/>
              <a:buNone/>
            </a:pPr>
            <a:r>
              <a:rPr lang="en-US" sz="1200" dirty="0">
                <a:solidFill>
                  <a:srgbClr val="FF0000"/>
                </a:solidFill>
                <a:latin typeface="Courier New" panose="02070309020205020404" pitchFamily="49" charset="0"/>
                <a:cs typeface="Courier New" panose="02070309020205020404" pitchFamily="49" charset="0"/>
              </a:rPr>
              <a:t>%Cpu6  :  8.7 us,  2.1 </a:t>
            </a:r>
            <a:r>
              <a:rPr lang="en-US" sz="1200" dirty="0" err="1">
                <a:solidFill>
                  <a:srgbClr val="FF0000"/>
                </a:solidFill>
                <a:latin typeface="Courier New" panose="02070309020205020404" pitchFamily="49" charset="0"/>
                <a:cs typeface="Courier New" panose="02070309020205020404" pitchFamily="49" charset="0"/>
              </a:rPr>
              <a:t>sy</a:t>
            </a:r>
            <a:r>
              <a:rPr lang="en-US" sz="1200" dirty="0">
                <a:solidFill>
                  <a:srgbClr val="FF0000"/>
                </a:solidFill>
                <a:latin typeface="Courier New" panose="02070309020205020404" pitchFamily="49" charset="0"/>
                <a:cs typeface="Courier New" panose="02070309020205020404" pitchFamily="49" charset="0"/>
              </a:rPr>
              <a:t>,  0.0 </a:t>
            </a:r>
            <a:r>
              <a:rPr lang="en-US" sz="1200" dirty="0" err="1">
                <a:solidFill>
                  <a:srgbClr val="FF0000"/>
                </a:solidFill>
                <a:latin typeface="Courier New" panose="02070309020205020404" pitchFamily="49" charset="0"/>
                <a:cs typeface="Courier New" panose="02070309020205020404" pitchFamily="49" charset="0"/>
              </a:rPr>
              <a:t>ni</a:t>
            </a:r>
            <a:r>
              <a:rPr lang="en-US" sz="1200" dirty="0">
                <a:solidFill>
                  <a:srgbClr val="FF0000"/>
                </a:solidFill>
                <a:latin typeface="Courier New" panose="02070309020205020404" pitchFamily="49" charset="0"/>
                <a:cs typeface="Courier New" panose="02070309020205020404" pitchFamily="49" charset="0"/>
              </a:rPr>
              <a:t>, 89.2 id,  0.0 </a:t>
            </a:r>
            <a:r>
              <a:rPr lang="en-US" sz="1200" dirty="0" err="1">
                <a:solidFill>
                  <a:srgbClr val="FF0000"/>
                </a:solidFill>
                <a:latin typeface="Courier New" panose="02070309020205020404" pitchFamily="49" charset="0"/>
                <a:cs typeface="Courier New" panose="02070309020205020404" pitchFamily="49" charset="0"/>
              </a:rPr>
              <a:t>wa</a:t>
            </a:r>
            <a:r>
              <a:rPr lang="en-US" sz="1200" dirty="0">
                <a:solidFill>
                  <a:srgbClr val="FF0000"/>
                </a:solidFill>
                <a:latin typeface="Courier New" panose="02070309020205020404" pitchFamily="49" charset="0"/>
                <a:cs typeface="Courier New" panose="02070309020205020404" pitchFamily="49" charset="0"/>
              </a:rPr>
              <a:t>,  0.0 hi,  0.0 </a:t>
            </a:r>
            <a:r>
              <a:rPr lang="en-US" sz="1200" dirty="0" err="1">
                <a:solidFill>
                  <a:srgbClr val="FF0000"/>
                </a:solidFill>
                <a:latin typeface="Courier New" panose="02070309020205020404" pitchFamily="49" charset="0"/>
                <a:cs typeface="Courier New" panose="02070309020205020404" pitchFamily="49" charset="0"/>
              </a:rPr>
              <a:t>si</a:t>
            </a:r>
            <a:r>
              <a:rPr lang="en-US" sz="1200" dirty="0">
                <a:solidFill>
                  <a:srgbClr val="FF0000"/>
                </a:solidFill>
                <a:latin typeface="Courier New" panose="02070309020205020404" pitchFamily="49" charset="0"/>
                <a:cs typeface="Courier New" panose="02070309020205020404" pitchFamily="49" charset="0"/>
              </a:rPr>
              <a:t>,  0.0 </a:t>
            </a:r>
            <a:r>
              <a:rPr lang="en-US" sz="1200" dirty="0" err="1">
                <a:solidFill>
                  <a:srgbClr val="FF0000"/>
                </a:solidFill>
                <a:latin typeface="Courier New" panose="02070309020205020404" pitchFamily="49" charset="0"/>
                <a:cs typeface="Courier New" panose="02070309020205020404" pitchFamily="49" charset="0"/>
              </a:rPr>
              <a:t>st</a:t>
            </a:r>
            <a:endParaRPr lang="en-US" sz="1200" dirty="0">
              <a:solidFill>
                <a:srgbClr val="FF0000"/>
              </a:solidFill>
              <a:latin typeface="Courier New" panose="02070309020205020404" pitchFamily="49" charset="0"/>
              <a:cs typeface="Courier New" panose="02070309020205020404" pitchFamily="49" charset="0"/>
            </a:endParaRPr>
          </a:p>
          <a:p>
            <a:pPr lvl="2" indent="0">
              <a:spcBef>
                <a:spcPts val="0"/>
              </a:spcBef>
              <a:buFont typeface="Camphor Std" panose="020B0504030404020204" pitchFamily="34" charset="0"/>
              <a:buNone/>
            </a:pPr>
            <a:r>
              <a:rPr lang="en-US" sz="1200" dirty="0">
                <a:solidFill>
                  <a:srgbClr val="FF0000"/>
                </a:solidFill>
                <a:latin typeface="Courier New" panose="02070309020205020404" pitchFamily="49" charset="0"/>
                <a:cs typeface="Courier New" panose="02070309020205020404" pitchFamily="49" charset="0"/>
              </a:rPr>
              <a:t>%Cpu7  :  8.1 us,  0.0 </a:t>
            </a:r>
            <a:r>
              <a:rPr lang="en-US" sz="1200" dirty="0" err="1">
                <a:solidFill>
                  <a:srgbClr val="FF0000"/>
                </a:solidFill>
                <a:latin typeface="Courier New" panose="02070309020205020404" pitchFamily="49" charset="0"/>
                <a:cs typeface="Courier New" panose="02070309020205020404" pitchFamily="49" charset="0"/>
              </a:rPr>
              <a:t>sy</a:t>
            </a:r>
            <a:r>
              <a:rPr lang="en-US" sz="1200" dirty="0">
                <a:solidFill>
                  <a:srgbClr val="FF0000"/>
                </a:solidFill>
                <a:latin typeface="Courier New" panose="02070309020205020404" pitchFamily="49" charset="0"/>
                <a:cs typeface="Courier New" panose="02070309020205020404" pitchFamily="49" charset="0"/>
              </a:rPr>
              <a:t>,  0.0 </a:t>
            </a:r>
            <a:r>
              <a:rPr lang="en-US" sz="1200" dirty="0" err="1">
                <a:solidFill>
                  <a:srgbClr val="FF0000"/>
                </a:solidFill>
                <a:latin typeface="Courier New" panose="02070309020205020404" pitchFamily="49" charset="0"/>
                <a:cs typeface="Courier New" panose="02070309020205020404" pitchFamily="49" charset="0"/>
              </a:rPr>
              <a:t>ni</a:t>
            </a:r>
            <a:r>
              <a:rPr lang="en-US" sz="1200" dirty="0">
                <a:solidFill>
                  <a:srgbClr val="FF0000"/>
                </a:solidFill>
                <a:latin typeface="Courier New" panose="02070309020205020404" pitchFamily="49" charset="0"/>
                <a:cs typeface="Courier New" panose="02070309020205020404" pitchFamily="49" charset="0"/>
              </a:rPr>
              <a:t>, 91.9 id,  0.0 </a:t>
            </a:r>
            <a:r>
              <a:rPr lang="en-US" sz="1200" dirty="0" err="1">
                <a:solidFill>
                  <a:srgbClr val="FF0000"/>
                </a:solidFill>
                <a:latin typeface="Courier New" panose="02070309020205020404" pitchFamily="49" charset="0"/>
                <a:cs typeface="Courier New" panose="02070309020205020404" pitchFamily="49" charset="0"/>
              </a:rPr>
              <a:t>wa</a:t>
            </a:r>
            <a:r>
              <a:rPr lang="en-US" sz="1200" dirty="0">
                <a:solidFill>
                  <a:srgbClr val="FF0000"/>
                </a:solidFill>
                <a:latin typeface="Courier New" panose="02070309020205020404" pitchFamily="49" charset="0"/>
                <a:cs typeface="Courier New" panose="02070309020205020404" pitchFamily="49" charset="0"/>
              </a:rPr>
              <a:t>,  0.0 hi,  0.0 </a:t>
            </a:r>
            <a:r>
              <a:rPr lang="en-US" sz="1200" dirty="0" err="1">
                <a:solidFill>
                  <a:srgbClr val="FF0000"/>
                </a:solidFill>
                <a:latin typeface="Courier New" panose="02070309020205020404" pitchFamily="49" charset="0"/>
                <a:cs typeface="Courier New" panose="02070309020205020404" pitchFamily="49" charset="0"/>
              </a:rPr>
              <a:t>si</a:t>
            </a:r>
            <a:r>
              <a:rPr lang="en-US" sz="1200" dirty="0">
                <a:solidFill>
                  <a:srgbClr val="FF0000"/>
                </a:solidFill>
                <a:latin typeface="Courier New" panose="02070309020205020404" pitchFamily="49" charset="0"/>
                <a:cs typeface="Courier New" panose="02070309020205020404" pitchFamily="49" charset="0"/>
              </a:rPr>
              <a:t>,  0.0 </a:t>
            </a:r>
            <a:r>
              <a:rPr lang="en-US" sz="1200" dirty="0" err="1">
                <a:solidFill>
                  <a:srgbClr val="FF0000"/>
                </a:solidFill>
                <a:latin typeface="Courier New" panose="02070309020205020404" pitchFamily="49" charset="0"/>
                <a:cs typeface="Courier New" panose="02070309020205020404" pitchFamily="49" charset="0"/>
              </a:rPr>
              <a:t>st</a:t>
            </a:r>
            <a:endParaRPr lang="en-US" sz="1200" dirty="0">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615747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marL="342900" indent="-342900">
              <a:buFont typeface="Arial" panose="020B0604020202020204" pitchFamily="34" charset="0"/>
              <a:buChar char="•"/>
            </a:pPr>
            <a:r>
              <a:rPr lang="en-US" dirty="0"/>
              <a:t>Based on Load Balancer form factor, one or more Edge Node CPU will be consumed</a:t>
            </a:r>
          </a:p>
          <a:p>
            <a:pPr lvl="1" indent="0">
              <a:buNone/>
            </a:pPr>
            <a:r>
              <a:rPr lang="en-US" i="1" dirty="0"/>
              <a:t>Note: LB oversubscription is allowed by NSX-T platform.</a:t>
            </a:r>
          </a:p>
          <a:p>
            <a:pPr marL="342900" indent="-342900">
              <a:buFont typeface="Arial" panose="020B0604020202020204" pitchFamily="34" charset="0"/>
              <a:buChar char="•"/>
            </a:pPr>
            <a:r>
              <a:rPr lang="en-US" dirty="0"/>
              <a:t>Monitor LB load via API</a:t>
            </a:r>
          </a:p>
          <a:p>
            <a:pPr marL="800100" lvl="1" indent="-342900"/>
            <a:endParaRPr lang="en-US" sz="1600" dirty="0"/>
          </a:p>
          <a:p>
            <a:pPr marL="800100" lvl="1" indent="-342900"/>
            <a:endParaRPr lang="en-US" sz="1600" dirty="0"/>
          </a:p>
          <a:p>
            <a:pPr marL="800100" lvl="1" indent="-342900"/>
            <a:endParaRPr lang="en-US" sz="1600" dirty="0"/>
          </a:p>
          <a:p>
            <a:pPr marL="800100" lvl="1" indent="-342900"/>
            <a:endParaRPr lang="en-US" sz="1600" dirty="0"/>
          </a:p>
          <a:p>
            <a:pPr marL="800100" lvl="1" indent="-342900"/>
            <a:endParaRPr lang="en-US" sz="1600" dirty="0"/>
          </a:p>
          <a:p>
            <a:pPr marL="800100" lvl="1" indent="-342900"/>
            <a:endParaRPr lang="en-US" sz="1600" dirty="0"/>
          </a:p>
          <a:p>
            <a:pPr marL="800100" lvl="1" indent="-342900"/>
            <a:endParaRPr lang="en-US" sz="1600" dirty="0"/>
          </a:p>
          <a:p>
            <a:pPr marL="800100" lvl="1" indent="-342900"/>
            <a:r>
              <a:rPr lang="en-US" sz="1600" dirty="0"/>
              <a:t>Check if any of those is constantly close to 100%</a:t>
            </a:r>
          </a:p>
          <a:p>
            <a:pPr marL="800100" lvl="1" indent="-342900"/>
            <a:r>
              <a:rPr lang="en-US" sz="1600" dirty="0"/>
              <a:t>If that's the case, you reach the NSX-T LB performance limit</a:t>
            </a:r>
          </a:p>
          <a:p>
            <a:pPr lvl="2" indent="0">
              <a:spcBef>
                <a:spcPts val="0"/>
              </a:spcBef>
              <a:buNone/>
            </a:pPr>
            <a:endParaRPr lang="en-US" sz="1400" dirty="0">
              <a:solidFill>
                <a:srgbClr val="FF0000"/>
              </a:solidFill>
              <a:latin typeface="Courier New" panose="02070309020205020404" pitchFamily="49" charset="0"/>
              <a:cs typeface="Courier New" panose="02070309020205020404" pitchFamily="49" charset="0"/>
            </a:endParaRPr>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Edge Node and LB Monitoring – Performance of Load Balancer (3/3)</a:t>
            </a:r>
          </a:p>
        </p:txBody>
      </p:sp>
      <p:sp>
        <p:nvSpPr>
          <p:cNvPr id="7" name="Content Placeholder 4">
            <a:extLst>
              <a:ext uri="{FF2B5EF4-FFF2-40B4-BE49-F238E27FC236}">
                <a16:creationId xmlns:a16="http://schemas.microsoft.com/office/drawing/2014/main" id="{B08E78E6-4AD2-2440-A89E-13C6E7886BAC}"/>
              </a:ext>
            </a:extLst>
          </p:cNvPr>
          <p:cNvSpPr txBox="1">
            <a:spLocks/>
          </p:cNvSpPr>
          <p:nvPr/>
        </p:nvSpPr>
        <p:spPr>
          <a:xfrm>
            <a:off x="1055094" y="2888184"/>
            <a:ext cx="8540009" cy="3351291"/>
          </a:xfrm>
          <a:prstGeom prst="rect">
            <a:avLst/>
          </a:prstGeom>
        </p:spPr>
        <p:txBody>
          <a:bodyPr vert="horz" lIns="0" tIns="0" rIns="0" bIns="0" rtlCol="0">
            <a:noAutofit/>
          </a:bodyPr>
          <a:lstStyle>
            <a:lvl1pPr marL="0" indent="0" algn="l" defTabSz="914400" rtl="0" eaLnBrk="1" latinLnBrk="0" hangingPunct="1">
              <a:lnSpc>
                <a:spcPct val="100000"/>
              </a:lnSpc>
              <a:spcBef>
                <a:spcPts val="1500"/>
              </a:spcBef>
              <a:buClr>
                <a:schemeClr val="tx1">
                  <a:lumMod val="60000"/>
                  <a:lumOff val="40000"/>
                </a:schemeClr>
              </a:buClr>
              <a:buSzPct val="90000"/>
              <a:buFont typeface="Arial" panose="020B0604020202020204" pitchFamily="34" charset="0"/>
              <a:buChar char="​"/>
              <a:defRPr sz="2000" kern="1200">
                <a:solidFill>
                  <a:schemeClr val="tx2"/>
                </a:solidFill>
                <a:latin typeface="+mn-lt"/>
                <a:ea typeface="+mn-ea"/>
                <a:cs typeface="+mn-cs"/>
              </a:defRPr>
            </a:lvl1pPr>
            <a:lvl2pPr marL="457200" indent="-184150" algn="l" defTabSz="914400" rtl="0" eaLnBrk="1" latinLnBrk="0" hangingPunct="1">
              <a:lnSpc>
                <a:spcPct val="100000"/>
              </a:lnSpc>
              <a:spcBef>
                <a:spcPts val="1200"/>
              </a:spcBef>
              <a:buClr>
                <a:schemeClr val="tx2"/>
              </a:buClr>
              <a:buSzPct val="90000"/>
              <a:buFont typeface="Arial" panose="020B0604020202020204" pitchFamily="34" charset="0"/>
              <a:buChar char="•"/>
              <a:defRPr sz="1800" kern="1200">
                <a:solidFill>
                  <a:schemeClr val="tx2"/>
                </a:solidFill>
                <a:latin typeface="+mn-lt"/>
                <a:ea typeface="+mn-ea"/>
                <a:cs typeface="+mn-cs"/>
              </a:defRPr>
            </a:lvl2pPr>
            <a:lvl3pPr marL="744538" indent="-169863" algn="l" defTabSz="914400" rtl="0" eaLnBrk="1" latinLnBrk="0" hangingPunct="1">
              <a:lnSpc>
                <a:spcPct val="100000"/>
              </a:lnSpc>
              <a:spcBef>
                <a:spcPts val="300"/>
              </a:spcBef>
              <a:spcAft>
                <a:spcPts val="0"/>
              </a:spcAft>
              <a:buClr>
                <a:schemeClr val="tx2"/>
              </a:buClr>
              <a:buSzPct val="90000"/>
              <a:buFont typeface="Camphor Std" panose="020B0504030404020204" pitchFamily="34" charset="0"/>
              <a:buChar char="–"/>
              <a:defRPr sz="1600" kern="1200">
                <a:solidFill>
                  <a:schemeClr val="tx2"/>
                </a:solidFill>
                <a:latin typeface="+mn-lt"/>
                <a:ea typeface="+mn-ea"/>
                <a:cs typeface="+mn-cs"/>
              </a:defRPr>
            </a:lvl3pPr>
            <a:lvl4pPr marL="969963" indent="-166688" algn="l" defTabSz="914400" rtl="0" eaLnBrk="1" latinLnBrk="0" hangingPunct="1">
              <a:lnSpc>
                <a:spcPct val="100000"/>
              </a:lnSpc>
              <a:spcBef>
                <a:spcPts val="300"/>
              </a:spcBef>
              <a:buClr>
                <a:schemeClr val="tx2"/>
              </a:buClr>
              <a:buSzPct val="90000"/>
              <a:buFont typeface="Arial" panose="020B0604020202020204" pitchFamily="34" charset="0"/>
              <a:buChar char="•"/>
              <a:defRPr sz="1400" kern="1200">
                <a:solidFill>
                  <a:schemeClr val="tx2"/>
                </a:solidFill>
                <a:latin typeface="+mn-lt"/>
                <a:ea typeface="+mn-ea"/>
                <a:cs typeface="+mn-cs"/>
              </a:defRPr>
            </a:lvl4pPr>
            <a:lvl5pPr marL="1143000" indent="-138113" algn="l" defTabSz="914400" rtl="0" eaLnBrk="1" latinLnBrk="0" hangingPunct="1">
              <a:lnSpc>
                <a:spcPct val="100000"/>
              </a:lnSpc>
              <a:spcBef>
                <a:spcPts val="300"/>
              </a:spcBef>
              <a:buClr>
                <a:schemeClr val="tx2"/>
              </a:buClr>
              <a:buSzPct val="90000"/>
              <a:buFont typeface="Camphor Std" panose="020B0504030404020204" pitchFamily="34" charset="0"/>
              <a:buChar char="–"/>
              <a:tabLst/>
              <a:defRPr sz="1400" kern="1200">
                <a:solidFill>
                  <a:schemeClr val="tx2"/>
                </a:solidFill>
                <a:latin typeface="+mn-lt"/>
                <a:ea typeface="+mn-ea"/>
                <a:cs typeface="+mn-cs"/>
              </a:defRPr>
            </a:lvl5pPr>
            <a:lvl6pPr marL="228600" indent="-228600" algn="l" defTabSz="914400" rtl="0" eaLnBrk="1" latinLnBrk="0" hangingPunct="1">
              <a:lnSpc>
                <a:spcPct val="100000"/>
              </a:lnSpc>
              <a:spcBef>
                <a:spcPts val="1800"/>
              </a:spcBef>
              <a:buClr>
                <a:schemeClr val="tx2"/>
              </a:buClr>
              <a:buSzPct val="90000"/>
              <a:buFont typeface="+mj-lt"/>
              <a:buAutoNum type="arabicPeriod"/>
              <a:defRPr sz="2000" kern="1200">
                <a:solidFill>
                  <a:schemeClr val="tx2"/>
                </a:solidFill>
                <a:latin typeface="+mn-lt"/>
                <a:ea typeface="+mn-ea"/>
                <a:cs typeface="+mn-cs"/>
              </a:defRPr>
            </a:lvl6pPr>
            <a:lvl7pPr marL="512763" indent="-228600" algn="l" defTabSz="914400" rtl="0" eaLnBrk="1" latinLnBrk="0" hangingPunct="1">
              <a:lnSpc>
                <a:spcPct val="100000"/>
              </a:lnSpc>
              <a:spcBef>
                <a:spcPts val="300"/>
              </a:spcBef>
              <a:buClr>
                <a:schemeClr val="tx2"/>
              </a:buClr>
              <a:buSzPct val="90000"/>
              <a:buFont typeface="+mj-lt"/>
              <a:buAutoNum type="alphaLcPeriod"/>
              <a:defRPr sz="1600" kern="1200">
                <a:solidFill>
                  <a:schemeClr val="tx2"/>
                </a:solidFill>
                <a:latin typeface="+mn-lt"/>
                <a:ea typeface="+mn-ea"/>
                <a:cs typeface="+mn-cs"/>
              </a:defRPr>
            </a:lvl7pPr>
            <a:lvl8pPr marL="741363" indent="-166688" algn="l" defTabSz="914400" rtl="0" eaLnBrk="1" latinLnBrk="0" hangingPunct="1">
              <a:lnSpc>
                <a:spcPct val="90000"/>
              </a:lnSpc>
              <a:spcBef>
                <a:spcPts val="600"/>
              </a:spcBef>
              <a:buClr>
                <a:schemeClr val="tx2"/>
              </a:buClr>
              <a:buSzPct val="90000"/>
              <a:buFont typeface="+mj-lt"/>
              <a:buAutoNum type="romanLcPeriod"/>
              <a:defRPr sz="1400" kern="1200">
                <a:solidFill>
                  <a:schemeClr val="tx2"/>
                </a:solidFill>
                <a:latin typeface="+mn-lt"/>
                <a:ea typeface="+mn-ea"/>
                <a:cs typeface="+mn-cs"/>
              </a:defRPr>
            </a:lvl8pPr>
            <a:lvl9pPr marL="284163" indent="-284163" algn="l" defTabSz="914400" rtl="0" eaLnBrk="1" latinLnBrk="0" hangingPunct="1">
              <a:lnSpc>
                <a:spcPct val="100000"/>
              </a:lnSpc>
              <a:spcBef>
                <a:spcPts val="1800"/>
              </a:spcBef>
              <a:buClr>
                <a:schemeClr val="tx2"/>
              </a:buClr>
              <a:buSzPct val="90000"/>
              <a:buFont typeface="+mj-lt"/>
              <a:buAutoNum type="alphaUcPeriod"/>
              <a:defRPr sz="2000" kern="1200">
                <a:solidFill>
                  <a:schemeClr val="tx2"/>
                </a:solidFill>
                <a:latin typeface="+mn-lt"/>
                <a:ea typeface="+mn-ea"/>
                <a:cs typeface="+mn-cs"/>
              </a:defRPr>
            </a:lvl9pPr>
          </a:lstStyle>
          <a:p>
            <a:pPr lvl="1" indent="0">
              <a:buNone/>
            </a:pPr>
            <a:r>
              <a:rPr lang="en-US" sz="1000" dirty="0">
                <a:solidFill>
                  <a:srgbClr val="FF0000"/>
                </a:solidFill>
                <a:latin typeface="Courier New" panose="02070309020205020404" pitchFamily="49" charset="0"/>
                <a:cs typeface="Courier New" panose="02070309020205020404" pitchFamily="49" charset="0"/>
              </a:rPr>
              <a:t>https://&lt;NSX-</a:t>
            </a:r>
            <a:r>
              <a:rPr lang="en-US" sz="1000" dirty="0" err="1">
                <a:solidFill>
                  <a:srgbClr val="FF0000"/>
                </a:solidFill>
                <a:latin typeface="Courier New" panose="02070309020205020404" pitchFamily="49" charset="0"/>
                <a:cs typeface="Courier New" panose="02070309020205020404" pitchFamily="49" charset="0"/>
              </a:rPr>
              <a:t>Mgr</a:t>
            </a:r>
            <a:r>
              <a:rPr lang="en-US" sz="1000" dirty="0">
                <a:solidFill>
                  <a:srgbClr val="FF0000"/>
                </a:solidFill>
                <a:latin typeface="Courier New" panose="02070309020205020404" pitchFamily="49" charset="0"/>
                <a:cs typeface="Courier New" panose="02070309020205020404" pitchFamily="49" charset="0"/>
              </a:rPr>
              <a:t>&gt;/policy/</a:t>
            </a:r>
            <a:r>
              <a:rPr lang="en-US" sz="1000" dirty="0" err="1">
                <a:solidFill>
                  <a:srgbClr val="FF0000"/>
                </a:solidFill>
                <a:latin typeface="Courier New" panose="02070309020205020404" pitchFamily="49" charset="0"/>
                <a:cs typeface="Courier New" panose="02070309020205020404" pitchFamily="49" charset="0"/>
              </a:rPr>
              <a:t>api</a:t>
            </a:r>
            <a:r>
              <a:rPr lang="en-US" sz="1000" dirty="0">
                <a:solidFill>
                  <a:srgbClr val="FF0000"/>
                </a:solidFill>
                <a:latin typeface="Courier New" panose="02070309020205020404" pitchFamily="49" charset="0"/>
                <a:cs typeface="Courier New" panose="02070309020205020404" pitchFamily="49" charset="0"/>
              </a:rPr>
              <a:t>/v1/infra/</a:t>
            </a:r>
            <a:r>
              <a:rPr lang="en-US" sz="1000" dirty="0" err="1">
                <a:solidFill>
                  <a:srgbClr val="FF0000"/>
                </a:solidFill>
                <a:latin typeface="Courier New" panose="02070309020205020404" pitchFamily="49" charset="0"/>
                <a:cs typeface="Courier New" panose="02070309020205020404" pitchFamily="49" charset="0"/>
              </a:rPr>
              <a:t>lb</a:t>
            </a:r>
            <a:r>
              <a:rPr lang="en-US" sz="1000" dirty="0">
                <a:solidFill>
                  <a:srgbClr val="FF0000"/>
                </a:solidFill>
                <a:latin typeface="Courier New" panose="02070309020205020404" pitchFamily="49" charset="0"/>
                <a:cs typeface="Courier New" panose="02070309020205020404" pitchFamily="49" charset="0"/>
              </a:rPr>
              <a:t>-services/LB1-GW1/detailed-status</a:t>
            </a:r>
            <a:endParaRPr lang="fr-FR" sz="1000" dirty="0">
              <a:solidFill>
                <a:srgbClr val="FF0000"/>
              </a:solidFill>
              <a:latin typeface="Courier New" panose="02070309020205020404" pitchFamily="49" charset="0"/>
              <a:cs typeface="Courier New" panose="02070309020205020404" pitchFamily="49" charset="0"/>
            </a:endParaRPr>
          </a:p>
          <a:p>
            <a:pPr lvl="1" indent="0">
              <a:spcBef>
                <a:spcPts val="0"/>
              </a:spcBef>
              <a:buNone/>
            </a:pPr>
            <a:r>
              <a:rPr lang="en-US" sz="1000" dirty="0">
                <a:latin typeface="Courier New" panose="02070309020205020404" pitchFamily="49" charset="0"/>
                <a:cs typeface="Courier New" panose="02070309020205020404" pitchFamily="49" charset="0"/>
              </a:rPr>
              <a:t>{</a:t>
            </a:r>
          </a:p>
          <a:p>
            <a:pPr lvl="1" indent="0">
              <a:spcBef>
                <a:spcPts val="0"/>
              </a:spcBef>
              <a:buNone/>
            </a:pPr>
            <a:r>
              <a:rPr lang="en-US" sz="1000" dirty="0">
                <a:latin typeface="Courier New" panose="02070309020205020404" pitchFamily="49" charset="0"/>
                <a:cs typeface="Courier New" panose="02070309020205020404" pitchFamily="49" charset="0"/>
              </a:rPr>
              <a:t>  "results": [</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&lt;snip&gt;</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virtual_servers</a:t>
            </a: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&lt;snip&gt;</a:t>
            </a:r>
          </a:p>
          <a:p>
            <a:pPr lvl="1" indent="0">
              <a:spcBef>
                <a:spcPts val="0"/>
              </a:spcBef>
              <a:buNone/>
            </a:pPr>
            <a:r>
              <a:rPr lang="en-US" sz="1000" dirty="0">
                <a:latin typeface="Courier New" panose="02070309020205020404" pitchFamily="49" charset="0"/>
                <a:cs typeface="Courier New" panose="02070309020205020404" pitchFamily="49" charset="0"/>
              </a:rPr>
              <a:t>      "pools": [</a:t>
            </a:r>
          </a:p>
          <a:p>
            <a:pPr lvl="1" indent="0">
              <a:spcBef>
                <a:spcPts val="0"/>
              </a:spcBef>
              <a:buNone/>
            </a:pPr>
            <a:r>
              <a:rPr lang="en-US" sz="1000" dirty="0">
                <a:latin typeface="Courier New" panose="02070309020205020404" pitchFamily="49" charset="0"/>
                <a:cs typeface="Courier New" panose="02070309020205020404" pitchFamily="49" charset="0"/>
              </a:rPr>
              <a:t>     &lt;snip&gt;</a:t>
            </a:r>
          </a:p>
          <a:p>
            <a:pPr lvl="1" indent="0">
              <a:spcBef>
                <a:spcPts val="0"/>
              </a:spcBef>
              <a:buNone/>
            </a:pPr>
            <a:r>
              <a:rPr lang="en-US" sz="1000" dirty="0">
                <a:solidFill>
                  <a:srgbClr val="FF0000"/>
                </a:solidFill>
                <a:latin typeface="Courier New" panose="02070309020205020404" pitchFamily="49" charset="0"/>
                <a:cs typeface="Courier New" panose="02070309020205020404" pitchFamily="49" charset="0"/>
              </a:rPr>
              <a:t>      "</a:t>
            </a:r>
            <a:r>
              <a:rPr lang="en-US" sz="1000" dirty="0" err="1">
                <a:solidFill>
                  <a:srgbClr val="FF0000"/>
                </a:solidFill>
                <a:latin typeface="Courier New" panose="02070309020205020404" pitchFamily="49" charset="0"/>
                <a:cs typeface="Courier New" panose="02070309020205020404" pitchFamily="49" charset="0"/>
              </a:rPr>
              <a:t>memory_usage</a:t>
            </a:r>
            <a:r>
              <a:rPr lang="en-US" sz="1000" dirty="0">
                <a:solidFill>
                  <a:srgbClr val="FF0000"/>
                </a:solidFill>
                <a:latin typeface="Courier New" panose="02070309020205020404" pitchFamily="49" charset="0"/>
                <a:cs typeface="Courier New" panose="02070309020205020404" pitchFamily="49" charset="0"/>
              </a:rPr>
              <a:t>": 2,</a:t>
            </a:r>
          </a:p>
          <a:p>
            <a:pPr lvl="1" indent="0">
              <a:spcBef>
                <a:spcPts val="0"/>
              </a:spcBef>
              <a:buNone/>
            </a:pPr>
            <a:r>
              <a:rPr lang="en-US" sz="1000" dirty="0">
                <a:solidFill>
                  <a:srgbClr val="FF0000"/>
                </a:solidFill>
                <a:latin typeface="Courier New" panose="02070309020205020404" pitchFamily="49" charset="0"/>
                <a:cs typeface="Courier New" panose="02070309020205020404" pitchFamily="49" charset="0"/>
              </a:rPr>
              <a:t>      "</a:t>
            </a:r>
            <a:r>
              <a:rPr lang="en-US" sz="1000" dirty="0" err="1">
                <a:solidFill>
                  <a:srgbClr val="FF0000"/>
                </a:solidFill>
                <a:latin typeface="Courier New" panose="02070309020205020404" pitchFamily="49" charset="0"/>
                <a:cs typeface="Courier New" panose="02070309020205020404" pitchFamily="49" charset="0"/>
              </a:rPr>
              <a:t>cpu_usage</a:t>
            </a:r>
            <a:r>
              <a:rPr lang="en-US" sz="1000" dirty="0">
                <a:solidFill>
                  <a:srgbClr val="FF0000"/>
                </a:solidFill>
                <a:latin typeface="Courier New" panose="02070309020205020404" pitchFamily="49" charset="0"/>
                <a:cs typeface="Courier New" panose="02070309020205020404" pitchFamily="49" charset="0"/>
              </a:rPr>
              <a:t>": 1,</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active_transport_nodes</a:t>
            </a: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"72a83fae-b763-11e9-93d9-005056844f6f"</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a:t>
            </a:r>
            <a:r>
              <a:rPr lang="en-US" sz="1000" dirty="0" err="1">
                <a:latin typeface="Courier New" panose="02070309020205020404" pitchFamily="49" charset="0"/>
                <a:cs typeface="Courier New" panose="02070309020205020404" pitchFamily="49" charset="0"/>
              </a:rPr>
              <a:t>standby_transport_nodes</a:t>
            </a: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"2ea190d2-b6df-11e9-9296-0050568463ea"</a:t>
            </a:r>
          </a:p>
          <a:p>
            <a:pPr lvl="1" indent="0">
              <a:spcBef>
                <a:spcPts val="0"/>
              </a:spcBef>
              <a:buNone/>
            </a:pPr>
            <a:r>
              <a:rPr lang="en-US" sz="1000" dirty="0">
                <a:latin typeface="Courier New" panose="02070309020205020404" pitchFamily="49" charset="0"/>
                <a:cs typeface="Courier New" panose="02070309020205020404" pitchFamily="49" charset="0"/>
              </a:rPr>
              <a:t>      ],</a:t>
            </a:r>
          </a:p>
          <a:p>
            <a:pPr lvl="1" indent="0">
              <a:spcBef>
                <a:spcPts val="0"/>
              </a:spcBef>
              <a:buNone/>
            </a:pPr>
            <a:r>
              <a:rPr lang="en-US" sz="1000" dirty="0">
                <a:latin typeface="Courier New" panose="02070309020205020404" pitchFamily="49" charset="0"/>
                <a:cs typeface="Courier New" panose="02070309020205020404" pitchFamily="49" charset="0"/>
              </a:rPr>
              <a:t>     &lt;snip&gt;</a:t>
            </a:r>
          </a:p>
        </p:txBody>
      </p:sp>
      <p:sp>
        <p:nvSpPr>
          <p:cNvPr id="8" name="Rectangle 7">
            <a:extLst>
              <a:ext uri="{FF2B5EF4-FFF2-40B4-BE49-F238E27FC236}">
                <a16:creationId xmlns:a16="http://schemas.microsoft.com/office/drawing/2014/main" id="{E0F81341-DB23-E746-BB12-BF65ED6AC7A4}"/>
              </a:ext>
            </a:extLst>
          </p:cNvPr>
          <p:cNvSpPr/>
          <p:nvPr/>
        </p:nvSpPr>
        <p:spPr>
          <a:xfrm>
            <a:off x="6569954" y="4210849"/>
            <a:ext cx="1306078" cy="275807"/>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200" dirty="0">
                <a:solidFill>
                  <a:schemeClr val="tx2"/>
                </a:solidFill>
                <a:latin typeface="Calibri" panose="020F0502020204030204" pitchFamily="34" charset="0"/>
              </a:rPr>
              <a:t>Usage in %</a:t>
            </a:r>
          </a:p>
        </p:txBody>
      </p:sp>
      <p:cxnSp>
        <p:nvCxnSpPr>
          <p:cNvPr id="9" name="Straight Arrow Connector 8">
            <a:extLst>
              <a:ext uri="{FF2B5EF4-FFF2-40B4-BE49-F238E27FC236}">
                <a16:creationId xmlns:a16="http://schemas.microsoft.com/office/drawing/2014/main" id="{F3E926A1-896E-9D49-9328-FBD0612E1292}"/>
              </a:ext>
            </a:extLst>
          </p:cNvPr>
          <p:cNvCxnSpPr>
            <a:cxnSpLocks/>
            <a:endCxn id="8" idx="1"/>
          </p:cNvCxnSpPr>
          <p:nvPr/>
        </p:nvCxnSpPr>
        <p:spPr bwMode="gray">
          <a:xfrm>
            <a:off x="3645408" y="4348753"/>
            <a:ext cx="2924546" cy="0"/>
          </a:xfrm>
          <a:prstGeom prst="straightConnector1">
            <a:avLst/>
          </a:prstGeom>
          <a:ln w="25400">
            <a:solidFill>
              <a:srgbClr val="FF0000"/>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40117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marL="342900" indent="-342900">
              <a:buFont typeface="Arial" panose="020B0604020202020204" pitchFamily="34" charset="0"/>
              <a:buChar char="•"/>
            </a:pPr>
            <a:r>
              <a:rPr lang="en-US" dirty="0"/>
              <a:t>Edge Node CLI command to get a quick diagnosis of all LB components</a:t>
            </a:r>
          </a:p>
          <a:p>
            <a:pPr lvl="1" indent="0">
              <a:spcBef>
                <a:spcPts val="0"/>
              </a:spcBef>
              <a:buNone/>
            </a:pPr>
            <a:endParaRPr lang="en-US" sz="1400" dirty="0">
              <a:latin typeface="Courier New" panose="02070309020205020404" pitchFamily="49" charset="0"/>
              <a:cs typeface="Courier New" panose="02070309020205020404" pitchFamily="49" charset="0"/>
            </a:endParaRPr>
          </a:p>
          <a:p>
            <a:pPr marL="342900" indent="-342900">
              <a:buFont typeface="Arial" panose="020B0604020202020204" pitchFamily="34" charset="0"/>
              <a:buChar char="•"/>
            </a:pPr>
            <a:endParaRPr lang="en-US" dirty="0"/>
          </a:p>
          <a:p>
            <a:pPr marL="342900" indent="-342900"/>
            <a:endParaRPr lang="en-US" dirty="0"/>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LB Diagnosis (1/1)</a:t>
            </a:r>
          </a:p>
        </p:txBody>
      </p:sp>
      <p:sp>
        <p:nvSpPr>
          <p:cNvPr id="9" name="Content Placeholder 4">
            <a:extLst>
              <a:ext uri="{FF2B5EF4-FFF2-40B4-BE49-F238E27FC236}">
                <a16:creationId xmlns:a16="http://schemas.microsoft.com/office/drawing/2014/main" id="{29DF6A4E-00D8-C942-AF2F-54C9DE888D97}"/>
              </a:ext>
            </a:extLst>
          </p:cNvPr>
          <p:cNvSpPr txBox="1">
            <a:spLocks/>
          </p:cNvSpPr>
          <p:nvPr/>
        </p:nvSpPr>
        <p:spPr>
          <a:xfrm>
            <a:off x="1078147" y="2225697"/>
            <a:ext cx="8282877" cy="3693319"/>
          </a:xfrm>
          <a:prstGeom prst="rect">
            <a:avLst/>
          </a:prstGeom>
        </p:spPr>
        <p:txBody>
          <a:bodyPr vert="horz" lIns="0" tIns="0" rIns="0" bIns="0" rtlCol="0">
            <a:spAutoFit/>
          </a:bodyPr>
          <a:lstStyle>
            <a:lvl1pPr marL="0" indent="0" algn="l" defTabSz="914400" rtl="0" eaLnBrk="1" latinLnBrk="0" hangingPunct="1">
              <a:lnSpc>
                <a:spcPct val="100000"/>
              </a:lnSpc>
              <a:spcBef>
                <a:spcPts val="1500"/>
              </a:spcBef>
              <a:buClr>
                <a:schemeClr val="tx1">
                  <a:lumMod val="60000"/>
                  <a:lumOff val="40000"/>
                </a:schemeClr>
              </a:buClr>
              <a:buSzPct val="90000"/>
              <a:buFont typeface="Arial" panose="020B0604020202020204" pitchFamily="34" charset="0"/>
              <a:buChar char="​"/>
              <a:defRPr sz="2000" kern="1200">
                <a:solidFill>
                  <a:schemeClr val="tx2"/>
                </a:solidFill>
                <a:latin typeface="+mn-lt"/>
                <a:ea typeface="+mn-ea"/>
                <a:cs typeface="+mn-cs"/>
              </a:defRPr>
            </a:lvl1pPr>
            <a:lvl2pPr marL="457200" indent="-184150" algn="l" defTabSz="914400" rtl="0" eaLnBrk="1" latinLnBrk="0" hangingPunct="1">
              <a:lnSpc>
                <a:spcPct val="100000"/>
              </a:lnSpc>
              <a:spcBef>
                <a:spcPts val="1200"/>
              </a:spcBef>
              <a:buClr>
                <a:schemeClr val="tx2"/>
              </a:buClr>
              <a:buSzPct val="90000"/>
              <a:buFont typeface="Arial" panose="020B0604020202020204" pitchFamily="34" charset="0"/>
              <a:buChar char="•"/>
              <a:defRPr sz="1800" kern="1200">
                <a:solidFill>
                  <a:schemeClr val="tx2"/>
                </a:solidFill>
                <a:latin typeface="+mn-lt"/>
                <a:ea typeface="+mn-ea"/>
                <a:cs typeface="+mn-cs"/>
              </a:defRPr>
            </a:lvl2pPr>
            <a:lvl3pPr marL="744538" indent="-169863" algn="l" defTabSz="914400" rtl="0" eaLnBrk="1" latinLnBrk="0" hangingPunct="1">
              <a:lnSpc>
                <a:spcPct val="100000"/>
              </a:lnSpc>
              <a:spcBef>
                <a:spcPts val="300"/>
              </a:spcBef>
              <a:spcAft>
                <a:spcPts val="0"/>
              </a:spcAft>
              <a:buClr>
                <a:schemeClr val="tx2"/>
              </a:buClr>
              <a:buSzPct val="90000"/>
              <a:buFont typeface="Camphor Std" panose="020B0504030404020204" pitchFamily="34" charset="0"/>
              <a:buChar char="–"/>
              <a:defRPr sz="1600" kern="1200">
                <a:solidFill>
                  <a:schemeClr val="tx2"/>
                </a:solidFill>
                <a:latin typeface="+mn-lt"/>
                <a:ea typeface="+mn-ea"/>
                <a:cs typeface="+mn-cs"/>
              </a:defRPr>
            </a:lvl3pPr>
            <a:lvl4pPr marL="969963" indent="-166688" algn="l" defTabSz="914400" rtl="0" eaLnBrk="1" latinLnBrk="0" hangingPunct="1">
              <a:lnSpc>
                <a:spcPct val="100000"/>
              </a:lnSpc>
              <a:spcBef>
                <a:spcPts val="300"/>
              </a:spcBef>
              <a:buClr>
                <a:schemeClr val="tx2"/>
              </a:buClr>
              <a:buSzPct val="90000"/>
              <a:buFont typeface="Arial" panose="020B0604020202020204" pitchFamily="34" charset="0"/>
              <a:buChar char="•"/>
              <a:defRPr sz="1400" kern="1200">
                <a:solidFill>
                  <a:schemeClr val="tx2"/>
                </a:solidFill>
                <a:latin typeface="+mn-lt"/>
                <a:ea typeface="+mn-ea"/>
                <a:cs typeface="+mn-cs"/>
              </a:defRPr>
            </a:lvl4pPr>
            <a:lvl5pPr marL="1143000" indent="-138113" algn="l" defTabSz="914400" rtl="0" eaLnBrk="1" latinLnBrk="0" hangingPunct="1">
              <a:lnSpc>
                <a:spcPct val="100000"/>
              </a:lnSpc>
              <a:spcBef>
                <a:spcPts val="300"/>
              </a:spcBef>
              <a:buClr>
                <a:schemeClr val="tx2"/>
              </a:buClr>
              <a:buSzPct val="90000"/>
              <a:buFont typeface="Camphor Std" panose="020B0504030404020204" pitchFamily="34" charset="0"/>
              <a:buChar char="–"/>
              <a:tabLst/>
              <a:defRPr sz="1400" kern="1200">
                <a:solidFill>
                  <a:schemeClr val="tx2"/>
                </a:solidFill>
                <a:latin typeface="+mn-lt"/>
                <a:ea typeface="+mn-ea"/>
                <a:cs typeface="+mn-cs"/>
              </a:defRPr>
            </a:lvl5pPr>
            <a:lvl6pPr marL="228600" indent="-228600" algn="l" defTabSz="914400" rtl="0" eaLnBrk="1" latinLnBrk="0" hangingPunct="1">
              <a:lnSpc>
                <a:spcPct val="100000"/>
              </a:lnSpc>
              <a:spcBef>
                <a:spcPts val="1800"/>
              </a:spcBef>
              <a:buClr>
                <a:schemeClr val="tx2"/>
              </a:buClr>
              <a:buSzPct val="90000"/>
              <a:buFont typeface="+mj-lt"/>
              <a:buAutoNum type="arabicPeriod"/>
              <a:defRPr sz="2000" kern="1200">
                <a:solidFill>
                  <a:schemeClr val="tx2"/>
                </a:solidFill>
                <a:latin typeface="+mn-lt"/>
                <a:ea typeface="+mn-ea"/>
                <a:cs typeface="+mn-cs"/>
              </a:defRPr>
            </a:lvl6pPr>
            <a:lvl7pPr marL="512763" indent="-228600" algn="l" defTabSz="914400" rtl="0" eaLnBrk="1" latinLnBrk="0" hangingPunct="1">
              <a:lnSpc>
                <a:spcPct val="100000"/>
              </a:lnSpc>
              <a:spcBef>
                <a:spcPts val="300"/>
              </a:spcBef>
              <a:buClr>
                <a:schemeClr val="tx2"/>
              </a:buClr>
              <a:buSzPct val="90000"/>
              <a:buFont typeface="+mj-lt"/>
              <a:buAutoNum type="alphaLcPeriod"/>
              <a:defRPr sz="1600" kern="1200">
                <a:solidFill>
                  <a:schemeClr val="tx2"/>
                </a:solidFill>
                <a:latin typeface="+mn-lt"/>
                <a:ea typeface="+mn-ea"/>
                <a:cs typeface="+mn-cs"/>
              </a:defRPr>
            </a:lvl7pPr>
            <a:lvl8pPr marL="741363" indent="-166688" algn="l" defTabSz="914400" rtl="0" eaLnBrk="1" latinLnBrk="0" hangingPunct="1">
              <a:lnSpc>
                <a:spcPct val="90000"/>
              </a:lnSpc>
              <a:spcBef>
                <a:spcPts val="600"/>
              </a:spcBef>
              <a:buClr>
                <a:schemeClr val="tx2"/>
              </a:buClr>
              <a:buSzPct val="90000"/>
              <a:buFont typeface="+mj-lt"/>
              <a:buAutoNum type="romanLcPeriod"/>
              <a:defRPr sz="1400" kern="1200">
                <a:solidFill>
                  <a:schemeClr val="tx2"/>
                </a:solidFill>
                <a:latin typeface="+mn-lt"/>
                <a:ea typeface="+mn-ea"/>
                <a:cs typeface="+mn-cs"/>
              </a:defRPr>
            </a:lvl8pPr>
            <a:lvl9pPr marL="284163" indent="-284163" algn="l" defTabSz="914400" rtl="0" eaLnBrk="1" latinLnBrk="0" hangingPunct="1">
              <a:lnSpc>
                <a:spcPct val="100000"/>
              </a:lnSpc>
              <a:spcBef>
                <a:spcPts val="1800"/>
              </a:spcBef>
              <a:buClr>
                <a:schemeClr val="tx2"/>
              </a:buClr>
              <a:buSzPct val="90000"/>
              <a:buFont typeface="+mj-lt"/>
              <a:buAutoNum type="alphaUcPeriod"/>
              <a:defRPr sz="2000" kern="1200">
                <a:solidFill>
                  <a:schemeClr val="tx2"/>
                </a:solidFill>
                <a:latin typeface="+mn-lt"/>
                <a:ea typeface="+mn-ea"/>
                <a:cs typeface="+mn-cs"/>
              </a:defRPr>
            </a:lvl9pPr>
          </a:lstStyle>
          <a:p>
            <a:pPr lvl="2" indent="0">
              <a:spcBef>
                <a:spcPts val="0"/>
              </a:spcBef>
              <a:buNone/>
            </a:pPr>
            <a:r>
              <a:rPr lang="en-US" sz="1200" dirty="0">
                <a:latin typeface="Courier New" panose="02070309020205020404" pitchFamily="49" charset="0"/>
                <a:cs typeface="Courier New" panose="02070309020205020404" pitchFamily="49" charset="0"/>
              </a:rPr>
              <a:t>lab1-edge1&gt; </a:t>
            </a:r>
            <a:r>
              <a:rPr lang="en-US" sz="1200" dirty="0">
                <a:solidFill>
                  <a:srgbClr val="FF0000"/>
                </a:solidFill>
                <a:latin typeface="Courier New" panose="02070309020205020404" pitchFamily="49" charset="0"/>
                <a:cs typeface="Courier New" panose="02070309020205020404" pitchFamily="49" charset="0"/>
              </a:rPr>
              <a:t>get load-balancer 3554fa76-2b3b-4690-ba65-3675706155dc diagnosis </a:t>
            </a:r>
          </a:p>
          <a:p>
            <a:pPr lvl="2" indent="0">
              <a:spcBef>
                <a:spcPts val="0"/>
              </a:spcBef>
              <a:buNone/>
            </a:pPr>
            <a:r>
              <a:rPr lang="en-US" sz="1200" dirty="0">
                <a:latin typeface="Courier New" panose="02070309020205020404" pitchFamily="49" charset="0"/>
                <a:cs typeface="Courier New" panose="02070309020205020404" pitchFamily="49" charset="0"/>
              </a:rPr>
              <a:t>Fri Dec 18 2020 UTC 03:07:16.017</a:t>
            </a:r>
          </a:p>
          <a:p>
            <a:pPr lvl="2" indent="0">
              <a:spcBef>
                <a:spcPts val="0"/>
              </a:spcBef>
              <a:buNone/>
            </a:pPr>
            <a:r>
              <a:rPr lang="en-US" sz="1200" dirty="0">
                <a:latin typeface="Courier New" panose="02070309020205020404" pitchFamily="49" charset="0"/>
                <a:cs typeface="Courier New" panose="02070309020205020404" pitchFamily="49" charset="0"/>
              </a:rPr>
              <a:t>Checking</a:t>
            </a:r>
          </a:p>
          <a:p>
            <a:pPr lvl="2" indent="0">
              <a:spcBef>
                <a:spcPts val="0"/>
              </a:spcBef>
              <a:buNone/>
            </a:pPr>
            <a:r>
              <a:rPr lang="en-US" sz="1200" dirty="0">
                <a:latin typeface="Courier New" panose="02070309020205020404" pitchFamily="49" charset="0"/>
                <a:cs typeface="Courier New" panose="02070309020205020404" pitchFamily="49" charset="0"/>
              </a:rPr>
              <a:t>Action          : checking system</a:t>
            </a:r>
          </a:p>
          <a:p>
            <a:pPr lvl="2" indent="0">
              <a:spcBef>
                <a:spcPts val="0"/>
              </a:spcBef>
              <a:buNone/>
            </a:pPr>
            <a:r>
              <a:rPr lang="en-US" sz="1200" dirty="0">
                <a:latin typeface="Courier New" panose="02070309020205020404" pitchFamily="49" charset="0"/>
                <a:cs typeface="Courier New" panose="02070309020205020404" pitchFamily="49" charset="0"/>
              </a:rPr>
              <a:t>Result          : </a:t>
            </a:r>
            <a:r>
              <a:rPr lang="en-US" sz="1200" dirty="0">
                <a:solidFill>
                  <a:srgbClr val="FF0000"/>
                </a:solidFill>
                <a:latin typeface="Courier New" panose="02070309020205020404" pitchFamily="49" charset="0"/>
                <a:cs typeface="Courier New" panose="02070309020205020404" pitchFamily="49" charset="0"/>
              </a:rPr>
              <a:t>passed</a:t>
            </a:r>
          </a:p>
          <a:p>
            <a:pPr lvl="2" indent="0">
              <a:spcBef>
                <a:spcPts val="0"/>
              </a:spcBef>
              <a:buNone/>
            </a:pPr>
            <a:endParaRPr lang="en-US" sz="1200" dirty="0">
              <a:latin typeface="Courier New" panose="02070309020205020404" pitchFamily="49" charset="0"/>
              <a:cs typeface="Courier New" panose="02070309020205020404" pitchFamily="49" charset="0"/>
            </a:endParaRPr>
          </a:p>
          <a:p>
            <a:pPr lvl="2" indent="0">
              <a:spcBef>
                <a:spcPts val="0"/>
              </a:spcBef>
              <a:buNone/>
            </a:pPr>
            <a:r>
              <a:rPr lang="en-US" sz="1200" dirty="0">
                <a:latin typeface="Courier New" panose="02070309020205020404" pitchFamily="49" charset="0"/>
                <a:cs typeface="Courier New" panose="02070309020205020404" pitchFamily="49" charset="0"/>
              </a:rPr>
              <a:t>Action          : checking crash</a:t>
            </a:r>
          </a:p>
          <a:p>
            <a:pPr lvl="2" indent="0">
              <a:spcBef>
                <a:spcPts val="0"/>
              </a:spcBef>
              <a:buNone/>
            </a:pPr>
            <a:r>
              <a:rPr lang="en-US" sz="1200" dirty="0">
                <a:latin typeface="Courier New" panose="02070309020205020404" pitchFamily="49" charset="0"/>
                <a:cs typeface="Courier New" panose="02070309020205020404" pitchFamily="49" charset="0"/>
              </a:rPr>
              <a:t>Result          : </a:t>
            </a:r>
            <a:r>
              <a:rPr lang="en-US" sz="1200" dirty="0">
                <a:solidFill>
                  <a:srgbClr val="FF0000"/>
                </a:solidFill>
                <a:latin typeface="Courier New" panose="02070309020205020404" pitchFamily="49" charset="0"/>
                <a:cs typeface="Courier New" panose="02070309020205020404" pitchFamily="49" charset="0"/>
              </a:rPr>
              <a:t>passed</a:t>
            </a:r>
          </a:p>
          <a:p>
            <a:pPr lvl="2" indent="0">
              <a:spcBef>
                <a:spcPts val="0"/>
              </a:spcBef>
              <a:buNone/>
            </a:pPr>
            <a:endParaRPr lang="en-US" sz="1200" dirty="0">
              <a:latin typeface="Courier New" panose="02070309020205020404" pitchFamily="49" charset="0"/>
              <a:cs typeface="Courier New" panose="02070309020205020404" pitchFamily="49" charset="0"/>
            </a:endParaRPr>
          </a:p>
          <a:p>
            <a:pPr lvl="2" indent="0">
              <a:spcBef>
                <a:spcPts val="0"/>
              </a:spcBef>
              <a:buNone/>
            </a:pPr>
            <a:r>
              <a:rPr lang="en-US" sz="1200" dirty="0">
                <a:latin typeface="Courier New" panose="02070309020205020404" pitchFamily="49" charset="0"/>
                <a:cs typeface="Courier New" panose="02070309020205020404" pitchFamily="49" charset="0"/>
              </a:rPr>
              <a:t>Action          : checking daemon status</a:t>
            </a:r>
          </a:p>
          <a:p>
            <a:pPr lvl="2" indent="0">
              <a:spcBef>
                <a:spcPts val="0"/>
              </a:spcBef>
              <a:buNone/>
            </a:pPr>
            <a:r>
              <a:rPr lang="en-US" sz="1200" dirty="0">
                <a:latin typeface="Courier New" panose="02070309020205020404" pitchFamily="49" charset="0"/>
                <a:cs typeface="Courier New" panose="02070309020205020404" pitchFamily="49" charset="0"/>
              </a:rPr>
              <a:t>Result          : </a:t>
            </a:r>
            <a:r>
              <a:rPr lang="en-US" sz="1200" dirty="0">
                <a:solidFill>
                  <a:srgbClr val="FF0000"/>
                </a:solidFill>
                <a:latin typeface="Courier New" panose="02070309020205020404" pitchFamily="49" charset="0"/>
                <a:cs typeface="Courier New" panose="02070309020205020404" pitchFamily="49" charset="0"/>
              </a:rPr>
              <a:t>passed</a:t>
            </a:r>
          </a:p>
          <a:p>
            <a:pPr lvl="2" indent="0">
              <a:spcBef>
                <a:spcPts val="0"/>
              </a:spcBef>
              <a:buNone/>
            </a:pPr>
            <a:endParaRPr lang="en-US" sz="1200" dirty="0">
              <a:latin typeface="Courier New" panose="02070309020205020404" pitchFamily="49" charset="0"/>
              <a:cs typeface="Courier New" panose="02070309020205020404" pitchFamily="49" charset="0"/>
            </a:endParaRPr>
          </a:p>
          <a:p>
            <a:pPr lvl="2" indent="0">
              <a:spcBef>
                <a:spcPts val="0"/>
              </a:spcBef>
              <a:buNone/>
            </a:pPr>
            <a:r>
              <a:rPr lang="en-US" sz="1200" dirty="0">
                <a:latin typeface="Courier New" panose="02070309020205020404" pitchFamily="49" charset="0"/>
                <a:cs typeface="Courier New" panose="02070309020205020404" pitchFamily="49" charset="0"/>
              </a:rPr>
              <a:t>Action          : checking configuration</a:t>
            </a:r>
          </a:p>
          <a:p>
            <a:pPr lvl="2" indent="0">
              <a:spcBef>
                <a:spcPts val="0"/>
              </a:spcBef>
              <a:buNone/>
            </a:pPr>
            <a:r>
              <a:rPr lang="en-US" sz="1200" dirty="0">
                <a:latin typeface="Courier New" panose="02070309020205020404" pitchFamily="49" charset="0"/>
                <a:cs typeface="Courier New" panose="02070309020205020404" pitchFamily="49" charset="0"/>
              </a:rPr>
              <a:t>Result          : </a:t>
            </a:r>
            <a:r>
              <a:rPr lang="en-US" sz="1200" dirty="0">
                <a:solidFill>
                  <a:srgbClr val="FF0000"/>
                </a:solidFill>
                <a:latin typeface="Courier New" panose="02070309020205020404" pitchFamily="49" charset="0"/>
                <a:cs typeface="Courier New" panose="02070309020205020404" pitchFamily="49" charset="0"/>
              </a:rPr>
              <a:t>passed</a:t>
            </a:r>
          </a:p>
          <a:p>
            <a:pPr lvl="2" indent="0">
              <a:spcBef>
                <a:spcPts val="0"/>
              </a:spcBef>
              <a:buNone/>
            </a:pPr>
            <a:endParaRPr lang="en-US" sz="1200" dirty="0">
              <a:latin typeface="Courier New" panose="02070309020205020404" pitchFamily="49" charset="0"/>
              <a:cs typeface="Courier New" panose="02070309020205020404" pitchFamily="49" charset="0"/>
            </a:endParaRPr>
          </a:p>
          <a:p>
            <a:pPr lvl="2" indent="0">
              <a:spcBef>
                <a:spcPts val="0"/>
              </a:spcBef>
              <a:buNone/>
            </a:pPr>
            <a:r>
              <a:rPr lang="en-US" sz="1200" dirty="0">
                <a:latin typeface="Courier New" panose="02070309020205020404" pitchFamily="49" charset="0"/>
                <a:cs typeface="Courier New" panose="02070309020205020404" pitchFamily="49" charset="0"/>
              </a:rPr>
              <a:t>Action          : checking runtime</a:t>
            </a:r>
          </a:p>
          <a:p>
            <a:pPr lvl="2" indent="0">
              <a:spcBef>
                <a:spcPts val="0"/>
              </a:spcBef>
              <a:buNone/>
            </a:pPr>
            <a:r>
              <a:rPr lang="en-US" sz="1200" dirty="0">
                <a:latin typeface="Courier New" panose="02070309020205020404" pitchFamily="49" charset="0"/>
                <a:cs typeface="Courier New" panose="02070309020205020404" pitchFamily="49" charset="0"/>
              </a:rPr>
              <a:t>Result          : </a:t>
            </a:r>
            <a:r>
              <a:rPr lang="en-US" sz="1200" dirty="0">
                <a:solidFill>
                  <a:srgbClr val="FF0000"/>
                </a:solidFill>
                <a:latin typeface="Courier New" panose="02070309020205020404" pitchFamily="49" charset="0"/>
                <a:cs typeface="Courier New" panose="02070309020205020404" pitchFamily="49" charset="0"/>
              </a:rPr>
              <a:t>passed</a:t>
            </a:r>
          </a:p>
          <a:p>
            <a:pPr lvl="2" indent="0">
              <a:spcBef>
                <a:spcPts val="0"/>
              </a:spcBef>
              <a:buNone/>
            </a:pPr>
            <a:endParaRPr lang="en-US" sz="1200" dirty="0">
              <a:latin typeface="Courier New" panose="02070309020205020404" pitchFamily="49" charset="0"/>
              <a:cs typeface="Courier New" panose="02070309020205020404" pitchFamily="49" charset="0"/>
            </a:endParaRPr>
          </a:p>
          <a:p>
            <a:pPr lvl="2" indent="0">
              <a:spcBef>
                <a:spcPts val="0"/>
              </a:spcBef>
              <a:buNone/>
            </a:pPr>
            <a:r>
              <a:rPr lang="en-US" sz="1200" dirty="0">
                <a:latin typeface="Courier New" panose="02070309020205020404" pitchFamily="49" charset="0"/>
                <a:cs typeface="Courier New" panose="02070309020205020404" pitchFamily="49" charset="0"/>
              </a:rPr>
              <a:t>Action          : checking stats</a:t>
            </a:r>
          </a:p>
          <a:p>
            <a:pPr lvl="2" indent="0">
              <a:spcBef>
                <a:spcPts val="0"/>
              </a:spcBef>
              <a:buNone/>
            </a:pPr>
            <a:r>
              <a:rPr lang="en-US" sz="1200" dirty="0">
                <a:latin typeface="Courier New" panose="02070309020205020404" pitchFamily="49" charset="0"/>
                <a:cs typeface="Courier New" panose="02070309020205020404" pitchFamily="49" charset="0"/>
              </a:rPr>
              <a:t>Result          : </a:t>
            </a:r>
            <a:r>
              <a:rPr lang="en-US" sz="1200" dirty="0">
                <a:solidFill>
                  <a:srgbClr val="FF0000"/>
                </a:solidFill>
                <a:latin typeface="Courier New" panose="02070309020205020404" pitchFamily="49" charset="0"/>
                <a:cs typeface="Courier New" panose="02070309020205020404" pitchFamily="49" charset="0"/>
              </a:rPr>
              <a:t>passed</a:t>
            </a:r>
          </a:p>
        </p:txBody>
      </p:sp>
      <p:sp>
        <p:nvSpPr>
          <p:cNvPr id="10" name="TextBox 9">
            <a:extLst>
              <a:ext uri="{FF2B5EF4-FFF2-40B4-BE49-F238E27FC236}">
                <a16:creationId xmlns:a16="http://schemas.microsoft.com/office/drawing/2014/main" id="{5A441ADC-DEA4-0246-BC62-7A967233A512}"/>
              </a:ext>
            </a:extLst>
          </p:cNvPr>
          <p:cNvSpPr txBox="1"/>
          <p:nvPr/>
        </p:nvSpPr>
        <p:spPr>
          <a:xfrm>
            <a:off x="4554980" y="466275"/>
            <a:ext cx="1329210" cy="276999"/>
          </a:xfrm>
          <a:prstGeom prst="rect">
            <a:avLst/>
          </a:prstGeom>
          <a:solidFill>
            <a:srgbClr val="FFC000">
              <a:alpha val="20000"/>
            </a:srgbClr>
          </a:solidFill>
          <a:ln w="28575">
            <a:solidFill>
              <a:srgbClr val="FF0000"/>
            </a:solidFill>
          </a:ln>
        </p:spPr>
        <p:txBody>
          <a:bodyPr wrap="square" rtlCol="0">
            <a:spAutoFit/>
          </a:bodyPr>
          <a:lstStyle/>
          <a:p>
            <a:pPr lvl="0">
              <a:defRPr/>
            </a:pPr>
            <a:r>
              <a:rPr lang="en-US" sz="1200" dirty="0">
                <a:solidFill>
                  <a:srgbClr val="FF0000"/>
                </a:solidFill>
                <a:latin typeface="Calibri" panose="020F0502020204030204" pitchFamily="34" charset="0"/>
              </a:rPr>
              <a:t>New NSX-T 3.1</a:t>
            </a:r>
          </a:p>
        </p:txBody>
      </p:sp>
    </p:spTree>
    <p:extLst>
      <p:ext uri="{BB962C8B-B14F-4D97-AF65-F5344CB8AC3E}">
        <p14:creationId xmlns:p14="http://schemas.microsoft.com/office/powerpoint/2010/main" val="1808007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132CA16-0AED-4AF5-8FA6-751DEEA0B82B}"/>
              </a:ext>
            </a:extLst>
          </p:cNvPr>
          <p:cNvSpPr>
            <a:spLocks noGrp="1"/>
          </p:cNvSpPr>
          <p:nvPr>
            <p:ph sz="quarter" idx="14"/>
          </p:nvPr>
        </p:nvSpPr>
        <p:spPr/>
        <p:txBody>
          <a:bodyPr/>
          <a:lstStyle/>
          <a:p>
            <a:pPr marL="342900" indent="-342900">
              <a:buFont typeface="Arial" panose="020B0604020202020204" pitchFamily="34" charset="0"/>
              <a:buChar char="•"/>
            </a:pPr>
            <a:r>
              <a:rPr lang="en-US" dirty="0"/>
              <a:t>There is no available capacity on edge node …</a:t>
            </a:r>
          </a:p>
          <a:p>
            <a:pPr lvl="1" indent="0">
              <a:spcBef>
                <a:spcPts val="0"/>
              </a:spcBef>
              <a:buNone/>
            </a:pPr>
            <a:endParaRPr lang="en-US" sz="1400" dirty="0">
              <a:latin typeface="Courier New" panose="02070309020205020404" pitchFamily="49" charset="0"/>
              <a:cs typeface="Courier New" panose="02070309020205020404" pitchFamily="49" charset="0"/>
            </a:endParaRPr>
          </a:p>
          <a:p>
            <a:pPr marL="342900" indent="-342900">
              <a:buFont typeface="Arial" panose="020B0604020202020204" pitchFamily="34" charset="0"/>
              <a:buChar char="•"/>
            </a:pPr>
            <a:endParaRPr lang="en-US" dirty="0"/>
          </a:p>
          <a:p>
            <a:pPr marL="342900" indent="-342900"/>
            <a:endParaRPr lang="en-US" dirty="0"/>
          </a:p>
        </p:txBody>
      </p:sp>
      <p:sp>
        <p:nvSpPr>
          <p:cNvPr id="3" name="Title 2">
            <a:extLst>
              <a:ext uri="{FF2B5EF4-FFF2-40B4-BE49-F238E27FC236}">
                <a16:creationId xmlns:a16="http://schemas.microsoft.com/office/drawing/2014/main" id="{A2E3AAE0-09BB-4416-B766-7D1DFFA68CFC}"/>
              </a:ext>
            </a:extLst>
          </p:cNvPr>
          <p:cNvSpPr>
            <a:spLocks noGrp="1"/>
          </p:cNvSpPr>
          <p:nvPr>
            <p:ph type="title"/>
          </p:nvPr>
        </p:nvSpPr>
        <p:spPr/>
        <p:txBody>
          <a:bodyPr/>
          <a:lstStyle/>
          <a:p>
            <a:r>
              <a:rPr lang="en-US" dirty="0"/>
              <a:t>Troubleshooting</a:t>
            </a:r>
          </a:p>
        </p:txBody>
      </p:sp>
      <p:sp>
        <p:nvSpPr>
          <p:cNvPr id="2" name="Subtitle 1">
            <a:extLst>
              <a:ext uri="{FF2B5EF4-FFF2-40B4-BE49-F238E27FC236}">
                <a16:creationId xmlns:a16="http://schemas.microsoft.com/office/drawing/2014/main" id="{1140C443-F133-4441-9BA7-999B0C1D23C3}"/>
              </a:ext>
            </a:extLst>
          </p:cNvPr>
          <p:cNvSpPr>
            <a:spLocks noGrp="1"/>
          </p:cNvSpPr>
          <p:nvPr>
            <p:ph type="subTitle" idx="10"/>
          </p:nvPr>
        </p:nvSpPr>
        <p:spPr/>
        <p:txBody>
          <a:bodyPr/>
          <a:lstStyle/>
          <a:p>
            <a:r>
              <a:rPr lang="en-US" dirty="0"/>
              <a:t>Error Messages </a:t>
            </a:r>
            <a:r>
              <a:rPr lang="en-US"/>
              <a:t>(1/1)</a:t>
            </a:r>
            <a:endParaRPr lang="en-US" dirty="0"/>
          </a:p>
        </p:txBody>
      </p:sp>
      <p:pic>
        <p:nvPicPr>
          <p:cNvPr id="6" name="Picture 5">
            <a:extLst>
              <a:ext uri="{FF2B5EF4-FFF2-40B4-BE49-F238E27FC236}">
                <a16:creationId xmlns:a16="http://schemas.microsoft.com/office/drawing/2014/main" id="{59B56F73-62A3-421B-8341-4527F5E4D655}"/>
              </a:ext>
            </a:extLst>
          </p:cNvPr>
          <p:cNvPicPr>
            <a:picLocks noChangeAspect="1"/>
          </p:cNvPicPr>
          <p:nvPr/>
        </p:nvPicPr>
        <p:blipFill>
          <a:blip r:embed="rId3"/>
          <a:stretch>
            <a:fillRect/>
          </a:stretch>
        </p:blipFill>
        <p:spPr>
          <a:xfrm>
            <a:off x="1007646" y="2109410"/>
            <a:ext cx="9891713" cy="3781425"/>
          </a:xfrm>
          <a:prstGeom prst="rect">
            <a:avLst/>
          </a:prstGeom>
          <a:ln w="12700">
            <a:solidFill>
              <a:schemeClr val="accent2"/>
            </a:solidFill>
          </a:ln>
        </p:spPr>
      </p:pic>
      <p:cxnSp>
        <p:nvCxnSpPr>
          <p:cNvPr id="7" name="Straight Arrow Connector 6">
            <a:extLst>
              <a:ext uri="{FF2B5EF4-FFF2-40B4-BE49-F238E27FC236}">
                <a16:creationId xmlns:a16="http://schemas.microsoft.com/office/drawing/2014/main" id="{8CA41314-E520-476A-88E3-FA5418D8C7A8}"/>
              </a:ext>
            </a:extLst>
          </p:cNvPr>
          <p:cNvCxnSpPr>
            <a:cxnSpLocks/>
          </p:cNvCxnSpPr>
          <p:nvPr/>
        </p:nvCxnSpPr>
        <p:spPr bwMode="gray">
          <a:xfrm flipV="1">
            <a:off x="9340353" y="1568782"/>
            <a:ext cx="0" cy="2162626"/>
          </a:xfrm>
          <a:prstGeom prst="straightConnector1">
            <a:avLst/>
          </a:prstGeom>
          <a:ln w="25400">
            <a:solidFill>
              <a:srgbClr val="FF0000"/>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06F959BE-F5B8-4901-8285-D97683116A30}"/>
              </a:ext>
            </a:extLst>
          </p:cNvPr>
          <p:cNvSpPr txBox="1"/>
          <p:nvPr/>
        </p:nvSpPr>
        <p:spPr>
          <a:xfrm>
            <a:off x="5452946" y="860896"/>
            <a:ext cx="5966530" cy="707886"/>
          </a:xfrm>
          <a:prstGeom prst="rect">
            <a:avLst/>
          </a:prstGeom>
          <a:solidFill>
            <a:schemeClr val="bg1">
              <a:alpha val="80000"/>
            </a:schemeClr>
          </a:solidFill>
          <a:ln w="19050">
            <a:solidFill>
              <a:srgbClr val="FF0000"/>
            </a:solidFill>
          </a:ln>
        </p:spPr>
        <p:txBody>
          <a:bodyPr wrap="square" lIns="91440" tIns="45720" rIns="91440" bIns="45720" rtlCol="0" anchor="b">
            <a:spAutoFit/>
          </a:bodyPr>
          <a:lstStyle/>
          <a:p>
            <a:pPr algn="l">
              <a:spcAft>
                <a:spcPts val="600"/>
              </a:spcAft>
            </a:pPr>
            <a:r>
              <a:rPr lang="en-US" sz="1000" dirty="0">
                <a:solidFill>
                  <a:schemeClr val="tx2"/>
                </a:solidFill>
                <a:latin typeface="Calibri" panose="020F0502020204030204" pitchFamily="34" charset="0"/>
              </a:rPr>
              <a:t>This LB is attached to a Tier-1, and that Tier-1 is active/standby in 2 Edge nodes.</a:t>
            </a:r>
          </a:p>
          <a:p>
            <a:pPr algn="l">
              <a:spcAft>
                <a:spcPts val="600"/>
              </a:spcAft>
            </a:pPr>
            <a:r>
              <a:rPr lang="en-US" sz="1000" dirty="0">
                <a:solidFill>
                  <a:schemeClr val="tx2"/>
                </a:solidFill>
                <a:latin typeface="Calibri" panose="020F0502020204030204" pitchFamily="34" charset="0"/>
              </a:rPr>
              <a:t>Edge Nodes can host a specific number of LB (See "LB Service Scale").</a:t>
            </a:r>
          </a:p>
          <a:p>
            <a:pPr algn="l">
              <a:spcAft>
                <a:spcPts val="600"/>
              </a:spcAft>
            </a:pPr>
            <a:r>
              <a:rPr lang="en-US" sz="1000" dirty="0">
                <a:solidFill>
                  <a:schemeClr val="tx2"/>
                </a:solidFill>
                <a:latin typeface="Calibri" panose="020F0502020204030204" pitchFamily="34" charset="0"/>
              </a:rPr>
              <a:t>The Edge Nodes hosting the Tier-1 active or Tier-1 standby don't have resources to add that LB.</a:t>
            </a:r>
          </a:p>
        </p:txBody>
      </p:sp>
    </p:spTree>
    <p:extLst>
      <p:ext uri="{BB962C8B-B14F-4D97-AF65-F5344CB8AC3E}">
        <p14:creationId xmlns:p14="http://schemas.microsoft.com/office/powerpoint/2010/main" val="4009720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Troubleshooting</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Pool Members of VIP1 are VIP2.</a:t>
            </a:r>
          </a:p>
          <a:p>
            <a:pPr>
              <a:spcBef>
                <a:spcPts val="0"/>
              </a:spcBef>
              <a:buNone/>
            </a:pPr>
            <a:endParaRPr lang="en-US" sz="1600" dirty="0"/>
          </a:p>
          <a:p>
            <a:pPr>
              <a:spcBef>
                <a:spcPts val="0"/>
              </a:spcBef>
              <a:buNone/>
            </a:pPr>
            <a:endParaRPr lang="en-US" sz="1600" dirty="0"/>
          </a:p>
          <a:p>
            <a:pPr>
              <a:spcBef>
                <a:spcPts val="0"/>
              </a:spcBef>
              <a:buNone/>
            </a:pPr>
            <a:r>
              <a:rPr lang="en-US" sz="1600" dirty="0"/>
              <a:t>This topology is supported </a:t>
            </a:r>
            <a:r>
              <a:rPr lang="en-US" sz="1600" b="1" u="sng" dirty="0"/>
              <a:t>as long as </a:t>
            </a:r>
            <a:r>
              <a:rPr lang="en-US" sz="1600" dirty="0"/>
              <a:t> VIP1 and VIP2 are on different NSX-T LB Services.</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Miscellaneous - Cascade of VIP</a:t>
            </a:r>
          </a:p>
        </p:txBody>
      </p:sp>
      <p:cxnSp>
        <p:nvCxnSpPr>
          <p:cNvPr id="129" name="Straight Arrow Connector 128">
            <a:extLst>
              <a:ext uri="{FF2B5EF4-FFF2-40B4-BE49-F238E27FC236}">
                <a16:creationId xmlns:a16="http://schemas.microsoft.com/office/drawing/2014/main" id="{8983B453-94D4-4A75-82FA-53EE90177EAA}"/>
              </a:ext>
            </a:extLst>
          </p:cNvPr>
          <p:cNvCxnSpPr>
            <a:cxnSpLocks/>
          </p:cNvCxnSpPr>
          <p:nvPr/>
        </p:nvCxnSpPr>
        <p:spPr>
          <a:xfrm>
            <a:off x="1523361" y="3147421"/>
            <a:ext cx="1057001"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84846191-4FFC-44E0-9AF4-F15DA392A050}"/>
              </a:ext>
            </a:extLst>
          </p:cNvPr>
          <p:cNvSpPr txBox="1"/>
          <p:nvPr/>
        </p:nvSpPr>
        <p:spPr>
          <a:xfrm>
            <a:off x="2684156" y="3732311"/>
            <a:ext cx="755335" cy="523220"/>
          </a:xfrm>
          <a:prstGeom prst="rect">
            <a:avLst/>
          </a:prstGeom>
          <a:noFill/>
        </p:spPr>
        <p:txBody>
          <a:bodyPr wrap="none" rtlCol="0">
            <a:spAutoFit/>
          </a:bodyPr>
          <a:lstStyle/>
          <a:p>
            <a:pPr algn="ctr"/>
            <a:r>
              <a:rPr lang="en-US" sz="1400" dirty="0">
                <a:solidFill>
                  <a:schemeClr val="accent1"/>
                </a:solidFill>
                <a:latin typeface="Calibri" panose="020F0502020204030204" pitchFamily="34" charset="0"/>
              </a:rPr>
              <a:t>VIP1</a:t>
            </a:r>
          </a:p>
          <a:p>
            <a:pPr algn="ctr"/>
            <a:r>
              <a:rPr lang="en-US" sz="1400" dirty="0">
                <a:solidFill>
                  <a:schemeClr val="accent1"/>
                </a:solidFill>
                <a:latin typeface="Calibri" panose="020F0502020204030204" pitchFamily="34" charset="0"/>
              </a:rPr>
              <a:t>L4 or L7</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2752524" y="3047982"/>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142738" y="2911436"/>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cxnSp>
        <p:nvCxnSpPr>
          <p:cNvPr id="45" name="Straight Connector 44">
            <a:extLst>
              <a:ext uri="{FF2B5EF4-FFF2-40B4-BE49-F238E27FC236}">
                <a16:creationId xmlns:a16="http://schemas.microsoft.com/office/drawing/2014/main" id="{A44507CA-DD95-407F-89D2-40F5F4CC5595}"/>
              </a:ext>
            </a:extLst>
          </p:cNvPr>
          <p:cNvCxnSpPr>
            <a:cxnSpLocks/>
            <a:endCxn id="51" idx="2"/>
          </p:cNvCxnSpPr>
          <p:nvPr/>
        </p:nvCxnSpPr>
        <p:spPr bwMode="auto">
          <a:xfrm>
            <a:off x="6379955" y="2997347"/>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DAEC56F9-EFB6-4833-9A2E-56409A699D1C}"/>
              </a:ext>
            </a:extLst>
          </p:cNvPr>
          <p:cNvCxnSpPr>
            <a:cxnSpLocks/>
          </p:cNvCxnSpPr>
          <p:nvPr/>
        </p:nvCxnSpPr>
        <p:spPr>
          <a:xfrm>
            <a:off x="6391430" y="2820340"/>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22CD1A93-C044-42C1-A19C-297970665AFC}"/>
              </a:ext>
            </a:extLst>
          </p:cNvPr>
          <p:cNvCxnSpPr>
            <a:cxnSpLocks/>
            <a:endCxn id="52" idx="2"/>
          </p:cNvCxnSpPr>
          <p:nvPr/>
        </p:nvCxnSpPr>
        <p:spPr bwMode="auto">
          <a:xfrm flipV="1">
            <a:off x="6379686" y="3451599"/>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4A809AD6-D9F0-496C-B834-96D7316A21A3}"/>
              </a:ext>
            </a:extLst>
          </p:cNvPr>
          <p:cNvCxnSpPr>
            <a:cxnSpLocks/>
            <a:endCxn id="53" idx="2"/>
          </p:cNvCxnSpPr>
          <p:nvPr/>
        </p:nvCxnSpPr>
        <p:spPr bwMode="auto">
          <a:xfrm>
            <a:off x="6379686" y="3911747"/>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49" name="Rounded Rectangle 109">
            <a:extLst>
              <a:ext uri="{FF2B5EF4-FFF2-40B4-BE49-F238E27FC236}">
                <a16:creationId xmlns:a16="http://schemas.microsoft.com/office/drawing/2014/main" id="{F2B82D2A-3C1F-4F4C-BAD1-8DB0059C0F6D}"/>
              </a:ext>
            </a:extLst>
          </p:cNvPr>
          <p:cNvSpPr/>
          <p:nvPr/>
        </p:nvSpPr>
        <p:spPr>
          <a:xfrm>
            <a:off x="6745750" y="2707256"/>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50" name="TextBox 49">
            <a:extLst>
              <a:ext uri="{FF2B5EF4-FFF2-40B4-BE49-F238E27FC236}">
                <a16:creationId xmlns:a16="http://schemas.microsoft.com/office/drawing/2014/main" id="{DF1B04E0-1830-4421-B9C8-9A44E8B87FBE}"/>
              </a:ext>
            </a:extLst>
          </p:cNvPr>
          <p:cNvSpPr txBox="1"/>
          <p:nvPr/>
        </p:nvSpPr>
        <p:spPr>
          <a:xfrm>
            <a:off x="6745750" y="4314896"/>
            <a:ext cx="830308" cy="738664"/>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VIP2 Server Pool</a:t>
            </a:r>
            <a:endParaRPr lang="en-US" sz="2400" dirty="0">
              <a:solidFill>
                <a:schemeClr val="accent1"/>
              </a:solidFill>
              <a:latin typeface="Calibri" panose="020F0502020204030204" pitchFamily="34" charset="0"/>
            </a:endParaRPr>
          </a:p>
        </p:txBody>
      </p:sp>
      <p:sp>
        <p:nvSpPr>
          <p:cNvPr id="51" name="Oval 50">
            <a:extLst>
              <a:ext uri="{FF2B5EF4-FFF2-40B4-BE49-F238E27FC236}">
                <a16:creationId xmlns:a16="http://schemas.microsoft.com/office/drawing/2014/main" id="{27E0DEE1-1EFF-44FF-A101-95301275D6E8}"/>
              </a:ext>
            </a:extLst>
          </p:cNvPr>
          <p:cNvSpPr>
            <a:spLocks noChangeAspect="1"/>
          </p:cNvSpPr>
          <p:nvPr/>
        </p:nvSpPr>
        <p:spPr>
          <a:xfrm>
            <a:off x="6867384" y="281819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2" name="Oval 51">
            <a:extLst>
              <a:ext uri="{FF2B5EF4-FFF2-40B4-BE49-F238E27FC236}">
                <a16:creationId xmlns:a16="http://schemas.microsoft.com/office/drawing/2014/main" id="{41781B6F-8397-4E24-8C24-A268DF193D19}"/>
              </a:ext>
            </a:extLst>
          </p:cNvPr>
          <p:cNvSpPr>
            <a:spLocks noChangeAspect="1"/>
          </p:cNvSpPr>
          <p:nvPr/>
        </p:nvSpPr>
        <p:spPr>
          <a:xfrm>
            <a:off x="6867384" y="326871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3" name="Oval 52">
            <a:extLst>
              <a:ext uri="{FF2B5EF4-FFF2-40B4-BE49-F238E27FC236}">
                <a16:creationId xmlns:a16="http://schemas.microsoft.com/office/drawing/2014/main" id="{03F00181-57E7-4A00-B540-ADDE32366E46}"/>
              </a:ext>
            </a:extLst>
          </p:cNvPr>
          <p:cNvSpPr>
            <a:spLocks noChangeAspect="1"/>
          </p:cNvSpPr>
          <p:nvPr/>
        </p:nvSpPr>
        <p:spPr>
          <a:xfrm>
            <a:off x="6867384" y="3732665"/>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54" name="Straight Connector 53">
            <a:extLst>
              <a:ext uri="{FF2B5EF4-FFF2-40B4-BE49-F238E27FC236}">
                <a16:creationId xmlns:a16="http://schemas.microsoft.com/office/drawing/2014/main" id="{667D015C-7B4E-4617-85C1-B57C97DF15CB}"/>
              </a:ext>
            </a:extLst>
          </p:cNvPr>
          <p:cNvCxnSpPr>
            <a:cxnSpLocks/>
            <a:stCxn id="76" idx="3"/>
          </p:cNvCxnSpPr>
          <p:nvPr/>
        </p:nvCxnSpPr>
        <p:spPr>
          <a:xfrm>
            <a:off x="5171653" y="3349315"/>
            <a:ext cx="1219777"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21ED2C03-CA41-4CB1-9EFC-C32B7DB4A492}"/>
              </a:ext>
            </a:extLst>
          </p:cNvPr>
          <p:cNvCxnSpPr>
            <a:cxnSpLocks/>
            <a:endCxn id="134" idx="1"/>
          </p:cNvCxnSpPr>
          <p:nvPr/>
        </p:nvCxnSpPr>
        <p:spPr>
          <a:xfrm>
            <a:off x="1262743" y="3349226"/>
            <a:ext cx="148978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4" name="Group 93">
            <a:extLst>
              <a:ext uri="{FF2B5EF4-FFF2-40B4-BE49-F238E27FC236}">
                <a16:creationId xmlns:a16="http://schemas.microsoft.com/office/drawing/2014/main" id="{34D1545D-ABB5-487E-ABF7-224AFB8E85BC}"/>
              </a:ext>
            </a:extLst>
          </p:cNvPr>
          <p:cNvGrpSpPr>
            <a:grpSpLocks noChangeAspect="1"/>
          </p:cNvGrpSpPr>
          <p:nvPr/>
        </p:nvGrpSpPr>
        <p:grpSpPr>
          <a:xfrm>
            <a:off x="366337" y="2931068"/>
            <a:ext cx="731520" cy="731520"/>
            <a:chOff x="609600" y="1371441"/>
            <a:chExt cx="1828959" cy="1828959"/>
          </a:xfrm>
        </p:grpSpPr>
        <p:sp>
          <p:nvSpPr>
            <p:cNvPr id="95" name="Oval 94">
              <a:extLst>
                <a:ext uri="{FF2B5EF4-FFF2-40B4-BE49-F238E27FC236}">
                  <a16:creationId xmlns:a16="http://schemas.microsoft.com/office/drawing/2014/main" id="{7387DBA8-E612-40C6-8DAF-E336BF28F797}"/>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96" name="Freeform 5">
              <a:extLst>
                <a:ext uri="{FF2B5EF4-FFF2-40B4-BE49-F238E27FC236}">
                  <a16:creationId xmlns:a16="http://schemas.microsoft.com/office/drawing/2014/main" id="{2B3495F3-4CAC-4E72-B2FD-ABF788265456}"/>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74" name="TextBox 73">
            <a:extLst>
              <a:ext uri="{FF2B5EF4-FFF2-40B4-BE49-F238E27FC236}">
                <a16:creationId xmlns:a16="http://schemas.microsoft.com/office/drawing/2014/main" id="{006A19FD-5383-CB4F-83A3-E44A0D0931C6}"/>
              </a:ext>
            </a:extLst>
          </p:cNvPr>
          <p:cNvSpPr txBox="1"/>
          <p:nvPr/>
        </p:nvSpPr>
        <p:spPr>
          <a:xfrm>
            <a:off x="4501037" y="3732400"/>
            <a:ext cx="755335" cy="523220"/>
          </a:xfrm>
          <a:prstGeom prst="rect">
            <a:avLst/>
          </a:prstGeom>
          <a:noFill/>
        </p:spPr>
        <p:txBody>
          <a:bodyPr wrap="none" rtlCol="0">
            <a:spAutoFit/>
          </a:bodyPr>
          <a:lstStyle/>
          <a:p>
            <a:pPr algn="ctr"/>
            <a:r>
              <a:rPr lang="en-US" sz="1400" dirty="0">
                <a:solidFill>
                  <a:schemeClr val="accent1"/>
                </a:solidFill>
                <a:latin typeface="Calibri" panose="020F0502020204030204" pitchFamily="34" charset="0"/>
              </a:rPr>
              <a:t>VIP2</a:t>
            </a:r>
          </a:p>
          <a:p>
            <a:pPr algn="ctr"/>
            <a:r>
              <a:rPr lang="en-US" sz="1400" dirty="0">
                <a:solidFill>
                  <a:schemeClr val="accent1"/>
                </a:solidFill>
                <a:latin typeface="Calibri" panose="020F0502020204030204" pitchFamily="34" charset="0"/>
              </a:rPr>
              <a:t>L4 or L7</a:t>
            </a:r>
          </a:p>
        </p:txBody>
      </p:sp>
      <p:grpSp>
        <p:nvGrpSpPr>
          <p:cNvPr id="75" name="Group 74">
            <a:extLst>
              <a:ext uri="{FF2B5EF4-FFF2-40B4-BE49-F238E27FC236}">
                <a16:creationId xmlns:a16="http://schemas.microsoft.com/office/drawing/2014/main" id="{1E737520-14E3-E44C-9F0F-5007275D1889}"/>
              </a:ext>
            </a:extLst>
          </p:cNvPr>
          <p:cNvGrpSpPr/>
          <p:nvPr/>
        </p:nvGrpSpPr>
        <p:grpSpPr>
          <a:xfrm>
            <a:off x="4569405" y="3048071"/>
            <a:ext cx="602248" cy="602488"/>
            <a:chOff x="7736620" y="7009631"/>
            <a:chExt cx="4501800" cy="4503600"/>
          </a:xfrm>
          <a:solidFill>
            <a:schemeClr val="accent1"/>
          </a:solidFill>
        </p:grpSpPr>
        <p:sp>
          <p:nvSpPr>
            <p:cNvPr id="76" name="Freeform: Shape 1">
              <a:extLst>
                <a:ext uri="{FF2B5EF4-FFF2-40B4-BE49-F238E27FC236}">
                  <a16:creationId xmlns:a16="http://schemas.microsoft.com/office/drawing/2014/main" id="{4CAC7C2F-F8D0-BC44-B812-C24F4DBD8E21}"/>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77" name="Freeform: Shape 2">
              <a:extLst>
                <a:ext uri="{FF2B5EF4-FFF2-40B4-BE49-F238E27FC236}">
                  <a16:creationId xmlns:a16="http://schemas.microsoft.com/office/drawing/2014/main" id="{7E4818EE-9C6E-D34C-88D9-AB2DBF2DC778}"/>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78" name="Freeform: Shape 3">
              <a:extLst>
                <a:ext uri="{FF2B5EF4-FFF2-40B4-BE49-F238E27FC236}">
                  <a16:creationId xmlns:a16="http://schemas.microsoft.com/office/drawing/2014/main" id="{FAD59DF7-C5D1-BA4F-A72E-9BE18E17519E}"/>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79" name="Freeform: Shape 4">
              <a:extLst>
                <a:ext uri="{FF2B5EF4-FFF2-40B4-BE49-F238E27FC236}">
                  <a16:creationId xmlns:a16="http://schemas.microsoft.com/office/drawing/2014/main" id="{8DAC902B-5AE4-5049-8A9B-7677C6D147C5}"/>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80" name="Freeform: Shape 5">
              <a:extLst>
                <a:ext uri="{FF2B5EF4-FFF2-40B4-BE49-F238E27FC236}">
                  <a16:creationId xmlns:a16="http://schemas.microsoft.com/office/drawing/2014/main" id="{88291A14-04FA-A148-A36A-49B293180B7E}"/>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81" name="Group 80">
            <a:extLst>
              <a:ext uri="{FF2B5EF4-FFF2-40B4-BE49-F238E27FC236}">
                <a16:creationId xmlns:a16="http://schemas.microsoft.com/office/drawing/2014/main" id="{6E9D6015-5E05-0D41-BC0D-C0DC24FAD979}"/>
              </a:ext>
            </a:extLst>
          </p:cNvPr>
          <p:cNvGrpSpPr>
            <a:grpSpLocks noChangeAspect="1"/>
          </p:cNvGrpSpPr>
          <p:nvPr/>
        </p:nvGrpSpPr>
        <p:grpSpPr>
          <a:xfrm>
            <a:off x="4959619" y="2911525"/>
            <a:ext cx="364538" cy="338684"/>
            <a:chOff x="2560638" y="566738"/>
            <a:chExt cx="6486525" cy="6486525"/>
          </a:xfrm>
          <a:solidFill>
            <a:schemeClr val="accent1"/>
          </a:solidFill>
        </p:grpSpPr>
        <p:sp>
          <p:nvSpPr>
            <p:cNvPr id="82" name="Freeform 1">
              <a:extLst>
                <a:ext uri="{FF2B5EF4-FFF2-40B4-BE49-F238E27FC236}">
                  <a16:creationId xmlns:a16="http://schemas.microsoft.com/office/drawing/2014/main" id="{F44AC5E0-3477-3B40-9A3B-9213A42B56D0}"/>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83" name="Freeform 2">
              <a:extLst>
                <a:ext uri="{FF2B5EF4-FFF2-40B4-BE49-F238E27FC236}">
                  <a16:creationId xmlns:a16="http://schemas.microsoft.com/office/drawing/2014/main" id="{5CC3E9CE-4EC7-C141-8F52-94EEAB50C856}"/>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84" name="Freeform 3">
              <a:extLst>
                <a:ext uri="{FF2B5EF4-FFF2-40B4-BE49-F238E27FC236}">
                  <a16:creationId xmlns:a16="http://schemas.microsoft.com/office/drawing/2014/main" id="{344E5F78-9C1B-0846-9F27-AE2D91AAFC9C}"/>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85" name="Freeform 4">
              <a:extLst>
                <a:ext uri="{FF2B5EF4-FFF2-40B4-BE49-F238E27FC236}">
                  <a16:creationId xmlns:a16="http://schemas.microsoft.com/office/drawing/2014/main" id="{074247D0-F869-524E-AB58-209ED3320F1F}"/>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86" name="Freeform 5">
              <a:extLst>
                <a:ext uri="{FF2B5EF4-FFF2-40B4-BE49-F238E27FC236}">
                  <a16:creationId xmlns:a16="http://schemas.microsoft.com/office/drawing/2014/main" id="{53C1BBE2-DA59-B444-B8E3-C7A45F852248}"/>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87" name="Freeform 6">
              <a:extLst>
                <a:ext uri="{FF2B5EF4-FFF2-40B4-BE49-F238E27FC236}">
                  <a16:creationId xmlns:a16="http://schemas.microsoft.com/office/drawing/2014/main" id="{08567886-15C7-644C-97FB-A02D792C7DB8}"/>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88" name="Freeform 7">
              <a:extLst>
                <a:ext uri="{FF2B5EF4-FFF2-40B4-BE49-F238E27FC236}">
                  <a16:creationId xmlns:a16="http://schemas.microsoft.com/office/drawing/2014/main" id="{D0FFBCB3-78C5-3540-A7C8-6AECF0AA69DF}"/>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0" name="Freeform 8">
              <a:extLst>
                <a:ext uri="{FF2B5EF4-FFF2-40B4-BE49-F238E27FC236}">
                  <a16:creationId xmlns:a16="http://schemas.microsoft.com/office/drawing/2014/main" id="{3DE90E94-D6EF-2E49-8C35-8DFAD4B47EC4}"/>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1" name="Freeform 9">
              <a:extLst>
                <a:ext uri="{FF2B5EF4-FFF2-40B4-BE49-F238E27FC236}">
                  <a16:creationId xmlns:a16="http://schemas.microsoft.com/office/drawing/2014/main" id="{2CD57CD0-8907-7449-9E05-94804381A456}"/>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2" name="Freeform 10">
              <a:extLst>
                <a:ext uri="{FF2B5EF4-FFF2-40B4-BE49-F238E27FC236}">
                  <a16:creationId xmlns:a16="http://schemas.microsoft.com/office/drawing/2014/main" id="{6B65473A-3560-3848-A1A4-DB36381A22BF}"/>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93" name="Freeform 11">
              <a:extLst>
                <a:ext uri="{FF2B5EF4-FFF2-40B4-BE49-F238E27FC236}">
                  <a16:creationId xmlns:a16="http://schemas.microsoft.com/office/drawing/2014/main" id="{C850B330-E584-4241-B321-AD93A5786918}"/>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cxnSp>
        <p:nvCxnSpPr>
          <p:cNvPr id="97" name="Straight Connector 96">
            <a:extLst>
              <a:ext uri="{FF2B5EF4-FFF2-40B4-BE49-F238E27FC236}">
                <a16:creationId xmlns:a16="http://schemas.microsoft.com/office/drawing/2014/main" id="{012B308A-0EFA-404D-9B13-7C417D65C1E2}"/>
              </a:ext>
            </a:extLst>
          </p:cNvPr>
          <p:cNvCxnSpPr>
            <a:cxnSpLocks/>
            <a:stCxn id="134" idx="3"/>
            <a:endCxn id="76" idx="1"/>
          </p:cNvCxnSpPr>
          <p:nvPr/>
        </p:nvCxnSpPr>
        <p:spPr>
          <a:xfrm>
            <a:off x="3354772" y="3349226"/>
            <a:ext cx="1214633" cy="89"/>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8" name="Rounded Rectangle 109">
            <a:extLst>
              <a:ext uri="{FF2B5EF4-FFF2-40B4-BE49-F238E27FC236}">
                <a16:creationId xmlns:a16="http://schemas.microsoft.com/office/drawing/2014/main" id="{F2B2A37C-F8B0-F241-83F7-B49276286C28}"/>
              </a:ext>
            </a:extLst>
          </p:cNvPr>
          <p:cNvSpPr/>
          <p:nvPr/>
        </p:nvSpPr>
        <p:spPr>
          <a:xfrm>
            <a:off x="4447971" y="2707255"/>
            <a:ext cx="1024175" cy="1565823"/>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99" name="TextBox 98">
            <a:extLst>
              <a:ext uri="{FF2B5EF4-FFF2-40B4-BE49-F238E27FC236}">
                <a16:creationId xmlns:a16="http://schemas.microsoft.com/office/drawing/2014/main" id="{42EF4128-ECC8-F948-A9ED-22E383CE9B9A}"/>
              </a:ext>
            </a:extLst>
          </p:cNvPr>
          <p:cNvSpPr txBox="1"/>
          <p:nvPr/>
        </p:nvSpPr>
        <p:spPr>
          <a:xfrm>
            <a:off x="4572791" y="4368732"/>
            <a:ext cx="830308" cy="738664"/>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VIP1 Server Pool </a:t>
            </a:r>
            <a:endParaRPr lang="en-US" sz="2400" dirty="0">
              <a:solidFill>
                <a:schemeClr val="accent1"/>
              </a:solidFill>
              <a:latin typeface="Calibri" panose="020F0502020204030204" pitchFamily="34" charset="0"/>
            </a:endParaRPr>
          </a:p>
        </p:txBody>
      </p:sp>
      <p:cxnSp>
        <p:nvCxnSpPr>
          <p:cNvPr id="100" name="Straight Arrow Connector 99">
            <a:extLst>
              <a:ext uri="{FF2B5EF4-FFF2-40B4-BE49-F238E27FC236}">
                <a16:creationId xmlns:a16="http://schemas.microsoft.com/office/drawing/2014/main" id="{B3B9F087-21BE-D545-B94E-1041FEA6E0A8}"/>
              </a:ext>
            </a:extLst>
          </p:cNvPr>
          <p:cNvCxnSpPr>
            <a:cxnSpLocks/>
          </p:cNvCxnSpPr>
          <p:nvPr/>
        </p:nvCxnSpPr>
        <p:spPr>
          <a:xfrm>
            <a:off x="3642666" y="3140371"/>
            <a:ext cx="678813"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06B34C10-4E79-1B42-A898-6085EC3A534E}"/>
              </a:ext>
            </a:extLst>
          </p:cNvPr>
          <p:cNvCxnSpPr>
            <a:cxnSpLocks/>
          </p:cNvCxnSpPr>
          <p:nvPr/>
        </p:nvCxnSpPr>
        <p:spPr>
          <a:xfrm>
            <a:off x="5661463" y="3156953"/>
            <a:ext cx="1012176"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A19520BD-3DDA-694E-8714-D2CBBF324465}"/>
              </a:ext>
            </a:extLst>
          </p:cNvPr>
          <p:cNvCxnSpPr>
            <a:cxnSpLocks/>
            <a:endCxn id="103" idx="0"/>
          </p:cNvCxnSpPr>
          <p:nvPr/>
        </p:nvCxnSpPr>
        <p:spPr bwMode="gray">
          <a:xfrm>
            <a:off x="3279685" y="3911747"/>
            <a:ext cx="699432" cy="1666286"/>
          </a:xfrm>
          <a:prstGeom prst="straightConnector1">
            <a:avLst/>
          </a:prstGeom>
          <a:ln w="25400">
            <a:solidFill>
              <a:srgbClr val="FF0000"/>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956E90AD-9E56-7540-BF47-DDB35245E3F9}"/>
              </a:ext>
            </a:extLst>
          </p:cNvPr>
          <p:cNvSpPr txBox="1"/>
          <p:nvPr/>
        </p:nvSpPr>
        <p:spPr>
          <a:xfrm>
            <a:off x="1849286" y="5578033"/>
            <a:ext cx="4259662" cy="307777"/>
          </a:xfrm>
          <a:prstGeom prst="rect">
            <a:avLst/>
          </a:prstGeom>
          <a:solidFill>
            <a:schemeClr val="bg1">
              <a:alpha val="80000"/>
            </a:schemeClr>
          </a:solidFill>
          <a:ln w="19050">
            <a:solidFill>
              <a:srgbClr val="FF0000"/>
            </a:solidFill>
          </a:ln>
        </p:spPr>
        <p:txBody>
          <a:bodyPr wrap="square" lIns="91440" tIns="45720" rIns="91440" bIns="45720" rtlCol="0" anchor="b">
            <a:spAutoFit/>
          </a:bodyPr>
          <a:lstStyle/>
          <a:p>
            <a:pPr algn="ctr">
              <a:spcAft>
                <a:spcPts val="600"/>
              </a:spcAft>
            </a:pPr>
            <a:r>
              <a:rPr lang="en-US" sz="1400" dirty="0">
                <a:solidFill>
                  <a:schemeClr val="tx2"/>
                </a:solidFill>
                <a:latin typeface="Calibri" panose="020F0502020204030204" pitchFamily="34" charset="0"/>
              </a:rPr>
              <a:t>VIP1 and VIP2 must be attached to different LB Services.</a:t>
            </a:r>
          </a:p>
        </p:txBody>
      </p:sp>
      <p:cxnSp>
        <p:nvCxnSpPr>
          <p:cNvPr id="106" name="Straight Arrow Connector 105">
            <a:extLst>
              <a:ext uri="{FF2B5EF4-FFF2-40B4-BE49-F238E27FC236}">
                <a16:creationId xmlns:a16="http://schemas.microsoft.com/office/drawing/2014/main" id="{46F174EF-B4EC-AA40-B710-3CB4B96611FB}"/>
              </a:ext>
            </a:extLst>
          </p:cNvPr>
          <p:cNvCxnSpPr>
            <a:cxnSpLocks/>
            <a:endCxn id="103" idx="0"/>
          </p:cNvCxnSpPr>
          <p:nvPr/>
        </p:nvCxnSpPr>
        <p:spPr bwMode="gray">
          <a:xfrm flipH="1">
            <a:off x="3979117" y="3918659"/>
            <a:ext cx="655765" cy="1659374"/>
          </a:xfrm>
          <a:prstGeom prst="straightConnector1">
            <a:avLst/>
          </a:prstGeom>
          <a:ln w="25400">
            <a:solidFill>
              <a:srgbClr val="FF0000"/>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9099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D204091-C49F-4785-9A3F-D44C89152143}"/>
              </a:ext>
            </a:extLst>
          </p:cNvPr>
          <p:cNvGraphicFramePr>
            <a:graphicFrameLocks/>
          </p:cNvGraphicFramePr>
          <p:nvPr>
            <p:extLst>
              <p:ext uri="{D42A27DB-BD31-4B8C-83A1-F6EECF244321}">
                <p14:modId xmlns:p14="http://schemas.microsoft.com/office/powerpoint/2010/main" val="2588865972"/>
              </p:ext>
            </p:extLst>
          </p:nvPr>
        </p:nvGraphicFramePr>
        <p:xfrm>
          <a:off x="475757" y="1873429"/>
          <a:ext cx="9753600" cy="4389120"/>
        </p:xfrm>
        <a:graphic>
          <a:graphicData uri="http://schemas.openxmlformats.org/drawingml/2006/table">
            <a:tbl>
              <a:tblPr bandRow="1">
                <a:tableStyleId>{7E9639D4-E3E2-4D34-9284-5A2195B3D0D7}</a:tableStyleId>
              </a:tblPr>
              <a:tblGrid>
                <a:gridCol w="1234457">
                  <a:extLst>
                    <a:ext uri="{9D8B030D-6E8A-4147-A177-3AD203B41FA5}">
                      <a16:colId xmlns:a16="http://schemas.microsoft.com/office/drawing/2014/main" val="20000"/>
                    </a:ext>
                  </a:extLst>
                </a:gridCol>
                <a:gridCol w="8519143">
                  <a:extLst>
                    <a:ext uri="{9D8B030D-6E8A-4147-A177-3AD203B41FA5}">
                      <a16:colId xmlns:a16="http://schemas.microsoft.com/office/drawing/2014/main" val="20001"/>
                    </a:ext>
                  </a:extLst>
                </a:gridCol>
              </a:tblGrid>
              <a:tr h="548640">
                <a:tc>
                  <a:txBody>
                    <a:bodyPr/>
                    <a:lstStyle/>
                    <a:p>
                      <a:pPr algn="r"/>
                      <a:r>
                        <a:rPr lang="en-US" sz="1800" b="0" i="0" noProof="0" dirty="0">
                          <a:solidFill>
                            <a:schemeClr val="accent1"/>
                          </a:solidFill>
                          <a:latin typeface="Calibri" panose="020F0502020204030204" pitchFamily="34" charset="0"/>
                        </a:rPr>
                        <a:t>1</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LB Deployment Modes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0"/>
                  </a:ext>
                </a:extLst>
              </a:tr>
              <a:tr h="548640">
                <a:tc>
                  <a:txBody>
                    <a:bodyPr/>
                    <a:lstStyle/>
                    <a:p>
                      <a:pPr algn="r"/>
                      <a:r>
                        <a:rPr lang="en-US" sz="1800" b="0" i="0" noProof="0" dirty="0">
                          <a:solidFill>
                            <a:schemeClr val="accent1"/>
                          </a:solidFill>
                          <a:latin typeface="Calibri" panose="020F0502020204030204" pitchFamily="34" charset="0"/>
                        </a:rPr>
                        <a:t>2</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Monitors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r"/>
                      <a:r>
                        <a:rPr lang="fr-FR" sz="1800" b="0" i="0" noProof="0" dirty="0">
                          <a:solidFill>
                            <a:schemeClr val="accent1"/>
                          </a:solidFill>
                          <a:latin typeface="Calibri" panose="020F0502020204030204" pitchFamily="34" charset="0"/>
                        </a:rPr>
                        <a:t>3</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Server Pools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r"/>
                      <a:r>
                        <a:rPr lang="fr-FR" sz="1800" b="0" i="0" noProof="0" dirty="0">
                          <a:solidFill>
                            <a:schemeClr val="accent1"/>
                          </a:solidFill>
                          <a:latin typeface="Calibri" panose="020F0502020204030204" pitchFamily="34" charset="0"/>
                        </a:rPr>
                        <a:t>4</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Layer4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4"/>
                  </a:ext>
                </a:extLst>
              </a:tr>
              <a:tr h="548640">
                <a:tc>
                  <a:txBody>
                    <a:bodyPr/>
                    <a:lstStyle/>
                    <a:p>
                      <a:pPr algn="r"/>
                      <a:r>
                        <a:rPr lang="fr-FR" sz="1800" b="0" i="0" noProof="0" dirty="0">
                          <a:solidFill>
                            <a:schemeClr val="accent1"/>
                          </a:solidFill>
                          <a:latin typeface="Calibri" panose="020F0502020204030204" pitchFamily="34" charset="0"/>
                        </a:rPr>
                        <a:t>5</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Layer7 HTTP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125269716"/>
                  </a:ext>
                </a:extLst>
              </a:tr>
              <a:tr h="548640">
                <a:tc>
                  <a:txBody>
                    <a:bodyPr/>
                    <a:lstStyle/>
                    <a:p>
                      <a:pPr algn="r"/>
                      <a:r>
                        <a:rPr lang="fr-FR" sz="1800" b="0" i="0" noProof="0" dirty="0">
                          <a:solidFill>
                            <a:schemeClr val="accent1"/>
                          </a:solidFill>
                          <a:latin typeface="Calibri" panose="020F0502020204030204" pitchFamily="34" charset="0"/>
                        </a:rPr>
                        <a:t>6</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Layer7 HTTPS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326987232"/>
                  </a:ext>
                </a:extLst>
              </a:tr>
              <a:tr h="548640">
                <a:tc>
                  <a:txBody>
                    <a:bodyPr/>
                    <a:lstStyle/>
                    <a:p>
                      <a:pPr algn="r"/>
                      <a:r>
                        <a:rPr lang="fr-FR" sz="1800" b="0" i="0" noProof="0" dirty="0">
                          <a:solidFill>
                            <a:schemeClr val="accent1"/>
                          </a:solidFill>
                          <a:latin typeface="Calibri" panose="020F0502020204030204" pitchFamily="34" charset="0"/>
                        </a:rPr>
                        <a:t>7</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i="0" noProof="0" dirty="0">
                          <a:latin typeface="Calibri" panose="020F0502020204030204" pitchFamily="34" charset="0"/>
                        </a:rPr>
                        <a:t>LB Rules (HTTP or HTTPS)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270849694"/>
                  </a:ext>
                </a:extLst>
              </a:tr>
              <a:tr h="548640">
                <a:tc>
                  <a:txBody>
                    <a:bodyPr/>
                    <a:lstStyle/>
                    <a:p>
                      <a:pPr algn="r"/>
                      <a:r>
                        <a:rPr lang="fr-FR" sz="1800" b="0" i="0" noProof="0" dirty="0">
                          <a:solidFill>
                            <a:schemeClr val="accent1"/>
                          </a:solidFill>
                          <a:latin typeface="Calibri" panose="020F0502020204030204" pitchFamily="34" charset="0"/>
                        </a:rPr>
                        <a:t>8</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b="0" i="0" noProof="0" dirty="0">
                          <a:latin typeface="Calibri" panose="020F0502020204030204" pitchFamily="34" charset="0"/>
                        </a:rPr>
                        <a:t>Troubleshooting</a:t>
                      </a:r>
                      <a:endParaRPr lang="en-US" sz="1800" b="0" i="0" noProof="0" dirty="0">
                        <a:latin typeface="Calibri" panose="020F0502020204030204" pitchFamily="34" charset="0"/>
                      </a:endParaRP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446266231"/>
                  </a:ext>
                </a:extLst>
              </a:tr>
            </a:tbl>
          </a:graphicData>
        </a:graphic>
      </p:graphicFrame>
    </p:spTree>
    <p:extLst>
      <p:ext uri="{BB962C8B-B14F-4D97-AF65-F5344CB8AC3E}">
        <p14:creationId xmlns:p14="http://schemas.microsoft.com/office/powerpoint/2010/main" val="755742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290492AB-82D6-6C44-9729-7A0FE2BFFB40}"/>
              </a:ext>
            </a:extLst>
          </p:cNvPr>
          <p:cNvSpPr>
            <a:spLocks noGrp="1"/>
          </p:cNvSpPr>
          <p:nvPr>
            <p:ph sz="quarter" idx="14"/>
          </p:nvPr>
        </p:nvSpPr>
        <p:spPr/>
        <p:txBody>
          <a:bodyPr/>
          <a:lstStyle/>
          <a:p>
            <a:r>
              <a:rPr lang="en-US" dirty="0">
                <a:solidFill>
                  <a:schemeClr val="accent1"/>
                </a:solidFill>
              </a:rPr>
              <a:t>LB periodically sends a health monitor message to pool members</a:t>
            </a:r>
          </a:p>
          <a:p>
            <a:r>
              <a:rPr lang="en-US" dirty="0">
                <a:solidFill>
                  <a:schemeClr val="tx1"/>
                </a:solidFill>
              </a:rPr>
              <a:t>Supported health monitor types</a:t>
            </a:r>
          </a:p>
          <a:p>
            <a:pPr lvl="1"/>
            <a:r>
              <a:rPr lang="en-US" dirty="0">
                <a:solidFill>
                  <a:schemeClr val="tx1"/>
                </a:solidFill>
              </a:rPr>
              <a:t>ICMP, TCP/UDP, HTTP, HTTPS</a:t>
            </a:r>
          </a:p>
        </p:txBody>
      </p:sp>
      <p:sp>
        <p:nvSpPr>
          <p:cNvPr id="3" name="Content Placeholder 2">
            <a:extLst>
              <a:ext uri="{FF2B5EF4-FFF2-40B4-BE49-F238E27FC236}">
                <a16:creationId xmlns:a16="http://schemas.microsoft.com/office/drawing/2014/main" id="{B5E40572-56A6-CE46-AD88-CC0E7A56985C}"/>
              </a:ext>
            </a:extLst>
          </p:cNvPr>
          <p:cNvSpPr>
            <a:spLocks noGrp="1"/>
          </p:cNvSpPr>
          <p:nvPr>
            <p:ph sz="quarter" idx="16"/>
          </p:nvPr>
        </p:nvSpPr>
        <p:spPr/>
        <p:txBody>
          <a:bodyPr/>
          <a:lstStyle/>
          <a:p>
            <a:r>
              <a:rPr lang="en-US" dirty="0">
                <a:solidFill>
                  <a:schemeClr val="accent1"/>
                </a:solidFill>
              </a:rPr>
              <a:t>LB passively observes server responses to detect failures</a:t>
            </a:r>
          </a:p>
          <a:p>
            <a:r>
              <a:rPr lang="en-US" dirty="0">
                <a:solidFill>
                  <a:schemeClr val="tx1"/>
                </a:solidFill>
              </a:rPr>
              <a:t>Failure detection methods</a:t>
            </a:r>
          </a:p>
          <a:p>
            <a:pPr lvl="1"/>
            <a:r>
              <a:rPr lang="en-US" dirty="0">
                <a:solidFill>
                  <a:schemeClr val="tx1"/>
                </a:solidFill>
              </a:rPr>
              <a:t>TCP connection errors</a:t>
            </a:r>
          </a:p>
          <a:p>
            <a:pPr lvl="1"/>
            <a:r>
              <a:rPr lang="en-US" dirty="0">
                <a:solidFill>
                  <a:schemeClr val="tx1"/>
                </a:solidFill>
              </a:rPr>
              <a:t>ICMP unreachable messages</a:t>
            </a:r>
          </a:p>
          <a:p>
            <a:pPr lvl="1"/>
            <a:r>
              <a:rPr lang="en-US" dirty="0">
                <a:solidFill>
                  <a:schemeClr val="tx1"/>
                </a:solidFill>
              </a:rPr>
              <a:t>SSL connection errors</a:t>
            </a:r>
          </a:p>
        </p:txBody>
      </p:sp>
      <p:sp>
        <p:nvSpPr>
          <p:cNvPr id="4" name="Text Placeholder 3">
            <a:extLst>
              <a:ext uri="{FF2B5EF4-FFF2-40B4-BE49-F238E27FC236}">
                <a16:creationId xmlns:a16="http://schemas.microsoft.com/office/drawing/2014/main" id="{1C785B4F-FAA9-1D40-9B5B-3BE06CAF6EF0}"/>
              </a:ext>
            </a:extLst>
          </p:cNvPr>
          <p:cNvSpPr>
            <a:spLocks noGrp="1"/>
          </p:cNvSpPr>
          <p:nvPr>
            <p:ph type="body" sz="quarter" idx="17"/>
          </p:nvPr>
        </p:nvSpPr>
        <p:spPr/>
        <p:txBody>
          <a:bodyPr/>
          <a:lstStyle/>
          <a:p>
            <a:r>
              <a:rPr lang="en-US" dirty="0"/>
              <a:t>Active Monitor</a:t>
            </a:r>
          </a:p>
        </p:txBody>
      </p:sp>
      <p:sp>
        <p:nvSpPr>
          <p:cNvPr id="5" name="Text Placeholder 4">
            <a:extLst>
              <a:ext uri="{FF2B5EF4-FFF2-40B4-BE49-F238E27FC236}">
                <a16:creationId xmlns:a16="http://schemas.microsoft.com/office/drawing/2014/main" id="{3566E603-7E4E-2449-9D52-A64C24BB0B62}"/>
              </a:ext>
            </a:extLst>
          </p:cNvPr>
          <p:cNvSpPr>
            <a:spLocks noGrp="1"/>
          </p:cNvSpPr>
          <p:nvPr>
            <p:ph type="body" sz="quarter" idx="18"/>
          </p:nvPr>
        </p:nvSpPr>
        <p:spPr/>
        <p:txBody>
          <a:bodyPr/>
          <a:lstStyle/>
          <a:p>
            <a:r>
              <a:rPr lang="en-US" dirty="0"/>
              <a:t>Passive Monitor</a:t>
            </a:r>
          </a:p>
        </p:txBody>
      </p:sp>
      <p:sp>
        <p:nvSpPr>
          <p:cNvPr id="6" name="Title 5">
            <a:extLst>
              <a:ext uri="{FF2B5EF4-FFF2-40B4-BE49-F238E27FC236}">
                <a16:creationId xmlns:a16="http://schemas.microsoft.com/office/drawing/2014/main" id="{BE38BCE4-B1F3-B84E-8200-1B8F4994A27E}"/>
              </a:ext>
            </a:extLst>
          </p:cNvPr>
          <p:cNvSpPr>
            <a:spLocks noGrp="1"/>
          </p:cNvSpPr>
          <p:nvPr>
            <p:ph type="title"/>
          </p:nvPr>
        </p:nvSpPr>
        <p:spPr/>
        <p:txBody>
          <a:bodyPr/>
          <a:lstStyle/>
          <a:p>
            <a:r>
              <a:rPr lang="fr-FR" dirty="0"/>
              <a:t>Type of Monitors (1/3)</a:t>
            </a:r>
            <a:endParaRPr lang="en-US" dirty="0"/>
          </a:p>
        </p:txBody>
      </p:sp>
      <p:sp>
        <p:nvSpPr>
          <p:cNvPr id="7" name="Subtitle 6">
            <a:extLst>
              <a:ext uri="{FF2B5EF4-FFF2-40B4-BE49-F238E27FC236}">
                <a16:creationId xmlns:a16="http://schemas.microsoft.com/office/drawing/2014/main" id="{505664B9-EF9D-2044-9A87-1B310F56D692}"/>
              </a:ext>
            </a:extLst>
          </p:cNvPr>
          <p:cNvSpPr>
            <a:spLocks noGrp="1"/>
          </p:cNvSpPr>
          <p:nvPr>
            <p:ph type="subTitle" idx="10"/>
          </p:nvPr>
        </p:nvSpPr>
        <p:spPr/>
        <p:txBody>
          <a:bodyPr/>
          <a:lstStyle/>
          <a:p>
            <a:r>
              <a:rPr lang="en-US" dirty="0"/>
              <a:t>Monitoring server health status</a:t>
            </a:r>
          </a:p>
        </p:txBody>
      </p:sp>
    </p:spTree>
    <p:extLst>
      <p:ext uri="{BB962C8B-B14F-4D97-AF65-F5344CB8AC3E}">
        <p14:creationId xmlns:p14="http://schemas.microsoft.com/office/powerpoint/2010/main" val="4199054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 name="Rectangle: Rounded Corners 294">
            <a:extLst>
              <a:ext uri="{FF2B5EF4-FFF2-40B4-BE49-F238E27FC236}">
                <a16:creationId xmlns:a16="http://schemas.microsoft.com/office/drawing/2014/main" id="{CA700A45-4805-44E8-B46E-A24D3743B925}"/>
              </a:ext>
            </a:extLst>
          </p:cNvPr>
          <p:cNvSpPr/>
          <p:nvPr/>
        </p:nvSpPr>
        <p:spPr>
          <a:xfrm>
            <a:off x="70476" y="3692075"/>
            <a:ext cx="3054509" cy="2432497"/>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InLine</a:t>
            </a:r>
            <a:endParaRPr lang="en-US" sz="1400" dirty="0">
              <a:solidFill>
                <a:schemeClr val="tx1"/>
              </a:solidFill>
              <a:latin typeface="Calibri" panose="020F0502020204030204" pitchFamily="34" charset="0"/>
            </a:endParaRPr>
          </a:p>
        </p:txBody>
      </p:sp>
      <p:sp>
        <p:nvSpPr>
          <p:cNvPr id="293" name="Rectangle: Rounded Corners 292">
            <a:extLst>
              <a:ext uri="{FF2B5EF4-FFF2-40B4-BE49-F238E27FC236}">
                <a16:creationId xmlns:a16="http://schemas.microsoft.com/office/drawing/2014/main" id="{D46FEA44-D462-4392-B665-435527999EB2}"/>
              </a:ext>
            </a:extLst>
          </p:cNvPr>
          <p:cNvSpPr/>
          <p:nvPr/>
        </p:nvSpPr>
        <p:spPr>
          <a:xfrm>
            <a:off x="3351756" y="3675690"/>
            <a:ext cx="4447561" cy="2428329"/>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OneArm</a:t>
            </a:r>
            <a:endParaRPr lang="en-US" sz="1400" dirty="0">
              <a:solidFill>
                <a:schemeClr val="tx1"/>
              </a:solidFill>
              <a:latin typeface="Calibri" panose="020F0502020204030204" pitchFamily="34" charset="0"/>
            </a:endParaRPr>
          </a:p>
        </p:txBody>
      </p:sp>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fr-FR" dirty="0"/>
              <a:t>Type of Monitors (2/3)</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marL="342900" indent="-342900">
              <a:spcBef>
                <a:spcPts val="600"/>
              </a:spcBef>
              <a:buFont typeface="+mj-lt"/>
              <a:buAutoNum type="arabicPeriod"/>
            </a:pPr>
            <a:r>
              <a:rPr lang="en-US" sz="1600" dirty="0"/>
              <a:t>LB generates a Monitor request to each Pool Member</a:t>
            </a:r>
          </a:p>
          <a:p>
            <a:pPr marL="342900" indent="-342900">
              <a:buFont typeface="+mj-lt"/>
              <a:buAutoNum type="arabicPeriod"/>
            </a:pPr>
            <a:r>
              <a:rPr lang="en-US" sz="1600" dirty="0"/>
              <a:t>LB validates the Pool Member response</a:t>
            </a:r>
          </a:p>
          <a:p>
            <a:pPr>
              <a:spcBef>
                <a:spcPts val="0"/>
              </a:spcBef>
              <a:buNone/>
            </a:pPr>
            <a:endParaRPr lang="en-US" sz="1600" dirty="0"/>
          </a:p>
          <a:p>
            <a:pPr>
              <a:spcBef>
                <a:spcPts val="600"/>
              </a:spcBef>
              <a:buNone/>
            </a:pPr>
            <a:r>
              <a:rPr lang="en-US" sz="1600" dirty="0"/>
              <a:t>LB (T1) generates Monitor Probe with:</a:t>
            </a:r>
          </a:p>
          <a:p>
            <a:pPr marL="285750" indent="-285750">
              <a:spcBef>
                <a:spcPts val="600"/>
              </a:spcBef>
              <a:buFont typeface="Arial" panose="020B0604020202020204" pitchFamily="34" charset="0"/>
              <a:buChar char="•"/>
            </a:pPr>
            <a:r>
              <a:rPr lang="en-US" sz="1600" dirty="0"/>
              <a:t>LB InLine:</a:t>
            </a:r>
          </a:p>
          <a:p>
            <a:pPr lvl="1" indent="0">
              <a:spcBef>
                <a:spcPts val="0"/>
              </a:spcBef>
              <a:buNone/>
            </a:pPr>
            <a:r>
              <a:rPr lang="en-US" dirty="0"/>
              <a:t>T1-uplink IP@ (100.64.x.x)</a:t>
            </a:r>
          </a:p>
          <a:p>
            <a:pPr marL="285750" indent="-285750">
              <a:spcBef>
                <a:spcPts val="600"/>
              </a:spcBef>
              <a:buFont typeface="Arial" panose="020B0604020202020204" pitchFamily="34" charset="0"/>
              <a:buChar char="•"/>
            </a:pPr>
            <a:r>
              <a:rPr lang="en-US" sz="1600" dirty="0"/>
              <a:t>LB OneArm:</a:t>
            </a:r>
          </a:p>
          <a:p>
            <a:pPr lvl="1" indent="0">
              <a:spcBef>
                <a:spcPts val="0"/>
              </a:spcBef>
              <a:buNone/>
            </a:pPr>
            <a:r>
              <a:rPr lang="en-US" dirty="0"/>
              <a:t>T1-Service Interface IP@</a:t>
            </a:r>
          </a:p>
          <a:p>
            <a:pPr lvl="1">
              <a:spcBef>
                <a:spcPts val="600"/>
              </a:spcBef>
              <a:buNone/>
            </a:pPr>
            <a:r>
              <a:rPr lang="en-US" sz="1400" i="1" dirty="0"/>
              <a:t>Note: In case of Pool configured with LB-SNAT IP_Pool, then the LB Probe uses the IP_Pool IP@.</a:t>
            </a:r>
          </a:p>
          <a:p>
            <a:pPr>
              <a:spcBef>
                <a:spcPts val="600"/>
              </a:spcBef>
              <a:buNone/>
            </a:pPr>
            <a:endParaRPr lang="en-US" sz="1600" dirty="0"/>
          </a:p>
          <a:p>
            <a:pPr>
              <a:spcBef>
                <a:spcPts val="600"/>
              </a:spcBef>
              <a:buNone/>
            </a:pPr>
            <a:r>
              <a:rPr lang="en-US" sz="1200" dirty="0"/>
              <a:t>Multiple Active Monitors can be associated to a Pool </a:t>
            </a:r>
            <a:r>
              <a:rPr lang="en-US" sz="1200" i="1" dirty="0"/>
              <a:t>(</a:t>
            </a:r>
            <a:r>
              <a:rPr lang="en-US" sz="1200" dirty="0">
                <a:solidFill>
                  <a:schemeClr val="tx1"/>
                </a:solidFill>
              </a:rPr>
              <a:t>all active health monitors must pass successfully for the member to be considered up)</a:t>
            </a:r>
            <a:endParaRPr lang="en-US" sz="1200" i="1" dirty="0"/>
          </a:p>
          <a:p>
            <a:pPr lvl="1">
              <a:spcBef>
                <a:spcPts val="600"/>
              </a:spcBef>
              <a:buNone/>
            </a:pPr>
            <a:endParaRPr lang="en-US" sz="1400" i="1"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fr-FR" dirty="0"/>
              <a:t>Active Monitor - </a:t>
            </a:r>
            <a:r>
              <a:rPr lang="en-US" dirty="0"/>
              <a:t>Detect Pool Member status (based on LB probe)</a:t>
            </a:r>
          </a:p>
        </p:txBody>
      </p:sp>
      <p:cxnSp>
        <p:nvCxnSpPr>
          <p:cNvPr id="60" name="Straight Connector 59">
            <a:extLst>
              <a:ext uri="{FF2B5EF4-FFF2-40B4-BE49-F238E27FC236}">
                <a16:creationId xmlns:a16="http://schemas.microsoft.com/office/drawing/2014/main" id="{9D0DD963-0118-47CF-B8BF-3F73A3E48BB8}"/>
              </a:ext>
            </a:extLst>
          </p:cNvPr>
          <p:cNvCxnSpPr>
            <a:cxnSpLocks/>
            <a:stCxn id="119" idx="3"/>
          </p:cNvCxnSpPr>
          <p:nvPr/>
        </p:nvCxnSpPr>
        <p:spPr>
          <a:xfrm>
            <a:off x="2627120" y="2588239"/>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0B6D51C6-5D89-4686-8F43-A613005EB45B}"/>
              </a:ext>
            </a:extLst>
          </p:cNvPr>
          <p:cNvSpPr txBox="1"/>
          <p:nvPr/>
        </p:nvSpPr>
        <p:spPr>
          <a:xfrm>
            <a:off x="2007431" y="2983665"/>
            <a:ext cx="627095" cy="307777"/>
          </a:xfrm>
          <a:prstGeom prst="rect">
            <a:avLst/>
          </a:prstGeom>
          <a:noFill/>
        </p:spPr>
        <p:txBody>
          <a:bodyPr wrap="none" rtlCol="0">
            <a:spAutoFit/>
          </a:bodyPr>
          <a:lstStyle/>
          <a:p>
            <a:pPr>
              <a:spcAft>
                <a:spcPts val="600"/>
              </a:spcAft>
            </a:pPr>
            <a:r>
              <a:rPr lang="en-US" sz="1400" dirty="0">
                <a:solidFill>
                  <a:schemeClr val="accent1"/>
                </a:solidFill>
                <a:latin typeface="Calibri" panose="020F0502020204030204" pitchFamily="34" charset="0"/>
              </a:rPr>
              <a:t>T1+LB</a:t>
            </a:r>
          </a:p>
        </p:txBody>
      </p:sp>
      <p:grpSp>
        <p:nvGrpSpPr>
          <p:cNvPr id="103" name="Group 102">
            <a:extLst>
              <a:ext uri="{FF2B5EF4-FFF2-40B4-BE49-F238E27FC236}">
                <a16:creationId xmlns:a16="http://schemas.microsoft.com/office/drawing/2014/main" id="{0422AFB4-05DA-4FA2-AF16-E698C037EC1C}"/>
              </a:ext>
            </a:extLst>
          </p:cNvPr>
          <p:cNvGrpSpPr/>
          <p:nvPr/>
        </p:nvGrpSpPr>
        <p:grpSpPr>
          <a:xfrm>
            <a:off x="2024872" y="2150315"/>
            <a:ext cx="755378" cy="739168"/>
            <a:chOff x="4317796" y="4560889"/>
            <a:chExt cx="755378" cy="739168"/>
          </a:xfrm>
        </p:grpSpPr>
        <p:grpSp>
          <p:nvGrpSpPr>
            <p:cNvPr id="104" name="Group 103">
              <a:extLst>
                <a:ext uri="{FF2B5EF4-FFF2-40B4-BE49-F238E27FC236}">
                  <a16:creationId xmlns:a16="http://schemas.microsoft.com/office/drawing/2014/main" id="{FE1AC02B-7D47-45B6-8EF6-0697758646EB}"/>
                </a:ext>
              </a:extLst>
            </p:cNvPr>
            <p:cNvGrpSpPr/>
            <p:nvPr/>
          </p:nvGrpSpPr>
          <p:grpSpPr>
            <a:xfrm>
              <a:off x="4317796" y="4697569"/>
              <a:ext cx="602248" cy="602488"/>
              <a:chOff x="7736620" y="7009631"/>
              <a:chExt cx="4501800" cy="4503600"/>
            </a:xfrm>
            <a:solidFill>
              <a:schemeClr val="accent1"/>
            </a:solidFill>
          </p:grpSpPr>
          <p:sp>
            <p:nvSpPr>
              <p:cNvPr id="120" name="Freeform: Shape 2">
                <a:extLst>
                  <a:ext uri="{FF2B5EF4-FFF2-40B4-BE49-F238E27FC236}">
                    <a16:creationId xmlns:a16="http://schemas.microsoft.com/office/drawing/2014/main" id="{7F7E17A4-4EFA-4E3D-BE6C-D86C0E415F05}"/>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21" name="Freeform: Shape 3">
                <a:extLst>
                  <a:ext uri="{FF2B5EF4-FFF2-40B4-BE49-F238E27FC236}">
                    <a16:creationId xmlns:a16="http://schemas.microsoft.com/office/drawing/2014/main" id="{C832DE1F-F6B1-46EB-82DE-D587E3189E5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22" name="Freeform: Shape 4">
                <a:extLst>
                  <a:ext uri="{FF2B5EF4-FFF2-40B4-BE49-F238E27FC236}">
                    <a16:creationId xmlns:a16="http://schemas.microsoft.com/office/drawing/2014/main" id="{F1C97228-A970-4AD2-94A2-4B3EF599BD9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23" name="Freeform: Shape 5">
                <a:extLst>
                  <a:ext uri="{FF2B5EF4-FFF2-40B4-BE49-F238E27FC236}">
                    <a16:creationId xmlns:a16="http://schemas.microsoft.com/office/drawing/2014/main" id="{55ADDDE5-5EEB-4261-8D33-D7BA24E0CAE3}"/>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19" name="Freeform: Shape 1">
                <a:extLst>
                  <a:ext uri="{FF2B5EF4-FFF2-40B4-BE49-F238E27FC236}">
                    <a16:creationId xmlns:a16="http://schemas.microsoft.com/office/drawing/2014/main" id="{A7FB8A35-AD22-489F-ADE9-9AC83D17238D}"/>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105" name="Group 104">
              <a:extLst>
                <a:ext uri="{FF2B5EF4-FFF2-40B4-BE49-F238E27FC236}">
                  <a16:creationId xmlns:a16="http://schemas.microsoft.com/office/drawing/2014/main" id="{E0B98F84-8A23-4CF0-A32F-38C48BA75513}"/>
                </a:ext>
              </a:extLst>
            </p:cNvPr>
            <p:cNvGrpSpPr>
              <a:grpSpLocks noChangeAspect="1"/>
            </p:cNvGrpSpPr>
            <p:nvPr/>
          </p:nvGrpSpPr>
          <p:grpSpPr>
            <a:xfrm>
              <a:off x="4707414" y="4560889"/>
              <a:ext cx="365760" cy="338824"/>
              <a:chOff x="6167851" y="2280802"/>
              <a:chExt cx="601881" cy="557557"/>
            </a:xfrm>
          </p:grpSpPr>
          <p:sp>
            <p:nvSpPr>
              <p:cNvPr id="106" name="TextBox 105">
                <a:extLst>
                  <a:ext uri="{FF2B5EF4-FFF2-40B4-BE49-F238E27FC236}">
                    <a16:creationId xmlns:a16="http://schemas.microsoft.com/office/drawing/2014/main" id="{6BAF8796-7A75-416F-A059-A734EC73078A}"/>
                  </a:ext>
                </a:extLst>
              </p:cNvPr>
              <p:cNvSpPr txBox="1"/>
              <p:nvPr/>
            </p:nvSpPr>
            <p:spPr>
              <a:xfrm>
                <a:off x="6167851" y="2280802"/>
                <a:ext cx="601881" cy="303880"/>
              </a:xfrm>
              <a:prstGeom prst="rect">
                <a:avLst/>
              </a:prstGeom>
              <a:solidFill>
                <a:schemeClr val="bg2"/>
              </a:solidFill>
              <a:ln>
                <a:solidFill>
                  <a:schemeClr val="bg2"/>
                </a:solidFill>
              </a:ln>
            </p:spPr>
            <p:txBody>
              <a:bodyPr wrap="square" lIns="0" tIns="0" rIns="0" bIns="0" rtlCol="0">
                <a:spAutoFit/>
              </a:bodyPr>
              <a:lstStyle/>
              <a:p>
                <a:pPr algn="l">
                  <a:spcAft>
                    <a:spcPts val="600"/>
                  </a:spcAft>
                </a:pPr>
                <a:endParaRPr lang="en-US" sz="1200" dirty="0">
                  <a:latin typeface="Calibri" panose="020F0502020204030204" pitchFamily="34" charset="0"/>
                </a:endParaRPr>
              </a:p>
            </p:txBody>
          </p:sp>
          <p:grpSp>
            <p:nvGrpSpPr>
              <p:cNvPr id="107" name="Group 106">
                <a:extLst>
                  <a:ext uri="{FF2B5EF4-FFF2-40B4-BE49-F238E27FC236}">
                    <a16:creationId xmlns:a16="http://schemas.microsoft.com/office/drawing/2014/main" id="{F6A15B32-4AB5-4A2F-ADF8-84870E06A2CB}"/>
                  </a:ext>
                </a:extLst>
              </p:cNvPr>
              <p:cNvGrpSpPr>
                <a:grpSpLocks noChangeAspect="1"/>
              </p:cNvGrpSpPr>
              <p:nvPr/>
            </p:nvGrpSpPr>
            <p:grpSpPr>
              <a:xfrm>
                <a:off x="6168855" y="2281030"/>
                <a:ext cx="599872" cy="557329"/>
                <a:chOff x="2560638" y="566738"/>
                <a:chExt cx="6486525" cy="6486525"/>
              </a:xfrm>
              <a:solidFill>
                <a:schemeClr val="accent1"/>
              </a:solidFill>
            </p:grpSpPr>
            <p:sp>
              <p:nvSpPr>
                <p:cNvPr id="108" name="Freeform 1">
                  <a:extLst>
                    <a:ext uri="{FF2B5EF4-FFF2-40B4-BE49-F238E27FC236}">
                      <a16:creationId xmlns:a16="http://schemas.microsoft.com/office/drawing/2014/main" id="{1AE380B2-61BB-406D-ACDC-056378387543}"/>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9" name="Freeform 2">
                  <a:extLst>
                    <a:ext uri="{FF2B5EF4-FFF2-40B4-BE49-F238E27FC236}">
                      <a16:creationId xmlns:a16="http://schemas.microsoft.com/office/drawing/2014/main" id="{C6C1F55E-32FA-4520-A8B0-B5F62D5B1658}"/>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0" name="Freeform 3">
                  <a:extLst>
                    <a:ext uri="{FF2B5EF4-FFF2-40B4-BE49-F238E27FC236}">
                      <a16:creationId xmlns:a16="http://schemas.microsoft.com/office/drawing/2014/main" id="{8A6A923C-334F-48F3-B579-1D26BB84B2D0}"/>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1" name="Freeform 4">
                  <a:extLst>
                    <a:ext uri="{FF2B5EF4-FFF2-40B4-BE49-F238E27FC236}">
                      <a16:creationId xmlns:a16="http://schemas.microsoft.com/office/drawing/2014/main" id="{AF7E6C9C-A4D4-4C17-A323-10638AFB6F6A}"/>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2" name="Freeform 5">
                  <a:extLst>
                    <a:ext uri="{FF2B5EF4-FFF2-40B4-BE49-F238E27FC236}">
                      <a16:creationId xmlns:a16="http://schemas.microsoft.com/office/drawing/2014/main" id="{4A82343B-E912-4953-B1C2-CA220E59F54C}"/>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3" name="Freeform 6">
                  <a:extLst>
                    <a:ext uri="{FF2B5EF4-FFF2-40B4-BE49-F238E27FC236}">
                      <a16:creationId xmlns:a16="http://schemas.microsoft.com/office/drawing/2014/main" id="{9C3787F6-3809-4B36-A9EC-FE0A8DB6E72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4" name="Freeform 7">
                  <a:extLst>
                    <a:ext uri="{FF2B5EF4-FFF2-40B4-BE49-F238E27FC236}">
                      <a16:creationId xmlns:a16="http://schemas.microsoft.com/office/drawing/2014/main" id="{BD1CAB12-8039-4897-89D5-9442AFC7A065}"/>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5" name="Freeform 8">
                  <a:extLst>
                    <a:ext uri="{FF2B5EF4-FFF2-40B4-BE49-F238E27FC236}">
                      <a16:creationId xmlns:a16="http://schemas.microsoft.com/office/drawing/2014/main" id="{617E876E-D2D5-444A-B190-D496A2DF2ACF}"/>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6" name="Freeform 9">
                  <a:extLst>
                    <a:ext uri="{FF2B5EF4-FFF2-40B4-BE49-F238E27FC236}">
                      <a16:creationId xmlns:a16="http://schemas.microsoft.com/office/drawing/2014/main" id="{82C32A49-0A41-4FBB-A898-8C212A686D33}"/>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7" name="Freeform 10">
                  <a:extLst>
                    <a:ext uri="{FF2B5EF4-FFF2-40B4-BE49-F238E27FC236}">
                      <a16:creationId xmlns:a16="http://schemas.microsoft.com/office/drawing/2014/main" id="{DCED6107-3092-4DC7-807B-5DD28B7DFCCB}"/>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8" name="Freeform 11">
                  <a:extLst>
                    <a:ext uri="{FF2B5EF4-FFF2-40B4-BE49-F238E27FC236}">
                      <a16:creationId xmlns:a16="http://schemas.microsoft.com/office/drawing/2014/main" id="{7356C981-220A-4EF3-A2DF-B9A590649776}"/>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grpSp>
      <p:sp>
        <p:nvSpPr>
          <p:cNvPr id="126" name="Right Arrow 26">
            <a:extLst>
              <a:ext uri="{FF2B5EF4-FFF2-40B4-BE49-F238E27FC236}">
                <a16:creationId xmlns:a16="http://schemas.microsoft.com/office/drawing/2014/main" id="{85AF192B-BDB9-4056-8921-6A7DB79DF6CF}"/>
              </a:ext>
            </a:extLst>
          </p:cNvPr>
          <p:cNvSpPr/>
          <p:nvPr/>
        </p:nvSpPr>
        <p:spPr>
          <a:xfrm>
            <a:off x="3083640" y="2188936"/>
            <a:ext cx="11866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27" name="Right Arrow 29">
            <a:extLst>
              <a:ext uri="{FF2B5EF4-FFF2-40B4-BE49-F238E27FC236}">
                <a16:creationId xmlns:a16="http://schemas.microsoft.com/office/drawing/2014/main" id="{F8F2AD29-3925-429A-A9D0-41938638302E}"/>
              </a:ext>
            </a:extLst>
          </p:cNvPr>
          <p:cNvSpPr/>
          <p:nvPr/>
        </p:nvSpPr>
        <p:spPr>
          <a:xfrm rot="10800000">
            <a:off x="3083639" y="3027852"/>
            <a:ext cx="118668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28" name="TextBox 127">
            <a:extLst>
              <a:ext uri="{FF2B5EF4-FFF2-40B4-BE49-F238E27FC236}">
                <a16:creationId xmlns:a16="http://schemas.microsoft.com/office/drawing/2014/main" id="{CC8363CA-9BC9-47EA-BC92-E1156A475809}"/>
              </a:ext>
            </a:extLst>
          </p:cNvPr>
          <p:cNvSpPr txBox="1"/>
          <p:nvPr/>
        </p:nvSpPr>
        <p:spPr>
          <a:xfrm>
            <a:off x="3083640" y="2644815"/>
            <a:ext cx="1262708" cy="369332"/>
          </a:xfrm>
          <a:prstGeom prst="rect">
            <a:avLst/>
          </a:prstGeom>
        </p:spPr>
        <p:txBody>
          <a:bodyPr wrap="square" lIns="0" tIns="0" rIns="0" bIns="0" rtlCol="0" anchor="b">
            <a:spAutoFit/>
          </a:bodyPr>
          <a:lstStyle/>
          <a:p>
            <a:pPr algn="l">
              <a:spcAft>
                <a:spcPts val="600"/>
              </a:spcAft>
            </a:pPr>
            <a:r>
              <a:rPr lang="en-US" sz="1200" dirty="0">
                <a:solidFill>
                  <a:schemeClr val="accent2"/>
                </a:solidFill>
                <a:latin typeface="Calibri" panose="020F0502020204030204" pitchFamily="34" charset="0"/>
              </a:rPr>
              <a:t>Pool Member Response</a:t>
            </a:r>
          </a:p>
        </p:txBody>
      </p:sp>
      <p:sp>
        <p:nvSpPr>
          <p:cNvPr id="129" name="TextBox 128">
            <a:extLst>
              <a:ext uri="{FF2B5EF4-FFF2-40B4-BE49-F238E27FC236}">
                <a16:creationId xmlns:a16="http://schemas.microsoft.com/office/drawing/2014/main" id="{E49B1700-7A82-469E-A3C5-178CBC861E81}"/>
              </a:ext>
            </a:extLst>
          </p:cNvPr>
          <p:cNvSpPr txBox="1"/>
          <p:nvPr/>
        </p:nvSpPr>
        <p:spPr>
          <a:xfrm>
            <a:off x="3083640" y="1810001"/>
            <a:ext cx="995923" cy="369332"/>
          </a:xfrm>
          <a:prstGeom prst="rect">
            <a:avLst/>
          </a:prstGeom>
        </p:spPr>
        <p:txBody>
          <a:bodyPr wrap="square" lIns="0" tIns="0" rIns="0" bIns="0" rtlCol="0" anchor="b">
            <a:spAutoFit/>
          </a:bodyPr>
          <a:lstStyle/>
          <a:p>
            <a:pPr algn="l">
              <a:spcAft>
                <a:spcPts val="600"/>
              </a:spcAft>
            </a:pPr>
            <a:r>
              <a:rPr lang="en-US" sz="1200" dirty="0">
                <a:solidFill>
                  <a:schemeClr val="accent2"/>
                </a:solidFill>
                <a:latin typeface="Calibri" panose="020F0502020204030204" pitchFamily="34" charset="0"/>
              </a:rPr>
              <a:t>LB Monitor Probe</a:t>
            </a:r>
          </a:p>
        </p:txBody>
      </p:sp>
      <p:cxnSp>
        <p:nvCxnSpPr>
          <p:cNvPr id="137" name="Straight Connector 136">
            <a:extLst>
              <a:ext uri="{FF2B5EF4-FFF2-40B4-BE49-F238E27FC236}">
                <a16:creationId xmlns:a16="http://schemas.microsoft.com/office/drawing/2014/main" id="{347A4524-5C01-489F-8CB4-82DD3A03E406}"/>
              </a:ext>
            </a:extLst>
          </p:cNvPr>
          <p:cNvCxnSpPr>
            <a:cxnSpLocks/>
          </p:cNvCxnSpPr>
          <p:nvPr/>
        </p:nvCxnSpPr>
        <p:spPr>
          <a:xfrm>
            <a:off x="78448" y="3553063"/>
            <a:ext cx="7770152" cy="0"/>
          </a:xfrm>
          <a:prstGeom prst="line">
            <a:avLst/>
          </a:prstGeom>
          <a:ln w="28575">
            <a:solidFill>
              <a:schemeClr val="tx1"/>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5FBD2CB2-11EB-40D4-8718-0FE6E0F61596}"/>
              </a:ext>
            </a:extLst>
          </p:cNvPr>
          <p:cNvCxnSpPr>
            <a:cxnSpLocks/>
          </p:cNvCxnSpPr>
          <p:nvPr/>
        </p:nvCxnSpPr>
        <p:spPr>
          <a:xfrm>
            <a:off x="1763934" y="5445922"/>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7FEDECC-E50D-43FE-BD7F-A254C6044549}"/>
              </a:ext>
            </a:extLst>
          </p:cNvPr>
          <p:cNvCxnSpPr>
            <a:cxnSpLocks/>
          </p:cNvCxnSpPr>
          <p:nvPr/>
        </p:nvCxnSpPr>
        <p:spPr>
          <a:xfrm>
            <a:off x="969339" y="5445922"/>
            <a:ext cx="1849413" cy="12094"/>
          </a:xfrm>
          <a:prstGeom prst="line">
            <a:avLst/>
          </a:prstGeom>
          <a:ln w="19050">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3B61A12-7B72-47B6-870A-6E33586C8CE6}"/>
              </a:ext>
            </a:extLst>
          </p:cNvPr>
          <p:cNvCxnSpPr>
            <a:cxnSpLocks/>
          </p:cNvCxnSpPr>
          <p:nvPr/>
        </p:nvCxnSpPr>
        <p:spPr>
          <a:xfrm>
            <a:off x="1308499" y="5444745"/>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C9744909-9302-486C-BDFD-D07067A4286B}"/>
              </a:ext>
            </a:extLst>
          </p:cNvPr>
          <p:cNvCxnSpPr>
            <a:cxnSpLocks/>
          </p:cNvCxnSpPr>
          <p:nvPr/>
        </p:nvCxnSpPr>
        <p:spPr>
          <a:xfrm>
            <a:off x="1642522" y="5047501"/>
            <a:ext cx="0" cy="3998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4" name="Oval 143">
            <a:extLst>
              <a:ext uri="{FF2B5EF4-FFF2-40B4-BE49-F238E27FC236}">
                <a16:creationId xmlns:a16="http://schemas.microsoft.com/office/drawing/2014/main" id="{48A6517F-46BE-418C-A6C8-2B35F7C4DCF2}"/>
              </a:ext>
            </a:extLst>
          </p:cNvPr>
          <p:cNvSpPr/>
          <p:nvPr/>
        </p:nvSpPr>
        <p:spPr>
          <a:xfrm>
            <a:off x="1613058" y="5731334"/>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145" name="Oval 144">
            <a:extLst>
              <a:ext uri="{FF2B5EF4-FFF2-40B4-BE49-F238E27FC236}">
                <a16:creationId xmlns:a16="http://schemas.microsoft.com/office/drawing/2014/main" id="{79D98E83-0A6C-4BC3-9715-9966C3E38108}"/>
              </a:ext>
            </a:extLst>
          </p:cNvPr>
          <p:cNvSpPr/>
          <p:nvPr/>
        </p:nvSpPr>
        <p:spPr>
          <a:xfrm>
            <a:off x="1157623" y="5731334"/>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147" name="TextBox 146">
            <a:extLst>
              <a:ext uri="{FF2B5EF4-FFF2-40B4-BE49-F238E27FC236}">
                <a16:creationId xmlns:a16="http://schemas.microsoft.com/office/drawing/2014/main" id="{0BCB93FB-16B9-41FC-B261-8550360809CD}"/>
              </a:ext>
            </a:extLst>
          </p:cNvPr>
          <p:cNvSpPr txBox="1"/>
          <p:nvPr/>
        </p:nvSpPr>
        <p:spPr>
          <a:xfrm>
            <a:off x="1607056" y="4109329"/>
            <a:ext cx="928459" cy="246221"/>
          </a:xfrm>
          <a:prstGeom prst="rect">
            <a:avLst/>
          </a:prstGeom>
          <a:noFill/>
        </p:spPr>
        <p:txBody>
          <a:bodyPr wrap="square" rtlCol="0">
            <a:spAutoFit/>
          </a:bodyPr>
          <a:lstStyle/>
          <a:p>
            <a:r>
              <a:rPr lang="en-US" sz="1000" dirty="0">
                <a:latin typeface="Calibri" panose="020F0502020204030204" pitchFamily="34" charset="0"/>
              </a:rPr>
              <a:t>100.64.x.x</a:t>
            </a:r>
          </a:p>
        </p:txBody>
      </p:sp>
      <p:sp>
        <p:nvSpPr>
          <p:cNvPr id="148" name="Rectangle 147">
            <a:extLst>
              <a:ext uri="{FF2B5EF4-FFF2-40B4-BE49-F238E27FC236}">
                <a16:creationId xmlns:a16="http://schemas.microsoft.com/office/drawing/2014/main" id="{90CD3DAA-0AC9-4249-99D2-CCED28FF22EB}"/>
              </a:ext>
            </a:extLst>
          </p:cNvPr>
          <p:cNvSpPr/>
          <p:nvPr/>
        </p:nvSpPr>
        <p:spPr>
          <a:xfrm>
            <a:off x="1180410" y="4074242"/>
            <a:ext cx="1846854" cy="1206889"/>
          </a:xfrm>
          <a:prstGeom prst="rect">
            <a:avLst/>
          </a:prstGeom>
          <a:noFill/>
          <a:ln w="38100">
            <a:solidFill>
              <a:schemeClr val="accent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58" name="TextBox 157">
            <a:extLst>
              <a:ext uri="{FF2B5EF4-FFF2-40B4-BE49-F238E27FC236}">
                <a16:creationId xmlns:a16="http://schemas.microsoft.com/office/drawing/2014/main" id="{18E2CA37-7B2B-4B7C-BD66-5CFE4479B176}"/>
              </a:ext>
            </a:extLst>
          </p:cNvPr>
          <p:cNvSpPr txBox="1"/>
          <p:nvPr/>
        </p:nvSpPr>
        <p:spPr>
          <a:xfrm>
            <a:off x="2091617" y="4959950"/>
            <a:ext cx="1024705" cy="246221"/>
          </a:xfrm>
          <a:prstGeom prst="rect">
            <a:avLst/>
          </a:prstGeom>
          <a:noFill/>
        </p:spPr>
        <p:txBody>
          <a:bodyPr wrap="square" rtlCol="0">
            <a:spAutoFit/>
          </a:bodyPr>
          <a:lstStyle/>
          <a:p>
            <a:r>
              <a:rPr lang="en-US" sz="1000" dirty="0">
                <a:solidFill>
                  <a:schemeClr val="accent1"/>
                </a:solidFill>
                <a:latin typeface="Calibri" panose="020F0502020204030204" pitchFamily="34" charset="0"/>
              </a:rPr>
              <a:t>LB InLine</a:t>
            </a:r>
          </a:p>
        </p:txBody>
      </p:sp>
      <p:cxnSp>
        <p:nvCxnSpPr>
          <p:cNvPr id="182" name="Straight Connector 181">
            <a:extLst>
              <a:ext uri="{FF2B5EF4-FFF2-40B4-BE49-F238E27FC236}">
                <a16:creationId xmlns:a16="http://schemas.microsoft.com/office/drawing/2014/main" id="{51354A41-6FEF-4AFC-B7B6-EEBDA31E81AE}"/>
              </a:ext>
            </a:extLst>
          </p:cNvPr>
          <p:cNvCxnSpPr>
            <a:cxnSpLocks/>
          </p:cNvCxnSpPr>
          <p:nvPr/>
        </p:nvCxnSpPr>
        <p:spPr>
          <a:xfrm>
            <a:off x="4572277" y="4849611"/>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EB693E8-60C8-4DE3-A785-3D45B0F3D7F6}"/>
              </a:ext>
            </a:extLst>
          </p:cNvPr>
          <p:cNvCxnSpPr>
            <a:cxnSpLocks/>
          </p:cNvCxnSpPr>
          <p:nvPr/>
        </p:nvCxnSpPr>
        <p:spPr>
          <a:xfrm>
            <a:off x="4147609" y="4848434"/>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4A5E1128-6254-4983-90D0-E0E1047BA48E}"/>
              </a:ext>
            </a:extLst>
          </p:cNvPr>
          <p:cNvCxnSpPr>
            <a:cxnSpLocks/>
          </p:cNvCxnSpPr>
          <p:nvPr/>
        </p:nvCxnSpPr>
        <p:spPr>
          <a:xfrm flipH="1">
            <a:off x="3451848" y="4851254"/>
            <a:ext cx="3228912" cy="0"/>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6" name="Oval 185">
            <a:extLst>
              <a:ext uri="{FF2B5EF4-FFF2-40B4-BE49-F238E27FC236}">
                <a16:creationId xmlns:a16="http://schemas.microsoft.com/office/drawing/2014/main" id="{D8707552-9E2E-4F1E-9038-0AB4D37149E8}"/>
              </a:ext>
            </a:extLst>
          </p:cNvPr>
          <p:cNvSpPr/>
          <p:nvPr/>
        </p:nvSpPr>
        <p:spPr>
          <a:xfrm>
            <a:off x="4421401" y="5135023"/>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187" name="Oval 186">
            <a:extLst>
              <a:ext uri="{FF2B5EF4-FFF2-40B4-BE49-F238E27FC236}">
                <a16:creationId xmlns:a16="http://schemas.microsoft.com/office/drawing/2014/main" id="{1F01B0EC-4180-41AB-B4EA-6D54B36A9867}"/>
              </a:ext>
            </a:extLst>
          </p:cNvPr>
          <p:cNvSpPr/>
          <p:nvPr/>
        </p:nvSpPr>
        <p:spPr>
          <a:xfrm>
            <a:off x="3996733" y="5135023"/>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188" name="TextBox 187">
            <a:extLst>
              <a:ext uri="{FF2B5EF4-FFF2-40B4-BE49-F238E27FC236}">
                <a16:creationId xmlns:a16="http://schemas.microsoft.com/office/drawing/2014/main" id="{A88774A4-1793-4D0C-90C1-217417B10383}"/>
              </a:ext>
            </a:extLst>
          </p:cNvPr>
          <p:cNvSpPr txBox="1"/>
          <p:nvPr/>
        </p:nvSpPr>
        <p:spPr>
          <a:xfrm>
            <a:off x="6042525" y="4930052"/>
            <a:ext cx="640693" cy="246221"/>
          </a:xfrm>
          <a:prstGeom prst="rect">
            <a:avLst/>
          </a:prstGeom>
          <a:noFill/>
        </p:spPr>
        <p:txBody>
          <a:bodyPr wrap="square" rtlCol="0">
            <a:spAutoFit/>
          </a:bodyPr>
          <a:lstStyle/>
          <a:p>
            <a:r>
              <a:rPr lang="en-US" sz="1000" dirty="0">
                <a:latin typeface="Calibri" panose="020F0502020204030204" pitchFamily="34" charset="0"/>
              </a:rPr>
              <a:t>10.1.1.7</a:t>
            </a:r>
          </a:p>
        </p:txBody>
      </p:sp>
      <p:sp>
        <p:nvSpPr>
          <p:cNvPr id="189" name="Rectangle 188">
            <a:extLst>
              <a:ext uri="{FF2B5EF4-FFF2-40B4-BE49-F238E27FC236}">
                <a16:creationId xmlns:a16="http://schemas.microsoft.com/office/drawing/2014/main" id="{134DDD2A-F659-42B5-A17A-02159654E727}"/>
              </a:ext>
            </a:extLst>
          </p:cNvPr>
          <p:cNvSpPr/>
          <p:nvPr/>
        </p:nvSpPr>
        <p:spPr>
          <a:xfrm>
            <a:off x="5610775" y="4936761"/>
            <a:ext cx="1967868" cy="1033524"/>
          </a:xfrm>
          <a:prstGeom prst="rect">
            <a:avLst/>
          </a:prstGeom>
          <a:noFill/>
          <a:ln w="38100">
            <a:solidFill>
              <a:schemeClr val="accent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99" name="TextBox 198">
            <a:extLst>
              <a:ext uri="{FF2B5EF4-FFF2-40B4-BE49-F238E27FC236}">
                <a16:creationId xmlns:a16="http://schemas.microsoft.com/office/drawing/2014/main" id="{CBF5D889-67BC-4159-89B4-E2402057CFC9}"/>
              </a:ext>
            </a:extLst>
          </p:cNvPr>
          <p:cNvSpPr txBox="1"/>
          <p:nvPr/>
        </p:nvSpPr>
        <p:spPr>
          <a:xfrm>
            <a:off x="6412197" y="5521748"/>
            <a:ext cx="1151962" cy="246221"/>
          </a:xfrm>
          <a:prstGeom prst="rect">
            <a:avLst/>
          </a:prstGeom>
          <a:noFill/>
        </p:spPr>
        <p:txBody>
          <a:bodyPr wrap="square" rtlCol="0">
            <a:spAutoFit/>
          </a:bodyPr>
          <a:lstStyle/>
          <a:p>
            <a:r>
              <a:rPr lang="en-US" sz="1000" dirty="0">
                <a:solidFill>
                  <a:schemeClr val="accent1"/>
                </a:solidFill>
                <a:latin typeface="Calibri" panose="020F0502020204030204" pitchFamily="34" charset="0"/>
              </a:rPr>
              <a:t>LB OneArm</a:t>
            </a:r>
          </a:p>
        </p:txBody>
      </p:sp>
      <p:sp>
        <p:nvSpPr>
          <p:cNvPr id="223" name="TextBox 222">
            <a:extLst>
              <a:ext uri="{FF2B5EF4-FFF2-40B4-BE49-F238E27FC236}">
                <a16:creationId xmlns:a16="http://schemas.microsoft.com/office/drawing/2014/main" id="{E554B2B3-E1C9-4029-AF5D-DDF24103E90F}"/>
              </a:ext>
            </a:extLst>
          </p:cNvPr>
          <p:cNvSpPr txBox="1"/>
          <p:nvPr/>
        </p:nvSpPr>
        <p:spPr>
          <a:xfrm>
            <a:off x="2104635" y="5439493"/>
            <a:ext cx="928459" cy="246221"/>
          </a:xfrm>
          <a:prstGeom prst="rect">
            <a:avLst/>
          </a:prstGeom>
          <a:noFill/>
        </p:spPr>
        <p:txBody>
          <a:bodyPr wrap="square" rtlCol="0">
            <a:spAutoFit/>
          </a:bodyPr>
          <a:lstStyle/>
          <a:p>
            <a:r>
              <a:rPr lang="en-US" sz="1000" dirty="0">
                <a:latin typeface="Calibri" panose="020F0502020204030204" pitchFamily="34" charset="0"/>
              </a:rPr>
              <a:t>10.1.1.0/24</a:t>
            </a:r>
          </a:p>
        </p:txBody>
      </p:sp>
      <p:sp>
        <p:nvSpPr>
          <p:cNvPr id="225" name="TextBox 224">
            <a:extLst>
              <a:ext uri="{FF2B5EF4-FFF2-40B4-BE49-F238E27FC236}">
                <a16:creationId xmlns:a16="http://schemas.microsoft.com/office/drawing/2014/main" id="{CC09B23B-54A7-4BA8-8BB4-72C946D47F66}"/>
              </a:ext>
            </a:extLst>
          </p:cNvPr>
          <p:cNvSpPr txBox="1"/>
          <p:nvPr/>
        </p:nvSpPr>
        <p:spPr>
          <a:xfrm>
            <a:off x="3440671" y="4625570"/>
            <a:ext cx="928459" cy="246221"/>
          </a:xfrm>
          <a:prstGeom prst="rect">
            <a:avLst/>
          </a:prstGeom>
          <a:noFill/>
        </p:spPr>
        <p:txBody>
          <a:bodyPr wrap="square" rtlCol="0">
            <a:spAutoFit/>
          </a:bodyPr>
          <a:lstStyle/>
          <a:p>
            <a:r>
              <a:rPr lang="en-US" sz="1000" dirty="0">
                <a:latin typeface="Calibri" panose="020F0502020204030204" pitchFamily="34" charset="0"/>
              </a:rPr>
              <a:t>10.1.1.0/24</a:t>
            </a:r>
          </a:p>
        </p:txBody>
      </p:sp>
      <p:cxnSp>
        <p:nvCxnSpPr>
          <p:cNvPr id="229" name="Straight Connector 228">
            <a:extLst>
              <a:ext uri="{FF2B5EF4-FFF2-40B4-BE49-F238E27FC236}">
                <a16:creationId xmlns:a16="http://schemas.microsoft.com/office/drawing/2014/main" id="{1A45A6F7-2759-4ED2-BF7F-04E87626DCE4}"/>
              </a:ext>
            </a:extLst>
          </p:cNvPr>
          <p:cNvCxnSpPr>
            <a:cxnSpLocks/>
            <a:endCxn id="153" idx="0"/>
          </p:cNvCxnSpPr>
          <p:nvPr/>
        </p:nvCxnSpPr>
        <p:spPr>
          <a:xfrm>
            <a:off x="1635705" y="3915964"/>
            <a:ext cx="2754" cy="622353"/>
          </a:xfrm>
          <a:prstGeom prst="line">
            <a:avLst/>
          </a:prstGeom>
          <a:ln w="28575">
            <a:solidFill>
              <a:schemeClr val="tx1"/>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230" name="TextBox 229">
            <a:extLst>
              <a:ext uri="{FF2B5EF4-FFF2-40B4-BE49-F238E27FC236}">
                <a16:creationId xmlns:a16="http://schemas.microsoft.com/office/drawing/2014/main" id="{DD9684EA-05E3-4E69-A691-203044677716}"/>
              </a:ext>
            </a:extLst>
          </p:cNvPr>
          <p:cNvSpPr txBox="1"/>
          <p:nvPr/>
        </p:nvSpPr>
        <p:spPr>
          <a:xfrm>
            <a:off x="1191178" y="3688475"/>
            <a:ext cx="928459" cy="246221"/>
          </a:xfrm>
          <a:prstGeom prst="rect">
            <a:avLst/>
          </a:prstGeom>
          <a:noFill/>
        </p:spPr>
        <p:txBody>
          <a:bodyPr wrap="square" rtlCol="0">
            <a:spAutoFit/>
          </a:bodyPr>
          <a:lstStyle/>
          <a:p>
            <a:pPr algn="ctr"/>
            <a:r>
              <a:rPr lang="en-US" sz="1000" dirty="0">
                <a:latin typeface="Calibri" panose="020F0502020204030204" pitchFamily="34" charset="0"/>
              </a:rPr>
              <a:t>To T0</a:t>
            </a:r>
          </a:p>
        </p:txBody>
      </p:sp>
      <p:sp>
        <p:nvSpPr>
          <p:cNvPr id="232" name="TextBox 231">
            <a:extLst>
              <a:ext uri="{FF2B5EF4-FFF2-40B4-BE49-F238E27FC236}">
                <a16:creationId xmlns:a16="http://schemas.microsoft.com/office/drawing/2014/main" id="{67E4C029-ADF7-4A89-B115-414C6EFC1940}"/>
              </a:ext>
            </a:extLst>
          </p:cNvPr>
          <p:cNvSpPr txBox="1"/>
          <p:nvPr/>
        </p:nvSpPr>
        <p:spPr>
          <a:xfrm>
            <a:off x="1624680" y="5012371"/>
            <a:ext cx="928459" cy="246221"/>
          </a:xfrm>
          <a:prstGeom prst="rect">
            <a:avLst/>
          </a:prstGeom>
          <a:noFill/>
        </p:spPr>
        <p:txBody>
          <a:bodyPr wrap="square" rtlCol="0">
            <a:spAutoFit/>
          </a:bodyPr>
          <a:lstStyle/>
          <a:p>
            <a:r>
              <a:rPr lang="en-US" sz="1000" dirty="0">
                <a:latin typeface="Calibri" panose="020F0502020204030204" pitchFamily="34" charset="0"/>
              </a:rPr>
              <a:t>10.1.1.1</a:t>
            </a:r>
          </a:p>
        </p:txBody>
      </p:sp>
      <p:grpSp>
        <p:nvGrpSpPr>
          <p:cNvPr id="239" name="Group 238">
            <a:extLst>
              <a:ext uri="{FF2B5EF4-FFF2-40B4-BE49-F238E27FC236}">
                <a16:creationId xmlns:a16="http://schemas.microsoft.com/office/drawing/2014/main" id="{90F13A42-D26A-4B75-9522-D0AEBB8AD472}"/>
              </a:ext>
            </a:extLst>
          </p:cNvPr>
          <p:cNvGrpSpPr>
            <a:grpSpLocks noChangeAspect="1"/>
          </p:cNvGrpSpPr>
          <p:nvPr/>
        </p:nvGrpSpPr>
        <p:grpSpPr>
          <a:xfrm>
            <a:off x="5094746" y="4228728"/>
            <a:ext cx="383333" cy="396842"/>
            <a:chOff x="7736620" y="7009631"/>
            <a:chExt cx="4501800" cy="4503600"/>
          </a:xfrm>
          <a:solidFill>
            <a:schemeClr val="tx1"/>
          </a:solidFill>
        </p:grpSpPr>
        <p:sp>
          <p:nvSpPr>
            <p:cNvPr id="240" name="Freeform: Shape 1">
              <a:extLst>
                <a:ext uri="{FF2B5EF4-FFF2-40B4-BE49-F238E27FC236}">
                  <a16:creationId xmlns:a16="http://schemas.microsoft.com/office/drawing/2014/main" id="{EBBA298E-95C8-4032-BFF1-F06E2AD48250}"/>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41" name="Freeform: Shape 2">
              <a:extLst>
                <a:ext uri="{FF2B5EF4-FFF2-40B4-BE49-F238E27FC236}">
                  <a16:creationId xmlns:a16="http://schemas.microsoft.com/office/drawing/2014/main" id="{EFFF63A2-2EC0-4206-BB1F-14D261AA36FD}"/>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42" name="Freeform: Shape 3">
              <a:extLst>
                <a:ext uri="{FF2B5EF4-FFF2-40B4-BE49-F238E27FC236}">
                  <a16:creationId xmlns:a16="http://schemas.microsoft.com/office/drawing/2014/main" id="{F925AAEC-2641-465D-B128-AEF66EE14044}"/>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43" name="Freeform: Shape 4">
              <a:extLst>
                <a:ext uri="{FF2B5EF4-FFF2-40B4-BE49-F238E27FC236}">
                  <a16:creationId xmlns:a16="http://schemas.microsoft.com/office/drawing/2014/main" id="{245A0DDB-0979-46AA-A10C-B2D0CCFFFD1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44" name="Freeform: Shape 5">
              <a:extLst>
                <a:ext uri="{FF2B5EF4-FFF2-40B4-BE49-F238E27FC236}">
                  <a16:creationId xmlns:a16="http://schemas.microsoft.com/office/drawing/2014/main" id="{AFE4B3DE-4028-414A-9D64-A13F214D7AA9}"/>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sp>
        <p:nvSpPr>
          <p:cNvPr id="245" name="TextBox 244">
            <a:extLst>
              <a:ext uri="{FF2B5EF4-FFF2-40B4-BE49-F238E27FC236}">
                <a16:creationId xmlns:a16="http://schemas.microsoft.com/office/drawing/2014/main" id="{191EC54C-9551-4239-A9D2-E83925B44B5E}"/>
              </a:ext>
            </a:extLst>
          </p:cNvPr>
          <p:cNvSpPr txBox="1"/>
          <p:nvPr/>
        </p:nvSpPr>
        <p:spPr>
          <a:xfrm>
            <a:off x="5401266" y="4166801"/>
            <a:ext cx="1024705" cy="246221"/>
          </a:xfrm>
          <a:prstGeom prst="rect">
            <a:avLst/>
          </a:prstGeom>
          <a:noFill/>
        </p:spPr>
        <p:txBody>
          <a:bodyPr wrap="square" rtlCol="0">
            <a:spAutoFit/>
          </a:bodyPr>
          <a:lstStyle/>
          <a:p>
            <a:r>
              <a:rPr lang="en-US" sz="1000" dirty="0">
                <a:latin typeface="Calibri" panose="020F0502020204030204" pitchFamily="34" charset="0"/>
              </a:rPr>
              <a:t>T1-NoLB</a:t>
            </a:r>
          </a:p>
        </p:txBody>
      </p:sp>
      <p:cxnSp>
        <p:nvCxnSpPr>
          <p:cNvPr id="246" name="Straight Connector 245">
            <a:extLst>
              <a:ext uri="{FF2B5EF4-FFF2-40B4-BE49-F238E27FC236}">
                <a16:creationId xmlns:a16="http://schemas.microsoft.com/office/drawing/2014/main" id="{80E24F51-125E-4CFD-BBBB-F787C4F9B829}"/>
              </a:ext>
            </a:extLst>
          </p:cNvPr>
          <p:cNvCxnSpPr>
            <a:cxnSpLocks/>
            <a:endCxn id="240" idx="2"/>
          </p:cNvCxnSpPr>
          <p:nvPr/>
        </p:nvCxnSpPr>
        <p:spPr>
          <a:xfrm flipV="1">
            <a:off x="5286412" y="4625570"/>
            <a:ext cx="1" cy="23044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F0D7B6DD-4810-438A-8B42-425672CC4C34}"/>
              </a:ext>
            </a:extLst>
          </p:cNvPr>
          <p:cNvCxnSpPr>
            <a:cxnSpLocks/>
            <a:endCxn id="240" idx="0"/>
          </p:cNvCxnSpPr>
          <p:nvPr/>
        </p:nvCxnSpPr>
        <p:spPr>
          <a:xfrm>
            <a:off x="5286412" y="3935673"/>
            <a:ext cx="1" cy="293055"/>
          </a:xfrm>
          <a:prstGeom prst="line">
            <a:avLst/>
          </a:prstGeom>
          <a:ln w="28575">
            <a:solidFill>
              <a:schemeClr val="tx1"/>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250" name="TextBox 249">
            <a:extLst>
              <a:ext uri="{FF2B5EF4-FFF2-40B4-BE49-F238E27FC236}">
                <a16:creationId xmlns:a16="http://schemas.microsoft.com/office/drawing/2014/main" id="{A21253AD-1EC2-44F9-8B19-6E76BC375382}"/>
              </a:ext>
            </a:extLst>
          </p:cNvPr>
          <p:cNvSpPr txBox="1"/>
          <p:nvPr/>
        </p:nvSpPr>
        <p:spPr>
          <a:xfrm>
            <a:off x="4841885" y="3708184"/>
            <a:ext cx="928459" cy="246221"/>
          </a:xfrm>
          <a:prstGeom prst="rect">
            <a:avLst/>
          </a:prstGeom>
          <a:noFill/>
        </p:spPr>
        <p:txBody>
          <a:bodyPr wrap="square" rtlCol="0">
            <a:spAutoFit/>
          </a:bodyPr>
          <a:lstStyle/>
          <a:p>
            <a:pPr algn="ctr"/>
            <a:r>
              <a:rPr lang="en-US" sz="1000" dirty="0">
                <a:latin typeface="Calibri" panose="020F0502020204030204" pitchFamily="34" charset="0"/>
              </a:rPr>
              <a:t>To T0</a:t>
            </a:r>
          </a:p>
        </p:txBody>
      </p:sp>
      <p:cxnSp>
        <p:nvCxnSpPr>
          <p:cNvPr id="279" name="Straight Connector 278">
            <a:extLst>
              <a:ext uri="{FF2B5EF4-FFF2-40B4-BE49-F238E27FC236}">
                <a16:creationId xmlns:a16="http://schemas.microsoft.com/office/drawing/2014/main" id="{A33E9877-AE94-4CE3-AA4D-0BA35F278870}"/>
              </a:ext>
            </a:extLst>
          </p:cNvPr>
          <p:cNvCxnSpPr>
            <a:cxnSpLocks/>
            <a:endCxn id="138" idx="0"/>
          </p:cNvCxnSpPr>
          <p:nvPr/>
        </p:nvCxnSpPr>
        <p:spPr>
          <a:xfrm>
            <a:off x="6077747" y="4844850"/>
            <a:ext cx="0" cy="523480"/>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85" name="TextBox 284">
            <a:extLst>
              <a:ext uri="{FF2B5EF4-FFF2-40B4-BE49-F238E27FC236}">
                <a16:creationId xmlns:a16="http://schemas.microsoft.com/office/drawing/2014/main" id="{8E3134AE-B09D-4296-A62A-4A8B54E4AE73}"/>
              </a:ext>
            </a:extLst>
          </p:cNvPr>
          <p:cNvSpPr txBox="1"/>
          <p:nvPr/>
        </p:nvSpPr>
        <p:spPr>
          <a:xfrm>
            <a:off x="6835859" y="4230792"/>
            <a:ext cx="744114" cy="400110"/>
          </a:xfrm>
          <a:prstGeom prst="rect">
            <a:avLst/>
          </a:prstGeom>
          <a:noFill/>
          <a:ln>
            <a:solidFill>
              <a:schemeClr val="accent1"/>
            </a:solidFill>
          </a:ln>
        </p:spPr>
        <p:txBody>
          <a:bodyPr wrap="none" rtlCol="0">
            <a:spAutoFit/>
          </a:bodyPr>
          <a:lstStyle/>
          <a:p>
            <a:pPr lvl="0">
              <a:defRPr/>
            </a:pPr>
            <a:r>
              <a:rPr lang="en-US" sz="1000" dirty="0">
                <a:solidFill>
                  <a:schemeClr val="accent1"/>
                </a:solidFill>
                <a:latin typeface="Calibri" panose="020F0502020204030204" pitchFamily="34" charset="0"/>
              </a:rPr>
              <a:t>T1 Service </a:t>
            </a:r>
          </a:p>
          <a:p>
            <a:pPr lvl="0">
              <a:defRPr/>
            </a:pPr>
            <a:r>
              <a:rPr lang="en-US" sz="1000" dirty="0">
                <a:solidFill>
                  <a:schemeClr val="accent1"/>
                </a:solidFill>
                <a:latin typeface="Calibri" panose="020F0502020204030204" pitchFamily="34" charset="0"/>
              </a:rPr>
              <a:t>Interface</a:t>
            </a:r>
          </a:p>
        </p:txBody>
      </p:sp>
      <p:cxnSp>
        <p:nvCxnSpPr>
          <p:cNvPr id="286" name="Straight Arrow Connector 285">
            <a:extLst>
              <a:ext uri="{FF2B5EF4-FFF2-40B4-BE49-F238E27FC236}">
                <a16:creationId xmlns:a16="http://schemas.microsoft.com/office/drawing/2014/main" id="{4856C301-8C4B-42BE-974D-208466B4F49E}"/>
              </a:ext>
            </a:extLst>
          </p:cNvPr>
          <p:cNvCxnSpPr>
            <a:cxnSpLocks/>
            <a:stCxn id="285" idx="1"/>
          </p:cNvCxnSpPr>
          <p:nvPr/>
        </p:nvCxnSpPr>
        <p:spPr bwMode="gray">
          <a:xfrm flipH="1">
            <a:off x="6122219" y="4430847"/>
            <a:ext cx="713640" cy="356042"/>
          </a:xfrm>
          <a:prstGeom prst="straightConnector1">
            <a:avLst/>
          </a:prstGeom>
          <a:ln w="25400">
            <a:solidFill>
              <a:schemeClr val="accent1"/>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94" name="TextBox 293">
            <a:extLst>
              <a:ext uri="{FF2B5EF4-FFF2-40B4-BE49-F238E27FC236}">
                <a16:creationId xmlns:a16="http://schemas.microsoft.com/office/drawing/2014/main" id="{2B689558-0946-4A52-A8D5-285EC5952DF5}"/>
              </a:ext>
            </a:extLst>
          </p:cNvPr>
          <p:cNvSpPr txBox="1"/>
          <p:nvPr/>
        </p:nvSpPr>
        <p:spPr>
          <a:xfrm>
            <a:off x="5272218" y="4562251"/>
            <a:ext cx="640693" cy="246221"/>
          </a:xfrm>
          <a:prstGeom prst="rect">
            <a:avLst/>
          </a:prstGeom>
          <a:noFill/>
        </p:spPr>
        <p:txBody>
          <a:bodyPr wrap="square" rtlCol="0">
            <a:spAutoFit/>
          </a:bodyPr>
          <a:lstStyle/>
          <a:p>
            <a:r>
              <a:rPr lang="en-US" sz="1000" dirty="0">
                <a:latin typeface="Calibri" panose="020F0502020204030204" pitchFamily="34" charset="0"/>
              </a:rPr>
              <a:t>10.1.1.1</a:t>
            </a:r>
          </a:p>
        </p:txBody>
      </p:sp>
      <p:sp>
        <p:nvSpPr>
          <p:cNvPr id="296" name="Right Arrow 26">
            <a:extLst>
              <a:ext uri="{FF2B5EF4-FFF2-40B4-BE49-F238E27FC236}">
                <a16:creationId xmlns:a16="http://schemas.microsoft.com/office/drawing/2014/main" id="{6198CB24-DAEB-4701-8F1D-A507EBB6C480}"/>
              </a:ext>
            </a:extLst>
          </p:cNvPr>
          <p:cNvSpPr/>
          <p:nvPr/>
        </p:nvSpPr>
        <p:spPr>
          <a:xfrm rot="5400000">
            <a:off x="34081" y="4880442"/>
            <a:ext cx="1457553"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97" name="TextBox 296">
            <a:extLst>
              <a:ext uri="{FF2B5EF4-FFF2-40B4-BE49-F238E27FC236}">
                <a16:creationId xmlns:a16="http://schemas.microsoft.com/office/drawing/2014/main" id="{988A6822-7EB4-4563-B740-1FD5931DD8E2}"/>
              </a:ext>
            </a:extLst>
          </p:cNvPr>
          <p:cNvSpPr txBox="1"/>
          <p:nvPr/>
        </p:nvSpPr>
        <p:spPr>
          <a:xfrm>
            <a:off x="92429" y="4772638"/>
            <a:ext cx="538480" cy="461665"/>
          </a:xfrm>
          <a:prstGeom prst="rect">
            <a:avLst/>
          </a:prstGeom>
        </p:spPr>
        <p:txBody>
          <a:bodyPr wrap="square" lIns="0" tIns="0" rIns="0" bIns="0" rtlCol="0" anchor="b">
            <a:spAutoFit/>
          </a:bodyPr>
          <a:lstStyle/>
          <a:p>
            <a:pPr algn="r">
              <a:spcAft>
                <a:spcPts val="600"/>
              </a:spcAft>
            </a:pPr>
            <a:r>
              <a:rPr lang="en-US" sz="1000" dirty="0">
                <a:solidFill>
                  <a:schemeClr val="accent2"/>
                </a:solidFill>
                <a:latin typeface="Calibri" panose="020F0502020204030204" pitchFamily="34" charset="0"/>
              </a:rPr>
              <a:t>LB Monitor Probe</a:t>
            </a:r>
          </a:p>
        </p:txBody>
      </p:sp>
      <p:sp>
        <p:nvSpPr>
          <p:cNvPr id="298" name="Right Arrow 26">
            <a:extLst>
              <a:ext uri="{FF2B5EF4-FFF2-40B4-BE49-F238E27FC236}">
                <a16:creationId xmlns:a16="http://schemas.microsoft.com/office/drawing/2014/main" id="{5E91740A-D298-4144-AF13-F29DE4AF7DC7}"/>
              </a:ext>
            </a:extLst>
          </p:cNvPr>
          <p:cNvSpPr/>
          <p:nvPr/>
        </p:nvSpPr>
        <p:spPr>
          <a:xfrm rot="10800000">
            <a:off x="4892358" y="4914905"/>
            <a:ext cx="64013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99" name="TextBox 298">
            <a:extLst>
              <a:ext uri="{FF2B5EF4-FFF2-40B4-BE49-F238E27FC236}">
                <a16:creationId xmlns:a16="http://schemas.microsoft.com/office/drawing/2014/main" id="{33AB8C87-320C-4F3A-9BA5-BF2426B2AB56}"/>
              </a:ext>
            </a:extLst>
          </p:cNvPr>
          <p:cNvSpPr txBox="1"/>
          <p:nvPr/>
        </p:nvSpPr>
        <p:spPr>
          <a:xfrm>
            <a:off x="4943185" y="5138904"/>
            <a:ext cx="538480" cy="461665"/>
          </a:xfrm>
          <a:prstGeom prst="rect">
            <a:avLst/>
          </a:prstGeom>
        </p:spPr>
        <p:txBody>
          <a:bodyPr wrap="square" lIns="0" tIns="0" rIns="0" bIns="0" rtlCol="0" anchor="b">
            <a:spAutoFit/>
          </a:bodyPr>
          <a:lstStyle/>
          <a:p>
            <a:pPr algn="ctr">
              <a:spcAft>
                <a:spcPts val="600"/>
              </a:spcAft>
            </a:pPr>
            <a:r>
              <a:rPr lang="en-US" sz="1000" dirty="0">
                <a:solidFill>
                  <a:schemeClr val="accent2"/>
                </a:solidFill>
                <a:latin typeface="Calibri" panose="020F0502020204030204" pitchFamily="34" charset="0"/>
              </a:rPr>
              <a:t>LB Monitor Probe</a:t>
            </a:r>
          </a:p>
        </p:txBody>
      </p:sp>
      <p:sp>
        <p:nvSpPr>
          <p:cNvPr id="301" name="Oval 300">
            <a:extLst>
              <a:ext uri="{FF2B5EF4-FFF2-40B4-BE49-F238E27FC236}">
                <a16:creationId xmlns:a16="http://schemas.microsoft.com/office/drawing/2014/main" id="{B089FEEB-F58E-4A4B-8BA6-2CD59759C2FB}"/>
              </a:ext>
            </a:extLst>
          </p:cNvPr>
          <p:cNvSpPr>
            <a:spLocks noChangeAspect="1"/>
          </p:cNvSpPr>
          <p:nvPr/>
        </p:nvSpPr>
        <p:spPr>
          <a:xfrm>
            <a:off x="2724428" y="1805402"/>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302" name="Oval 301">
            <a:extLst>
              <a:ext uri="{FF2B5EF4-FFF2-40B4-BE49-F238E27FC236}">
                <a16:creationId xmlns:a16="http://schemas.microsoft.com/office/drawing/2014/main" id="{554357C7-BA4E-4F16-8C43-29E29AB5443F}"/>
              </a:ext>
            </a:extLst>
          </p:cNvPr>
          <p:cNvSpPr>
            <a:spLocks noChangeAspect="1"/>
          </p:cNvSpPr>
          <p:nvPr/>
        </p:nvSpPr>
        <p:spPr>
          <a:xfrm>
            <a:off x="2738023" y="2649644"/>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grpSp>
        <p:nvGrpSpPr>
          <p:cNvPr id="5" name="Group 4">
            <a:extLst>
              <a:ext uri="{FF2B5EF4-FFF2-40B4-BE49-F238E27FC236}">
                <a16:creationId xmlns:a16="http://schemas.microsoft.com/office/drawing/2014/main" id="{470A40C5-0103-43A6-AAF7-8273C2DF7D71}"/>
              </a:ext>
            </a:extLst>
          </p:cNvPr>
          <p:cNvGrpSpPr>
            <a:grpSpLocks noChangeAspect="1"/>
          </p:cNvGrpSpPr>
          <p:nvPr/>
        </p:nvGrpSpPr>
        <p:grpSpPr>
          <a:xfrm>
            <a:off x="1383592" y="4407967"/>
            <a:ext cx="659218" cy="640081"/>
            <a:chOff x="1467367" y="4437360"/>
            <a:chExt cx="496673" cy="482255"/>
          </a:xfrm>
        </p:grpSpPr>
        <p:grpSp>
          <p:nvGrpSpPr>
            <p:cNvPr id="159" name="Group 158">
              <a:extLst>
                <a:ext uri="{FF2B5EF4-FFF2-40B4-BE49-F238E27FC236}">
                  <a16:creationId xmlns:a16="http://schemas.microsoft.com/office/drawing/2014/main" id="{89ECBC3F-4CF7-450A-B553-F3731055F91C}"/>
                </a:ext>
              </a:extLst>
            </p:cNvPr>
            <p:cNvGrpSpPr>
              <a:grpSpLocks noChangeAspect="1"/>
            </p:cNvGrpSpPr>
            <p:nvPr/>
          </p:nvGrpSpPr>
          <p:grpSpPr>
            <a:xfrm>
              <a:off x="1731232" y="4437360"/>
              <a:ext cx="232808" cy="223174"/>
              <a:chOff x="6167851" y="2280802"/>
              <a:chExt cx="601881" cy="557557"/>
            </a:xfrm>
            <a:solidFill>
              <a:schemeClr val="bg1">
                <a:lumMod val="85000"/>
                <a:alpha val="50000"/>
              </a:schemeClr>
            </a:solidFill>
          </p:grpSpPr>
          <p:sp>
            <p:nvSpPr>
              <p:cNvPr id="160" name="TextBox 159">
                <a:extLst>
                  <a:ext uri="{FF2B5EF4-FFF2-40B4-BE49-F238E27FC236}">
                    <a16:creationId xmlns:a16="http://schemas.microsoft.com/office/drawing/2014/main" id="{C39E109F-FA77-4571-8B59-729788B8C842}"/>
                  </a:ext>
                </a:extLst>
              </p:cNvPr>
              <p:cNvSpPr txBox="1"/>
              <p:nvPr/>
            </p:nvSpPr>
            <p:spPr>
              <a:xfrm>
                <a:off x="6167851" y="2280802"/>
                <a:ext cx="601881" cy="347596"/>
              </a:xfrm>
              <a:prstGeom prst="rect">
                <a:avLst/>
              </a:prstGeom>
              <a:grpFill/>
              <a:ln>
                <a:noFill/>
              </a:ln>
            </p:spPr>
            <p:txBody>
              <a:bodyPr wrap="square" lIns="0" tIns="0" rIns="0" bIns="0" rtlCol="0">
                <a:spAutoFit/>
              </a:bodyPr>
              <a:lstStyle/>
              <a:p>
                <a:pPr algn="l">
                  <a:spcAft>
                    <a:spcPts val="600"/>
                  </a:spcAft>
                </a:pPr>
                <a:endParaRPr lang="en-US" sz="1200" dirty="0">
                  <a:latin typeface="Calibri" panose="020F0502020204030204" pitchFamily="34" charset="0"/>
                </a:endParaRPr>
              </a:p>
            </p:txBody>
          </p:sp>
          <p:grpSp>
            <p:nvGrpSpPr>
              <p:cNvPr id="161" name="Group 160">
                <a:extLst>
                  <a:ext uri="{FF2B5EF4-FFF2-40B4-BE49-F238E27FC236}">
                    <a16:creationId xmlns:a16="http://schemas.microsoft.com/office/drawing/2014/main" id="{7F531278-CB1B-4AB1-AB30-09EB9A0D8F3E}"/>
                  </a:ext>
                </a:extLst>
              </p:cNvPr>
              <p:cNvGrpSpPr>
                <a:grpSpLocks noChangeAspect="1"/>
              </p:cNvGrpSpPr>
              <p:nvPr/>
            </p:nvGrpSpPr>
            <p:grpSpPr>
              <a:xfrm>
                <a:off x="6168855" y="2281030"/>
                <a:ext cx="599872" cy="557329"/>
                <a:chOff x="2560638" y="566738"/>
                <a:chExt cx="6486525" cy="6486525"/>
              </a:xfrm>
              <a:grpFill/>
            </p:grpSpPr>
            <p:sp>
              <p:nvSpPr>
                <p:cNvPr id="162" name="Freeform 1">
                  <a:extLst>
                    <a:ext uri="{FF2B5EF4-FFF2-40B4-BE49-F238E27FC236}">
                      <a16:creationId xmlns:a16="http://schemas.microsoft.com/office/drawing/2014/main" id="{B2CB2200-ECD7-4E0B-9D8D-108F6DE16801}"/>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3" name="Freeform 2">
                  <a:extLst>
                    <a:ext uri="{FF2B5EF4-FFF2-40B4-BE49-F238E27FC236}">
                      <a16:creationId xmlns:a16="http://schemas.microsoft.com/office/drawing/2014/main" id="{DC0E492F-9306-4426-B790-AD0106AAA677}"/>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4" name="Freeform 3">
                  <a:extLst>
                    <a:ext uri="{FF2B5EF4-FFF2-40B4-BE49-F238E27FC236}">
                      <a16:creationId xmlns:a16="http://schemas.microsoft.com/office/drawing/2014/main" id="{E5C3DEF6-9074-4FA7-8A87-914842DA0DFA}"/>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5" name="Freeform 4">
                  <a:extLst>
                    <a:ext uri="{FF2B5EF4-FFF2-40B4-BE49-F238E27FC236}">
                      <a16:creationId xmlns:a16="http://schemas.microsoft.com/office/drawing/2014/main" id="{F27BE4DD-EB5D-4038-8FEA-DCE45D581665}"/>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6" name="Freeform 5">
                  <a:extLst>
                    <a:ext uri="{FF2B5EF4-FFF2-40B4-BE49-F238E27FC236}">
                      <a16:creationId xmlns:a16="http://schemas.microsoft.com/office/drawing/2014/main" id="{68572D5B-620C-4830-9D87-566A45FFD284}"/>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7" name="Freeform 6">
                  <a:extLst>
                    <a:ext uri="{FF2B5EF4-FFF2-40B4-BE49-F238E27FC236}">
                      <a16:creationId xmlns:a16="http://schemas.microsoft.com/office/drawing/2014/main" id="{B119E8A4-B62A-4CFD-8C48-7F2FF5CBD045}"/>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8" name="Freeform 7">
                  <a:extLst>
                    <a:ext uri="{FF2B5EF4-FFF2-40B4-BE49-F238E27FC236}">
                      <a16:creationId xmlns:a16="http://schemas.microsoft.com/office/drawing/2014/main" id="{BF8267A2-1BE4-40BC-9067-D87EA0AB0D89}"/>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9" name="Freeform 8">
                  <a:extLst>
                    <a:ext uri="{FF2B5EF4-FFF2-40B4-BE49-F238E27FC236}">
                      <a16:creationId xmlns:a16="http://schemas.microsoft.com/office/drawing/2014/main" id="{B8140CA0-9EDE-481C-9601-C094502216DF}"/>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0" name="Freeform 9">
                  <a:extLst>
                    <a:ext uri="{FF2B5EF4-FFF2-40B4-BE49-F238E27FC236}">
                      <a16:creationId xmlns:a16="http://schemas.microsoft.com/office/drawing/2014/main" id="{F9380108-33A6-43B6-96F3-6F1B5BAFA3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1" name="Freeform 10">
                  <a:extLst>
                    <a:ext uri="{FF2B5EF4-FFF2-40B4-BE49-F238E27FC236}">
                      <a16:creationId xmlns:a16="http://schemas.microsoft.com/office/drawing/2014/main" id="{62EFE790-DB75-4A25-8890-4CD049C5B6D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2" name="Freeform 11">
                  <a:extLst>
                    <a:ext uri="{FF2B5EF4-FFF2-40B4-BE49-F238E27FC236}">
                      <a16:creationId xmlns:a16="http://schemas.microsoft.com/office/drawing/2014/main" id="{1D51B54A-9DAE-446B-A61F-EA194DE8057C}"/>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grpSp>
          <p:nvGrpSpPr>
            <p:cNvPr id="152" name="Group 151">
              <a:extLst>
                <a:ext uri="{FF2B5EF4-FFF2-40B4-BE49-F238E27FC236}">
                  <a16:creationId xmlns:a16="http://schemas.microsoft.com/office/drawing/2014/main" id="{87C783F1-127C-49C0-88EB-3D8404FE8CF8}"/>
                </a:ext>
              </a:extLst>
            </p:cNvPr>
            <p:cNvGrpSpPr>
              <a:grpSpLocks noChangeAspect="1"/>
            </p:cNvGrpSpPr>
            <p:nvPr/>
          </p:nvGrpSpPr>
          <p:grpSpPr>
            <a:xfrm>
              <a:off x="1467367" y="4535567"/>
              <a:ext cx="384048" cy="384048"/>
              <a:chOff x="7736620" y="7009631"/>
              <a:chExt cx="4501800" cy="4503600"/>
            </a:xfrm>
            <a:solidFill>
              <a:schemeClr val="accent1"/>
            </a:solidFill>
          </p:grpSpPr>
          <p:sp>
            <p:nvSpPr>
              <p:cNvPr id="153" name="Freeform: Shape 1">
                <a:extLst>
                  <a:ext uri="{FF2B5EF4-FFF2-40B4-BE49-F238E27FC236}">
                    <a16:creationId xmlns:a16="http://schemas.microsoft.com/office/drawing/2014/main" id="{DBDF0CC9-C635-420F-B285-CF98348D6B02}"/>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54" name="Freeform: Shape 2">
                <a:extLst>
                  <a:ext uri="{FF2B5EF4-FFF2-40B4-BE49-F238E27FC236}">
                    <a16:creationId xmlns:a16="http://schemas.microsoft.com/office/drawing/2014/main" id="{D9F744B5-3676-4367-9EA7-17161513753D}"/>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55" name="Freeform: Shape 3">
                <a:extLst>
                  <a:ext uri="{FF2B5EF4-FFF2-40B4-BE49-F238E27FC236}">
                    <a16:creationId xmlns:a16="http://schemas.microsoft.com/office/drawing/2014/main" id="{21096E6C-8614-4E9A-9063-DEA5737BF094}"/>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56" name="Freeform: Shape 4">
                <a:extLst>
                  <a:ext uri="{FF2B5EF4-FFF2-40B4-BE49-F238E27FC236}">
                    <a16:creationId xmlns:a16="http://schemas.microsoft.com/office/drawing/2014/main" id="{0FF16CAD-E467-455B-B977-0409A3DCD4F8}"/>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57" name="Freeform: Shape 5">
                <a:extLst>
                  <a:ext uri="{FF2B5EF4-FFF2-40B4-BE49-F238E27FC236}">
                    <a16:creationId xmlns:a16="http://schemas.microsoft.com/office/drawing/2014/main" id="{902F8F32-77B0-4AFC-A31C-690D28E707DA}"/>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grpSp>
        <p:nvGrpSpPr>
          <p:cNvPr id="134" name="Group 133">
            <a:extLst>
              <a:ext uri="{FF2B5EF4-FFF2-40B4-BE49-F238E27FC236}">
                <a16:creationId xmlns:a16="http://schemas.microsoft.com/office/drawing/2014/main" id="{93C5A64C-7CFC-4764-8E8F-606DB3D531C3}"/>
              </a:ext>
            </a:extLst>
          </p:cNvPr>
          <p:cNvGrpSpPr>
            <a:grpSpLocks noChangeAspect="1"/>
          </p:cNvGrpSpPr>
          <p:nvPr/>
        </p:nvGrpSpPr>
        <p:grpSpPr>
          <a:xfrm>
            <a:off x="5822880" y="5237980"/>
            <a:ext cx="659218" cy="640081"/>
            <a:chOff x="1467367" y="4437360"/>
            <a:chExt cx="496673" cy="482255"/>
          </a:xfrm>
        </p:grpSpPr>
        <p:grpSp>
          <p:nvGrpSpPr>
            <p:cNvPr id="135" name="Group 134">
              <a:extLst>
                <a:ext uri="{FF2B5EF4-FFF2-40B4-BE49-F238E27FC236}">
                  <a16:creationId xmlns:a16="http://schemas.microsoft.com/office/drawing/2014/main" id="{4B0B7FAA-8F5F-4D53-BF0E-09BD12BCC6D0}"/>
                </a:ext>
              </a:extLst>
            </p:cNvPr>
            <p:cNvGrpSpPr>
              <a:grpSpLocks noChangeAspect="1"/>
            </p:cNvGrpSpPr>
            <p:nvPr/>
          </p:nvGrpSpPr>
          <p:grpSpPr>
            <a:xfrm>
              <a:off x="1731232" y="4437360"/>
              <a:ext cx="232808" cy="223174"/>
              <a:chOff x="6167851" y="2280802"/>
              <a:chExt cx="601881" cy="557557"/>
            </a:xfrm>
            <a:solidFill>
              <a:schemeClr val="bg1">
                <a:lumMod val="85000"/>
                <a:alpha val="50000"/>
              </a:schemeClr>
            </a:solidFill>
          </p:grpSpPr>
          <p:sp>
            <p:nvSpPr>
              <p:cNvPr id="175" name="TextBox 174">
                <a:extLst>
                  <a:ext uri="{FF2B5EF4-FFF2-40B4-BE49-F238E27FC236}">
                    <a16:creationId xmlns:a16="http://schemas.microsoft.com/office/drawing/2014/main" id="{FD922732-6B5E-4CF6-9423-E86A8352060F}"/>
                  </a:ext>
                </a:extLst>
              </p:cNvPr>
              <p:cNvSpPr txBox="1"/>
              <p:nvPr/>
            </p:nvSpPr>
            <p:spPr>
              <a:xfrm>
                <a:off x="6167851" y="2280802"/>
                <a:ext cx="601881" cy="347596"/>
              </a:xfrm>
              <a:prstGeom prst="rect">
                <a:avLst/>
              </a:prstGeom>
              <a:grpFill/>
              <a:ln>
                <a:noFill/>
              </a:ln>
            </p:spPr>
            <p:txBody>
              <a:bodyPr wrap="square" lIns="0" tIns="0" rIns="0" bIns="0" rtlCol="0">
                <a:spAutoFit/>
              </a:bodyPr>
              <a:lstStyle/>
              <a:p>
                <a:pPr algn="l">
                  <a:spcAft>
                    <a:spcPts val="600"/>
                  </a:spcAft>
                </a:pPr>
                <a:endParaRPr lang="en-US" sz="1200" dirty="0">
                  <a:latin typeface="Calibri" panose="020F0502020204030204" pitchFamily="34" charset="0"/>
                </a:endParaRPr>
              </a:p>
            </p:txBody>
          </p:sp>
          <p:grpSp>
            <p:nvGrpSpPr>
              <p:cNvPr id="176" name="Group 175">
                <a:extLst>
                  <a:ext uri="{FF2B5EF4-FFF2-40B4-BE49-F238E27FC236}">
                    <a16:creationId xmlns:a16="http://schemas.microsoft.com/office/drawing/2014/main" id="{8E2F9BB1-C688-421A-90B4-542B50D5CB26}"/>
                  </a:ext>
                </a:extLst>
              </p:cNvPr>
              <p:cNvGrpSpPr>
                <a:grpSpLocks noChangeAspect="1"/>
              </p:cNvGrpSpPr>
              <p:nvPr/>
            </p:nvGrpSpPr>
            <p:grpSpPr>
              <a:xfrm>
                <a:off x="6168855" y="2281030"/>
                <a:ext cx="599872" cy="557329"/>
                <a:chOff x="2560638" y="566738"/>
                <a:chExt cx="6486525" cy="6486525"/>
              </a:xfrm>
              <a:grpFill/>
            </p:grpSpPr>
            <p:sp>
              <p:nvSpPr>
                <p:cNvPr id="177" name="Freeform 1">
                  <a:extLst>
                    <a:ext uri="{FF2B5EF4-FFF2-40B4-BE49-F238E27FC236}">
                      <a16:creationId xmlns:a16="http://schemas.microsoft.com/office/drawing/2014/main" id="{EE318822-E70E-4C41-9ED2-D592F627768F}"/>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8" name="Freeform 2">
                  <a:extLst>
                    <a:ext uri="{FF2B5EF4-FFF2-40B4-BE49-F238E27FC236}">
                      <a16:creationId xmlns:a16="http://schemas.microsoft.com/office/drawing/2014/main" id="{BFDC59F0-31F7-4DF6-9505-9A4CBF80733E}"/>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9" name="Freeform 3">
                  <a:extLst>
                    <a:ext uri="{FF2B5EF4-FFF2-40B4-BE49-F238E27FC236}">
                      <a16:creationId xmlns:a16="http://schemas.microsoft.com/office/drawing/2014/main" id="{888485B1-EC2C-4DD5-ABE1-2DBB450A1210}"/>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0" name="Freeform 4">
                  <a:extLst>
                    <a:ext uri="{FF2B5EF4-FFF2-40B4-BE49-F238E27FC236}">
                      <a16:creationId xmlns:a16="http://schemas.microsoft.com/office/drawing/2014/main" id="{42A74CAC-F006-4B34-98AD-C087FCFB50C2}"/>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1" name="Freeform 5">
                  <a:extLst>
                    <a:ext uri="{FF2B5EF4-FFF2-40B4-BE49-F238E27FC236}">
                      <a16:creationId xmlns:a16="http://schemas.microsoft.com/office/drawing/2014/main" id="{7F43B306-6F48-446B-8465-404E4184DD52}"/>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83" name="Freeform 6">
                  <a:extLst>
                    <a:ext uri="{FF2B5EF4-FFF2-40B4-BE49-F238E27FC236}">
                      <a16:creationId xmlns:a16="http://schemas.microsoft.com/office/drawing/2014/main" id="{A6152BDB-EF24-498E-ADAE-DA000DD98BE1}"/>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4" name="Freeform 7">
                  <a:extLst>
                    <a:ext uri="{FF2B5EF4-FFF2-40B4-BE49-F238E27FC236}">
                      <a16:creationId xmlns:a16="http://schemas.microsoft.com/office/drawing/2014/main" id="{C488C97A-EACF-4CD9-9A84-B244B318EC08}"/>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5" name="Freeform 8">
                  <a:extLst>
                    <a:ext uri="{FF2B5EF4-FFF2-40B4-BE49-F238E27FC236}">
                      <a16:creationId xmlns:a16="http://schemas.microsoft.com/office/drawing/2014/main" id="{60E564C4-1146-425F-951A-7C111BEA1A2E}"/>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6" name="Freeform 9">
                  <a:extLst>
                    <a:ext uri="{FF2B5EF4-FFF2-40B4-BE49-F238E27FC236}">
                      <a16:creationId xmlns:a16="http://schemas.microsoft.com/office/drawing/2014/main" id="{333F05D1-9922-4058-9271-D4AC6215580E}"/>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7" name="Freeform 10">
                  <a:extLst>
                    <a:ext uri="{FF2B5EF4-FFF2-40B4-BE49-F238E27FC236}">
                      <a16:creationId xmlns:a16="http://schemas.microsoft.com/office/drawing/2014/main" id="{C847172D-9EE0-427A-97B2-630CA4F821A2}"/>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18" name="Freeform 11">
                  <a:extLst>
                    <a:ext uri="{FF2B5EF4-FFF2-40B4-BE49-F238E27FC236}">
                      <a16:creationId xmlns:a16="http://schemas.microsoft.com/office/drawing/2014/main" id="{5A574C1B-0DF6-4877-8347-00C03A626379}"/>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grpSp>
          <p:nvGrpSpPr>
            <p:cNvPr id="136" name="Group 135">
              <a:extLst>
                <a:ext uri="{FF2B5EF4-FFF2-40B4-BE49-F238E27FC236}">
                  <a16:creationId xmlns:a16="http://schemas.microsoft.com/office/drawing/2014/main" id="{AC0A2C42-D558-4468-A666-FFB78675DECF}"/>
                </a:ext>
              </a:extLst>
            </p:cNvPr>
            <p:cNvGrpSpPr>
              <a:grpSpLocks noChangeAspect="1"/>
            </p:cNvGrpSpPr>
            <p:nvPr/>
          </p:nvGrpSpPr>
          <p:grpSpPr>
            <a:xfrm>
              <a:off x="1467367" y="4535567"/>
              <a:ext cx="384048" cy="384048"/>
              <a:chOff x="7736620" y="7009631"/>
              <a:chExt cx="4501800" cy="4503600"/>
            </a:xfrm>
            <a:solidFill>
              <a:schemeClr val="accent1"/>
            </a:solidFill>
          </p:grpSpPr>
          <p:sp>
            <p:nvSpPr>
              <p:cNvPr id="138" name="Freeform: Shape 1">
                <a:extLst>
                  <a:ext uri="{FF2B5EF4-FFF2-40B4-BE49-F238E27FC236}">
                    <a16:creationId xmlns:a16="http://schemas.microsoft.com/office/drawing/2014/main" id="{C4B93538-1E5A-4CCC-97C4-FA936BE04289}"/>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39" name="Freeform: Shape 2">
                <a:extLst>
                  <a:ext uri="{FF2B5EF4-FFF2-40B4-BE49-F238E27FC236}">
                    <a16:creationId xmlns:a16="http://schemas.microsoft.com/office/drawing/2014/main" id="{096D45A0-DE5F-40ED-8D96-11CC2EA0C09B}"/>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46" name="Freeform: Shape 3">
                <a:extLst>
                  <a:ext uri="{FF2B5EF4-FFF2-40B4-BE49-F238E27FC236}">
                    <a16:creationId xmlns:a16="http://schemas.microsoft.com/office/drawing/2014/main" id="{69254044-0C33-4A07-8ED2-AF375115EFFC}"/>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73" name="Freeform: Shape 4">
                <a:extLst>
                  <a:ext uri="{FF2B5EF4-FFF2-40B4-BE49-F238E27FC236}">
                    <a16:creationId xmlns:a16="http://schemas.microsoft.com/office/drawing/2014/main" id="{6E2FF9EC-77FA-440B-9778-D86DD648DDE0}"/>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174" name="Freeform: Shape 5">
                <a:extLst>
                  <a:ext uri="{FF2B5EF4-FFF2-40B4-BE49-F238E27FC236}">
                    <a16:creationId xmlns:a16="http://schemas.microsoft.com/office/drawing/2014/main" id="{CAC4146E-C576-4AC0-BF16-CAEB44828F7B}"/>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cxnSp>
        <p:nvCxnSpPr>
          <p:cNvPr id="219" name="Straight Connector 218">
            <a:extLst>
              <a:ext uri="{FF2B5EF4-FFF2-40B4-BE49-F238E27FC236}">
                <a16:creationId xmlns:a16="http://schemas.microsoft.com/office/drawing/2014/main" id="{72E98669-3520-4B1E-9AA2-C655961FD32D}"/>
              </a:ext>
            </a:extLst>
          </p:cNvPr>
          <p:cNvCxnSpPr>
            <a:cxnSpLocks/>
            <a:endCxn id="227" idx="2"/>
          </p:cNvCxnSpPr>
          <p:nvPr/>
        </p:nvCxnSpPr>
        <p:spPr bwMode="auto">
          <a:xfrm>
            <a:off x="4378752" y="2032682"/>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20" name="Straight Connector 219">
            <a:extLst>
              <a:ext uri="{FF2B5EF4-FFF2-40B4-BE49-F238E27FC236}">
                <a16:creationId xmlns:a16="http://schemas.microsoft.com/office/drawing/2014/main" id="{7A7601A4-0782-4E6F-8DCC-3DC02AA1FE4C}"/>
              </a:ext>
            </a:extLst>
          </p:cNvPr>
          <p:cNvCxnSpPr>
            <a:cxnSpLocks/>
          </p:cNvCxnSpPr>
          <p:nvPr/>
        </p:nvCxnSpPr>
        <p:spPr>
          <a:xfrm>
            <a:off x="4390227" y="1855675"/>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B5AF1BD9-30F1-4C41-8484-C5D82FC8152A}"/>
              </a:ext>
            </a:extLst>
          </p:cNvPr>
          <p:cNvCxnSpPr>
            <a:cxnSpLocks/>
            <a:endCxn id="228" idx="2"/>
          </p:cNvCxnSpPr>
          <p:nvPr/>
        </p:nvCxnSpPr>
        <p:spPr bwMode="auto">
          <a:xfrm flipV="1">
            <a:off x="4378483" y="2486934"/>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22" name="Straight Connector 221">
            <a:extLst>
              <a:ext uri="{FF2B5EF4-FFF2-40B4-BE49-F238E27FC236}">
                <a16:creationId xmlns:a16="http://schemas.microsoft.com/office/drawing/2014/main" id="{BC7CA170-6F83-45CF-A340-1F977EA19671}"/>
              </a:ext>
            </a:extLst>
          </p:cNvPr>
          <p:cNvCxnSpPr>
            <a:cxnSpLocks/>
            <a:endCxn id="231" idx="2"/>
          </p:cNvCxnSpPr>
          <p:nvPr/>
        </p:nvCxnSpPr>
        <p:spPr bwMode="auto">
          <a:xfrm>
            <a:off x="4378483" y="2947082"/>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224" name="Rounded Rectangle 109">
            <a:extLst>
              <a:ext uri="{FF2B5EF4-FFF2-40B4-BE49-F238E27FC236}">
                <a16:creationId xmlns:a16="http://schemas.microsoft.com/office/drawing/2014/main" id="{5001FC6F-F03D-4759-8831-610B32B8D89D}"/>
              </a:ext>
            </a:extLst>
          </p:cNvPr>
          <p:cNvSpPr/>
          <p:nvPr/>
        </p:nvSpPr>
        <p:spPr>
          <a:xfrm>
            <a:off x="4744547" y="1742591"/>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226" name="TextBox 225">
            <a:extLst>
              <a:ext uri="{FF2B5EF4-FFF2-40B4-BE49-F238E27FC236}">
                <a16:creationId xmlns:a16="http://schemas.microsoft.com/office/drawing/2014/main" id="{3F93B9E0-6B4B-4F69-AD40-97656E6C4E31}"/>
              </a:ext>
            </a:extLst>
          </p:cNvPr>
          <p:cNvSpPr txBox="1"/>
          <p:nvPr/>
        </p:nvSpPr>
        <p:spPr>
          <a:xfrm>
            <a:off x="5394082" y="1672819"/>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227" name="Oval 226">
            <a:extLst>
              <a:ext uri="{FF2B5EF4-FFF2-40B4-BE49-F238E27FC236}">
                <a16:creationId xmlns:a16="http://schemas.microsoft.com/office/drawing/2014/main" id="{228FD325-FD61-4AD2-8F70-02869E51AF4D}"/>
              </a:ext>
            </a:extLst>
          </p:cNvPr>
          <p:cNvSpPr>
            <a:spLocks noChangeAspect="1"/>
          </p:cNvSpPr>
          <p:nvPr/>
        </p:nvSpPr>
        <p:spPr>
          <a:xfrm>
            <a:off x="4866181" y="1853534"/>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28" name="Oval 227">
            <a:extLst>
              <a:ext uri="{FF2B5EF4-FFF2-40B4-BE49-F238E27FC236}">
                <a16:creationId xmlns:a16="http://schemas.microsoft.com/office/drawing/2014/main" id="{00610D01-C19E-4A3A-8604-801B7E56DCE1}"/>
              </a:ext>
            </a:extLst>
          </p:cNvPr>
          <p:cNvSpPr>
            <a:spLocks noChangeAspect="1"/>
          </p:cNvSpPr>
          <p:nvPr/>
        </p:nvSpPr>
        <p:spPr>
          <a:xfrm>
            <a:off x="4866181" y="2304054"/>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31" name="Oval 230">
            <a:extLst>
              <a:ext uri="{FF2B5EF4-FFF2-40B4-BE49-F238E27FC236}">
                <a16:creationId xmlns:a16="http://schemas.microsoft.com/office/drawing/2014/main" id="{5A8BBA5A-0B3B-4A09-B314-80ED11B93924}"/>
              </a:ext>
            </a:extLst>
          </p:cNvPr>
          <p:cNvSpPr>
            <a:spLocks noChangeAspect="1"/>
          </p:cNvSpPr>
          <p:nvPr/>
        </p:nvSpPr>
        <p:spPr>
          <a:xfrm>
            <a:off x="4866181" y="2768000"/>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33" name="Rounded Rectangle 109">
            <a:extLst>
              <a:ext uri="{FF2B5EF4-FFF2-40B4-BE49-F238E27FC236}">
                <a16:creationId xmlns:a16="http://schemas.microsoft.com/office/drawing/2014/main" id="{E11F165E-BF88-4819-9BBE-A6406916FD15}"/>
              </a:ext>
            </a:extLst>
          </p:cNvPr>
          <p:cNvSpPr/>
          <p:nvPr/>
        </p:nvSpPr>
        <p:spPr>
          <a:xfrm>
            <a:off x="1063906" y="5615868"/>
            <a:ext cx="95374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234" name="TextBox 233">
            <a:extLst>
              <a:ext uri="{FF2B5EF4-FFF2-40B4-BE49-F238E27FC236}">
                <a16:creationId xmlns:a16="http://schemas.microsoft.com/office/drawing/2014/main" id="{F0CA6580-598B-49F3-9426-20313D7E4B19}"/>
              </a:ext>
            </a:extLst>
          </p:cNvPr>
          <p:cNvSpPr txBox="1"/>
          <p:nvPr/>
        </p:nvSpPr>
        <p:spPr>
          <a:xfrm>
            <a:off x="2021567" y="5837048"/>
            <a:ext cx="1038132" cy="246221"/>
          </a:xfrm>
          <a:prstGeom prst="rect">
            <a:avLst/>
          </a:prstGeom>
          <a:noFill/>
        </p:spPr>
        <p:txBody>
          <a:bodyPr wrap="square" rtlCol="0">
            <a:spAutoFit/>
          </a:bodyPr>
          <a:lstStyle/>
          <a:p>
            <a:pPr fontAlgn="base">
              <a:spcBef>
                <a:spcPct val="0"/>
              </a:spcBef>
              <a:spcAft>
                <a:spcPct val="40000"/>
              </a:spcAft>
            </a:pPr>
            <a:r>
              <a:rPr lang="en-US" sz="1000" dirty="0">
                <a:solidFill>
                  <a:schemeClr val="accent1"/>
                </a:solidFill>
                <a:latin typeface="Calibri" panose="020F0502020204030204" pitchFamily="34" charset="0"/>
              </a:rPr>
              <a:t>Server Pool</a:t>
            </a:r>
            <a:endParaRPr lang="en-US" sz="1400" dirty="0">
              <a:solidFill>
                <a:schemeClr val="accent1"/>
              </a:solidFill>
              <a:latin typeface="Calibri" panose="020F0502020204030204" pitchFamily="34" charset="0"/>
            </a:endParaRPr>
          </a:p>
        </p:txBody>
      </p:sp>
      <p:sp>
        <p:nvSpPr>
          <p:cNvPr id="235" name="Rounded Rectangle 109">
            <a:extLst>
              <a:ext uri="{FF2B5EF4-FFF2-40B4-BE49-F238E27FC236}">
                <a16:creationId xmlns:a16="http://schemas.microsoft.com/office/drawing/2014/main" id="{F22E1EBC-5183-4871-A314-96AEC2ED601B}"/>
              </a:ext>
            </a:extLst>
          </p:cNvPr>
          <p:cNvSpPr/>
          <p:nvPr/>
        </p:nvSpPr>
        <p:spPr>
          <a:xfrm>
            <a:off x="3865319" y="5054497"/>
            <a:ext cx="95374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236" name="TextBox 235">
            <a:extLst>
              <a:ext uri="{FF2B5EF4-FFF2-40B4-BE49-F238E27FC236}">
                <a16:creationId xmlns:a16="http://schemas.microsoft.com/office/drawing/2014/main" id="{1233FC2A-D023-4C94-96B1-A3A1E6D52D07}"/>
              </a:ext>
            </a:extLst>
          </p:cNvPr>
          <p:cNvSpPr txBox="1"/>
          <p:nvPr/>
        </p:nvSpPr>
        <p:spPr>
          <a:xfrm>
            <a:off x="3820104" y="5551752"/>
            <a:ext cx="1038132" cy="246221"/>
          </a:xfrm>
          <a:prstGeom prst="rect">
            <a:avLst/>
          </a:prstGeom>
          <a:noFill/>
        </p:spPr>
        <p:txBody>
          <a:bodyPr wrap="square" rtlCol="0">
            <a:spAutoFit/>
          </a:bodyPr>
          <a:lstStyle/>
          <a:p>
            <a:pPr fontAlgn="base">
              <a:spcBef>
                <a:spcPct val="0"/>
              </a:spcBef>
              <a:spcAft>
                <a:spcPct val="40000"/>
              </a:spcAft>
            </a:pPr>
            <a:r>
              <a:rPr lang="en-US" sz="1000" dirty="0">
                <a:solidFill>
                  <a:schemeClr val="accent1"/>
                </a:solidFill>
                <a:latin typeface="Calibri" panose="020F0502020204030204" pitchFamily="34" charset="0"/>
              </a:rPr>
              <a:t>Server Pool</a:t>
            </a:r>
            <a:endParaRPr lang="en-US" sz="1400" dirty="0">
              <a:solidFill>
                <a:schemeClr val="accent1"/>
              </a:solidFill>
              <a:latin typeface="Calibri" panose="020F0502020204030204" pitchFamily="34" charset="0"/>
            </a:endParaRPr>
          </a:p>
        </p:txBody>
      </p:sp>
    </p:spTree>
    <p:extLst>
      <p:ext uri="{BB962C8B-B14F-4D97-AF65-F5344CB8AC3E}">
        <p14:creationId xmlns:p14="http://schemas.microsoft.com/office/powerpoint/2010/main" val="2647917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Type of Monitors (3/3)</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91440"/>
          <a:lstStyle/>
          <a:p>
            <a:pPr>
              <a:spcBef>
                <a:spcPts val="600"/>
              </a:spcBef>
              <a:buNone/>
            </a:pPr>
            <a:r>
              <a:rPr lang="en-US" sz="1600" dirty="0"/>
              <a:t>LB monitors data plane traffic.</a:t>
            </a:r>
          </a:p>
          <a:p>
            <a:pPr>
              <a:spcBef>
                <a:spcPts val="600"/>
              </a:spcBef>
              <a:buNone/>
            </a:pPr>
            <a:endParaRPr lang="en-US" sz="1600" dirty="0"/>
          </a:p>
          <a:p>
            <a:pPr>
              <a:spcBef>
                <a:spcPts val="600"/>
              </a:spcBef>
              <a:buNone/>
            </a:pPr>
            <a:r>
              <a:rPr lang="en-US" sz="1600" dirty="0"/>
              <a:t>If a pool member fails to connections (default = 5),</a:t>
            </a:r>
          </a:p>
          <a:p>
            <a:pPr>
              <a:spcBef>
                <a:spcPts val="600"/>
              </a:spcBef>
              <a:buNone/>
            </a:pPr>
            <a:r>
              <a:rPr lang="en-US" sz="1600" dirty="0"/>
              <a:t>then pool member is marked down for a period (default = 5 sec).</a:t>
            </a:r>
          </a:p>
          <a:p>
            <a:pPr>
              <a:spcBef>
                <a:spcPts val="60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Passive Monitor - Detect Pool Member status (based on Client data plane traffic)</a:t>
            </a:r>
          </a:p>
        </p:txBody>
      </p:sp>
      <p:sp>
        <p:nvSpPr>
          <p:cNvPr id="303" name="TextBox 302">
            <a:extLst>
              <a:ext uri="{FF2B5EF4-FFF2-40B4-BE49-F238E27FC236}">
                <a16:creationId xmlns:a16="http://schemas.microsoft.com/office/drawing/2014/main" id="{84ADEC36-3848-46F6-8B44-0D065902B496}"/>
              </a:ext>
            </a:extLst>
          </p:cNvPr>
          <p:cNvSpPr txBox="1"/>
          <p:nvPr/>
        </p:nvSpPr>
        <p:spPr>
          <a:xfrm>
            <a:off x="234993" y="4534734"/>
            <a:ext cx="7403867" cy="523220"/>
          </a:xfrm>
          <a:prstGeom prst="rect">
            <a:avLst/>
          </a:prstGeom>
          <a:noFill/>
        </p:spPr>
        <p:txBody>
          <a:bodyPr wrap="square" rtlCol="0">
            <a:spAutoFit/>
          </a:bodyPr>
          <a:lstStyle/>
          <a:p>
            <a:pPr>
              <a:spcBef>
                <a:spcPts val="600"/>
              </a:spcBef>
            </a:pPr>
            <a:r>
              <a:rPr lang="en-US" sz="1400" dirty="0">
                <a:latin typeface="Calibri" panose="020F0502020204030204" pitchFamily="34" charset="0"/>
              </a:rPr>
              <a:t>In case of heavy traffic with thousands of connections per second, detection can be very fast (milliseconds).</a:t>
            </a:r>
          </a:p>
        </p:txBody>
      </p:sp>
      <p:cxnSp>
        <p:nvCxnSpPr>
          <p:cNvPr id="81" name="Straight Connector 80">
            <a:extLst>
              <a:ext uri="{FF2B5EF4-FFF2-40B4-BE49-F238E27FC236}">
                <a16:creationId xmlns:a16="http://schemas.microsoft.com/office/drawing/2014/main" id="{F0FC03DC-F1D8-4D22-AF18-E7A146567560}"/>
              </a:ext>
            </a:extLst>
          </p:cNvPr>
          <p:cNvCxnSpPr>
            <a:cxnSpLocks/>
            <a:stCxn id="137" idx="3"/>
          </p:cNvCxnSpPr>
          <p:nvPr/>
        </p:nvCxnSpPr>
        <p:spPr>
          <a:xfrm>
            <a:off x="3780102" y="3016109"/>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56E60814-FE5B-4D66-9642-40545CC69E4C}"/>
              </a:ext>
            </a:extLst>
          </p:cNvPr>
          <p:cNvSpPr txBox="1"/>
          <p:nvPr/>
        </p:nvSpPr>
        <p:spPr>
          <a:xfrm>
            <a:off x="3120337" y="3411535"/>
            <a:ext cx="755335" cy="523220"/>
          </a:xfrm>
          <a:prstGeom prst="rect">
            <a:avLst/>
          </a:prstGeom>
          <a:noFill/>
        </p:spPr>
        <p:txBody>
          <a:bodyPr wrap="none" rtlCol="0">
            <a:spAutoFit/>
          </a:bodyPr>
          <a:lstStyle/>
          <a:p>
            <a:pPr algn="ctr"/>
            <a:r>
              <a:rPr lang="en-US" sz="1400" dirty="0">
                <a:solidFill>
                  <a:schemeClr val="accent1"/>
                </a:solidFill>
                <a:latin typeface="Calibri" panose="020F0502020204030204" pitchFamily="34" charset="0"/>
              </a:rPr>
              <a:t>VIP</a:t>
            </a:r>
          </a:p>
          <a:p>
            <a:pPr algn="ctr"/>
            <a:r>
              <a:rPr lang="en-US" sz="1400" dirty="0">
                <a:solidFill>
                  <a:schemeClr val="accent1"/>
                </a:solidFill>
                <a:latin typeface="Calibri" panose="020F0502020204030204" pitchFamily="34" charset="0"/>
              </a:rPr>
              <a:t>L4 or L7</a:t>
            </a:r>
          </a:p>
        </p:txBody>
      </p:sp>
      <p:grpSp>
        <p:nvGrpSpPr>
          <p:cNvPr id="83" name="Group 82">
            <a:extLst>
              <a:ext uri="{FF2B5EF4-FFF2-40B4-BE49-F238E27FC236}">
                <a16:creationId xmlns:a16="http://schemas.microsoft.com/office/drawing/2014/main" id="{48B211B3-E45B-4278-9E1B-F778E6B2A7EB}"/>
              </a:ext>
            </a:extLst>
          </p:cNvPr>
          <p:cNvGrpSpPr/>
          <p:nvPr/>
        </p:nvGrpSpPr>
        <p:grpSpPr>
          <a:xfrm>
            <a:off x="3177854" y="2578185"/>
            <a:ext cx="755378" cy="739168"/>
            <a:chOff x="4317796" y="4560889"/>
            <a:chExt cx="755378" cy="739168"/>
          </a:xfrm>
        </p:grpSpPr>
        <p:grpSp>
          <p:nvGrpSpPr>
            <p:cNvPr id="97" name="Group 96">
              <a:extLst>
                <a:ext uri="{FF2B5EF4-FFF2-40B4-BE49-F238E27FC236}">
                  <a16:creationId xmlns:a16="http://schemas.microsoft.com/office/drawing/2014/main" id="{FC008878-E68F-4D8D-8706-2609E21165EA}"/>
                </a:ext>
              </a:extLst>
            </p:cNvPr>
            <p:cNvGrpSpPr/>
            <p:nvPr/>
          </p:nvGrpSpPr>
          <p:grpSpPr>
            <a:xfrm>
              <a:off x="4317796" y="4697569"/>
              <a:ext cx="602248" cy="602488"/>
              <a:chOff x="7736620" y="7009631"/>
              <a:chExt cx="4501800" cy="4503600"/>
            </a:xfrm>
            <a:solidFill>
              <a:schemeClr val="accent1"/>
            </a:solidFill>
          </p:grpSpPr>
          <p:sp>
            <p:nvSpPr>
              <p:cNvPr id="137" name="Freeform: Shape 1">
                <a:extLst>
                  <a:ext uri="{FF2B5EF4-FFF2-40B4-BE49-F238E27FC236}">
                    <a16:creationId xmlns:a16="http://schemas.microsoft.com/office/drawing/2014/main" id="{6FAE18DA-599D-460D-BDF2-DD63162C7C27}"/>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2">
                <a:extLst>
                  <a:ext uri="{FF2B5EF4-FFF2-40B4-BE49-F238E27FC236}">
                    <a16:creationId xmlns:a16="http://schemas.microsoft.com/office/drawing/2014/main" id="{38BD1594-403D-465C-945D-A25E2FDC3A10}"/>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9" name="Freeform: Shape 3">
                <a:extLst>
                  <a:ext uri="{FF2B5EF4-FFF2-40B4-BE49-F238E27FC236}">
                    <a16:creationId xmlns:a16="http://schemas.microsoft.com/office/drawing/2014/main" id="{EB5CC35F-FCBC-4047-8070-6B6B5939D91C}"/>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40" name="Freeform: Shape 4">
                <a:extLst>
                  <a:ext uri="{FF2B5EF4-FFF2-40B4-BE49-F238E27FC236}">
                    <a16:creationId xmlns:a16="http://schemas.microsoft.com/office/drawing/2014/main" id="{04B34361-F6BD-4BF2-A14C-74197F02DF9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41" name="Freeform: Shape 5">
                <a:extLst>
                  <a:ext uri="{FF2B5EF4-FFF2-40B4-BE49-F238E27FC236}">
                    <a16:creationId xmlns:a16="http://schemas.microsoft.com/office/drawing/2014/main" id="{9AE386AE-BE10-44E4-A5F9-0416810B9E7A}"/>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00" name="Group 99">
              <a:extLst>
                <a:ext uri="{FF2B5EF4-FFF2-40B4-BE49-F238E27FC236}">
                  <a16:creationId xmlns:a16="http://schemas.microsoft.com/office/drawing/2014/main" id="{D647104E-4A3C-40F0-B113-A25DCDA66862}"/>
                </a:ext>
              </a:extLst>
            </p:cNvPr>
            <p:cNvGrpSpPr>
              <a:grpSpLocks noChangeAspect="1"/>
            </p:cNvGrpSpPr>
            <p:nvPr/>
          </p:nvGrpSpPr>
          <p:grpSpPr>
            <a:xfrm>
              <a:off x="4707414" y="4560889"/>
              <a:ext cx="365760" cy="338824"/>
              <a:chOff x="6167851" y="2280802"/>
              <a:chExt cx="601881" cy="557557"/>
            </a:xfrm>
          </p:grpSpPr>
          <p:sp>
            <p:nvSpPr>
              <p:cNvPr id="101" name="TextBox 100">
                <a:extLst>
                  <a:ext uri="{FF2B5EF4-FFF2-40B4-BE49-F238E27FC236}">
                    <a16:creationId xmlns:a16="http://schemas.microsoft.com/office/drawing/2014/main" id="{08EFF55A-AE49-49E3-BE73-FB5C01F6486C}"/>
                  </a:ext>
                </a:extLst>
              </p:cNvPr>
              <p:cNvSpPr txBox="1"/>
              <p:nvPr/>
            </p:nvSpPr>
            <p:spPr>
              <a:xfrm>
                <a:off x="6167851" y="2280802"/>
                <a:ext cx="601881" cy="303880"/>
              </a:xfrm>
              <a:prstGeom prst="rect">
                <a:avLst/>
              </a:prstGeom>
              <a:solidFill>
                <a:schemeClr val="bg2"/>
              </a:solidFill>
              <a:ln>
                <a:solidFill>
                  <a:schemeClr val="bg2"/>
                </a:solidFill>
              </a:ln>
            </p:spPr>
            <p:txBody>
              <a:bodyPr wrap="square" lIns="0" tIns="0" rIns="0" bIns="0" rtlCol="0">
                <a:spAutoFit/>
              </a:bodyPr>
              <a:lstStyle/>
              <a:p>
                <a:pPr algn="l">
                  <a:spcAft>
                    <a:spcPts val="600"/>
                  </a:spcAft>
                </a:pPr>
                <a:endParaRPr lang="en-US" sz="1200" dirty="0">
                  <a:latin typeface="Calibri" panose="020F0502020204030204" pitchFamily="34" charset="0"/>
                </a:endParaRPr>
              </a:p>
            </p:txBody>
          </p:sp>
          <p:grpSp>
            <p:nvGrpSpPr>
              <p:cNvPr id="124" name="Group 123">
                <a:extLst>
                  <a:ext uri="{FF2B5EF4-FFF2-40B4-BE49-F238E27FC236}">
                    <a16:creationId xmlns:a16="http://schemas.microsoft.com/office/drawing/2014/main" id="{8F0E45C7-841D-4E5B-9195-651426B0C8DF}"/>
                  </a:ext>
                </a:extLst>
              </p:cNvPr>
              <p:cNvGrpSpPr>
                <a:grpSpLocks noChangeAspect="1"/>
              </p:cNvGrpSpPr>
              <p:nvPr/>
            </p:nvGrpSpPr>
            <p:grpSpPr>
              <a:xfrm>
                <a:off x="6168855" y="2281030"/>
                <a:ext cx="599872" cy="557329"/>
                <a:chOff x="2560638" y="566738"/>
                <a:chExt cx="6486525" cy="6486525"/>
              </a:xfrm>
              <a:solidFill>
                <a:schemeClr val="accent1"/>
              </a:solidFill>
            </p:grpSpPr>
            <p:sp>
              <p:nvSpPr>
                <p:cNvPr id="125" name="Freeform 1">
                  <a:extLst>
                    <a:ext uri="{FF2B5EF4-FFF2-40B4-BE49-F238E27FC236}">
                      <a16:creationId xmlns:a16="http://schemas.microsoft.com/office/drawing/2014/main" id="{C2366E24-ED2E-4674-AD4A-B5DA925BDC39}"/>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6" name="Freeform 2">
                  <a:extLst>
                    <a:ext uri="{FF2B5EF4-FFF2-40B4-BE49-F238E27FC236}">
                      <a16:creationId xmlns:a16="http://schemas.microsoft.com/office/drawing/2014/main" id="{A52ED959-B427-4141-9E38-7B87383AD03A}"/>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7" name="Freeform 3">
                  <a:extLst>
                    <a:ext uri="{FF2B5EF4-FFF2-40B4-BE49-F238E27FC236}">
                      <a16:creationId xmlns:a16="http://schemas.microsoft.com/office/drawing/2014/main" id="{8A3D30DA-500E-4496-B546-E62C68269957}"/>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8" name="Freeform 4">
                  <a:extLst>
                    <a:ext uri="{FF2B5EF4-FFF2-40B4-BE49-F238E27FC236}">
                      <a16:creationId xmlns:a16="http://schemas.microsoft.com/office/drawing/2014/main" id="{45E7E607-DFC1-4D3B-9719-1FF0FE076245}"/>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0" name="Freeform 5">
                  <a:extLst>
                    <a:ext uri="{FF2B5EF4-FFF2-40B4-BE49-F238E27FC236}">
                      <a16:creationId xmlns:a16="http://schemas.microsoft.com/office/drawing/2014/main" id="{04225A00-AFE0-4576-9B7A-63FB425F5091}"/>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1" name="Freeform 6">
                  <a:extLst>
                    <a:ext uri="{FF2B5EF4-FFF2-40B4-BE49-F238E27FC236}">
                      <a16:creationId xmlns:a16="http://schemas.microsoft.com/office/drawing/2014/main" id="{E523D7C0-D902-4397-A703-8825CE1A3155}"/>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2" name="Freeform 7">
                  <a:extLst>
                    <a:ext uri="{FF2B5EF4-FFF2-40B4-BE49-F238E27FC236}">
                      <a16:creationId xmlns:a16="http://schemas.microsoft.com/office/drawing/2014/main" id="{93360924-467F-4AFA-B229-9F582E22ACF0}"/>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3" name="Freeform 8">
                  <a:extLst>
                    <a:ext uri="{FF2B5EF4-FFF2-40B4-BE49-F238E27FC236}">
                      <a16:creationId xmlns:a16="http://schemas.microsoft.com/office/drawing/2014/main" id="{AAA64EF9-5FA5-4CEE-AC65-BEA65814ADC9}"/>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4" name="Freeform 9">
                  <a:extLst>
                    <a:ext uri="{FF2B5EF4-FFF2-40B4-BE49-F238E27FC236}">
                      <a16:creationId xmlns:a16="http://schemas.microsoft.com/office/drawing/2014/main" id="{0A627D96-40D6-480A-B379-9CEAA398E4FD}"/>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5" name="Freeform 10">
                  <a:extLst>
                    <a:ext uri="{FF2B5EF4-FFF2-40B4-BE49-F238E27FC236}">
                      <a16:creationId xmlns:a16="http://schemas.microsoft.com/office/drawing/2014/main" id="{F966A896-A3D6-40BF-ADF0-22742157C94A}"/>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6" name="Freeform 11">
                  <a:extLst>
                    <a:ext uri="{FF2B5EF4-FFF2-40B4-BE49-F238E27FC236}">
                      <a16:creationId xmlns:a16="http://schemas.microsoft.com/office/drawing/2014/main" id="{033DE86A-0A0B-4255-8B71-A81FF6749B91}"/>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grpSp>
      <p:grpSp>
        <p:nvGrpSpPr>
          <p:cNvPr id="142" name="Group 141">
            <a:extLst>
              <a:ext uri="{FF2B5EF4-FFF2-40B4-BE49-F238E27FC236}">
                <a16:creationId xmlns:a16="http://schemas.microsoft.com/office/drawing/2014/main" id="{D0B6E8BA-765F-44A2-B8C9-A981F36FBBD0}"/>
              </a:ext>
            </a:extLst>
          </p:cNvPr>
          <p:cNvGrpSpPr/>
          <p:nvPr/>
        </p:nvGrpSpPr>
        <p:grpSpPr>
          <a:xfrm>
            <a:off x="411939" y="2403428"/>
            <a:ext cx="621857" cy="1225361"/>
            <a:chOff x="3386589" y="1994436"/>
            <a:chExt cx="621857" cy="1225361"/>
          </a:xfrm>
        </p:grpSpPr>
        <p:grpSp>
          <p:nvGrpSpPr>
            <p:cNvPr id="143" name="Group 142">
              <a:extLst>
                <a:ext uri="{FF2B5EF4-FFF2-40B4-BE49-F238E27FC236}">
                  <a16:creationId xmlns:a16="http://schemas.microsoft.com/office/drawing/2014/main" id="{71B6E7DE-1D93-4149-B141-37ADE5B0939F}"/>
                </a:ext>
              </a:extLst>
            </p:cNvPr>
            <p:cNvGrpSpPr>
              <a:grpSpLocks noChangeAspect="1"/>
            </p:cNvGrpSpPr>
            <p:nvPr/>
          </p:nvGrpSpPr>
          <p:grpSpPr>
            <a:xfrm>
              <a:off x="3386589" y="1994436"/>
              <a:ext cx="618352" cy="573362"/>
              <a:chOff x="21532850" y="-24034750"/>
              <a:chExt cx="24393525" cy="22618700"/>
            </a:xfrm>
          </p:grpSpPr>
          <p:sp>
            <p:nvSpPr>
              <p:cNvPr id="160" name="Oval 42">
                <a:extLst>
                  <a:ext uri="{FF2B5EF4-FFF2-40B4-BE49-F238E27FC236}">
                    <a16:creationId xmlns:a16="http://schemas.microsoft.com/office/drawing/2014/main" id="{8264F6CB-CC52-4CCC-A5F4-82FB57DA827F}"/>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1" name="Freeform 43">
                <a:extLst>
                  <a:ext uri="{FF2B5EF4-FFF2-40B4-BE49-F238E27FC236}">
                    <a16:creationId xmlns:a16="http://schemas.microsoft.com/office/drawing/2014/main" id="{FD61257A-BAA3-4A2A-8E72-F8D1CA1D384E}"/>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2" name="Freeform 44">
                <a:extLst>
                  <a:ext uri="{FF2B5EF4-FFF2-40B4-BE49-F238E27FC236}">
                    <a16:creationId xmlns:a16="http://schemas.microsoft.com/office/drawing/2014/main" id="{C9750971-FA96-47E5-9D79-AB36EF8596BB}"/>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3" name="Freeform 45">
                <a:extLst>
                  <a:ext uri="{FF2B5EF4-FFF2-40B4-BE49-F238E27FC236}">
                    <a16:creationId xmlns:a16="http://schemas.microsoft.com/office/drawing/2014/main" id="{DCFBEE11-7D4B-469A-8D82-A320410E6F9E}"/>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4" name="Freeform 46">
                <a:extLst>
                  <a:ext uri="{FF2B5EF4-FFF2-40B4-BE49-F238E27FC236}">
                    <a16:creationId xmlns:a16="http://schemas.microsoft.com/office/drawing/2014/main" id="{3494096B-1B58-4CFC-8475-BBBBB4A02B10}"/>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5" name="Oval 47">
                <a:extLst>
                  <a:ext uri="{FF2B5EF4-FFF2-40B4-BE49-F238E27FC236}">
                    <a16:creationId xmlns:a16="http://schemas.microsoft.com/office/drawing/2014/main" id="{38C13442-A8DD-4CD8-923A-F1AF4FF1A384}"/>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6" name="Freeform 48">
                <a:extLst>
                  <a:ext uri="{FF2B5EF4-FFF2-40B4-BE49-F238E27FC236}">
                    <a16:creationId xmlns:a16="http://schemas.microsoft.com/office/drawing/2014/main" id="{BC1A7482-BCD9-4428-A82C-14F2C13C0578}"/>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7" name="Freeform 49">
                <a:extLst>
                  <a:ext uri="{FF2B5EF4-FFF2-40B4-BE49-F238E27FC236}">
                    <a16:creationId xmlns:a16="http://schemas.microsoft.com/office/drawing/2014/main" id="{8B8F8BEE-B80A-4F34-A70C-8BD92B7ECD0A}"/>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8" name="Freeform 50">
                <a:extLst>
                  <a:ext uri="{FF2B5EF4-FFF2-40B4-BE49-F238E27FC236}">
                    <a16:creationId xmlns:a16="http://schemas.microsoft.com/office/drawing/2014/main" id="{42FA667A-B740-45AE-BEE4-CD57912DB1E6}"/>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69" name="Freeform 51">
                <a:extLst>
                  <a:ext uri="{FF2B5EF4-FFF2-40B4-BE49-F238E27FC236}">
                    <a16:creationId xmlns:a16="http://schemas.microsoft.com/office/drawing/2014/main" id="{33ADAA55-2A05-4E24-AF76-54D9F361515D}"/>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0" name="Oval 52">
                <a:extLst>
                  <a:ext uri="{FF2B5EF4-FFF2-40B4-BE49-F238E27FC236}">
                    <a16:creationId xmlns:a16="http://schemas.microsoft.com/office/drawing/2014/main" id="{3361C0AC-522F-4902-8CE9-ED3723702E25}"/>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1" name="Freeform 53">
                <a:extLst>
                  <a:ext uri="{FF2B5EF4-FFF2-40B4-BE49-F238E27FC236}">
                    <a16:creationId xmlns:a16="http://schemas.microsoft.com/office/drawing/2014/main" id="{A330B851-E787-41E8-86F3-E0F116593F44}"/>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2" name="Freeform 54">
                <a:extLst>
                  <a:ext uri="{FF2B5EF4-FFF2-40B4-BE49-F238E27FC236}">
                    <a16:creationId xmlns:a16="http://schemas.microsoft.com/office/drawing/2014/main" id="{9CB7F320-B374-4D6C-9DF1-DB35ED39C630}"/>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3" name="Freeform 55">
                <a:extLst>
                  <a:ext uri="{FF2B5EF4-FFF2-40B4-BE49-F238E27FC236}">
                    <a16:creationId xmlns:a16="http://schemas.microsoft.com/office/drawing/2014/main" id="{0CF9B50C-366C-4351-97A0-94B31A57622E}"/>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74" name="Freeform 56">
                <a:extLst>
                  <a:ext uri="{FF2B5EF4-FFF2-40B4-BE49-F238E27FC236}">
                    <a16:creationId xmlns:a16="http://schemas.microsoft.com/office/drawing/2014/main" id="{93960908-A4BA-4891-99FB-F650B890622E}"/>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44" name="Group 143">
              <a:extLst>
                <a:ext uri="{FF2B5EF4-FFF2-40B4-BE49-F238E27FC236}">
                  <a16:creationId xmlns:a16="http://schemas.microsoft.com/office/drawing/2014/main" id="{77DC8049-F70A-42D2-98F6-F85542B2B62C}"/>
                </a:ext>
              </a:extLst>
            </p:cNvPr>
            <p:cNvGrpSpPr>
              <a:grpSpLocks noChangeAspect="1"/>
            </p:cNvGrpSpPr>
            <p:nvPr/>
          </p:nvGrpSpPr>
          <p:grpSpPr>
            <a:xfrm>
              <a:off x="3390094" y="2646435"/>
              <a:ext cx="618352" cy="573362"/>
              <a:chOff x="21532850" y="-24034750"/>
              <a:chExt cx="24393525" cy="22618700"/>
            </a:xfrm>
          </p:grpSpPr>
          <p:sp>
            <p:nvSpPr>
              <p:cNvPr id="145" name="Oval 42">
                <a:extLst>
                  <a:ext uri="{FF2B5EF4-FFF2-40B4-BE49-F238E27FC236}">
                    <a16:creationId xmlns:a16="http://schemas.microsoft.com/office/drawing/2014/main" id="{C3C02059-18C7-41E3-A01B-9250B0C12AAD}"/>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6" name="Freeform 43">
                <a:extLst>
                  <a:ext uri="{FF2B5EF4-FFF2-40B4-BE49-F238E27FC236}">
                    <a16:creationId xmlns:a16="http://schemas.microsoft.com/office/drawing/2014/main" id="{94745977-D5EE-42D3-AB5D-CDFF25EB8992}"/>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7" name="Freeform 44">
                <a:extLst>
                  <a:ext uri="{FF2B5EF4-FFF2-40B4-BE49-F238E27FC236}">
                    <a16:creationId xmlns:a16="http://schemas.microsoft.com/office/drawing/2014/main" id="{40D7615A-0B24-4E00-9D92-295F1C015BF9}"/>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8" name="Freeform 45">
                <a:extLst>
                  <a:ext uri="{FF2B5EF4-FFF2-40B4-BE49-F238E27FC236}">
                    <a16:creationId xmlns:a16="http://schemas.microsoft.com/office/drawing/2014/main" id="{591F6640-91FF-431E-9C3F-C882D4098D21}"/>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9" name="Freeform 46">
                <a:extLst>
                  <a:ext uri="{FF2B5EF4-FFF2-40B4-BE49-F238E27FC236}">
                    <a16:creationId xmlns:a16="http://schemas.microsoft.com/office/drawing/2014/main" id="{FB5E10FC-B673-4A1C-95FE-E7999C24FFA9}"/>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0" name="Oval 47">
                <a:extLst>
                  <a:ext uri="{FF2B5EF4-FFF2-40B4-BE49-F238E27FC236}">
                    <a16:creationId xmlns:a16="http://schemas.microsoft.com/office/drawing/2014/main" id="{65B62BC8-6E32-400C-B763-1B2825FA2437}"/>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1" name="Freeform 48">
                <a:extLst>
                  <a:ext uri="{FF2B5EF4-FFF2-40B4-BE49-F238E27FC236}">
                    <a16:creationId xmlns:a16="http://schemas.microsoft.com/office/drawing/2014/main" id="{0E125744-AE97-430B-9FD8-C6198A116361}"/>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2" name="Freeform 49">
                <a:extLst>
                  <a:ext uri="{FF2B5EF4-FFF2-40B4-BE49-F238E27FC236}">
                    <a16:creationId xmlns:a16="http://schemas.microsoft.com/office/drawing/2014/main" id="{CF9E4874-64AE-431D-9B8A-E31625ECD66C}"/>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3" name="Freeform 50">
                <a:extLst>
                  <a:ext uri="{FF2B5EF4-FFF2-40B4-BE49-F238E27FC236}">
                    <a16:creationId xmlns:a16="http://schemas.microsoft.com/office/drawing/2014/main" id="{568994E7-98BC-4314-8578-B539FB098227}"/>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4" name="Freeform 51">
                <a:extLst>
                  <a:ext uri="{FF2B5EF4-FFF2-40B4-BE49-F238E27FC236}">
                    <a16:creationId xmlns:a16="http://schemas.microsoft.com/office/drawing/2014/main" id="{7A2BB07C-03A8-43CA-A3E0-AC95F4AEC38B}"/>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5" name="Oval 52">
                <a:extLst>
                  <a:ext uri="{FF2B5EF4-FFF2-40B4-BE49-F238E27FC236}">
                    <a16:creationId xmlns:a16="http://schemas.microsoft.com/office/drawing/2014/main" id="{4C5DC107-9A26-4C04-A06D-905063BB51BE}"/>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6" name="Freeform 53">
                <a:extLst>
                  <a:ext uri="{FF2B5EF4-FFF2-40B4-BE49-F238E27FC236}">
                    <a16:creationId xmlns:a16="http://schemas.microsoft.com/office/drawing/2014/main" id="{35C9858C-79D3-4058-8273-23F1915D5BA7}"/>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7" name="Freeform 54">
                <a:extLst>
                  <a:ext uri="{FF2B5EF4-FFF2-40B4-BE49-F238E27FC236}">
                    <a16:creationId xmlns:a16="http://schemas.microsoft.com/office/drawing/2014/main" id="{0B481217-5EF3-45BD-8247-3F111BFD417F}"/>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8" name="Freeform 55">
                <a:extLst>
                  <a:ext uri="{FF2B5EF4-FFF2-40B4-BE49-F238E27FC236}">
                    <a16:creationId xmlns:a16="http://schemas.microsoft.com/office/drawing/2014/main" id="{863C6764-29A3-4622-A4EC-B318D45B4DC0}"/>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9" name="Freeform 56">
                <a:extLst>
                  <a:ext uri="{FF2B5EF4-FFF2-40B4-BE49-F238E27FC236}">
                    <a16:creationId xmlns:a16="http://schemas.microsoft.com/office/drawing/2014/main" id="{3C539962-5CBD-4B2A-8719-D25152CE87E4}"/>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175" name="Straight Connector 174">
            <a:extLst>
              <a:ext uri="{FF2B5EF4-FFF2-40B4-BE49-F238E27FC236}">
                <a16:creationId xmlns:a16="http://schemas.microsoft.com/office/drawing/2014/main" id="{77FD50F4-2666-4792-801F-6B686175D4DB}"/>
              </a:ext>
            </a:extLst>
          </p:cNvPr>
          <p:cNvCxnSpPr>
            <a:cxnSpLocks/>
            <a:endCxn id="181" idx="2"/>
          </p:cNvCxnSpPr>
          <p:nvPr/>
        </p:nvCxnSpPr>
        <p:spPr bwMode="auto">
          <a:xfrm>
            <a:off x="5528536" y="2436799"/>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5242837B-57AE-4293-84ED-52DB8C548D6B}"/>
              </a:ext>
            </a:extLst>
          </p:cNvPr>
          <p:cNvCxnSpPr>
            <a:cxnSpLocks/>
          </p:cNvCxnSpPr>
          <p:nvPr/>
        </p:nvCxnSpPr>
        <p:spPr>
          <a:xfrm>
            <a:off x="5540011" y="2259792"/>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223622AD-954A-48BD-AEEE-C4622E60BAC3}"/>
              </a:ext>
            </a:extLst>
          </p:cNvPr>
          <p:cNvCxnSpPr>
            <a:cxnSpLocks/>
            <a:endCxn id="182" idx="2"/>
          </p:cNvCxnSpPr>
          <p:nvPr/>
        </p:nvCxnSpPr>
        <p:spPr bwMode="auto">
          <a:xfrm flipV="1">
            <a:off x="5528267" y="2891051"/>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78" name="Straight Connector 177">
            <a:extLst>
              <a:ext uri="{FF2B5EF4-FFF2-40B4-BE49-F238E27FC236}">
                <a16:creationId xmlns:a16="http://schemas.microsoft.com/office/drawing/2014/main" id="{D3059412-847F-4306-9D0B-F07DE8D79259}"/>
              </a:ext>
            </a:extLst>
          </p:cNvPr>
          <p:cNvCxnSpPr>
            <a:cxnSpLocks/>
            <a:endCxn id="183" idx="2"/>
          </p:cNvCxnSpPr>
          <p:nvPr/>
        </p:nvCxnSpPr>
        <p:spPr bwMode="auto">
          <a:xfrm>
            <a:off x="5528267" y="3351199"/>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79" name="Rounded Rectangle 109">
            <a:extLst>
              <a:ext uri="{FF2B5EF4-FFF2-40B4-BE49-F238E27FC236}">
                <a16:creationId xmlns:a16="http://schemas.microsoft.com/office/drawing/2014/main" id="{517048A5-02BB-49AF-AABB-7D313B0D218B}"/>
              </a:ext>
            </a:extLst>
          </p:cNvPr>
          <p:cNvSpPr/>
          <p:nvPr/>
        </p:nvSpPr>
        <p:spPr>
          <a:xfrm>
            <a:off x="5894331" y="2146708"/>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80" name="TextBox 179">
            <a:extLst>
              <a:ext uri="{FF2B5EF4-FFF2-40B4-BE49-F238E27FC236}">
                <a16:creationId xmlns:a16="http://schemas.microsoft.com/office/drawing/2014/main" id="{86001E94-E2DD-452D-BEFB-6A3B4CEC5D16}"/>
              </a:ext>
            </a:extLst>
          </p:cNvPr>
          <p:cNvSpPr txBox="1"/>
          <p:nvPr/>
        </p:nvSpPr>
        <p:spPr>
          <a:xfrm>
            <a:off x="6543866" y="2076936"/>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81" name="Oval 180">
            <a:extLst>
              <a:ext uri="{FF2B5EF4-FFF2-40B4-BE49-F238E27FC236}">
                <a16:creationId xmlns:a16="http://schemas.microsoft.com/office/drawing/2014/main" id="{94D34BAE-6493-42CA-9470-6B79CAF60211}"/>
              </a:ext>
            </a:extLst>
          </p:cNvPr>
          <p:cNvSpPr>
            <a:spLocks noChangeAspect="1"/>
          </p:cNvSpPr>
          <p:nvPr/>
        </p:nvSpPr>
        <p:spPr>
          <a:xfrm>
            <a:off x="6015965" y="225765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82" name="Oval 181">
            <a:extLst>
              <a:ext uri="{FF2B5EF4-FFF2-40B4-BE49-F238E27FC236}">
                <a16:creationId xmlns:a16="http://schemas.microsoft.com/office/drawing/2014/main" id="{D0195C8D-DD89-4617-A489-8054F65CFB69}"/>
              </a:ext>
            </a:extLst>
          </p:cNvPr>
          <p:cNvSpPr>
            <a:spLocks noChangeAspect="1"/>
          </p:cNvSpPr>
          <p:nvPr/>
        </p:nvSpPr>
        <p:spPr>
          <a:xfrm>
            <a:off x="6015965" y="270817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83" name="Oval 182">
            <a:extLst>
              <a:ext uri="{FF2B5EF4-FFF2-40B4-BE49-F238E27FC236}">
                <a16:creationId xmlns:a16="http://schemas.microsoft.com/office/drawing/2014/main" id="{5C52CDB2-4E76-4589-92D2-6186D85DDA8A}"/>
              </a:ext>
            </a:extLst>
          </p:cNvPr>
          <p:cNvSpPr>
            <a:spLocks noChangeAspect="1"/>
          </p:cNvSpPr>
          <p:nvPr/>
        </p:nvSpPr>
        <p:spPr>
          <a:xfrm>
            <a:off x="6015965" y="317211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84" name="Straight Connector 183">
            <a:extLst>
              <a:ext uri="{FF2B5EF4-FFF2-40B4-BE49-F238E27FC236}">
                <a16:creationId xmlns:a16="http://schemas.microsoft.com/office/drawing/2014/main" id="{2D6B632D-7058-4DAF-BDB0-32C598787CF7}"/>
              </a:ext>
            </a:extLst>
          </p:cNvPr>
          <p:cNvCxnSpPr>
            <a:cxnSpLocks/>
            <a:endCxn id="137" idx="1"/>
          </p:cNvCxnSpPr>
          <p:nvPr/>
        </p:nvCxnSpPr>
        <p:spPr>
          <a:xfrm>
            <a:off x="1407563" y="3016109"/>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5" name="Straight Arrow Connector 184">
            <a:extLst>
              <a:ext uri="{FF2B5EF4-FFF2-40B4-BE49-F238E27FC236}">
                <a16:creationId xmlns:a16="http://schemas.microsoft.com/office/drawing/2014/main" id="{467CC61C-CC00-46BA-8830-D799390725D1}"/>
              </a:ext>
            </a:extLst>
          </p:cNvPr>
          <p:cNvCxnSpPr>
            <a:cxnSpLocks/>
          </p:cNvCxnSpPr>
          <p:nvPr/>
        </p:nvCxnSpPr>
        <p:spPr>
          <a:xfrm>
            <a:off x="1347308" y="2762851"/>
            <a:ext cx="181310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86" name="Straight Arrow Connector 185">
            <a:extLst>
              <a:ext uri="{FF2B5EF4-FFF2-40B4-BE49-F238E27FC236}">
                <a16:creationId xmlns:a16="http://schemas.microsoft.com/office/drawing/2014/main" id="{824C5496-83E2-4C48-B200-EF1645C22FD3}"/>
              </a:ext>
            </a:extLst>
          </p:cNvPr>
          <p:cNvCxnSpPr>
            <a:cxnSpLocks/>
          </p:cNvCxnSpPr>
          <p:nvPr/>
        </p:nvCxnSpPr>
        <p:spPr>
          <a:xfrm>
            <a:off x="4110757" y="2762852"/>
            <a:ext cx="1762286" cy="43234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87" name="TextBox 186">
            <a:extLst>
              <a:ext uri="{FF2B5EF4-FFF2-40B4-BE49-F238E27FC236}">
                <a16:creationId xmlns:a16="http://schemas.microsoft.com/office/drawing/2014/main" id="{64D59E43-0271-4086-877D-958E13E55A16}"/>
              </a:ext>
            </a:extLst>
          </p:cNvPr>
          <p:cNvSpPr txBox="1"/>
          <p:nvPr/>
        </p:nvSpPr>
        <p:spPr>
          <a:xfrm>
            <a:off x="4704359" y="3320858"/>
            <a:ext cx="431551" cy="184666"/>
          </a:xfrm>
          <a:prstGeom prst="rect">
            <a:avLst/>
          </a:prstGeom>
        </p:spPr>
        <p:txBody>
          <a:bodyPr wrap="square" lIns="0" tIns="0" rIns="0" bIns="0" rtlCol="0" anchor="b">
            <a:normAutofit/>
          </a:bodyPr>
          <a:lstStyle/>
          <a:p>
            <a:pPr algn="ctr">
              <a:spcAft>
                <a:spcPts val="600"/>
              </a:spcAft>
            </a:pPr>
            <a:r>
              <a:rPr lang="en-US" sz="1200" dirty="0">
                <a:solidFill>
                  <a:srgbClr val="FF0000"/>
                </a:solidFill>
                <a:latin typeface="Calibri" panose="020F0502020204030204" pitchFamily="34" charset="0"/>
              </a:rPr>
              <a:t>RST</a:t>
            </a:r>
          </a:p>
        </p:txBody>
      </p:sp>
      <p:cxnSp>
        <p:nvCxnSpPr>
          <p:cNvPr id="188" name="Straight Arrow Connector 187">
            <a:extLst>
              <a:ext uri="{FF2B5EF4-FFF2-40B4-BE49-F238E27FC236}">
                <a16:creationId xmlns:a16="http://schemas.microsoft.com/office/drawing/2014/main" id="{6805CE4A-CFE3-4ED7-9E7D-44E0F5BBC5AF}"/>
              </a:ext>
            </a:extLst>
          </p:cNvPr>
          <p:cNvCxnSpPr>
            <a:cxnSpLocks/>
          </p:cNvCxnSpPr>
          <p:nvPr/>
        </p:nvCxnSpPr>
        <p:spPr>
          <a:xfrm flipH="1" flipV="1">
            <a:off x="4097502" y="2955090"/>
            <a:ext cx="1666262" cy="458102"/>
          </a:xfrm>
          <a:prstGeom prst="straightConnector1">
            <a:avLst/>
          </a:prstGeom>
          <a:ln w="38100">
            <a:solidFill>
              <a:srgbClr val="FF0000"/>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F63431B9-3370-4E28-A86F-9449178E294D}"/>
              </a:ext>
            </a:extLst>
          </p:cNvPr>
          <p:cNvSpPr txBox="1"/>
          <p:nvPr/>
        </p:nvSpPr>
        <p:spPr>
          <a:xfrm>
            <a:off x="4794439" y="2736976"/>
            <a:ext cx="431551" cy="184666"/>
          </a:xfrm>
          <a:prstGeom prst="rect">
            <a:avLst/>
          </a:prstGeom>
        </p:spPr>
        <p:txBody>
          <a:bodyPr wrap="square" lIns="0" tIns="0" rIns="0" bIns="0" rtlCol="0" anchor="b">
            <a:normAutofit/>
          </a:bodyPr>
          <a:lstStyle/>
          <a:p>
            <a:pPr algn="ctr">
              <a:spcAft>
                <a:spcPts val="600"/>
              </a:spcAft>
            </a:pPr>
            <a:r>
              <a:rPr lang="en-US" sz="1200" dirty="0">
                <a:solidFill>
                  <a:schemeClr val="accent2"/>
                </a:solidFill>
                <a:latin typeface="Calibri" panose="020F0502020204030204" pitchFamily="34" charset="0"/>
              </a:rPr>
              <a:t>SYN</a:t>
            </a:r>
          </a:p>
        </p:txBody>
      </p:sp>
      <p:sp>
        <p:nvSpPr>
          <p:cNvPr id="190" name="TextBox 189">
            <a:extLst>
              <a:ext uri="{FF2B5EF4-FFF2-40B4-BE49-F238E27FC236}">
                <a16:creationId xmlns:a16="http://schemas.microsoft.com/office/drawing/2014/main" id="{D3B45171-4F40-47A7-B4DF-690ECF5F188A}"/>
              </a:ext>
            </a:extLst>
          </p:cNvPr>
          <p:cNvSpPr txBox="1"/>
          <p:nvPr/>
        </p:nvSpPr>
        <p:spPr>
          <a:xfrm>
            <a:off x="2000871" y="2557030"/>
            <a:ext cx="431551" cy="184666"/>
          </a:xfrm>
          <a:prstGeom prst="rect">
            <a:avLst/>
          </a:prstGeom>
        </p:spPr>
        <p:txBody>
          <a:bodyPr wrap="square" lIns="0" tIns="0" rIns="0" bIns="0" rtlCol="0" anchor="b">
            <a:normAutofit/>
          </a:bodyPr>
          <a:lstStyle/>
          <a:p>
            <a:pPr algn="ctr">
              <a:spcAft>
                <a:spcPts val="600"/>
              </a:spcAft>
            </a:pPr>
            <a:r>
              <a:rPr lang="en-US" sz="1200" dirty="0">
                <a:solidFill>
                  <a:schemeClr val="accent2"/>
                </a:solidFill>
                <a:latin typeface="Calibri" panose="020F0502020204030204" pitchFamily="34" charset="0"/>
              </a:rPr>
              <a:t>SYN</a:t>
            </a:r>
          </a:p>
        </p:txBody>
      </p:sp>
    </p:spTree>
    <p:extLst>
      <p:ext uri="{BB962C8B-B14F-4D97-AF65-F5344CB8AC3E}">
        <p14:creationId xmlns:p14="http://schemas.microsoft.com/office/powerpoint/2010/main" val="4282338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45B8C84-AA1D-422A-ACA2-7DF484990C1E}"/>
              </a:ext>
            </a:extLst>
          </p:cNvPr>
          <p:cNvSpPr/>
          <p:nvPr/>
        </p:nvSpPr>
        <p:spPr>
          <a:xfrm>
            <a:off x="8896350" y="130175"/>
            <a:ext cx="3028858" cy="132585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ICMP Monitor</a:t>
            </a:r>
          </a:p>
          <a:p>
            <a:pPr lvl="1"/>
            <a:r>
              <a:rPr lang="en-US" dirty="0"/>
              <a:t>Under Networking – Load Balancing – Monitors</a:t>
            </a:r>
          </a:p>
          <a:p>
            <a:pPr lvl="2"/>
            <a:r>
              <a:rPr lang="en-US" dirty="0"/>
              <a:t>Add Active Monitor – ICMP</a:t>
            </a:r>
          </a:p>
          <a:p>
            <a:pPr lvl="1"/>
            <a:endParaRPr lang="en-US" dirty="0"/>
          </a:p>
          <a:p>
            <a:pPr lvl="1"/>
            <a:endParaRPr lang="en-US" dirty="0"/>
          </a:p>
          <a:p>
            <a:pPr lvl="1"/>
            <a:endParaRPr lang="en-US" dirty="0"/>
          </a:p>
          <a:p>
            <a:pPr lvl="1"/>
            <a:endParaRPr lang="en-US" dirty="0"/>
          </a:p>
          <a:p>
            <a:pPr lvl="1"/>
            <a:endParaRPr lang="en-US" dirty="0"/>
          </a:p>
          <a:p>
            <a:pPr lvl="1"/>
            <a:endParaRPr lang="en-US" dirty="0"/>
          </a:p>
          <a:p>
            <a:pPr lvl="1"/>
            <a:endParaRPr lang="en-US" dirty="0"/>
          </a:p>
          <a:p>
            <a:pPr lvl="2"/>
            <a:endParaRPr lang="en-US" dirty="0"/>
          </a:p>
          <a:p>
            <a:pPr lvl="2"/>
            <a:endParaRPr lang="en-US" dirty="0"/>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Active Monitor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a:t>ICMP</a:t>
            </a:r>
          </a:p>
        </p:txBody>
      </p:sp>
      <p:pic>
        <p:nvPicPr>
          <p:cNvPr id="6" name="Picture 5">
            <a:extLst>
              <a:ext uri="{FF2B5EF4-FFF2-40B4-BE49-F238E27FC236}">
                <a16:creationId xmlns:a16="http://schemas.microsoft.com/office/drawing/2014/main" id="{FB89DF85-C211-4AC3-A3A6-9039F1DC4262}"/>
              </a:ext>
            </a:extLst>
          </p:cNvPr>
          <p:cNvPicPr>
            <a:picLocks noChangeAspect="1"/>
          </p:cNvPicPr>
          <p:nvPr/>
        </p:nvPicPr>
        <p:blipFill>
          <a:blip r:embed="rId2"/>
          <a:stretch>
            <a:fillRect/>
          </a:stretch>
        </p:blipFill>
        <p:spPr>
          <a:xfrm>
            <a:off x="1351369" y="2785027"/>
            <a:ext cx="10020300" cy="3509963"/>
          </a:xfrm>
          <a:prstGeom prst="rect">
            <a:avLst/>
          </a:prstGeom>
        </p:spPr>
      </p:pic>
      <p:sp>
        <p:nvSpPr>
          <p:cNvPr id="7" name="Rectangle 6">
            <a:extLst>
              <a:ext uri="{FF2B5EF4-FFF2-40B4-BE49-F238E27FC236}">
                <a16:creationId xmlns:a16="http://schemas.microsoft.com/office/drawing/2014/main" id="{C91E06BC-E63B-442D-9202-CAE5B10F5D8A}"/>
              </a:ext>
            </a:extLst>
          </p:cNvPr>
          <p:cNvSpPr/>
          <p:nvPr/>
        </p:nvSpPr>
        <p:spPr bwMode="auto">
          <a:xfrm>
            <a:off x="4418251" y="4023616"/>
            <a:ext cx="396510" cy="250853"/>
          </a:xfrm>
          <a:prstGeom prst="rect">
            <a:avLst/>
          </a:prstGeom>
          <a:noFill/>
          <a:ln w="38100">
            <a:solidFill>
              <a:srgbClr val="FF0000"/>
            </a:solidFill>
            <a:round/>
            <a:headEnd/>
            <a:tailEnd/>
          </a:ln>
        </p:spPr>
        <p:txBody>
          <a:bodyPr wrap="none" lIns="0" tIns="0" rIns="0" bIns="0" rtlCol="0" anchor="ctr"/>
          <a:lstStyle/>
          <a:p>
            <a:pPr marL="0" marR="0" indent="0" algn="ctr" defTabSz="914400" eaLnBrk="1" latinLnBrk="0" hangingPunct="1">
              <a:lnSpc>
                <a:spcPct val="100000"/>
              </a:lnSpc>
              <a:buClrTx/>
              <a:buSzTx/>
              <a:buFontTx/>
              <a:buNone/>
              <a:tabLst/>
            </a:pPr>
            <a:endParaRPr lang="en-US" sz="1800" dirty="0">
              <a:solidFill>
                <a:srgbClr val="FFFFFF"/>
              </a:solidFill>
              <a:latin typeface="Calibri" panose="020F0502020204030204" pitchFamily="34" charset="0"/>
            </a:endParaRPr>
          </a:p>
        </p:txBody>
      </p:sp>
      <p:sp>
        <p:nvSpPr>
          <p:cNvPr id="8" name="TextBox 7">
            <a:extLst>
              <a:ext uri="{FF2B5EF4-FFF2-40B4-BE49-F238E27FC236}">
                <a16:creationId xmlns:a16="http://schemas.microsoft.com/office/drawing/2014/main" id="{FD779368-FEB5-4D77-963D-73E5A38DF7AA}"/>
              </a:ext>
            </a:extLst>
          </p:cNvPr>
          <p:cNvSpPr txBox="1"/>
          <p:nvPr/>
        </p:nvSpPr>
        <p:spPr>
          <a:xfrm>
            <a:off x="6858032" y="2381735"/>
            <a:ext cx="1194558" cy="246221"/>
          </a:xfrm>
          <a:prstGeom prst="rect">
            <a:avLst/>
          </a:prstGeom>
          <a:solidFill>
            <a:schemeClr val="bg1">
              <a:alpha val="90000"/>
            </a:schemeClr>
          </a:solidFill>
          <a:ln w="28575">
            <a:solidFill>
              <a:srgbClr val="FF0000"/>
            </a:solidFill>
          </a:ln>
        </p:spPr>
        <p:txBody>
          <a:bodyPr wrap="none" rtlCol="0">
            <a:spAutoFit/>
          </a:bodyPr>
          <a:lstStyle/>
          <a:p>
            <a:pPr lvl="0">
              <a:defRPr/>
            </a:pPr>
            <a:r>
              <a:rPr lang="en-US" sz="1000" dirty="0">
                <a:solidFill>
                  <a:schemeClr val="tx2"/>
                </a:solidFill>
                <a:latin typeface="Calibri" panose="020F0502020204030204" pitchFamily="34" charset="0"/>
              </a:rPr>
              <a:t>LB Monitor Interval</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7066257" y="2627956"/>
            <a:ext cx="389054" cy="146708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7DFD6BE7-B795-4DA7-9E2D-0264FC2F5EB5}"/>
              </a:ext>
            </a:extLst>
          </p:cNvPr>
          <p:cNvSpPr txBox="1"/>
          <p:nvPr/>
        </p:nvSpPr>
        <p:spPr>
          <a:xfrm>
            <a:off x="8832717" y="2329962"/>
            <a:ext cx="1867819" cy="400110"/>
          </a:xfrm>
          <a:prstGeom prst="rect">
            <a:avLst/>
          </a:prstGeom>
          <a:solidFill>
            <a:schemeClr val="bg1">
              <a:alpha val="90000"/>
            </a:schemeClr>
          </a:solidFill>
          <a:ln w="28575">
            <a:solidFill>
              <a:srgbClr val="FF0000"/>
            </a:solidFill>
          </a:ln>
        </p:spPr>
        <p:txBody>
          <a:bodyPr wrap="none" rtlCol="0" anchor="b">
            <a:spAutoFit/>
          </a:bodyPr>
          <a:lstStyle/>
          <a:p>
            <a:pPr lvl="0">
              <a:defRPr/>
            </a:pPr>
            <a:r>
              <a:rPr lang="en-US" sz="1000" dirty="0">
                <a:solidFill>
                  <a:schemeClr val="tx2"/>
                </a:solidFill>
                <a:latin typeface="Calibri" panose="020F0502020204030204" pitchFamily="34" charset="0"/>
              </a:rPr>
              <a:t>How long does LB Monitor waits</a:t>
            </a:r>
          </a:p>
          <a:p>
            <a:pPr lvl="0">
              <a:defRPr/>
            </a:pPr>
            <a:r>
              <a:rPr lang="en-US" sz="1000" dirty="0">
                <a:solidFill>
                  <a:schemeClr val="tx2"/>
                </a:solidFill>
                <a:latin typeface="Calibri" panose="020F0502020204030204" pitchFamily="34" charset="0"/>
              </a:rPr>
              <a:t>for the Pool Member response</a:t>
            </a:r>
          </a:p>
        </p:txBody>
      </p:sp>
      <p:cxnSp>
        <p:nvCxnSpPr>
          <p:cNvPr id="12" name="Straight Arrow Connector 11">
            <a:extLst>
              <a:ext uri="{FF2B5EF4-FFF2-40B4-BE49-F238E27FC236}">
                <a16:creationId xmlns:a16="http://schemas.microsoft.com/office/drawing/2014/main" id="{0DD6B0E8-B3AC-46EC-B4B9-FABF5E52F4D2}"/>
              </a:ext>
            </a:extLst>
          </p:cNvPr>
          <p:cNvCxnSpPr>
            <a:cxnSpLocks/>
            <a:stCxn id="11" idx="2"/>
          </p:cNvCxnSpPr>
          <p:nvPr/>
        </p:nvCxnSpPr>
        <p:spPr bwMode="gray">
          <a:xfrm flipH="1">
            <a:off x="8615084" y="2730072"/>
            <a:ext cx="1151543" cy="140551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4FF0E97-4851-430E-8C9B-78A8B23CF145}"/>
              </a:ext>
            </a:extLst>
          </p:cNvPr>
          <p:cNvSpPr txBox="1"/>
          <p:nvPr/>
        </p:nvSpPr>
        <p:spPr>
          <a:xfrm>
            <a:off x="6437626" y="5298265"/>
            <a:ext cx="225337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many consecutive failures before LB Monitor considers the Pool Member down</a:t>
            </a:r>
          </a:p>
        </p:txBody>
      </p:sp>
      <p:cxnSp>
        <p:nvCxnSpPr>
          <p:cNvPr id="18" name="Straight Arrow Connector 17">
            <a:extLst>
              <a:ext uri="{FF2B5EF4-FFF2-40B4-BE49-F238E27FC236}">
                <a16:creationId xmlns:a16="http://schemas.microsoft.com/office/drawing/2014/main" id="{12AE3053-7552-4586-9FCB-0D2A18ACEA26}"/>
              </a:ext>
            </a:extLst>
          </p:cNvPr>
          <p:cNvCxnSpPr>
            <a:cxnSpLocks/>
            <a:stCxn id="17" idx="0"/>
          </p:cNvCxnSpPr>
          <p:nvPr/>
        </p:nvCxnSpPr>
        <p:spPr bwMode="gray">
          <a:xfrm flipV="1">
            <a:off x="7564315" y="4649043"/>
            <a:ext cx="1126688" cy="64922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058F240D-7F5C-4504-B42B-40440FB878C8}"/>
              </a:ext>
            </a:extLst>
          </p:cNvPr>
          <p:cNvSpPr txBox="1"/>
          <p:nvPr/>
        </p:nvSpPr>
        <p:spPr>
          <a:xfrm>
            <a:off x="8972550" y="5298265"/>
            <a:ext cx="225337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many consecutive successes before LB Monitor considers the Pool Member up</a:t>
            </a:r>
          </a:p>
        </p:txBody>
      </p:sp>
      <p:cxnSp>
        <p:nvCxnSpPr>
          <p:cNvPr id="24" name="Straight Arrow Connector 23">
            <a:extLst>
              <a:ext uri="{FF2B5EF4-FFF2-40B4-BE49-F238E27FC236}">
                <a16:creationId xmlns:a16="http://schemas.microsoft.com/office/drawing/2014/main" id="{463C4029-420D-47D7-B72B-66C83F6DE05D}"/>
              </a:ext>
            </a:extLst>
          </p:cNvPr>
          <p:cNvCxnSpPr>
            <a:cxnSpLocks/>
            <a:stCxn id="23" idx="0"/>
          </p:cNvCxnSpPr>
          <p:nvPr/>
        </p:nvCxnSpPr>
        <p:spPr bwMode="gray">
          <a:xfrm flipH="1" flipV="1">
            <a:off x="8896350" y="4947993"/>
            <a:ext cx="1202889" cy="35027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27558AB4-89FE-4939-A27A-452903A79EEE}"/>
              </a:ext>
            </a:extLst>
          </p:cNvPr>
          <p:cNvSpPr txBox="1"/>
          <p:nvPr/>
        </p:nvSpPr>
        <p:spPr>
          <a:xfrm>
            <a:off x="4581834" y="5893593"/>
            <a:ext cx="1512578"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Size of ICMP packet</a:t>
            </a:r>
          </a:p>
        </p:txBody>
      </p:sp>
      <p:cxnSp>
        <p:nvCxnSpPr>
          <p:cNvPr id="30" name="Straight Arrow Connector 29">
            <a:extLst>
              <a:ext uri="{FF2B5EF4-FFF2-40B4-BE49-F238E27FC236}">
                <a16:creationId xmlns:a16="http://schemas.microsoft.com/office/drawing/2014/main" id="{EF144672-AF3E-4AC5-BD50-D8AEFE7E6372}"/>
              </a:ext>
            </a:extLst>
          </p:cNvPr>
          <p:cNvCxnSpPr>
            <a:cxnSpLocks/>
            <a:stCxn id="29" idx="0"/>
          </p:cNvCxnSpPr>
          <p:nvPr/>
        </p:nvCxnSpPr>
        <p:spPr bwMode="gray">
          <a:xfrm flipH="1" flipV="1">
            <a:off x="3993502" y="5719889"/>
            <a:ext cx="1344621" cy="17370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2" name="Picture 1">
            <a:extLst>
              <a:ext uri="{FF2B5EF4-FFF2-40B4-BE49-F238E27FC236}">
                <a16:creationId xmlns:a16="http://schemas.microsoft.com/office/drawing/2014/main" id="{B2720938-4A8C-4750-ABAE-C17E78A5480E}"/>
              </a:ext>
            </a:extLst>
          </p:cNvPr>
          <p:cNvPicPr>
            <a:picLocks noChangeAspect="1"/>
          </p:cNvPicPr>
          <p:nvPr/>
        </p:nvPicPr>
        <p:blipFill>
          <a:blip r:embed="rId3"/>
          <a:stretch>
            <a:fillRect/>
          </a:stretch>
        </p:blipFill>
        <p:spPr>
          <a:xfrm>
            <a:off x="9058712" y="238955"/>
            <a:ext cx="2884877" cy="1097680"/>
          </a:xfrm>
          <a:prstGeom prst="rect">
            <a:avLst/>
          </a:prstGeom>
        </p:spPr>
      </p:pic>
    </p:spTree>
    <p:extLst>
      <p:ext uri="{BB962C8B-B14F-4D97-AF65-F5344CB8AC3E}">
        <p14:creationId xmlns:p14="http://schemas.microsoft.com/office/powerpoint/2010/main" val="2696870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7A7C4F49-BAE3-4579-AADD-290874F6C61B}"/>
              </a:ext>
            </a:extLst>
          </p:cNvPr>
          <p:cNvSpPr/>
          <p:nvPr/>
        </p:nvSpPr>
        <p:spPr>
          <a:xfrm>
            <a:off x="8896350" y="130175"/>
            <a:ext cx="3028858" cy="132585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TCP Monitor</a:t>
            </a:r>
          </a:p>
          <a:p>
            <a:pPr lvl="1"/>
            <a:r>
              <a:rPr lang="en-US" dirty="0"/>
              <a:t>Under Networking – Load Balancing – Monitors</a:t>
            </a:r>
          </a:p>
          <a:p>
            <a:pPr lvl="2"/>
            <a:r>
              <a:rPr lang="en-US" dirty="0"/>
              <a:t>Add Active Monitor – TCP</a:t>
            </a:r>
          </a:p>
          <a:p>
            <a:pPr lvl="1"/>
            <a:endParaRPr lang="en-US" dirty="0"/>
          </a:p>
          <a:p>
            <a:pPr lvl="1"/>
            <a:endParaRPr lang="en-US" dirty="0"/>
          </a:p>
          <a:p>
            <a:pPr lvl="1"/>
            <a:endParaRPr lang="en-US" dirty="0"/>
          </a:p>
          <a:p>
            <a:pPr lvl="1"/>
            <a:endParaRPr lang="en-US" dirty="0"/>
          </a:p>
          <a:p>
            <a:pPr lvl="1"/>
            <a:endParaRPr lang="en-US" dirty="0"/>
          </a:p>
          <a:p>
            <a:pPr lvl="1"/>
            <a:endParaRPr lang="en-US" dirty="0"/>
          </a:p>
          <a:p>
            <a:pPr lvl="1"/>
            <a:endParaRPr lang="en-US" dirty="0"/>
          </a:p>
          <a:p>
            <a:pPr lvl="2"/>
            <a:endParaRPr lang="en-US" dirty="0"/>
          </a:p>
          <a:p>
            <a:pPr lvl="2"/>
            <a:endParaRPr lang="en-US" dirty="0"/>
          </a:p>
          <a:p>
            <a:pPr lvl="1"/>
            <a:endParaRPr lang="en-US" dirty="0"/>
          </a:p>
        </p:txBody>
      </p:sp>
      <p:pic>
        <p:nvPicPr>
          <p:cNvPr id="19" name="Picture 18">
            <a:extLst>
              <a:ext uri="{FF2B5EF4-FFF2-40B4-BE49-F238E27FC236}">
                <a16:creationId xmlns:a16="http://schemas.microsoft.com/office/drawing/2014/main" id="{8D5BB769-3AAB-46C3-8E52-9DD6BE6937C8}"/>
              </a:ext>
            </a:extLst>
          </p:cNvPr>
          <p:cNvPicPr>
            <a:picLocks noChangeAspect="1"/>
          </p:cNvPicPr>
          <p:nvPr/>
        </p:nvPicPr>
        <p:blipFill>
          <a:blip r:embed="rId2"/>
          <a:stretch>
            <a:fillRect/>
          </a:stretch>
        </p:blipFill>
        <p:spPr>
          <a:xfrm>
            <a:off x="1368423" y="2748885"/>
            <a:ext cx="9948863" cy="3624263"/>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Active Monitor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TCP</a:t>
            </a:r>
          </a:p>
        </p:txBody>
      </p:sp>
      <p:sp>
        <p:nvSpPr>
          <p:cNvPr id="7" name="Rectangle 6">
            <a:extLst>
              <a:ext uri="{FF2B5EF4-FFF2-40B4-BE49-F238E27FC236}">
                <a16:creationId xmlns:a16="http://schemas.microsoft.com/office/drawing/2014/main" id="{C91E06BC-E63B-442D-9202-CAE5B10F5D8A}"/>
              </a:ext>
            </a:extLst>
          </p:cNvPr>
          <p:cNvSpPr/>
          <p:nvPr/>
        </p:nvSpPr>
        <p:spPr bwMode="auto">
          <a:xfrm>
            <a:off x="4418251" y="3986444"/>
            <a:ext cx="396510" cy="250853"/>
          </a:xfrm>
          <a:prstGeom prst="rect">
            <a:avLst/>
          </a:prstGeom>
          <a:noFill/>
          <a:ln w="38100">
            <a:solidFill>
              <a:srgbClr val="FF0000"/>
            </a:solidFill>
            <a:round/>
            <a:headEnd/>
            <a:tailEnd/>
          </a:ln>
        </p:spPr>
        <p:txBody>
          <a:bodyPr wrap="none" lIns="0" tIns="0" rIns="0" bIns="0" rtlCol="0" anchor="ctr"/>
          <a:lstStyle/>
          <a:p>
            <a:pPr marL="0" marR="0" indent="0" algn="ctr" defTabSz="914400" eaLnBrk="1" latinLnBrk="0" hangingPunct="1">
              <a:lnSpc>
                <a:spcPct val="100000"/>
              </a:lnSpc>
              <a:buClrTx/>
              <a:buSzTx/>
              <a:buFontTx/>
              <a:buNone/>
              <a:tabLst/>
            </a:pPr>
            <a:endParaRPr lang="en-US" sz="1800" dirty="0">
              <a:solidFill>
                <a:srgbClr val="FFFFFF"/>
              </a:solidFill>
              <a:latin typeface="Calibri" panose="020F0502020204030204" pitchFamily="34" charset="0"/>
            </a:endParaRPr>
          </a:p>
        </p:txBody>
      </p:sp>
      <p:sp>
        <p:nvSpPr>
          <p:cNvPr id="8" name="TextBox 7">
            <a:extLst>
              <a:ext uri="{FF2B5EF4-FFF2-40B4-BE49-F238E27FC236}">
                <a16:creationId xmlns:a16="http://schemas.microsoft.com/office/drawing/2014/main" id="{FD779368-FEB5-4D77-963D-73E5A38DF7AA}"/>
              </a:ext>
            </a:extLst>
          </p:cNvPr>
          <p:cNvSpPr txBox="1"/>
          <p:nvPr/>
        </p:nvSpPr>
        <p:spPr>
          <a:xfrm>
            <a:off x="6898407" y="2345096"/>
            <a:ext cx="1194558" cy="246221"/>
          </a:xfrm>
          <a:prstGeom prst="rect">
            <a:avLst/>
          </a:prstGeom>
          <a:solidFill>
            <a:schemeClr val="bg1">
              <a:alpha val="90000"/>
            </a:schemeClr>
          </a:solidFill>
          <a:ln w="28575">
            <a:solidFill>
              <a:srgbClr val="FF0000"/>
            </a:solidFill>
          </a:ln>
        </p:spPr>
        <p:txBody>
          <a:bodyPr wrap="none" rtlCol="0">
            <a:spAutoFit/>
          </a:bodyPr>
          <a:lstStyle/>
          <a:p>
            <a:pPr lvl="0">
              <a:defRPr/>
            </a:pPr>
            <a:r>
              <a:rPr lang="en-US" sz="1000" dirty="0">
                <a:solidFill>
                  <a:schemeClr val="tx2"/>
                </a:solidFill>
                <a:latin typeface="Calibri" panose="020F0502020204030204" pitchFamily="34" charset="0"/>
              </a:rPr>
              <a:t>LB Monitor Interval</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7106632" y="2591317"/>
            <a:ext cx="389054" cy="146708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7DFD6BE7-B795-4DA7-9E2D-0264FC2F5EB5}"/>
              </a:ext>
            </a:extLst>
          </p:cNvPr>
          <p:cNvSpPr txBox="1"/>
          <p:nvPr/>
        </p:nvSpPr>
        <p:spPr>
          <a:xfrm>
            <a:off x="8832717" y="2292790"/>
            <a:ext cx="1867819" cy="400110"/>
          </a:xfrm>
          <a:prstGeom prst="rect">
            <a:avLst/>
          </a:prstGeom>
          <a:solidFill>
            <a:schemeClr val="bg1">
              <a:alpha val="90000"/>
            </a:schemeClr>
          </a:solidFill>
          <a:ln w="28575">
            <a:solidFill>
              <a:srgbClr val="FF0000"/>
            </a:solidFill>
          </a:ln>
        </p:spPr>
        <p:txBody>
          <a:bodyPr wrap="none" rtlCol="0" anchor="b">
            <a:spAutoFit/>
          </a:bodyPr>
          <a:lstStyle/>
          <a:p>
            <a:pPr lvl="0">
              <a:defRPr/>
            </a:pPr>
            <a:r>
              <a:rPr lang="en-US" sz="1000" dirty="0">
                <a:solidFill>
                  <a:schemeClr val="tx2"/>
                </a:solidFill>
                <a:latin typeface="Calibri" panose="020F0502020204030204" pitchFamily="34" charset="0"/>
              </a:rPr>
              <a:t>How long does LB Monitor waits</a:t>
            </a:r>
          </a:p>
          <a:p>
            <a:pPr lvl="0">
              <a:defRPr/>
            </a:pPr>
            <a:r>
              <a:rPr lang="en-US" sz="1000" dirty="0">
                <a:solidFill>
                  <a:schemeClr val="tx2"/>
                </a:solidFill>
                <a:latin typeface="Calibri" panose="020F0502020204030204" pitchFamily="34" charset="0"/>
              </a:rPr>
              <a:t>for the Pool Member response</a:t>
            </a:r>
          </a:p>
        </p:txBody>
      </p:sp>
      <p:cxnSp>
        <p:nvCxnSpPr>
          <p:cNvPr id="12" name="Straight Arrow Connector 11">
            <a:extLst>
              <a:ext uri="{FF2B5EF4-FFF2-40B4-BE49-F238E27FC236}">
                <a16:creationId xmlns:a16="http://schemas.microsoft.com/office/drawing/2014/main" id="{0DD6B0E8-B3AC-46EC-B4B9-FABF5E52F4D2}"/>
              </a:ext>
            </a:extLst>
          </p:cNvPr>
          <p:cNvCxnSpPr>
            <a:cxnSpLocks/>
            <a:stCxn id="11" idx="2"/>
          </p:cNvCxnSpPr>
          <p:nvPr/>
        </p:nvCxnSpPr>
        <p:spPr bwMode="gray">
          <a:xfrm flipH="1">
            <a:off x="8615084" y="2692900"/>
            <a:ext cx="1151543" cy="140551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4FF0E97-4851-430E-8C9B-78A8B23CF145}"/>
              </a:ext>
            </a:extLst>
          </p:cNvPr>
          <p:cNvSpPr txBox="1"/>
          <p:nvPr/>
        </p:nvSpPr>
        <p:spPr>
          <a:xfrm>
            <a:off x="4814762" y="4591748"/>
            <a:ext cx="243158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many consecutive failures before LB Monitor considers the Pool Member down</a:t>
            </a:r>
          </a:p>
        </p:txBody>
      </p:sp>
      <p:cxnSp>
        <p:nvCxnSpPr>
          <p:cNvPr id="18" name="Straight Arrow Connector 17">
            <a:extLst>
              <a:ext uri="{FF2B5EF4-FFF2-40B4-BE49-F238E27FC236}">
                <a16:creationId xmlns:a16="http://schemas.microsoft.com/office/drawing/2014/main" id="{12AE3053-7552-4586-9FCB-0D2A18ACEA26}"/>
              </a:ext>
            </a:extLst>
          </p:cNvPr>
          <p:cNvCxnSpPr>
            <a:cxnSpLocks/>
            <a:stCxn id="17" idx="3"/>
          </p:cNvCxnSpPr>
          <p:nvPr/>
        </p:nvCxnSpPr>
        <p:spPr bwMode="gray">
          <a:xfrm flipV="1">
            <a:off x="7246342" y="4516393"/>
            <a:ext cx="1459119" cy="27541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058F240D-7F5C-4504-B42B-40440FB878C8}"/>
              </a:ext>
            </a:extLst>
          </p:cNvPr>
          <p:cNvSpPr txBox="1"/>
          <p:nvPr/>
        </p:nvSpPr>
        <p:spPr>
          <a:xfrm>
            <a:off x="9465174" y="4958782"/>
            <a:ext cx="225337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many consecutive successes before LB Monitor considers the Pool Member up</a:t>
            </a:r>
          </a:p>
        </p:txBody>
      </p:sp>
      <p:cxnSp>
        <p:nvCxnSpPr>
          <p:cNvPr id="24" name="Straight Arrow Connector 23">
            <a:extLst>
              <a:ext uri="{FF2B5EF4-FFF2-40B4-BE49-F238E27FC236}">
                <a16:creationId xmlns:a16="http://schemas.microsoft.com/office/drawing/2014/main" id="{463C4029-420D-47D7-B72B-66C83F6DE05D}"/>
              </a:ext>
            </a:extLst>
          </p:cNvPr>
          <p:cNvCxnSpPr>
            <a:cxnSpLocks/>
            <a:stCxn id="23" idx="1"/>
          </p:cNvCxnSpPr>
          <p:nvPr/>
        </p:nvCxnSpPr>
        <p:spPr bwMode="gray">
          <a:xfrm flipH="1" flipV="1">
            <a:off x="8848642" y="4958782"/>
            <a:ext cx="616532" cy="27699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27558AB4-89FE-4939-A27A-452903A79EEE}"/>
              </a:ext>
            </a:extLst>
          </p:cNvPr>
          <p:cNvSpPr txBox="1"/>
          <p:nvPr/>
        </p:nvSpPr>
        <p:spPr>
          <a:xfrm>
            <a:off x="5345453" y="5898508"/>
            <a:ext cx="1900887"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Optional: TCP Payload packet sent from LB</a:t>
            </a:r>
          </a:p>
        </p:txBody>
      </p:sp>
      <p:cxnSp>
        <p:nvCxnSpPr>
          <p:cNvPr id="30" name="Straight Arrow Connector 29">
            <a:extLst>
              <a:ext uri="{FF2B5EF4-FFF2-40B4-BE49-F238E27FC236}">
                <a16:creationId xmlns:a16="http://schemas.microsoft.com/office/drawing/2014/main" id="{EF144672-AF3E-4AC5-BD50-D8AEFE7E6372}"/>
              </a:ext>
            </a:extLst>
          </p:cNvPr>
          <p:cNvCxnSpPr>
            <a:cxnSpLocks/>
            <a:stCxn id="29" idx="1"/>
          </p:cNvCxnSpPr>
          <p:nvPr/>
        </p:nvCxnSpPr>
        <p:spPr bwMode="gray">
          <a:xfrm flipH="1" flipV="1">
            <a:off x="4418251" y="5898509"/>
            <a:ext cx="927202" cy="20005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6DDAB0C-22F4-4194-A4CC-164509D08292}"/>
              </a:ext>
            </a:extLst>
          </p:cNvPr>
          <p:cNvSpPr txBox="1"/>
          <p:nvPr/>
        </p:nvSpPr>
        <p:spPr>
          <a:xfrm>
            <a:off x="7353514" y="5898885"/>
            <a:ext cx="2083534"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Optional: Payload LB expects from Pool Member response</a:t>
            </a:r>
          </a:p>
        </p:txBody>
      </p:sp>
      <p:cxnSp>
        <p:nvCxnSpPr>
          <p:cNvPr id="27" name="Straight Arrow Connector 26">
            <a:extLst>
              <a:ext uri="{FF2B5EF4-FFF2-40B4-BE49-F238E27FC236}">
                <a16:creationId xmlns:a16="http://schemas.microsoft.com/office/drawing/2014/main" id="{EA69104D-EE37-461D-9400-4632F817C823}"/>
              </a:ext>
            </a:extLst>
          </p:cNvPr>
          <p:cNvCxnSpPr>
            <a:cxnSpLocks/>
            <a:stCxn id="26" idx="3"/>
          </p:cNvCxnSpPr>
          <p:nvPr/>
        </p:nvCxnSpPr>
        <p:spPr bwMode="gray">
          <a:xfrm flipV="1">
            <a:off x="9437048" y="5866302"/>
            <a:ext cx="319829" cy="23263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EF5D7181-AE43-4713-9A55-AD2934FD0AA1}"/>
              </a:ext>
            </a:extLst>
          </p:cNvPr>
          <p:cNvSpPr txBox="1"/>
          <p:nvPr/>
        </p:nvSpPr>
        <p:spPr>
          <a:xfrm>
            <a:off x="3421508" y="3085056"/>
            <a:ext cx="3695588" cy="553998"/>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TCP Pool Member port tested.</a:t>
            </a:r>
          </a:p>
          <a:p>
            <a:pPr lvl="0">
              <a:defRPr/>
            </a:pPr>
            <a:r>
              <a:rPr lang="en-US" sz="1000" dirty="0">
                <a:solidFill>
                  <a:schemeClr val="tx2"/>
                </a:solidFill>
                <a:latin typeface="Calibri" panose="020F0502020204030204" pitchFamily="34" charset="0"/>
              </a:rPr>
              <a:t>If not specified, Pool member port is used by Monitor.</a:t>
            </a:r>
          </a:p>
        </p:txBody>
      </p:sp>
      <p:cxnSp>
        <p:nvCxnSpPr>
          <p:cNvPr id="33" name="Straight Arrow Connector 32">
            <a:extLst>
              <a:ext uri="{FF2B5EF4-FFF2-40B4-BE49-F238E27FC236}">
                <a16:creationId xmlns:a16="http://schemas.microsoft.com/office/drawing/2014/main" id="{FAD06A3D-8240-4AC7-B740-994251A00D40}"/>
              </a:ext>
            </a:extLst>
          </p:cNvPr>
          <p:cNvCxnSpPr>
            <a:cxnSpLocks/>
          </p:cNvCxnSpPr>
          <p:nvPr/>
        </p:nvCxnSpPr>
        <p:spPr bwMode="gray">
          <a:xfrm>
            <a:off x="5481102" y="3639054"/>
            <a:ext cx="133124" cy="34739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21" name="Picture 20">
            <a:extLst>
              <a:ext uri="{FF2B5EF4-FFF2-40B4-BE49-F238E27FC236}">
                <a16:creationId xmlns:a16="http://schemas.microsoft.com/office/drawing/2014/main" id="{DB152869-0817-44A1-BF47-44AD630E134D}"/>
              </a:ext>
            </a:extLst>
          </p:cNvPr>
          <p:cNvPicPr>
            <a:picLocks noChangeAspect="1"/>
          </p:cNvPicPr>
          <p:nvPr/>
        </p:nvPicPr>
        <p:blipFill>
          <a:blip r:embed="rId3"/>
          <a:stretch>
            <a:fillRect/>
          </a:stretch>
        </p:blipFill>
        <p:spPr>
          <a:xfrm>
            <a:off x="9058712" y="238955"/>
            <a:ext cx="2884877" cy="1097680"/>
          </a:xfrm>
          <a:prstGeom prst="rect">
            <a:avLst/>
          </a:prstGeom>
        </p:spPr>
      </p:pic>
    </p:spTree>
    <p:extLst>
      <p:ext uri="{BB962C8B-B14F-4D97-AF65-F5344CB8AC3E}">
        <p14:creationId xmlns:p14="http://schemas.microsoft.com/office/powerpoint/2010/main" val="2827303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A00C21DA-DA1E-4C60-B811-D80220702D72}"/>
              </a:ext>
            </a:extLst>
          </p:cNvPr>
          <p:cNvSpPr/>
          <p:nvPr/>
        </p:nvSpPr>
        <p:spPr>
          <a:xfrm>
            <a:off x="8896350" y="130175"/>
            <a:ext cx="3028858" cy="132585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UDP Monitor</a:t>
            </a:r>
          </a:p>
          <a:p>
            <a:pPr lvl="1"/>
            <a:r>
              <a:rPr lang="en-US" dirty="0"/>
              <a:t>Under Networking – Load Balancing – Monitors</a:t>
            </a:r>
          </a:p>
          <a:p>
            <a:pPr lvl="2"/>
            <a:r>
              <a:rPr lang="en-US" dirty="0"/>
              <a:t>Add Active Monitor – UDP</a:t>
            </a:r>
          </a:p>
        </p:txBody>
      </p:sp>
      <p:pic>
        <p:nvPicPr>
          <p:cNvPr id="41" name="Picture 40">
            <a:extLst>
              <a:ext uri="{FF2B5EF4-FFF2-40B4-BE49-F238E27FC236}">
                <a16:creationId xmlns:a16="http://schemas.microsoft.com/office/drawing/2014/main" id="{FC404820-7002-446D-A1B7-9FDAAE549C13}"/>
              </a:ext>
            </a:extLst>
          </p:cNvPr>
          <p:cNvPicPr>
            <a:picLocks noChangeAspect="1"/>
          </p:cNvPicPr>
          <p:nvPr/>
        </p:nvPicPr>
        <p:blipFill>
          <a:blip r:embed="rId2"/>
          <a:stretch>
            <a:fillRect/>
          </a:stretch>
        </p:blipFill>
        <p:spPr>
          <a:xfrm>
            <a:off x="1509284" y="2763094"/>
            <a:ext cx="9829800" cy="366712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Active Monitor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UDP</a:t>
            </a:r>
          </a:p>
        </p:txBody>
      </p:sp>
      <p:sp>
        <p:nvSpPr>
          <p:cNvPr id="7" name="Rectangle 6">
            <a:extLst>
              <a:ext uri="{FF2B5EF4-FFF2-40B4-BE49-F238E27FC236}">
                <a16:creationId xmlns:a16="http://schemas.microsoft.com/office/drawing/2014/main" id="{C91E06BC-E63B-442D-9202-CAE5B10F5D8A}"/>
              </a:ext>
            </a:extLst>
          </p:cNvPr>
          <p:cNvSpPr/>
          <p:nvPr/>
        </p:nvSpPr>
        <p:spPr bwMode="auto">
          <a:xfrm>
            <a:off x="4418251" y="3993880"/>
            <a:ext cx="396510" cy="250853"/>
          </a:xfrm>
          <a:prstGeom prst="rect">
            <a:avLst/>
          </a:prstGeom>
          <a:noFill/>
          <a:ln w="38100">
            <a:solidFill>
              <a:srgbClr val="FF0000"/>
            </a:solidFill>
            <a:round/>
            <a:headEnd/>
            <a:tailEnd/>
          </a:ln>
        </p:spPr>
        <p:txBody>
          <a:bodyPr wrap="none" lIns="0" tIns="0" rIns="0" bIns="0" rtlCol="0" anchor="ctr"/>
          <a:lstStyle/>
          <a:p>
            <a:pPr marL="0" marR="0" indent="0" algn="ctr" defTabSz="914400" eaLnBrk="1" latinLnBrk="0" hangingPunct="1">
              <a:lnSpc>
                <a:spcPct val="100000"/>
              </a:lnSpc>
              <a:buClrTx/>
              <a:buSzTx/>
              <a:buFontTx/>
              <a:buNone/>
              <a:tabLst/>
            </a:pPr>
            <a:endParaRPr lang="en-US" sz="1800" dirty="0">
              <a:solidFill>
                <a:srgbClr val="FFFFFF"/>
              </a:solidFill>
              <a:latin typeface="Calibri" panose="020F0502020204030204" pitchFamily="34" charset="0"/>
            </a:endParaRPr>
          </a:p>
        </p:txBody>
      </p:sp>
      <p:sp>
        <p:nvSpPr>
          <p:cNvPr id="8" name="TextBox 7">
            <a:extLst>
              <a:ext uri="{FF2B5EF4-FFF2-40B4-BE49-F238E27FC236}">
                <a16:creationId xmlns:a16="http://schemas.microsoft.com/office/drawing/2014/main" id="{FD779368-FEB5-4D77-963D-73E5A38DF7AA}"/>
              </a:ext>
            </a:extLst>
          </p:cNvPr>
          <p:cNvSpPr txBox="1"/>
          <p:nvPr/>
        </p:nvSpPr>
        <p:spPr>
          <a:xfrm>
            <a:off x="6898407" y="2352532"/>
            <a:ext cx="1194558" cy="246221"/>
          </a:xfrm>
          <a:prstGeom prst="rect">
            <a:avLst/>
          </a:prstGeom>
          <a:solidFill>
            <a:schemeClr val="bg1">
              <a:alpha val="90000"/>
            </a:schemeClr>
          </a:solidFill>
          <a:ln w="28575">
            <a:solidFill>
              <a:srgbClr val="FF0000"/>
            </a:solidFill>
          </a:ln>
        </p:spPr>
        <p:txBody>
          <a:bodyPr wrap="none" rtlCol="0">
            <a:spAutoFit/>
          </a:bodyPr>
          <a:lstStyle/>
          <a:p>
            <a:pPr lvl="0">
              <a:defRPr/>
            </a:pPr>
            <a:r>
              <a:rPr lang="en-US" sz="1000" dirty="0">
                <a:solidFill>
                  <a:schemeClr val="tx2"/>
                </a:solidFill>
                <a:latin typeface="Calibri" panose="020F0502020204030204" pitchFamily="34" charset="0"/>
              </a:rPr>
              <a:t>LB Monitor Interval</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7106632" y="2598753"/>
            <a:ext cx="389054" cy="146708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7DFD6BE7-B795-4DA7-9E2D-0264FC2F5EB5}"/>
              </a:ext>
            </a:extLst>
          </p:cNvPr>
          <p:cNvSpPr txBox="1"/>
          <p:nvPr/>
        </p:nvSpPr>
        <p:spPr>
          <a:xfrm>
            <a:off x="8832717" y="2300226"/>
            <a:ext cx="1867819" cy="400110"/>
          </a:xfrm>
          <a:prstGeom prst="rect">
            <a:avLst/>
          </a:prstGeom>
          <a:solidFill>
            <a:schemeClr val="bg1">
              <a:alpha val="90000"/>
            </a:schemeClr>
          </a:solidFill>
          <a:ln w="28575">
            <a:solidFill>
              <a:srgbClr val="FF0000"/>
            </a:solidFill>
          </a:ln>
        </p:spPr>
        <p:txBody>
          <a:bodyPr wrap="none" rtlCol="0" anchor="b">
            <a:spAutoFit/>
          </a:bodyPr>
          <a:lstStyle/>
          <a:p>
            <a:pPr lvl="0">
              <a:defRPr/>
            </a:pPr>
            <a:r>
              <a:rPr lang="en-US" sz="1000" dirty="0">
                <a:solidFill>
                  <a:schemeClr val="tx2"/>
                </a:solidFill>
                <a:latin typeface="Calibri" panose="020F0502020204030204" pitchFamily="34" charset="0"/>
              </a:rPr>
              <a:t>How long does LB Monitor waits</a:t>
            </a:r>
          </a:p>
          <a:p>
            <a:pPr lvl="0">
              <a:defRPr/>
            </a:pPr>
            <a:r>
              <a:rPr lang="en-US" sz="1000" dirty="0">
                <a:solidFill>
                  <a:schemeClr val="tx2"/>
                </a:solidFill>
                <a:latin typeface="Calibri" panose="020F0502020204030204" pitchFamily="34" charset="0"/>
              </a:rPr>
              <a:t>for the Pool Member response</a:t>
            </a:r>
          </a:p>
        </p:txBody>
      </p:sp>
      <p:cxnSp>
        <p:nvCxnSpPr>
          <p:cNvPr id="12" name="Straight Arrow Connector 11">
            <a:extLst>
              <a:ext uri="{FF2B5EF4-FFF2-40B4-BE49-F238E27FC236}">
                <a16:creationId xmlns:a16="http://schemas.microsoft.com/office/drawing/2014/main" id="{0DD6B0E8-B3AC-46EC-B4B9-FABF5E52F4D2}"/>
              </a:ext>
            </a:extLst>
          </p:cNvPr>
          <p:cNvCxnSpPr>
            <a:cxnSpLocks/>
            <a:stCxn id="11" idx="2"/>
          </p:cNvCxnSpPr>
          <p:nvPr/>
        </p:nvCxnSpPr>
        <p:spPr bwMode="gray">
          <a:xfrm flipH="1">
            <a:off x="8615084" y="2700336"/>
            <a:ext cx="1151543" cy="140551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4FF0E97-4851-430E-8C9B-78A8B23CF145}"/>
              </a:ext>
            </a:extLst>
          </p:cNvPr>
          <p:cNvSpPr txBox="1"/>
          <p:nvPr/>
        </p:nvSpPr>
        <p:spPr>
          <a:xfrm>
            <a:off x="4814762" y="4599184"/>
            <a:ext cx="243158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many consecutive failures before LB Monitor considers the Pool Member down</a:t>
            </a:r>
          </a:p>
        </p:txBody>
      </p:sp>
      <p:cxnSp>
        <p:nvCxnSpPr>
          <p:cNvPr id="18" name="Straight Arrow Connector 17">
            <a:extLst>
              <a:ext uri="{FF2B5EF4-FFF2-40B4-BE49-F238E27FC236}">
                <a16:creationId xmlns:a16="http://schemas.microsoft.com/office/drawing/2014/main" id="{12AE3053-7552-4586-9FCB-0D2A18ACEA26}"/>
              </a:ext>
            </a:extLst>
          </p:cNvPr>
          <p:cNvCxnSpPr>
            <a:cxnSpLocks/>
            <a:stCxn id="17" idx="3"/>
          </p:cNvCxnSpPr>
          <p:nvPr/>
        </p:nvCxnSpPr>
        <p:spPr bwMode="gray">
          <a:xfrm flipV="1">
            <a:off x="7246342" y="4523829"/>
            <a:ext cx="1459119" cy="27541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058F240D-7F5C-4504-B42B-40440FB878C8}"/>
              </a:ext>
            </a:extLst>
          </p:cNvPr>
          <p:cNvSpPr txBox="1"/>
          <p:nvPr/>
        </p:nvSpPr>
        <p:spPr>
          <a:xfrm>
            <a:off x="9554186" y="5030954"/>
            <a:ext cx="225337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many consecutive successes before LB Monitor considers the Pool Member up</a:t>
            </a:r>
          </a:p>
        </p:txBody>
      </p:sp>
      <p:cxnSp>
        <p:nvCxnSpPr>
          <p:cNvPr id="24" name="Straight Arrow Connector 23">
            <a:extLst>
              <a:ext uri="{FF2B5EF4-FFF2-40B4-BE49-F238E27FC236}">
                <a16:creationId xmlns:a16="http://schemas.microsoft.com/office/drawing/2014/main" id="{463C4029-420D-47D7-B72B-66C83F6DE05D}"/>
              </a:ext>
            </a:extLst>
          </p:cNvPr>
          <p:cNvCxnSpPr>
            <a:cxnSpLocks/>
            <a:stCxn id="23" idx="1"/>
          </p:cNvCxnSpPr>
          <p:nvPr/>
        </p:nvCxnSpPr>
        <p:spPr bwMode="gray">
          <a:xfrm flipH="1" flipV="1">
            <a:off x="8937654" y="5030954"/>
            <a:ext cx="616532" cy="27699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27558AB4-89FE-4939-A27A-452903A79EEE}"/>
              </a:ext>
            </a:extLst>
          </p:cNvPr>
          <p:cNvSpPr txBox="1"/>
          <p:nvPr/>
        </p:nvSpPr>
        <p:spPr>
          <a:xfrm>
            <a:off x="5345453" y="6059833"/>
            <a:ext cx="1900887"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UDP Payload packet sent from LB</a:t>
            </a:r>
          </a:p>
        </p:txBody>
      </p:sp>
      <p:cxnSp>
        <p:nvCxnSpPr>
          <p:cNvPr id="30" name="Straight Arrow Connector 29">
            <a:extLst>
              <a:ext uri="{FF2B5EF4-FFF2-40B4-BE49-F238E27FC236}">
                <a16:creationId xmlns:a16="http://schemas.microsoft.com/office/drawing/2014/main" id="{EF144672-AF3E-4AC5-BD50-D8AEFE7E6372}"/>
              </a:ext>
            </a:extLst>
          </p:cNvPr>
          <p:cNvCxnSpPr>
            <a:cxnSpLocks/>
            <a:stCxn id="29" idx="1"/>
          </p:cNvCxnSpPr>
          <p:nvPr/>
        </p:nvCxnSpPr>
        <p:spPr bwMode="gray">
          <a:xfrm flipH="1" flipV="1">
            <a:off x="4418251" y="5905945"/>
            <a:ext cx="927202" cy="27699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6DDAB0C-22F4-4194-A4CC-164509D08292}"/>
              </a:ext>
            </a:extLst>
          </p:cNvPr>
          <p:cNvSpPr txBox="1"/>
          <p:nvPr/>
        </p:nvSpPr>
        <p:spPr>
          <a:xfrm>
            <a:off x="7353514" y="5906321"/>
            <a:ext cx="2083534"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Payload LB expects from Pool Member response</a:t>
            </a:r>
          </a:p>
        </p:txBody>
      </p:sp>
      <p:cxnSp>
        <p:nvCxnSpPr>
          <p:cNvPr id="27" name="Straight Arrow Connector 26">
            <a:extLst>
              <a:ext uri="{FF2B5EF4-FFF2-40B4-BE49-F238E27FC236}">
                <a16:creationId xmlns:a16="http://schemas.microsoft.com/office/drawing/2014/main" id="{EA69104D-EE37-461D-9400-4632F817C823}"/>
              </a:ext>
            </a:extLst>
          </p:cNvPr>
          <p:cNvCxnSpPr>
            <a:cxnSpLocks/>
            <a:stCxn id="26" idx="3"/>
          </p:cNvCxnSpPr>
          <p:nvPr/>
        </p:nvCxnSpPr>
        <p:spPr bwMode="gray">
          <a:xfrm flipV="1">
            <a:off x="9437048" y="5873738"/>
            <a:ext cx="319829" cy="23263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EF5D7181-AE43-4713-9A55-AD2934FD0AA1}"/>
              </a:ext>
            </a:extLst>
          </p:cNvPr>
          <p:cNvSpPr txBox="1"/>
          <p:nvPr/>
        </p:nvSpPr>
        <p:spPr>
          <a:xfrm>
            <a:off x="3421508" y="3092492"/>
            <a:ext cx="3695588" cy="553998"/>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UDP Pool Member port tested.</a:t>
            </a:r>
          </a:p>
          <a:p>
            <a:pPr lvl="0">
              <a:defRPr/>
            </a:pPr>
            <a:r>
              <a:rPr lang="en-US" sz="1000" dirty="0">
                <a:solidFill>
                  <a:schemeClr val="tx2"/>
                </a:solidFill>
                <a:latin typeface="Calibri" panose="020F0502020204030204" pitchFamily="34" charset="0"/>
              </a:rPr>
              <a:t>If not specified, Pool member port is used by Monitor.</a:t>
            </a:r>
          </a:p>
        </p:txBody>
      </p:sp>
      <p:cxnSp>
        <p:nvCxnSpPr>
          <p:cNvPr id="33" name="Straight Arrow Connector 32">
            <a:extLst>
              <a:ext uri="{FF2B5EF4-FFF2-40B4-BE49-F238E27FC236}">
                <a16:creationId xmlns:a16="http://schemas.microsoft.com/office/drawing/2014/main" id="{FAD06A3D-8240-4AC7-B740-994251A00D40}"/>
              </a:ext>
            </a:extLst>
          </p:cNvPr>
          <p:cNvCxnSpPr>
            <a:cxnSpLocks/>
          </p:cNvCxnSpPr>
          <p:nvPr/>
        </p:nvCxnSpPr>
        <p:spPr bwMode="gray">
          <a:xfrm>
            <a:off x="5481102" y="3646490"/>
            <a:ext cx="133124" cy="34739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21" name="Picture 20">
            <a:extLst>
              <a:ext uri="{FF2B5EF4-FFF2-40B4-BE49-F238E27FC236}">
                <a16:creationId xmlns:a16="http://schemas.microsoft.com/office/drawing/2014/main" id="{6565D7DE-9839-4EA9-BF2F-16D15520B31F}"/>
              </a:ext>
            </a:extLst>
          </p:cNvPr>
          <p:cNvPicPr>
            <a:picLocks noChangeAspect="1"/>
          </p:cNvPicPr>
          <p:nvPr/>
        </p:nvPicPr>
        <p:blipFill>
          <a:blip r:embed="rId3"/>
          <a:stretch>
            <a:fillRect/>
          </a:stretch>
        </p:blipFill>
        <p:spPr>
          <a:xfrm>
            <a:off x="9058712" y="238955"/>
            <a:ext cx="2884877" cy="1097680"/>
          </a:xfrm>
          <a:prstGeom prst="rect">
            <a:avLst/>
          </a:prstGeom>
        </p:spPr>
      </p:pic>
      <p:sp>
        <p:nvSpPr>
          <p:cNvPr id="25" name="TextBox 24">
            <a:extLst>
              <a:ext uri="{FF2B5EF4-FFF2-40B4-BE49-F238E27FC236}">
                <a16:creationId xmlns:a16="http://schemas.microsoft.com/office/drawing/2014/main" id="{352AA154-54FE-1D4C-858A-10C07B3017AC}"/>
              </a:ext>
            </a:extLst>
          </p:cNvPr>
          <p:cNvSpPr txBox="1"/>
          <p:nvPr/>
        </p:nvSpPr>
        <p:spPr>
          <a:xfrm>
            <a:off x="5802713" y="731203"/>
            <a:ext cx="2749242" cy="1015663"/>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All below pool member responses will get the pool member in DOWN state:</a:t>
            </a:r>
          </a:p>
          <a:p>
            <a:pPr lvl="0">
              <a:defRPr/>
            </a:pPr>
            <a:r>
              <a:rPr lang="en-US" sz="1000" dirty="0">
                <a:solidFill>
                  <a:schemeClr val="tx2"/>
                </a:solidFill>
                <a:latin typeface="Calibri" panose="020F0502020204030204" pitchFamily="34" charset="0"/>
              </a:rPr>
              <a:t>  . No response</a:t>
            </a:r>
          </a:p>
          <a:p>
            <a:pPr lvl="0">
              <a:defRPr/>
            </a:pPr>
            <a:r>
              <a:rPr lang="en-US" sz="1000" dirty="0">
                <a:solidFill>
                  <a:schemeClr val="tx2"/>
                </a:solidFill>
                <a:latin typeface="Calibri" panose="020F0502020204030204" pitchFamily="34" charset="0"/>
              </a:rPr>
              <a:t>  . </a:t>
            </a:r>
            <a:r>
              <a:rPr lang="en-US" sz="1000" dirty="0" err="1">
                <a:solidFill>
                  <a:schemeClr val="tx2"/>
                </a:solidFill>
                <a:latin typeface="Calibri" panose="020F0502020204030204" pitchFamily="34" charset="0"/>
              </a:rPr>
              <a:t>icmp</a:t>
            </a:r>
            <a:r>
              <a:rPr lang="en-US" sz="1000" dirty="0">
                <a:solidFill>
                  <a:schemeClr val="tx2"/>
                </a:solidFill>
                <a:latin typeface="Calibri" panose="020F0502020204030204" pitchFamily="34" charset="0"/>
              </a:rPr>
              <a:t> not reachable</a:t>
            </a:r>
          </a:p>
          <a:p>
            <a:pPr lvl="0">
              <a:defRPr/>
            </a:pPr>
            <a:r>
              <a:rPr lang="en-US" sz="1000" dirty="0">
                <a:solidFill>
                  <a:schemeClr val="tx2"/>
                </a:solidFill>
                <a:latin typeface="Calibri" panose="020F0502020204030204" pitchFamily="34" charset="0"/>
              </a:rPr>
              <a:t>  . any other response than that “UDP Data Expected”</a:t>
            </a:r>
          </a:p>
        </p:txBody>
      </p:sp>
    </p:spTree>
    <p:extLst>
      <p:ext uri="{BB962C8B-B14F-4D97-AF65-F5344CB8AC3E}">
        <p14:creationId xmlns:p14="http://schemas.microsoft.com/office/powerpoint/2010/main" val="1078593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F71573AF-B8DE-4630-ACDC-67507D6024E2}"/>
              </a:ext>
            </a:extLst>
          </p:cNvPr>
          <p:cNvSpPr/>
          <p:nvPr/>
        </p:nvSpPr>
        <p:spPr>
          <a:xfrm>
            <a:off x="8896350" y="130175"/>
            <a:ext cx="3028858" cy="132585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Create HTTP Monitor</a:t>
            </a:r>
          </a:p>
          <a:p>
            <a:pPr lvl="1"/>
            <a:r>
              <a:rPr lang="en-US" dirty="0"/>
              <a:t>Under Networking – Load Balancing – Monitors</a:t>
            </a:r>
          </a:p>
          <a:p>
            <a:pPr lvl="2"/>
            <a:r>
              <a:rPr lang="en-US" dirty="0"/>
              <a:t>Add Active Monitor – HTTP (1/2)</a:t>
            </a:r>
          </a:p>
        </p:txBody>
      </p:sp>
      <p:pic>
        <p:nvPicPr>
          <p:cNvPr id="2" name="Picture 1">
            <a:extLst>
              <a:ext uri="{FF2B5EF4-FFF2-40B4-BE49-F238E27FC236}">
                <a16:creationId xmlns:a16="http://schemas.microsoft.com/office/drawing/2014/main" id="{666BE502-7190-47D4-9584-CCF5B91EB4CF}"/>
              </a:ext>
            </a:extLst>
          </p:cNvPr>
          <p:cNvPicPr>
            <a:picLocks noChangeAspect="1"/>
          </p:cNvPicPr>
          <p:nvPr/>
        </p:nvPicPr>
        <p:blipFill>
          <a:blip r:embed="rId2"/>
          <a:stretch>
            <a:fillRect/>
          </a:stretch>
        </p:blipFill>
        <p:spPr>
          <a:xfrm>
            <a:off x="1323846" y="2782106"/>
            <a:ext cx="9944100" cy="345757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Active Monitor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 (1/2)</a:t>
            </a:r>
          </a:p>
        </p:txBody>
      </p:sp>
      <p:sp>
        <p:nvSpPr>
          <p:cNvPr id="7" name="Rectangle 6">
            <a:extLst>
              <a:ext uri="{FF2B5EF4-FFF2-40B4-BE49-F238E27FC236}">
                <a16:creationId xmlns:a16="http://schemas.microsoft.com/office/drawing/2014/main" id="{C91E06BC-E63B-442D-9202-CAE5B10F5D8A}"/>
              </a:ext>
            </a:extLst>
          </p:cNvPr>
          <p:cNvSpPr/>
          <p:nvPr/>
        </p:nvSpPr>
        <p:spPr bwMode="auto">
          <a:xfrm>
            <a:off x="4418251" y="4008748"/>
            <a:ext cx="396510" cy="250853"/>
          </a:xfrm>
          <a:prstGeom prst="rect">
            <a:avLst/>
          </a:prstGeom>
          <a:noFill/>
          <a:ln w="38100">
            <a:solidFill>
              <a:srgbClr val="FF0000"/>
            </a:solidFill>
            <a:round/>
            <a:headEnd/>
            <a:tailEnd/>
          </a:ln>
        </p:spPr>
        <p:txBody>
          <a:bodyPr wrap="none" lIns="0" tIns="0" rIns="0" bIns="0" rtlCol="0" anchor="ctr"/>
          <a:lstStyle/>
          <a:p>
            <a:pPr marL="0" marR="0" indent="0" algn="ctr" defTabSz="914400" eaLnBrk="1" latinLnBrk="0" hangingPunct="1">
              <a:lnSpc>
                <a:spcPct val="100000"/>
              </a:lnSpc>
              <a:buClrTx/>
              <a:buSzTx/>
              <a:buFontTx/>
              <a:buNone/>
              <a:tabLst/>
            </a:pPr>
            <a:endParaRPr lang="en-US" sz="1800" dirty="0">
              <a:solidFill>
                <a:srgbClr val="FFFFFF"/>
              </a:solidFill>
              <a:latin typeface="Calibri" panose="020F0502020204030204" pitchFamily="34" charset="0"/>
            </a:endParaRPr>
          </a:p>
        </p:txBody>
      </p:sp>
      <p:sp>
        <p:nvSpPr>
          <p:cNvPr id="8" name="TextBox 7">
            <a:extLst>
              <a:ext uri="{FF2B5EF4-FFF2-40B4-BE49-F238E27FC236}">
                <a16:creationId xmlns:a16="http://schemas.microsoft.com/office/drawing/2014/main" id="{FD779368-FEB5-4D77-963D-73E5A38DF7AA}"/>
              </a:ext>
            </a:extLst>
          </p:cNvPr>
          <p:cNvSpPr txBox="1"/>
          <p:nvPr/>
        </p:nvSpPr>
        <p:spPr>
          <a:xfrm>
            <a:off x="6898407" y="2367400"/>
            <a:ext cx="1194558" cy="246221"/>
          </a:xfrm>
          <a:prstGeom prst="rect">
            <a:avLst/>
          </a:prstGeom>
          <a:solidFill>
            <a:schemeClr val="bg1">
              <a:alpha val="90000"/>
            </a:schemeClr>
          </a:solidFill>
          <a:ln w="28575">
            <a:solidFill>
              <a:srgbClr val="FF0000"/>
            </a:solidFill>
          </a:ln>
        </p:spPr>
        <p:txBody>
          <a:bodyPr wrap="none" rtlCol="0">
            <a:spAutoFit/>
          </a:bodyPr>
          <a:lstStyle/>
          <a:p>
            <a:pPr lvl="0">
              <a:defRPr/>
            </a:pPr>
            <a:r>
              <a:rPr lang="en-US" sz="1000" dirty="0">
                <a:solidFill>
                  <a:schemeClr val="tx2"/>
                </a:solidFill>
                <a:latin typeface="Calibri" panose="020F0502020204030204" pitchFamily="34" charset="0"/>
              </a:rPr>
              <a:t>LB Monitor Interval</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7106632" y="2613621"/>
            <a:ext cx="389054" cy="146708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7DFD6BE7-B795-4DA7-9E2D-0264FC2F5EB5}"/>
              </a:ext>
            </a:extLst>
          </p:cNvPr>
          <p:cNvSpPr txBox="1"/>
          <p:nvPr/>
        </p:nvSpPr>
        <p:spPr>
          <a:xfrm>
            <a:off x="8832717" y="2315094"/>
            <a:ext cx="1867819" cy="400110"/>
          </a:xfrm>
          <a:prstGeom prst="rect">
            <a:avLst/>
          </a:prstGeom>
          <a:solidFill>
            <a:schemeClr val="bg1">
              <a:alpha val="90000"/>
            </a:schemeClr>
          </a:solidFill>
          <a:ln w="28575">
            <a:solidFill>
              <a:srgbClr val="FF0000"/>
            </a:solidFill>
          </a:ln>
        </p:spPr>
        <p:txBody>
          <a:bodyPr wrap="none" rtlCol="0" anchor="b">
            <a:spAutoFit/>
          </a:bodyPr>
          <a:lstStyle/>
          <a:p>
            <a:pPr lvl="0">
              <a:defRPr/>
            </a:pPr>
            <a:r>
              <a:rPr lang="en-US" sz="1000" dirty="0">
                <a:solidFill>
                  <a:schemeClr val="tx2"/>
                </a:solidFill>
                <a:latin typeface="Calibri" panose="020F0502020204030204" pitchFamily="34" charset="0"/>
              </a:rPr>
              <a:t>How long does LB Monitor waits</a:t>
            </a:r>
          </a:p>
          <a:p>
            <a:pPr lvl="0">
              <a:defRPr/>
            </a:pPr>
            <a:r>
              <a:rPr lang="en-US" sz="1000" dirty="0">
                <a:solidFill>
                  <a:schemeClr val="tx2"/>
                </a:solidFill>
                <a:latin typeface="Calibri" panose="020F0502020204030204" pitchFamily="34" charset="0"/>
              </a:rPr>
              <a:t>for the Pool Member response</a:t>
            </a:r>
          </a:p>
        </p:txBody>
      </p:sp>
      <p:cxnSp>
        <p:nvCxnSpPr>
          <p:cNvPr id="12" name="Straight Arrow Connector 11">
            <a:extLst>
              <a:ext uri="{FF2B5EF4-FFF2-40B4-BE49-F238E27FC236}">
                <a16:creationId xmlns:a16="http://schemas.microsoft.com/office/drawing/2014/main" id="{0DD6B0E8-B3AC-46EC-B4B9-FABF5E52F4D2}"/>
              </a:ext>
            </a:extLst>
          </p:cNvPr>
          <p:cNvCxnSpPr>
            <a:cxnSpLocks/>
            <a:stCxn id="11" idx="2"/>
          </p:cNvCxnSpPr>
          <p:nvPr/>
        </p:nvCxnSpPr>
        <p:spPr bwMode="gray">
          <a:xfrm flipH="1">
            <a:off x="8615084" y="2715204"/>
            <a:ext cx="1151543" cy="140551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4FF0E97-4851-430E-8C9B-78A8B23CF145}"/>
              </a:ext>
            </a:extLst>
          </p:cNvPr>
          <p:cNvSpPr txBox="1"/>
          <p:nvPr/>
        </p:nvSpPr>
        <p:spPr>
          <a:xfrm>
            <a:off x="4814762" y="4614052"/>
            <a:ext cx="243158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many consecutive failures before LB Monitor considers the Pool Member down</a:t>
            </a:r>
          </a:p>
        </p:txBody>
      </p:sp>
      <p:cxnSp>
        <p:nvCxnSpPr>
          <p:cNvPr id="18" name="Straight Arrow Connector 17">
            <a:extLst>
              <a:ext uri="{FF2B5EF4-FFF2-40B4-BE49-F238E27FC236}">
                <a16:creationId xmlns:a16="http://schemas.microsoft.com/office/drawing/2014/main" id="{12AE3053-7552-4586-9FCB-0D2A18ACEA26}"/>
              </a:ext>
            </a:extLst>
          </p:cNvPr>
          <p:cNvCxnSpPr>
            <a:cxnSpLocks/>
            <a:stCxn id="17" idx="3"/>
          </p:cNvCxnSpPr>
          <p:nvPr/>
        </p:nvCxnSpPr>
        <p:spPr bwMode="gray">
          <a:xfrm flipV="1">
            <a:off x="7246342" y="4538697"/>
            <a:ext cx="1459119" cy="27541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058F240D-7F5C-4504-B42B-40440FB878C8}"/>
              </a:ext>
            </a:extLst>
          </p:cNvPr>
          <p:cNvSpPr txBox="1"/>
          <p:nvPr/>
        </p:nvSpPr>
        <p:spPr>
          <a:xfrm>
            <a:off x="9465174" y="4981086"/>
            <a:ext cx="225337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many consecutive successes before LB Monitor considers the Pool Member up</a:t>
            </a:r>
          </a:p>
        </p:txBody>
      </p:sp>
      <p:cxnSp>
        <p:nvCxnSpPr>
          <p:cNvPr id="24" name="Straight Arrow Connector 23">
            <a:extLst>
              <a:ext uri="{FF2B5EF4-FFF2-40B4-BE49-F238E27FC236}">
                <a16:creationId xmlns:a16="http://schemas.microsoft.com/office/drawing/2014/main" id="{463C4029-420D-47D7-B72B-66C83F6DE05D}"/>
              </a:ext>
            </a:extLst>
          </p:cNvPr>
          <p:cNvCxnSpPr>
            <a:cxnSpLocks/>
            <a:stCxn id="23" idx="1"/>
          </p:cNvCxnSpPr>
          <p:nvPr/>
        </p:nvCxnSpPr>
        <p:spPr bwMode="gray">
          <a:xfrm flipH="1" flipV="1">
            <a:off x="8848642" y="4981086"/>
            <a:ext cx="616532" cy="27699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27558AB4-89FE-4939-A27A-452903A79EEE}"/>
              </a:ext>
            </a:extLst>
          </p:cNvPr>
          <p:cNvSpPr txBox="1"/>
          <p:nvPr/>
        </p:nvSpPr>
        <p:spPr>
          <a:xfrm>
            <a:off x="5614226" y="5913592"/>
            <a:ext cx="1632114" cy="246221"/>
          </a:xfrm>
          <a:prstGeom prst="rect">
            <a:avLst/>
          </a:prstGeom>
          <a:solidFill>
            <a:schemeClr val="bg1">
              <a:alpha val="90000"/>
            </a:schemeClr>
          </a:solidFill>
          <a:ln w="28575">
            <a:solidFill>
              <a:srgbClr val="FF0000"/>
            </a:solidFill>
          </a:ln>
        </p:spPr>
        <p:txBody>
          <a:bodyPr wrap="square" rtlCol="0" anchor="b">
            <a:spAutoFit/>
          </a:bodyPr>
          <a:lstStyle/>
          <a:p>
            <a:pPr lvl="0" algn="ctr">
              <a:defRPr/>
            </a:pPr>
            <a:r>
              <a:rPr lang="en-US" sz="1000" dirty="0">
                <a:solidFill>
                  <a:schemeClr val="tx2"/>
                </a:solidFill>
                <a:latin typeface="Calibri" panose="020F0502020204030204" pitchFamily="34" charset="0"/>
              </a:rPr>
              <a:t>See next slide</a:t>
            </a:r>
          </a:p>
        </p:txBody>
      </p:sp>
      <p:cxnSp>
        <p:nvCxnSpPr>
          <p:cNvPr id="30" name="Straight Arrow Connector 29">
            <a:extLst>
              <a:ext uri="{FF2B5EF4-FFF2-40B4-BE49-F238E27FC236}">
                <a16:creationId xmlns:a16="http://schemas.microsoft.com/office/drawing/2014/main" id="{EF144672-AF3E-4AC5-BD50-D8AEFE7E6372}"/>
              </a:ext>
            </a:extLst>
          </p:cNvPr>
          <p:cNvCxnSpPr>
            <a:cxnSpLocks/>
            <a:stCxn id="29" idx="1"/>
          </p:cNvCxnSpPr>
          <p:nvPr/>
        </p:nvCxnSpPr>
        <p:spPr bwMode="gray">
          <a:xfrm flipH="1" flipV="1">
            <a:off x="4189446" y="5690851"/>
            <a:ext cx="1424780" cy="34585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EA69104D-EE37-461D-9400-4632F817C823}"/>
              </a:ext>
            </a:extLst>
          </p:cNvPr>
          <p:cNvCxnSpPr>
            <a:cxnSpLocks/>
            <a:stCxn id="29" idx="3"/>
          </p:cNvCxnSpPr>
          <p:nvPr/>
        </p:nvCxnSpPr>
        <p:spPr bwMode="gray">
          <a:xfrm flipV="1">
            <a:off x="7246340" y="5688133"/>
            <a:ext cx="1368741" cy="34857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EF5D7181-AE43-4713-9A55-AD2934FD0AA1}"/>
              </a:ext>
            </a:extLst>
          </p:cNvPr>
          <p:cNvSpPr txBox="1"/>
          <p:nvPr/>
        </p:nvSpPr>
        <p:spPr>
          <a:xfrm>
            <a:off x="3421508" y="3107360"/>
            <a:ext cx="3695588" cy="553998"/>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TCP Pool Member port tested.</a:t>
            </a:r>
          </a:p>
          <a:p>
            <a:pPr lvl="0">
              <a:defRPr/>
            </a:pPr>
            <a:r>
              <a:rPr lang="en-US" sz="1000" dirty="0">
                <a:solidFill>
                  <a:schemeClr val="tx2"/>
                </a:solidFill>
                <a:latin typeface="Calibri" panose="020F0502020204030204" pitchFamily="34" charset="0"/>
              </a:rPr>
              <a:t>If not specified, Pool member port is used by Monitor.</a:t>
            </a:r>
          </a:p>
        </p:txBody>
      </p:sp>
      <p:cxnSp>
        <p:nvCxnSpPr>
          <p:cNvPr id="33" name="Straight Arrow Connector 32">
            <a:extLst>
              <a:ext uri="{FF2B5EF4-FFF2-40B4-BE49-F238E27FC236}">
                <a16:creationId xmlns:a16="http://schemas.microsoft.com/office/drawing/2014/main" id="{FAD06A3D-8240-4AC7-B740-994251A00D40}"/>
              </a:ext>
            </a:extLst>
          </p:cNvPr>
          <p:cNvCxnSpPr>
            <a:cxnSpLocks/>
          </p:cNvCxnSpPr>
          <p:nvPr/>
        </p:nvCxnSpPr>
        <p:spPr bwMode="gray">
          <a:xfrm>
            <a:off x="5481102" y="3661358"/>
            <a:ext cx="133124" cy="34739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20" name="Picture 19">
            <a:extLst>
              <a:ext uri="{FF2B5EF4-FFF2-40B4-BE49-F238E27FC236}">
                <a16:creationId xmlns:a16="http://schemas.microsoft.com/office/drawing/2014/main" id="{93F607F4-2127-41A3-B8F6-39EE493A55F9}"/>
              </a:ext>
            </a:extLst>
          </p:cNvPr>
          <p:cNvPicPr>
            <a:picLocks noChangeAspect="1"/>
          </p:cNvPicPr>
          <p:nvPr/>
        </p:nvPicPr>
        <p:blipFill>
          <a:blip r:embed="rId3"/>
          <a:stretch>
            <a:fillRect/>
          </a:stretch>
        </p:blipFill>
        <p:spPr>
          <a:xfrm>
            <a:off x="9058712" y="238955"/>
            <a:ext cx="2884877" cy="1097680"/>
          </a:xfrm>
          <a:prstGeom prst="rect">
            <a:avLst/>
          </a:prstGeom>
        </p:spPr>
      </p:pic>
    </p:spTree>
    <p:extLst>
      <p:ext uri="{BB962C8B-B14F-4D97-AF65-F5344CB8AC3E}">
        <p14:creationId xmlns:p14="http://schemas.microsoft.com/office/powerpoint/2010/main" val="4100619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9E562C3B-56AE-469F-AD06-A7A9DCF13255}"/>
              </a:ext>
            </a:extLst>
          </p:cNvPr>
          <p:cNvSpPr/>
          <p:nvPr/>
        </p:nvSpPr>
        <p:spPr>
          <a:xfrm>
            <a:off x="8896350" y="130175"/>
            <a:ext cx="3028858" cy="132585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pPr lvl="2"/>
            <a:r>
              <a:rPr lang="en-US" dirty="0"/>
              <a:t>Add Active Monitor – HTTP (2/2)</a:t>
            </a:r>
          </a:p>
        </p:txBody>
      </p:sp>
      <p:pic>
        <p:nvPicPr>
          <p:cNvPr id="19" name="Picture 18">
            <a:extLst>
              <a:ext uri="{FF2B5EF4-FFF2-40B4-BE49-F238E27FC236}">
                <a16:creationId xmlns:a16="http://schemas.microsoft.com/office/drawing/2014/main" id="{DABE4ADC-B5AC-40A3-81AB-C8D496E627C7}"/>
              </a:ext>
            </a:extLst>
          </p:cNvPr>
          <p:cNvPicPr>
            <a:picLocks noChangeAspect="1"/>
          </p:cNvPicPr>
          <p:nvPr/>
        </p:nvPicPr>
        <p:blipFill>
          <a:blip r:embed="rId2"/>
          <a:stretch>
            <a:fillRect/>
          </a:stretch>
        </p:blipFill>
        <p:spPr>
          <a:xfrm>
            <a:off x="2015895" y="2374710"/>
            <a:ext cx="4317206" cy="3837146"/>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Active Monitor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 (2/2)</a:t>
            </a:r>
          </a:p>
        </p:txBody>
      </p:sp>
      <p:pic>
        <p:nvPicPr>
          <p:cNvPr id="13" name="Picture 12">
            <a:extLst>
              <a:ext uri="{FF2B5EF4-FFF2-40B4-BE49-F238E27FC236}">
                <a16:creationId xmlns:a16="http://schemas.microsoft.com/office/drawing/2014/main" id="{3F5093CD-3CEC-4DF6-BFD5-A1FC17E7E44E}"/>
              </a:ext>
            </a:extLst>
          </p:cNvPr>
          <p:cNvPicPr>
            <a:picLocks noChangeAspect="1"/>
          </p:cNvPicPr>
          <p:nvPr/>
        </p:nvPicPr>
        <p:blipFill rotWithShape="1">
          <a:blip r:embed="rId3"/>
          <a:srcRect b="993"/>
          <a:stretch/>
        </p:blipFill>
        <p:spPr>
          <a:xfrm>
            <a:off x="6699356" y="2386455"/>
            <a:ext cx="4473893" cy="3865056"/>
          </a:xfrm>
          <a:prstGeom prst="rect">
            <a:avLst/>
          </a:prstGeom>
        </p:spPr>
      </p:pic>
      <p:sp>
        <p:nvSpPr>
          <p:cNvPr id="25" name="TextBox 24">
            <a:extLst>
              <a:ext uri="{FF2B5EF4-FFF2-40B4-BE49-F238E27FC236}">
                <a16:creationId xmlns:a16="http://schemas.microsoft.com/office/drawing/2014/main" id="{81BE6038-4146-42CE-B149-84FCAC60A53D}"/>
              </a:ext>
            </a:extLst>
          </p:cNvPr>
          <p:cNvSpPr txBox="1"/>
          <p:nvPr/>
        </p:nvSpPr>
        <p:spPr>
          <a:xfrm>
            <a:off x="328742" y="2561634"/>
            <a:ext cx="2167051" cy="400110"/>
          </a:xfrm>
          <a:prstGeom prst="rect">
            <a:avLst/>
          </a:prstGeom>
          <a:solidFill>
            <a:schemeClr val="bg1">
              <a:alpha val="90000"/>
            </a:schemeClr>
          </a:solidFill>
          <a:ln w="28575">
            <a:solidFill>
              <a:srgbClr val="FF0000"/>
            </a:solidFill>
          </a:ln>
        </p:spPr>
        <p:txBody>
          <a:bodyPr wrap="none" lIns="91440" rtlCol="0" anchor="b">
            <a:noAutofit/>
          </a:bodyPr>
          <a:lstStyle/>
          <a:p>
            <a:pPr lvl="1" algn="r">
              <a:defRPr/>
            </a:pPr>
            <a:r>
              <a:rPr lang="en-US" sz="1000" dirty="0">
                <a:solidFill>
                  <a:schemeClr val="tx2"/>
                </a:solidFill>
                <a:latin typeface="Calibri" panose="020F0502020204030204" pitchFamily="34" charset="0"/>
              </a:rPr>
              <a:t>HTTP Method </a:t>
            </a:r>
          </a:p>
          <a:p>
            <a:pPr lvl="1" algn="r">
              <a:defRPr/>
            </a:pPr>
            <a:r>
              <a:rPr lang="en-US" sz="1000" dirty="0">
                <a:solidFill>
                  <a:schemeClr val="tx2"/>
                </a:solidFill>
                <a:latin typeface="Calibri" panose="020F0502020204030204" pitchFamily="34" charset="0"/>
              </a:rPr>
              <a:t>(Get, Head, Options, Post, Put)</a:t>
            </a:r>
          </a:p>
        </p:txBody>
      </p:sp>
      <p:cxnSp>
        <p:nvCxnSpPr>
          <p:cNvPr id="26" name="Straight Arrow Connector 25">
            <a:extLst>
              <a:ext uri="{FF2B5EF4-FFF2-40B4-BE49-F238E27FC236}">
                <a16:creationId xmlns:a16="http://schemas.microsoft.com/office/drawing/2014/main" id="{135CA463-BE84-4834-BEC9-D30A985CFC33}"/>
              </a:ext>
            </a:extLst>
          </p:cNvPr>
          <p:cNvCxnSpPr>
            <a:cxnSpLocks/>
            <a:stCxn id="25" idx="3"/>
          </p:cNvCxnSpPr>
          <p:nvPr/>
        </p:nvCxnSpPr>
        <p:spPr bwMode="gray">
          <a:xfrm>
            <a:off x="2495793" y="2761689"/>
            <a:ext cx="2216166" cy="44562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61E7473B-87A8-4D87-80DD-B155657DFD12}"/>
              </a:ext>
            </a:extLst>
          </p:cNvPr>
          <p:cNvSpPr txBox="1"/>
          <p:nvPr/>
        </p:nvSpPr>
        <p:spPr>
          <a:xfrm>
            <a:off x="1424666" y="3084201"/>
            <a:ext cx="1071127"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HTTP URL</a:t>
            </a:r>
          </a:p>
        </p:txBody>
      </p:sp>
      <p:cxnSp>
        <p:nvCxnSpPr>
          <p:cNvPr id="31" name="Straight Arrow Connector 30">
            <a:extLst>
              <a:ext uri="{FF2B5EF4-FFF2-40B4-BE49-F238E27FC236}">
                <a16:creationId xmlns:a16="http://schemas.microsoft.com/office/drawing/2014/main" id="{B2E8C5FD-1584-4B68-BCB5-CFC2E8998F76}"/>
              </a:ext>
            </a:extLst>
          </p:cNvPr>
          <p:cNvCxnSpPr>
            <a:cxnSpLocks/>
            <a:stCxn id="28" idx="3"/>
          </p:cNvCxnSpPr>
          <p:nvPr/>
        </p:nvCxnSpPr>
        <p:spPr bwMode="gray">
          <a:xfrm>
            <a:off x="2495793" y="3207312"/>
            <a:ext cx="2216166" cy="22168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6394342C-2C6F-4FE5-BEA7-D44A1D49CD74}"/>
              </a:ext>
            </a:extLst>
          </p:cNvPr>
          <p:cNvSpPr txBox="1"/>
          <p:nvPr/>
        </p:nvSpPr>
        <p:spPr>
          <a:xfrm>
            <a:off x="115295" y="4696349"/>
            <a:ext cx="3299709"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 Insert HTTP headers</a:t>
            </a:r>
          </a:p>
          <a:p>
            <a:pPr lvl="0">
              <a:defRPr/>
            </a:pPr>
            <a:r>
              <a:rPr lang="en-US" sz="1000" dirty="0">
                <a:solidFill>
                  <a:schemeClr val="tx2"/>
                </a:solidFill>
                <a:latin typeface="Calibri" panose="020F0502020204030204" pitchFamily="34" charset="0"/>
              </a:rPr>
              <a:t>In this example, HTTP Host with FQDN is added.</a:t>
            </a:r>
          </a:p>
        </p:txBody>
      </p:sp>
      <p:cxnSp>
        <p:nvCxnSpPr>
          <p:cNvPr id="35" name="Straight Arrow Connector 34">
            <a:extLst>
              <a:ext uri="{FF2B5EF4-FFF2-40B4-BE49-F238E27FC236}">
                <a16:creationId xmlns:a16="http://schemas.microsoft.com/office/drawing/2014/main" id="{854B0252-A603-48B0-B853-6B62C156407F}"/>
              </a:ext>
            </a:extLst>
          </p:cNvPr>
          <p:cNvCxnSpPr>
            <a:cxnSpLocks/>
            <a:stCxn id="34" idx="3"/>
          </p:cNvCxnSpPr>
          <p:nvPr/>
        </p:nvCxnSpPr>
        <p:spPr bwMode="gray">
          <a:xfrm flipV="1">
            <a:off x="3415004" y="4444368"/>
            <a:ext cx="410547" cy="45203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943FC928-4A61-4021-B663-D97D2DB6ADE6}"/>
              </a:ext>
            </a:extLst>
          </p:cNvPr>
          <p:cNvSpPr txBox="1"/>
          <p:nvPr/>
        </p:nvSpPr>
        <p:spPr>
          <a:xfrm>
            <a:off x="115295" y="5386693"/>
            <a:ext cx="3299709"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 HTTP Body</a:t>
            </a:r>
          </a:p>
          <a:p>
            <a:pPr lvl="0">
              <a:defRPr/>
            </a:pPr>
            <a:r>
              <a:rPr lang="en-US" sz="1000" dirty="0">
                <a:solidFill>
                  <a:schemeClr val="tx2"/>
                </a:solidFill>
                <a:latin typeface="Calibri" panose="020F0502020204030204" pitchFamily="34" charset="0"/>
              </a:rPr>
              <a:t>For HTTP Method PUT/ or POST.</a:t>
            </a:r>
          </a:p>
        </p:txBody>
      </p:sp>
      <p:cxnSp>
        <p:nvCxnSpPr>
          <p:cNvPr id="38" name="Straight Arrow Connector 37">
            <a:extLst>
              <a:ext uri="{FF2B5EF4-FFF2-40B4-BE49-F238E27FC236}">
                <a16:creationId xmlns:a16="http://schemas.microsoft.com/office/drawing/2014/main" id="{BE69DBB7-47DC-4E4C-A2B1-E58992FC2ECE}"/>
              </a:ext>
            </a:extLst>
          </p:cNvPr>
          <p:cNvCxnSpPr>
            <a:cxnSpLocks/>
            <a:stCxn id="37" idx="3"/>
          </p:cNvCxnSpPr>
          <p:nvPr/>
        </p:nvCxnSpPr>
        <p:spPr bwMode="gray">
          <a:xfrm flipV="1">
            <a:off x="3415004" y="5458408"/>
            <a:ext cx="1296955" cy="12834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8C15308A-E1EE-401C-BA31-C50DB89B20BF}"/>
              </a:ext>
            </a:extLst>
          </p:cNvPr>
          <p:cNvSpPr txBox="1"/>
          <p:nvPr/>
        </p:nvSpPr>
        <p:spPr>
          <a:xfrm>
            <a:off x="6596718" y="2075944"/>
            <a:ext cx="3044423" cy="400110"/>
          </a:xfrm>
          <a:prstGeom prst="rect">
            <a:avLst/>
          </a:prstGeom>
          <a:solidFill>
            <a:schemeClr val="bg1">
              <a:alpha val="90000"/>
            </a:schemeClr>
          </a:solidFill>
          <a:ln w="28575">
            <a:solidFill>
              <a:srgbClr val="FF0000"/>
            </a:solidFill>
          </a:ln>
        </p:spPr>
        <p:txBody>
          <a:bodyPr wrap="none" rtlCol="0">
            <a:spAutoFit/>
          </a:bodyPr>
          <a:lstStyle/>
          <a:p>
            <a:pPr lvl="0">
              <a:defRPr/>
            </a:pPr>
            <a:r>
              <a:rPr lang="en-US" sz="1000" dirty="0">
                <a:solidFill>
                  <a:schemeClr val="tx2"/>
                </a:solidFill>
                <a:latin typeface="Calibri" panose="020F0502020204030204" pitchFamily="34" charset="0"/>
              </a:rPr>
              <a:t>Optional: Expected Response code.</a:t>
            </a:r>
          </a:p>
          <a:p>
            <a:pPr lvl="0">
              <a:defRPr/>
            </a:pPr>
            <a:r>
              <a:rPr lang="en-US" sz="1000" dirty="0">
                <a:solidFill>
                  <a:schemeClr val="tx2"/>
                </a:solidFill>
                <a:latin typeface="Calibri" panose="020F0502020204030204" pitchFamily="34" charset="0"/>
              </a:rPr>
              <a:t>By default: 2xx and 3xx are considered valid responses.</a:t>
            </a:r>
          </a:p>
        </p:txBody>
      </p:sp>
      <p:cxnSp>
        <p:nvCxnSpPr>
          <p:cNvPr id="43" name="Straight Arrow Connector 42">
            <a:extLst>
              <a:ext uri="{FF2B5EF4-FFF2-40B4-BE49-F238E27FC236}">
                <a16:creationId xmlns:a16="http://schemas.microsoft.com/office/drawing/2014/main" id="{CBE5149D-954D-41B2-B01D-92FB1543B8FC}"/>
              </a:ext>
            </a:extLst>
          </p:cNvPr>
          <p:cNvCxnSpPr>
            <a:cxnSpLocks/>
            <a:stCxn id="42" idx="2"/>
          </p:cNvCxnSpPr>
          <p:nvPr/>
        </p:nvCxnSpPr>
        <p:spPr bwMode="gray">
          <a:xfrm>
            <a:off x="8118930" y="2476054"/>
            <a:ext cx="1295658" cy="74936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BB25AC30-DBE2-425D-9D2C-F71350CA801E}"/>
              </a:ext>
            </a:extLst>
          </p:cNvPr>
          <p:cNvSpPr txBox="1"/>
          <p:nvPr/>
        </p:nvSpPr>
        <p:spPr>
          <a:xfrm>
            <a:off x="6869316" y="4028824"/>
            <a:ext cx="3077117" cy="707886"/>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 Validate specific string in Pool Member HTTP Response.</a:t>
            </a:r>
          </a:p>
          <a:p>
            <a:pPr lvl="0">
              <a:defRPr/>
            </a:pPr>
            <a:r>
              <a:rPr lang="en-US" sz="1000" dirty="0">
                <a:solidFill>
                  <a:schemeClr val="tx2"/>
                </a:solidFill>
                <a:latin typeface="Calibri" panose="020F0502020204030204" pitchFamily="34" charset="0"/>
              </a:rPr>
              <a:t>String can be at any position in the Response Body (no limit of response body size).</a:t>
            </a:r>
          </a:p>
        </p:txBody>
      </p:sp>
      <p:cxnSp>
        <p:nvCxnSpPr>
          <p:cNvPr id="49" name="Straight Arrow Connector 48">
            <a:extLst>
              <a:ext uri="{FF2B5EF4-FFF2-40B4-BE49-F238E27FC236}">
                <a16:creationId xmlns:a16="http://schemas.microsoft.com/office/drawing/2014/main" id="{9B09BB83-8D2C-474D-AB62-8D260D53D318}"/>
              </a:ext>
            </a:extLst>
          </p:cNvPr>
          <p:cNvCxnSpPr>
            <a:cxnSpLocks/>
            <a:stCxn id="48" idx="0"/>
          </p:cNvCxnSpPr>
          <p:nvPr/>
        </p:nvCxnSpPr>
        <p:spPr bwMode="gray">
          <a:xfrm flipV="1">
            <a:off x="8407875" y="3694926"/>
            <a:ext cx="1006714" cy="33389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13321F62-192E-4427-B358-9AC91FA475F1}"/>
              </a:ext>
            </a:extLst>
          </p:cNvPr>
          <p:cNvSpPr txBox="1"/>
          <p:nvPr/>
        </p:nvSpPr>
        <p:spPr>
          <a:xfrm>
            <a:off x="102637" y="3439009"/>
            <a:ext cx="3312367" cy="1015663"/>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HTTP Version (1.0 and 1.1 are supported.</a:t>
            </a:r>
          </a:p>
          <a:p>
            <a:pPr lvl="0">
              <a:defRPr/>
            </a:pPr>
            <a:r>
              <a:rPr lang="en-US" sz="1000" dirty="0">
                <a:solidFill>
                  <a:schemeClr val="tx2"/>
                </a:solidFill>
                <a:latin typeface="Calibri" panose="020F0502020204030204" pitchFamily="34" charset="0"/>
              </a:rPr>
              <a:t>If HTTP1.1, Host header is automatically added.</a:t>
            </a:r>
          </a:p>
          <a:p>
            <a:pPr lvl="0">
              <a:defRPr/>
            </a:pPr>
            <a:r>
              <a:rPr lang="en-US" sz="1000" dirty="0">
                <a:solidFill>
                  <a:schemeClr val="tx2"/>
                </a:solidFill>
                <a:latin typeface="Calibri" panose="020F0502020204030204" pitchFamily="34" charset="0"/>
              </a:rPr>
              <a:t>  . For Pool Members using TCP port 80 or 443:</a:t>
            </a:r>
          </a:p>
          <a:p>
            <a:pPr lvl="0">
              <a:defRPr/>
            </a:pPr>
            <a:r>
              <a:rPr lang="en-US" sz="1000" dirty="0">
                <a:solidFill>
                  <a:schemeClr val="tx2"/>
                </a:solidFill>
                <a:latin typeface="Calibri" panose="020F0502020204030204" pitchFamily="34" charset="0"/>
              </a:rPr>
              <a:t>Host = " </a:t>
            </a:r>
            <a:r>
              <a:rPr lang="en-US" sz="1000" dirty="0" err="1">
                <a:solidFill>
                  <a:schemeClr val="tx2"/>
                </a:solidFill>
                <a:latin typeface="Calibri" panose="020F0502020204030204" pitchFamily="34" charset="0"/>
              </a:rPr>
              <a:t>PoolMember</a:t>
            </a:r>
            <a:r>
              <a:rPr lang="en-US" sz="1000" dirty="0">
                <a:solidFill>
                  <a:schemeClr val="tx2"/>
                </a:solidFill>
                <a:latin typeface="Calibri" panose="020F0502020204030204" pitchFamily="34" charset="0"/>
              </a:rPr>
              <a:t>-IP@" </a:t>
            </a:r>
          </a:p>
          <a:p>
            <a:pPr lvl="0">
              <a:defRPr/>
            </a:pPr>
            <a:r>
              <a:rPr lang="en-US" sz="1000" dirty="0">
                <a:solidFill>
                  <a:schemeClr val="tx2"/>
                </a:solidFill>
                <a:latin typeface="Calibri" panose="020F0502020204030204" pitchFamily="34" charset="0"/>
              </a:rPr>
              <a:t> . For Pool Members using other TCP ports:</a:t>
            </a:r>
          </a:p>
          <a:p>
            <a:pPr lvl="0">
              <a:defRPr/>
            </a:pPr>
            <a:r>
              <a:rPr lang="en-US" sz="1000" dirty="0">
                <a:solidFill>
                  <a:schemeClr val="tx2"/>
                </a:solidFill>
                <a:latin typeface="Calibri" panose="020F0502020204030204" pitchFamily="34" charset="0"/>
              </a:rPr>
              <a:t>Host = "</a:t>
            </a:r>
            <a:r>
              <a:rPr lang="en-US" sz="1000" dirty="0" err="1">
                <a:solidFill>
                  <a:schemeClr val="tx2"/>
                </a:solidFill>
                <a:latin typeface="Calibri" panose="020F0502020204030204" pitchFamily="34" charset="0"/>
              </a:rPr>
              <a:t>PoolMember</a:t>
            </a:r>
            <a:r>
              <a:rPr lang="en-US" sz="1000" dirty="0">
                <a:solidFill>
                  <a:schemeClr val="tx2"/>
                </a:solidFill>
                <a:latin typeface="Calibri" panose="020F0502020204030204" pitchFamily="34" charset="0"/>
              </a:rPr>
              <a:t>-IP@:Port"</a:t>
            </a:r>
          </a:p>
        </p:txBody>
      </p:sp>
      <p:cxnSp>
        <p:nvCxnSpPr>
          <p:cNvPr id="24" name="Straight Arrow Connector 23">
            <a:extLst>
              <a:ext uri="{FF2B5EF4-FFF2-40B4-BE49-F238E27FC236}">
                <a16:creationId xmlns:a16="http://schemas.microsoft.com/office/drawing/2014/main" id="{73BDED45-C672-45F9-A5ED-25961FBE4275}"/>
              </a:ext>
            </a:extLst>
          </p:cNvPr>
          <p:cNvCxnSpPr>
            <a:cxnSpLocks/>
            <a:stCxn id="23" idx="3"/>
          </p:cNvCxnSpPr>
          <p:nvPr/>
        </p:nvCxnSpPr>
        <p:spPr bwMode="gray">
          <a:xfrm flipV="1">
            <a:off x="3415004" y="3637897"/>
            <a:ext cx="1296955" cy="30894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21" name="Picture 20">
            <a:extLst>
              <a:ext uri="{FF2B5EF4-FFF2-40B4-BE49-F238E27FC236}">
                <a16:creationId xmlns:a16="http://schemas.microsoft.com/office/drawing/2014/main" id="{61DF61DF-715A-4C39-895E-89ED07B4F7A5}"/>
              </a:ext>
            </a:extLst>
          </p:cNvPr>
          <p:cNvPicPr>
            <a:picLocks noChangeAspect="1"/>
          </p:cNvPicPr>
          <p:nvPr/>
        </p:nvPicPr>
        <p:blipFill>
          <a:blip r:embed="rId4"/>
          <a:stretch>
            <a:fillRect/>
          </a:stretch>
        </p:blipFill>
        <p:spPr>
          <a:xfrm>
            <a:off x="9058712" y="238955"/>
            <a:ext cx="2884877" cy="1097680"/>
          </a:xfrm>
          <a:prstGeom prst="rect">
            <a:avLst/>
          </a:prstGeom>
        </p:spPr>
      </p:pic>
    </p:spTree>
    <p:extLst>
      <p:ext uri="{BB962C8B-B14F-4D97-AF65-F5344CB8AC3E}">
        <p14:creationId xmlns:p14="http://schemas.microsoft.com/office/powerpoint/2010/main" val="2242235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Create HTTPS Monitor</a:t>
            </a:r>
          </a:p>
          <a:p>
            <a:pPr lvl="1"/>
            <a:r>
              <a:rPr lang="en-US" dirty="0"/>
              <a:t>Under Networking – Load Balancing – Monitors</a:t>
            </a:r>
          </a:p>
          <a:p>
            <a:pPr lvl="2"/>
            <a:r>
              <a:rPr lang="en-US" dirty="0"/>
              <a:t>Add Active Monitor – HTTPS (1/3)</a:t>
            </a:r>
          </a:p>
        </p:txBody>
      </p:sp>
      <p:pic>
        <p:nvPicPr>
          <p:cNvPr id="6" name="Picture 5">
            <a:extLst>
              <a:ext uri="{FF2B5EF4-FFF2-40B4-BE49-F238E27FC236}">
                <a16:creationId xmlns:a16="http://schemas.microsoft.com/office/drawing/2014/main" id="{FF07FF2E-F7C9-4CAF-9BCF-DB2287468648}"/>
              </a:ext>
            </a:extLst>
          </p:cNvPr>
          <p:cNvPicPr>
            <a:picLocks noChangeAspect="1"/>
          </p:cNvPicPr>
          <p:nvPr/>
        </p:nvPicPr>
        <p:blipFill>
          <a:blip r:embed="rId2"/>
          <a:stretch>
            <a:fillRect/>
          </a:stretch>
        </p:blipFill>
        <p:spPr>
          <a:xfrm>
            <a:off x="1308742" y="2698592"/>
            <a:ext cx="9982200" cy="3733800"/>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Active Monitor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HTTPS (1/3)</a:t>
            </a:r>
          </a:p>
        </p:txBody>
      </p:sp>
      <p:sp>
        <p:nvSpPr>
          <p:cNvPr id="7" name="Rectangle 6">
            <a:extLst>
              <a:ext uri="{FF2B5EF4-FFF2-40B4-BE49-F238E27FC236}">
                <a16:creationId xmlns:a16="http://schemas.microsoft.com/office/drawing/2014/main" id="{C91E06BC-E63B-442D-9202-CAE5B10F5D8A}"/>
              </a:ext>
            </a:extLst>
          </p:cNvPr>
          <p:cNvSpPr/>
          <p:nvPr/>
        </p:nvSpPr>
        <p:spPr bwMode="auto">
          <a:xfrm>
            <a:off x="4418251" y="3964143"/>
            <a:ext cx="396510" cy="250853"/>
          </a:xfrm>
          <a:prstGeom prst="rect">
            <a:avLst/>
          </a:prstGeom>
          <a:noFill/>
          <a:ln w="38100">
            <a:solidFill>
              <a:srgbClr val="FF0000"/>
            </a:solidFill>
            <a:round/>
            <a:headEnd/>
            <a:tailEnd/>
          </a:ln>
        </p:spPr>
        <p:txBody>
          <a:bodyPr wrap="none" lIns="0" tIns="0" rIns="0" bIns="0" rtlCol="0" anchor="ctr"/>
          <a:lstStyle/>
          <a:p>
            <a:pPr marL="0" marR="0" indent="0" algn="ctr" defTabSz="914400" eaLnBrk="1" latinLnBrk="0" hangingPunct="1">
              <a:lnSpc>
                <a:spcPct val="100000"/>
              </a:lnSpc>
              <a:buClrTx/>
              <a:buSzTx/>
              <a:buFontTx/>
              <a:buNone/>
              <a:tabLst/>
            </a:pPr>
            <a:endParaRPr lang="en-US" sz="1800" dirty="0">
              <a:solidFill>
                <a:srgbClr val="FFFFFF"/>
              </a:solidFill>
              <a:latin typeface="Calibri" panose="020F0502020204030204" pitchFamily="34" charset="0"/>
            </a:endParaRPr>
          </a:p>
        </p:txBody>
      </p:sp>
      <p:sp>
        <p:nvSpPr>
          <p:cNvPr id="8" name="TextBox 7">
            <a:extLst>
              <a:ext uri="{FF2B5EF4-FFF2-40B4-BE49-F238E27FC236}">
                <a16:creationId xmlns:a16="http://schemas.microsoft.com/office/drawing/2014/main" id="{FD779368-FEB5-4D77-963D-73E5A38DF7AA}"/>
              </a:ext>
            </a:extLst>
          </p:cNvPr>
          <p:cNvSpPr txBox="1"/>
          <p:nvPr/>
        </p:nvSpPr>
        <p:spPr>
          <a:xfrm>
            <a:off x="6898407" y="2322795"/>
            <a:ext cx="1194558" cy="246221"/>
          </a:xfrm>
          <a:prstGeom prst="rect">
            <a:avLst/>
          </a:prstGeom>
          <a:solidFill>
            <a:schemeClr val="bg1">
              <a:alpha val="90000"/>
            </a:schemeClr>
          </a:solidFill>
          <a:ln w="28575">
            <a:solidFill>
              <a:srgbClr val="FF0000"/>
            </a:solidFill>
          </a:ln>
        </p:spPr>
        <p:txBody>
          <a:bodyPr wrap="none" rtlCol="0">
            <a:spAutoFit/>
          </a:bodyPr>
          <a:lstStyle/>
          <a:p>
            <a:pPr lvl="0">
              <a:defRPr/>
            </a:pPr>
            <a:r>
              <a:rPr lang="en-US" sz="1000" dirty="0">
                <a:solidFill>
                  <a:schemeClr val="tx2"/>
                </a:solidFill>
                <a:latin typeface="Calibri" panose="020F0502020204030204" pitchFamily="34" charset="0"/>
              </a:rPr>
              <a:t>LB Monitor Interval</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7106632" y="2569016"/>
            <a:ext cx="389054" cy="146708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7DFD6BE7-B795-4DA7-9E2D-0264FC2F5EB5}"/>
              </a:ext>
            </a:extLst>
          </p:cNvPr>
          <p:cNvSpPr txBox="1"/>
          <p:nvPr/>
        </p:nvSpPr>
        <p:spPr>
          <a:xfrm>
            <a:off x="8832717" y="2270489"/>
            <a:ext cx="1867819" cy="400110"/>
          </a:xfrm>
          <a:prstGeom prst="rect">
            <a:avLst/>
          </a:prstGeom>
          <a:solidFill>
            <a:schemeClr val="bg1">
              <a:alpha val="90000"/>
            </a:schemeClr>
          </a:solidFill>
          <a:ln w="28575">
            <a:solidFill>
              <a:srgbClr val="FF0000"/>
            </a:solidFill>
          </a:ln>
        </p:spPr>
        <p:txBody>
          <a:bodyPr wrap="none" rtlCol="0" anchor="b">
            <a:spAutoFit/>
          </a:bodyPr>
          <a:lstStyle/>
          <a:p>
            <a:pPr lvl="0">
              <a:defRPr/>
            </a:pPr>
            <a:r>
              <a:rPr lang="en-US" sz="1000" dirty="0">
                <a:solidFill>
                  <a:schemeClr val="tx2"/>
                </a:solidFill>
                <a:latin typeface="Calibri" panose="020F0502020204030204" pitchFamily="34" charset="0"/>
              </a:rPr>
              <a:t>How long does LB Monitor waits</a:t>
            </a:r>
          </a:p>
          <a:p>
            <a:pPr lvl="0">
              <a:defRPr/>
            </a:pPr>
            <a:r>
              <a:rPr lang="en-US" sz="1000" dirty="0">
                <a:solidFill>
                  <a:schemeClr val="tx2"/>
                </a:solidFill>
                <a:latin typeface="Calibri" panose="020F0502020204030204" pitchFamily="34" charset="0"/>
              </a:rPr>
              <a:t>for the Pool Member response</a:t>
            </a:r>
          </a:p>
        </p:txBody>
      </p:sp>
      <p:cxnSp>
        <p:nvCxnSpPr>
          <p:cNvPr id="12" name="Straight Arrow Connector 11">
            <a:extLst>
              <a:ext uri="{FF2B5EF4-FFF2-40B4-BE49-F238E27FC236}">
                <a16:creationId xmlns:a16="http://schemas.microsoft.com/office/drawing/2014/main" id="{0DD6B0E8-B3AC-46EC-B4B9-FABF5E52F4D2}"/>
              </a:ext>
            </a:extLst>
          </p:cNvPr>
          <p:cNvCxnSpPr>
            <a:cxnSpLocks/>
            <a:stCxn id="11" idx="2"/>
          </p:cNvCxnSpPr>
          <p:nvPr/>
        </p:nvCxnSpPr>
        <p:spPr bwMode="gray">
          <a:xfrm flipH="1">
            <a:off x="8615082" y="2670599"/>
            <a:ext cx="1151545" cy="140551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4FF0E97-4851-430E-8C9B-78A8B23CF145}"/>
              </a:ext>
            </a:extLst>
          </p:cNvPr>
          <p:cNvSpPr txBox="1"/>
          <p:nvPr/>
        </p:nvSpPr>
        <p:spPr>
          <a:xfrm>
            <a:off x="4814762" y="4569447"/>
            <a:ext cx="243158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many consecutive failures before LB Monitor considers the Pool Member down</a:t>
            </a:r>
          </a:p>
        </p:txBody>
      </p:sp>
      <p:cxnSp>
        <p:nvCxnSpPr>
          <p:cNvPr id="18" name="Straight Arrow Connector 17">
            <a:extLst>
              <a:ext uri="{FF2B5EF4-FFF2-40B4-BE49-F238E27FC236}">
                <a16:creationId xmlns:a16="http://schemas.microsoft.com/office/drawing/2014/main" id="{12AE3053-7552-4586-9FCB-0D2A18ACEA26}"/>
              </a:ext>
            </a:extLst>
          </p:cNvPr>
          <p:cNvCxnSpPr>
            <a:cxnSpLocks/>
            <a:stCxn id="17" idx="3"/>
          </p:cNvCxnSpPr>
          <p:nvPr/>
        </p:nvCxnSpPr>
        <p:spPr bwMode="gray">
          <a:xfrm flipV="1">
            <a:off x="7246342" y="4494092"/>
            <a:ext cx="1459119" cy="27541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058F240D-7F5C-4504-B42B-40440FB878C8}"/>
              </a:ext>
            </a:extLst>
          </p:cNvPr>
          <p:cNvSpPr txBox="1"/>
          <p:nvPr/>
        </p:nvSpPr>
        <p:spPr>
          <a:xfrm>
            <a:off x="9465174" y="4936481"/>
            <a:ext cx="225337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many consecutive successes before LB Monitor considers the Pool Member up</a:t>
            </a:r>
          </a:p>
        </p:txBody>
      </p:sp>
      <p:cxnSp>
        <p:nvCxnSpPr>
          <p:cNvPr id="24" name="Straight Arrow Connector 23">
            <a:extLst>
              <a:ext uri="{FF2B5EF4-FFF2-40B4-BE49-F238E27FC236}">
                <a16:creationId xmlns:a16="http://schemas.microsoft.com/office/drawing/2014/main" id="{463C4029-420D-47D7-B72B-66C83F6DE05D}"/>
              </a:ext>
            </a:extLst>
          </p:cNvPr>
          <p:cNvCxnSpPr>
            <a:cxnSpLocks/>
            <a:stCxn id="23" idx="1"/>
          </p:cNvCxnSpPr>
          <p:nvPr/>
        </p:nvCxnSpPr>
        <p:spPr bwMode="gray">
          <a:xfrm flipH="1" flipV="1">
            <a:off x="8848642" y="4936481"/>
            <a:ext cx="616532" cy="27699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27558AB4-89FE-4939-A27A-452903A79EEE}"/>
              </a:ext>
            </a:extLst>
          </p:cNvPr>
          <p:cNvSpPr txBox="1"/>
          <p:nvPr/>
        </p:nvSpPr>
        <p:spPr>
          <a:xfrm>
            <a:off x="5614226" y="5868987"/>
            <a:ext cx="1632114" cy="246221"/>
          </a:xfrm>
          <a:prstGeom prst="rect">
            <a:avLst/>
          </a:prstGeom>
          <a:solidFill>
            <a:schemeClr val="bg1">
              <a:alpha val="90000"/>
            </a:schemeClr>
          </a:solidFill>
          <a:ln w="28575">
            <a:solidFill>
              <a:srgbClr val="FF0000"/>
            </a:solidFill>
          </a:ln>
        </p:spPr>
        <p:txBody>
          <a:bodyPr wrap="square" rtlCol="0" anchor="b">
            <a:spAutoFit/>
          </a:bodyPr>
          <a:lstStyle/>
          <a:p>
            <a:pPr lvl="0" algn="ctr">
              <a:defRPr/>
            </a:pPr>
            <a:r>
              <a:rPr lang="en-US" sz="1000" dirty="0">
                <a:solidFill>
                  <a:schemeClr val="tx2"/>
                </a:solidFill>
                <a:latin typeface="Calibri" panose="020F0502020204030204" pitchFamily="34" charset="0"/>
              </a:rPr>
              <a:t>See next slides</a:t>
            </a:r>
          </a:p>
        </p:txBody>
      </p:sp>
      <p:cxnSp>
        <p:nvCxnSpPr>
          <p:cNvPr id="30" name="Straight Arrow Connector 29">
            <a:extLst>
              <a:ext uri="{FF2B5EF4-FFF2-40B4-BE49-F238E27FC236}">
                <a16:creationId xmlns:a16="http://schemas.microsoft.com/office/drawing/2014/main" id="{EF144672-AF3E-4AC5-BD50-D8AEFE7E6372}"/>
              </a:ext>
            </a:extLst>
          </p:cNvPr>
          <p:cNvCxnSpPr>
            <a:cxnSpLocks/>
            <a:stCxn id="29" idx="1"/>
          </p:cNvCxnSpPr>
          <p:nvPr/>
        </p:nvCxnSpPr>
        <p:spPr bwMode="gray">
          <a:xfrm flipH="1" flipV="1">
            <a:off x="4189446" y="5646246"/>
            <a:ext cx="1424780" cy="34585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EA69104D-EE37-461D-9400-4632F817C823}"/>
              </a:ext>
            </a:extLst>
          </p:cNvPr>
          <p:cNvCxnSpPr>
            <a:cxnSpLocks/>
            <a:stCxn id="29" idx="3"/>
          </p:cNvCxnSpPr>
          <p:nvPr/>
        </p:nvCxnSpPr>
        <p:spPr bwMode="gray">
          <a:xfrm flipV="1">
            <a:off x="7246340" y="5643528"/>
            <a:ext cx="1368741" cy="34857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EF5D7181-AE43-4713-9A55-AD2934FD0AA1}"/>
              </a:ext>
            </a:extLst>
          </p:cNvPr>
          <p:cNvSpPr txBox="1"/>
          <p:nvPr/>
        </p:nvSpPr>
        <p:spPr>
          <a:xfrm>
            <a:off x="3421508" y="3062755"/>
            <a:ext cx="3695588" cy="553998"/>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TCP Pool Member port tested.</a:t>
            </a:r>
          </a:p>
          <a:p>
            <a:pPr lvl="0">
              <a:defRPr/>
            </a:pPr>
            <a:r>
              <a:rPr lang="en-US" sz="1000" dirty="0">
                <a:solidFill>
                  <a:schemeClr val="tx2"/>
                </a:solidFill>
                <a:latin typeface="Calibri" panose="020F0502020204030204" pitchFamily="34" charset="0"/>
              </a:rPr>
              <a:t>If not specified, Pool member port is used by Monitor.</a:t>
            </a:r>
          </a:p>
        </p:txBody>
      </p:sp>
      <p:cxnSp>
        <p:nvCxnSpPr>
          <p:cNvPr id="33" name="Straight Arrow Connector 32">
            <a:extLst>
              <a:ext uri="{FF2B5EF4-FFF2-40B4-BE49-F238E27FC236}">
                <a16:creationId xmlns:a16="http://schemas.microsoft.com/office/drawing/2014/main" id="{FAD06A3D-8240-4AC7-B740-994251A00D40}"/>
              </a:ext>
            </a:extLst>
          </p:cNvPr>
          <p:cNvCxnSpPr>
            <a:cxnSpLocks/>
          </p:cNvCxnSpPr>
          <p:nvPr/>
        </p:nvCxnSpPr>
        <p:spPr bwMode="gray">
          <a:xfrm>
            <a:off x="5481102" y="3616753"/>
            <a:ext cx="133124" cy="34739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FCB90E0B-2C49-4F38-A587-0BBF1EC9137A}"/>
              </a:ext>
            </a:extLst>
          </p:cNvPr>
          <p:cNvCxnSpPr>
            <a:cxnSpLocks/>
            <a:stCxn id="29" idx="1"/>
          </p:cNvCxnSpPr>
          <p:nvPr/>
        </p:nvCxnSpPr>
        <p:spPr bwMode="gray">
          <a:xfrm flipH="1" flipV="1">
            <a:off x="4189446" y="5868987"/>
            <a:ext cx="1424780" cy="12311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91A30FA8-2F27-4019-8318-53AA8B0F1FA2}"/>
              </a:ext>
            </a:extLst>
          </p:cNvPr>
          <p:cNvSpPr/>
          <p:nvPr/>
        </p:nvSpPr>
        <p:spPr>
          <a:xfrm>
            <a:off x="8896350" y="130175"/>
            <a:ext cx="3028858" cy="132585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8" name="Picture 27">
            <a:extLst>
              <a:ext uri="{FF2B5EF4-FFF2-40B4-BE49-F238E27FC236}">
                <a16:creationId xmlns:a16="http://schemas.microsoft.com/office/drawing/2014/main" id="{987C37C1-EAD3-4385-9C77-4F866627457D}"/>
              </a:ext>
            </a:extLst>
          </p:cNvPr>
          <p:cNvPicPr>
            <a:picLocks noChangeAspect="1"/>
          </p:cNvPicPr>
          <p:nvPr/>
        </p:nvPicPr>
        <p:blipFill>
          <a:blip r:embed="rId3"/>
          <a:stretch>
            <a:fillRect/>
          </a:stretch>
        </p:blipFill>
        <p:spPr>
          <a:xfrm>
            <a:off x="9058712" y="238955"/>
            <a:ext cx="2884877" cy="1097680"/>
          </a:xfrm>
          <a:prstGeom prst="rect">
            <a:avLst/>
          </a:prstGeom>
        </p:spPr>
      </p:pic>
    </p:spTree>
    <p:extLst>
      <p:ext uri="{BB962C8B-B14F-4D97-AF65-F5344CB8AC3E}">
        <p14:creationId xmlns:p14="http://schemas.microsoft.com/office/powerpoint/2010/main" val="153957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pPr lvl="2"/>
            <a:r>
              <a:rPr lang="en-US" dirty="0"/>
              <a:t>Add Active Monitor – HTTPS (2/3)</a:t>
            </a:r>
          </a:p>
        </p:txBody>
      </p:sp>
      <p:pic>
        <p:nvPicPr>
          <p:cNvPr id="19" name="Picture 18">
            <a:extLst>
              <a:ext uri="{FF2B5EF4-FFF2-40B4-BE49-F238E27FC236}">
                <a16:creationId xmlns:a16="http://schemas.microsoft.com/office/drawing/2014/main" id="{DABE4ADC-B5AC-40A3-81AB-C8D496E627C7}"/>
              </a:ext>
            </a:extLst>
          </p:cNvPr>
          <p:cNvPicPr>
            <a:picLocks noChangeAspect="1"/>
          </p:cNvPicPr>
          <p:nvPr/>
        </p:nvPicPr>
        <p:blipFill>
          <a:blip r:embed="rId2"/>
          <a:stretch>
            <a:fillRect/>
          </a:stretch>
        </p:blipFill>
        <p:spPr>
          <a:xfrm>
            <a:off x="2015895" y="2374710"/>
            <a:ext cx="4317206" cy="3837146"/>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Active Monitor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HTTPS (2/3)</a:t>
            </a:r>
          </a:p>
        </p:txBody>
      </p:sp>
      <p:pic>
        <p:nvPicPr>
          <p:cNvPr id="13" name="Picture 12">
            <a:extLst>
              <a:ext uri="{FF2B5EF4-FFF2-40B4-BE49-F238E27FC236}">
                <a16:creationId xmlns:a16="http://schemas.microsoft.com/office/drawing/2014/main" id="{3F5093CD-3CEC-4DF6-BFD5-A1FC17E7E44E}"/>
              </a:ext>
            </a:extLst>
          </p:cNvPr>
          <p:cNvPicPr>
            <a:picLocks noChangeAspect="1"/>
          </p:cNvPicPr>
          <p:nvPr/>
        </p:nvPicPr>
        <p:blipFill rotWithShape="1">
          <a:blip r:embed="rId3"/>
          <a:srcRect b="993"/>
          <a:stretch/>
        </p:blipFill>
        <p:spPr>
          <a:xfrm>
            <a:off x="6699356" y="2386455"/>
            <a:ext cx="4473893" cy="3865056"/>
          </a:xfrm>
          <a:prstGeom prst="rect">
            <a:avLst/>
          </a:prstGeom>
        </p:spPr>
      </p:pic>
      <p:sp>
        <p:nvSpPr>
          <p:cNvPr id="25" name="TextBox 24">
            <a:extLst>
              <a:ext uri="{FF2B5EF4-FFF2-40B4-BE49-F238E27FC236}">
                <a16:creationId xmlns:a16="http://schemas.microsoft.com/office/drawing/2014/main" id="{81BE6038-4146-42CE-B149-84FCAC60A53D}"/>
              </a:ext>
            </a:extLst>
          </p:cNvPr>
          <p:cNvSpPr txBox="1"/>
          <p:nvPr/>
        </p:nvSpPr>
        <p:spPr>
          <a:xfrm>
            <a:off x="1424666" y="2715523"/>
            <a:ext cx="902811" cy="246221"/>
          </a:xfrm>
          <a:prstGeom prst="rect">
            <a:avLst/>
          </a:prstGeom>
          <a:solidFill>
            <a:schemeClr val="bg1">
              <a:alpha val="90000"/>
            </a:schemeClr>
          </a:solidFill>
          <a:ln w="28575">
            <a:solidFill>
              <a:srgbClr val="FF0000"/>
            </a:solidFill>
          </a:ln>
        </p:spPr>
        <p:txBody>
          <a:bodyPr wrap="none" rtlCol="0">
            <a:spAutoFit/>
          </a:bodyPr>
          <a:lstStyle/>
          <a:p>
            <a:pPr lvl="0">
              <a:defRPr/>
            </a:pPr>
            <a:r>
              <a:rPr lang="en-US" sz="1000" dirty="0">
                <a:solidFill>
                  <a:schemeClr val="tx2"/>
                </a:solidFill>
                <a:latin typeface="Calibri" panose="020F0502020204030204" pitchFamily="34" charset="0"/>
              </a:rPr>
              <a:t>HTTP Method</a:t>
            </a:r>
          </a:p>
        </p:txBody>
      </p:sp>
      <p:cxnSp>
        <p:nvCxnSpPr>
          <p:cNvPr id="26" name="Straight Arrow Connector 25">
            <a:extLst>
              <a:ext uri="{FF2B5EF4-FFF2-40B4-BE49-F238E27FC236}">
                <a16:creationId xmlns:a16="http://schemas.microsoft.com/office/drawing/2014/main" id="{135CA463-BE84-4834-BEC9-D30A985CFC33}"/>
              </a:ext>
            </a:extLst>
          </p:cNvPr>
          <p:cNvCxnSpPr>
            <a:cxnSpLocks/>
            <a:stCxn id="25" idx="3"/>
          </p:cNvCxnSpPr>
          <p:nvPr/>
        </p:nvCxnSpPr>
        <p:spPr bwMode="gray">
          <a:xfrm>
            <a:off x="2327477" y="2838634"/>
            <a:ext cx="2384482" cy="36867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61E7473B-87A8-4D87-80DD-B155657DFD12}"/>
              </a:ext>
            </a:extLst>
          </p:cNvPr>
          <p:cNvSpPr txBox="1"/>
          <p:nvPr/>
        </p:nvSpPr>
        <p:spPr>
          <a:xfrm>
            <a:off x="1424666" y="3084201"/>
            <a:ext cx="1071127"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HTTP URL</a:t>
            </a:r>
          </a:p>
        </p:txBody>
      </p:sp>
      <p:cxnSp>
        <p:nvCxnSpPr>
          <p:cNvPr id="31" name="Straight Arrow Connector 30">
            <a:extLst>
              <a:ext uri="{FF2B5EF4-FFF2-40B4-BE49-F238E27FC236}">
                <a16:creationId xmlns:a16="http://schemas.microsoft.com/office/drawing/2014/main" id="{B2E8C5FD-1584-4B68-BCB5-CFC2E8998F76}"/>
              </a:ext>
            </a:extLst>
          </p:cNvPr>
          <p:cNvCxnSpPr>
            <a:cxnSpLocks/>
            <a:stCxn id="28" idx="3"/>
          </p:cNvCxnSpPr>
          <p:nvPr/>
        </p:nvCxnSpPr>
        <p:spPr bwMode="gray">
          <a:xfrm>
            <a:off x="2495793" y="3207312"/>
            <a:ext cx="2216166" cy="22168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6394342C-2C6F-4FE5-BEA7-D44A1D49CD74}"/>
              </a:ext>
            </a:extLst>
          </p:cNvPr>
          <p:cNvSpPr txBox="1"/>
          <p:nvPr/>
        </p:nvSpPr>
        <p:spPr>
          <a:xfrm>
            <a:off x="115295" y="4696349"/>
            <a:ext cx="3299709"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 Insert HTTP headers</a:t>
            </a:r>
          </a:p>
          <a:p>
            <a:pPr lvl="0">
              <a:defRPr/>
            </a:pPr>
            <a:r>
              <a:rPr lang="en-US" sz="1000" dirty="0">
                <a:solidFill>
                  <a:schemeClr val="tx2"/>
                </a:solidFill>
                <a:latin typeface="Calibri" panose="020F0502020204030204" pitchFamily="34" charset="0"/>
              </a:rPr>
              <a:t>In this example, HTTP Host with FQDN is added.</a:t>
            </a:r>
          </a:p>
        </p:txBody>
      </p:sp>
      <p:cxnSp>
        <p:nvCxnSpPr>
          <p:cNvPr id="35" name="Straight Arrow Connector 34">
            <a:extLst>
              <a:ext uri="{FF2B5EF4-FFF2-40B4-BE49-F238E27FC236}">
                <a16:creationId xmlns:a16="http://schemas.microsoft.com/office/drawing/2014/main" id="{854B0252-A603-48B0-B853-6B62C156407F}"/>
              </a:ext>
            </a:extLst>
          </p:cNvPr>
          <p:cNvCxnSpPr>
            <a:cxnSpLocks/>
            <a:stCxn id="34" idx="3"/>
          </p:cNvCxnSpPr>
          <p:nvPr/>
        </p:nvCxnSpPr>
        <p:spPr bwMode="gray">
          <a:xfrm flipV="1">
            <a:off x="3415004" y="4444368"/>
            <a:ext cx="410547" cy="45203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943FC928-4A61-4021-B663-D97D2DB6ADE6}"/>
              </a:ext>
            </a:extLst>
          </p:cNvPr>
          <p:cNvSpPr txBox="1"/>
          <p:nvPr/>
        </p:nvSpPr>
        <p:spPr>
          <a:xfrm>
            <a:off x="115295" y="5386693"/>
            <a:ext cx="3299709"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 HTTP Body</a:t>
            </a:r>
          </a:p>
          <a:p>
            <a:pPr lvl="0">
              <a:defRPr/>
            </a:pPr>
            <a:r>
              <a:rPr lang="en-US" sz="1000" dirty="0">
                <a:solidFill>
                  <a:schemeClr val="tx2"/>
                </a:solidFill>
                <a:latin typeface="Calibri" panose="020F0502020204030204" pitchFamily="34" charset="0"/>
              </a:rPr>
              <a:t>For HTTP Method PUT/ or POST.</a:t>
            </a:r>
          </a:p>
        </p:txBody>
      </p:sp>
      <p:cxnSp>
        <p:nvCxnSpPr>
          <p:cNvPr id="38" name="Straight Arrow Connector 37">
            <a:extLst>
              <a:ext uri="{FF2B5EF4-FFF2-40B4-BE49-F238E27FC236}">
                <a16:creationId xmlns:a16="http://schemas.microsoft.com/office/drawing/2014/main" id="{BE69DBB7-47DC-4E4C-A2B1-E58992FC2ECE}"/>
              </a:ext>
            </a:extLst>
          </p:cNvPr>
          <p:cNvCxnSpPr>
            <a:cxnSpLocks/>
            <a:stCxn id="37" idx="3"/>
          </p:cNvCxnSpPr>
          <p:nvPr/>
        </p:nvCxnSpPr>
        <p:spPr bwMode="gray">
          <a:xfrm flipV="1">
            <a:off x="3415004" y="5458408"/>
            <a:ext cx="1296955" cy="12834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8C15308A-E1EE-401C-BA31-C50DB89B20BF}"/>
              </a:ext>
            </a:extLst>
          </p:cNvPr>
          <p:cNvSpPr txBox="1"/>
          <p:nvPr/>
        </p:nvSpPr>
        <p:spPr>
          <a:xfrm>
            <a:off x="6596718" y="2075944"/>
            <a:ext cx="3063659" cy="400110"/>
          </a:xfrm>
          <a:prstGeom prst="rect">
            <a:avLst/>
          </a:prstGeom>
          <a:solidFill>
            <a:schemeClr val="bg1">
              <a:alpha val="90000"/>
            </a:schemeClr>
          </a:solidFill>
          <a:ln w="28575">
            <a:solidFill>
              <a:srgbClr val="FF0000"/>
            </a:solidFill>
          </a:ln>
        </p:spPr>
        <p:txBody>
          <a:bodyPr wrap="none" rtlCol="0">
            <a:spAutoFit/>
          </a:bodyPr>
          <a:lstStyle/>
          <a:p>
            <a:pPr lvl="0">
              <a:defRPr/>
            </a:pPr>
            <a:r>
              <a:rPr lang="en-US" sz="1000" dirty="0">
                <a:solidFill>
                  <a:schemeClr val="tx2"/>
                </a:solidFill>
                <a:latin typeface="Calibri" panose="020F0502020204030204" pitchFamily="34" charset="0"/>
              </a:rPr>
              <a:t>Optional: Expected Response code.</a:t>
            </a:r>
          </a:p>
          <a:p>
            <a:pPr lvl="0">
              <a:defRPr/>
            </a:pPr>
            <a:r>
              <a:rPr lang="en-US" sz="1000" dirty="0">
                <a:solidFill>
                  <a:schemeClr val="tx2"/>
                </a:solidFill>
                <a:latin typeface="Calibri" panose="020F0502020204030204" pitchFamily="34" charset="0"/>
              </a:rPr>
              <a:t>By default: 2</a:t>
            </a:r>
            <a:r>
              <a:rPr lang="fr-FR" sz="1000" dirty="0">
                <a:solidFill>
                  <a:schemeClr val="tx2"/>
                </a:solidFill>
                <a:latin typeface="Calibri" panose="020F0502020204030204" pitchFamily="34" charset="0"/>
              </a:rPr>
              <a:t>00</a:t>
            </a:r>
            <a:r>
              <a:rPr lang="en-US" sz="1000" dirty="0">
                <a:solidFill>
                  <a:schemeClr val="tx2"/>
                </a:solidFill>
                <a:latin typeface="Calibri" panose="020F0502020204030204" pitchFamily="34" charset="0"/>
              </a:rPr>
              <a:t> and 3xx are considered valid responses.</a:t>
            </a:r>
          </a:p>
        </p:txBody>
      </p:sp>
      <p:cxnSp>
        <p:nvCxnSpPr>
          <p:cNvPr id="43" name="Straight Arrow Connector 42">
            <a:extLst>
              <a:ext uri="{FF2B5EF4-FFF2-40B4-BE49-F238E27FC236}">
                <a16:creationId xmlns:a16="http://schemas.microsoft.com/office/drawing/2014/main" id="{CBE5149D-954D-41B2-B01D-92FB1543B8FC}"/>
              </a:ext>
            </a:extLst>
          </p:cNvPr>
          <p:cNvCxnSpPr>
            <a:cxnSpLocks/>
            <a:stCxn id="42" idx="2"/>
          </p:cNvCxnSpPr>
          <p:nvPr/>
        </p:nvCxnSpPr>
        <p:spPr bwMode="gray">
          <a:xfrm>
            <a:off x="8128548" y="2476054"/>
            <a:ext cx="1286040" cy="74936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BB25AC30-DBE2-425D-9D2C-F71350CA801E}"/>
              </a:ext>
            </a:extLst>
          </p:cNvPr>
          <p:cNvSpPr txBox="1"/>
          <p:nvPr/>
        </p:nvSpPr>
        <p:spPr>
          <a:xfrm>
            <a:off x="6869316" y="4028824"/>
            <a:ext cx="3077117"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 Validate specific string in Pool Member HTTP Response</a:t>
            </a:r>
          </a:p>
        </p:txBody>
      </p:sp>
      <p:cxnSp>
        <p:nvCxnSpPr>
          <p:cNvPr id="49" name="Straight Arrow Connector 48">
            <a:extLst>
              <a:ext uri="{FF2B5EF4-FFF2-40B4-BE49-F238E27FC236}">
                <a16:creationId xmlns:a16="http://schemas.microsoft.com/office/drawing/2014/main" id="{9B09BB83-8D2C-474D-AB62-8D260D53D318}"/>
              </a:ext>
            </a:extLst>
          </p:cNvPr>
          <p:cNvCxnSpPr>
            <a:cxnSpLocks/>
            <a:stCxn id="48" idx="0"/>
          </p:cNvCxnSpPr>
          <p:nvPr/>
        </p:nvCxnSpPr>
        <p:spPr bwMode="gray">
          <a:xfrm flipV="1">
            <a:off x="8407875" y="3694926"/>
            <a:ext cx="1006714" cy="33389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13321F62-192E-4427-B358-9AC91FA475F1}"/>
              </a:ext>
            </a:extLst>
          </p:cNvPr>
          <p:cNvSpPr txBox="1"/>
          <p:nvPr/>
        </p:nvSpPr>
        <p:spPr>
          <a:xfrm>
            <a:off x="102637" y="3439009"/>
            <a:ext cx="3312367" cy="1015663"/>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HTTP Version (1.0 and 1.1 are supported.</a:t>
            </a:r>
          </a:p>
          <a:p>
            <a:pPr lvl="0">
              <a:defRPr/>
            </a:pPr>
            <a:r>
              <a:rPr lang="en-US" sz="1000" dirty="0">
                <a:solidFill>
                  <a:schemeClr val="tx2"/>
                </a:solidFill>
                <a:latin typeface="Calibri" panose="020F0502020204030204" pitchFamily="34" charset="0"/>
              </a:rPr>
              <a:t>If HTTP1.1, Host header is automatically added.</a:t>
            </a:r>
          </a:p>
          <a:p>
            <a:pPr lvl="0">
              <a:defRPr/>
            </a:pPr>
            <a:r>
              <a:rPr lang="en-US" sz="1000" dirty="0">
                <a:solidFill>
                  <a:schemeClr val="tx2"/>
                </a:solidFill>
                <a:latin typeface="Calibri" panose="020F0502020204030204" pitchFamily="34" charset="0"/>
              </a:rPr>
              <a:t>  . For Pool Members using TCP port 80 or 443:</a:t>
            </a:r>
          </a:p>
          <a:p>
            <a:pPr lvl="0">
              <a:defRPr/>
            </a:pPr>
            <a:r>
              <a:rPr lang="en-US" sz="1000" dirty="0">
                <a:solidFill>
                  <a:schemeClr val="tx2"/>
                </a:solidFill>
                <a:latin typeface="Calibri" panose="020F0502020204030204" pitchFamily="34" charset="0"/>
              </a:rPr>
              <a:t>Host = " </a:t>
            </a:r>
            <a:r>
              <a:rPr lang="en-US" sz="1000" dirty="0" err="1">
                <a:solidFill>
                  <a:schemeClr val="tx2"/>
                </a:solidFill>
                <a:latin typeface="Calibri" panose="020F0502020204030204" pitchFamily="34" charset="0"/>
              </a:rPr>
              <a:t>PoolMember</a:t>
            </a:r>
            <a:r>
              <a:rPr lang="en-US" sz="1000" dirty="0">
                <a:solidFill>
                  <a:schemeClr val="tx2"/>
                </a:solidFill>
                <a:latin typeface="Calibri" panose="020F0502020204030204" pitchFamily="34" charset="0"/>
              </a:rPr>
              <a:t>-IP@" </a:t>
            </a:r>
          </a:p>
          <a:p>
            <a:pPr lvl="0">
              <a:defRPr/>
            </a:pPr>
            <a:r>
              <a:rPr lang="en-US" sz="1000" dirty="0">
                <a:solidFill>
                  <a:schemeClr val="tx2"/>
                </a:solidFill>
                <a:latin typeface="Calibri" panose="020F0502020204030204" pitchFamily="34" charset="0"/>
              </a:rPr>
              <a:t> . For Pool Members using other TCP ports:</a:t>
            </a:r>
          </a:p>
          <a:p>
            <a:pPr lvl="0">
              <a:defRPr/>
            </a:pPr>
            <a:r>
              <a:rPr lang="en-US" sz="1000" dirty="0">
                <a:solidFill>
                  <a:schemeClr val="tx2"/>
                </a:solidFill>
                <a:latin typeface="Calibri" panose="020F0502020204030204" pitchFamily="34" charset="0"/>
              </a:rPr>
              <a:t>Host = "</a:t>
            </a:r>
            <a:r>
              <a:rPr lang="en-US" sz="1000" dirty="0" err="1">
                <a:solidFill>
                  <a:schemeClr val="tx2"/>
                </a:solidFill>
                <a:latin typeface="Calibri" panose="020F0502020204030204" pitchFamily="34" charset="0"/>
              </a:rPr>
              <a:t>PoolMember</a:t>
            </a:r>
            <a:r>
              <a:rPr lang="en-US" sz="1000" dirty="0">
                <a:solidFill>
                  <a:schemeClr val="tx2"/>
                </a:solidFill>
                <a:latin typeface="Calibri" panose="020F0502020204030204" pitchFamily="34" charset="0"/>
              </a:rPr>
              <a:t>-IP@:Port"</a:t>
            </a:r>
          </a:p>
        </p:txBody>
      </p:sp>
      <p:cxnSp>
        <p:nvCxnSpPr>
          <p:cNvPr id="24" name="Straight Arrow Connector 23">
            <a:extLst>
              <a:ext uri="{FF2B5EF4-FFF2-40B4-BE49-F238E27FC236}">
                <a16:creationId xmlns:a16="http://schemas.microsoft.com/office/drawing/2014/main" id="{73BDED45-C672-45F9-A5ED-25961FBE4275}"/>
              </a:ext>
            </a:extLst>
          </p:cNvPr>
          <p:cNvCxnSpPr>
            <a:cxnSpLocks/>
            <a:stCxn id="23" idx="3"/>
          </p:cNvCxnSpPr>
          <p:nvPr/>
        </p:nvCxnSpPr>
        <p:spPr bwMode="gray">
          <a:xfrm flipV="1">
            <a:off x="3415004" y="3637897"/>
            <a:ext cx="1296955" cy="30894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16B5A1EF-6813-47A8-BBF0-AE36554B4C9F}"/>
              </a:ext>
            </a:extLst>
          </p:cNvPr>
          <p:cNvSpPr/>
          <p:nvPr/>
        </p:nvSpPr>
        <p:spPr>
          <a:xfrm>
            <a:off x="8896350" y="130175"/>
            <a:ext cx="3028858" cy="132585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9" name="Picture 28">
            <a:extLst>
              <a:ext uri="{FF2B5EF4-FFF2-40B4-BE49-F238E27FC236}">
                <a16:creationId xmlns:a16="http://schemas.microsoft.com/office/drawing/2014/main" id="{D62B1B3F-DB70-46CD-B703-E825974B9CA3}"/>
              </a:ext>
            </a:extLst>
          </p:cNvPr>
          <p:cNvPicPr>
            <a:picLocks noChangeAspect="1"/>
          </p:cNvPicPr>
          <p:nvPr/>
        </p:nvPicPr>
        <p:blipFill>
          <a:blip r:embed="rId4"/>
          <a:stretch>
            <a:fillRect/>
          </a:stretch>
        </p:blipFill>
        <p:spPr>
          <a:xfrm>
            <a:off x="9058712" y="238955"/>
            <a:ext cx="2884877" cy="1097680"/>
          </a:xfrm>
          <a:prstGeom prst="rect">
            <a:avLst/>
          </a:prstGeom>
        </p:spPr>
      </p:pic>
    </p:spTree>
    <p:extLst>
      <p:ext uri="{BB962C8B-B14F-4D97-AF65-F5344CB8AC3E}">
        <p14:creationId xmlns:p14="http://schemas.microsoft.com/office/powerpoint/2010/main" val="281185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D204091-C49F-4785-9A3F-D44C89152143}"/>
              </a:ext>
            </a:extLst>
          </p:cNvPr>
          <p:cNvGraphicFramePr>
            <a:graphicFrameLocks/>
          </p:cNvGraphicFramePr>
          <p:nvPr>
            <p:extLst>
              <p:ext uri="{D42A27DB-BD31-4B8C-83A1-F6EECF244321}">
                <p14:modId xmlns:p14="http://schemas.microsoft.com/office/powerpoint/2010/main" val="2016508719"/>
              </p:ext>
            </p:extLst>
          </p:nvPr>
        </p:nvGraphicFramePr>
        <p:xfrm>
          <a:off x="475757" y="1873429"/>
          <a:ext cx="9753600" cy="4389120"/>
        </p:xfrm>
        <a:graphic>
          <a:graphicData uri="http://schemas.openxmlformats.org/drawingml/2006/table">
            <a:tbl>
              <a:tblPr bandRow="1">
                <a:tableStyleId>{7E9639D4-E3E2-4D34-9284-5A2195B3D0D7}</a:tableStyleId>
              </a:tblPr>
              <a:tblGrid>
                <a:gridCol w="1234457">
                  <a:extLst>
                    <a:ext uri="{9D8B030D-6E8A-4147-A177-3AD203B41FA5}">
                      <a16:colId xmlns:a16="http://schemas.microsoft.com/office/drawing/2014/main" val="20000"/>
                    </a:ext>
                  </a:extLst>
                </a:gridCol>
                <a:gridCol w="8519143">
                  <a:extLst>
                    <a:ext uri="{9D8B030D-6E8A-4147-A177-3AD203B41FA5}">
                      <a16:colId xmlns:a16="http://schemas.microsoft.com/office/drawing/2014/main" val="20001"/>
                    </a:ext>
                  </a:extLst>
                </a:gridCol>
              </a:tblGrid>
              <a:tr h="548640">
                <a:tc>
                  <a:txBody>
                    <a:bodyPr/>
                    <a:lstStyle/>
                    <a:p>
                      <a:pPr algn="r"/>
                      <a:r>
                        <a:rPr lang="en-US" sz="1800" b="0" i="0" noProof="0" dirty="0">
                          <a:solidFill>
                            <a:schemeClr val="accent1"/>
                          </a:solidFill>
                          <a:latin typeface="Calibri" panose="020F0502020204030204" pitchFamily="34" charset="0"/>
                        </a:rPr>
                        <a:t>1</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accent1"/>
                          </a:solidFill>
                          <a:latin typeface="Calibri" panose="020F0502020204030204" pitchFamily="34" charset="0"/>
                        </a:rPr>
                        <a:t>LB Deployment Modes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0"/>
                  </a:ext>
                </a:extLst>
              </a:tr>
              <a:tr h="548640">
                <a:tc>
                  <a:txBody>
                    <a:bodyPr/>
                    <a:lstStyle/>
                    <a:p>
                      <a:pPr algn="r"/>
                      <a:r>
                        <a:rPr lang="en-US" sz="1800" b="0" i="0" noProof="0" dirty="0">
                          <a:solidFill>
                            <a:schemeClr val="accent1"/>
                          </a:solidFill>
                          <a:latin typeface="Calibri" panose="020F0502020204030204" pitchFamily="34" charset="0"/>
                        </a:rPr>
                        <a:t>2</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Monitors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r"/>
                      <a:r>
                        <a:rPr lang="fr-FR" sz="1800" b="0" i="0" noProof="0" dirty="0">
                          <a:solidFill>
                            <a:schemeClr val="accent1"/>
                          </a:solidFill>
                          <a:latin typeface="Calibri" panose="020F0502020204030204" pitchFamily="34" charset="0"/>
                        </a:rPr>
                        <a:t>3</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Server Pools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r"/>
                      <a:r>
                        <a:rPr lang="fr-FR" sz="1800" b="0" i="0" noProof="0" dirty="0">
                          <a:solidFill>
                            <a:schemeClr val="accent1"/>
                          </a:solidFill>
                          <a:latin typeface="Calibri" panose="020F0502020204030204" pitchFamily="34" charset="0"/>
                        </a:rPr>
                        <a:t>4</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Layer4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4"/>
                  </a:ext>
                </a:extLst>
              </a:tr>
              <a:tr h="548640">
                <a:tc>
                  <a:txBody>
                    <a:bodyPr/>
                    <a:lstStyle/>
                    <a:p>
                      <a:pPr algn="r"/>
                      <a:r>
                        <a:rPr lang="fr-FR" sz="1800" b="0" i="0" noProof="0" dirty="0">
                          <a:solidFill>
                            <a:schemeClr val="accent1"/>
                          </a:solidFill>
                          <a:latin typeface="Calibri" panose="020F0502020204030204" pitchFamily="34" charset="0"/>
                        </a:rPr>
                        <a:t>5</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Layer7 HTTP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125269716"/>
                  </a:ext>
                </a:extLst>
              </a:tr>
              <a:tr h="548640">
                <a:tc>
                  <a:txBody>
                    <a:bodyPr/>
                    <a:lstStyle/>
                    <a:p>
                      <a:pPr algn="r"/>
                      <a:r>
                        <a:rPr lang="fr-FR" sz="1800" b="0" i="0" noProof="0" dirty="0">
                          <a:solidFill>
                            <a:schemeClr val="accent1"/>
                          </a:solidFill>
                          <a:latin typeface="Calibri" panose="020F0502020204030204" pitchFamily="34" charset="0"/>
                        </a:rPr>
                        <a:t>6</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Layer7 HTTPS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326987232"/>
                  </a:ext>
                </a:extLst>
              </a:tr>
              <a:tr h="548640">
                <a:tc>
                  <a:txBody>
                    <a:bodyPr/>
                    <a:lstStyle/>
                    <a:p>
                      <a:pPr algn="r"/>
                      <a:r>
                        <a:rPr lang="fr-FR" sz="1800" b="0" i="0" noProof="0" dirty="0">
                          <a:solidFill>
                            <a:schemeClr val="accent1"/>
                          </a:solidFill>
                          <a:latin typeface="Calibri" panose="020F0502020204030204" pitchFamily="34" charset="0"/>
                        </a:rPr>
                        <a:t>7</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i="0" noProof="0" dirty="0">
                          <a:latin typeface="Calibri" panose="020F0502020204030204" pitchFamily="34" charset="0"/>
                        </a:rPr>
                        <a:t>LB Rules (HTTP or HTTPS)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270849694"/>
                  </a:ext>
                </a:extLst>
              </a:tr>
              <a:tr h="548640">
                <a:tc>
                  <a:txBody>
                    <a:bodyPr/>
                    <a:lstStyle/>
                    <a:p>
                      <a:pPr algn="r"/>
                      <a:r>
                        <a:rPr lang="fr-FR" sz="1800" b="0" i="0" noProof="0" dirty="0">
                          <a:solidFill>
                            <a:schemeClr val="accent1"/>
                          </a:solidFill>
                          <a:latin typeface="Calibri" panose="020F0502020204030204" pitchFamily="34" charset="0"/>
                        </a:rPr>
                        <a:t>8</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b="0" i="0" noProof="0" dirty="0">
                          <a:latin typeface="Calibri" panose="020F0502020204030204" pitchFamily="34" charset="0"/>
                        </a:rPr>
                        <a:t>Troubleshooting</a:t>
                      </a:r>
                      <a:endParaRPr lang="en-US" sz="1800" b="0" i="0" noProof="0" dirty="0">
                        <a:latin typeface="Calibri" panose="020F0502020204030204" pitchFamily="34" charset="0"/>
                      </a:endParaRP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446266231"/>
                  </a:ext>
                </a:extLst>
              </a:tr>
            </a:tbl>
          </a:graphicData>
        </a:graphic>
      </p:graphicFrame>
    </p:spTree>
    <p:extLst>
      <p:ext uri="{BB962C8B-B14F-4D97-AF65-F5344CB8AC3E}">
        <p14:creationId xmlns:p14="http://schemas.microsoft.com/office/powerpoint/2010/main" val="3806917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pPr lvl="2"/>
            <a:r>
              <a:rPr lang="en-US" dirty="0"/>
              <a:t>Add Active Monitor – HTTPS (3/3)</a:t>
            </a:r>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a:t>Active Monitor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HTTPS (3/3)</a:t>
            </a:r>
          </a:p>
        </p:txBody>
      </p:sp>
      <p:pic>
        <p:nvPicPr>
          <p:cNvPr id="2" name="Picture 1">
            <a:extLst>
              <a:ext uri="{FF2B5EF4-FFF2-40B4-BE49-F238E27FC236}">
                <a16:creationId xmlns:a16="http://schemas.microsoft.com/office/drawing/2014/main" id="{49C16D98-B30C-4D7E-9D6B-A4E8AC5ECB53}"/>
              </a:ext>
            </a:extLst>
          </p:cNvPr>
          <p:cNvPicPr>
            <a:picLocks noChangeAspect="1"/>
          </p:cNvPicPr>
          <p:nvPr/>
        </p:nvPicPr>
        <p:blipFill>
          <a:blip r:embed="rId2"/>
          <a:stretch>
            <a:fillRect/>
          </a:stretch>
        </p:blipFill>
        <p:spPr>
          <a:xfrm>
            <a:off x="2802969" y="2463277"/>
            <a:ext cx="6353175" cy="4119563"/>
          </a:xfrm>
          <a:prstGeom prst="rect">
            <a:avLst/>
          </a:prstGeom>
        </p:spPr>
      </p:pic>
      <p:sp>
        <p:nvSpPr>
          <p:cNvPr id="23" name="TextBox 22">
            <a:extLst>
              <a:ext uri="{FF2B5EF4-FFF2-40B4-BE49-F238E27FC236}">
                <a16:creationId xmlns:a16="http://schemas.microsoft.com/office/drawing/2014/main" id="{BC38120F-2915-475E-BE2C-DAA7AF87AE58}"/>
              </a:ext>
            </a:extLst>
          </p:cNvPr>
          <p:cNvSpPr txBox="1"/>
          <p:nvPr/>
        </p:nvSpPr>
        <p:spPr>
          <a:xfrm>
            <a:off x="2289084" y="3028890"/>
            <a:ext cx="1899879" cy="400110"/>
          </a:xfrm>
          <a:prstGeom prst="rect">
            <a:avLst/>
          </a:prstGeom>
          <a:solidFill>
            <a:schemeClr val="bg1">
              <a:alpha val="90000"/>
            </a:schemeClr>
          </a:solidFill>
          <a:ln w="28575">
            <a:solidFill>
              <a:srgbClr val="FF0000"/>
            </a:solidFill>
          </a:ln>
        </p:spPr>
        <p:txBody>
          <a:bodyPr wrap="none" rtlCol="0">
            <a:spAutoFit/>
          </a:bodyPr>
          <a:lstStyle/>
          <a:p>
            <a:pPr lvl="0">
              <a:defRPr/>
            </a:pPr>
            <a:r>
              <a:rPr lang="en-US" sz="1000" dirty="0">
                <a:solidFill>
                  <a:schemeClr val="tx2"/>
                </a:solidFill>
                <a:latin typeface="Calibri" panose="020F0502020204030204" pitchFamily="34" charset="0"/>
              </a:rPr>
              <a:t>Enable HTTPS to send </a:t>
            </a:r>
          </a:p>
          <a:p>
            <a:pPr lvl="0">
              <a:defRPr/>
            </a:pPr>
            <a:r>
              <a:rPr lang="en-US" sz="1000" dirty="0">
                <a:solidFill>
                  <a:schemeClr val="tx2"/>
                </a:solidFill>
                <a:latin typeface="Calibri" panose="020F0502020204030204" pitchFamily="34" charset="0"/>
              </a:rPr>
              <a:t>HTTPS Monitor to Pool Members</a:t>
            </a:r>
          </a:p>
        </p:txBody>
      </p:sp>
      <p:cxnSp>
        <p:nvCxnSpPr>
          <p:cNvPr id="24" name="Straight Arrow Connector 23">
            <a:extLst>
              <a:ext uri="{FF2B5EF4-FFF2-40B4-BE49-F238E27FC236}">
                <a16:creationId xmlns:a16="http://schemas.microsoft.com/office/drawing/2014/main" id="{75FBE8E2-501F-4465-8303-D6FC764AED68}"/>
              </a:ext>
            </a:extLst>
          </p:cNvPr>
          <p:cNvCxnSpPr>
            <a:cxnSpLocks/>
            <a:stCxn id="23" idx="3"/>
          </p:cNvCxnSpPr>
          <p:nvPr/>
        </p:nvCxnSpPr>
        <p:spPr bwMode="gray">
          <a:xfrm>
            <a:off x="4188963" y="3228945"/>
            <a:ext cx="2370457" cy="11141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723BACAA-46A2-4F2C-96B4-EEFFBBB1E0C4}"/>
              </a:ext>
            </a:extLst>
          </p:cNvPr>
          <p:cNvSpPr txBox="1"/>
          <p:nvPr/>
        </p:nvSpPr>
        <p:spPr>
          <a:xfrm>
            <a:off x="2289084" y="3569518"/>
            <a:ext cx="2299027"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 Only if Pool Members HTTPS server require a Client Certificate</a:t>
            </a:r>
          </a:p>
        </p:txBody>
      </p:sp>
      <p:cxnSp>
        <p:nvCxnSpPr>
          <p:cNvPr id="29" name="Straight Arrow Connector 28">
            <a:extLst>
              <a:ext uri="{FF2B5EF4-FFF2-40B4-BE49-F238E27FC236}">
                <a16:creationId xmlns:a16="http://schemas.microsoft.com/office/drawing/2014/main" id="{38950671-0C31-4E67-A9F2-BAD8B4A86502}"/>
              </a:ext>
            </a:extLst>
          </p:cNvPr>
          <p:cNvCxnSpPr>
            <a:cxnSpLocks/>
            <a:stCxn id="27" idx="3"/>
          </p:cNvCxnSpPr>
          <p:nvPr/>
        </p:nvCxnSpPr>
        <p:spPr bwMode="gray">
          <a:xfrm>
            <a:off x="4588111" y="3769573"/>
            <a:ext cx="1971309" cy="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6B564122-5179-4F84-8293-46445097E219}"/>
              </a:ext>
            </a:extLst>
          </p:cNvPr>
          <p:cNvSpPr txBox="1"/>
          <p:nvPr/>
        </p:nvSpPr>
        <p:spPr>
          <a:xfrm>
            <a:off x="2289084" y="4257199"/>
            <a:ext cx="2299027"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What SSL (ciphers + protocols) are presented by LB to Pool Members</a:t>
            </a:r>
          </a:p>
        </p:txBody>
      </p:sp>
      <p:cxnSp>
        <p:nvCxnSpPr>
          <p:cNvPr id="32" name="Straight Arrow Connector 31">
            <a:extLst>
              <a:ext uri="{FF2B5EF4-FFF2-40B4-BE49-F238E27FC236}">
                <a16:creationId xmlns:a16="http://schemas.microsoft.com/office/drawing/2014/main" id="{58E2D93D-BD0F-4BD8-AFC1-F8CD338642CE}"/>
              </a:ext>
            </a:extLst>
          </p:cNvPr>
          <p:cNvCxnSpPr>
            <a:cxnSpLocks/>
            <a:stCxn id="30" idx="3"/>
          </p:cNvCxnSpPr>
          <p:nvPr/>
        </p:nvCxnSpPr>
        <p:spPr bwMode="gray">
          <a:xfrm flipV="1">
            <a:off x="4588111" y="4046572"/>
            <a:ext cx="1971309" cy="41068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A10D3647-E5C2-4450-A042-5B84BC2CFF10}"/>
              </a:ext>
            </a:extLst>
          </p:cNvPr>
          <p:cNvSpPr txBox="1"/>
          <p:nvPr/>
        </p:nvSpPr>
        <p:spPr>
          <a:xfrm>
            <a:off x="9156144" y="3683925"/>
            <a:ext cx="2787040" cy="707886"/>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Optional: If specified, LB Monitor accepts only Pool Member HTTPS certificates signed by this CA.</a:t>
            </a:r>
          </a:p>
          <a:p>
            <a:pPr lvl="0">
              <a:defRPr/>
            </a:pPr>
            <a:r>
              <a:rPr lang="en-US" sz="1000" dirty="0">
                <a:solidFill>
                  <a:schemeClr val="tx2"/>
                </a:solidFill>
                <a:latin typeface="Calibri" panose="020F0502020204030204" pitchFamily="34" charset="0"/>
              </a:rPr>
              <a:t>If disabled, LB Monitor accepts any Pool Member HTTPS certificate (even self-signed).</a:t>
            </a:r>
          </a:p>
        </p:txBody>
      </p:sp>
      <p:cxnSp>
        <p:nvCxnSpPr>
          <p:cNvPr id="36" name="Straight Arrow Connector 35">
            <a:extLst>
              <a:ext uri="{FF2B5EF4-FFF2-40B4-BE49-F238E27FC236}">
                <a16:creationId xmlns:a16="http://schemas.microsoft.com/office/drawing/2014/main" id="{FB3F547C-FBAD-4D5A-BA03-272CC0E8ACF6}"/>
              </a:ext>
            </a:extLst>
          </p:cNvPr>
          <p:cNvCxnSpPr>
            <a:cxnSpLocks/>
            <a:stCxn id="33" idx="1"/>
          </p:cNvCxnSpPr>
          <p:nvPr/>
        </p:nvCxnSpPr>
        <p:spPr bwMode="gray">
          <a:xfrm flipH="1">
            <a:off x="8490858" y="4037868"/>
            <a:ext cx="665286" cy="34752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E5A818AF-65FE-4CBF-81C4-950E2876FB65}"/>
              </a:ext>
            </a:extLst>
          </p:cNvPr>
          <p:cNvCxnSpPr>
            <a:cxnSpLocks/>
            <a:stCxn id="33" idx="1"/>
          </p:cNvCxnSpPr>
          <p:nvPr/>
        </p:nvCxnSpPr>
        <p:spPr bwMode="gray">
          <a:xfrm flipH="1">
            <a:off x="8201608" y="4037868"/>
            <a:ext cx="954536" cy="66172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39040E52-3287-4FC6-85F5-82A0A4D5CF37}"/>
              </a:ext>
            </a:extLst>
          </p:cNvPr>
          <p:cNvCxnSpPr>
            <a:cxnSpLocks/>
            <a:stCxn id="33" idx="1"/>
          </p:cNvCxnSpPr>
          <p:nvPr/>
        </p:nvCxnSpPr>
        <p:spPr bwMode="gray">
          <a:xfrm flipH="1">
            <a:off x="8136294" y="4037868"/>
            <a:ext cx="1019850" cy="88869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56CB6C21-12F7-4AF5-802E-9F3D21109E85}"/>
              </a:ext>
            </a:extLst>
          </p:cNvPr>
          <p:cNvCxnSpPr>
            <a:cxnSpLocks/>
            <a:stCxn id="33" idx="1"/>
          </p:cNvCxnSpPr>
          <p:nvPr/>
        </p:nvCxnSpPr>
        <p:spPr bwMode="gray">
          <a:xfrm flipH="1">
            <a:off x="8288694" y="4037868"/>
            <a:ext cx="867450" cy="104109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2C187AE3-D4C3-4C01-A231-0F7E7999CC43}"/>
              </a:ext>
            </a:extLst>
          </p:cNvPr>
          <p:cNvSpPr/>
          <p:nvPr/>
        </p:nvSpPr>
        <p:spPr>
          <a:xfrm>
            <a:off x="8896350" y="130175"/>
            <a:ext cx="3028858" cy="132585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0" name="Picture 19">
            <a:extLst>
              <a:ext uri="{FF2B5EF4-FFF2-40B4-BE49-F238E27FC236}">
                <a16:creationId xmlns:a16="http://schemas.microsoft.com/office/drawing/2014/main" id="{E56BEC01-B24B-49A0-99D2-BF4270A650F3}"/>
              </a:ext>
            </a:extLst>
          </p:cNvPr>
          <p:cNvPicPr>
            <a:picLocks noChangeAspect="1"/>
          </p:cNvPicPr>
          <p:nvPr/>
        </p:nvPicPr>
        <p:blipFill>
          <a:blip r:embed="rId3"/>
          <a:stretch>
            <a:fillRect/>
          </a:stretch>
        </p:blipFill>
        <p:spPr>
          <a:xfrm>
            <a:off x="9058712" y="238955"/>
            <a:ext cx="2884877" cy="1097680"/>
          </a:xfrm>
          <a:prstGeom prst="rect">
            <a:avLst/>
          </a:prstGeom>
        </p:spPr>
      </p:pic>
    </p:spTree>
    <p:extLst>
      <p:ext uri="{BB962C8B-B14F-4D97-AF65-F5344CB8AC3E}">
        <p14:creationId xmlns:p14="http://schemas.microsoft.com/office/powerpoint/2010/main" val="1566041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Passive Monitor</a:t>
            </a:r>
          </a:p>
          <a:p>
            <a:pPr lvl="1"/>
            <a:r>
              <a:rPr lang="en-US" dirty="0"/>
              <a:t>Under Networking – Load Balancing – Monitors</a:t>
            </a:r>
          </a:p>
          <a:p>
            <a:pPr lvl="2"/>
            <a:r>
              <a:rPr lang="en-US" dirty="0"/>
              <a:t>Add Passive Monitor</a:t>
            </a:r>
          </a:p>
        </p:txBody>
      </p:sp>
      <p:pic>
        <p:nvPicPr>
          <p:cNvPr id="2" name="Picture 1">
            <a:extLst>
              <a:ext uri="{FF2B5EF4-FFF2-40B4-BE49-F238E27FC236}">
                <a16:creationId xmlns:a16="http://schemas.microsoft.com/office/drawing/2014/main" id="{FDE797EF-9300-45E0-9F8C-FAA099B0C83A}"/>
              </a:ext>
            </a:extLst>
          </p:cNvPr>
          <p:cNvPicPr>
            <a:picLocks noChangeAspect="1"/>
          </p:cNvPicPr>
          <p:nvPr/>
        </p:nvPicPr>
        <p:blipFill>
          <a:blip r:embed="rId2"/>
          <a:stretch>
            <a:fillRect/>
          </a:stretch>
        </p:blipFill>
        <p:spPr>
          <a:xfrm>
            <a:off x="1238964" y="2740875"/>
            <a:ext cx="9986963" cy="2566988"/>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Passive Monitor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endParaRPr lang="en-US" dirty="0"/>
          </a:p>
        </p:txBody>
      </p:sp>
      <p:sp>
        <p:nvSpPr>
          <p:cNvPr id="17" name="TextBox 16">
            <a:extLst>
              <a:ext uri="{FF2B5EF4-FFF2-40B4-BE49-F238E27FC236}">
                <a16:creationId xmlns:a16="http://schemas.microsoft.com/office/drawing/2014/main" id="{C4FF0E97-4851-430E-8C9B-78A8B23CF145}"/>
              </a:ext>
            </a:extLst>
          </p:cNvPr>
          <p:cNvSpPr txBox="1"/>
          <p:nvPr/>
        </p:nvSpPr>
        <p:spPr>
          <a:xfrm>
            <a:off x="6170611" y="5353600"/>
            <a:ext cx="2514138"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many consecutive connection failure before LB Monitor considers the Pool Member down </a:t>
            </a:r>
          </a:p>
        </p:txBody>
      </p:sp>
      <p:cxnSp>
        <p:nvCxnSpPr>
          <p:cNvPr id="18" name="Straight Arrow Connector 17">
            <a:extLst>
              <a:ext uri="{FF2B5EF4-FFF2-40B4-BE49-F238E27FC236}">
                <a16:creationId xmlns:a16="http://schemas.microsoft.com/office/drawing/2014/main" id="{12AE3053-7552-4586-9FCB-0D2A18ACEA26}"/>
              </a:ext>
            </a:extLst>
          </p:cNvPr>
          <p:cNvCxnSpPr>
            <a:cxnSpLocks/>
            <a:stCxn id="17" idx="0"/>
          </p:cNvCxnSpPr>
          <p:nvPr/>
        </p:nvCxnSpPr>
        <p:spPr bwMode="gray">
          <a:xfrm flipV="1">
            <a:off x="7427680" y="4234883"/>
            <a:ext cx="824023" cy="1118717"/>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058F240D-7F5C-4504-B42B-40440FB878C8}"/>
              </a:ext>
            </a:extLst>
          </p:cNvPr>
          <p:cNvSpPr txBox="1"/>
          <p:nvPr/>
        </p:nvSpPr>
        <p:spPr>
          <a:xfrm>
            <a:off x="8896040" y="5353600"/>
            <a:ext cx="2693265" cy="1015663"/>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Once the Pool Member is marked down by Passive Monitor, how long does it remain unused by LB engine.</a:t>
            </a:r>
          </a:p>
          <a:p>
            <a:pPr lvl="0">
              <a:defRPr/>
            </a:pPr>
            <a:r>
              <a:rPr lang="en-US" sz="1000" dirty="0">
                <a:solidFill>
                  <a:schemeClr val="tx2"/>
                </a:solidFill>
                <a:latin typeface="Calibri" panose="020F0502020204030204" pitchFamily="34" charset="0"/>
              </a:rPr>
              <a:t>Note: If Active Monitor marked it down too, it will not be used by LB engine even after that timeout period.</a:t>
            </a:r>
          </a:p>
        </p:txBody>
      </p:sp>
      <p:cxnSp>
        <p:nvCxnSpPr>
          <p:cNvPr id="24" name="Straight Arrow Connector 23">
            <a:extLst>
              <a:ext uri="{FF2B5EF4-FFF2-40B4-BE49-F238E27FC236}">
                <a16:creationId xmlns:a16="http://schemas.microsoft.com/office/drawing/2014/main" id="{463C4029-420D-47D7-B72B-66C83F6DE05D}"/>
              </a:ext>
            </a:extLst>
          </p:cNvPr>
          <p:cNvCxnSpPr>
            <a:cxnSpLocks/>
            <a:stCxn id="23" idx="0"/>
          </p:cNvCxnSpPr>
          <p:nvPr/>
        </p:nvCxnSpPr>
        <p:spPr bwMode="gray">
          <a:xfrm flipH="1" flipV="1">
            <a:off x="9508773" y="4234884"/>
            <a:ext cx="733900" cy="111871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115A6DDB-251B-4EE1-B721-67F32592F5B9}"/>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 name="Picture 5">
            <a:extLst>
              <a:ext uri="{FF2B5EF4-FFF2-40B4-BE49-F238E27FC236}">
                <a16:creationId xmlns:a16="http://schemas.microsoft.com/office/drawing/2014/main" id="{2A6B43DD-B158-4441-8249-625219963959}"/>
              </a:ext>
            </a:extLst>
          </p:cNvPr>
          <p:cNvPicPr>
            <a:picLocks noChangeAspect="1"/>
          </p:cNvPicPr>
          <p:nvPr/>
        </p:nvPicPr>
        <p:blipFill>
          <a:blip r:embed="rId3"/>
          <a:stretch>
            <a:fillRect/>
          </a:stretch>
        </p:blipFill>
        <p:spPr>
          <a:xfrm>
            <a:off x="7371584" y="210729"/>
            <a:ext cx="4660186" cy="1339408"/>
          </a:xfrm>
          <a:prstGeom prst="rect">
            <a:avLst/>
          </a:prstGeom>
        </p:spPr>
      </p:pic>
    </p:spTree>
    <p:extLst>
      <p:ext uri="{BB962C8B-B14F-4D97-AF65-F5344CB8AC3E}">
        <p14:creationId xmlns:p14="http://schemas.microsoft.com/office/powerpoint/2010/main" val="3098643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D204091-C49F-4785-9A3F-D44C89152143}"/>
              </a:ext>
            </a:extLst>
          </p:cNvPr>
          <p:cNvGraphicFramePr>
            <a:graphicFrameLocks/>
          </p:cNvGraphicFramePr>
          <p:nvPr>
            <p:extLst>
              <p:ext uri="{D42A27DB-BD31-4B8C-83A1-F6EECF244321}">
                <p14:modId xmlns:p14="http://schemas.microsoft.com/office/powerpoint/2010/main" val="2478432960"/>
              </p:ext>
            </p:extLst>
          </p:nvPr>
        </p:nvGraphicFramePr>
        <p:xfrm>
          <a:off x="475757" y="1873429"/>
          <a:ext cx="9753600" cy="4389120"/>
        </p:xfrm>
        <a:graphic>
          <a:graphicData uri="http://schemas.openxmlformats.org/drawingml/2006/table">
            <a:tbl>
              <a:tblPr bandRow="1">
                <a:tableStyleId>{7E9639D4-E3E2-4D34-9284-5A2195B3D0D7}</a:tableStyleId>
              </a:tblPr>
              <a:tblGrid>
                <a:gridCol w="1234457">
                  <a:extLst>
                    <a:ext uri="{9D8B030D-6E8A-4147-A177-3AD203B41FA5}">
                      <a16:colId xmlns:a16="http://schemas.microsoft.com/office/drawing/2014/main" val="20000"/>
                    </a:ext>
                  </a:extLst>
                </a:gridCol>
                <a:gridCol w="8519143">
                  <a:extLst>
                    <a:ext uri="{9D8B030D-6E8A-4147-A177-3AD203B41FA5}">
                      <a16:colId xmlns:a16="http://schemas.microsoft.com/office/drawing/2014/main" val="20001"/>
                    </a:ext>
                  </a:extLst>
                </a:gridCol>
              </a:tblGrid>
              <a:tr h="548640">
                <a:tc>
                  <a:txBody>
                    <a:bodyPr/>
                    <a:lstStyle/>
                    <a:p>
                      <a:pPr algn="r"/>
                      <a:r>
                        <a:rPr lang="en-US" sz="1800" b="0" i="0" noProof="0" dirty="0">
                          <a:solidFill>
                            <a:schemeClr val="accent1"/>
                          </a:solidFill>
                          <a:latin typeface="Calibri" panose="020F0502020204030204" pitchFamily="34" charset="0"/>
                        </a:rPr>
                        <a:t>1</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LB Deployment Modes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0"/>
                  </a:ext>
                </a:extLst>
              </a:tr>
              <a:tr h="548640">
                <a:tc>
                  <a:txBody>
                    <a:bodyPr/>
                    <a:lstStyle/>
                    <a:p>
                      <a:pPr algn="r"/>
                      <a:r>
                        <a:rPr lang="en-US" sz="1800" b="0" i="0" noProof="0" dirty="0">
                          <a:solidFill>
                            <a:schemeClr val="accent1"/>
                          </a:solidFill>
                          <a:latin typeface="Calibri" panose="020F0502020204030204" pitchFamily="34" charset="0"/>
                        </a:rPr>
                        <a:t>2</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Monitors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r"/>
                      <a:r>
                        <a:rPr lang="fr-FR" sz="1800" b="0" i="0" noProof="0" dirty="0">
                          <a:solidFill>
                            <a:schemeClr val="accent1"/>
                          </a:solidFill>
                          <a:latin typeface="Calibri" panose="020F0502020204030204" pitchFamily="34" charset="0"/>
                        </a:rPr>
                        <a:t>3</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accent1"/>
                          </a:solidFill>
                          <a:latin typeface="Calibri" panose="020F0502020204030204" pitchFamily="34" charset="0"/>
                        </a:rPr>
                        <a:t>Server Pools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r"/>
                      <a:r>
                        <a:rPr lang="fr-FR" sz="1800" b="0" i="0" noProof="0" dirty="0">
                          <a:solidFill>
                            <a:schemeClr val="accent1"/>
                          </a:solidFill>
                          <a:latin typeface="Calibri" panose="020F0502020204030204" pitchFamily="34" charset="0"/>
                        </a:rPr>
                        <a:t>4</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Layer4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4"/>
                  </a:ext>
                </a:extLst>
              </a:tr>
              <a:tr h="548640">
                <a:tc>
                  <a:txBody>
                    <a:bodyPr/>
                    <a:lstStyle/>
                    <a:p>
                      <a:pPr algn="r"/>
                      <a:r>
                        <a:rPr lang="fr-FR" sz="1800" b="0" i="0" noProof="0" dirty="0">
                          <a:solidFill>
                            <a:schemeClr val="accent1"/>
                          </a:solidFill>
                          <a:latin typeface="Calibri" panose="020F0502020204030204" pitchFamily="34" charset="0"/>
                        </a:rPr>
                        <a:t>5</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Layer7 HTTP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125269716"/>
                  </a:ext>
                </a:extLst>
              </a:tr>
              <a:tr h="548640">
                <a:tc>
                  <a:txBody>
                    <a:bodyPr/>
                    <a:lstStyle/>
                    <a:p>
                      <a:pPr algn="r"/>
                      <a:r>
                        <a:rPr lang="fr-FR" sz="1800" b="0" i="0" noProof="0" dirty="0">
                          <a:solidFill>
                            <a:schemeClr val="accent1"/>
                          </a:solidFill>
                          <a:latin typeface="Calibri" panose="020F0502020204030204" pitchFamily="34" charset="0"/>
                        </a:rPr>
                        <a:t>6</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Layer7 HTTPS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326987232"/>
                  </a:ext>
                </a:extLst>
              </a:tr>
              <a:tr h="548640">
                <a:tc>
                  <a:txBody>
                    <a:bodyPr/>
                    <a:lstStyle/>
                    <a:p>
                      <a:pPr algn="r"/>
                      <a:r>
                        <a:rPr lang="fr-FR" sz="1800" b="0" i="0" noProof="0" dirty="0">
                          <a:solidFill>
                            <a:schemeClr val="accent1"/>
                          </a:solidFill>
                          <a:latin typeface="Calibri" panose="020F0502020204030204" pitchFamily="34" charset="0"/>
                        </a:rPr>
                        <a:t>7</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i="0" noProof="0" dirty="0">
                          <a:latin typeface="Calibri" panose="020F0502020204030204" pitchFamily="34" charset="0"/>
                        </a:rPr>
                        <a:t>LB Rules (HTTP or HTTPS)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270849694"/>
                  </a:ext>
                </a:extLst>
              </a:tr>
              <a:tr h="548640">
                <a:tc>
                  <a:txBody>
                    <a:bodyPr/>
                    <a:lstStyle/>
                    <a:p>
                      <a:pPr algn="r"/>
                      <a:r>
                        <a:rPr lang="fr-FR" sz="1800" b="0" i="0" noProof="0" dirty="0">
                          <a:solidFill>
                            <a:schemeClr val="accent1"/>
                          </a:solidFill>
                          <a:latin typeface="Calibri" panose="020F0502020204030204" pitchFamily="34" charset="0"/>
                        </a:rPr>
                        <a:t>8</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b="0" i="0" noProof="0" dirty="0">
                          <a:latin typeface="Calibri" panose="020F0502020204030204" pitchFamily="34" charset="0"/>
                        </a:rPr>
                        <a:t>Troubleshooting</a:t>
                      </a:r>
                      <a:endParaRPr lang="en-US" sz="1800" b="0" i="0" noProof="0" dirty="0">
                        <a:latin typeface="Calibri" panose="020F0502020204030204" pitchFamily="34" charset="0"/>
                      </a:endParaRP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446266231"/>
                  </a:ext>
                </a:extLst>
              </a:tr>
            </a:tbl>
          </a:graphicData>
        </a:graphic>
      </p:graphicFrame>
    </p:spTree>
    <p:extLst>
      <p:ext uri="{BB962C8B-B14F-4D97-AF65-F5344CB8AC3E}">
        <p14:creationId xmlns:p14="http://schemas.microsoft.com/office/powerpoint/2010/main" val="705639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2BEC417-27A4-4507-BE74-DBF291087A13}"/>
              </a:ext>
            </a:extLst>
          </p:cNvPr>
          <p:cNvSpPr>
            <a:spLocks noGrp="1"/>
          </p:cNvSpPr>
          <p:nvPr>
            <p:ph type="body" sz="quarter" idx="23"/>
          </p:nvPr>
        </p:nvSpPr>
        <p:spPr>
          <a:xfrm>
            <a:off x="2894013" y="1392216"/>
            <a:ext cx="8123392" cy="4322783"/>
          </a:xfrm>
        </p:spPr>
        <p:txBody>
          <a:bodyPr/>
          <a:lstStyle/>
          <a:p>
            <a:r>
              <a:rPr lang="fr-FR" dirty="0"/>
              <a:t>3. Server Pools</a:t>
            </a:r>
          </a:p>
          <a:p>
            <a:pPr marL="342900" lvl="1" indent="-342900">
              <a:buFont typeface="Arial" panose="020B0604020202020204" pitchFamily="34" charset="0"/>
              <a:buChar char="•"/>
            </a:pPr>
            <a:r>
              <a:rPr lang="en-US" dirty="0"/>
              <a:t>Server Pool Packet Flow</a:t>
            </a:r>
          </a:p>
          <a:p>
            <a:pPr marL="685800" lvl="2" indent="-342900">
              <a:buFont typeface="Arial" panose="020B0604020202020204" pitchFamily="34" charset="0"/>
              <a:buChar char="•"/>
            </a:pPr>
            <a:r>
              <a:rPr lang="en-US" sz="1600" dirty="0"/>
              <a:t>Transparent (No SNAT)</a:t>
            </a:r>
          </a:p>
          <a:p>
            <a:pPr marL="685800" lvl="2" indent="-342900">
              <a:buFont typeface="Arial" panose="020B0604020202020204" pitchFamily="34" charset="0"/>
              <a:buChar char="•"/>
            </a:pPr>
            <a:r>
              <a:rPr lang="en-US" sz="1600" dirty="0"/>
              <a:t>LB-SNAT (Automap or IP Pool)</a:t>
            </a:r>
          </a:p>
          <a:p>
            <a:pPr marL="685800" lvl="2" indent="-342900">
              <a:buFont typeface="Arial" panose="020B0604020202020204" pitchFamily="34" charset="0"/>
              <a:buChar char="•"/>
            </a:pPr>
            <a:endParaRPr lang="en-US" sz="1600" dirty="0"/>
          </a:p>
          <a:p>
            <a:pPr marL="342900" lvl="1" indent="-342900">
              <a:buFont typeface="Arial" panose="020B0604020202020204" pitchFamily="34" charset="0"/>
              <a:buChar char="•"/>
            </a:pPr>
            <a:r>
              <a:rPr lang="en-US" dirty="0"/>
              <a:t>Server Pool Configuration</a:t>
            </a:r>
          </a:p>
          <a:p>
            <a:pPr marL="685800" lvl="2" indent="-342900">
              <a:buFont typeface="Arial" panose="020B0604020202020204" pitchFamily="34" charset="0"/>
              <a:buChar char="•"/>
            </a:pPr>
            <a:r>
              <a:rPr lang="en-US" sz="1600" dirty="0"/>
              <a:t>Minimum Configuration</a:t>
            </a:r>
          </a:p>
          <a:p>
            <a:pPr marL="914400" lvl="2" indent="-342900">
              <a:buFont typeface="Arial" panose="020B0604020202020204" pitchFamily="34" charset="0"/>
              <a:buChar char="•"/>
            </a:pPr>
            <a:r>
              <a:rPr lang="en-US" sz="1600" dirty="0"/>
              <a:t>LB-SNAT: Transparent (No SNAT) or LB-SNAT (Automap or IP Pool)</a:t>
            </a:r>
          </a:p>
          <a:p>
            <a:pPr marL="914400" lvl="2" indent="-342900">
              <a:buFont typeface="Arial" panose="020B0604020202020204" pitchFamily="34" charset="0"/>
              <a:buChar char="•"/>
            </a:pPr>
            <a:r>
              <a:rPr lang="en-US" sz="1600" dirty="0"/>
              <a:t>Static Membership</a:t>
            </a:r>
          </a:p>
          <a:p>
            <a:pPr marL="914400" lvl="2" indent="-342900">
              <a:buFont typeface="Arial" panose="020B0604020202020204" pitchFamily="34" charset="0"/>
              <a:buChar char="•"/>
            </a:pPr>
            <a:r>
              <a:rPr lang="en-US" sz="1600" dirty="0"/>
              <a:t>Group Membership</a:t>
            </a:r>
          </a:p>
          <a:p>
            <a:pPr marL="685800" lvl="2" indent="-342900">
              <a:buFont typeface="Arial" panose="020B0604020202020204" pitchFamily="34" charset="0"/>
              <a:buChar char="•"/>
            </a:pPr>
            <a:r>
              <a:rPr lang="en-US" sz="1600" dirty="0"/>
              <a:t>Other configuration</a:t>
            </a:r>
          </a:p>
          <a:p>
            <a:pPr marL="914400" lvl="2" indent="-342900">
              <a:buFont typeface="Arial" panose="020B0604020202020204" pitchFamily="34" charset="0"/>
              <a:buChar char="•"/>
            </a:pPr>
            <a:r>
              <a:rPr lang="en-US" sz="1600" dirty="0"/>
              <a:t>Backup Servers</a:t>
            </a:r>
          </a:p>
          <a:p>
            <a:pPr marL="914400" lvl="2" indent="-342900">
              <a:buFont typeface="Arial" panose="020B0604020202020204" pitchFamily="34" charset="0"/>
              <a:buChar char="•"/>
            </a:pPr>
            <a:r>
              <a:rPr lang="en-US" sz="1600" dirty="0"/>
              <a:t>Pool Member Max Concurrent Connections</a:t>
            </a:r>
          </a:p>
          <a:p>
            <a:pPr marL="914400" lvl="2" indent="-342900">
              <a:buFont typeface="Arial" panose="020B0604020202020204" pitchFamily="34" charset="0"/>
              <a:buChar char="•"/>
            </a:pPr>
            <a:r>
              <a:rPr lang="en-US" sz="1600" dirty="0"/>
              <a:t>Acceleration with TCP Multiplexing</a:t>
            </a:r>
          </a:p>
          <a:p>
            <a:pPr marL="914400" lvl="2" indent="-342900">
              <a:buFont typeface="Arial" panose="020B0604020202020204" pitchFamily="34" charset="0"/>
              <a:buChar char="•"/>
            </a:pPr>
            <a:endParaRPr lang="en-US" sz="1600" dirty="0"/>
          </a:p>
          <a:p>
            <a:pPr marL="342900" lvl="1" indent="-342900">
              <a:buFont typeface="Arial" panose="020B0604020202020204" pitchFamily="34" charset="0"/>
              <a:buChar char="•"/>
            </a:pPr>
            <a:r>
              <a:rPr lang="en-US" dirty="0"/>
              <a:t>Server Pool Monitoring/Statistics</a:t>
            </a:r>
          </a:p>
        </p:txBody>
      </p:sp>
    </p:spTree>
    <p:extLst>
      <p:ext uri="{BB962C8B-B14F-4D97-AF65-F5344CB8AC3E}">
        <p14:creationId xmlns:p14="http://schemas.microsoft.com/office/powerpoint/2010/main" val="951074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Rounded Corners 100">
            <a:extLst>
              <a:ext uri="{FF2B5EF4-FFF2-40B4-BE49-F238E27FC236}">
                <a16:creationId xmlns:a16="http://schemas.microsoft.com/office/drawing/2014/main" id="{EF0F955B-D708-4612-8418-81CCBF5D970F}"/>
              </a:ext>
            </a:extLst>
          </p:cNvPr>
          <p:cNvSpPr/>
          <p:nvPr/>
        </p:nvSpPr>
        <p:spPr>
          <a:xfrm>
            <a:off x="145267" y="1787600"/>
            <a:ext cx="7436731" cy="3319657"/>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InLine</a:t>
            </a:r>
            <a:endParaRPr lang="en-US" sz="1400" dirty="0">
              <a:solidFill>
                <a:schemeClr val="tx1"/>
              </a:solidFill>
              <a:latin typeface="Calibri" panose="020F0502020204030204" pitchFamily="34" charset="0"/>
            </a:endParaRPr>
          </a:p>
        </p:txBody>
      </p:sp>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Server Pool Packet Flow (1/2)</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Client IP is preserved.</a:t>
            </a:r>
          </a:p>
          <a:p>
            <a:pPr>
              <a:spcBef>
                <a:spcPts val="0"/>
              </a:spcBef>
              <a:buNone/>
            </a:pPr>
            <a:endParaRPr lang="en-US" sz="1600" dirty="0"/>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Transparent (No SNAT)</a:t>
            </a:r>
          </a:p>
        </p:txBody>
      </p:sp>
      <p:cxnSp>
        <p:nvCxnSpPr>
          <p:cNvPr id="60" name="Straight Connector 59">
            <a:extLst>
              <a:ext uri="{FF2B5EF4-FFF2-40B4-BE49-F238E27FC236}">
                <a16:creationId xmlns:a16="http://schemas.microsoft.com/office/drawing/2014/main" id="{9D0DD963-0118-47CF-B8BF-3F73A3E48BB8}"/>
              </a:ext>
            </a:extLst>
          </p:cNvPr>
          <p:cNvCxnSpPr>
            <a:cxnSpLocks/>
            <a:stCxn id="119" idx="3"/>
          </p:cNvCxnSpPr>
          <p:nvPr/>
        </p:nvCxnSpPr>
        <p:spPr>
          <a:xfrm>
            <a:off x="3787537" y="3442091"/>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0422AFB4-05DA-4FA2-AF16-E698C037EC1C}"/>
              </a:ext>
            </a:extLst>
          </p:cNvPr>
          <p:cNvGrpSpPr/>
          <p:nvPr/>
        </p:nvGrpSpPr>
        <p:grpSpPr>
          <a:xfrm>
            <a:off x="3185289" y="3004306"/>
            <a:ext cx="754767" cy="739029"/>
            <a:chOff x="4317796" y="4561028"/>
            <a:chExt cx="754767" cy="739029"/>
          </a:xfrm>
        </p:grpSpPr>
        <p:grpSp>
          <p:nvGrpSpPr>
            <p:cNvPr id="104" name="Group 103">
              <a:extLst>
                <a:ext uri="{FF2B5EF4-FFF2-40B4-BE49-F238E27FC236}">
                  <a16:creationId xmlns:a16="http://schemas.microsoft.com/office/drawing/2014/main" id="{FE1AC02B-7D47-45B6-8EF6-0697758646EB}"/>
                </a:ext>
              </a:extLst>
            </p:cNvPr>
            <p:cNvGrpSpPr/>
            <p:nvPr/>
          </p:nvGrpSpPr>
          <p:grpSpPr>
            <a:xfrm>
              <a:off x="4317796" y="4697569"/>
              <a:ext cx="602248" cy="602488"/>
              <a:chOff x="7736620" y="7009631"/>
              <a:chExt cx="4501800" cy="4503600"/>
            </a:xfrm>
            <a:solidFill>
              <a:schemeClr val="accent1"/>
            </a:solidFill>
          </p:grpSpPr>
          <p:sp>
            <p:nvSpPr>
              <p:cNvPr id="119" name="Freeform: Shape 1">
                <a:extLst>
                  <a:ext uri="{FF2B5EF4-FFF2-40B4-BE49-F238E27FC236}">
                    <a16:creationId xmlns:a16="http://schemas.microsoft.com/office/drawing/2014/main" id="{A7FB8A35-AD22-489F-ADE9-9AC83D17238D}"/>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0" name="Freeform: Shape 2">
                <a:extLst>
                  <a:ext uri="{FF2B5EF4-FFF2-40B4-BE49-F238E27FC236}">
                    <a16:creationId xmlns:a16="http://schemas.microsoft.com/office/drawing/2014/main" id="{7F7E17A4-4EFA-4E3D-BE6C-D86C0E415F05}"/>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1" name="Freeform: Shape 3">
                <a:extLst>
                  <a:ext uri="{FF2B5EF4-FFF2-40B4-BE49-F238E27FC236}">
                    <a16:creationId xmlns:a16="http://schemas.microsoft.com/office/drawing/2014/main" id="{C832DE1F-F6B1-46EB-82DE-D587E3189E5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2" name="Freeform: Shape 4">
                <a:extLst>
                  <a:ext uri="{FF2B5EF4-FFF2-40B4-BE49-F238E27FC236}">
                    <a16:creationId xmlns:a16="http://schemas.microsoft.com/office/drawing/2014/main" id="{F1C97228-A970-4AD2-94A2-4B3EF599BD9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3" name="Freeform: Shape 5">
                <a:extLst>
                  <a:ext uri="{FF2B5EF4-FFF2-40B4-BE49-F238E27FC236}">
                    <a16:creationId xmlns:a16="http://schemas.microsoft.com/office/drawing/2014/main" id="{55ADDDE5-5EEB-4261-8D33-D7BA24E0CAE3}"/>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07" name="Group 106">
              <a:extLst>
                <a:ext uri="{FF2B5EF4-FFF2-40B4-BE49-F238E27FC236}">
                  <a16:creationId xmlns:a16="http://schemas.microsoft.com/office/drawing/2014/main" id="{F6A15B32-4AB5-4A2F-ADF8-84870E06A2CB}"/>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08" name="Freeform 1">
                <a:extLst>
                  <a:ext uri="{FF2B5EF4-FFF2-40B4-BE49-F238E27FC236}">
                    <a16:creationId xmlns:a16="http://schemas.microsoft.com/office/drawing/2014/main" id="{1AE380B2-61BB-406D-ACDC-056378387543}"/>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9" name="Freeform 2">
                <a:extLst>
                  <a:ext uri="{FF2B5EF4-FFF2-40B4-BE49-F238E27FC236}">
                    <a16:creationId xmlns:a16="http://schemas.microsoft.com/office/drawing/2014/main" id="{C6C1F55E-32FA-4520-A8B0-B5F62D5B1658}"/>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0" name="Freeform 3">
                <a:extLst>
                  <a:ext uri="{FF2B5EF4-FFF2-40B4-BE49-F238E27FC236}">
                    <a16:creationId xmlns:a16="http://schemas.microsoft.com/office/drawing/2014/main" id="{8A6A923C-334F-48F3-B579-1D26BB84B2D0}"/>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1" name="Freeform 4">
                <a:extLst>
                  <a:ext uri="{FF2B5EF4-FFF2-40B4-BE49-F238E27FC236}">
                    <a16:creationId xmlns:a16="http://schemas.microsoft.com/office/drawing/2014/main" id="{AF7E6C9C-A4D4-4C17-A323-10638AFB6F6A}"/>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2" name="Freeform 5">
                <a:extLst>
                  <a:ext uri="{FF2B5EF4-FFF2-40B4-BE49-F238E27FC236}">
                    <a16:creationId xmlns:a16="http://schemas.microsoft.com/office/drawing/2014/main" id="{4A82343B-E912-4953-B1C2-CA220E59F54C}"/>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3" name="Freeform 6">
                <a:extLst>
                  <a:ext uri="{FF2B5EF4-FFF2-40B4-BE49-F238E27FC236}">
                    <a16:creationId xmlns:a16="http://schemas.microsoft.com/office/drawing/2014/main" id="{9C3787F6-3809-4B36-A9EC-FE0A8DB6E72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4" name="Freeform 7">
                <a:extLst>
                  <a:ext uri="{FF2B5EF4-FFF2-40B4-BE49-F238E27FC236}">
                    <a16:creationId xmlns:a16="http://schemas.microsoft.com/office/drawing/2014/main" id="{BD1CAB12-8039-4897-89D5-9442AFC7A065}"/>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5" name="Freeform 8">
                <a:extLst>
                  <a:ext uri="{FF2B5EF4-FFF2-40B4-BE49-F238E27FC236}">
                    <a16:creationId xmlns:a16="http://schemas.microsoft.com/office/drawing/2014/main" id="{617E876E-D2D5-444A-B190-D496A2DF2ACF}"/>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6" name="Freeform 9">
                <a:extLst>
                  <a:ext uri="{FF2B5EF4-FFF2-40B4-BE49-F238E27FC236}">
                    <a16:creationId xmlns:a16="http://schemas.microsoft.com/office/drawing/2014/main" id="{82C32A49-0A41-4FBB-A898-8C212A686D33}"/>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7" name="Freeform 10">
                <a:extLst>
                  <a:ext uri="{FF2B5EF4-FFF2-40B4-BE49-F238E27FC236}">
                    <a16:creationId xmlns:a16="http://schemas.microsoft.com/office/drawing/2014/main" id="{DCED6107-3092-4DC7-807B-5DD28B7DFCCB}"/>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8" name="Freeform 11">
                <a:extLst>
                  <a:ext uri="{FF2B5EF4-FFF2-40B4-BE49-F238E27FC236}">
                    <a16:creationId xmlns:a16="http://schemas.microsoft.com/office/drawing/2014/main" id="{7356C981-220A-4EF3-A2DF-B9A590649776}"/>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80" name="Right Arrow 26">
            <a:extLst>
              <a:ext uri="{FF2B5EF4-FFF2-40B4-BE49-F238E27FC236}">
                <a16:creationId xmlns:a16="http://schemas.microsoft.com/office/drawing/2014/main" id="{01D79F7F-521C-4F9A-ABC4-4756FE4A8576}"/>
              </a:ext>
            </a:extLst>
          </p:cNvPr>
          <p:cNvSpPr/>
          <p:nvPr/>
        </p:nvSpPr>
        <p:spPr>
          <a:xfrm>
            <a:off x="4192553" y="3042788"/>
            <a:ext cx="11866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1" name="Right Arrow 29">
            <a:extLst>
              <a:ext uri="{FF2B5EF4-FFF2-40B4-BE49-F238E27FC236}">
                <a16:creationId xmlns:a16="http://schemas.microsoft.com/office/drawing/2014/main" id="{E9BCFBDD-1523-4C29-9900-6AB22033786D}"/>
              </a:ext>
            </a:extLst>
          </p:cNvPr>
          <p:cNvSpPr/>
          <p:nvPr/>
        </p:nvSpPr>
        <p:spPr>
          <a:xfrm rot="10800000">
            <a:off x="4192553" y="3774603"/>
            <a:ext cx="118668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2" name="TextBox 81">
            <a:extLst>
              <a:ext uri="{FF2B5EF4-FFF2-40B4-BE49-F238E27FC236}">
                <a16:creationId xmlns:a16="http://schemas.microsoft.com/office/drawing/2014/main" id="{7E8AFE15-D926-4A6D-8523-0B09E8D70361}"/>
              </a:ext>
            </a:extLst>
          </p:cNvPr>
          <p:cNvSpPr txBox="1"/>
          <p:nvPr/>
        </p:nvSpPr>
        <p:spPr>
          <a:xfrm>
            <a:off x="4192552" y="4056560"/>
            <a:ext cx="1364619" cy="369332"/>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Pool-IP:80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Client-IP:5000</a:t>
            </a:r>
          </a:p>
        </p:txBody>
      </p:sp>
      <p:sp>
        <p:nvSpPr>
          <p:cNvPr id="83" name="TextBox 82">
            <a:extLst>
              <a:ext uri="{FF2B5EF4-FFF2-40B4-BE49-F238E27FC236}">
                <a16:creationId xmlns:a16="http://schemas.microsoft.com/office/drawing/2014/main" id="{D30C6F54-FAB4-4310-A672-F916D4532A53}"/>
              </a:ext>
            </a:extLst>
          </p:cNvPr>
          <p:cNvSpPr txBox="1"/>
          <p:nvPr/>
        </p:nvSpPr>
        <p:spPr>
          <a:xfrm>
            <a:off x="4192552" y="2663853"/>
            <a:ext cx="1353529" cy="369332"/>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Client-IP:5000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Pool-IP:80</a:t>
            </a:r>
          </a:p>
        </p:txBody>
      </p:sp>
      <p:sp>
        <p:nvSpPr>
          <p:cNvPr id="84" name="Right Arrow 26">
            <a:extLst>
              <a:ext uri="{FF2B5EF4-FFF2-40B4-BE49-F238E27FC236}">
                <a16:creationId xmlns:a16="http://schemas.microsoft.com/office/drawing/2014/main" id="{4CE78EAF-9A25-4FC7-B2D5-5ECA7898C3A8}"/>
              </a:ext>
            </a:extLst>
          </p:cNvPr>
          <p:cNvSpPr/>
          <p:nvPr/>
        </p:nvSpPr>
        <p:spPr>
          <a:xfrm>
            <a:off x="1539564" y="3042788"/>
            <a:ext cx="11866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5" name="TextBox 84">
            <a:extLst>
              <a:ext uri="{FF2B5EF4-FFF2-40B4-BE49-F238E27FC236}">
                <a16:creationId xmlns:a16="http://schemas.microsoft.com/office/drawing/2014/main" id="{1C341F8B-470D-43D1-9CCF-C52E55C6DB9D}"/>
              </a:ext>
            </a:extLst>
          </p:cNvPr>
          <p:cNvSpPr txBox="1"/>
          <p:nvPr/>
        </p:nvSpPr>
        <p:spPr>
          <a:xfrm>
            <a:off x="1539564" y="2663853"/>
            <a:ext cx="1293790" cy="369332"/>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Client-IP:5000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VIP:80</a:t>
            </a:r>
          </a:p>
        </p:txBody>
      </p:sp>
      <p:sp>
        <p:nvSpPr>
          <p:cNvPr id="86" name="Right Arrow 29">
            <a:extLst>
              <a:ext uri="{FF2B5EF4-FFF2-40B4-BE49-F238E27FC236}">
                <a16:creationId xmlns:a16="http://schemas.microsoft.com/office/drawing/2014/main" id="{3E4C0D90-7C18-48C5-989F-1DD372BBB419}"/>
              </a:ext>
            </a:extLst>
          </p:cNvPr>
          <p:cNvSpPr/>
          <p:nvPr/>
        </p:nvSpPr>
        <p:spPr>
          <a:xfrm rot="10800000">
            <a:off x="1539564" y="3774603"/>
            <a:ext cx="118668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8" name="Oval 87">
            <a:extLst>
              <a:ext uri="{FF2B5EF4-FFF2-40B4-BE49-F238E27FC236}">
                <a16:creationId xmlns:a16="http://schemas.microsoft.com/office/drawing/2014/main" id="{B5DCD605-50E5-4195-93DC-4816969C3D23}"/>
              </a:ext>
            </a:extLst>
          </p:cNvPr>
          <p:cNvSpPr>
            <a:spLocks noChangeAspect="1"/>
          </p:cNvSpPr>
          <p:nvPr/>
        </p:nvSpPr>
        <p:spPr>
          <a:xfrm>
            <a:off x="1826337" y="235822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89" name="Oval 88">
            <a:extLst>
              <a:ext uri="{FF2B5EF4-FFF2-40B4-BE49-F238E27FC236}">
                <a16:creationId xmlns:a16="http://schemas.microsoft.com/office/drawing/2014/main" id="{5183DBFB-8199-4920-B922-423473122697}"/>
              </a:ext>
            </a:extLst>
          </p:cNvPr>
          <p:cNvSpPr>
            <a:spLocks noChangeAspect="1"/>
          </p:cNvSpPr>
          <p:nvPr/>
        </p:nvSpPr>
        <p:spPr>
          <a:xfrm>
            <a:off x="4535522" y="2372768"/>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
        <p:nvSpPr>
          <p:cNvPr id="90" name="Oval 89">
            <a:extLst>
              <a:ext uri="{FF2B5EF4-FFF2-40B4-BE49-F238E27FC236}">
                <a16:creationId xmlns:a16="http://schemas.microsoft.com/office/drawing/2014/main" id="{EC654BA5-3083-454F-8921-4191097EEA84}"/>
              </a:ext>
            </a:extLst>
          </p:cNvPr>
          <p:cNvSpPr>
            <a:spLocks noChangeAspect="1"/>
          </p:cNvSpPr>
          <p:nvPr/>
        </p:nvSpPr>
        <p:spPr>
          <a:xfrm>
            <a:off x="1900798" y="351379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4</a:t>
            </a:r>
          </a:p>
        </p:txBody>
      </p:sp>
      <p:sp>
        <p:nvSpPr>
          <p:cNvPr id="91" name="Oval 90">
            <a:extLst>
              <a:ext uri="{FF2B5EF4-FFF2-40B4-BE49-F238E27FC236}">
                <a16:creationId xmlns:a16="http://schemas.microsoft.com/office/drawing/2014/main" id="{F68BEE50-B341-470D-91F6-8450459F6C9B}"/>
              </a:ext>
            </a:extLst>
          </p:cNvPr>
          <p:cNvSpPr>
            <a:spLocks noChangeAspect="1"/>
          </p:cNvSpPr>
          <p:nvPr/>
        </p:nvSpPr>
        <p:spPr>
          <a:xfrm>
            <a:off x="4587262" y="350627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3</a:t>
            </a:r>
          </a:p>
        </p:txBody>
      </p:sp>
      <p:sp>
        <p:nvSpPr>
          <p:cNvPr id="92" name="TextBox 91">
            <a:extLst>
              <a:ext uri="{FF2B5EF4-FFF2-40B4-BE49-F238E27FC236}">
                <a16:creationId xmlns:a16="http://schemas.microsoft.com/office/drawing/2014/main" id="{6B8A0DF8-26E5-41C6-8639-B60504E35A26}"/>
              </a:ext>
            </a:extLst>
          </p:cNvPr>
          <p:cNvSpPr txBox="1"/>
          <p:nvPr/>
        </p:nvSpPr>
        <p:spPr>
          <a:xfrm>
            <a:off x="1539564" y="4056560"/>
            <a:ext cx="1364619" cy="369332"/>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VIP:80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Client-IP:5000</a:t>
            </a:r>
          </a:p>
        </p:txBody>
      </p:sp>
      <p:cxnSp>
        <p:nvCxnSpPr>
          <p:cNvPr id="87" name="Straight Connector 86">
            <a:extLst>
              <a:ext uri="{FF2B5EF4-FFF2-40B4-BE49-F238E27FC236}">
                <a16:creationId xmlns:a16="http://schemas.microsoft.com/office/drawing/2014/main" id="{886792A8-973E-4A95-BFA5-699CD8C80DBF}"/>
              </a:ext>
            </a:extLst>
          </p:cNvPr>
          <p:cNvCxnSpPr>
            <a:cxnSpLocks/>
            <a:endCxn id="98" idx="2"/>
          </p:cNvCxnSpPr>
          <p:nvPr/>
        </p:nvCxnSpPr>
        <p:spPr bwMode="auto">
          <a:xfrm>
            <a:off x="5528536" y="2853110"/>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C876D0F0-B7EA-4C68-A2B5-075466290415}"/>
              </a:ext>
            </a:extLst>
          </p:cNvPr>
          <p:cNvCxnSpPr>
            <a:cxnSpLocks/>
          </p:cNvCxnSpPr>
          <p:nvPr/>
        </p:nvCxnSpPr>
        <p:spPr>
          <a:xfrm>
            <a:off x="5540011" y="2676103"/>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821CA586-C2A1-4F22-A12A-F786B35C187E}"/>
              </a:ext>
            </a:extLst>
          </p:cNvPr>
          <p:cNvCxnSpPr>
            <a:cxnSpLocks/>
            <a:endCxn id="99" idx="2"/>
          </p:cNvCxnSpPr>
          <p:nvPr/>
        </p:nvCxnSpPr>
        <p:spPr bwMode="auto">
          <a:xfrm flipV="1">
            <a:off x="5528267" y="3307362"/>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F557EFC8-918A-48CD-9A66-254C18B4F9BC}"/>
              </a:ext>
            </a:extLst>
          </p:cNvPr>
          <p:cNvCxnSpPr>
            <a:cxnSpLocks/>
            <a:endCxn id="100" idx="2"/>
          </p:cNvCxnSpPr>
          <p:nvPr/>
        </p:nvCxnSpPr>
        <p:spPr bwMode="auto">
          <a:xfrm>
            <a:off x="5528267" y="3767510"/>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96" name="Rounded Rectangle 109">
            <a:extLst>
              <a:ext uri="{FF2B5EF4-FFF2-40B4-BE49-F238E27FC236}">
                <a16:creationId xmlns:a16="http://schemas.microsoft.com/office/drawing/2014/main" id="{7A4B30C0-8F0C-4758-8FF2-54E460D204A7}"/>
              </a:ext>
            </a:extLst>
          </p:cNvPr>
          <p:cNvSpPr/>
          <p:nvPr/>
        </p:nvSpPr>
        <p:spPr>
          <a:xfrm>
            <a:off x="5894331" y="2563019"/>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97" name="TextBox 96">
            <a:extLst>
              <a:ext uri="{FF2B5EF4-FFF2-40B4-BE49-F238E27FC236}">
                <a16:creationId xmlns:a16="http://schemas.microsoft.com/office/drawing/2014/main" id="{8D2C7E30-F42B-4018-9EDF-E211FA17808F}"/>
              </a:ext>
            </a:extLst>
          </p:cNvPr>
          <p:cNvSpPr txBox="1"/>
          <p:nvPr/>
        </p:nvSpPr>
        <p:spPr>
          <a:xfrm>
            <a:off x="6543866" y="2493247"/>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98" name="Oval 97">
            <a:extLst>
              <a:ext uri="{FF2B5EF4-FFF2-40B4-BE49-F238E27FC236}">
                <a16:creationId xmlns:a16="http://schemas.microsoft.com/office/drawing/2014/main" id="{5BC3F8EC-CE48-4910-AFFB-878BFCC7C1EF}"/>
              </a:ext>
            </a:extLst>
          </p:cNvPr>
          <p:cNvSpPr>
            <a:spLocks noChangeAspect="1"/>
          </p:cNvSpPr>
          <p:nvPr/>
        </p:nvSpPr>
        <p:spPr>
          <a:xfrm>
            <a:off x="6015965" y="267396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9" name="Oval 98">
            <a:extLst>
              <a:ext uri="{FF2B5EF4-FFF2-40B4-BE49-F238E27FC236}">
                <a16:creationId xmlns:a16="http://schemas.microsoft.com/office/drawing/2014/main" id="{02686830-8563-4B31-8143-93EF5D4BFFFD}"/>
              </a:ext>
            </a:extLst>
          </p:cNvPr>
          <p:cNvSpPr>
            <a:spLocks noChangeAspect="1"/>
          </p:cNvSpPr>
          <p:nvPr/>
        </p:nvSpPr>
        <p:spPr>
          <a:xfrm>
            <a:off x="6015965" y="312448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00" name="Oval 99">
            <a:extLst>
              <a:ext uri="{FF2B5EF4-FFF2-40B4-BE49-F238E27FC236}">
                <a16:creationId xmlns:a16="http://schemas.microsoft.com/office/drawing/2014/main" id="{3396BA50-0C52-448B-B72B-4B5238377C67}"/>
              </a:ext>
            </a:extLst>
          </p:cNvPr>
          <p:cNvSpPr>
            <a:spLocks noChangeAspect="1"/>
          </p:cNvSpPr>
          <p:nvPr/>
        </p:nvSpPr>
        <p:spPr>
          <a:xfrm>
            <a:off x="6015965" y="358842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4" name="Rectangle 123">
            <a:extLst>
              <a:ext uri="{FF2B5EF4-FFF2-40B4-BE49-F238E27FC236}">
                <a16:creationId xmlns:a16="http://schemas.microsoft.com/office/drawing/2014/main" id="{9F640811-FEA7-48C8-A1D2-F4A300C84EAB}"/>
              </a:ext>
            </a:extLst>
          </p:cNvPr>
          <p:cNvSpPr/>
          <p:nvPr/>
        </p:nvSpPr>
        <p:spPr>
          <a:xfrm>
            <a:off x="2875278" y="2924246"/>
            <a:ext cx="1239185" cy="1261388"/>
          </a:xfrm>
          <a:prstGeom prst="rect">
            <a:avLst/>
          </a:prstGeom>
          <a:noFill/>
          <a:ln w="38100">
            <a:solidFill>
              <a:schemeClr val="accent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25" name="TextBox 124">
            <a:extLst>
              <a:ext uri="{FF2B5EF4-FFF2-40B4-BE49-F238E27FC236}">
                <a16:creationId xmlns:a16="http://schemas.microsoft.com/office/drawing/2014/main" id="{DAA72AF9-9D0B-4545-A207-6750CA322BAF}"/>
              </a:ext>
            </a:extLst>
          </p:cNvPr>
          <p:cNvSpPr txBox="1"/>
          <p:nvPr/>
        </p:nvSpPr>
        <p:spPr>
          <a:xfrm>
            <a:off x="3221793" y="3759881"/>
            <a:ext cx="802018" cy="400110"/>
          </a:xfrm>
          <a:prstGeom prst="rect">
            <a:avLst/>
          </a:prstGeom>
          <a:noFill/>
        </p:spPr>
        <p:txBody>
          <a:bodyPr wrap="square" rtlCol="0">
            <a:spAutoFit/>
          </a:bodyPr>
          <a:lstStyle/>
          <a:p>
            <a:r>
              <a:rPr lang="en-US" sz="1000" dirty="0">
                <a:solidFill>
                  <a:schemeClr val="accent1"/>
                </a:solidFill>
                <a:latin typeface="Calibri" panose="020F0502020204030204" pitchFamily="34" charset="0"/>
              </a:rPr>
              <a:t>LB</a:t>
            </a:r>
          </a:p>
          <a:p>
            <a:r>
              <a:rPr lang="en-US" sz="1000" dirty="0">
                <a:solidFill>
                  <a:schemeClr val="accent1"/>
                </a:solidFill>
                <a:latin typeface="Calibri" panose="020F0502020204030204" pitchFamily="34" charset="0"/>
              </a:rPr>
              <a:t>InLine</a:t>
            </a:r>
          </a:p>
        </p:txBody>
      </p:sp>
      <p:cxnSp>
        <p:nvCxnSpPr>
          <p:cNvPr id="126" name="Straight Connector 125">
            <a:extLst>
              <a:ext uri="{FF2B5EF4-FFF2-40B4-BE49-F238E27FC236}">
                <a16:creationId xmlns:a16="http://schemas.microsoft.com/office/drawing/2014/main" id="{4D47F353-FD8B-4ACC-AAFE-5A3877D46FB4}"/>
              </a:ext>
            </a:extLst>
          </p:cNvPr>
          <p:cNvCxnSpPr>
            <a:cxnSpLocks/>
            <a:endCxn id="119" idx="1"/>
          </p:cNvCxnSpPr>
          <p:nvPr/>
        </p:nvCxnSpPr>
        <p:spPr>
          <a:xfrm>
            <a:off x="1290129" y="3433280"/>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52" name="Group 251">
            <a:extLst>
              <a:ext uri="{FF2B5EF4-FFF2-40B4-BE49-F238E27FC236}">
                <a16:creationId xmlns:a16="http://schemas.microsoft.com/office/drawing/2014/main" id="{71EF5262-D841-4070-BC79-8A76A7F1DDCA}"/>
              </a:ext>
            </a:extLst>
          </p:cNvPr>
          <p:cNvGrpSpPr/>
          <p:nvPr/>
        </p:nvGrpSpPr>
        <p:grpSpPr>
          <a:xfrm>
            <a:off x="419374" y="2829410"/>
            <a:ext cx="621857" cy="1225361"/>
            <a:chOff x="3386589" y="1994436"/>
            <a:chExt cx="621857" cy="1225361"/>
          </a:xfrm>
        </p:grpSpPr>
        <p:grpSp>
          <p:nvGrpSpPr>
            <p:cNvPr id="257" name="Group 256">
              <a:extLst>
                <a:ext uri="{FF2B5EF4-FFF2-40B4-BE49-F238E27FC236}">
                  <a16:creationId xmlns:a16="http://schemas.microsoft.com/office/drawing/2014/main" id="{4FC2C8D9-E093-4000-AEE3-E7CF543E0A2B}"/>
                </a:ext>
              </a:extLst>
            </p:cNvPr>
            <p:cNvGrpSpPr>
              <a:grpSpLocks noChangeAspect="1"/>
            </p:cNvGrpSpPr>
            <p:nvPr/>
          </p:nvGrpSpPr>
          <p:grpSpPr>
            <a:xfrm>
              <a:off x="3386589" y="1994436"/>
              <a:ext cx="618352" cy="573362"/>
              <a:chOff x="21532850" y="-24034750"/>
              <a:chExt cx="24393525" cy="22618700"/>
            </a:xfrm>
          </p:grpSpPr>
          <p:sp>
            <p:nvSpPr>
              <p:cNvPr id="274" name="Oval 42">
                <a:extLst>
                  <a:ext uri="{FF2B5EF4-FFF2-40B4-BE49-F238E27FC236}">
                    <a16:creationId xmlns:a16="http://schemas.microsoft.com/office/drawing/2014/main" id="{9148EF2A-C98B-482E-AA84-1AD20C3CC8E5}"/>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5" name="Freeform 43">
                <a:extLst>
                  <a:ext uri="{FF2B5EF4-FFF2-40B4-BE49-F238E27FC236}">
                    <a16:creationId xmlns:a16="http://schemas.microsoft.com/office/drawing/2014/main" id="{D4DACEF5-BF7F-4918-BD5E-B3384483FD46}"/>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6" name="Freeform 44">
                <a:extLst>
                  <a:ext uri="{FF2B5EF4-FFF2-40B4-BE49-F238E27FC236}">
                    <a16:creationId xmlns:a16="http://schemas.microsoft.com/office/drawing/2014/main" id="{D343D3C2-6E9C-4441-B75C-483E261D5B19}"/>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7" name="Freeform 45">
                <a:extLst>
                  <a:ext uri="{FF2B5EF4-FFF2-40B4-BE49-F238E27FC236}">
                    <a16:creationId xmlns:a16="http://schemas.microsoft.com/office/drawing/2014/main" id="{CAFA04B2-1A0B-40DC-B2E0-69E2F8820C5F}"/>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8" name="Freeform 46">
                <a:extLst>
                  <a:ext uri="{FF2B5EF4-FFF2-40B4-BE49-F238E27FC236}">
                    <a16:creationId xmlns:a16="http://schemas.microsoft.com/office/drawing/2014/main" id="{3FE8C2B8-4086-48AF-A794-2A6B3894381C}"/>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0" name="Oval 47">
                <a:extLst>
                  <a:ext uri="{FF2B5EF4-FFF2-40B4-BE49-F238E27FC236}">
                    <a16:creationId xmlns:a16="http://schemas.microsoft.com/office/drawing/2014/main" id="{25C19CB1-B2FE-4DB7-B957-A60961F537F1}"/>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1" name="Freeform 48">
                <a:extLst>
                  <a:ext uri="{FF2B5EF4-FFF2-40B4-BE49-F238E27FC236}">
                    <a16:creationId xmlns:a16="http://schemas.microsoft.com/office/drawing/2014/main" id="{3FF1FE3F-9FEA-45D0-A43B-EB885DB730FD}"/>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2" name="Freeform 49">
                <a:extLst>
                  <a:ext uri="{FF2B5EF4-FFF2-40B4-BE49-F238E27FC236}">
                    <a16:creationId xmlns:a16="http://schemas.microsoft.com/office/drawing/2014/main" id="{6C119A01-50E7-40A7-A329-3A0CFFA69FA3}"/>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3" name="Freeform 50">
                <a:extLst>
                  <a:ext uri="{FF2B5EF4-FFF2-40B4-BE49-F238E27FC236}">
                    <a16:creationId xmlns:a16="http://schemas.microsoft.com/office/drawing/2014/main" id="{D40CB713-E6BD-47FF-B0CC-9F8F366136E5}"/>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4" name="Freeform 51">
                <a:extLst>
                  <a:ext uri="{FF2B5EF4-FFF2-40B4-BE49-F238E27FC236}">
                    <a16:creationId xmlns:a16="http://schemas.microsoft.com/office/drawing/2014/main" id="{C7BED3ED-FDC8-4E56-8567-9D421B94FCFE}"/>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7" name="Oval 52">
                <a:extLst>
                  <a:ext uri="{FF2B5EF4-FFF2-40B4-BE49-F238E27FC236}">
                    <a16:creationId xmlns:a16="http://schemas.microsoft.com/office/drawing/2014/main" id="{F7114785-6E0E-40BB-8147-3102AC736374}"/>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8" name="Freeform 53">
                <a:extLst>
                  <a:ext uri="{FF2B5EF4-FFF2-40B4-BE49-F238E27FC236}">
                    <a16:creationId xmlns:a16="http://schemas.microsoft.com/office/drawing/2014/main" id="{6B2E74EF-1572-44D0-8CF2-E11CDD45BB44}"/>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9" name="Freeform 54">
                <a:extLst>
                  <a:ext uri="{FF2B5EF4-FFF2-40B4-BE49-F238E27FC236}">
                    <a16:creationId xmlns:a16="http://schemas.microsoft.com/office/drawing/2014/main" id="{7EAF8295-B5E4-4434-A0DD-746A8761935A}"/>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0" name="Freeform 55">
                <a:extLst>
                  <a:ext uri="{FF2B5EF4-FFF2-40B4-BE49-F238E27FC236}">
                    <a16:creationId xmlns:a16="http://schemas.microsoft.com/office/drawing/2014/main" id="{BDAE18C0-FFD7-4562-929C-CE357CFB296E}"/>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1" name="Freeform 56">
                <a:extLst>
                  <a:ext uri="{FF2B5EF4-FFF2-40B4-BE49-F238E27FC236}">
                    <a16:creationId xmlns:a16="http://schemas.microsoft.com/office/drawing/2014/main" id="{5BFBA653-FB2D-4919-AD46-AC106DC6A060}"/>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258" name="Group 257">
              <a:extLst>
                <a:ext uri="{FF2B5EF4-FFF2-40B4-BE49-F238E27FC236}">
                  <a16:creationId xmlns:a16="http://schemas.microsoft.com/office/drawing/2014/main" id="{1075C536-3F30-4988-BA97-56B9ECA670DC}"/>
                </a:ext>
              </a:extLst>
            </p:cNvPr>
            <p:cNvGrpSpPr>
              <a:grpSpLocks noChangeAspect="1"/>
            </p:cNvGrpSpPr>
            <p:nvPr/>
          </p:nvGrpSpPr>
          <p:grpSpPr>
            <a:xfrm>
              <a:off x="3390094" y="2646435"/>
              <a:ext cx="618352" cy="573362"/>
              <a:chOff x="21532850" y="-24034750"/>
              <a:chExt cx="24393525" cy="22618700"/>
            </a:xfrm>
          </p:grpSpPr>
          <p:sp>
            <p:nvSpPr>
              <p:cNvPr id="259" name="Oval 42">
                <a:extLst>
                  <a:ext uri="{FF2B5EF4-FFF2-40B4-BE49-F238E27FC236}">
                    <a16:creationId xmlns:a16="http://schemas.microsoft.com/office/drawing/2014/main" id="{6879C3D3-BF0B-4C9D-9409-92FCBAEE491A}"/>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0" name="Freeform 43">
                <a:extLst>
                  <a:ext uri="{FF2B5EF4-FFF2-40B4-BE49-F238E27FC236}">
                    <a16:creationId xmlns:a16="http://schemas.microsoft.com/office/drawing/2014/main" id="{304812C5-3969-4C29-83AF-CF5C74A3A736}"/>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1" name="Freeform 44">
                <a:extLst>
                  <a:ext uri="{FF2B5EF4-FFF2-40B4-BE49-F238E27FC236}">
                    <a16:creationId xmlns:a16="http://schemas.microsoft.com/office/drawing/2014/main" id="{13623450-B371-4AD3-8D50-F1B207C9778E}"/>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2" name="Freeform 45">
                <a:extLst>
                  <a:ext uri="{FF2B5EF4-FFF2-40B4-BE49-F238E27FC236}">
                    <a16:creationId xmlns:a16="http://schemas.microsoft.com/office/drawing/2014/main" id="{F4654302-0DC8-4684-BCB0-38A4F8094D1A}"/>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3" name="Freeform 46">
                <a:extLst>
                  <a:ext uri="{FF2B5EF4-FFF2-40B4-BE49-F238E27FC236}">
                    <a16:creationId xmlns:a16="http://schemas.microsoft.com/office/drawing/2014/main" id="{26F10867-E48E-403D-AA20-C33DC8934A36}"/>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4" name="Oval 47">
                <a:extLst>
                  <a:ext uri="{FF2B5EF4-FFF2-40B4-BE49-F238E27FC236}">
                    <a16:creationId xmlns:a16="http://schemas.microsoft.com/office/drawing/2014/main" id="{7D85ADF0-D8A2-449A-9954-73B5E6773495}"/>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5" name="Freeform 48">
                <a:extLst>
                  <a:ext uri="{FF2B5EF4-FFF2-40B4-BE49-F238E27FC236}">
                    <a16:creationId xmlns:a16="http://schemas.microsoft.com/office/drawing/2014/main" id="{06CE88E3-BB29-4C2B-976F-F3CBFF94C856}"/>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6" name="Freeform 49">
                <a:extLst>
                  <a:ext uri="{FF2B5EF4-FFF2-40B4-BE49-F238E27FC236}">
                    <a16:creationId xmlns:a16="http://schemas.microsoft.com/office/drawing/2014/main" id="{D5295244-784F-4F63-8559-9F049CCBE98A}"/>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7" name="Freeform 50">
                <a:extLst>
                  <a:ext uri="{FF2B5EF4-FFF2-40B4-BE49-F238E27FC236}">
                    <a16:creationId xmlns:a16="http://schemas.microsoft.com/office/drawing/2014/main" id="{C18C01DD-BFFE-4128-B443-67708AA2E9E0}"/>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8" name="Freeform 51">
                <a:extLst>
                  <a:ext uri="{FF2B5EF4-FFF2-40B4-BE49-F238E27FC236}">
                    <a16:creationId xmlns:a16="http://schemas.microsoft.com/office/drawing/2014/main" id="{5AFC50D4-016F-43C2-A46B-A33915B8EDA5}"/>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9" name="Oval 52">
                <a:extLst>
                  <a:ext uri="{FF2B5EF4-FFF2-40B4-BE49-F238E27FC236}">
                    <a16:creationId xmlns:a16="http://schemas.microsoft.com/office/drawing/2014/main" id="{5E038509-4AA6-4598-9C2E-9F3F1ADFC8FC}"/>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0" name="Freeform 53">
                <a:extLst>
                  <a:ext uri="{FF2B5EF4-FFF2-40B4-BE49-F238E27FC236}">
                    <a16:creationId xmlns:a16="http://schemas.microsoft.com/office/drawing/2014/main" id="{DAFCE90C-4784-46D3-AB42-C4151ABAF293}"/>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1" name="Freeform 54">
                <a:extLst>
                  <a:ext uri="{FF2B5EF4-FFF2-40B4-BE49-F238E27FC236}">
                    <a16:creationId xmlns:a16="http://schemas.microsoft.com/office/drawing/2014/main" id="{AE5127F4-7B4C-4B0F-900B-7ED1DC2D6B80}"/>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2" name="Freeform 55">
                <a:extLst>
                  <a:ext uri="{FF2B5EF4-FFF2-40B4-BE49-F238E27FC236}">
                    <a16:creationId xmlns:a16="http://schemas.microsoft.com/office/drawing/2014/main" id="{70FFE10D-BCE2-43F7-96FE-AA1C6E96EFED}"/>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3" name="Freeform 56">
                <a:extLst>
                  <a:ext uri="{FF2B5EF4-FFF2-40B4-BE49-F238E27FC236}">
                    <a16:creationId xmlns:a16="http://schemas.microsoft.com/office/drawing/2014/main" id="{873FEF1A-32EB-4796-AA2D-45E80462881C}"/>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spTree>
    <p:extLst>
      <p:ext uri="{BB962C8B-B14F-4D97-AF65-F5344CB8AC3E}">
        <p14:creationId xmlns:p14="http://schemas.microsoft.com/office/powerpoint/2010/main" val="540529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Server Pool Packet Flow (2/2)</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600"/>
              </a:spcBef>
            </a:pPr>
            <a:r>
              <a:rPr lang="en-US" sz="1600" dirty="0"/>
              <a:t>Client IP replaced by LB-SNAT:</a:t>
            </a:r>
          </a:p>
          <a:p>
            <a:pPr marL="285750" indent="-285750">
              <a:spcBef>
                <a:spcPts val="600"/>
              </a:spcBef>
              <a:buFont typeface="Arial" panose="020B0604020202020204" pitchFamily="34" charset="0"/>
              <a:buChar char="•"/>
            </a:pPr>
            <a:r>
              <a:rPr lang="en-US" sz="1600" dirty="0"/>
              <a:t>LB-SNAT Automap:</a:t>
            </a:r>
          </a:p>
          <a:p>
            <a:pPr marL="742950" lvl="1" indent="-285750">
              <a:spcBef>
                <a:spcPts val="0"/>
              </a:spcBef>
            </a:pPr>
            <a:r>
              <a:rPr lang="en-US" dirty="0"/>
              <a:t>LB InLine (LB-SNAT IP =</a:t>
            </a:r>
          </a:p>
          <a:p>
            <a:pPr lvl="1" indent="0">
              <a:spcBef>
                <a:spcPts val="0"/>
              </a:spcBef>
              <a:buNone/>
            </a:pPr>
            <a:r>
              <a:rPr lang="en-US" dirty="0"/>
              <a:t>	T1-uplink IP@ (100.64.x.x))</a:t>
            </a:r>
          </a:p>
          <a:p>
            <a:pPr marL="742950" lvl="1" indent="-285750">
              <a:spcBef>
                <a:spcPts val="0"/>
              </a:spcBef>
            </a:pPr>
            <a:r>
              <a:rPr lang="en-US" dirty="0"/>
              <a:t>LB OneArm (LB-SNAT IP =</a:t>
            </a:r>
          </a:p>
          <a:p>
            <a:pPr lvl="1" indent="0">
              <a:spcBef>
                <a:spcPts val="0"/>
              </a:spcBef>
              <a:buNone/>
            </a:pPr>
            <a:r>
              <a:rPr lang="en-US" dirty="0"/>
              <a:t>	T1-Service Interface IP@)</a:t>
            </a:r>
          </a:p>
          <a:p>
            <a:pPr marL="285750" indent="-285750">
              <a:spcBef>
                <a:spcPts val="600"/>
              </a:spcBef>
              <a:buFont typeface="Arial" panose="020B0604020202020204" pitchFamily="34" charset="0"/>
              <a:buChar char="•"/>
            </a:pPr>
            <a:r>
              <a:rPr lang="en-US" sz="1600" dirty="0"/>
              <a:t>LB-SNAT IP Pool:</a:t>
            </a:r>
          </a:p>
          <a:p>
            <a:pPr marL="742950" lvl="1" indent="-285750">
              <a:spcBef>
                <a:spcPts val="0"/>
              </a:spcBef>
            </a:pPr>
            <a:r>
              <a:rPr lang="en-US" dirty="0"/>
              <a:t>LB-SNAT = IP Pool IP@</a:t>
            </a:r>
          </a:p>
          <a:p>
            <a:pPr>
              <a:spcBef>
                <a:spcPts val="0"/>
              </a:spcBef>
              <a:buNone/>
            </a:pPr>
            <a:endParaRPr lang="en-US" dirty="0"/>
          </a:p>
          <a:p>
            <a:pPr>
              <a:spcBef>
                <a:spcPts val="0"/>
              </a:spcBef>
              <a:buNone/>
            </a:pPr>
            <a:endParaRPr lang="en-US" sz="1600" dirty="0"/>
          </a:p>
          <a:p>
            <a:pPr>
              <a:spcBef>
                <a:spcPts val="0"/>
              </a:spcBef>
              <a:buNone/>
            </a:pPr>
            <a:r>
              <a:rPr lang="en-US" sz="1600" b="1" dirty="0"/>
              <a:t>Automap:</a:t>
            </a:r>
          </a:p>
          <a:p>
            <a:pPr>
              <a:spcBef>
                <a:spcPts val="0"/>
              </a:spcBef>
              <a:buNone/>
            </a:pPr>
            <a:r>
              <a:rPr lang="en-US" sz="1600" dirty="0"/>
              <a:t>For LB-Pools with small/medium load (below 1k new connections per minute).</a:t>
            </a:r>
          </a:p>
          <a:p>
            <a:pPr>
              <a:spcBef>
                <a:spcPts val="0"/>
              </a:spcBef>
              <a:buNone/>
            </a:pPr>
            <a:endParaRPr lang="en-US" sz="1600" dirty="0"/>
          </a:p>
          <a:p>
            <a:pPr>
              <a:spcBef>
                <a:spcPts val="0"/>
              </a:spcBef>
              <a:buNone/>
            </a:pPr>
            <a:r>
              <a:rPr lang="en-US" sz="1600" b="1" dirty="0"/>
              <a:t>IP Pool:</a:t>
            </a:r>
          </a:p>
          <a:p>
            <a:pPr>
              <a:spcBef>
                <a:spcPts val="0"/>
              </a:spcBef>
              <a:buNone/>
            </a:pPr>
            <a:r>
              <a:rPr lang="en-US" sz="1600" dirty="0"/>
              <a:t>For LB-Pools with large load.</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LB-SNAT (Automap or IP Pool)</a:t>
            </a:r>
          </a:p>
        </p:txBody>
      </p:sp>
      <p:sp>
        <p:nvSpPr>
          <p:cNvPr id="270" name="Rectangle: Rounded Corners 269">
            <a:extLst>
              <a:ext uri="{FF2B5EF4-FFF2-40B4-BE49-F238E27FC236}">
                <a16:creationId xmlns:a16="http://schemas.microsoft.com/office/drawing/2014/main" id="{E5903428-4C2E-4C1D-B2AE-B73F891C6EAF}"/>
              </a:ext>
            </a:extLst>
          </p:cNvPr>
          <p:cNvSpPr/>
          <p:nvPr/>
        </p:nvSpPr>
        <p:spPr>
          <a:xfrm>
            <a:off x="150047" y="1769171"/>
            <a:ext cx="2934527" cy="3319657"/>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InLine</a:t>
            </a:r>
            <a:endParaRPr lang="en-US" sz="1400" dirty="0">
              <a:solidFill>
                <a:schemeClr val="tx1"/>
              </a:solidFill>
              <a:latin typeface="Calibri" panose="020F0502020204030204" pitchFamily="34" charset="0"/>
            </a:endParaRPr>
          </a:p>
        </p:txBody>
      </p:sp>
      <p:sp>
        <p:nvSpPr>
          <p:cNvPr id="271" name="Rectangle: Rounded Corners 270">
            <a:extLst>
              <a:ext uri="{FF2B5EF4-FFF2-40B4-BE49-F238E27FC236}">
                <a16:creationId xmlns:a16="http://schemas.microsoft.com/office/drawing/2014/main" id="{C97F51A4-BA94-4218-B60B-9DF96AD8899C}"/>
              </a:ext>
            </a:extLst>
          </p:cNvPr>
          <p:cNvSpPr/>
          <p:nvPr/>
        </p:nvSpPr>
        <p:spPr>
          <a:xfrm>
            <a:off x="3331907" y="1787600"/>
            <a:ext cx="4447561" cy="3319657"/>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OneArm</a:t>
            </a:r>
            <a:endParaRPr lang="en-US" sz="1400" dirty="0">
              <a:solidFill>
                <a:schemeClr val="tx1"/>
              </a:solidFill>
              <a:latin typeface="Calibri" panose="020F0502020204030204" pitchFamily="34" charset="0"/>
            </a:endParaRPr>
          </a:p>
        </p:txBody>
      </p:sp>
      <p:cxnSp>
        <p:nvCxnSpPr>
          <p:cNvPr id="273" name="Straight Connector 272">
            <a:extLst>
              <a:ext uri="{FF2B5EF4-FFF2-40B4-BE49-F238E27FC236}">
                <a16:creationId xmlns:a16="http://schemas.microsoft.com/office/drawing/2014/main" id="{E5200063-19B0-435A-8931-F72C37F662C0}"/>
              </a:ext>
            </a:extLst>
          </p:cNvPr>
          <p:cNvCxnSpPr>
            <a:cxnSpLocks/>
          </p:cNvCxnSpPr>
          <p:nvPr/>
        </p:nvCxnSpPr>
        <p:spPr>
          <a:xfrm>
            <a:off x="2513347" y="4158480"/>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DCACB923-8D2C-41C7-A1F8-1C73C8EBA92E}"/>
              </a:ext>
            </a:extLst>
          </p:cNvPr>
          <p:cNvCxnSpPr>
            <a:cxnSpLocks/>
          </p:cNvCxnSpPr>
          <p:nvPr/>
        </p:nvCxnSpPr>
        <p:spPr>
          <a:xfrm>
            <a:off x="1718752" y="4158480"/>
            <a:ext cx="1170481" cy="0"/>
          </a:xfrm>
          <a:prstGeom prst="line">
            <a:avLst/>
          </a:prstGeom>
          <a:ln w="19050">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8B44B88D-7F07-49B5-854A-2BCC127B85E1}"/>
              </a:ext>
            </a:extLst>
          </p:cNvPr>
          <p:cNvCxnSpPr>
            <a:cxnSpLocks/>
          </p:cNvCxnSpPr>
          <p:nvPr/>
        </p:nvCxnSpPr>
        <p:spPr>
          <a:xfrm>
            <a:off x="2057912" y="4157303"/>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C704D829-7E97-4FB1-B438-DA8836562C6A}"/>
              </a:ext>
            </a:extLst>
          </p:cNvPr>
          <p:cNvCxnSpPr>
            <a:cxnSpLocks/>
          </p:cNvCxnSpPr>
          <p:nvPr/>
        </p:nvCxnSpPr>
        <p:spPr>
          <a:xfrm>
            <a:off x="1741954" y="3279488"/>
            <a:ext cx="519032" cy="877507"/>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7" name="Oval 276">
            <a:extLst>
              <a:ext uri="{FF2B5EF4-FFF2-40B4-BE49-F238E27FC236}">
                <a16:creationId xmlns:a16="http://schemas.microsoft.com/office/drawing/2014/main" id="{FBD9256A-9B88-451E-9CEF-5C2D591A6938}"/>
              </a:ext>
            </a:extLst>
          </p:cNvPr>
          <p:cNvSpPr/>
          <p:nvPr/>
        </p:nvSpPr>
        <p:spPr>
          <a:xfrm>
            <a:off x="2362471" y="4443892"/>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78" name="Oval 277">
            <a:extLst>
              <a:ext uri="{FF2B5EF4-FFF2-40B4-BE49-F238E27FC236}">
                <a16:creationId xmlns:a16="http://schemas.microsoft.com/office/drawing/2014/main" id="{10FD6E2F-AB9F-4470-9216-8E607424E945}"/>
              </a:ext>
            </a:extLst>
          </p:cNvPr>
          <p:cNvSpPr/>
          <p:nvPr/>
        </p:nvSpPr>
        <p:spPr>
          <a:xfrm>
            <a:off x="1907036" y="4443892"/>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79" name="TextBox 278">
            <a:extLst>
              <a:ext uri="{FF2B5EF4-FFF2-40B4-BE49-F238E27FC236}">
                <a16:creationId xmlns:a16="http://schemas.microsoft.com/office/drawing/2014/main" id="{95E1BFE7-62C3-4023-8CC7-3A56234E6230}"/>
              </a:ext>
            </a:extLst>
          </p:cNvPr>
          <p:cNvSpPr txBox="1"/>
          <p:nvPr/>
        </p:nvSpPr>
        <p:spPr>
          <a:xfrm>
            <a:off x="1541457" y="2462144"/>
            <a:ext cx="928459" cy="246221"/>
          </a:xfrm>
          <a:prstGeom prst="rect">
            <a:avLst/>
          </a:prstGeom>
          <a:noFill/>
        </p:spPr>
        <p:txBody>
          <a:bodyPr wrap="square" rtlCol="0">
            <a:spAutoFit/>
          </a:bodyPr>
          <a:lstStyle/>
          <a:p>
            <a:r>
              <a:rPr lang="en-US" sz="1000" dirty="0">
                <a:latin typeface="Calibri" panose="020F0502020204030204" pitchFamily="34" charset="0"/>
              </a:rPr>
              <a:t>100.64.x.x</a:t>
            </a:r>
          </a:p>
        </p:txBody>
      </p:sp>
      <p:sp>
        <p:nvSpPr>
          <p:cNvPr id="280" name="Rectangle 279">
            <a:extLst>
              <a:ext uri="{FF2B5EF4-FFF2-40B4-BE49-F238E27FC236}">
                <a16:creationId xmlns:a16="http://schemas.microsoft.com/office/drawing/2014/main" id="{E75ABE8A-7545-4B6F-8F91-A4EB5F9E3F9A}"/>
              </a:ext>
            </a:extLst>
          </p:cNvPr>
          <p:cNvSpPr/>
          <p:nvPr/>
        </p:nvSpPr>
        <p:spPr>
          <a:xfrm>
            <a:off x="1114811" y="2446535"/>
            <a:ext cx="1439153" cy="989056"/>
          </a:xfrm>
          <a:prstGeom prst="rect">
            <a:avLst/>
          </a:prstGeom>
          <a:noFill/>
          <a:ln w="38100">
            <a:solidFill>
              <a:schemeClr val="accent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81" name="TextBox 280">
            <a:extLst>
              <a:ext uri="{FF2B5EF4-FFF2-40B4-BE49-F238E27FC236}">
                <a16:creationId xmlns:a16="http://schemas.microsoft.com/office/drawing/2014/main" id="{8B752195-60BE-4F9F-9344-3667697689BC}"/>
              </a:ext>
            </a:extLst>
          </p:cNvPr>
          <p:cNvSpPr txBox="1"/>
          <p:nvPr/>
        </p:nvSpPr>
        <p:spPr>
          <a:xfrm>
            <a:off x="1984637" y="2964166"/>
            <a:ext cx="802018" cy="400110"/>
          </a:xfrm>
          <a:prstGeom prst="rect">
            <a:avLst/>
          </a:prstGeom>
          <a:noFill/>
        </p:spPr>
        <p:txBody>
          <a:bodyPr wrap="square" rtlCol="0">
            <a:spAutoFit/>
          </a:bodyPr>
          <a:lstStyle/>
          <a:p>
            <a:r>
              <a:rPr lang="en-US" sz="1000" dirty="0">
                <a:solidFill>
                  <a:schemeClr val="accent1"/>
                </a:solidFill>
                <a:latin typeface="Calibri" panose="020F0502020204030204" pitchFamily="34" charset="0"/>
              </a:rPr>
              <a:t>LB</a:t>
            </a:r>
          </a:p>
          <a:p>
            <a:r>
              <a:rPr lang="en-US" sz="1000" dirty="0">
                <a:solidFill>
                  <a:schemeClr val="accent1"/>
                </a:solidFill>
                <a:latin typeface="Calibri" panose="020F0502020204030204" pitchFamily="34" charset="0"/>
              </a:rPr>
              <a:t>InLine</a:t>
            </a:r>
          </a:p>
        </p:txBody>
      </p:sp>
      <p:cxnSp>
        <p:nvCxnSpPr>
          <p:cNvPr id="282" name="Straight Connector 281">
            <a:extLst>
              <a:ext uri="{FF2B5EF4-FFF2-40B4-BE49-F238E27FC236}">
                <a16:creationId xmlns:a16="http://schemas.microsoft.com/office/drawing/2014/main" id="{145BB7C8-FCB3-46F3-BAE4-51D7D7080309}"/>
              </a:ext>
            </a:extLst>
          </p:cNvPr>
          <p:cNvCxnSpPr>
            <a:cxnSpLocks/>
          </p:cNvCxnSpPr>
          <p:nvPr/>
        </p:nvCxnSpPr>
        <p:spPr>
          <a:xfrm>
            <a:off x="7136151" y="2961521"/>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97448A88-5F3E-44BC-BDF8-6A09BFC9F3EA}"/>
              </a:ext>
            </a:extLst>
          </p:cNvPr>
          <p:cNvCxnSpPr>
            <a:cxnSpLocks/>
          </p:cNvCxnSpPr>
          <p:nvPr/>
        </p:nvCxnSpPr>
        <p:spPr>
          <a:xfrm>
            <a:off x="6711483" y="2960344"/>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6919534A-1C38-418B-B0C4-D4803139DF9C}"/>
              </a:ext>
            </a:extLst>
          </p:cNvPr>
          <p:cNvCxnSpPr>
            <a:cxnSpLocks/>
          </p:cNvCxnSpPr>
          <p:nvPr/>
        </p:nvCxnSpPr>
        <p:spPr>
          <a:xfrm flipH="1">
            <a:off x="3431999" y="2963164"/>
            <a:ext cx="3823240" cy="0"/>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85" name="Oval 284">
            <a:extLst>
              <a:ext uri="{FF2B5EF4-FFF2-40B4-BE49-F238E27FC236}">
                <a16:creationId xmlns:a16="http://schemas.microsoft.com/office/drawing/2014/main" id="{D65E1CC1-7712-47C4-9E38-38B105BDBE1E}"/>
              </a:ext>
            </a:extLst>
          </p:cNvPr>
          <p:cNvSpPr/>
          <p:nvPr/>
        </p:nvSpPr>
        <p:spPr>
          <a:xfrm>
            <a:off x="6985275" y="3246933"/>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86" name="Oval 285">
            <a:extLst>
              <a:ext uri="{FF2B5EF4-FFF2-40B4-BE49-F238E27FC236}">
                <a16:creationId xmlns:a16="http://schemas.microsoft.com/office/drawing/2014/main" id="{CE55220F-96FC-4760-96AA-B77154132008}"/>
              </a:ext>
            </a:extLst>
          </p:cNvPr>
          <p:cNvSpPr/>
          <p:nvPr/>
        </p:nvSpPr>
        <p:spPr>
          <a:xfrm>
            <a:off x="6560607" y="3246933"/>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87" name="TextBox 286">
            <a:extLst>
              <a:ext uri="{FF2B5EF4-FFF2-40B4-BE49-F238E27FC236}">
                <a16:creationId xmlns:a16="http://schemas.microsoft.com/office/drawing/2014/main" id="{C74ACC27-BD6C-4C2A-B1E0-32A7FFC2C5B5}"/>
              </a:ext>
            </a:extLst>
          </p:cNvPr>
          <p:cNvSpPr txBox="1"/>
          <p:nvPr/>
        </p:nvSpPr>
        <p:spPr>
          <a:xfrm>
            <a:off x="4807568" y="3041962"/>
            <a:ext cx="1803675" cy="246221"/>
          </a:xfrm>
          <a:prstGeom prst="rect">
            <a:avLst/>
          </a:prstGeom>
          <a:noFill/>
        </p:spPr>
        <p:txBody>
          <a:bodyPr wrap="square" rtlCol="0">
            <a:spAutoFit/>
          </a:bodyPr>
          <a:lstStyle/>
          <a:p>
            <a:r>
              <a:rPr lang="en-US" sz="1000" dirty="0">
                <a:latin typeface="Calibri" panose="020F0502020204030204" pitchFamily="34" charset="0"/>
              </a:rPr>
              <a:t>10.1.1.7</a:t>
            </a:r>
          </a:p>
        </p:txBody>
      </p:sp>
      <p:sp>
        <p:nvSpPr>
          <p:cNvPr id="288" name="Rectangle 287">
            <a:extLst>
              <a:ext uri="{FF2B5EF4-FFF2-40B4-BE49-F238E27FC236}">
                <a16:creationId xmlns:a16="http://schemas.microsoft.com/office/drawing/2014/main" id="{409655C5-CBF0-40E0-8426-4DA4C0071630}"/>
              </a:ext>
            </a:extLst>
          </p:cNvPr>
          <p:cNvSpPr/>
          <p:nvPr/>
        </p:nvSpPr>
        <p:spPr>
          <a:xfrm>
            <a:off x="4375818" y="3048671"/>
            <a:ext cx="1528467" cy="1033524"/>
          </a:xfrm>
          <a:prstGeom prst="rect">
            <a:avLst/>
          </a:prstGeom>
          <a:noFill/>
          <a:ln w="38100">
            <a:solidFill>
              <a:schemeClr val="accent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89" name="TextBox 288">
            <a:extLst>
              <a:ext uri="{FF2B5EF4-FFF2-40B4-BE49-F238E27FC236}">
                <a16:creationId xmlns:a16="http://schemas.microsoft.com/office/drawing/2014/main" id="{3336B34F-242F-44D5-A65E-BD91D6221D91}"/>
              </a:ext>
            </a:extLst>
          </p:cNvPr>
          <p:cNvSpPr txBox="1"/>
          <p:nvPr/>
        </p:nvSpPr>
        <p:spPr>
          <a:xfrm>
            <a:off x="5177240" y="3633658"/>
            <a:ext cx="727045" cy="400110"/>
          </a:xfrm>
          <a:prstGeom prst="rect">
            <a:avLst/>
          </a:prstGeom>
          <a:noFill/>
        </p:spPr>
        <p:txBody>
          <a:bodyPr wrap="square" rtlCol="0">
            <a:spAutoFit/>
          </a:bodyPr>
          <a:lstStyle/>
          <a:p>
            <a:r>
              <a:rPr lang="en-US" sz="1000" dirty="0">
                <a:solidFill>
                  <a:schemeClr val="accent1"/>
                </a:solidFill>
                <a:latin typeface="Calibri" panose="020F0502020204030204" pitchFamily="34" charset="0"/>
              </a:rPr>
              <a:t>LB OneArm</a:t>
            </a:r>
          </a:p>
        </p:txBody>
      </p:sp>
      <p:sp>
        <p:nvSpPr>
          <p:cNvPr id="291" name="TextBox 290">
            <a:extLst>
              <a:ext uri="{FF2B5EF4-FFF2-40B4-BE49-F238E27FC236}">
                <a16:creationId xmlns:a16="http://schemas.microsoft.com/office/drawing/2014/main" id="{E01E747A-A64E-4B9C-A85A-13ACD51BC80C}"/>
              </a:ext>
            </a:extLst>
          </p:cNvPr>
          <p:cNvSpPr txBox="1"/>
          <p:nvPr/>
        </p:nvSpPr>
        <p:spPr>
          <a:xfrm>
            <a:off x="3420822" y="2737480"/>
            <a:ext cx="928459" cy="246221"/>
          </a:xfrm>
          <a:prstGeom prst="rect">
            <a:avLst/>
          </a:prstGeom>
          <a:noFill/>
        </p:spPr>
        <p:txBody>
          <a:bodyPr wrap="square" rtlCol="0">
            <a:spAutoFit/>
          </a:bodyPr>
          <a:lstStyle/>
          <a:p>
            <a:r>
              <a:rPr lang="en-US" sz="1000" dirty="0">
                <a:latin typeface="Calibri" panose="020F0502020204030204" pitchFamily="34" charset="0"/>
              </a:rPr>
              <a:t>10.1.1.0/24</a:t>
            </a:r>
          </a:p>
        </p:txBody>
      </p:sp>
      <p:cxnSp>
        <p:nvCxnSpPr>
          <p:cNvPr id="292" name="Straight Connector 291">
            <a:extLst>
              <a:ext uri="{FF2B5EF4-FFF2-40B4-BE49-F238E27FC236}">
                <a16:creationId xmlns:a16="http://schemas.microsoft.com/office/drawing/2014/main" id="{E8DCE81E-23A5-4D6F-A232-7016ABD6F8E6}"/>
              </a:ext>
            </a:extLst>
          </p:cNvPr>
          <p:cNvCxnSpPr>
            <a:cxnSpLocks/>
            <a:endCxn id="316" idx="0"/>
          </p:cNvCxnSpPr>
          <p:nvPr/>
        </p:nvCxnSpPr>
        <p:spPr>
          <a:xfrm>
            <a:off x="1570106" y="2235136"/>
            <a:ext cx="2754" cy="622353"/>
          </a:xfrm>
          <a:prstGeom prst="line">
            <a:avLst/>
          </a:prstGeom>
          <a:ln w="28575">
            <a:solidFill>
              <a:schemeClr val="tx1"/>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293" name="TextBox 292">
            <a:extLst>
              <a:ext uri="{FF2B5EF4-FFF2-40B4-BE49-F238E27FC236}">
                <a16:creationId xmlns:a16="http://schemas.microsoft.com/office/drawing/2014/main" id="{CC95D069-6137-4E8A-B42A-24739DE56768}"/>
              </a:ext>
            </a:extLst>
          </p:cNvPr>
          <p:cNvSpPr txBox="1"/>
          <p:nvPr/>
        </p:nvSpPr>
        <p:spPr>
          <a:xfrm>
            <a:off x="1125579" y="1969857"/>
            <a:ext cx="928459" cy="246221"/>
          </a:xfrm>
          <a:prstGeom prst="rect">
            <a:avLst/>
          </a:prstGeom>
          <a:noFill/>
        </p:spPr>
        <p:txBody>
          <a:bodyPr wrap="square" rtlCol="0">
            <a:spAutoFit/>
          </a:bodyPr>
          <a:lstStyle/>
          <a:p>
            <a:pPr algn="ctr"/>
            <a:r>
              <a:rPr lang="en-US" sz="1000" dirty="0">
                <a:latin typeface="Calibri" panose="020F0502020204030204" pitchFamily="34" charset="0"/>
              </a:rPr>
              <a:t>To T0</a:t>
            </a:r>
          </a:p>
        </p:txBody>
      </p:sp>
      <p:grpSp>
        <p:nvGrpSpPr>
          <p:cNvPr id="295" name="Group 294">
            <a:extLst>
              <a:ext uri="{FF2B5EF4-FFF2-40B4-BE49-F238E27FC236}">
                <a16:creationId xmlns:a16="http://schemas.microsoft.com/office/drawing/2014/main" id="{68813314-8417-4B28-8EE3-A77A567885CB}"/>
              </a:ext>
            </a:extLst>
          </p:cNvPr>
          <p:cNvGrpSpPr>
            <a:grpSpLocks noChangeAspect="1"/>
          </p:cNvGrpSpPr>
          <p:nvPr/>
        </p:nvGrpSpPr>
        <p:grpSpPr>
          <a:xfrm>
            <a:off x="5074897" y="2340638"/>
            <a:ext cx="383333" cy="396842"/>
            <a:chOff x="7736620" y="7009631"/>
            <a:chExt cx="4501800" cy="4503600"/>
          </a:xfrm>
          <a:solidFill>
            <a:schemeClr val="tx1"/>
          </a:solidFill>
        </p:grpSpPr>
        <p:sp>
          <p:nvSpPr>
            <p:cNvPr id="296" name="Freeform: Shape 1">
              <a:extLst>
                <a:ext uri="{FF2B5EF4-FFF2-40B4-BE49-F238E27FC236}">
                  <a16:creationId xmlns:a16="http://schemas.microsoft.com/office/drawing/2014/main" id="{7C2AD9F3-DF7C-4E02-9E64-05B5F362A0CE}"/>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97" name="Freeform: Shape 2">
              <a:extLst>
                <a:ext uri="{FF2B5EF4-FFF2-40B4-BE49-F238E27FC236}">
                  <a16:creationId xmlns:a16="http://schemas.microsoft.com/office/drawing/2014/main" id="{16F9C87D-873E-40A5-A4CF-792310A79B31}"/>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98" name="Freeform: Shape 3">
              <a:extLst>
                <a:ext uri="{FF2B5EF4-FFF2-40B4-BE49-F238E27FC236}">
                  <a16:creationId xmlns:a16="http://schemas.microsoft.com/office/drawing/2014/main" id="{03D03E08-596E-4AD7-952F-51404D77AE82}"/>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99" name="Freeform: Shape 4">
              <a:extLst>
                <a:ext uri="{FF2B5EF4-FFF2-40B4-BE49-F238E27FC236}">
                  <a16:creationId xmlns:a16="http://schemas.microsoft.com/office/drawing/2014/main" id="{BD5BE010-6E7E-4204-8209-DAB354DABAFD}"/>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00" name="Freeform: Shape 5">
              <a:extLst>
                <a:ext uri="{FF2B5EF4-FFF2-40B4-BE49-F238E27FC236}">
                  <a16:creationId xmlns:a16="http://schemas.microsoft.com/office/drawing/2014/main" id="{2DE4D068-36DA-4268-B2D0-10BDA8DAC596}"/>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sp>
        <p:nvSpPr>
          <p:cNvPr id="301" name="TextBox 300">
            <a:extLst>
              <a:ext uri="{FF2B5EF4-FFF2-40B4-BE49-F238E27FC236}">
                <a16:creationId xmlns:a16="http://schemas.microsoft.com/office/drawing/2014/main" id="{A58308AE-6252-4F96-B7B0-E315CF509376}"/>
              </a:ext>
            </a:extLst>
          </p:cNvPr>
          <p:cNvSpPr txBox="1"/>
          <p:nvPr/>
        </p:nvSpPr>
        <p:spPr>
          <a:xfrm>
            <a:off x="5381417" y="2278711"/>
            <a:ext cx="1024705" cy="246221"/>
          </a:xfrm>
          <a:prstGeom prst="rect">
            <a:avLst/>
          </a:prstGeom>
          <a:noFill/>
        </p:spPr>
        <p:txBody>
          <a:bodyPr wrap="square" rtlCol="0">
            <a:spAutoFit/>
          </a:bodyPr>
          <a:lstStyle/>
          <a:p>
            <a:r>
              <a:rPr lang="en-US" sz="1000" dirty="0">
                <a:latin typeface="Calibri" panose="020F0502020204030204" pitchFamily="34" charset="0"/>
              </a:rPr>
              <a:t>T1-NoLB</a:t>
            </a:r>
          </a:p>
        </p:txBody>
      </p:sp>
      <p:cxnSp>
        <p:nvCxnSpPr>
          <p:cNvPr id="302" name="Straight Connector 301">
            <a:extLst>
              <a:ext uri="{FF2B5EF4-FFF2-40B4-BE49-F238E27FC236}">
                <a16:creationId xmlns:a16="http://schemas.microsoft.com/office/drawing/2014/main" id="{6A029189-DB61-42A1-8F45-9B0B7AC884CE}"/>
              </a:ext>
            </a:extLst>
          </p:cNvPr>
          <p:cNvCxnSpPr>
            <a:cxnSpLocks/>
          </p:cNvCxnSpPr>
          <p:nvPr/>
        </p:nvCxnSpPr>
        <p:spPr>
          <a:xfrm flipV="1">
            <a:off x="5272219" y="2737480"/>
            <a:ext cx="1" cy="23044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3" name="Straight Connector 302">
            <a:extLst>
              <a:ext uri="{FF2B5EF4-FFF2-40B4-BE49-F238E27FC236}">
                <a16:creationId xmlns:a16="http://schemas.microsoft.com/office/drawing/2014/main" id="{BB72D981-C97D-48FF-9267-F74F620C3C6F}"/>
              </a:ext>
            </a:extLst>
          </p:cNvPr>
          <p:cNvCxnSpPr>
            <a:cxnSpLocks/>
            <a:endCxn id="296" idx="0"/>
          </p:cNvCxnSpPr>
          <p:nvPr/>
        </p:nvCxnSpPr>
        <p:spPr>
          <a:xfrm>
            <a:off x="5266563" y="2047583"/>
            <a:ext cx="1" cy="293055"/>
          </a:xfrm>
          <a:prstGeom prst="line">
            <a:avLst/>
          </a:prstGeom>
          <a:ln w="28575">
            <a:solidFill>
              <a:schemeClr val="tx1"/>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304" name="TextBox 303">
            <a:extLst>
              <a:ext uri="{FF2B5EF4-FFF2-40B4-BE49-F238E27FC236}">
                <a16:creationId xmlns:a16="http://schemas.microsoft.com/office/drawing/2014/main" id="{5CBFEDAB-DA3D-49A0-AAA5-A91181473571}"/>
              </a:ext>
            </a:extLst>
          </p:cNvPr>
          <p:cNvSpPr txBox="1"/>
          <p:nvPr/>
        </p:nvSpPr>
        <p:spPr>
          <a:xfrm>
            <a:off x="4822036" y="1820094"/>
            <a:ext cx="928459" cy="246221"/>
          </a:xfrm>
          <a:prstGeom prst="rect">
            <a:avLst/>
          </a:prstGeom>
          <a:noFill/>
        </p:spPr>
        <p:txBody>
          <a:bodyPr wrap="square" rtlCol="0">
            <a:spAutoFit/>
          </a:bodyPr>
          <a:lstStyle/>
          <a:p>
            <a:pPr algn="ctr"/>
            <a:r>
              <a:rPr lang="en-US" sz="1000" dirty="0">
                <a:latin typeface="Calibri" panose="020F0502020204030204" pitchFamily="34" charset="0"/>
              </a:rPr>
              <a:t>To T0</a:t>
            </a:r>
          </a:p>
        </p:txBody>
      </p:sp>
      <p:cxnSp>
        <p:nvCxnSpPr>
          <p:cNvPr id="305" name="Straight Connector 304">
            <a:extLst>
              <a:ext uri="{FF2B5EF4-FFF2-40B4-BE49-F238E27FC236}">
                <a16:creationId xmlns:a16="http://schemas.microsoft.com/office/drawing/2014/main" id="{8F07C52B-03A6-42DC-9B51-A01C2A2413F7}"/>
              </a:ext>
            </a:extLst>
          </p:cNvPr>
          <p:cNvCxnSpPr>
            <a:cxnSpLocks/>
            <a:endCxn id="337" idx="0"/>
          </p:cNvCxnSpPr>
          <p:nvPr/>
        </p:nvCxnSpPr>
        <p:spPr>
          <a:xfrm>
            <a:off x="4842790" y="2956760"/>
            <a:ext cx="0" cy="523480"/>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06" name="TextBox 305">
            <a:extLst>
              <a:ext uri="{FF2B5EF4-FFF2-40B4-BE49-F238E27FC236}">
                <a16:creationId xmlns:a16="http://schemas.microsoft.com/office/drawing/2014/main" id="{7CBD9687-801E-4AA1-BF10-798AED4A4484}"/>
              </a:ext>
            </a:extLst>
          </p:cNvPr>
          <p:cNvSpPr txBox="1"/>
          <p:nvPr/>
        </p:nvSpPr>
        <p:spPr>
          <a:xfrm>
            <a:off x="6816010" y="2342702"/>
            <a:ext cx="744114" cy="400110"/>
          </a:xfrm>
          <a:prstGeom prst="rect">
            <a:avLst/>
          </a:prstGeom>
          <a:noFill/>
          <a:ln>
            <a:solidFill>
              <a:schemeClr val="accent1"/>
            </a:solidFill>
          </a:ln>
        </p:spPr>
        <p:txBody>
          <a:bodyPr wrap="none" rtlCol="0">
            <a:spAutoFit/>
          </a:bodyPr>
          <a:lstStyle/>
          <a:p>
            <a:pPr lvl="0">
              <a:defRPr/>
            </a:pPr>
            <a:r>
              <a:rPr lang="en-US" sz="1000" dirty="0">
                <a:solidFill>
                  <a:schemeClr val="accent1"/>
                </a:solidFill>
                <a:latin typeface="Calibri" panose="020F0502020204030204" pitchFamily="34" charset="0"/>
              </a:rPr>
              <a:t>T1 Service </a:t>
            </a:r>
          </a:p>
          <a:p>
            <a:pPr lvl="0">
              <a:defRPr/>
            </a:pPr>
            <a:r>
              <a:rPr lang="en-US" sz="1000" dirty="0">
                <a:solidFill>
                  <a:schemeClr val="accent1"/>
                </a:solidFill>
                <a:latin typeface="Calibri" panose="020F0502020204030204" pitchFamily="34" charset="0"/>
              </a:rPr>
              <a:t>Interface</a:t>
            </a:r>
          </a:p>
        </p:txBody>
      </p:sp>
      <p:cxnSp>
        <p:nvCxnSpPr>
          <p:cNvPr id="307" name="Straight Arrow Connector 306">
            <a:extLst>
              <a:ext uri="{FF2B5EF4-FFF2-40B4-BE49-F238E27FC236}">
                <a16:creationId xmlns:a16="http://schemas.microsoft.com/office/drawing/2014/main" id="{DAED2242-05FB-4F60-913E-06C3788C8548}"/>
              </a:ext>
            </a:extLst>
          </p:cNvPr>
          <p:cNvCxnSpPr>
            <a:cxnSpLocks/>
            <a:stCxn id="306" idx="1"/>
          </p:cNvCxnSpPr>
          <p:nvPr/>
        </p:nvCxnSpPr>
        <p:spPr bwMode="gray">
          <a:xfrm flipH="1">
            <a:off x="6102370" y="2542757"/>
            <a:ext cx="713640" cy="356042"/>
          </a:xfrm>
          <a:prstGeom prst="straightConnector1">
            <a:avLst/>
          </a:prstGeom>
          <a:ln w="25400">
            <a:solidFill>
              <a:schemeClr val="accent1"/>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08" name="TextBox 307">
            <a:extLst>
              <a:ext uri="{FF2B5EF4-FFF2-40B4-BE49-F238E27FC236}">
                <a16:creationId xmlns:a16="http://schemas.microsoft.com/office/drawing/2014/main" id="{CAB22111-4D9D-4AA5-91A3-891A393DE1BB}"/>
              </a:ext>
            </a:extLst>
          </p:cNvPr>
          <p:cNvSpPr txBox="1"/>
          <p:nvPr/>
        </p:nvSpPr>
        <p:spPr>
          <a:xfrm>
            <a:off x="5252369" y="2674161"/>
            <a:ext cx="640693" cy="246221"/>
          </a:xfrm>
          <a:prstGeom prst="rect">
            <a:avLst/>
          </a:prstGeom>
          <a:noFill/>
        </p:spPr>
        <p:txBody>
          <a:bodyPr wrap="square" rtlCol="0">
            <a:spAutoFit/>
          </a:bodyPr>
          <a:lstStyle/>
          <a:p>
            <a:r>
              <a:rPr lang="en-US" sz="1000" dirty="0">
                <a:latin typeface="Calibri" panose="020F0502020204030204" pitchFamily="34" charset="0"/>
              </a:rPr>
              <a:t>10.1.1.1</a:t>
            </a:r>
          </a:p>
        </p:txBody>
      </p:sp>
      <p:sp>
        <p:nvSpPr>
          <p:cNvPr id="309" name="Right Arrow 26">
            <a:extLst>
              <a:ext uri="{FF2B5EF4-FFF2-40B4-BE49-F238E27FC236}">
                <a16:creationId xmlns:a16="http://schemas.microsoft.com/office/drawing/2014/main" id="{AF23BB1A-5FFF-491D-8B71-9D6A1B21A5F7}"/>
              </a:ext>
            </a:extLst>
          </p:cNvPr>
          <p:cNvSpPr/>
          <p:nvPr/>
        </p:nvSpPr>
        <p:spPr>
          <a:xfrm rot="18495136">
            <a:off x="562084" y="3720179"/>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grpSp>
        <p:nvGrpSpPr>
          <p:cNvPr id="313" name="Group 312">
            <a:extLst>
              <a:ext uri="{FF2B5EF4-FFF2-40B4-BE49-F238E27FC236}">
                <a16:creationId xmlns:a16="http://schemas.microsoft.com/office/drawing/2014/main" id="{B4DF2741-0DC0-4176-AD2D-20F8F9D6AD9C}"/>
              </a:ext>
            </a:extLst>
          </p:cNvPr>
          <p:cNvGrpSpPr>
            <a:grpSpLocks noChangeAspect="1"/>
          </p:cNvGrpSpPr>
          <p:nvPr/>
        </p:nvGrpSpPr>
        <p:grpSpPr>
          <a:xfrm>
            <a:off x="1317993" y="2727139"/>
            <a:ext cx="659218" cy="640081"/>
            <a:chOff x="1467367" y="4437360"/>
            <a:chExt cx="496673" cy="482255"/>
          </a:xfrm>
        </p:grpSpPr>
        <p:grpSp>
          <p:nvGrpSpPr>
            <p:cNvPr id="314" name="Group 313">
              <a:extLst>
                <a:ext uri="{FF2B5EF4-FFF2-40B4-BE49-F238E27FC236}">
                  <a16:creationId xmlns:a16="http://schemas.microsoft.com/office/drawing/2014/main" id="{364A140A-42FC-4946-95FB-4EF836E6C441}"/>
                </a:ext>
              </a:extLst>
            </p:cNvPr>
            <p:cNvGrpSpPr>
              <a:grpSpLocks noChangeAspect="1"/>
            </p:cNvGrpSpPr>
            <p:nvPr/>
          </p:nvGrpSpPr>
          <p:grpSpPr>
            <a:xfrm>
              <a:off x="1731232" y="4437360"/>
              <a:ext cx="232808" cy="223174"/>
              <a:chOff x="6167851" y="2280802"/>
              <a:chExt cx="601881" cy="557557"/>
            </a:xfrm>
            <a:solidFill>
              <a:schemeClr val="bg1">
                <a:lumMod val="85000"/>
                <a:alpha val="50000"/>
              </a:schemeClr>
            </a:solidFill>
          </p:grpSpPr>
          <p:sp>
            <p:nvSpPr>
              <p:cNvPr id="321" name="TextBox 320">
                <a:extLst>
                  <a:ext uri="{FF2B5EF4-FFF2-40B4-BE49-F238E27FC236}">
                    <a16:creationId xmlns:a16="http://schemas.microsoft.com/office/drawing/2014/main" id="{B4EB6738-5DFB-47F4-BE04-88B305119AC1}"/>
                  </a:ext>
                </a:extLst>
              </p:cNvPr>
              <p:cNvSpPr txBox="1"/>
              <p:nvPr/>
            </p:nvSpPr>
            <p:spPr>
              <a:xfrm>
                <a:off x="6167851" y="2280802"/>
                <a:ext cx="601881" cy="347596"/>
              </a:xfrm>
              <a:prstGeom prst="rect">
                <a:avLst/>
              </a:prstGeom>
              <a:grpFill/>
              <a:ln>
                <a:noFill/>
              </a:ln>
            </p:spPr>
            <p:txBody>
              <a:bodyPr wrap="square" lIns="0" tIns="0" rIns="0" bIns="0" rtlCol="0">
                <a:spAutoFit/>
              </a:bodyPr>
              <a:lstStyle/>
              <a:p>
                <a:pPr algn="l">
                  <a:spcAft>
                    <a:spcPts val="600"/>
                  </a:spcAft>
                </a:pPr>
                <a:endParaRPr lang="en-US" sz="1200" dirty="0">
                  <a:latin typeface="Calibri" panose="020F0502020204030204" pitchFamily="34" charset="0"/>
                </a:endParaRPr>
              </a:p>
            </p:txBody>
          </p:sp>
          <p:grpSp>
            <p:nvGrpSpPr>
              <p:cNvPr id="322" name="Group 321">
                <a:extLst>
                  <a:ext uri="{FF2B5EF4-FFF2-40B4-BE49-F238E27FC236}">
                    <a16:creationId xmlns:a16="http://schemas.microsoft.com/office/drawing/2014/main" id="{E8C75627-AB30-454F-90D6-CD3BAA5489AB}"/>
                  </a:ext>
                </a:extLst>
              </p:cNvPr>
              <p:cNvGrpSpPr>
                <a:grpSpLocks noChangeAspect="1"/>
              </p:cNvGrpSpPr>
              <p:nvPr/>
            </p:nvGrpSpPr>
            <p:grpSpPr>
              <a:xfrm>
                <a:off x="6168855" y="2281030"/>
                <a:ext cx="599872" cy="557329"/>
                <a:chOff x="2560638" y="566738"/>
                <a:chExt cx="6486525" cy="6486525"/>
              </a:xfrm>
              <a:grpFill/>
            </p:grpSpPr>
            <p:sp>
              <p:nvSpPr>
                <p:cNvPr id="323" name="Freeform 1">
                  <a:extLst>
                    <a:ext uri="{FF2B5EF4-FFF2-40B4-BE49-F238E27FC236}">
                      <a16:creationId xmlns:a16="http://schemas.microsoft.com/office/drawing/2014/main" id="{DBC60AC0-6BE8-4B1C-AD94-6CC418EBC180}"/>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4" name="Freeform 2">
                  <a:extLst>
                    <a:ext uri="{FF2B5EF4-FFF2-40B4-BE49-F238E27FC236}">
                      <a16:creationId xmlns:a16="http://schemas.microsoft.com/office/drawing/2014/main" id="{81167B85-2BA5-4D25-8CD4-142EADA79EE7}"/>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5" name="Freeform 3">
                  <a:extLst>
                    <a:ext uri="{FF2B5EF4-FFF2-40B4-BE49-F238E27FC236}">
                      <a16:creationId xmlns:a16="http://schemas.microsoft.com/office/drawing/2014/main" id="{23761C28-21CD-4AC0-9310-4507FA312D8B}"/>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6" name="Freeform 4">
                  <a:extLst>
                    <a:ext uri="{FF2B5EF4-FFF2-40B4-BE49-F238E27FC236}">
                      <a16:creationId xmlns:a16="http://schemas.microsoft.com/office/drawing/2014/main" id="{9C83EF9D-C002-4BA0-AF97-EAC3AE03D6EB}"/>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7" name="Freeform 5">
                  <a:extLst>
                    <a:ext uri="{FF2B5EF4-FFF2-40B4-BE49-F238E27FC236}">
                      <a16:creationId xmlns:a16="http://schemas.microsoft.com/office/drawing/2014/main" id="{B21E5AE1-0B46-4594-891A-D5D7237BFB28}"/>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8" name="Freeform 6">
                  <a:extLst>
                    <a:ext uri="{FF2B5EF4-FFF2-40B4-BE49-F238E27FC236}">
                      <a16:creationId xmlns:a16="http://schemas.microsoft.com/office/drawing/2014/main" id="{B35A03CE-8803-49E1-896A-44D6B8207F13}"/>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9" name="Freeform 7">
                  <a:extLst>
                    <a:ext uri="{FF2B5EF4-FFF2-40B4-BE49-F238E27FC236}">
                      <a16:creationId xmlns:a16="http://schemas.microsoft.com/office/drawing/2014/main" id="{755E25CA-C78A-4DC3-A9B0-528248131AA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0" name="Freeform 8">
                  <a:extLst>
                    <a:ext uri="{FF2B5EF4-FFF2-40B4-BE49-F238E27FC236}">
                      <a16:creationId xmlns:a16="http://schemas.microsoft.com/office/drawing/2014/main" id="{6DABFFA5-919A-4FC2-B68C-504F87F753D9}"/>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1" name="Freeform 9">
                  <a:extLst>
                    <a:ext uri="{FF2B5EF4-FFF2-40B4-BE49-F238E27FC236}">
                      <a16:creationId xmlns:a16="http://schemas.microsoft.com/office/drawing/2014/main" id="{DBF48AFA-FDB4-4381-AB7E-86C3A0009867}"/>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2" name="Freeform 10">
                  <a:extLst>
                    <a:ext uri="{FF2B5EF4-FFF2-40B4-BE49-F238E27FC236}">
                      <a16:creationId xmlns:a16="http://schemas.microsoft.com/office/drawing/2014/main" id="{CB81C10F-443F-4B17-A2EC-6501EBEA88E9}"/>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3" name="Freeform 11">
                  <a:extLst>
                    <a:ext uri="{FF2B5EF4-FFF2-40B4-BE49-F238E27FC236}">
                      <a16:creationId xmlns:a16="http://schemas.microsoft.com/office/drawing/2014/main" id="{3E45A119-4FFE-4C4D-8F47-1A60A3E58C39}"/>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grpSp>
          <p:nvGrpSpPr>
            <p:cNvPr id="315" name="Group 314">
              <a:extLst>
                <a:ext uri="{FF2B5EF4-FFF2-40B4-BE49-F238E27FC236}">
                  <a16:creationId xmlns:a16="http://schemas.microsoft.com/office/drawing/2014/main" id="{D19BAC5A-969B-4124-B891-0D07575BE8A0}"/>
                </a:ext>
              </a:extLst>
            </p:cNvPr>
            <p:cNvGrpSpPr>
              <a:grpSpLocks noChangeAspect="1"/>
            </p:cNvGrpSpPr>
            <p:nvPr/>
          </p:nvGrpSpPr>
          <p:grpSpPr>
            <a:xfrm>
              <a:off x="1467367" y="4535567"/>
              <a:ext cx="384048" cy="384048"/>
              <a:chOff x="7736620" y="7009631"/>
              <a:chExt cx="4501800" cy="4503600"/>
            </a:xfrm>
            <a:solidFill>
              <a:schemeClr val="accent1"/>
            </a:solidFill>
          </p:grpSpPr>
          <p:sp>
            <p:nvSpPr>
              <p:cNvPr id="316" name="Freeform: Shape 1">
                <a:extLst>
                  <a:ext uri="{FF2B5EF4-FFF2-40B4-BE49-F238E27FC236}">
                    <a16:creationId xmlns:a16="http://schemas.microsoft.com/office/drawing/2014/main" id="{96C280E2-EB10-43FD-8CAB-90D2D634C601}"/>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17" name="Freeform: Shape 2">
                <a:extLst>
                  <a:ext uri="{FF2B5EF4-FFF2-40B4-BE49-F238E27FC236}">
                    <a16:creationId xmlns:a16="http://schemas.microsoft.com/office/drawing/2014/main" id="{B3EE762D-A880-470A-922A-3CE0EADF5F2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18" name="Freeform: Shape 3">
                <a:extLst>
                  <a:ext uri="{FF2B5EF4-FFF2-40B4-BE49-F238E27FC236}">
                    <a16:creationId xmlns:a16="http://schemas.microsoft.com/office/drawing/2014/main" id="{3B0D04C3-7436-41D9-BBED-4CEE19A6B2D7}"/>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19" name="Freeform: Shape 4">
                <a:extLst>
                  <a:ext uri="{FF2B5EF4-FFF2-40B4-BE49-F238E27FC236}">
                    <a16:creationId xmlns:a16="http://schemas.microsoft.com/office/drawing/2014/main" id="{7B450E96-C98F-43D2-AF02-9F5B6E7BF27B}"/>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20" name="Freeform: Shape 5">
                <a:extLst>
                  <a:ext uri="{FF2B5EF4-FFF2-40B4-BE49-F238E27FC236}">
                    <a16:creationId xmlns:a16="http://schemas.microsoft.com/office/drawing/2014/main" id="{B8799E55-677D-4B65-8B28-4536D829C77D}"/>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grpSp>
        <p:nvGrpSpPr>
          <p:cNvPr id="334" name="Group 333">
            <a:extLst>
              <a:ext uri="{FF2B5EF4-FFF2-40B4-BE49-F238E27FC236}">
                <a16:creationId xmlns:a16="http://schemas.microsoft.com/office/drawing/2014/main" id="{CCDFA314-9D72-49B7-AFF9-CC3012484FB9}"/>
              </a:ext>
            </a:extLst>
          </p:cNvPr>
          <p:cNvGrpSpPr>
            <a:grpSpLocks noChangeAspect="1"/>
          </p:cNvGrpSpPr>
          <p:nvPr/>
        </p:nvGrpSpPr>
        <p:grpSpPr>
          <a:xfrm>
            <a:off x="4587923" y="3349890"/>
            <a:ext cx="659218" cy="640081"/>
            <a:chOff x="1467367" y="4437360"/>
            <a:chExt cx="496673" cy="482255"/>
          </a:xfrm>
        </p:grpSpPr>
        <p:grpSp>
          <p:nvGrpSpPr>
            <p:cNvPr id="335" name="Group 334">
              <a:extLst>
                <a:ext uri="{FF2B5EF4-FFF2-40B4-BE49-F238E27FC236}">
                  <a16:creationId xmlns:a16="http://schemas.microsoft.com/office/drawing/2014/main" id="{89F86CE9-3E89-4E88-8B5D-3B3A6746A019}"/>
                </a:ext>
              </a:extLst>
            </p:cNvPr>
            <p:cNvGrpSpPr>
              <a:grpSpLocks noChangeAspect="1"/>
            </p:cNvGrpSpPr>
            <p:nvPr/>
          </p:nvGrpSpPr>
          <p:grpSpPr>
            <a:xfrm>
              <a:off x="1731232" y="4437360"/>
              <a:ext cx="232808" cy="223174"/>
              <a:chOff x="6167851" y="2280802"/>
              <a:chExt cx="601881" cy="557557"/>
            </a:xfrm>
            <a:solidFill>
              <a:schemeClr val="bg1">
                <a:lumMod val="85000"/>
                <a:alpha val="50000"/>
              </a:schemeClr>
            </a:solidFill>
          </p:grpSpPr>
          <p:sp>
            <p:nvSpPr>
              <p:cNvPr id="342" name="TextBox 341">
                <a:extLst>
                  <a:ext uri="{FF2B5EF4-FFF2-40B4-BE49-F238E27FC236}">
                    <a16:creationId xmlns:a16="http://schemas.microsoft.com/office/drawing/2014/main" id="{52BCD940-7D51-4995-8E51-89E4001FE740}"/>
                  </a:ext>
                </a:extLst>
              </p:cNvPr>
              <p:cNvSpPr txBox="1"/>
              <p:nvPr/>
            </p:nvSpPr>
            <p:spPr>
              <a:xfrm>
                <a:off x="6167851" y="2280802"/>
                <a:ext cx="601881" cy="347596"/>
              </a:xfrm>
              <a:prstGeom prst="rect">
                <a:avLst/>
              </a:prstGeom>
              <a:grpFill/>
              <a:ln>
                <a:noFill/>
              </a:ln>
            </p:spPr>
            <p:txBody>
              <a:bodyPr wrap="square" lIns="0" tIns="0" rIns="0" bIns="0" rtlCol="0">
                <a:spAutoFit/>
              </a:bodyPr>
              <a:lstStyle/>
              <a:p>
                <a:pPr algn="l">
                  <a:spcAft>
                    <a:spcPts val="600"/>
                  </a:spcAft>
                </a:pPr>
                <a:endParaRPr lang="en-US" sz="1200" dirty="0">
                  <a:latin typeface="Calibri" panose="020F0502020204030204" pitchFamily="34" charset="0"/>
                </a:endParaRPr>
              </a:p>
            </p:txBody>
          </p:sp>
          <p:grpSp>
            <p:nvGrpSpPr>
              <p:cNvPr id="343" name="Group 342">
                <a:extLst>
                  <a:ext uri="{FF2B5EF4-FFF2-40B4-BE49-F238E27FC236}">
                    <a16:creationId xmlns:a16="http://schemas.microsoft.com/office/drawing/2014/main" id="{DAB94634-3A13-4641-A883-AE7CAB33588C}"/>
                  </a:ext>
                </a:extLst>
              </p:cNvPr>
              <p:cNvGrpSpPr>
                <a:grpSpLocks noChangeAspect="1"/>
              </p:cNvGrpSpPr>
              <p:nvPr/>
            </p:nvGrpSpPr>
            <p:grpSpPr>
              <a:xfrm>
                <a:off x="6168855" y="2281030"/>
                <a:ext cx="599872" cy="557329"/>
                <a:chOff x="2560638" y="566738"/>
                <a:chExt cx="6486525" cy="6486525"/>
              </a:xfrm>
              <a:grpFill/>
            </p:grpSpPr>
            <p:sp>
              <p:nvSpPr>
                <p:cNvPr id="344" name="Freeform 1">
                  <a:extLst>
                    <a:ext uri="{FF2B5EF4-FFF2-40B4-BE49-F238E27FC236}">
                      <a16:creationId xmlns:a16="http://schemas.microsoft.com/office/drawing/2014/main" id="{565C9119-AA25-4CFF-83DC-E0372B3E787A}"/>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5" name="Freeform 2">
                  <a:extLst>
                    <a:ext uri="{FF2B5EF4-FFF2-40B4-BE49-F238E27FC236}">
                      <a16:creationId xmlns:a16="http://schemas.microsoft.com/office/drawing/2014/main" id="{63D094C8-B041-4363-8C58-46EDCB0A3407}"/>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6" name="Freeform 3">
                  <a:extLst>
                    <a:ext uri="{FF2B5EF4-FFF2-40B4-BE49-F238E27FC236}">
                      <a16:creationId xmlns:a16="http://schemas.microsoft.com/office/drawing/2014/main" id="{87EAE4B5-F10E-48C1-9E8B-C070A57B2FE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7" name="Freeform 4">
                  <a:extLst>
                    <a:ext uri="{FF2B5EF4-FFF2-40B4-BE49-F238E27FC236}">
                      <a16:creationId xmlns:a16="http://schemas.microsoft.com/office/drawing/2014/main" id="{B41B262E-0613-44A5-AC6E-ABC2BCE58F6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8" name="Freeform 5">
                  <a:extLst>
                    <a:ext uri="{FF2B5EF4-FFF2-40B4-BE49-F238E27FC236}">
                      <a16:creationId xmlns:a16="http://schemas.microsoft.com/office/drawing/2014/main" id="{294F8B13-9C79-4FAA-BEBC-D8BE2A79C382}"/>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9" name="Freeform 6">
                  <a:extLst>
                    <a:ext uri="{FF2B5EF4-FFF2-40B4-BE49-F238E27FC236}">
                      <a16:creationId xmlns:a16="http://schemas.microsoft.com/office/drawing/2014/main" id="{EF7781D0-94B1-4205-8D9B-281B8BDFAAA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0" name="Freeform 7">
                  <a:extLst>
                    <a:ext uri="{FF2B5EF4-FFF2-40B4-BE49-F238E27FC236}">
                      <a16:creationId xmlns:a16="http://schemas.microsoft.com/office/drawing/2014/main" id="{A9B72762-E26F-4B5B-B7F3-8B56A09DABC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1" name="Freeform 8">
                  <a:extLst>
                    <a:ext uri="{FF2B5EF4-FFF2-40B4-BE49-F238E27FC236}">
                      <a16:creationId xmlns:a16="http://schemas.microsoft.com/office/drawing/2014/main" id="{278C4267-A66A-45EF-BC04-8D3ED869357C}"/>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2" name="Freeform 9">
                  <a:extLst>
                    <a:ext uri="{FF2B5EF4-FFF2-40B4-BE49-F238E27FC236}">
                      <a16:creationId xmlns:a16="http://schemas.microsoft.com/office/drawing/2014/main" id="{8A70776B-8919-4D70-A6C6-66A45C9A59D7}"/>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3" name="Freeform 10">
                  <a:extLst>
                    <a:ext uri="{FF2B5EF4-FFF2-40B4-BE49-F238E27FC236}">
                      <a16:creationId xmlns:a16="http://schemas.microsoft.com/office/drawing/2014/main" id="{98114A49-DCED-4F24-A88F-C991F0BB80D3}"/>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4" name="Freeform 11">
                  <a:extLst>
                    <a:ext uri="{FF2B5EF4-FFF2-40B4-BE49-F238E27FC236}">
                      <a16:creationId xmlns:a16="http://schemas.microsoft.com/office/drawing/2014/main" id="{235D404E-99A4-4126-945E-3CCCFC57F012}"/>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grpSp>
          <p:nvGrpSpPr>
            <p:cNvPr id="336" name="Group 335">
              <a:extLst>
                <a:ext uri="{FF2B5EF4-FFF2-40B4-BE49-F238E27FC236}">
                  <a16:creationId xmlns:a16="http://schemas.microsoft.com/office/drawing/2014/main" id="{F70BF851-0758-4338-A363-48479C6985B7}"/>
                </a:ext>
              </a:extLst>
            </p:cNvPr>
            <p:cNvGrpSpPr>
              <a:grpSpLocks noChangeAspect="1"/>
            </p:cNvGrpSpPr>
            <p:nvPr/>
          </p:nvGrpSpPr>
          <p:grpSpPr>
            <a:xfrm>
              <a:off x="1467367" y="4535567"/>
              <a:ext cx="384048" cy="384048"/>
              <a:chOff x="7736620" y="7009631"/>
              <a:chExt cx="4501800" cy="4503600"/>
            </a:xfrm>
            <a:solidFill>
              <a:schemeClr val="accent1"/>
            </a:solidFill>
          </p:grpSpPr>
          <p:sp>
            <p:nvSpPr>
              <p:cNvPr id="337" name="Freeform: Shape 1">
                <a:extLst>
                  <a:ext uri="{FF2B5EF4-FFF2-40B4-BE49-F238E27FC236}">
                    <a16:creationId xmlns:a16="http://schemas.microsoft.com/office/drawing/2014/main" id="{528E68D8-6BBD-41A4-9AE2-6CB3386AB670}"/>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38" name="Freeform: Shape 2">
                <a:extLst>
                  <a:ext uri="{FF2B5EF4-FFF2-40B4-BE49-F238E27FC236}">
                    <a16:creationId xmlns:a16="http://schemas.microsoft.com/office/drawing/2014/main" id="{34C3DC27-7350-4303-87EB-B81EB1CA3A8D}"/>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39" name="Freeform: Shape 3">
                <a:extLst>
                  <a:ext uri="{FF2B5EF4-FFF2-40B4-BE49-F238E27FC236}">
                    <a16:creationId xmlns:a16="http://schemas.microsoft.com/office/drawing/2014/main" id="{BDF418A0-1F6E-4951-93E8-A8D2532D6406}"/>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40" name="Freeform: Shape 4">
                <a:extLst>
                  <a:ext uri="{FF2B5EF4-FFF2-40B4-BE49-F238E27FC236}">
                    <a16:creationId xmlns:a16="http://schemas.microsoft.com/office/drawing/2014/main" id="{AEA71548-7A17-4E62-97F5-D8D5891A85DE}"/>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41" name="Freeform: Shape 5">
                <a:extLst>
                  <a:ext uri="{FF2B5EF4-FFF2-40B4-BE49-F238E27FC236}">
                    <a16:creationId xmlns:a16="http://schemas.microsoft.com/office/drawing/2014/main" id="{204AFF85-BF65-485A-961A-0C9CAEA25BE7}"/>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sp>
        <p:nvSpPr>
          <p:cNvPr id="355" name="Rounded Rectangle 109">
            <a:extLst>
              <a:ext uri="{FF2B5EF4-FFF2-40B4-BE49-F238E27FC236}">
                <a16:creationId xmlns:a16="http://schemas.microsoft.com/office/drawing/2014/main" id="{C0F2F423-050D-44D9-9BD3-51EA1F45D34D}"/>
              </a:ext>
            </a:extLst>
          </p:cNvPr>
          <p:cNvSpPr/>
          <p:nvPr/>
        </p:nvSpPr>
        <p:spPr>
          <a:xfrm>
            <a:off x="1813319" y="4328426"/>
            <a:ext cx="95374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356" name="TextBox 355">
            <a:extLst>
              <a:ext uri="{FF2B5EF4-FFF2-40B4-BE49-F238E27FC236}">
                <a16:creationId xmlns:a16="http://schemas.microsoft.com/office/drawing/2014/main" id="{735F495C-E9D9-4FF4-BA7F-51E5D25C0517}"/>
              </a:ext>
            </a:extLst>
          </p:cNvPr>
          <p:cNvSpPr txBox="1"/>
          <p:nvPr/>
        </p:nvSpPr>
        <p:spPr>
          <a:xfrm>
            <a:off x="1806579" y="4789326"/>
            <a:ext cx="1038132" cy="246221"/>
          </a:xfrm>
          <a:prstGeom prst="rect">
            <a:avLst/>
          </a:prstGeom>
          <a:noFill/>
        </p:spPr>
        <p:txBody>
          <a:bodyPr wrap="square" rtlCol="0">
            <a:spAutoFit/>
          </a:bodyPr>
          <a:lstStyle/>
          <a:p>
            <a:pPr fontAlgn="base">
              <a:spcBef>
                <a:spcPct val="0"/>
              </a:spcBef>
              <a:spcAft>
                <a:spcPct val="40000"/>
              </a:spcAft>
            </a:pPr>
            <a:r>
              <a:rPr lang="en-US" sz="1000" dirty="0">
                <a:solidFill>
                  <a:schemeClr val="accent1"/>
                </a:solidFill>
                <a:latin typeface="Calibri" panose="020F0502020204030204" pitchFamily="34" charset="0"/>
              </a:rPr>
              <a:t>Server Pool</a:t>
            </a:r>
            <a:endParaRPr lang="en-US" sz="1400" dirty="0">
              <a:solidFill>
                <a:schemeClr val="accent1"/>
              </a:solidFill>
              <a:latin typeface="Calibri" panose="020F0502020204030204" pitchFamily="34" charset="0"/>
            </a:endParaRPr>
          </a:p>
        </p:txBody>
      </p:sp>
      <p:sp>
        <p:nvSpPr>
          <p:cNvPr id="357" name="Rounded Rectangle 109">
            <a:extLst>
              <a:ext uri="{FF2B5EF4-FFF2-40B4-BE49-F238E27FC236}">
                <a16:creationId xmlns:a16="http://schemas.microsoft.com/office/drawing/2014/main" id="{C7828532-2CAE-45D2-9E54-7289B05F844F}"/>
              </a:ext>
            </a:extLst>
          </p:cNvPr>
          <p:cNvSpPr/>
          <p:nvPr/>
        </p:nvSpPr>
        <p:spPr>
          <a:xfrm>
            <a:off x="6429193" y="3166407"/>
            <a:ext cx="95374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358" name="TextBox 357">
            <a:extLst>
              <a:ext uri="{FF2B5EF4-FFF2-40B4-BE49-F238E27FC236}">
                <a16:creationId xmlns:a16="http://schemas.microsoft.com/office/drawing/2014/main" id="{F030DADD-24EE-4737-A987-421F939D95A2}"/>
              </a:ext>
            </a:extLst>
          </p:cNvPr>
          <p:cNvSpPr txBox="1"/>
          <p:nvPr/>
        </p:nvSpPr>
        <p:spPr>
          <a:xfrm>
            <a:off x="6383978" y="3663662"/>
            <a:ext cx="1038132" cy="246221"/>
          </a:xfrm>
          <a:prstGeom prst="rect">
            <a:avLst/>
          </a:prstGeom>
          <a:noFill/>
        </p:spPr>
        <p:txBody>
          <a:bodyPr wrap="square" rtlCol="0">
            <a:spAutoFit/>
          </a:bodyPr>
          <a:lstStyle/>
          <a:p>
            <a:pPr fontAlgn="base">
              <a:spcBef>
                <a:spcPct val="0"/>
              </a:spcBef>
              <a:spcAft>
                <a:spcPct val="40000"/>
              </a:spcAft>
            </a:pPr>
            <a:r>
              <a:rPr lang="en-US" sz="1000" dirty="0">
                <a:solidFill>
                  <a:schemeClr val="accent1"/>
                </a:solidFill>
                <a:latin typeface="Calibri" panose="020F0502020204030204" pitchFamily="34" charset="0"/>
              </a:rPr>
              <a:t>Server Pool</a:t>
            </a:r>
            <a:endParaRPr lang="en-US" sz="1400" dirty="0">
              <a:solidFill>
                <a:schemeClr val="accent1"/>
              </a:solidFill>
              <a:latin typeface="Calibri" panose="020F0502020204030204" pitchFamily="34" charset="0"/>
            </a:endParaRPr>
          </a:p>
        </p:txBody>
      </p:sp>
      <p:cxnSp>
        <p:nvCxnSpPr>
          <p:cNvPr id="359" name="Straight Connector 358">
            <a:extLst>
              <a:ext uri="{FF2B5EF4-FFF2-40B4-BE49-F238E27FC236}">
                <a16:creationId xmlns:a16="http://schemas.microsoft.com/office/drawing/2014/main" id="{0AA79B79-DB24-44E4-B51F-75E37D1CBFE7}"/>
              </a:ext>
            </a:extLst>
          </p:cNvPr>
          <p:cNvCxnSpPr>
            <a:cxnSpLocks/>
          </p:cNvCxnSpPr>
          <p:nvPr/>
        </p:nvCxnSpPr>
        <p:spPr>
          <a:xfrm>
            <a:off x="1081782" y="4158172"/>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4AD4E5F5-1518-490B-BF42-5E10C20BD9C7}"/>
              </a:ext>
            </a:extLst>
          </p:cNvPr>
          <p:cNvCxnSpPr>
            <a:cxnSpLocks/>
          </p:cNvCxnSpPr>
          <p:nvPr/>
        </p:nvCxnSpPr>
        <p:spPr>
          <a:xfrm>
            <a:off x="287187" y="4158172"/>
            <a:ext cx="1181474" cy="0"/>
          </a:xfrm>
          <a:prstGeom prst="line">
            <a:avLst/>
          </a:prstGeom>
          <a:ln w="19050">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19B82399-C864-4FD5-AC37-1F96BAA56C60}"/>
              </a:ext>
            </a:extLst>
          </p:cNvPr>
          <p:cNvCxnSpPr>
            <a:cxnSpLocks/>
          </p:cNvCxnSpPr>
          <p:nvPr/>
        </p:nvCxnSpPr>
        <p:spPr>
          <a:xfrm>
            <a:off x="626347" y="4156995"/>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0C9E50DE-0DAD-475A-8841-D81942D9E833}"/>
              </a:ext>
            </a:extLst>
          </p:cNvPr>
          <p:cNvSpPr/>
          <p:nvPr/>
        </p:nvSpPr>
        <p:spPr>
          <a:xfrm>
            <a:off x="930906" y="4443584"/>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sp>
        <p:nvSpPr>
          <p:cNvPr id="363" name="Oval 362">
            <a:extLst>
              <a:ext uri="{FF2B5EF4-FFF2-40B4-BE49-F238E27FC236}">
                <a16:creationId xmlns:a16="http://schemas.microsoft.com/office/drawing/2014/main" id="{C557C298-DED1-4B8C-8770-15C5F90ED866}"/>
              </a:ext>
            </a:extLst>
          </p:cNvPr>
          <p:cNvSpPr/>
          <p:nvPr/>
        </p:nvSpPr>
        <p:spPr>
          <a:xfrm>
            <a:off x="475471" y="4443584"/>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cxnSp>
        <p:nvCxnSpPr>
          <p:cNvPr id="366" name="Straight Connector 365">
            <a:extLst>
              <a:ext uri="{FF2B5EF4-FFF2-40B4-BE49-F238E27FC236}">
                <a16:creationId xmlns:a16="http://schemas.microsoft.com/office/drawing/2014/main" id="{80E8C18D-83A8-4075-B8E5-5DE15F0C5C26}"/>
              </a:ext>
            </a:extLst>
          </p:cNvPr>
          <p:cNvCxnSpPr>
            <a:cxnSpLocks/>
          </p:cNvCxnSpPr>
          <p:nvPr/>
        </p:nvCxnSpPr>
        <p:spPr>
          <a:xfrm flipH="1">
            <a:off x="924313" y="3289873"/>
            <a:ext cx="504034" cy="86712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9" name="Right Arrow 26">
            <a:extLst>
              <a:ext uri="{FF2B5EF4-FFF2-40B4-BE49-F238E27FC236}">
                <a16:creationId xmlns:a16="http://schemas.microsoft.com/office/drawing/2014/main" id="{599DABFD-5DAB-4FDC-846B-7F67B2F8833E}"/>
              </a:ext>
            </a:extLst>
          </p:cNvPr>
          <p:cNvSpPr/>
          <p:nvPr/>
        </p:nvSpPr>
        <p:spPr>
          <a:xfrm rot="7601549">
            <a:off x="182636" y="3499926"/>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70" name="Oval 369">
            <a:extLst>
              <a:ext uri="{FF2B5EF4-FFF2-40B4-BE49-F238E27FC236}">
                <a16:creationId xmlns:a16="http://schemas.microsoft.com/office/drawing/2014/main" id="{08C95C57-65C6-4939-8565-4F4B1DF85450}"/>
              </a:ext>
            </a:extLst>
          </p:cNvPr>
          <p:cNvSpPr>
            <a:spLocks noChangeAspect="1"/>
          </p:cNvSpPr>
          <p:nvPr/>
        </p:nvSpPr>
        <p:spPr>
          <a:xfrm>
            <a:off x="541205" y="364676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371" name="Right Arrow 26">
            <a:extLst>
              <a:ext uri="{FF2B5EF4-FFF2-40B4-BE49-F238E27FC236}">
                <a16:creationId xmlns:a16="http://schemas.microsoft.com/office/drawing/2014/main" id="{FFF9672E-28A9-445B-8F35-14498A4BAAA9}"/>
              </a:ext>
            </a:extLst>
          </p:cNvPr>
          <p:cNvSpPr/>
          <p:nvPr/>
        </p:nvSpPr>
        <p:spPr>
          <a:xfrm rot="3219263">
            <a:off x="1936079" y="3760258"/>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68" name="Oval 367">
            <a:extLst>
              <a:ext uri="{FF2B5EF4-FFF2-40B4-BE49-F238E27FC236}">
                <a16:creationId xmlns:a16="http://schemas.microsoft.com/office/drawing/2014/main" id="{5B9D6A03-B3D3-4ABC-A658-EB4F7DE0CAC0}"/>
              </a:ext>
            </a:extLst>
          </p:cNvPr>
          <p:cNvSpPr>
            <a:spLocks noChangeAspect="1"/>
          </p:cNvSpPr>
          <p:nvPr/>
        </p:nvSpPr>
        <p:spPr>
          <a:xfrm>
            <a:off x="231521" y="3340342"/>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
        <p:nvSpPr>
          <p:cNvPr id="372" name="Right Arrow 26">
            <a:extLst>
              <a:ext uri="{FF2B5EF4-FFF2-40B4-BE49-F238E27FC236}">
                <a16:creationId xmlns:a16="http://schemas.microsoft.com/office/drawing/2014/main" id="{5928E6B2-B488-453C-9BD6-8A525D882B38}"/>
              </a:ext>
            </a:extLst>
          </p:cNvPr>
          <p:cNvSpPr/>
          <p:nvPr/>
        </p:nvSpPr>
        <p:spPr>
          <a:xfrm rot="14186021">
            <a:off x="2310156" y="3600484"/>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73" name="Oval 372">
            <a:extLst>
              <a:ext uri="{FF2B5EF4-FFF2-40B4-BE49-F238E27FC236}">
                <a16:creationId xmlns:a16="http://schemas.microsoft.com/office/drawing/2014/main" id="{8EDCB96E-213F-4B07-B7B5-EE090A991CF5}"/>
              </a:ext>
            </a:extLst>
          </p:cNvPr>
          <p:cNvSpPr>
            <a:spLocks noChangeAspect="1"/>
          </p:cNvSpPr>
          <p:nvPr/>
        </p:nvSpPr>
        <p:spPr>
          <a:xfrm>
            <a:off x="2233558" y="363823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374" name="Oval 373">
            <a:extLst>
              <a:ext uri="{FF2B5EF4-FFF2-40B4-BE49-F238E27FC236}">
                <a16:creationId xmlns:a16="http://schemas.microsoft.com/office/drawing/2014/main" id="{E2D0E401-AE3C-45DB-B328-77C2CDB7A8F4}"/>
              </a:ext>
            </a:extLst>
          </p:cNvPr>
          <p:cNvSpPr>
            <a:spLocks noChangeAspect="1"/>
          </p:cNvSpPr>
          <p:nvPr/>
        </p:nvSpPr>
        <p:spPr>
          <a:xfrm>
            <a:off x="2629902" y="350107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cxnSp>
        <p:nvCxnSpPr>
          <p:cNvPr id="375" name="Straight Connector 374">
            <a:extLst>
              <a:ext uri="{FF2B5EF4-FFF2-40B4-BE49-F238E27FC236}">
                <a16:creationId xmlns:a16="http://schemas.microsoft.com/office/drawing/2014/main" id="{D4A75BE2-AF21-4020-8434-F35A4F060D28}"/>
              </a:ext>
            </a:extLst>
          </p:cNvPr>
          <p:cNvCxnSpPr>
            <a:cxnSpLocks/>
          </p:cNvCxnSpPr>
          <p:nvPr/>
        </p:nvCxnSpPr>
        <p:spPr>
          <a:xfrm>
            <a:off x="3977373" y="2960344"/>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DBC9A4E8-4A91-4F31-86AD-52A6731EF27C}"/>
              </a:ext>
            </a:extLst>
          </p:cNvPr>
          <p:cNvCxnSpPr>
            <a:cxnSpLocks/>
          </p:cNvCxnSpPr>
          <p:nvPr/>
        </p:nvCxnSpPr>
        <p:spPr>
          <a:xfrm>
            <a:off x="3573976" y="2959167"/>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77" name="Oval 376">
            <a:extLst>
              <a:ext uri="{FF2B5EF4-FFF2-40B4-BE49-F238E27FC236}">
                <a16:creationId xmlns:a16="http://schemas.microsoft.com/office/drawing/2014/main" id="{04682E93-F9F3-40E6-A745-C83216A3981C}"/>
              </a:ext>
            </a:extLst>
          </p:cNvPr>
          <p:cNvSpPr/>
          <p:nvPr/>
        </p:nvSpPr>
        <p:spPr>
          <a:xfrm>
            <a:off x="3826497" y="3245756"/>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sp>
        <p:nvSpPr>
          <p:cNvPr id="378" name="Oval 377">
            <a:extLst>
              <a:ext uri="{FF2B5EF4-FFF2-40B4-BE49-F238E27FC236}">
                <a16:creationId xmlns:a16="http://schemas.microsoft.com/office/drawing/2014/main" id="{85040794-E327-499E-8F8C-A515DB71BAE7}"/>
              </a:ext>
            </a:extLst>
          </p:cNvPr>
          <p:cNvSpPr/>
          <p:nvPr/>
        </p:nvSpPr>
        <p:spPr>
          <a:xfrm>
            <a:off x="3423100" y="3245756"/>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sp>
        <p:nvSpPr>
          <p:cNvPr id="379" name="Right Arrow 26">
            <a:extLst>
              <a:ext uri="{FF2B5EF4-FFF2-40B4-BE49-F238E27FC236}">
                <a16:creationId xmlns:a16="http://schemas.microsoft.com/office/drawing/2014/main" id="{40D1799B-4334-4978-9A96-F57F94747E38}"/>
              </a:ext>
            </a:extLst>
          </p:cNvPr>
          <p:cNvSpPr/>
          <p:nvPr/>
        </p:nvSpPr>
        <p:spPr>
          <a:xfrm>
            <a:off x="3813479" y="4188920"/>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0" name="Oval 379">
            <a:extLst>
              <a:ext uri="{FF2B5EF4-FFF2-40B4-BE49-F238E27FC236}">
                <a16:creationId xmlns:a16="http://schemas.microsoft.com/office/drawing/2014/main" id="{61CBE3AB-CAEE-44C2-94A4-7D8B147ED766}"/>
              </a:ext>
            </a:extLst>
          </p:cNvPr>
          <p:cNvSpPr>
            <a:spLocks noChangeAspect="1"/>
          </p:cNvSpPr>
          <p:nvPr/>
        </p:nvSpPr>
        <p:spPr>
          <a:xfrm>
            <a:off x="3944364" y="400156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381" name="Right Arrow 26">
            <a:extLst>
              <a:ext uri="{FF2B5EF4-FFF2-40B4-BE49-F238E27FC236}">
                <a16:creationId xmlns:a16="http://schemas.microsoft.com/office/drawing/2014/main" id="{D4945DEC-6793-449B-8E3F-B091BC827310}"/>
              </a:ext>
            </a:extLst>
          </p:cNvPr>
          <p:cNvSpPr/>
          <p:nvPr/>
        </p:nvSpPr>
        <p:spPr>
          <a:xfrm>
            <a:off x="5823164" y="4192347"/>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2" name="Oval 381">
            <a:extLst>
              <a:ext uri="{FF2B5EF4-FFF2-40B4-BE49-F238E27FC236}">
                <a16:creationId xmlns:a16="http://schemas.microsoft.com/office/drawing/2014/main" id="{2B0652B3-6D16-43AE-9918-9368276DE98B}"/>
              </a:ext>
            </a:extLst>
          </p:cNvPr>
          <p:cNvSpPr>
            <a:spLocks noChangeAspect="1"/>
          </p:cNvSpPr>
          <p:nvPr/>
        </p:nvSpPr>
        <p:spPr>
          <a:xfrm>
            <a:off x="6112838" y="400499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
        <p:nvSpPr>
          <p:cNvPr id="383" name="Right Arrow 26">
            <a:extLst>
              <a:ext uri="{FF2B5EF4-FFF2-40B4-BE49-F238E27FC236}">
                <a16:creationId xmlns:a16="http://schemas.microsoft.com/office/drawing/2014/main" id="{1E6CD856-A987-4044-849E-177C3A3306F6}"/>
              </a:ext>
            </a:extLst>
          </p:cNvPr>
          <p:cNvSpPr/>
          <p:nvPr/>
        </p:nvSpPr>
        <p:spPr>
          <a:xfrm rot="10800000">
            <a:off x="5823164" y="4644746"/>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4" name="Oval 383">
            <a:extLst>
              <a:ext uri="{FF2B5EF4-FFF2-40B4-BE49-F238E27FC236}">
                <a16:creationId xmlns:a16="http://schemas.microsoft.com/office/drawing/2014/main" id="{670EF77D-92EF-4F31-9758-521CD9CA185B}"/>
              </a:ext>
            </a:extLst>
          </p:cNvPr>
          <p:cNvSpPr>
            <a:spLocks noChangeAspect="1"/>
          </p:cNvSpPr>
          <p:nvPr/>
        </p:nvSpPr>
        <p:spPr>
          <a:xfrm>
            <a:off x="6112838" y="445739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385" name="Right Arrow 26">
            <a:extLst>
              <a:ext uri="{FF2B5EF4-FFF2-40B4-BE49-F238E27FC236}">
                <a16:creationId xmlns:a16="http://schemas.microsoft.com/office/drawing/2014/main" id="{18D41430-95D5-49DA-A749-1DFE8899A63D}"/>
              </a:ext>
            </a:extLst>
          </p:cNvPr>
          <p:cNvSpPr/>
          <p:nvPr/>
        </p:nvSpPr>
        <p:spPr>
          <a:xfrm rot="10800000">
            <a:off x="3786353" y="4649822"/>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6" name="Oval 385">
            <a:extLst>
              <a:ext uri="{FF2B5EF4-FFF2-40B4-BE49-F238E27FC236}">
                <a16:creationId xmlns:a16="http://schemas.microsoft.com/office/drawing/2014/main" id="{8AC69B93-3DE5-43CC-A3A4-8A9B91F222C3}"/>
              </a:ext>
            </a:extLst>
          </p:cNvPr>
          <p:cNvSpPr>
            <a:spLocks noChangeAspect="1"/>
          </p:cNvSpPr>
          <p:nvPr/>
        </p:nvSpPr>
        <p:spPr>
          <a:xfrm>
            <a:off x="3941879" y="4462471"/>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
        <p:nvSpPr>
          <p:cNvPr id="388" name="TextBox 387">
            <a:extLst>
              <a:ext uri="{FF2B5EF4-FFF2-40B4-BE49-F238E27FC236}">
                <a16:creationId xmlns:a16="http://schemas.microsoft.com/office/drawing/2014/main" id="{2C1C6926-D7B2-41AA-BF06-DA3AC0419041}"/>
              </a:ext>
            </a:extLst>
          </p:cNvPr>
          <p:cNvSpPr txBox="1"/>
          <p:nvPr/>
        </p:nvSpPr>
        <p:spPr>
          <a:xfrm>
            <a:off x="2411931" y="5593200"/>
            <a:ext cx="1353529" cy="369332"/>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LB-SNAT:6000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Pool-IP:80</a:t>
            </a:r>
          </a:p>
        </p:txBody>
      </p:sp>
      <p:sp>
        <p:nvSpPr>
          <p:cNvPr id="389" name="TextBox 388">
            <a:extLst>
              <a:ext uri="{FF2B5EF4-FFF2-40B4-BE49-F238E27FC236}">
                <a16:creationId xmlns:a16="http://schemas.microsoft.com/office/drawing/2014/main" id="{2115726E-8F7D-46D8-9532-9684FA04354C}"/>
              </a:ext>
            </a:extLst>
          </p:cNvPr>
          <p:cNvSpPr txBox="1"/>
          <p:nvPr/>
        </p:nvSpPr>
        <p:spPr>
          <a:xfrm>
            <a:off x="626347" y="5592530"/>
            <a:ext cx="1293790" cy="369332"/>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Client-IP:5000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VIP:80</a:t>
            </a:r>
          </a:p>
        </p:txBody>
      </p:sp>
      <p:sp>
        <p:nvSpPr>
          <p:cNvPr id="390" name="Oval 389">
            <a:extLst>
              <a:ext uri="{FF2B5EF4-FFF2-40B4-BE49-F238E27FC236}">
                <a16:creationId xmlns:a16="http://schemas.microsoft.com/office/drawing/2014/main" id="{08A973AB-8A07-48C9-8040-B62AC06A3301}"/>
              </a:ext>
            </a:extLst>
          </p:cNvPr>
          <p:cNvSpPr>
            <a:spLocks noChangeAspect="1"/>
          </p:cNvSpPr>
          <p:nvPr/>
        </p:nvSpPr>
        <p:spPr>
          <a:xfrm>
            <a:off x="273470" y="557381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391" name="Oval 390">
            <a:extLst>
              <a:ext uri="{FF2B5EF4-FFF2-40B4-BE49-F238E27FC236}">
                <a16:creationId xmlns:a16="http://schemas.microsoft.com/office/drawing/2014/main" id="{490F43FF-B761-4412-9335-41470E128D8D}"/>
              </a:ext>
            </a:extLst>
          </p:cNvPr>
          <p:cNvSpPr>
            <a:spLocks noChangeAspect="1"/>
          </p:cNvSpPr>
          <p:nvPr/>
        </p:nvSpPr>
        <p:spPr>
          <a:xfrm>
            <a:off x="2056225" y="557448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
        <p:nvSpPr>
          <p:cNvPr id="395" name="TextBox 394">
            <a:extLst>
              <a:ext uri="{FF2B5EF4-FFF2-40B4-BE49-F238E27FC236}">
                <a16:creationId xmlns:a16="http://schemas.microsoft.com/office/drawing/2014/main" id="{C810C1A4-D0B2-4D3D-9F6D-5E20B809AAD1}"/>
              </a:ext>
            </a:extLst>
          </p:cNvPr>
          <p:cNvSpPr txBox="1"/>
          <p:nvPr/>
        </p:nvSpPr>
        <p:spPr>
          <a:xfrm>
            <a:off x="4318783" y="5596920"/>
            <a:ext cx="1539323" cy="369332"/>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Pool-IP:80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LB-SNAT:6000</a:t>
            </a:r>
          </a:p>
        </p:txBody>
      </p:sp>
      <p:sp>
        <p:nvSpPr>
          <p:cNvPr id="396" name="Oval 395">
            <a:extLst>
              <a:ext uri="{FF2B5EF4-FFF2-40B4-BE49-F238E27FC236}">
                <a16:creationId xmlns:a16="http://schemas.microsoft.com/office/drawing/2014/main" id="{9B4D2CAF-B6AF-4603-AC8C-FB3C93379C0D}"/>
              </a:ext>
            </a:extLst>
          </p:cNvPr>
          <p:cNvSpPr>
            <a:spLocks noChangeAspect="1"/>
          </p:cNvSpPr>
          <p:nvPr/>
        </p:nvSpPr>
        <p:spPr>
          <a:xfrm>
            <a:off x="3963077" y="557820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3</a:t>
            </a:r>
          </a:p>
        </p:txBody>
      </p:sp>
      <p:sp>
        <p:nvSpPr>
          <p:cNvPr id="397" name="TextBox 396">
            <a:extLst>
              <a:ext uri="{FF2B5EF4-FFF2-40B4-BE49-F238E27FC236}">
                <a16:creationId xmlns:a16="http://schemas.microsoft.com/office/drawing/2014/main" id="{493D972A-BC46-481D-9C16-242711AD5AFF}"/>
              </a:ext>
            </a:extLst>
          </p:cNvPr>
          <p:cNvSpPr txBox="1"/>
          <p:nvPr/>
        </p:nvSpPr>
        <p:spPr>
          <a:xfrm>
            <a:off x="6500701" y="5600640"/>
            <a:ext cx="1353529" cy="369332"/>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VIP:80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Client-IP:5000</a:t>
            </a:r>
          </a:p>
        </p:txBody>
      </p:sp>
      <p:sp>
        <p:nvSpPr>
          <p:cNvPr id="398" name="Oval 397">
            <a:extLst>
              <a:ext uri="{FF2B5EF4-FFF2-40B4-BE49-F238E27FC236}">
                <a16:creationId xmlns:a16="http://schemas.microsoft.com/office/drawing/2014/main" id="{EC5EFDB0-A1DA-430C-9B70-C146510A6E16}"/>
              </a:ext>
            </a:extLst>
          </p:cNvPr>
          <p:cNvSpPr>
            <a:spLocks noChangeAspect="1"/>
          </p:cNvSpPr>
          <p:nvPr/>
        </p:nvSpPr>
        <p:spPr>
          <a:xfrm>
            <a:off x="6144995" y="558192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Tree>
    <p:extLst>
      <p:ext uri="{BB962C8B-B14F-4D97-AF65-F5344CB8AC3E}">
        <p14:creationId xmlns:p14="http://schemas.microsoft.com/office/powerpoint/2010/main" val="2454012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Server Pool</a:t>
            </a:r>
          </a:p>
          <a:p>
            <a:pPr lvl="1"/>
            <a:r>
              <a:rPr lang="en-US" dirty="0"/>
              <a:t>Under Networking – Load Balancing – Server Pools</a:t>
            </a:r>
          </a:p>
          <a:p>
            <a:pPr lvl="2"/>
            <a:r>
              <a:rPr lang="en-US" dirty="0"/>
              <a:t>Add Server Pool</a:t>
            </a:r>
          </a:p>
        </p:txBody>
      </p:sp>
      <p:pic>
        <p:nvPicPr>
          <p:cNvPr id="22" name="Picture 21">
            <a:extLst>
              <a:ext uri="{FF2B5EF4-FFF2-40B4-BE49-F238E27FC236}">
                <a16:creationId xmlns:a16="http://schemas.microsoft.com/office/drawing/2014/main" id="{03DFEF5B-3EFD-4FE3-95CA-5F2E9EA49632}"/>
              </a:ext>
            </a:extLst>
          </p:cNvPr>
          <p:cNvPicPr>
            <a:picLocks noChangeAspect="1"/>
          </p:cNvPicPr>
          <p:nvPr/>
        </p:nvPicPr>
        <p:blipFill>
          <a:blip r:embed="rId3"/>
          <a:stretch>
            <a:fillRect/>
          </a:stretch>
        </p:blipFill>
        <p:spPr>
          <a:xfrm>
            <a:off x="1343277" y="2651054"/>
            <a:ext cx="9948863" cy="3833813"/>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a:t>Server Pool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fr-FR" dirty="0"/>
              <a:t>Minimum Configuration (1/4)</a:t>
            </a:r>
          </a:p>
        </p:txBody>
      </p:sp>
      <p:sp>
        <p:nvSpPr>
          <p:cNvPr id="23" name="TextBox 22">
            <a:extLst>
              <a:ext uri="{FF2B5EF4-FFF2-40B4-BE49-F238E27FC236}">
                <a16:creationId xmlns:a16="http://schemas.microsoft.com/office/drawing/2014/main" id="{058F240D-7F5C-4504-B42B-40440FB878C8}"/>
              </a:ext>
            </a:extLst>
          </p:cNvPr>
          <p:cNvSpPr txBox="1"/>
          <p:nvPr/>
        </p:nvSpPr>
        <p:spPr>
          <a:xfrm>
            <a:off x="8326673" y="4488413"/>
            <a:ext cx="2693265"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Active Monitor used on Pool Members</a:t>
            </a:r>
          </a:p>
        </p:txBody>
      </p:sp>
      <p:cxnSp>
        <p:nvCxnSpPr>
          <p:cNvPr id="24" name="Straight Arrow Connector 23">
            <a:extLst>
              <a:ext uri="{FF2B5EF4-FFF2-40B4-BE49-F238E27FC236}">
                <a16:creationId xmlns:a16="http://schemas.microsoft.com/office/drawing/2014/main" id="{463C4029-420D-47D7-B72B-66C83F6DE05D}"/>
              </a:ext>
            </a:extLst>
          </p:cNvPr>
          <p:cNvCxnSpPr>
            <a:cxnSpLocks/>
          </p:cNvCxnSpPr>
          <p:nvPr/>
        </p:nvCxnSpPr>
        <p:spPr bwMode="gray">
          <a:xfrm flipH="1" flipV="1">
            <a:off x="9419063" y="4282068"/>
            <a:ext cx="239375" cy="20634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A33A1C8F-4977-4BD3-8265-83AA04B2B050}"/>
              </a:ext>
            </a:extLst>
          </p:cNvPr>
          <p:cNvSpPr txBox="1"/>
          <p:nvPr/>
        </p:nvSpPr>
        <p:spPr>
          <a:xfrm>
            <a:off x="2984624" y="2981274"/>
            <a:ext cx="2148489"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LB algorithm</a:t>
            </a:r>
          </a:p>
          <a:p>
            <a:pPr lvl="0">
              <a:defRPr/>
            </a:pPr>
            <a:r>
              <a:rPr lang="en-US" sz="1000" dirty="0">
                <a:solidFill>
                  <a:schemeClr val="tx2"/>
                </a:solidFill>
                <a:latin typeface="Calibri" panose="020F0502020204030204" pitchFamily="34" charset="0"/>
              </a:rPr>
              <a:t>How Pool Member is selected</a:t>
            </a:r>
          </a:p>
        </p:txBody>
      </p:sp>
      <p:cxnSp>
        <p:nvCxnSpPr>
          <p:cNvPr id="12" name="Straight Arrow Connector 11">
            <a:extLst>
              <a:ext uri="{FF2B5EF4-FFF2-40B4-BE49-F238E27FC236}">
                <a16:creationId xmlns:a16="http://schemas.microsoft.com/office/drawing/2014/main" id="{D823E5E4-5861-4C88-9D7F-6A907C1FB9D2}"/>
              </a:ext>
            </a:extLst>
          </p:cNvPr>
          <p:cNvCxnSpPr>
            <a:cxnSpLocks/>
            <a:stCxn id="11" idx="2"/>
          </p:cNvCxnSpPr>
          <p:nvPr/>
        </p:nvCxnSpPr>
        <p:spPr bwMode="gray">
          <a:xfrm>
            <a:off x="4058869" y="3381384"/>
            <a:ext cx="609775" cy="34312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04A36B85-0569-4F76-9451-13A97CBD3651}"/>
              </a:ext>
            </a:extLst>
          </p:cNvPr>
          <p:cNvSpPr txBox="1"/>
          <p:nvPr/>
        </p:nvSpPr>
        <p:spPr>
          <a:xfrm>
            <a:off x="142414" y="5112570"/>
            <a:ext cx="1835440"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Passive Monitor used on Pool Members</a:t>
            </a:r>
          </a:p>
        </p:txBody>
      </p:sp>
      <p:cxnSp>
        <p:nvCxnSpPr>
          <p:cNvPr id="35" name="Straight Arrow Connector 34">
            <a:extLst>
              <a:ext uri="{FF2B5EF4-FFF2-40B4-BE49-F238E27FC236}">
                <a16:creationId xmlns:a16="http://schemas.microsoft.com/office/drawing/2014/main" id="{1875339A-CC94-4938-90DA-7902AF659758}"/>
              </a:ext>
            </a:extLst>
          </p:cNvPr>
          <p:cNvCxnSpPr>
            <a:cxnSpLocks/>
            <a:stCxn id="34" idx="3"/>
          </p:cNvCxnSpPr>
          <p:nvPr/>
        </p:nvCxnSpPr>
        <p:spPr bwMode="gray">
          <a:xfrm flipV="1">
            <a:off x="1977854" y="5340361"/>
            <a:ext cx="1679746" cy="4920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1AD8A87C-B3D4-4255-953D-338259118F10}"/>
              </a:ext>
            </a:extLst>
          </p:cNvPr>
          <p:cNvSpPr txBox="1"/>
          <p:nvPr/>
        </p:nvSpPr>
        <p:spPr>
          <a:xfrm>
            <a:off x="6995346" y="2306069"/>
            <a:ext cx="2148489" cy="553998"/>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See next slides</a:t>
            </a:r>
          </a:p>
          <a:p>
            <a:pPr lvl="0">
              <a:defRPr/>
            </a:pPr>
            <a:r>
              <a:rPr lang="en-US" sz="1000" dirty="0">
                <a:solidFill>
                  <a:schemeClr val="tx2"/>
                </a:solidFill>
                <a:latin typeface="Calibri" panose="020F0502020204030204" pitchFamily="34" charset="0"/>
              </a:rPr>
              <a:t>"Static Membership"</a:t>
            </a:r>
          </a:p>
          <a:p>
            <a:pPr lvl="0">
              <a:defRPr/>
            </a:pPr>
            <a:r>
              <a:rPr lang="en-US" sz="1000" dirty="0">
                <a:solidFill>
                  <a:schemeClr val="tx2"/>
                </a:solidFill>
                <a:latin typeface="Calibri" panose="020F0502020204030204" pitchFamily="34" charset="0"/>
              </a:rPr>
              <a:t>or "Group Membership"</a:t>
            </a:r>
          </a:p>
        </p:txBody>
      </p:sp>
      <p:cxnSp>
        <p:nvCxnSpPr>
          <p:cNvPr id="49" name="Straight Arrow Connector 48">
            <a:extLst>
              <a:ext uri="{FF2B5EF4-FFF2-40B4-BE49-F238E27FC236}">
                <a16:creationId xmlns:a16="http://schemas.microsoft.com/office/drawing/2014/main" id="{B490F5E2-50BD-4310-A22F-8D28FD6380B1}"/>
              </a:ext>
            </a:extLst>
          </p:cNvPr>
          <p:cNvCxnSpPr>
            <a:cxnSpLocks/>
          </p:cNvCxnSpPr>
          <p:nvPr/>
        </p:nvCxnSpPr>
        <p:spPr bwMode="gray">
          <a:xfrm flipH="1">
            <a:off x="6327073" y="2827164"/>
            <a:ext cx="1694712" cy="89734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60DED45D-C495-447F-8B0D-EFCB3CAD83B4}"/>
              </a:ext>
            </a:extLst>
          </p:cNvPr>
          <p:cNvSpPr txBox="1"/>
          <p:nvPr/>
        </p:nvSpPr>
        <p:spPr>
          <a:xfrm>
            <a:off x="128392" y="4158957"/>
            <a:ext cx="1835440"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See next slide "LB-SNAT"</a:t>
            </a:r>
          </a:p>
        </p:txBody>
      </p:sp>
      <p:cxnSp>
        <p:nvCxnSpPr>
          <p:cNvPr id="51" name="Straight Arrow Connector 50">
            <a:extLst>
              <a:ext uri="{FF2B5EF4-FFF2-40B4-BE49-F238E27FC236}">
                <a16:creationId xmlns:a16="http://schemas.microsoft.com/office/drawing/2014/main" id="{F87886B5-7F65-4368-BD80-D2FC78BCA42E}"/>
              </a:ext>
            </a:extLst>
          </p:cNvPr>
          <p:cNvCxnSpPr>
            <a:cxnSpLocks/>
          </p:cNvCxnSpPr>
          <p:nvPr/>
        </p:nvCxnSpPr>
        <p:spPr bwMode="gray">
          <a:xfrm>
            <a:off x="1971266" y="4282068"/>
            <a:ext cx="1778341" cy="26159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E7ED22F4-1828-4FCD-8C5D-831A6CD2049C}"/>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7" name="Picture 6">
            <a:extLst>
              <a:ext uri="{FF2B5EF4-FFF2-40B4-BE49-F238E27FC236}">
                <a16:creationId xmlns:a16="http://schemas.microsoft.com/office/drawing/2014/main" id="{908EC001-B056-4C82-987A-F3CF2560A294}"/>
              </a:ext>
            </a:extLst>
          </p:cNvPr>
          <p:cNvPicPr>
            <a:picLocks noChangeAspect="1"/>
          </p:cNvPicPr>
          <p:nvPr/>
        </p:nvPicPr>
        <p:blipFill>
          <a:blip r:embed="rId4"/>
          <a:stretch>
            <a:fillRect/>
          </a:stretch>
        </p:blipFill>
        <p:spPr>
          <a:xfrm>
            <a:off x="7305074" y="195532"/>
            <a:ext cx="4751330" cy="1331482"/>
          </a:xfrm>
          <a:prstGeom prst="rect">
            <a:avLst/>
          </a:prstGeom>
        </p:spPr>
      </p:pic>
    </p:spTree>
    <p:extLst>
      <p:ext uri="{BB962C8B-B14F-4D97-AF65-F5344CB8AC3E}">
        <p14:creationId xmlns:p14="http://schemas.microsoft.com/office/powerpoint/2010/main" val="621268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pPr marL="627062" lvl="1" indent="-342900"/>
            <a:r>
              <a:rPr lang="en-US" dirty="0"/>
              <a:t>LB-SNAT</a:t>
            </a:r>
          </a:p>
          <a:p>
            <a:pPr marL="914400" lvl="2" indent="-342900"/>
            <a:r>
              <a:rPr lang="en-US" dirty="0"/>
              <a:t>Transparent (No SNAT) or LB-SNAT (Automap or IP Pool)</a:t>
            </a:r>
          </a:p>
        </p:txBody>
      </p:sp>
      <p:pic>
        <p:nvPicPr>
          <p:cNvPr id="22" name="Picture 21">
            <a:extLst>
              <a:ext uri="{FF2B5EF4-FFF2-40B4-BE49-F238E27FC236}">
                <a16:creationId xmlns:a16="http://schemas.microsoft.com/office/drawing/2014/main" id="{03DFEF5B-3EFD-4FE3-95CA-5F2E9EA49632}"/>
              </a:ext>
            </a:extLst>
          </p:cNvPr>
          <p:cNvPicPr>
            <a:picLocks noChangeAspect="1"/>
          </p:cNvPicPr>
          <p:nvPr/>
        </p:nvPicPr>
        <p:blipFill>
          <a:blip r:embed="rId3"/>
          <a:stretch>
            <a:fillRect/>
          </a:stretch>
        </p:blipFill>
        <p:spPr>
          <a:xfrm>
            <a:off x="1343277" y="2651054"/>
            <a:ext cx="9948863" cy="3833813"/>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Server Pool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fr-FR" dirty="0"/>
              <a:t>Minimum Configuration (2/4)</a:t>
            </a:r>
          </a:p>
        </p:txBody>
      </p:sp>
      <p:sp>
        <p:nvSpPr>
          <p:cNvPr id="17" name="TextBox 16">
            <a:extLst>
              <a:ext uri="{FF2B5EF4-FFF2-40B4-BE49-F238E27FC236}">
                <a16:creationId xmlns:a16="http://schemas.microsoft.com/office/drawing/2014/main" id="{C4FF0E97-4851-430E-8C9B-78A8B23CF145}"/>
              </a:ext>
            </a:extLst>
          </p:cNvPr>
          <p:cNvSpPr txBox="1"/>
          <p:nvPr/>
        </p:nvSpPr>
        <p:spPr>
          <a:xfrm>
            <a:off x="6739324" y="5368941"/>
            <a:ext cx="5163958" cy="1015663"/>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LB-SNAT configuration.</a:t>
            </a:r>
          </a:p>
          <a:p>
            <a:pPr lvl="0">
              <a:defRPr/>
            </a:pPr>
            <a:r>
              <a:rPr lang="en-US" sz="1000" dirty="0">
                <a:solidFill>
                  <a:schemeClr val="tx2"/>
                </a:solidFill>
                <a:latin typeface="Calibri" panose="020F0502020204030204" pitchFamily="34" charset="0"/>
              </a:rPr>
              <a:t>  . Disabled: No LB-SNAT</a:t>
            </a:r>
          </a:p>
          <a:p>
            <a:pPr lvl="0">
              <a:defRPr/>
            </a:pPr>
            <a:r>
              <a:rPr lang="en-US" sz="1000" dirty="0">
                <a:solidFill>
                  <a:schemeClr val="tx2"/>
                </a:solidFill>
                <a:latin typeface="Calibri" panose="020F0502020204030204" pitchFamily="34" charset="0"/>
              </a:rPr>
              <a:t>  . Automap: T1-uplink IP@ (100.64.x.x) or T1-ServiceInteface IP@</a:t>
            </a:r>
          </a:p>
          <a:p>
            <a:pPr lvl="0">
              <a:defRPr/>
            </a:pPr>
            <a:r>
              <a:rPr lang="en-US" sz="1000" dirty="0">
                <a:solidFill>
                  <a:schemeClr val="tx2"/>
                </a:solidFill>
                <a:latin typeface="Calibri" panose="020F0502020204030204" pitchFamily="34" charset="0"/>
              </a:rPr>
              <a:t>  . IP Pool: List of IP@ used for SNAT - VIP IP@ can be used BUT NOT the T1 downlink IP (Overlay-Segment default-</a:t>
            </a:r>
            <a:r>
              <a:rPr lang="en-US" sz="1000" dirty="0" err="1">
                <a:solidFill>
                  <a:schemeClr val="tx2"/>
                </a:solidFill>
                <a:latin typeface="Calibri" panose="020F0502020204030204" pitchFamily="34" charset="0"/>
              </a:rPr>
              <a:t>gw</a:t>
            </a:r>
            <a:r>
              <a:rPr lang="en-US" sz="1000" dirty="0">
                <a:solidFill>
                  <a:schemeClr val="tx2"/>
                </a:solidFill>
                <a:latin typeface="Calibri" panose="020F0502020204030204" pitchFamily="34" charset="0"/>
              </a:rPr>
              <a:t>)</a:t>
            </a:r>
          </a:p>
          <a:p>
            <a:pPr lvl="0">
              <a:defRPr/>
            </a:pPr>
            <a:r>
              <a:rPr lang="en-US" sz="1000" dirty="0">
                <a:solidFill>
                  <a:schemeClr val="tx2"/>
                </a:solidFill>
                <a:latin typeface="Calibri" panose="020F0502020204030204" pitchFamily="34" charset="0"/>
              </a:rPr>
              <a:t>Comment about scale in the Notes. </a:t>
            </a:r>
          </a:p>
        </p:txBody>
      </p:sp>
      <p:cxnSp>
        <p:nvCxnSpPr>
          <p:cNvPr id="18" name="Straight Arrow Connector 17">
            <a:extLst>
              <a:ext uri="{FF2B5EF4-FFF2-40B4-BE49-F238E27FC236}">
                <a16:creationId xmlns:a16="http://schemas.microsoft.com/office/drawing/2014/main" id="{12AE3053-7552-4586-9FCB-0D2A18ACEA26}"/>
              </a:ext>
            </a:extLst>
          </p:cNvPr>
          <p:cNvCxnSpPr>
            <a:cxnSpLocks/>
          </p:cNvCxnSpPr>
          <p:nvPr/>
        </p:nvCxnSpPr>
        <p:spPr bwMode="gray">
          <a:xfrm flipH="1" flipV="1">
            <a:off x="6094412" y="4567960"/>
            <a:ext cx="1101842" cy="80098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7F3B31B2-F28A-42DA-9968-1FE4A3644B0D}"/>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1" name="Picture 10">
            <a:extLst>
              <a:ext uri="{FF2B5EF4-FFF2-40B4-BE49-F238E27FC236}">
                <a16:creationId xmlns:a16="http://schemas.microsoft.com/office/drawing/2014/main" id="{45C7FCD2-FC87-4E2A-AFE6-F44E4FA23758}"/>
              </a:ext>
            </a:extLst>
          </p:cNvPr>
          <p:cNvPicPr>
            <a:picLocks noChangeAspect="1"/>
          </p:cNvPicPr>
          <p:nvPr/>
        </p:nvPicPr>
        <p:blipFill>
          <a:blip r:embed="rId4"/>
          <a:stretch>
            <a:fillRect/>
          </a:stretch>
        </p:blipFill>
        <p:spPr>
          <a:xfrm>
            <a:off x="7305074" y="195532"/>
            <a:ext cx="4751330" cy="1331482"/>
          </a:xfrm>
          <a:prstGeom prst="rect">
            <a:avLst/>
          </a:prstGeom>
        </p:spPr>
      </p:pic>
      <p:sp>
        <p:nvSpPr>
          <p:cNvPr id="12" name="TextBox 11">
            <a:extLst>
              <a:ext uri="{FF2B5EF4-FFF2-40B4-BE49-F238E27FC236}">
                <a16:creationId xmlns:a16="http://schemas.microsoft.com/office/drawing/2014/main" id="{9595FBBA-E780-FA41-BD75-07A9811EF4C9}"/>
              </a:ext>
            </a:extLst>
          </p:cNvPr>
          <p:cNvSpPr txBox="1"/>
          <p:nvPr/>
        </p:nvSpPr>
        <p:spPr>
          <a:xfrm>
            <a:off x="6739324" y="2742878"/>
            <a:ext cx="3638053" cy="861774"/>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Algorithms:</a:t>
            </a:r>
          </a:p>
          <a:p>
            <a:pPr lvl="0">
              <a:defRPr/>
            </a:pPr>
            <a:r>
              <a:rPr lang="en-US" sz="1000" dirty="0">
                <a:solidFill>
                  <a:schemeClr val="tx2"/>
                </a:solidFill>
                <a:latin typeface="Calibri" panose="020F0502020204030204" pitchFamily="34" charset="0"/>
              </a:rPr>
              <a:t>Round Robin, Weighted Round Robin, Least Connection, Weighted Least Connection, IP Hash.</a:t>
            </a:r>
          </a:p>
          <a:p>
            <a:pPr>
              <a:defRPr/>
            </a:pPr>
            <a:r>
              <a:rPr lang="en-US" sz="1000" dirty="0">
                <a:solidFill>
                  <a:schemeClr val="tx2"/>
                </a:solidFill>
                <a:latin typeface="Calibri" panose="020F0502020204030204" pitchFamily="34" charset="0"/>
              </a:rPr>
              <a:t>Comment about Slow Start for Least Connection, Weighted Least Connection algorithms in the Notes. </a:t>
            </a:r>
          </a:p>
        </p:txBody>
      </p:sp>
      <p:cxnSp>
        <p:nvCxnSpPr>
          <p:cNvPr id="13" name="Straight Arrow Connector 12">
            <a:extLst>
              <a:ext uri="{FF2B5EF4-FFF2-40B4-BE49-F238E27FC236}">
                <a16:creationId xmlns:a16="http://schemas.microsoft.com/office/drawing/2014/main" id="{E1C11054-806C-3E42-8A51-F711B86E60F0}"/>
              </a:ext>
            </a:extLst>
          </p:cNvPr>
          <p:cNvCxnSpPr>
            <a:cxnSpLocks/>
          </p:cNvCxnSpPr>
          <p:nvPr/>
        </p:nvCxnSpPr>
        <p:spPr bwMode="gray">
          <a:xfrm flipH="1">
            <a:off x="5435399" y="3009854"/>
            <a:ext cx="1303925" cy="71623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0153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pPr lvl="1"/>
            <a:r>
              <a:rPr lang="en-US" dirty="0"/>
              <a:t>Pool Members</a:t>
            </a:r>
          </a:p>
          <a:p>
            <a:pPr lvl="2"/>
            <a:r>
              <a:rPr lang="en-US" dirty="0"/>
              <a:t>Static Membership</a:t>
            </a:r>
          </a:p>
          <a:p>
            <a:pPr lvl="1"/>
            <a:endParaRPr lang="en-US" dirty="0"/>
          </a:p>
        </p:txBody>
      </p:sp>
      <p:pic>
        <p:nvPicPr>
          <p:cNvPr id="2" name="Picture 1">
            <a:extLst>
              <a:ext uri="{FF2B5EF4-FFF2-40B4-BE49-F238E27FC236}">
                <a16:creationId xmlns:a16="http://schemas.microsoft.com/office/drawing/2014/main" id="{2C18EB9A-F759-4DA5-BB07-BDB9C8A3A4D1}"/>
              </a:ext>
            </a:extLst>
          </p:cNvPr>
          <p:cNvPicPr>
            <a:picLocks noChangeAspect="1"/>
          </p:cNvPicPr>
          <p:nvPr/>
        </p:nvPicPr>
        <p:blipFill>
          <a:blip r:embed="rId3"/>
          <a:stretch>
            <a:fillRect/>
          </a:stretch>
        </p:blipFill>
        <p:spPr>
          <a:xfrm>
            <a:off x="2131548" y="2518499"/>
            <a:ext cx="8029575" cy="4186238"/>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a:t>Server Pool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fr-FR" dirty="0"/>
              <a:t>Minimum Configuration (3/4)</a:t>
            </a:r>
          </a:p>
        </p:txBody>
      </p:sp>
      <p:sp>
        <p:nvSpPr>
          <p:cNvPr id="11" name="TextBox 10">
            <a:extLst>
              <a:ext uri="{FF2B5EF4-FFF2-40B4-BE49-F238E27FC236}">
                <a16:creationId xmlns:a16="http://schemas.microsoft.com/office/drawing/2014/main" id="{A33A1C8F-4977-4BD3-8265-83AA04B2B050}"/>
              </a:ext>
            </a:extLst>
          </p:cNvPr>
          <p:cNvSpPr txBox="1"/>
          <p:nvPr/>
        </p:nvSpPr>
        <p:spPr>
          <a:xfrm>
            <a:off x="3564487" y="1992537"/>
            <a:ext cx="1233465"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Static Members</a:t>
            </a:r>
          </a:p>
        </p:txBody>
      </p:sp>
      <p:cxnSp>
        <p:nvCxnSpPr>
          <p:cNvPr id="12" name="Straight Arrow Connector 11">
            <a:extLst>
              <a:ext uri="{FF2B5EF4-FFF2-40B4-BE49-F238E27FC236}">
                <a16:creationId xmlns:a16="http://schemas.microsoft.com/office/drawing/2014/main" id="{D823E5E4-5861-4C88-9D7F-6A907C1FB9D2}"/>
              </a:ext>
            </a:extLst>
          </p:cNvPr>
          <p:cNvCxnSpPr>
            <a:cxnSpLocks/>
            <a:stCxn id="11" idx="2"/>
          </p:cNvCxnSpPr>
          <p:nvPr/>
        </p:nvCxnSpPr>
        <p:spPr bwMode="gray">
          <a:xfrm flipH="1">
            <a:off x="3141274" y="2238758"/>
            <a:ext cx="1039946" cy="85240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04A36B85-0569-4F76-9451-13A97CBD3651}"/>
              </a:ext>
            </a:extLst>
          </p:cNvPr>
          <p:cNvSpPr txBox="1"/>
          <p:nvPr/>
        </p:nvSpPr>
        <p:spPr>
          <a:xfrm>
            <a:off x="3336212" y="3440479"/>
            <a:ext cx="1461740"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Pool Member Name</a:t>
            </a:r>
          </a:p>
        </p:txBody>
      </p:sp>
      <p:cxnSp>
        <p:nvCxnSpPr>
          <p:cNvPr id="35" name="Straight Arrow Connector 34">
            <a:extLst>
              <a:ext uri="{FF2B5EF4-FFF2-40B4-BE49-F238E27FC236}">
                <a16:creationId xmlns:a16="http://schemas.microsoft.com/office/drawing/2014/main" id="{1875339A-CC94-4938-90DA-7902AF659758}"/>
              </a:ext>
            </a:extLst>
          </p:cNvPr>
          <p:cNvCxnSpPr>
            <a:cxnSpLocks/>
            <a:stCxn id="34" idx="2"/>
          </p:cNvCxnSpPr>
          <p:nvPr/>
        </p:nvCxnSpPr>
        <p:spPr bwMode="gray">
          <a:xfrm flipH="1">
            <a:off x="3223348" y="3686700"/>
            <a:ext cx="843734" cy="564107"/>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B4ABCA24-7704-40C8-8392-A5239BEACBA6}"/>
              </a:ext>
            </a:extLst>
          </p:cNvPr>
          <p:cNvSpPr txBox="1"/>
          <p:nvPr/>
        </p:nvSpPr>
        <p:spPr>
          <a:xfrm>
            <a:off x="4944629" y="3429000"/>
            <a:ext cx="467343"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IP@</a:t>
            </a:r>
          </a:p>
        </p:txBody>
      </p:sp>
      <p:cxnSp>
        <p:nvCxnSpPr>
          <p:cNvPr id="31" name="Straight Arrow Connector 30">
            <a:extLst>
              <a:ext uri="{FF2B5EF4-FFF2-40B4-BE49-F238E27FC236}">
                <a16:creationId xmlns:a16="http://schemas.microsoft.com/office/drawing/2014/main" id="{915DA37D-2144-494D-9232-28C92A0E6A9E}"/>
              </a:ext>
            </a:extLst>
          </p:cNvPr>
          <p:cNvCxnSpPr>
            <a:cxnSpLocks/>
            <a:stCxn id="30" idx="2"/>
          </p:cNvCxnSpPr>
          <p:nvPr/>
        </p:nvCxnSpPr>
        <p:spPr bwMode="gray">
          <a:xfrm flipH="1">
            <a:off x="4179947" y="3675221"/>
            <a:ext cx="998354" cy="54534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B6F0A095-6E89-4DA5-A48E-F2D01906D245}"/>
              </a:ext>
            </a:extLst>
          </p:cNvPr>
          <p:cNvSpPr txBox="1"/>
          <p:nvPr/>
        </p:nvSpPr>
        <p:spPr>
          <a:xfrm>
            <a:off x="5565442" y="3132702"/>
            <a:ext cx="4491835"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Optional: Port.</a:t>
            </a:r>
          </a:p>
          <a:p>
            <a:pPr lvl="0">
              <a:defRPr/>
            </a:pPr>
            <a:r>
              <a:rPr lang="en-US" sz="1000" dirty="0">
                <a:solidFill>
                  <a:schemeClr val="tx2"/>
                </a:solidFill>
                <a:latin typeface="Calibri" panose="020F0502020204030204" pitchFamily="34" charset="0"/>
              </a:rPr>
              <a:t>If not configured:</a:t>
            </a:r>
          </a:p>
          <a:p>
            <a:pPr lvl="0">
              <a:defRPr/>
            </a:pPr>
            <a:r>
              <a:rPr lang="en-US" sz="1000" dirty="0">
                <a:solidFill>
                  <a:schemeClr val="tx2"/>
                </a:solidFill>
                <a:latin typeface="Calibri" panose="020F0502020204030204" pitchFamily="34" charset="0"/>
              </a:rPr>
              <a:t>  . Pool must use an Active Monitor with Monitoring Port specified</a:t>
            </a:r>
          </a:p>
        </p:txBody>
      </p:sp>
      <p:cxnSp>
        <p:nvCxnSpPr>
          <p:cNvPr id="33" name="Straight Arrow Connector 32">
            <a:extLst>
              <a:ext uri="{FF2B5EF4-FFF2-40B4-BE49-F238E27FC236}">
                <a16:creationId xmlns:a16="http://schemas.microsoft.com/office/drawing/2014/main" id="{13B82B7D-105F-44EA-BF0A-BDC95F2AEE2C}"/>
              </a:ext>
            </a:extLst>
          </p:cNvPr>
          <p:cNvCxnSpPr>
            <a:cxnSpLocks/>
            <a:stCxn id="32" idx="2"/>
          </p:cNvCxnSpPr>
          <p:nvPr/>
        </p:nvCxnSpPr>
        <p:spPr bwMode="gray">
          <a:xfrm flipH="1">
            <a:off x="5271750" y="3686700"/>
            <a:ext cx="2539610" cy="54062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16D886E0-1A2E-4BC8-8E08-0743D0C8B7E3}"/>
              </a:ext>
            </a:extLst>
          </p:cNvPr>
          <p:cNvSpPr txBox="1"/>
          <p:nvPr/>
        </p:nvSpPr>
        <p:spPr>
          <a:xfrm>
            <a:off x="4478680" y="4707033"/>
            <a:ext cx="2173528" cy="861774"/>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Weight (only used in case of Weighted LB algorithm in the Virtual Server using the Pool).</a:t>
            </a:r>
          </a:p>
          <a:p>
            <a:pPr lvl="0">
              <a:defRPr/>
            </a:pPr>
            <a:r>
              <a:rPr lang="en-US" sz="1000" dirty="0">
                <a:solidFill>
                  <a:schemeClr val="tx2"/>
                </a:solidFill>
                <a:latin typeface="Calibri" panose="020F0502020204030204" pitchFamily="34" charset="0"/>
              </a:rPr>
              <a:t>Bigger the weight, bigger the load on the pool member</a:t>
            </a:r>
          </a:p>
        </p:txBody>
      </p:sp>
      <p:cxnSp>
        <p:nvCxnSpPr>
          <p:cNvPr id="38" name="Straight Arrow Connector 37">
            <a:extLst>
              <a:ext uri="{FF2B5EF4-FFF2-40B4-BE49-F238E27FC236}">
                <a16:creationId xmlns:a16="http://schemas.microsoft.com/office/drawing/2014/main" id="{65A1AA80-E189-41AC-8F19-B8D1FD2F664B}"/>
              </a:ext>
            </a:extLst>
          </p:cNvPr>
          <p:cNvCxnSpPr>
            <a:cxnSpLocks/>
            <a:stCxn id="37" idx="0"/>
          </p:cNvCxnSpPr>
          <p:nvPr/>
        </p:nvCxnSpPr>
        <p:spPr bwMode="gray">
          <a:xfrm flipV="1">
            <a:off x="5565444" y="4482791"/>
            <a:ext cx="528968" cy="22424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E33E3FC6-FE1B-4F66-9724-21522B0BE36E}"/>
              </a:ext>
            </a:extLst>
          </p:cNvPr>
          <p:cNvSpPr txBox="1"/>
          <p:nvPr/>
        </p:nvSpPr>
        <p:spPr>
          <a:xfrm>
            <a:off x="6825810" y="5014809"/>
            <a:ext cx="5172901" cy="1015663"/>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Pool Member State:</a:t>
            </a:r>
          </a:p>
          <a:p>
            <a:pPr lvl="0">
              <a:defRPr/>
            </a:pPr>
            <a:r>
              <a:rPr lang="en-US" sz="1000" dirty="0">
                <a:solidFill>
                  <a:schemeClr val="tx2"/>
                </a:solidFill>
                <a:latin typeface="Calibri" panose="020F0502020204030204" pitchFamily="34" charset="0"/>
              </a:rPr>
              <a:t>  . Enabled: Pool Member used in the LB algorithm</a:t>
            </a:r>
          </a:p>
          <a:p>
            <a:pPr>
              <a:defRPr/>
            </a:pPr>
            <a:r>
              <a:rPr lang="en-US" sz="1000" dirty="0">
                <a:solidFill>
                  <a:schemeClr val="tx2"/>
                </a:solidFill>
                <a:latin typeface="Calibri" panose="020F0502020204030204" pitchFamily="34" charset="0"/>
              </a:rPr>
              <a:t>  . Graceful Disabled: Existing connections are still load balanced, and in case of persistence (Source-IP or Cookie) new connections from old clients are still sent to that Pool Member</a:t>
            </a:r>
          </a:p>
          <a:p>
            <a:pPr lvl="0">
              <a:defRPr/>
            </a:pPr>
            <a:r>
              <a:rPr lang="en-US" sz="1000" dirty="0">
                <a:solidFill>
                  <a:schemeClr val="tx2"/>
                </a:solidFill>
                <a:latin typeface="Calibri" panose="020F0502020204030204" pitchFamily="34" charset="0"/>
              </a:rPr>
              <a:t>  . Disabled: Existing connections are still load balanced, and no new connections are sent to that Pool Member (even in case of persistence)</a:t>
            </a:r>
          </a:p>
        </p:txBody>
      </p:sp>
      <p:cxnSp>
        <p:nvCxnSpPr>
          <p:cNvPr id="45" name="Straight Arrow Connector 44">
            <a:extLst>
              <a:ext uri="{FF2B5EF4-FFF2-40B4-BE49-F238E27FC236}">
                <a16:creationId xmlns:a16="http://schemas.microsoft.com/office/drawing/2014/main" id="{02E4AF0A-3F14-433A-A7DC-80F26CFC638E}"/>
              </a:ext>
            </a:extLst>
          </p:cNvPr>
          <p:cNvCxnSpPr>
            <a:cxnSpLocks/>
            <a:stCxn id="44" idx="0"/>
          </p:cNvCxnSpPr>
          <p:nvPr/>
        </p:nvCxnSpPr>
        <p:spPr bwMode="gray">
          <a:xfrm flipH="1" flipV="1">
            <a:off x="7233425" y="4482791"/>
            <a:ext cx="2178836" cy="53201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CA48F225-B2E3-4087-8976-85A96C1ED6E2}"/>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8" name="Picture 27">
            <a:extLst>
              <a:ext uri="{FF2B5EF4-FFF2-40B4-BE49-F238E27FC236}">
                <a16:creationId xmlns:a16="http://schemas.microsoft.com/office/drawing/2014/main" id="{1DF1645A-2AD8-4476-98F5-BD4D6F560D41}"/>
              </a:ext>
            </a:extLst>
          </p:cNvPr>
          <p:cNvPicPr>
            <a:picLocks noChangeAspect="1"/>
          </p:cNvPicPr>
          <p:nvPr/>
        </p:nvPicPr>
        <p:blipFill>
          <a:blip r:embed="rId4"/>
          <a:stretch>
            <a:fillRect/>
          </a:stretch>
        </p:blipFill>
        <p:spPr>
          <a:xfrm>
            <a:off x="7305074" y="195532"/>
            <a:ext cx="4751330" cy="1331482"/>
          </a:xfrm>
          <a:prstGeom prst="rect">
            <a:avLst/>
          </a:prstGeom>
        </p:spPr>
      </p:pic>
    </p:spTree>
    <p:extLst>
      <p:ext uri="{BB962C8B-B14F-4D97-AF65-F5344CB8AC3E}">
        <p14:creationId xmlns:p14="http://schemas.microsoft.com/office/powerpoint/2010/main" val="732040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pPr lvl="1"/>
            <a:r>
              <a:rPr lang="en-US" dirty="0"/>
              <a:t>Pool Members</a:t>
            </a:r>
          </a:p>
          <a:p>
            <a:pPr lvl="2"/>
            <a:r>
              <a:rPr lang="en-US" dirty="0"/>
              <a:t>Group Membership</a:t>
            </a:r>
          </a:p>
          <a:p>
            <a:pPr lvl="1"/>
            <a:endParaRPr lang="en-US" dirty="0"/>
          </a:p>
        </p:txBody>
      </p:sp>
      <p:pic>
        <p:nvPicPr>
          <p:cNvPr id="6" name="Picture 5">
            <a:extLst>
              <a:ext uri="{FF2B5EF4-FFF2-40B4-BE49-F238E27FC236}">
                <a16:creationId xmlns:a16="http://schemas.microsoft.com/office/drawing/2014/main" id="{AB61B792-F7BF-4D0E-95EF-0B3BF4FFAF2A}"/>
              </a:ext>
            </a:extLst>
          </p:cNvPr>
          <p:cNvPicPr>
            <a:picLocks noChangeAspect="1"/>
          </p:cNvPicPr>
          <p:nvPr/>
        </p:nvPicPr>
        <p:blipFill>
          <a:blip r:embed="rId3"/>
          <a:stretch>
            <a:fillRect/>
          </a:stretch>
        </p:blipFill>
        <p:spPr>
          <a:xfrm>
            <a:off x="1838614" y="2483729"/>
            <a:ext cx="8091488" cy="4229100"/>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a:t>Server Pool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a:t>Minimum Configuration (4/4)</a:t>
            </a:r>
          </a:p>
        </p:txBody>
      </p:sp>
      <p:sp>
        <p:nvSpPr>
          <p:cNvPr id="11" name="TextBox 10">
            <a:extLst>
              <a:ext uri="{FF2B5EF4-FFF2-40B4-BE49-F238E27FC236}">
                <a16:creationId xmlns:a16="http://schemas.microsoft.com/office/drawing/2014/main" id="{A33A1C8F-4977-4BD3-8265-83AA04B2B050}"/>
              </a:ext>
            </a:extLst>
          </p:cNvPr>
          <p:cNvSpPr txBox="1"/>
          <p:nvPr/>
        </p:nvSpPr>
        <p:spPr>
          <a:xfrm>
            <a:off x="3564487" y="1992537"/>
            <a:ext cx="1233465"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Group Members</a:t>
            </a:r>
          </a:p>
        </p:txBody>
      </p:sp>
      <p:cxnSp>
        <p:nvCxnSpPr>
          <p:cNvPr id="12" name="Straight Arrow Connector 11">
            <a:extLst>
              <a:ext uri="{FF2B5EF4-FFF2-40B4-BE49-F238E27FC236}">
                <a16:creationId xmlns:a16="http://schemas.microsoft.com/office/drawing/2014/main" id="{D823E5E4-5861-4C88-9D7F-6A907C1FB9D2}"/>
              </a:ext>
            </a:extLst>
          </p:cNvPr>
          <p:cNvCxnSpPr>
            <a:cxnSpLocks/>
            <a:stCxn id="11" idx="2"/>
          </p:cNvCxnSpPr>
          <p:nvPr/>
        </p:nvCxnSpPr>
        <p:spPr bwMode="gray">
          <a:xfrm>
            <a:off x="4181220" y="2238758"/>
            <a:ext cx="59007" cy="899257"/>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04A36B85-0569-4F76-9451-13A97CBD3651}"/>
              </a:ext>
            </a:extLst>
          </p:cNvPr>
          <p:cNvSpPr txBox="1"/>
          <p:nvPr/>
        </p:nvSpPr>
        <p:spPr>
          <a:xfrm>
            <a:off x="3196842" y="3383501"/>
            <a:ext cx="1109687"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Select Group</a:t>
            </a:r>
          </a:p>
        </p:txBody>
      </p:sp>
      <p:cxnSp>
        <p:nvCxnSpPr>
          <p:cNvPr id="35" name="Straight Arrow Connector 34">
            <a:extLst>
              <a:ext uri="{FF2B5EF4-FFF2-40B4-BE49-F238E27FC236}">
                <a16:creationId xmlns:a16="http://schemas.microsoft.com/office/drawing/2014/main" id="{1875339A-CC94-4938-90DA-7902AF659758}"/>
              </a:ext>
            </a:extLst>
          </p:cNvPr>
          <p:cNvCxnSpPr>
            <a:cxnSpLocks/>
            <a:stCxn id="34" idx="2"/>
          </p:cNvCxnSpPr>
          <p:nvPr/>
        </p:nvCxnSpPr>
        <p:spPr bwMode="gray">
          <a:xfrm flipH="1">
            <a:off x="2381278" y="3629722"/>
            <a:ext cx="1370408" cy="44866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743E3D56-F128-461A-97BE-049C81A9FA01}"/>
              </a:ext>
            </a:extLst>
          </p:cNvPr>
          <p:cNvSpPr txBox="1"/>
          <p:nvPr/>
        </p:nvSpPr>
        <p:spPr>
          <a:xfrm>
            <a:off x="5928852" y="2737905"/>
            <a:ext cx="4841647"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This is not the LB Pool status.</a:t>
            </a:r>
          </a:p>
          <a:p>
            <a:pPr lvl="0">
              <a:defRPr/>
            </a:pPr>
            <a:r>
              <a:rPr lang="en-US" sz="1000" dirty="0">
                <a:solidFill>
                  <a:schemeClr val="tx2"/>
                </a:solidFill>
                <a:latin typeface="Calibri" panose="020F0502020204030204" pitchFamily="34" charset="0"/>
              </a:rPr>
              <a:t>This is the Group Status (Group is correctly populated and can be used)</a:t>
            </a:r>
          </a:p>
        </p:txBody>
      </p:sp>
      <p:cxnSp>
        <p:nvCxnSpPr>
          <p:cNvPr id="28" name="Straight Arrow Connector 27">
            <a:extLst>
              <a:ext uri="{FF2B5EF4-FFF2-40B4-BE49-F238E27FC236}">
                <a16:creationId xmlns:a16="http://schemas.microsoft.com/office/drawing/2014/main" id="{9103F493-4876-401C-AA41-627D397D7039}"/>
              </a:ext>
            </a:extLst>
          </p:cNvPr>
          <p:cNvCxnSpPr>
            <a:cxnSpLocks/>
            <a:stCxn id="27" idx="2"/>
          </p:cNvCxnSpPr>
          <p:nvPr/>
        </p:nvCxnSpPr>
        <p:spPr bwMode="gray">
          <a:xfrm flipH="1">
            <a:off x="8211902" y="3138015"/>
            <a:ext cx="137774" cy="94037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0ABF8862-9EAF-42E9-8847-515BB6F768E0}"/>
              </a:ext>
            </a:extLst>
          </p:cNvPr>
          <p:cNvSpPr txBox="1"/>
          <p:nvPr/>
        </p:nvSpPr>
        <p:spPr>
          <a:xfrm>
            <a:off x="5751952" y="5411953"/>
            <a:ext cx="441102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Max IP used from the Group to populate the Pool Members list.</a:t>
            </a:r>
          </a:p>
          <a:p>
            <a:pPr lvl="0">
              <a:defRPr/>
            </a:pPr>
            <a:r>
              <a:rPr lang="en-US" sz="1000" dirty="0">
                <a:solidFill>
                  <a:schemeClr val="tx2"/>
                </a:solidFill>
                <a:latin typeface="Calibri" panose="020F0502020204030204" pitchFamily="34" charset="0"/>
              </a:rPr>
              <a:t>If not specified, all members are used up to max Pool Member capacity of LB.</a:t>
            </a:r>
          </a:p>
        </p:txBody>
      </p:sp>
      <p:cxnSp>
        <p:nvCxnSpPr>
          <p:cNvPr id="39" name="Straight Arrow Connector 38">
            <a:extLst>
              <a:ext uri="{FF2B5EF4-FFF2-40B4-BE49-F238E27FC236}">
                <a16:creationId xmlns:a16="http://schemas.microsoft.com/office/drawing/2014/main" id="{F719E97D-9575-4CB1-AC7C-3D41CAEBD861}"/>
              </a:ext>
            </a:extLst>
          </p:cNvPr>
          <p:cNvCxnSpPr>
            <a:cxnSpLocks/>
            <a:stCxn id="36" idx="1"/>
          </p:cNvCxnSpPr>
          <p:nvPr/>
        </p:nvCxnSpPr>
        <p:spPr bwMode="gray">
          <a:xfrm flipH="1">
            <a:off x="4577882" y="5612008"/>
            <a:ext cx="1174070" cy="11500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FA21312C-2EA0-4179-B524-85EEDA3E89F9}"/>
              </a:ext>
            </a:extLst>
          </p:cNvPr>
          <p:cNvSpPr txBox="1"/>
          <p:nvPr/>
        </p:nvSpPr>
        <p:spPr>
          <a:xfrm>
            <a:off x="4577881" y="5971979"/>
            <a:ext cx="7155569"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Optional: What Port for Pool Members. If not configured, "Default Pool Member Ports" must be configured  in Virtual Servers using that Pool.</a:t>
            </a:r>
          </a:p>
        </p:txBody>
      </p:sp>
      <p:cxnSp>
        <p:nvCxnSpPr>
          <p:cNvPr id="41" name="Straight Arrow Connector 40">
            <a:extLst>
              <a:ext uri="{FF2B5EF4-FFF2-40B4-BE49-F238E27FC236}">
                <a16:creationId xmlns:a16="http://schemas.microsoft.com/office/drawing/2014/main" id="{4E7DCB62-DE28-4746-94FF-924DA2C21927}"/>
              </a:ext>
            </a:extLst>
          </p:cNvPr>
          <p:cNvCxnSpPr>
            <a:cxnSpLocks/>
            <a:stCxn id="40" idx="1"/>
          </p:cNvCxnSpPr>
          <p:nvPr/>
        </p:nvCxnSpPr>
        <p:spPr bwMode="gray">
          <a:xfrm flipH="1">
            <a:off x="3623883" y="6172034"/>
            <a:ext cx="953998" cy="1977"/>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38E598C-3F32-4ACF-ACF0-CE9C2344DF2C}"/>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0" name="Picture 19">
            <a:extLst>
              <a:ext uri="{FF2B5EF4-FFF2-40B4-BE49-F238E27FC236}">
                <a16:creationId xmlns:a16="http://schemas.microsoft.com/office/drawing/2014/main" id="{109E3EC5-2704-4EE4-BB8F-16518044122D}"/>
              </a:ext>
            </a:extLst>
          </p:cNvPr>
          <p:cNvPicPr>
            <a:picLocks noChangeAspect="1"/>
          </p:cNvPicPr>
          <p:nvPr/>
        </p:nvPicPr>
        <p:blipFill>
          <a:blip r:embed="rId4"/>
          <a:stretch>
            <a:fillRect/>
          </a:stretch>
        </p:blipFill>
        <p:spPr>
          <a:xfrm>
            <a:off x="7305074" y="195532"/>
            <a:ext cx="4751330" cy="1331482"/>
          </a:xfrm>
          <a:prstGeom prst="rect">
            <a:avLst/>
          </a:prstGeom>
        </p:spPr>
      </p:pic>
    </p:spTree>
    <p:extLst>
      <p:ext uri="{BB962C8B-B14F-4D97-AF65-F5344CB8AC3E}">
        <p14:creationId xmlns:p14="http://schemas.microsoft.com/office/powerpoint/2010/main" val="1861551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2BEC417-27A4-4507-BE74-DBF291087A13}"/>
              </a:ext>
            </a:extLst>
          </p:cNvPr>
          <p:cNvSpPr>
            <a:spLocks noGrp="1"/>
          </p:cNvSpPr>
          <p:nvPr>
            <p:ph type="body" sz="quarter" idx="23"/>
          </p:nvPr>
        </p:nvSpPr>
        <p:spPr/>
        <p:txBody>
          <a:bodyPr/>
          <a:lstStyle/>
          <a:p>
            <a:r>
              <a:rPr lang="en-US" dirty="0"/>
              <a:t>1. LB Deployment Modes</a:t>
            </a:r>
          </a:p>
          <a:p>
            <a:pPr marL="342900" lvl="1" indent="-342900">
              <a:buFont typeface="Arial" panose="020B0604020202020204" pitchFamily="34" charset="0"/>
              <a:buChar char="•"/>
            </a:pPr>
            <a:r>
              <a:rPr lang="en-US" dirty="0"/>
              <a:t>Load Balancing Supported Topologies</a:t>
            </a:r>
          </a:p>
          <a:p>
            <a:pPr marL="685800" lvl="2" indent="-342900">
              <a:buFont typeface="Arial" panose="020B0604020202020204" pitchFamily="34" charset="0"/>
              <a:buChar char="•"/>
            </a:pPr>
            <a:r>
              <a:rPr lang="en-US" sz="1600" dirty="0"/>
              <a:t>LB InLine Deployment</a:t>
            </a:r>
          </a:p>
          <a:p>
            <a:pPr marL="685800" lvl="2" indent="-342900">
              <a:buFont typeface="Arial" panose="020B0604020202020204" pitchFamily="34" charset="0"/>
              <a:buChar char="•"/>
            </a:pPr>
            <a:r>
              <a:rPr lang="en-US" sz="1600" dirty="0"/>
              <a:t>LB </a:t>
            </a:r>
            <a:r>
              <a:rPr lang="en-US" sz="1600" dirty="0" err="1"/>
              <a:t>OneArm</a:t>
            </a:r>
            <a:r>
              <a:rPr lang="en-US" sz="1600" dirty="0"/>
              <a:t> Deployment</a:t>
            </a:r>
          </a:p>
          <a:p>
            <a:pPr marL="685800" lvl="2" indent="-342900">
              <a:buFont typeface="Arial" panose="020B0604020202020204" pitchFamily="34" charset="0"/>
              <a:buChar char="•"/>
            </a:pPr>
            <a:r>
              <a:rPr lang="en-US" sz="1600" dirty="0"/>
              <a:t>IPv4 LB and IPv6 LB</a:t>
            </a:r>
          </a:p>
          <a:p>
            <a:pPr marL="342900" lvl="1" indent="-342900">
              <a:buFont typeface="Arial" panose="020B0604020202020204" pitchFamily="34" charset="0"/>
              <a:buChar char="•"/>
            </a:pPr>
            <a:endParaRPr lang="en-US" dirty="0"/>
          </a:p>
          <a:p>
            <a:pPr marL="342900" lvl="1" indent="-342900">
              <a:buFont typeface="Arial" panose="020B0604020202020204" pitchFamily="34" charset="0"/>
              <a:buChar char="•"/>
            </a:pPr>
            <a:r>
              <a:rPr lang="en-US" dirty="0"/>
              <a:t>Configuration Steps</a:t>
            </a:r>
          </a:p>
          <a:p>
            <a:pPr marL="685800" lvl="2" indent="-342900">
              <a:buFont typeface="Arial" panose="020B0604020202020204" pitchFamily="34" charset="0"/>
              <a:buChar char="•"/>
            </a:pPr>
            <a:r>
              <a:rPr lang="en-US" sz="1600" dirty="0"/>
              <a:t>Specific step for LB OneArm Deployment</a:t>
            </a:r>
          </a:p>
          <a:p>
            <a:pPr marL="685800" lvl="2" indent="-342900">
              <a:buFont typeface="Arial" panose="020B0604020202020204" pitchFamily="34" charset="0"/>
              <a:buChar char="•"/>
            </a:pPr>
            <a:r>
              <a:rPr lang="en-US" sz="1600" dirty="0"/>
              <a:t>InLine and LB OneArm Deployment</a:t>
            </a:r>
          </a:p>
          <a:p>
            <a:pPr marL="342900" lvl="1" indent="-342900">
              <a:buFont typeface="Arial" panose="020B0604020202020204" pitchFamily="34" charset="0"/>
              <a:buChar char="•"/>
            </a:pPr>
            <a:endParaRPr lang="en-US" dirty="0"/>
          </a:p>
          <a:p>
            <a:pPr marL="342900" lvl="1" indent="-342900">
              <a:buFont typeface="Arial" panose="020B0604020202020204" pitchFamily="34" charset="0"/>
              <a:buChar char="•"/>
            </a:pPr>
            <a:r>
              <a:rPr lang="en-US" dirty="0"/>
              <a:t>Load Balancer Deployment</a:t>
            </a:r>
          </a:p>
          <a:p>
            <a:pPr marL="685800" lvl="2" indent="-342900">
              <a:buFont typeface="Arial" panose="020B0604020202020204" pitchFamily="34" charset="0"/>
              <a:buChar char="•"/>
            </a:pPr>
            <a:r>
              <a:rPr lang="en-US" sz="1600" dirty="0"/>
              <a:t>Configuration</a:t>
            </a:r>
          </a:p>
          <a:p>
            <a:pPr marL="685800" lvl="2" indent="-342900">
              <a:buFont typeface="Arial" panose="020B0604020202020204" pitchFamily="34" charset="0"/>
              <a:buChar char="•"/>
            </a:pPr>
            <a:r>
              <a:rPr lang="en-US" sz="1600" dirty="0"/>
              <a:t>Scale Design</a:t>
            </a:r>
            <a:endParaRPr lang="en-US" dirty="0"/>
          </a:p>
          <a:p>
            <a:pPr marL="342900" lvl="1" indent="-342900">
              <a:buFont typeface="Arial" panose="020B0604020202020204" pitchFamily="34" charset="0"/>
              <a:buChar char="•"/>
            </a:pPr>
            <a:endParaRPr lang="en-US" dirty="0"/>
          </a:p>
          <a:p>
            <a:pPr marL="342900" lvl="1" indent="-342900">
              <a:buFont typeface="Arial" panose="020B0604020202020204" pitchFamily="34" charset="0"/>
              <a:buChar char="•"/>
            </a:pPr>
            <a:r>
              <a:rPr lang="en-US" dirty="0"/>
              <a:t>Miscellaneous</a:t>
            </a:r>
          </a:p>
          <a:p>
            <a:pPr marL="685800" lvl="2" indent="-342900">
              <a:buFont typeface="Arial" panose="020B0604020202020204" pitchFamily="34" charset="0"/>
              <a:buChar char="•"/>
            </a:pPr>
            <a:r>
              <a:rPr lang="en-US" sz="1600" dirty="0"/>
              <a:t>Service Chaining (LB + NAT + FW)</a:t>
            </a:r>
          </a:p>
          <a:p>
            <a:pPr marL="685800" lvl="2" indent="-342900">
              <a:buFont typeface="Arial" panose="020B0604020202020204" pitchFamily="34" charset="0"/>
              <a:buChar char="•"/>
            </a:pPr>
            <a:r>
              <a:rPr lang="en-US" sz="1600" dirty="0"/>
              <a:t>LB High-Availability</a:t>
            </a:r>
          </a:p>
          <a:p>
            <a:pPr marL="685800" lvl="2" indent="-342900">
              <a:buFont typeface="Arial" panose="020B0604020202020204" pitchFamily="34" charset="0"/>
              <a:buChar char="•"/>
            </a:pPr>
            <a:endParaRPr lang="en-US" dirty="0"/>
          </a:p>
        </p:txBody>
      </p:sp>
    </p:spTree>
    <p:extLst>
      <p:ext uri="{BB962C8B-B14F-4D97-AF65-F5344CB8AC3E}">
        <p14:creationId xmlns:p14="http://schemas.microsoft.com/office/powerpoint/2010/main" val="417083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Server Pool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If the number of Non-Backup Pool Members go below a "Pool Min Active Members" (default=1), then </a:t>
            </a:r>
            <a:r>
              <a:rPr lang="en-US" sz="1600" b="1" u="sng" dirty="0"/>
              <a:t>only</a:t>
            </a:r>
            <a:r>
              <a:rPr lang="en-US" sz="1600" dirty="0"/>
              <a:t> Backup Pool Members are used.</a:t>
            </a:r>
          </a:p>
          <a:p>
            <a:pPr>
              <a:spcBef>
                <a:spcPts val="0"/>
              </a:spcBef>
              <a:buNone/>
            </a:pPr>
            <a:endParaRPr lang="en-US" sz="1600" dirty="0"/>
          </a:p>
          <a:p>
            <a:pPr>
              <a:spcBef>
                <a:spcPts val="0"/>
              </a:spcBef>
              <a:buNone/>
            </a:pPr>
            <a:r>
              <a:rPr lang="en-US" sz="1400" i="1" dirty="0"/>
              <a:t>Note: In case of VIP with Persistence (Source-IP or Cookie), former clients with persistence on Backup Pool Members will get their new connections to Backup Servers – even when Non-Backup Pool Members are back UP.</a:t>
            </a:r>
          </a:p>
          <a:p>
            <a:pPr>
              <a:spcBef>
                <a:spcPts val="0"/>
              </a:spcBef>
              <a:buNone/>
            </a:pPr>
            <a:endParaRPr lang="en-US" sz="1600" dirty="0"/>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Backup Members (1/3)</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3328720" y="3047982"/>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718934" y="2911436"/>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62" name="TextBox 161">
            <a:extLst>
              <a:ext uri="{FF2B5EF4-FFF2-40B4-BE49-F238E27FC236}">
                <a16:creationId xmlns:a16="http://schemas.microsoft.com/office/drawing/2014/main" id="{9DF6BEB2-7B68-44BB-9082-97467B6FAB3C}"/>
              </a:ext>
            </a:extLst>
          </p:cNvPr>
          <p:cNvSpPr txBox="1"/>
          <p:nvPr/>
        </p:nvSpPr>
        <p:spPr>
          <a:xfrm>
            <a:off x="1416654" y="2648087"/>
            <a:ext cx="2071958" cy="307777"/>
          </a:xfrm>
          <a:prstGeom prst="rect">
            <a:avLst/>
          </a:prstGeom>
          <a:noFill/>
        </p:spPr>
        <p:txBody>
          <a:bodyPr wrap="square" rtlCol="0" anchor="b">
            <a:spAutoFit/>
          </a:bodyPr>
          <a:lstStyle/>
          <a:p>
            <a:r>
              <a:rPr lang="en-US" sz="1400" dirty="0">
                <a:solidFill>
                  <a:schemeClr val="accent2"/>
                </a:solidFill>
                <a:latin typeface="Calibri" panose="020F0502020204030204" pitchFamily="34" charset="0"/>
              </a:rPr>
              <a:t>Connections to VIP</a:t>
            </a:r>
          </a:p>
        </p:txBody>
      </p:sp>
      <p:sp>
        <p:nvSpPr>
          <p:cNvPr id="44" name="TextBox 43">
            <a:extLst>
              <a:ext uri="{FF2B5EF4-FFF2-40B4-BE49-F238E27FC236}">
                <a16:creationId xmlns:a16="http://schemas.microsoft.com/office/drawing/2014/main" id="{DCC58321-A004-49FD-9911-CC2273524AC1}"/>
              </a:ext>
            </a:extLst>
          </p:cNvPr>
          <p:cNvSpPr txBox="1"/>
          <p:nvPr/>
        </p:nvSpPr>
        <p:spPr>
          <a:xfrm>
            <a:off x="3444293" y="3732311"/>
            <a:ext cx="425116" cy="307777"/>
          </a:xfrm>
          <a:prstGeom prst="rect">
            <a:avLst/>
          </a:prstGeom>
          <a:noFill/>
        </p:spPr>
        <p:txBody>
          <a:bodyPr wrap="none" rtlCol="0">
            <a:spAutoFit/>
          </a:bodyPr>
          <a:lstStyle/>
          <a:p>
            <a:pPr algn="ctr"/>
            <a:r>
              <a:rPr lang="en-US" sz="1400" dirty="0">
                <a:solidFill>
                  <a:schemeClr val="accent1"/>
                </a:solidFill>
                <a:latin typeface="Calibri" panose="020F0502020204030204" pitchFamily="34" charset="0"/>
              </a:rPr>
              <a:t>VIP</a:t>
            </a:r>
          </a:p>
        </p:txBody>
      </p:sp>
      <p:cxnSp>
        <p:nvCxnSpPr>
          <p:cNvPr id="50" name="Straight Connector 49">
            <a:extLst>
              <a:ext uri="{FF2B5EF4-FFF2-40B4-BE49-F238E27FC236}">
                <a16:creationId xmlns:a16="http://schemas.microsoft.com/office/drawing/2014/main" id="{D877FF4F-EE81-4BBE-BBE7-22EE02D6751C}"/>
              </a:ext>
            </a:extLst>
          </p:cNvPr>
          <p:cNvCxnSpPr>
            <a:cxnSpLocks/>
            <a:endCxn id="55" idx="2"/>
          </p:cNvCxnSpPr>
          <p:nvPr/>
        </p:nvCxnSpPr>
        <p:spPr bwMode="auto">
          <a:xfrm>
            <a:off x="5753655" y="2997347"/>
            <a:ext cx="486681" cy="220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53AA20BF-3B9E-4B97-B4F4-73A4473A33BC}"/>
              </a:ext>
            </a:extLst>
          </p:cNvPr>
          <p:cNvCxnSpPr>
            <a:cxnSpLocks/>
          </p:cNvCxnSpPr>
          <p:nvPr/>
        </p:nvCxnSpPr>
        <p:spPr>
          <a:xfrm>
            <a:off x="5765130" y="2820340"/>
            <a:ext cx="11476" cy="2718099"/>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3D43131-CF98-4F56-A9B8-6263E84E0989}"/>
              </a:ext>
            </a:extLst>
          </p:cNvPr>
          <p:cNvCxnSpPr>
            <a:cxnSpLocks/>
            <a:endCxn id="56" idx="2"/>
          </p:cNvCxnSpPr>
          <p:nvPr/>
        </p:nvCxnSpPr>
        <p:spPr bwMode="auto">
          <a:xfrm flipV="1">
            <a:off x="5753386" y="3450407"/>
            <a:ext cx="484235" cy="5940"/>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5BA7BA6A-C996-41A2-9125-3CE919EA64C7}"/>
              </a:ext>
            </a:extLst>
          </p:cNvPr>
          <p:cNvCxnSpPr>
            <a:cxnSpLocks/>
            <a:endCxn id="57" idx="2"/>
          </p:cNvCxnSpPr>
          <p:nvPr/>
        </p:nvCxnSpPr>
        <p:spPr bwMode="auto">
          <a:xfrm>
            <a:off x="5753386" y="3911747"/>
            <a:ext cx="485520" cy="3679"/>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54" name="Rounded Rectangle 109">
            <a:extLst>
              <a:ext uri="{FF2B5EF4-FFF2-40B4-BE49-F238E27FC236}">
                <a16:creationId xmlns:a16="http://schemas.microsoft.com/office/drawing/2014/main" id="{0CFF7165-7EBC-4210-AD9D-E16BEEE41F30}"/>
              </a:ext>
            </a:extLst>
          </p:cNvPr>
          <p:cNvSpPr/>
          <p:nvPr/>
        </p:nvSpPr>
        <p:spPr>
          <a:xfrm>
            <a:off x="6126882" y="2707255"/>
            <a:ext cx="1462641" cy="2718099"/>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55" name="Oval 54">
            <a:extLst>
              <a:ext uri="{FF2B5EF4-FFF2-40B4-BE49-F238E27FC236}">
                <a16:creationId xmlns:a16="http://schemas.microsoft.com/office/drawing/2014/main" id="{9676E474-FCE9-4DC7-BDE5-3B69CED5D699}"/>
              </a:ext>
            </a:extLst>
          </p:cNvPr>
          <p:cNvSpPr>
            <a:spLocks noChangeAspect="1"/>
          </p:cNvSpPr>
          <p:nvPr/>
        </p:nvSpPr>
        <p:spPr>
          <a:xfrm>
            <a:off x="6240336" y="2816669"/>
            <a:ext cx="371724" cy="365760"/>
          </a:xfrm>
          <a:prstGeom prst="ellipse">
            <a:avLst/>
          </a:prstGeom>
          <a:solidFill>
            <a:schemeClr val="lt1"/>
          </a:solidFill>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6" name="Oval 55">
            <a:extLst>
              <a:ext uri="{FF2B5EF4-FFF2-40B4-BE49-F238E27FC236}">
                <a16:creationId xmlns:a16="http://schemas.microsoft.com/office/drawing/2014/main" id="{DC94FB0E-6360-4388-A1B6-E48FDB191C19}"/>
              </a:ext>
            </a:extLst>
          </p:cNvPr>
          <p:cNvSpPr>
            <a:spLocks noChangeAspect="1"/>
          </p:cNvSpPr>
          <p:nvPr/>
        </p:nvSpPr>
        <p:spPr>
          <a:xfrm>
            <a:off x="6237621" y="326752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7" name="Oval 56">
            <a:extLst>
              <a:ext uri="{FF2B5EF4-FFF2-40B4-BE49-F238E27FC236}">
                <a16:creationId xmlns:a16="http://schemas.microsoft.com/office/drawing/2014/main" id="{49FE23BC-880C-4391-BAF9-3B2952C9E760}"/>
              </a:ext>
            </a:extLst>
          </p:cNvPr>
          <p:cNvSpPr>
            <a:spLocks noChangeAspect="1"/>
          </p:cNvSpPr>
          <p:nvPr/>
        </p:nvSpPr>
        <p:spPr>
          <a:xfrm>
            <a:off x="6238906" y="373254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58" name="Straight Connector 57">
            <a:extLst>
              <a:ext uri="{FF2B5EF4-FFF2-40B4-BE49-F238E27FC236}">
                <a16:creationId xmlns:a16="http://schemas.microsoft.com/office/drawing/2014/main" id="{F4776C2D-E4E4-4895-82A6-EF982561523F}"/>
              </a:ext>
            </a:extLst>
          </p:cNvPr>
          <p:cNvCxnSpPr>
            <a:cxnSpLocks/>
          </p:cNvCxnSpPr>
          <p:nvPr/>
        </p:nvCxnSpPr>
        <p:spPr>
          <a:xfrm>
            <a:off x="1256232" y="3370976"/>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900D5D8-5244-4A4B-A22A-1562B91DB3E6}"/>
              </a:ext>
            </a:extLst>
          </p:cNvPr>
          <p:cNvCxnSpPr>
            <a:cxnSpLocks/>
          </p:cNvCxnSpPr>
          <p:nvPr/>
        </p:nvCxnSpPr>
        <p:spPr>
          <a:xfrm>
            <a:off x="3930968" y="3362431"/>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FF1C9E35-AA48-4345-8E96-5D979349E6CE}"/>
              </a:ext>
            </a:extLst>
          </p:cNvPr>
          <p:cNvSpPr txBox="1"/>
          <p:nvPr/>
        </p:nvSpPr>
        <p:spPr>
          <a:xfrm>
            <a:off x="6755553" y="5431150"/>
            <a:ext cx="788670" cy="523220"/>
          </a:xfrm>
          <a:prstGeom prst="rect">
            <a:avLst/>
          </a:prstGeom>
          <a:noFill/>
        </p:spPr>
        <p:txBody>
          <a:bodyPr wrap="square" rtlCol="0">
            <a:spAutoFit/>
          </a:bodyPr>
          <a:lstStyle/>
          <a:p>
            <a:pPr algn="r" fontAlgn="base">
              <a:spcBef>
                <a:spcPct val="0"/>
              </a:spcBef>
              <a:spcAft>
                <a:spcPct val="40000"/>
              </a:spcAft>
            </a:pPr>
            <a:r>
              <a:rPr lang="en-US" sz="1400" dirty="0">
                <a:solidFill>
                  <a:schemeClr val="accent1"/>
                </a:solidFill>
                <a:latin typeface="Calibri" panose="020F0502020204030204" pitchFamily="34" charset="0"/>
              </a:rPr>
              <a:t>Server Pool</a:t>
            </a:r>
          </a:p>
        </p:txBody>
      </p:sp>
      <p:cxnSp>
        <p:nvCxnSpPr>
          <p:cNvPr id="64" name="Straight Connector 63">
            <a:extLst>
              <a:ext uri="{FF2B5EF4-FFF2-40B4-BE49-F238E27FC236}">
                <a16:creationId xmlns:a16="http://schemas.microsoft.com/office/drawing/2014/main" id="{36F7C315-AEF6-4EE9-BC0E-B9D0E0547C0A}"/>
              </a:ext>
            </a:extLst>
          </p:cNvPr>
          <p:cNvCxnSpPr>
            <a:cxnSpLocks/>
            <a:endCxn id="66" idx="2"/>
          </p:cNvCxnSpPr>
          <p:nvPr/>
        </p:nvCxnSpPr>
        <p:spPr bwMode="auto">
          <a:xfrm flipV="1">
            <a:off x="5770652" y="4431002"/>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C1FBEA0F-461D-4E64-83F1-2E4D746DD585}"/>
              </a:ext>
            </a:extLst>
          </p:cNvPr>
          <p:cNvCxnSpPr>
            <a:cxnSpLocks/>
            <a:endCxn id="67" idx="2"/>
          </p:cNvCxnSpPr>
          <p:nvPr/>
        </p:nvCxnSpPr>
        <p:spPr bwMode="auto">
          <a:xfrm>
            <a:off x="5770652" y="4891150"/>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66" name="Oval 65">
            <a:extLst>
              <a:ext uri="{FF2B5EF4-FFF2-40B4-BE49-F238E27FC236}">
                <a16:creationId xmlns:a16="http://schemas.microsoft.com/office/drawing/2014/main" id="{D519D893-D653-4535-9B0A-202B12E90BB2}"/>
              </a:ext>
            </a:extLst>
          </p:cNvPr>
          <p:cNvSpPr>
            <a:spLocks noChangeAspect="1"/>
          </p:cNvSpPr>
          <p:nvPr/>
        </p:nvSpPr>
        <p:spPr>
          <a:xfrm>
            <a:off x="6258350" y="4248122"/>
            <a:ext cx="371724" cy="365760"/>
          </a:xfrm>
          <a:prstGeom prst="ellipse">
            <a:avLst/>
          </a:prstGeom>
          <a:ln>
            <a:solidFill>
              <a:srgbClr val="7030A0"/>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67" name="Oval 66">
            <a:extLst>
              <a:ext uri="{FF2B5EF4-FFF2-40B4-BE49-F238E27FC236}">
                <a16:creationId xmlns:a16="http://schemas.microsoft.com/office/drawing/2014/main" id="{388B32DF-6BDE-4903-A582-924FD486FAAA}"/>
              </a:ext>
            </a:extLst>
          </p:cNvPr>
          <p:cNvSpPr>
            <a:spLocks noChangeAspect="1"/>
          </p:cNvSpPr>
          <p:nvPr/>
        </p:nvSpPr>
        <p:spPr>
          <a:xfrm>
            <a:off x="6258350" y="4712068"/>
            <a:ext cx="371724" cy="365760"/>
          </a:xfrm>
          <a:prstGeom prst="ellipse">
            <a:avLst/>
          </a:prstGeom>
          <a:ln>
            <a:solidFill>
              <a:srgbClr val="7030A0"/>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 name="Rectangle: Rounded Corners 4">
            <a:extLst>
              <a:ext uri="{FF2B5EF4-FFF2-40B4-BE49-F238E27FC236}">
                <a16:creationId xmlns:a16="http://schemas.microsoft.com/office/drawing/2014/main" id="{3E817041-32F4-4C03-AF61-00B2D09B2792}"/>
              </a:ext>
            </a:extLst>
          </p:cNvPr>
          <p:cNvSpPr/>
          <p:nvPr/>
        </p:nvSpPr>
        <p:spPr>
          <a:xfrm>
            <a:off x="6554834" y="4443014"/>
            <a:ext cx="598446" cy="272415"/>
          </a:xfrm>
          <a:prstGeom prst="roundRect">
            <a:avLst/>
          </a:prstGeom>
          <a:solidFill>
            <a:schemeClr val="bg1">
              <a:alpha val="50000"/>
            </a:schemeClr>
          </a:solid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spAutoFit/>
          </a:bodyPr>
          <a:lstStyle/>
          <a:p>
            <a:pPr algn="ctr">
              <a:spcAft>
                <a:spcPts val="600"/>
              </a:spcAft>
            </a:pPr>
            <a:r>
              <a:rPr lang="fr-FR" sz="1000" dirty="0">
                <a:solidFill>
                  <a:srgbClr val="7030A0"/>
                </a:solidFill>
                <a:latin typeface="Calibri" panose="020F0502020204030204" pitchFamily="34" charset="0"/>
              </a:rPr>
              <a:t>backup</a:t>
            </a:r>
            <a:endParaRPr lang="en-US" sz="1000" dirty="0">
              <a:solidFill>
                <a:srgbClr val="7030A0"/>
              </a:solidFill>
              <a:latin typeface="Calibri" panose="020F0502020204030204" pitchFamily="34" charset="0"/>
            </a:endParaRPr>
          </a:p>
        </p:txBody>
      </p:sp>
      <p:sp>
        <p:nvSpPr>
          <p:cNvPr id="68" name="Rectangle: Rounded Corners 67">
            <a:extLst>
              <a:ext uri="{FF2B5EF4-FFF2-40B4-BE49-F238E27FC236}">
                <a16:creationId xmlns:a16="http://schemas.microsoft.com/office/drawing/2014/main" id="{3A447E9B-B71C-4719-B24C-8B7124545D38}"/>
              </a:ext>
            </a:extLst>
          </p:cNvPr>
          <p:cNvSpPr/>
          <p:nvPr/>
        </p:nvSpPr>
        <p:spPr>
          <a:xfrm>
            <a:off x="6545473" y="4935380"/>
            <a:ext cx="598446" cy="272415"/>
          </a:xfrm>
          <a:prstGeom prst="roundRect">
            <a:avLst/>
          </a:prstGeom>
          <a:solidFill>
            <a:schemeClr val="bg1">
              <a:alpha val="50000"/>
            </a:schemeClr>
          </a:solid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spAutoFit/>
          </a:bodyPr>
          <a:lstStyle/>
          <a:p>
            <a:pPr algn="ctr">
              <a:spcAft>
                <a:spcPts val="600"/>
              </a:spcAft>
            </a:pPr>
            <a:r>
              <a:rPr lang="fr-FR" sz="1000" dirty="0">
                <a:solidFill>
                  <a:srgbClr val="7030A0"/>
                </a:solidFill>
                <a:latin typeface="Calibri" panose="020F0502020204030204" pitchFamily="34" charset="0"/>
              </a:rPr>
              <a:t>backup</a:t>
            </a:r>
            <a:endParaRPr lang="en-US" sz="1000" dirty="0">
              <a:solidFill>
                <a:srgbClr val="7030A0"/>
              </a:solidFill>
              <a:latin typeface="Calibri" panose="020F0502020204030204" pitchFamily="34" charset="0"/>
            </a:endParaRPr>
          </a:p>
        </p:txBody>
      </p:sp>
      <p:grpSp>
        <p:nvGrpSpPr>
          <p:cNvPr id="13" name="Group 12">
            <a:extLst>
              <a:ext uri="{FF2B5EF4-FFF2-40B4-BE49-F238E27FC236}">
                <a16:creationId xmlns:a16="http://schemas.microsoft.com/office/drawing/2014/main" id="{3E5B8B67-A01B-469F-B2AE-3820424BD7F8}"/>
              </a:ext>
            </a:extLst>
          </p:cNvPr>
          <p:cNvGrpSpPr>
            <a:grpSpLocks noChangeAspect="1"/>
          </p:cNvGrpSpPr>
          <p:nvPr/>
        </p:nvGrpSpPr>
        <p:grpSpPr>
          <a:xfrm>
            <a:off x="6242426" y="2816669"/>
            <a:ext cx="367545" cy="365760"/>
            <a:chOff x="8380423" y="468351"/>
            <a:chExt cx="459431" cy="457200"/>
          </a:xfrm>
        </p:grpSpPr>
        <p:sp>
          <p:nvSpPr>
            <p:cNvPr id="6" name="Rectangle 5">
              <a:extLst>
                <a:ext uri="{FF2B5EF4-FFF2-40B4-BE49-F238E27FC236}">
                  <a16:creationId xmlns:a16="http://schemas.microsoft.com/office/drawing/2014/main" id="{F930A8D3-153E-4F6A-BB6A-16367A9BDF7F}"/>
                </a:ext>
              </a:extLst>
            </p:cNvPr>
            <p:cNvSpPr>
              <a:spLocks noChangeAspect="1"/>
            </p:cNvSpPr>
            <p:nvPr/>
          </p:nvSpPr>
          <p:spPr>
            <a:xfrm>
              <a:off x="8380423" y="468351"/>
              <a:ext cx="457200" cy="457200"/>
            </a:xfrm>
            <a:prstGeom prst="rect">
              <a:avLst/>
            </a:prstGeom>
            <a:solidFill>
              <a:schemeClr val="bg1">
                <a:alpha val="5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8" name="Straight Connector 7">
              <a:extLst>
                <a:ext uri="{FF2B5EF4-FFF2-40B4-BE49-F238E27FC236}">
                  <a16:creationId xmlns:a16="http://schemas.microsoft.com/office/drawing/2014/main" id="{D15ECF44-3CD9-4BAB-83A3-B153F5277599}"/>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AEAA2BD6-6A4E-4545-B53B-2E43342A59F1}"/>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7079F55C-4802-43C8-9A0A-5D301B8B5351}"/>
              </a:ext>
            </a:extLst>
          </p:cNvPr>
          <p:cNvGrpSpPr>
            <a:grpSpLocks noChangeAspect="1"/>
          </p:cNvGrpSpPr>
          <p:nvPr/>
        </p:nvGrpSpPr>
        <p:grpSpPr>
          <a:xfrm>
            <a:off x="6237621" y="3267527"/>
            <a:ext cx="367545" cy="365760"/>
            <a:chOff x="8380423" y="468351"/>
            <a:chExt cx="459431" cy="457200"/>
          </a:xfrm>
        </p:grpSpPr>
        <p:sp>
          <p:nvSpPr>
            <p:cNvPr id="71" name="Rectangle 70">
              <a:extLst>
                <a:ext uri="{FF2B5EF4-FFF2-40B4-BE49-F238E27FC236}">
                  <a16:creationId xmlns:a16="http://schemas.microsoft.com/office/drawing/2014/main" id="{4C3E3505-C3D8-470A-9A3A-BEA8E643E716}"/>
                </a:ext>
              </a:extLst>
            </p:cNvPr>
            <p:cNvSpPr>
              <a:spLocks noChangeAspect="1"/>
            </p:cNvSpPr>
            <p:nvPr/>
          </p:nvSpPr>
          <p:spPr>
            <a:xfrm>
              <a:off x="8380423" y="468351"/>
              <a:ext cx="457200" cy="457200"/>
            </a:xfrm>
            <a:prstGeom prst="rect">
              <a:avLst/>
            </a:prstGeom>
            <a:solidFill>
              <a:schemeClr val="bg1">
                <a:alpha val="5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72" name="Straight Connector 71">
              <a:extLst>
                <a:ext uri="{FF2B5EF4-FFF2-40B4-BE49-F238E27FC236}">
                  <a16:creationId xmlns:a16="http://schemas.microsoft.com/office/drawing/2014/main" id="{433C774C-7940-4BEB-84DA-1058D3DE5825}"/>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B2E90F61-D5F1-4E47-99A6-4C5740882399}"/>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78" name="TextBox 77">
            <a:extLst>
              <a:ext uri="{FF2B5EF4-FFF2-40B4-BE49-F238E27FC236}">
                <a16:creationId xmlns:a16="http://schemas.microsoft.com/office/drawing/2014/main" id="{7D69141F-BA39-43C0-B828-70CF85FC90CD}"/>
              </a:ext>
            </a:extLst>
          </p:cNvPr>
          <p:cNvSpPr txBox="1"/>
          <p:nvPr/>
        </p:nvSpPr>
        <p:spPr>
          <a:xfrm>
            <a:off x="6684310" y="2803504"/>
            <a:ext cx="905213" cy="646331"/>
          </a:xfrm>
          <a:prstGeom prst="rect">
            <a:avLst/>
          </a:prstGeom>
          <a:noFill/>
        </p:spPr>
        <p:txBody>
          <a:bodyPr wrap="square" rtlCol="0">
            <a:spAutoFit/>
          </a:bodyPr>
          <a:lstStyle/>
          <a:p>
            <a:pPr fontAlgn="base">
              <a:spcBef>
                <a:spcPct val="0"/>
              </a:spcBef>
              <a:spcAft>
                <a:spcPct val="40000"/>
              </a:spcAft>
            </a:pPr>
            <a:r>
              <a:rPr lang="en-US" sz="1200" dirty="0">
                <a:solidFill>
                  <a:schemeClr val="accent1"/>
                </a:solidFill>
                <a:latin typeface="Calibri" panose="020F0502020204030204" pitchFamily="34" charset="0"/>
              </a:rPr>
              <a:t>Min Active Members= 2</a:t>
            </a:r>
          </a:p>
        </p:txBody>
      </p:sp>
      <p:grpSp>
        <p:nvGrpSpPr>
          <p:cNvPr id="79" name="Group 78">
            <a:extLst>
              <a:ext uri="{FF2B5EF4-FFF2-40B4-BE49-F238E27FC236}">
                <a16:creationId xmlns:a16="http://schemas.microsoft.com/office/drawing/2014/main" id="{9F24B021-5139-44D9-9B33-74418021751E}"/>
              </a:ext>
            </a:extLst>
          </p:cNvPr>
          <p:cNvGrpSpPr/>
          <p:nvPr/>
        </p:nvGrpSpPr>
        <p:grpSpPr>
          <a:xfrm>
            <a:off x="411939" y="2730529"/>
            <a:ext cx="621857" cy="1225361"/>
            <a:chOff x="3386589" y="1994436"/>
            <a:chExt cx="621857" cy="1225361"/>
          </a:xfrm>
        </p:grpSpPr>
        <p:grpSp>
          <p:nvGrpSpPr>
            <p:cNvPr id="80" name="Group 79">
              <a:extLst>
                <a:ext uri="{FF2B5EF4-FFF2-40B4-BE49-F238E27FC236}">
                  <a16:creationId xmlns:a16="http://schemas.microsoft.com/office/drawing/2014/main" id="{72CAFD9F-5E82-4C30-9ED7-DC8E29118A5E}"/>
                </a:ext>
              </a:extLst>
            </p:cNvPr>
            <p:cNvGrpSpPr>
              <a:grpSpLocks noChangeAspect="1"/>
            </p:cNvGrpSpPr>
            <p:nvPr/>
          </p:nvGrpSpPr>
          <p:grpSpPr>
            <a:xfrm>
              <a:off x="3386589" y="1994436"/>
              <a:ext cx="618352" cy="573362"/>
              <a:chOff x="21532850" y="-24034750"/>
              <a:chExt cx="24393525" cy="22618700"/>
            </a:xfrm>
          </p:grpSpPr>
          <p:sp>
            <p:nvSpPr>
              <p:cNvPr id="97" name="Oval 42">
                <a:extLst>
                  <a:ext uri="{FF2B5EF4-FFF2-40B4-BE49-F238E27FC236}">
                    <a16:creationId xmlns:a16="http://schemas.microsoft.com/office/drawing/2014/main" id="{FCDB89D5-DF43-47EE-9147-D1FF2C608E11}"/>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8" name="Freeform 43">
                <a:extLst>
                  <a:ext uri="{FF2B5EF4-FFF2-40B4-BE49-F238E27FC236}">
                    <a16:creationId xmlns:a16="http://schemas.microsoft.com/office/drawing/2014/main" id="{715BE5A8-2390-428F-B4F6-D370748FFD26}"/>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9" name="Freeform 44">
                <a:extLst>
                  <a:ext uri="{FF2B5EF4-FFF2-40B4-BE49-F238E27FC236}">
                    <a16:creationId xmlns:a16="http://schemas.microsoft.com/office/drawing/2014/main" id="{13747668-4999-4EA0-931A-883B418A4466}"/>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0" name="Freeform 45">
                <a:extLst>
                  <a:ext uri="{FF2B5EF4-FFF2-40B4-BE49-F238E27FC236}">
                    <a16:creationId xmlns:a16="http://schemas.microsoft.com/office/drawing/2014/main" id="{F8D4D03D-7999-4A48-9970-E19DF110FE6C}"/>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1" name="Freeform 46">
                <a:extLst>
                  <a:ext uri="{FF2B5EF4-FFF2-40B4-BE49-F238E27FC236}">
                    <a16:creationId xmlns:a16="http://schemas.microsoft.com/office/drawing/2014/main" id="{A9F293C2-C4D2-4254-9F68-D880A36875FF}"/>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2" name="Oval 47">
                <a:extLst>
                  <a:ext uri="{FF2B5EF4-FFF2-40B4-BE49-F238E27FC236}">
                    <a16:creationId xmlns:a16="http://schemas.microsoft.com/office/drawing/2014/main" id="{EE8ED684-70DD-4211-B15D-C8B3633E1C68}"/>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3" name="Freeform 48">
                <a:extLst>
                  <a:ext uri="{FF2B5EF4-FFF2-40B4-BE49-F238E27FC236}">
                    <a16:creationId xmlns:a16="http://schemas.microsoft.com/office/drawing/2014/main" id="{1D82B63F-6A40-4354-A218-1E924ABC9271}"/>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4" name="Freeform 49">
                <a:extLst>
                  <a:ext uri="{FF2B5EF4-FFF2-40B4-BE49-F238E27FC236}">
                    <a16:creationId xmlns:a16="http://schemas.microsoft.com/office/drawing/2014/main" id="{08F28834-6DE4-4569-8648-4103409EEC09}"/>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5" name="Freeform 50">
                <a:extLst>
                  <a:ext uri="{FF2B5EF4-FFF2-40B4-BE49-F238E27FC236}">
                    <a16:creationId xmlns:a16="http://schemas.microsoft.com/office/drawing/2014/main" id="{F0062F8F-66FB-43B5-ABDA-3723385ECDE0}"/>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6" name="Freeform 51">
                <a:extLst>
                  <a:ext uri="{FF2B5EF4-FFF2-40B4-BE49-F238E27FC236}">
                    <a16:creationId xmlns:a16="http://schemas.microsoft.com/office/drawing/2014/main" id="{4799A5B7-5DFD-4F57-B201-6958E97E25A1}"/>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7" name="Oval 52">
                <a:extLst>
                  <a:ext uri="{FF2B5EF4-FFF2-40B4-BE49-F238E27FC236}">
                    <a16:creationId xmlns:a16="http://schemas.microsoft.com/office/drawing/2014/main" id="{8A7EDAAF-EEF7-4150-9165-301F8ADD06B3}"/>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8" name="Freeform 53">
                <a:extLst>
                  <a:ext uri="{FF2B5EF4-FFF2-40B4-BE49-F238E27FC236}">
                    <a16:creationId xmlns:a16="http://schemas.microsoft.com/office/drawing/2014/main" id="{B77FBAA5-E51D-4EC7-A225-2050A2CFC63B}"/>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9" name="Freeform 54">
                <a:extLst>
                  <a:ext uri="{FF2B5EF4-FFF2-40B4-BE49-F238E27FC236}">
                    <a16:creationId xmlns:a16="http://schemas.microsoft.com/office/drawing/2014/main" id="{2692719A-CED8-4994-9ADF-EFB4448BAEA6}"/>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0" name="Freeform 55">
                <a:extLst>
                  <a:ext uri="{FF2B5EF4-FFF2-40B4-BE49-F238E27FC236}">
                    <a16:creationId xmlns:a16="http://schemas.microsoft.com/office/drawing/2014/main" id="{D77EFB64-868B-4CA3-882E-2B759C2D5FC3}"/>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1" name="Freeform 56">
                <a:extLst>
                  <a:ext uri="{FF2B5EF4-FFF2-40B4-BE49-F238E27FC236}">
                    <a16:creationId xmlns:a16="http://schemas.microsoft.com/office/drawing/2014/main" id="{311A8C38-666B-4D26-9252-B892997A991B}"/>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81" name="Group 80">
              <a:extLst>
                <a:ext uri="{FF2B5EF4-FFF2-40B4-BE49-F238E27FC236}">
                  <a16:creationId xmlns:a16="http://schemas.microsoft.com/office/drawing/2014/main" id="{36EDA32B-6F08-46D1-86D8-4C10E1613E04}"/>
                </a:ext>
              </a:extLst>
            </p:cNvPr>
            <p:cNvGrpSpPr>
              <a:grpSpLocks noChangeAspect="1"/>
            </p:cNvGrpSpPr>
            <p:nvPr/>
          </p:nvGrpSpPr>
          <p:grpSpPr>
            <a:xfrm>
              <a:off x="3390094" y="2646435"/>
              <a:ext cx="618352" cy="573362"/>
              <a:chOff x="21532850" y="-24034750"/>
              <a:chExt cx="24393525" cy="22618700"/>
            </a:xfrm>
          </p:grpSpPr>
          <p:sp>
            <p:nvSpPr>
              <p:cNvPr id="82" name="Oval 42">
                <a:extLst>
                  <a:ext uri="{FF2B5EF4-FFF2-40B4-BE49-F238E27FC236}">
                    <a16:creationId xmlns:a16="http://schemas.microsoft.com/office/drawing/2014/main" id="{C458C5F2-7761-4EA8-9B9A-110367F853B7}"/>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3" name="Freeform 43">
                <a:extLst>
                  <a:ext uri="{FF2B5EF4-FFF2-40B4-BE49-F238E27FC236}">
                    <a16:creationId xmlns:a16="http://schemas.microsoft.com/office/drawing/2014/main" id="{BEB9AA1A-39DB-4EA9-9EE3-B9B92890F4CA}"/>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4" name="Freeform 44">
                <a:extLst>
                  <a:ext uri="{FF2B5EF4-FFF2-40B4-BE49-F238E27FC236}">
                    <a16:creationId xmlns:a16="http://schemas.microsoft.com/office/drawing/2014/main" id="{19A01AA6-6D6D-4BE5-B81E-CA0C9B163FDC}"/>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5" name="Freeform 45">
                <a:extLst>
                  <a:ext uri="{FF2B5EF4-FFF2-40B4-BE49-F238E27FC236}">
                    <a16:creationId xmlns:a16="http://schemas.microsoft.com/office/drawing/2014/main" id="{C7E82D5C-83F1-45B8-BCB8-B0A59856D79C}"/>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6" name="Freeform 46">
                <a:extLst>
                  <a:ext uri="{FF2B5EF4-FFF2-40B4-BE49-F238E27FC236}">
                    <a16:creationId xmlns:a16="http://schemas.microsoft.com/office/drawing/2014/main" id="{E879915F-C9BE-402E-92E2-378182C42F38}"/>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7" name="Oval 47">
                <a:extLst>
                  <a:ext uri="{FF2B5EF4-FFF2-40B4-BE49-F238E27FC236}">
                    <a16:creationId xmlns:a16="http://schemas.microsoft.com/office/drawing/2014/main" id="{89324B78-61DB-4927-854E-CCC9F8550960}"/>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8" name="Freeform 48">
                <a:extLst>
                  <a:ext uri="{FF2B5EF4-FFF2-40B4-BE49-F238E27FC236}">
                    <a16:creationId xmlns:a16="http://schemas.microsoft.com/office/drawing/2014/main" id="{44A4283C-4418-46F3-B8AD-1CF204235DC6}"/>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9" name="Freeform 49">
                <a:extLst>
                  <a:ext uri="{FF2B5EF4-FFF2-40B4-BE49-F238E27FC236}">
                    <a16:creationId xmlns:a16="http://schemas.microsoft.com/office/drawing/2014/main" id="{17D871B2-DD80-40B0-9A52-35FBE7E89C1E}"/>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0" name="Freeform 50">
                <a:extLst>
                  <a:ext uri="{FF2B5EF4-FFF2-40B4-BE49-F238E27FC236}">
                    <a16:creationId xmlns:a16="http://schemas.microsoft.com/office/drawing/2014/main" id="{526A3656-B75D-4CDC-B52D-C057D808BA62}"/>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1" name="Freeform 51">
                <a:extLst>
                  <a:ext uri="{FF2B5EF4-FFF2-40B4-BE49-F238E27FC236}">
                    <a16:creationId xmlns:a16="http://schemas.microsoft.com/office/drawing/2014/main" id="{035710FE-04DE-4EB1-BD43-954FF2DDF85B}"/>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2" name="Oval 52">
                <a:extLst>
                  <a:ext uri="{FF2B5EF4-FFF2-40B4-BE49-F238E27FC236}">
                    <a16:creationId xmlns:a16="http://schemas.microsoft.com/office/drawing/2014/main" id="{449E8168-35CE-42DF-BE76-0E6E9D8ECFC0}"/>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3" name="Freeform 53">
                <a:extLst>
                  <a:ext uri="{FF2B5EF4-FFF2-40B4-BE49-F238E27FC236}">
                    <a16:creationId xmlns:a16="http://schemas.microsoft.com/office/drawing/2014/main" id="{3A6CDBB5-48CC-49CE-A4DF-BC49EA6D69A1}"/>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4" name="Freeform 54">
                <a:extLst>
                  <a:ext uri="{FF2B5EF4-FFF2-40B4-BE49-F238E27FC236}">
                    <a16:creationId xmlns:a16="http://schemas.microsoft.com/office/drawing/2014/main" id="{4E52DF89-536E-4BEE-B5EA-6694746D64B6}"/>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5" name="Freeform 55">
                <a:extLst>
                  <a:ext uri="{FF2B5EF4-FFF2-40B4-BE49-F238E27FC236}">
                    <a16:creationId xmlns:a16="http://schemas.microsoft.com/office/drawing/2014/main" id="{90FADBE9-E046-4F15-A3AA-ACE715613ED1}"/>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6" name="Freeform 56">
                <a:extLst>
                  <a:ext uri="{FF2B5EF4-FFF2-40B4-BE49-F238E27FC236}">
                    <a16:creationId xmlns:a16="http://schemas.microsoft.com/office/drawing/2014/main" id="{E8162809-CBC9-42ED-A609-8C0BBDD5ADA7}"/>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113" name="Straight Arrow Connector 112">
            <a:extLst>
              <a:ext uri="{FF2B5EF4-FFF2-40B4-BE49-F238E27FC236}">
                <a16:creationId xmlns:a16="http://schemas.microsoft.com/office/drawing/2014/main" id="{5D9EB173-243C-42F3-850F-D041CCEB7553}"/>
              </a:ext>
            </a:extLst>
          </p:cNvPr>
          <p:cNvCxnSpPr>
            <a:cxnSpLocks/>
          </p:cNvCxnSpPr>
          <p:nvPr/>
        </p:nvCxnSpPr>
        <p:spPr>
          <a:xfrm>
            <a:off x="1507763" y="3205664"/>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7F76FF90-5CB5-4859-8B5B-FD7C34AF5EDC}"/>
              </a:ext>
            </a:extLst>
          </p:cNvPr>
          <p:cNvCxnSpPr>
            <a:cxnSpLocks/>
          </p:cNvCxnSpPr>
          <p:nvPr/>
        </p:nvCxnSpPr>
        <p:spPr>
          <a:xfrm>
            <a:off x="1507763" y="3093123"/>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27175AC1-9AE9-4126-B4E6-E211B24E6AB6}"/>
              </a:ext>
            </a:extLst>
          </p:cNvPr>
          <p:cNvCxnSpPr>
            <a:cxnSpLocks/>
          </p:cNvCxnSpPr>
          <p:nvPr/>
        </p:nvCxnSpPr>
        <p:spPr>
          <a:xfrm>
            <a:off x="1502875" y="3616513"/>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74EBDEE4-4B51-472E-BE1E-39FD336805C5}"/>
              </a:ext>
            </a:extLst>
          </p:cNvPr>
          <p:cNvCxnSpPr>
            <a:cxnSpLocks/>
          </p:cNvCxnSpPr>
          <p:nvPr/>
        </p:nvCxnSpPr>
        <p:spPr>
          <a:xfrm>
            <a:off x="1502875" y="3503972"/>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5" name="Straight Arrow Connector 124">
            <a:extLst>
              <a:ext uri="{FF2B5EF4-FFF2-40B4-BE49-F238E27FC236}">
                <a16:creationId xmlns:a16="http://schemas.microsoft.com/office/drawing/2014/main" id="{0FA3B3D3-46EA-4D1C-9EEA-E24BDC851F4F}"/>
              </a:ext>
            </a:extLst>
          </p:cNvPr>
          <p:cNvCxnSpPr>
            <a:cxnSpLocks/>
          </p:cNvCxnSpPr>
          <p:nvPr/>
        </p:nvCxnSpPr>
        <p:spPr>
          <a:xfrm>
            <a:off x="4229437" y="3250120"/>
            <a:ext cx="1979851" cy="1561944"/>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30" name="Straight Arrow Connector 129">
            <a:extLst>
              <a:ext uri="{FF2B5EF4-FFF2-40B4-BE49-F238E27FC236}">
                <a16:creationId xmlns:a16="http://schemas.microsoft.com/office/drawing/2014/main" id="{A6EF7C12-445D-4CB6-AD2D-F111F53ED3BE}"/>
              </a:ext>
            </a:extLst>
          </p:cNvPr>
          <p:cNvCxnSpPr>
            <a:cxnSpLocks/>
          </p:cNvCxnSpPr>
          <p:nvPr/>
        </p:nvCxnSpPr>
        <p:spPr>
          <a:xfrm>
            <a:off x="4318450" y="3007090"/>
            <a:ext cx="1852628" cy="1311836"/>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F67FCEB7-07A5-4346-8B0E-40E76FDEA979}"/>
              </a:ext>
            </a:extLst>
          </p:cNvPr>
          <p:cNvCxnSpPr>
            <a:cxnSpLocks/>
          </p:cNvCxnSpPr>
          <p:nvPr/>
        </p:nvCxnSpPr>
        <p:spPr>
          <a:xfrm>
            <a:off x="4281475" y="3125454"/>
            <a:ext cx="1845407" cy="1305548"/>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1F1FC25D-7C44-454E-9D8A-1B9163229621}"/>
              </a:ext>
            </a:extLst>
          </p:cNvPr>
          <p:cNvCxnSpPr>
            <a:cxnSpLocks/>
          </p:cNvCxnSpPr>
          <p:nvPr/>
        </p:nvCxnSpPr>
        <p:spPr>
          <a:xfrm>
            <a:off x="4164701" y="3362431"/>
            <a:ext cx="1897242" cy="1508974"/>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62566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pPr lvl="1"/>
            <a:r>
              <a:rPr lang="en-US" dirty="0"/>
              <a:t>Backup Servers</a:t>
            </a:r>
          </a:p>
          <a:p>
            <a:pPr lvl="2"/>
            <a:r>
              <a:rPr lang="en-US" dirty="0"/>
              <a:t>Configure Pool Members backup</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Server Pool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Backup Members (2/3)</a:t>
            </a:r>
          </a:p>
        </p:txBody>
      </p:sp>
      <p:pic>
        <p:nvPicPr>
          <p:cNvPr id="2" name="Picture 1">
            <a:extLst>
              <a:ext uri="{FF2B5EF4-FFF2-40B4-BE49-F238E27FC236}">
                <a16:creationId xmlns:a16="http://schemas.microsoft.com/office/drawing/2014/main" id="{C3CB7F66-93E4-4AFB-AEBE-0B899D0B87C5}"/>
              </a:ext>
            </a:extLst>
          </p:cNvPr>
          <p:cNvPicPr>
            <a:picLocks noChangeAspect="1"/>
          </p:cNvPicPr>
          <p:nvPr/>
        </p:nvPicPr>
        <p:blipFill rotWithShape="1">
          <a:blip r:embed="rId3"/>
          <a:srcRect t="1" b="-363"/>
          <a:stretch/>
        </p:blipFill>
        <p:spPr>
          <a:xfrm>
            <a:off x="1907299" y="2437648"/>
            <a:ext cx="8086725" cy="4215756"/>
          </a:xfrm>
          <a:prstGeom prst="rect">
            <a:avLst/>
          </a:prstGeom>
        </p:spPr>
      </p:pic>
      <p:sp>
        <p:nvSpPr>
          <p:cNvPr id="6" name="Rectangle 5">
            <a:extLst>
              <a:ext uri="{FF2B5EF4-FFF2-40B4-BE49-F238E27FC236}">
                <a16:creationId xmlns:a16="http://schemas.microsoft.com/office/drawing/2014/main" id="{72EB527B-4078-414A-9ED1-A6E88A8C7B94}"/>
              </a:ext>
            </a:extLst>
          </p:cNvPr>
          <p:cNvSpPr/>
          <p:nvPr/>
        </p:nvSpPr>
        <p:spPr>
          <a:xfrm>
            <a:off x="2059256" y="4191048"/>
            <a:ext cx="6460273" cy="282498"/>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7" name="Rectangle 6">
            <a:extLst>
              <a:ext uri="{FF2B5EF4-FFF2-40B4-BE49-F238E27FC236}">
                <a16:creationId xmlns:a16="http://schemas.microsoft.com/office/drawing/2014/main" id="{74203BB1-A28E-42B7-8750-9424FE458505}"/>
              </a:ext>
            </a:extLst>
          </p:cNvPr>
          <p:cNvSpPr/>
          <p:nvPr/>
        </p:nvSpPr>
        <p:spPr>
          <a:xfrm>
            <a:off x="6943493" y="130175"/>
            <a:ext cx="4981715" cy="225575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8" name="Picture 7">
            <a:extLst>
              <a:ext uri="{FF2B5EF4-FFF2-40B4-BE49-F238E27FC236}">
                <a16:creationId xmlns:a16="http://schemas.microsoft.com/office/drawing/2014/main" id="{B8B2A295-42FF-4530-BECE-F5C33C4DFB92}"/>
              </a:ext>
            </a:extLst>
          </p:cNvPr>
          <p:cNvPicPr>
            <a:picLocks noChangeAspect="1"/>
          </p:cNvPicPr>
          <p:nvPr/>
        </p:nvPicPr>
        <p:blipFill>
          <a:blip r:embed="rId4"/>
          <a:stretch>
            <a:fillRect/>
          </a:stretch>
        </p:blipFill>
        <p:spPr>
          <a:xfrm>
            <a:off x="7082462" y="234189"/>
            <a:ext cx="4703776" cy="2191397"/>
          </a:xfrm>
          <a:prstGeom prst="rect">
            <a:avLst/>
          </a:prstGeom>
        </p:spPr>
      </p:pic>
    </p:spTree>
    <p:extLst>
      <p:ext uri="{BB962C8B-B14F-4D97-AF65-F5344CB8AC3E}">
        <p14:creationId xmlns:p14="http://schemas.microsoft.com/office/powerpoint/2010/main" val="2780101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259D305-48AE-42EA-9BDD-EF74EA76D02C}"/>
              </a:ext>
            </a:extLst>
          </p:cNvPr>
          <p:cNvPicPr>
            <a:picLocks noChangeAspect="1"/>
          </p:cNvPicPr>
          <p:nvPr/>
        </p:nvPicPr>
        <p:blipFill>
          <a:blip r:embed="rId3"/>
          <a:stretch>
            <a:fillRect/>
          </a:stretch>
        </p:blipFill>
        <p:spPr>
          <a:xfrm>
            <a:off x="1335843" y="2466959"/>
            <a:ext cx="9822656" cy="3729990"/>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pPr lvl="1"/>
            <a:r>
              <a:rPr lang="en-US" dirty="0"/>
              <a:t>Backup Servers</a:t>
            </a:r>
          </a:p>
          <a:p>
            <a:pPr lvl="2"/>
            <a:r>
              <a:rPr lang="en-US" dirty="0"/>
              <a:t>Configure Minimum Active Members</a:t>
            </a:r>
          </a:p>
          <a:p>
            <a:pPr marL="574675" lvl="2" indent="0">
              <a:buNone/>
            </a:pPr>
            <a:endParaRPr lang="en-US" dirty="0"/>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a:t>Server Pool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Backup Members (3/3)</a:t>
            </a:r>
          </a:p>
        </p:txBody>
      </p:sp>
      <p:sp>
        <p:nvSpPr>
          <p:cNvPr id="23" name="TextBox 22">
            <a:extLst>
              <a:ext uri="{FF2B5EF4-FFF2-40B4-BE49-F238E27FC236}">
                <a16:creationId xmlns:a16="http://schemas.microsoft.com/office/drawing/2014/main" id="{058F240D-7F5C-4504-B42B-40440FB878C8}"/>
              </a:ext>
            </a:extLst>
          </p:cNvPr>
          <p:cNvSpPr txBox="1"/>
          <p:nvPr/>
        </p:nvSpPr>
        <p:spPr>
          <a:xfrm>
            <a:off x="7627863" y="5475508"/>
            <a:ext cx="2693265" cy="553998"/>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If the number of Non-Backup Pool Members go below that threshold, then only Backup Pool Members will be used.</a:t>
            </a:r>
          </a:p>
        </p:txBody>
      </p:sp>
      <p:cxnSp>
        <p:nvCxnSpPr>
          <p:cNvPr id="24" name="Straight Arrow Connector 23">
            <a:extLst>
              <a:ext uri="{FF2B5EF4-FFF2-40B4-BE49-F238E27FC236}">
                <a16:creationId xmlns:a16="http://schemas.microsoft.com/office/drawing/2014/main" id="{463C4029-420D-47D7-B72B-66C83F6DE05D}"/>
              </a:ext>
            </a:extLst>
          </p:cNvPr>
          <p:cNvCxnSpPr>
            <a:cxnSpLocks/>
          </p:cNvCxnSpPr>
          <p:nvPr/>
        </p:nvCxnSpPr>
        <p:spPr bwMode="gray">
          <a:xfrm flipH="1" flipV="1">
            <a:off x="8720253" y="5259503"/>
            <a:ext cx="239375" cy="20634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B8BB62AA-58A5-4A2C-B98E-251E1750B7EE}"/>
              </a:ext>
            </a:extLst>
          </p:cNvPr>
          <p:cNvSpPr/>
          <p:nvPr/>
        </p:nvSpPr>
        <p:spPr>
          <a:xfrm>
            <a:off x="6943493" y="130175"/>
            <a:ext cx="4981715" cy="225575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1" name="Picture 10">
            <a:extLst>
              <a:ext uri="{FF2B5EF4-FFF2-40B4-BE49-F238E27FC236}">
                <a16:creationId xmlns:a16="http://schemas.microsoft.com/office/drawing/2014/main" id="{24906ED1-5CD9-4B76-9ECB-C6FDF257ED8C}"/>
              </a:ext>
            </a:extLst>
          </p:cNvPr>
          <p:cNvPicPr>
            <a:picLocks noChangeAspect="1"/>
          </p:cNvPicPr>
          <p:nvPr/>
        </p:nvPicPr>
        <p:blipFill>
          <a:blip r:embed="rId4"/>
          <a:stretch>
            <a:fillRect/>
          </a:stretch>
        </p:blipFill>
        <p:spPr>
          <a:xfrm>
            <a:off x="7082462" y="234189"/>
            <a:ext cx="4703776" cy="2191397"/>
          </a:xfrm>
          <a:prstGeom prst="rect">
            <a:avLst/>
          </a:prstGeom>
        </p:spPr>
      </p:pic>
    </p:spTree>
    <p:extLst>
      <p:ext uri="{BB962C8B-B14F-4D97-AF65-F5344CB8AC3E}">
        <p14:creationId xmlns:p14="http://schemas.microsoft.com/office/powerpoint/2010/main" val="924182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Server Pool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Load Balancer will stop load balancing new connections to a specific Pool Member if this one reached its "Max Concurrent Connections".</a:t>
            </a:r>
          </a:p>
          <a:p>
            <a:pPr>
              <a:spcBef>
                <a:spcPts val="0"/>
              </a:spcBef>
              <a:buNone/>
            </a:pPr>
            <a:endParaRPr lang="en-US" sz="1600" dirty="0"/>
          </a:p>
          <a:p>
            <a:pPr>
              <a:spcBef>
                <a:spcPts val="0"/>
              </a:spcBef>
              <a:buNone/>
            </a:pPr>
            <a:r>
              <a:rPr lang="en-US" sz="1200" i="1" u="sng" dirty="0"/>
              <a:t>Note about Pool Backup Member option:</a:t>
            </a:r>
          </a:p>
          <a:p>
            <a:pPr>
              <a:spcBef>
                <a:spcPts val="0"/>
              </a:spcBef>
              <a:buNone/>
            </a:pPr>
            <a:r>
              <a:rPr lang="en-US" sz="1200" i="1" dirty="0"/>
              <a:t>Once all the Non-Backup Members reached their Max Concurrent Connections, if the pool is configured with Backup Members, those will start being used.</a:t>
            </a:r>
            <a:endParaRPr lang="en-US" sz="1400" dirty="0"/>
          </a:p>
          <a:p>
            <a:pPr>
              <a:spcBef>
                <a:spcPts val="0"/>
              </a:spcBef>
              <a:buNone/>
            </a:pPr>
            <a:endParaRPr lang="en-US" sz="1400" u="sng" dirty="0"/>
          </a:p>
          <a:p>
            <a:pPr>
              <a:spcBef>
                <a:spcPts val="0"/>
              </a:spcBef>
              <a:buNone/>
            </a:pPr>
            <a:r>
              <a:rPr lang="en-US" sz="1200" i="1" u="sng" dirty="0"/>
              <a:t>Note about VIP Persistence option:</a:t>
            </a:r>
          </a:p>
          <a:p>
            <a:pPr>
              <a:spcBef>
                <a:spcPts val="0"/>
              </a:spcBef>
              <a:buNone/>
            </a:pPr>
            <a:r>
              <a:rPr lang="en-US" sz="1200" i="1" dirty="0"/>
              <a:t>In case of Persistence (Source IP or Cookie), a former client that was load balanced to a server that reached its Max Concurrent Connections will still have its new connections load balanced to that same server.</a:t>
            </a:r>
          </a:p>
          <a:p>
            <a:pPr>
              <a:spcBef>
                <a:spcPts val="0"/>
              </a:spcBef>
              <a:buNone/>
            </a:pPr>
            <a:r>
              <a:rPr lang="en-US" sz="1200" i="1" dirty="0"/>
              <a:t>In that case, the server will have more concurrent connections than its configured  Max Concurrent Connections.</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Pool Member Max Concurrent Connections (1/2)</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3328720" y="3047982"/>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718934" y="2911436"/>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44" name="TextBox 43">
            <a:extLst>
              <a:ext uri="{FF2B5EF4-FFF2-40B4-BE49-F238E27FC236}">
                <a16:creationId xmlns:a16="http://schemas.microsoft.com/office/drawing/2014/main" id="{DCC58321-A004-49FD-9911-CC2273524AC1}"/>
              </a:ext>
            </a:extLst>
          </p:cNvPr>
          <p:cNvSpPr txBox="1"/>
          <p:nvPr/>
        </p:nvSpPr>
        <p:spPr>
          <a:xfrm>
            <a:off x="3444294" y="3732311"/>
            <a:ext cx="425116" cy="307777"/>
          </a:xfrm>
          <a:prstGeom prst="rect">
            <a:avLst/>
          </a:prstGeom>
          <a:noFill/>
        </p:spPr>
        <p:txBody>
          <a:bodyPr wrap="none" rtlCol="0">
            <a:spAutoFit/>
          </a:bodyPr>
          <a:lstStyle/>
          <a:p>
            <a:pPr algn="ctr"/>
            <a:r>
              <a:rPr lang="en-US" sz="1400" dirty="0">
                <a:solidFill>
                  <a:schemeClr val="accent1"/>
                </a:solidFill>
                <a:latin typeface="Calibri" panose="020F0502020204030204" pitchFamily="34" charset="0"/>
              </a:rPr>
              <a:t>VIP</a:t>
            </a:r>
          </a:p>
        </p:txBody>
      </p:sp>
      <p:cxnSp>
        <p:nvCxnSpPr>
          <p:cNvPr id="50" name="Straight Connector 49">
            <a:extLst>
              <a:ext uri="{FF2B5EF4-FFF2-40B4-BE49-F238E27FC236}">
                <a16:creationId xmlns:a16="http://schemas.microsoft.com/office/drawing/2014/main" id="{D877FF4F-EE81-4BBE-BBE7-22EE02D6751C}"/>
              </a:ext>
            </a:extLst>
          </p:cNvPr>
          <p:cNvCxnSpPr>
            <a:cxnSpLocks/>
            <a:endCxn id="55" idx="2"/>
          </p:cNvCxnSpPr>
          <p:nvPr/>
        </p:nvCxnSpPr>
        <p:spPr bwMode="auto">
          <a:xfrm>
            <a:off x="5753655" y="2997347"/>
            <a:ext cx="486681" cy="220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53AA20BF-3B9E-4B97-B4F4-73A4473A33BC}"/>
              </a:ext>
            </a:extLst>
          </p:cNvPr>
          <p:cNvCxnSpPr>
            <a:cxnSpLocks/>
          </p:cNvCxnSpPr>
          <p:nvPr/>
        </p:nvCxnSpPr>
        <p:spPr>
          <a:xfrm>
            <a:off x="5765130" y="2820340"/>
            <a:ext cx="0" cy="1304676"/>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3D43131-CF98-4F56-A9B8-6263E84E0989}"/>
              </a:ext>
            </a:extLst>
          </p:cNvPr>
          <p:cNvCxnSpPr>
            <a:cxnSpLocks/>
            <a:endCxn id="56" idx="2"/>
          </p:cNvCxnSpPr>
          <p:nvPr/>
        </p:nvCxnSpPr>
        <p:spPr bwMode="auto">
          <a:xfrm flipV="1">
            <a:off x="5753386" y="3450407"/>
            <a:ext cx="484235" cy="5940"/>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5BA7BA6A-C996-41A2-9125-3CE919EA64C7}"/>
              </a:ext>
            </a:extLst>
          </p:cNvPr>
          <p:cNvCxnSpPr>
            <a:cxnSpLocks/>
            <a:endCxn id="57" idx="2"/>
          </p:cNvCxnSpPr>
          <p:nvPr/>
        </p:nvCxnSpPr>
        <p:spPr bwMode="auto">
          <a:xfrm>
            <a:off x="5753386" y="3911747"/>
            <a:ext cx="485520" cy="3679"/>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54" name="Rounded Rectangle 109">
            <a:extLst>
              <a:ext uri="{FF2B5EF4-FFF2-40B4-BE49-F238E27FC236}">
                <a16:creationId xmlns:a16="http://schemas.microsoft.com/office/drawing/2014/main" id="{0CFF7165-7EBC-4210-AD9D-E16BEEE41F30}"/>
              </a:ext>
            </a:extLst>
          </p:cNvPr>
          <p:cNvSpPr/>
          <p:nvPr/>
        </p:nvSpPr>
        <p:spPr>
          <a:xfrm>
            <a:off x="6126882" y="2707256"/>
            <a:ext cx="1725854" cy="1561944"/>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55" name="Oval 54">
            <a:extLst>
              <a:ext uri="{FF2B5EF4-FFF2-40B4-BE49-F238E27FC236}">
                <a16:creationId xmlns:a16="http://schemas.microsoft.com/office/drawing/2014/main" id="{9676E474-FCE9-4DC7-BDE5-3B69CED5D699}"/>
              </a:ext>
            </a:extLst>
          </p:cNvPr>
          <p:cNvSpPr>
            <a:spLocks noChangeAspect="1"/>
          </p:cNvSpPr>
          <p:nvPr/>
        </p:nvSpPr>
        <p:spPr>
          <a:xfrm>
            <a:off x="6240336" y="2816669"/>
            <a:ext cx="371724" cy="365760"/>
          </a:xfrm>
          <a:prstGeom prst="ellipse">
            <a:avLst/>
          </a:prstGeom>
          <a:solidFill>
            <a:schemeClr val="lt1"/>
          </a:solidFill>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6" name="Oval 55">
            <a:extLst>
              <a:ext uri="{FF2B5EF4-FFF2-40B4-BE49-F238E27FC236}">
                <a16:creationId xmlns:a16="http://schemas.microsoft.com/office/drawing/2014/main" id="{DC94FB0E-6360-4388-A1B6-E48FDB191C19}"/>
              </a:ext>
            </a:extLst>
          </p:cNvPr>
          <p:cNvSpPr>
            <a:spLocks noChangeAspect="1"/>
          </p:cNvSpPr>
          <p:nvPr/>
        </p:nvSpPr>
        <p:spPr>
          <a:xfrm>
            <a:off x="6237621" y="326752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7" name="Oval 56">
            <a:extLst>
              <a:ext uri="{FF2B5EF4-FFF2-40B4-BE49-F238E27FC236}">
                <a16:creationId xmlns:a16="http://schemas.microsoft.com/office/drawing/2014/main" id="{49FE23BC-880C-4391-BAF9-3B2952C9E760}"/>
              </a:ext>
            </a:extLst>
          </p:cNvPr>
          <p:cNvSpPr>
            <a:spLocks noChangeAspect="1"/>
          </p:cNvSpPr>
          <p:nvPr/>
        </p:nvSpPr>
        <p:spPr>
          <a:xfrm>
            <a:off x="6238906" y="373254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58" name="Straight Connector 57">
            <a:extLst>
              <a:ext uri="{FF2B5EF4-FFF2-40B4-BE49-F238E27FC236}">
                <a16:creationId xmlns:a16="http://schemas.microsoft.com/office/drawing/2014/main" id="{F4776C2D-E4E4-4895-82A6-EF982561523F}"/>
              </a:ext>
            </a:extLst>
          </p:cNvPr>
          <p:cNvCxnSpPr>
            <a:cxnSpLocks/>
          </p:cNvCxnSpPr>
          <p:nvPr/>
        </p:nvCxnSpPr>
        <p:spPr>
          <a:xfrm>
            <a:off x="1256232" y="3370976"/>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900D5D8-5244-4A4B-A22A-1562B91DB3E6}"/>
              </a:ext>
            </a:extLst>
          </p:cNvPr>
          <p:cNvCxnSpPr>
            <a:cxnSpLocks/>
          </p:cNvCxnSpPr>
          <p:nvPr/>
        </p:nvCxnSpPr>
        <p:spPr>
          <a:xfrm>
            <a:off x="3930968" y="3362431"/>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FF1C9E35-AA48-4345-8E96-5D979349E6CE}"/>
              </a:ext>
            </a:extLst>
          </p:cNvPr>
          <p:cNvSpPr txBox="1"/>
          <p:nvPr/>
        </p:nvSpPr>
        <p:spPr>
          <a:xfrm>
            <a:off x="7023895" y="4288844"/>
            <a:ext cx="788670" cy="523220"/>
          </a:xfrm>
          <a:prstGeom prst="rect">
            <a:avLst/>
          </a:prstGeom>
          <a:noFill/>
        </p:spPr>
        <p:txBody>
          <a:bodyPr wrap="square" rtlCol="0">
            <a:spAutoFit/>
          </a:bodyPr>
          <a:lstStyle/>
          <a:p>
            <a:pPr algn="r" fontAlgn="base">
              <a:spcBef>
                <a:spcPct val="0"/>
              </a:spcBef>
              <a:spcAft>
                <a:spcPct val="40000"/>
              </a:spcAft>
            </a:pPr>
            <a:r>
              <a:rPr lang="en-US" sz="1400" dirty="0">
                <a:solidFill>
                  <a:schemeClr val="accent1"/>
                </a:solidFill>
                <a:latin typeface="Calibri" panose="020F0502020204030204" pitchFamily="34" charset="0"/>
              </a:rPr>
              <a:t>Server Pool</a:t>
            </a:r>
          </a:p>
        </p:txBody>
      </p:sp>
      <p:sp>
        <p:nvSpPr>
          <p:cNvPr id="78" name="TextBox 77">
            <a:extLst>
              <a:ext uri="{FF2B5EF4-FFF2-40B4-BE49-F238E27FC236}">
                <a16:creationId xmlns:a16="http://schemas.microsoft.com/office/drawing/2014/main" id="{7D69141F-BA39-43C0-B828-70CF85FC90CD}"/>
              </a:ext>
            </a:extLst>
          </p:cNvPr>
          <p:cNvSpPr txBox="1"/>
          <p:nvPr/>
        </p:nvSpPr>
        <p:spPr>
          <a:xfrm>
            <a:off x="6684310" y="2803504"/>
            <a:ext cx="1195161" cy="830997"/>
          </a:xfrm>
          <a:prstGeom prst="rect">
            <a:avLst/>
          </a:prstGeom>
          <a:noFill/>
        </p:spPr>
        <p:txBody>
          <a:bodyPr wrap="square" rtlCol="0">
            <a:spAutoFit/>
          </a:bodyPr>
          <a:lstStyle/>
          <a:p>
            <a:pPr fontAlgn="base">
              <a:spcBef>
                <a:spcPct val="0"/>
              </a:spcBef>
              <a:spcAft>
                <a:spcPct val="40000"/>
              </a:spcAft>
            </a:pPr>
            <a:r>
              <a:rPr lang="en-US" sz="1200" dirty="0">
                <a:solidFill>
                  <a:schemeClr val="accent1"/>
                </a:solidFill>
                <a:latin typeface="Calibri" panose="020F0502020204030204" pitchFamily="34" charset="0"/>
              </a:rPr>
              <a:t>Pool Member Max Concurrent Connections = N </a:t>
            </a:r>
          </a:p>
        </p:txBody>
      </p:sp>
      <p:grpSp>
        <p:nvGrpSpPr>
          <p:cNvPr id="79" name="Group 78">
            <a:extLst>
              <a:ext uri="{FF2B5EF4-FFF2-40B4-BE49-F238E27FC236}">
                <a16:creationId xmlns:a16="http://schemas.microsoft.com/office/drawing/2014/main" id="{9F24B021-5139-44D9-9B33-74418021751E}"/>
              </a:ext>
            </a:extLst>
          </p:cNvPr>
          <p:cNvGrpSpPr/>
          <p:nvPr/>
        </p:nvGrpSpPr>
        <p:grpSpPr>
          <a:xfrm>
            <a:off x="411939" y="2730529"/>
            <a:ext cx="621857" cy="1225361"/>
            <a:chOff x="3386589" y="1994436"/>
            <a:chExt cx="621857" cy="1225361"/>
          </a:xfrm>
        </p:grpSpPr>
        <p:grpSp>
          <p:nvGrpSpPr>
            <p:cNvPr id="80" name="Group 79">
              <a:extLst>
                <a:ext uri="{FF2B5EF4-FFF2-40B4-BE49-F238E27FC236}">
                  <a16:creationId xmlns:a16="http://schemas.microsoft.com/office/drawing/2014/main" id="{72CAFD9F-5E82-4C30-9ED7-DC8E29118A5E}"/>
                </a:ext>
              </a:extLst>
            </p:cNvPr>
            <p:cNvGrpSpPr>
              <a:grpSpLocks noChangeAspect="1"/>
            </p:cNvGrpSpPr>
            <p:nvPr/>
          </p:nvGrpSpPr>
          <p:grpSpPr>
            <a:xfrm>
              <a:off x="3386589" y="1994436"/>
              <a:ext cx="618352" cy="573362"/>
              <a:chOff x="21532850" y="-24034750"/>
              <a:chExt cx="24393525" cy="22618700"/>
            </a:xfrm>
          </p:grpSpPr>
          <p:sp>
            <p:nvSpPr>
              <p:cNvPr id="97" name="Oval 42">
                <a:extLst>
                  <a:ext uri="{FF2B5EF4-FFF2-40B4-BE49-F238E27FC236}">
                    <a16:creationId xmlns:a16="http://schemas.microsoft.com/office/drawing/2014/main" id="{FCDB89D5-DF43-47EE-9147-D1FF2C608E11}"/>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8" name="Freeform 43">
                <a:extLst>
                  <a:ext uri="{FF2B5EF4-FFF2-40B4-BE49-F238E27FC236}">
                    <a16:creationId xmlns:a16="http://schemas.microsoft.com/office/drawing/2014/main" id="{715BE5A8-2390-428F-B4F6-D370748FFD26}"/>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9" name="Freeform 44">
                <a:extLst>
                  <a:ext uri="{FF2B5EF4-FFF2-40B4-BE49-F238E27FC236}">
                    <a16:creationId xmlns:a16="http://schemas.microsoft.com/office/drawing/2014/main" id="{13747668-4999-4EA0-931A-883B418A4466}"/>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0" name="Freeform 45">
                <a:extLst>
                  <a:ext uri="{FF2B5EF4-FFF2-40B4-BE49-F238E27FC236}">
                    <a16:creationId xmlns:a16="http://schemas.microsoft.com/office/drawing/2014/main" id="{F8D4D03D-7999-4A48-9970-E19DF110FE6C}"/>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1" name="Freeform 46">
                <a:extLst>
                  <a:ext uri="{FF2B5EF4-FFF2-40B4-BE49-F238E27FC236}">
                    <a16:creationId xmlns:a16="http://schemas.microsoft.com/office/drawing/2014/main" id="{A9F293C2-C4D2-4254-9F68-D880A36875FF}"/>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2" name="Oval 47">
                <a:extLst>
                  <a:ext uri="{FF2B5EF4-FFF2-40B4-BE49-F238E27FC236}">
                    <a16:creationId xmlns:a16="http://schemas.microsoft.com/office/drawing/2014/main" id="{EE8ED684-70DD-4211-B15D-C8B3633E1C68}"/>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3" name="Freeform 48">
                <a:extLst>
                  <a:ext uri="{FF2B5EF4-FFF2-40B4-BE49-F238E27FC236}">
                    <a16:creationId xmlns:a16="http://schemas.microsoft.com/office/drawing/2014/main" id="{1D82B63F-6A40-4354-A218-1E924ABC9271}"/>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4" name="Freeform 49">
                <a:extLst>
                  <a:ext uri="{FF2B5EF4-FFF2-40B4-BE49-F238E27FC236}">
                    <a16:creationId xmlns:a16="http://schemas.microsoft.com/office/drawing/2014/main" id="{08F28834-6DE4-4569-8648-4103409EEC09}"/>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5" name="Freeform 50">
                <a:extLst>
                  <a:ext uri="{FF2B5EF4-FFF2-40B4-BE49-F238E27FC236}">
                    <a16:creationId xmlns:a16="http://schemas.microsoft.com/office/drawing/2014/main" id="{F0062F8F-66FB-43B5-ABDA-3723385ECDE0}"/>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6" name="Freeform 51">
                <a:extLst>
                  <a:ext uri="{FF2B5EF4-FFF2-40B4-BE49-F238E27FC236}">
                    <a16:creationId xmlns:a16="http://schemas.microsoft.com/office/drawing/2014/main" id="{4799A5B7-5DFD-4F57-B201-6958E97E25A1}"/>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7" name="Oval 52">
                <a:extLst>
                  <a:ext uri="{FF2B5EF4-FFF2-40B4-BE49-F238E27FC236}">
                    <a16:creationId xmlns:a16="http://schemas.microsoft.com/office/drawing/2014/main" id="{8A7EDAAF-EEF7-4150-9165-301F8ADD06B3}"/>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8" name="Freeform 53">
                <a:extLst>
                  <a:ext uri="{FF2B5EF4-FFF2-40B4-BE49-F238E27FC236}">
                    <a16:creationId xmlns:a16="http://schemas.microsoft.com/office/drawing/2014/main" id="{B77FBAA5-E51D-4EC7-A225-2050A2CFC63B}"/>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9" name="Freeform 54">
                <a:extLst>
                  <a:ext uri="{FF2B5EF4-FFF2-40B4-BE49-F238E27FC236}">
                    <a16:creationId xmlns:a16="http://schemas.microsoft.com/office/drawing/2014/main" id="{2692719A-CED8-4994-9ADF-EFB4448BAEA6}"/>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0" name="Freeform 55">
                <a:extLst>
                  <a:ext uri="{FF2B5EF4-FFF2-40B4-BE49-F238E27FC236}">
                    <a16:creationId xmlns:a16="http://schemas.microsoft.com/office/drawing/2014/main" id="{D77EFB64-868B-4CA3-882E-2B759C2D5FC3}"/>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1" name="Freeform 56">
                <a:extLst>
                  <a:ext uri="{FF2B5EF4-FFF2-40B4-BE49-F238E27FC236}">
                    <a16:creationId xmlns:a16="http://schemas.microsoft.com/office/drawing/2014/main" id="{311A8C38-666B-4D26-9252-B892997A991B}"/>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81" name="Group 80">
              <a:extLst>
                <a:ext uri="{FF2B5EF4-FFF2-40B4-BE49-F238E27FC236}">
                  <a16:creationId xmlns:a16="http://schemas.microsoft.com/office/drawing/2014/main" id="{36EDA32B-6F08-46D1-86D8-4C10E1613E04}"/>
                </a:ext>
              </a:extLst>
            </p:cNvPr>
            <p:cNvGrpSpPr>
              <a:grpSpLocks noChangeAspect="1"/>
            </p:cNvGrpSpPr>
            <p:nvPr/>
          </p:nvGrpSpPr>
          <p:grpSpPr>
            <a:xfrm>
              <a:off x="3390094" y="2646435"/>
              <a:ext cx="618352" cy="573362"/>
              <a:chOff x="21532850" y="-24034750"/>
              <a:chExt cx="24393525" cy="22618700"/>
            </a:xfrm>
          </p:grpSpPr>
          <p:sp>
            <p:nvSpPr>
              <p:cNvPr id="82" name="Oval 42">
                <a:extLst>
                  <a:ext uri="{FF2B5EF4-FFF2-40B4-BE49-F238E27FC236}">
                    <a16:creationId xmlns:a16="http://schemas.microsoft.com/office/drawing/2014/main" id="{C458C5F2-7761-4EA8-9B9A-110367F853B7}"/>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3" name="Freeform 43">
                <a:extLst>
                  <a:ext uri="{FF2B5EF4-FFF2-40B4-BE49-F238E27FC236}">
                    <a16:creationId xmlns:a16="http://schemas.microsoft.com/office/drawing/2014/main" id="{BEB9AA1A-39DB-4EA9-9EE3-B9B92890F4CA}"/>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4" name="Freeform 44">
                <a:extLst>
                  <a:ext uri="{FF2B5EF4-FFF2-40B4-BE49-F238E27FC236}">
                    <a16:creationId xmlns:a16="http://schemas.microsoft.com/office/drawing/2014/main" id="{19A01AA6-6D6D-4BE5-B81E-CA0C9B163FDC}"/>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5" name="Freeform 45">
                <a:extLst>
                  <a:ext uri="{FF2B5EF4-FFF2-40B4-BE49-F238E27FC236}">
                    <a16:creationId xmlns:a16="http://schemas.microsoft.com/office/drawing/2014/main" id="{C7E82D5C-83F1-45B8-BCB8-B0A59856D79C}"/>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6" name="Freeform 46">
                <a:extLst>
                  <a:ext uri="{FF2B5EF4-FFF2-40B4-BE49-F238E27FC236}">
                    <a16:creationId xmlns:a16="http://schemas.microsoft.com/office/drawing/2014/main" id="{E879915F-C9BE-402E-92E2-378182C42F38}"/>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7" name="Oval 47">
                <a:extLst>
                  <a:ext uri="{FF2B5EF4-FFF2-40B4-BE49-F238E27FC236}">
                    <a16:creationId xmlns:a16="http://schemas.microsoft.com/office/drawing/2014/main" id="{89324B78-61DB-4927-854E-CCC9F8550960}"/>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8" name="Freeform 48">
                <a:extLst>
                  <a:ext uri="{FF2B5EF4-FFF2-40B4-BE49-F238E27FC236}">
                    <a16:creationId xmlns:a16="http://schemas.microsoft.com/office/drawing/2014/main" id="{44A4283C-4418-46F3-B8AD-1CF204235DC6}"/>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9" name="Freeform 49">
                <a:extLst>
                  <a:ext uri="{FF2B5EF4-FFF2-40B4-BE49-F238E27FC236}">
                    <a16:creationId xmlns:a16="http://schemas.microsoft.com/office/drawing/2014/main" id="{17D871B2-DD80-40B0-9A52-35FBE7E89C1E}"/>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0" name="Freeform 50">
                <a:extLst>
                  <a:ext uri="{FF2B5EF4-FFF2-40B4-BE49-F238E27FC236}">
                    <a16:creationId xmlns:a16="http://schemas.microsoft.com/office/drawing/2014/main" id="{526A3656-B75D-4CDC-B52D-C057D808BA62}"/>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1" name="Freeform 51">
                <a:extLst>
                  <a:ext uri="{FF2B5EF4-FFF2-40B4-BE49-F238E27FC236}">
                    <a16:creationId xmlns:a16="http://schemas.microsoft.com/office/drawing/2014/main" id="{035710FE-04DE-4EB1-BD43-954FF2DDF85B}"/>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2" name="Oval 52">
                <a:extLst>
                  <a:ext uri="{FF2B5EF4-FFF2-40B4-BE49-F238E27FC236}">
                    <a16:creationId xmlns:a16="http://schemas.microsoft.com/office/drawing/2014/main" id="{449E8168-35CE-42DF-BE76-0E6E9D8ECFC0}"/>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3" name="Freeform 53">
                <a:extLst>
                  <a:ext uri="{FF2B5EF4-FFF2-40B4-BE49-F238E27FC236}">
                    <a16:creationId xmlns:a16="http://schemas.microsoft.com/office/drawing/2014/main" id="{3A6CDBB5-48CC-49CE-A4DF-BC49EA6D69A1}"/>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4" name="Freeform 54">
                <a:extLst>
                  <a:ext uri="{FF2B5EF4-FFF2-40B4-BE49-F238E27FC236}">
                    <a16:creationId xmlns:a16="http://schemas.microsoft.com/office/drawing/2014/main" id="{4E52DF89-536E-4BEE-B5EA-6694746D64B6}"/>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5" name="Freeform 55">
                <a:extLst>
                  <a:ext uri="{FF2B5EF4-FFF2-40B4-BE49-F238E27FC236}">
                    <a16:creationId xmlns:a16="http://schemas.microsoft.com/office/drawing/2014/main" id="{90FADBE9-E046-4F15-A3AA-ACE715613ED1}"/>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6" name="Freeform 56">
                <a:extLst>
                  <a:ext uri="{FF2B5EF4-FFF2-40B4-BE49-F238E27FC236}">
                    <a16:creationId xmlns:a16="http://schemas.microsoft.com/office/drawing/2014/main" id="{E8162809-CBC9-42ED-A609-8C0BBDD5ADA7}"/>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125" name="Straight Arrow Connector 124">
            <a:extLst>
              <a:ext uri="{FF2B5EF4-FFF2-40B4-BE49-F238E27FC236}">
                <a16:creationId xmlns:a16="http://schemas.microsoft.com/office/drawing/2014/main" id="{0FA3B3D3-46EA-4D1C-9EEA-E24BDC851F4F}"/>
              </a:ext>
            </a:extLst>
          </p:cNvPr>
          <p:cNvCxnSpPr>
            <a:cxnSpLocks/>
          </p:cNvCxnSpPr>
          <p:nvPr/>
        </p:nvCxnSpPr>
        <p:spPr>
          <a:xfrm>
            <a:off x="4310399" y="3236604"/>
            <a:ext cx="1898328" cy="584292"/>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30" name="Straight Arrow Connector 129">
            <a:extLst>
              <a:ext uri="{FF2B5EF4-FFF2-40B4-BE49-F238E27FC236}">
                <a16:creationId xmlns:a16="http://schemas.microsoft.com/office/drawing/2014/main" id="{A6EF7C12-445D-4CB6-AD2D-F111F53ED3BE}"/>
              </a:ext>
            </a:extLst>
          </p:cNvPr>
          <p:cNvCxnSpPr>
            <a:cxnSpLocks/>
          </p:cNvCxnSpPr>
          <p:nvPr/>
        </p:nvCxnSpPr>
        <p:spPr>
          <a:xfrm>
            <a:off x="4318450" y="2925317"/>
            <a:ext cx="1886772"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F67FCEB7-07A5-4346-8B0E-40E76FDEA979}"/>
              </a:ext>
            </a:extLst>
          </p:cNvPr>
          <p:cNvCxnSpPr>
            <a:cxnSpLocks/>
          </p:cNvCxnSpPr>
          <p:nvPr/>
        </p:nvCxnSpPr>
        <p:spPr>
          <a:xfrm>
            <a:off x="4310399" y="3039409"/>
            <a:ext cx="1898328" cy="247963"/>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12" name="Straight Arrow Connector 111">
            <a:extLst>
              <a:ext uri="{FF2B5EF4-FFF2-40B4-BE49-F238E27FC236}">
                <a16:creationId xmlns:a16="http://schemas.microsoft.com/office/drawing/2014/main" id="{A7009ADD-0024-4E14-A7D0-F267BD92109A}"/>
              </a:ext>
            </a:extLst>
          </p:cNvPr>
          <p:cNvCxnSpPr>
            <a:cxnSpLocks/>
          </p:cNvCxnSpPr>
          <p:nvPr/>
        </p:nvCxnSpPr>
        <p:spPr>
          <a:xfrm>
            <a:off x="1513768" y="2773831"/>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74FBF143-1369-4F97-ABEC-28FBA23941B8}"/>
              </a:ext>
            </a:extLst>
          </p:cNvPr>
          <p:cNvCxnSpPr>
            <a:cxnSpLocks/>
          </p:cNvCxnSpPr>
          <p:nvPr/>
        </p:nvCxnSpPr>
        <p:spPr>
          <a:xfrm>
            <a:off x="1513768" y="2661290"/>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1E5A0DC4-6407-4353-B516-F907E9828766}"/>
              </a:ext>
            </a:extLst>
          </p:cNvPr>
          <p:cNvCxnSpPr>
            <a:cxnSpLocks/>
          </p:cNvCxnSpPr>
          <p:nvPr/>
        </p:nvCxnSpPr>
        <p:spPr>
          <a:xfrm>
            <a:off x="1511261" y="2995826"/>
            <a:ext cx="1715333"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06AD234E-529E-4E30-B5D3-B302D6035E68}"/>
              </a:ext>
            </a:extLst>
          </p:cNvPr>
          <p:cNvCxnSpPr>
            <a:cxnSpLocks/>
          </p:cNvCxnSpPr>
          <p:nvPr/>
        </p:nvCxnSpPr>
        <p:spPr>
          <a:xfrm>
            <a:off x="1513642" y="2883285"/>
            <a:ext cx="1710570"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0" name="Straight Arrow Connector 119">
            <a:extLst>
              <a:ext uri="{FF2B5EF4-FFF2-40B4-BE49-F238E27FC236}">
                <a16:creationId xmlns:a16="http://schemas.microsoft.com/office/drawing/2014/main" id="{D835527F-A4D9-4F91-AA06-228F0A9B8DDD}"/>
              </a:ext>
            </a:extLst>
          </p:cNvPr>
          <p:cNvCxnSpPr>
            <a:cxnSpLocks/>
          </p:cNvCxnSpPr>
          <p:nvPr/>
        </p:nvCxnSpPr>
        <p:spPr>
          <a:xfrm>
            <a:off x="1508880" y="3221850"/>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1" name="Straight Arrow Connector 120">
            <a:extLst>
              <a:ext uri="{FF2B5EF4-FFF2-40B4-BE49-F238E27FC236}">
                <a16:creationId xmlns:a16="http://schemas.microsoft.com/office/drawing/2014/main" id="{F8255BFE-1CD8-4F43-90DF-4AA89366008B}"/>
              </a:ext>
            </a:extLst>
          </p:cNvPr>
          <p:cNvCxnSpPr>
            <a:cxnSpLocks/>
          </p:cNvCxnSpPr>
          <p:nvPr/>
        </p:nvCxnSpPr>
        <p:spPr>
          <a:xfrm>
            <a:off x="1508880" y="3109309"/>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2" name="Straight Arrow Connector 121">
            <a:extLst>
              <a:ext uri="{FF2B5EF4-FFF2-40B4-BE49-F238E27FC236}">
                <a16:creationId xmlns:a16="http://schemas.microsoft.com/office/drawing/2014/main" id="{5C9E7DBA-07BB-4270-878B-825077B3A172}"/>
              </a:ext>
            </a:extLst>
          </p:cNvPr>
          <p:cNvCxnSpPr>
            <a:cxnSpLocks/>
          </p:cNvCxnSpPr>
          <p:nvPr/>
        </p:nvCxnSpPr>
        <p:spPr>
          <a:xfrm>
            <a:off x="1511387" y="3625122"/>
            <a:ext cx="1359917"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A78C6AC3-8596-463B-851B-179CC92E1496}"/>
              </a:ext>
            </a:extLst>
          </p:cNvPr>
          <p:cNvCxnSpPr>
            <a:cxnSpLocks/>
          </p:cNvCxnSpPr>
          <p:nvPr/>
        </p:nvCxnSpPr>
        <p:spPr>
          <a:xfrm>
            <a:off x="1509006" y="3512581"/>
            <a:ext cx="1360090"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021993DA-4D26-4652-822B-5A19F8DD050D}"/>
              </a:ext>
            </a:extLst>
          </p:cNvPr>
          <p:cNvCxnSpPr>
            <a:cxnSpLocks/>
          </p:cNvCxnSpPr>
          <p:nvPr/>
        </p:nvCxnSpPr>
        <p:spPr>
          <a:xfrm>
            <a:off x="1508880" y="3847117"/>
            <a:ext cx="1360216"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805FB29-1391-465E-A7D1-E2DEDF0F4433}"/>
              </a:ext>
            </a:extLst>
          </p:cNvPr>
          <p:cNvCxnSpPr>
            <a:cxnSpLocks/>
          </p:cNvCxnSpPr>
          <p:nvPr/>
        </p:nvCxnSpPr>
        <p:spPr>
          <a:xfrm>
            <a:off x="1511261" y="3734576"/>
            <a:ext cx="135783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9" name="Straight Arrow Connector 128">
            <a:extLst>
              <a:ext uri="{FF2B5EF4-FFF2-40B4-BE49-F238E27FC236}">
                <a16:creationId xmlns:a16="http://schemas.microsoft.com/office/drawing/2014/main" id="{774DD807-583A-4F8B-A91D-752581AC75F0}"/>
              </a:ext>
            </a:extLst>
          </p:cNvPr>
          <p:cNvCxnSpPr>
            <a:cxnSpLocks/>
          </p:cNvCxnSpPr>
          <p:nvPr/>
        </p:nvCxnSpPr>
        <p:spPr>
          <a:xfrm>
            <a:off x="1508880" y="4073141"/>
            <a:ext cx="1360216"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95C38C17-7855-454A-B0AA-775ABC107F3F}"/>
              </a:ext>
            </a:extLst>
          </p:cNvPr>
          <p:cNvCxnSpPr>
            <a:cxnSpLocks/>
          </p:cNvCxnSpPr>
          <p:nvPr/>
        </p:nvCxnSpPr>
        <p:spPr>
          <a:xfrm>
            <a:off x="1508880" y="3960600"/>
            <a:ext cx="1360216"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E9D63776-288E-4B57-8132-D176E2EE1C3F}"/>
              </a:ext>
            </a:extLst>
          </p:cNvPr>
          <p:cNvCxnSpPr>
            <a:cxnSpLocks/>
          </p:cNvCxnSpPr>
          <p:nvPr/>
        </p:nvCxnSpPr>
        <p:spPr>
          <a:xfrm>
            <a:off x="4316005" y="2813787"/>
            <a:ext cx="1886772"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39" name="Straight Arrow Connector 138">
            <a:extLst>
              <a:ext uri="{FF2B5EF4-FFF2-40B4-BE49-F238E27FC236}">
                <a16:creationId xmlns:a16="http://schemas.microsoft.com/office/drawing/2014/main" id="{7AEA9AD9-A0E4-4F1A-9DCF-941E8658BD27}"/>
              </a:ext>
            </a:extLst>
          </p:cNvPr>
          <p:cNvCxnSpPr>
            <a:cxnSpLocks/>
          </p:cNvCxnSpPr>
          <p:nvPr/>
        </p:nvCxnSpPr>
        <p:spPr>
          <a:xfrm>
            <a:off x="4306894" y="3139603"/>
            <a:ext cx="1876474" cy="274727"/>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40" name="Straight Arrow Connector 139">
            <a:extLst>
              <a:ext uri="{FF2B5EF4-FFF2-40B4-BE49-F238E27FC236}">
                <a16:creationId xmlns:a16="http://schemas.microsoft.com/office/drawing/2014/main" id="{C8C595E6-6DEC-430A-86CB-B91FF029D14A}"/>
              </a:ext>
            </a:extLst>
          </p:cNvPr>
          <p:cNvCxnSpPr>
            <a:cxnSpLocks/>
          </p:cNvCxnSpPr>
          <p:nvPr/>
        </p:nvCxnSpPr>
        <p:spPr>
          <a:xfrm>
            <a:off x="4281032" y="3349226"/>
            <a:ext cx="1898328" cy="584292"/>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153" name="Group 152">
            <a:extLst>
              <a:ext uri="{FF2B5EF4-FFF2-40B4-BE49-F238E27FC236}">
                <a16:creationId xmlns:a16="http://schemas.microsoft.com/office/drawing/2014/main" id="{778E1644-FD68-4865-AE8D-DAEF8D2E4031}"/>
              </a:ext>
            </a:extLst>
          </p:cNvPr>
          <p:cNvGrpSpPr>
            <a:grpSpLocks noChangeAspect="1"/>
          </p:cNvGrpSpPr>
          <p:nvPr/>
        </p:nvGrpSpPr>
        <p:grpSpPr>
          <a:xfrm>
            <a:off x="2899446" y="3450261"/>
            <a:ext cx="367545" cy="674755"/>
            <a:chOff x="8380423" y="468351"/>
            <a:chExt cx="459431" cy="457200"/>
          </a:xfrm>
        </p:grpSpPr>
        <p:sp>
          <p:nvSpPr>
            <p:cNvPr id="154" name="Rectangle 153">
              <a:extLst>
                <a:ext uri="{FF2B5EF4-FFF2-40B4-BE49-F238E27FC236}">
                  <a16:creationId xmlns:a16="http://schemas.microsoft.com/office/drawing/2014/main" id="{F5CA9F2B-D8D1-4893-9F7D-F7821D590959}"/>
                </a:ext>
              </a:extLst>
            </p:cNvPr>
            <p:cNvSpPr>
              <a:spLocks noChangeAspect="1"/>
            </p:cNvSpPr>
            <p:nvPr/>
          </p:nvSpPr>
          <p:spPr>
            <a:xfrm>
              <a:off x="8380423" y="468351"/>
              <a:ext cx="457200" cy="457200"/>
            </a:xfrm>
            <a:prstGeom prst="rect">
              <a:avLst/>
            </a:prstGeom>
            <a:solidFill>
              <a:schemeClr val="bg1">
                <a:alpha val="5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155" name="Straight Connector 154">
              <a:extLst>
                <a:ext uri="{FF2B5EF4-FFF2-40B4-BE49-F238E27FC236}">
                  <a16:creationId xmlns:a16="http://schemas.microsoft.com/office/drawing/2014/main" id="{056F7535-A74E-4F05-AFFD-698E0E1640F8}"/>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627B2166-38C6-410E-8F5C-0EFD25C73E51}"/>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157" name="TextBox 156">
            <a:extLst>
              <a:ext uri="{FF2B5EF4-FFF2-40B4-BE49-F238E27FC236}">
                <a16:creationId xmlns:a16="http://schemas.microsoft.com/office/drawing/2014/main" id="{66409C80-A5C9-400D-9F6F-5BC7878B3A3F}"/>
              </a:ext>
            </a:extLst>
          </p:cNvPr>
          <p:cNvSpPr txBox="1"/>
          <p:nvPr/>
        </p:nvSpPr>
        <p:spPr>
          <a:xfrm>
            <a:off x="1416654" y="2313551"/>
            <a:ext cx="2071958" cy="307777"/>
          </a:xfrm>
          <a:prstGeom prst="rect">
            <a:avLst/>
          </a:prstGeom>
          <a:noFill/>
        </p:spPr>
        <p:txBody>
          <a:bodyPr wrap="square" rtlCol="0" anchor="b">
            <a:spAutoFit/>
          </a:bodyPr>
          <a:lstStyle/>
          <a:p>
            <a:r>
              <a:rPr lang="en-US" sz="1400" dirty="0">
                <a:solidFill>
                  <a:schemeClr val="accent2"/>
                </a:solidFill>
                <a:latin typeface="Calibri" panose="020F0502020204030204" pitchFamily="34" charset="0"/>
              </a:rPr>
              <a:t>Connection to VIP</a:t>
            </a:r>
          </a:p>
        </p:txBody>
      </p:sp>
    </p:spTree>
    <p:extLst>
      <p:ext uri="{BB962C8B-B14F-4D97-AF65-F5344CB8AC3E}">
        <p14:creationId xmlns:p14="http://schemas.microsoft.com/office/powerpoint/2010/main" val="827467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pPr lvl="1"/>
            <a:r>
              <a:rPr lang="en-US" dirty="0"/>
              <a:t>Pool Member Max Concurrent Connections</a:t>
            </a:r>
          </a:p>
          <a:p>
            <a:pPr lvl="2"/>
            <a:r>
              <a:rPr lang="en-US" dirty="0"/>
              <a:t>Configure Pool Members Max Concurrent Connections</a:t>
            </a:r>
          </a:p>
          <a:p>
            <a:pPr lvl="1"/>
            <a:endParaRPr lang="en-US" dirty="0"/>
          </a:p>
        </p:txBody>
      </p:sp>
      <p:pic>
        <p:nvPicPr>
          <p:cNvPr id="7" name="Picture 6">
            <a:extLst>
              <a:ext uri="{FF2B5EF4-FFF2-40B4-BE49-F238E27FC236}">
                <a16:creationId xmlns:a16="http://schemas.microsoft.com/office/drawing/2014/main" id="{A2F02B3F-2CB7-4946-999C-1634138D30FD}"/>
              </a:ext>
            </a:extLst>
          </p:cNvPr>
          <p:cNvPicPr>
            <a:picLocks noChangeAspect="1"/>
          </p:cNvPicPr>
          <p:nvPr/>
        </p:nvPicPr>
        <p:blipFill rotWithShape="1">
          <a:blip r:embed="rId3"/>
          <a:srcRect t="1" b="-3757"/>
          <a:stretch/>
        </p:blipFill>
        <p:spPr>
          <a:xfrm>
            <a:off x="1873403" y="2334519"/>
            <a:ext cx="7958138" cy="4274231"/>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a:t>Server Pool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Pool Member</a:t>
            </a:r>
          </a:p>
          <a:p>
            <a:r>
              <a:rPr lang="en-US" dirty="0"/>
              <a:t>Max Concurrent Connections (2/2)</a:t>
            </a:r>
          </a:p>
        </p:txBody>
      </p:sp>
      <p:sp>
        <p:nvSpPr>
          <p:cNvPr id="6" name="Rectangle 5">
            <a:extLst>
              <a:ext uri="{FF2B5EF4-FFF2-40B4-BE49-F238E27FC236}">
                <a16:creationId xmlns:a16="http://schemas.microsoft.com/office/drawing/2014/main" id="{72EB527B-4078-414A-9ED1-A6E88A8C7B94}"/>
              </a:ext>
            </a:extLst>
          </p:cNvPr>
          <p:cNvSpPr/>
          <p:nvPr/>
        </p:nvSpPr>
        <p:spPr>
          <a:xfrm>
            <a:off x="8452624" y="4009378"/>
            <a:ext cx="386575" cy="492511"/>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 name="TextBox 7">
            <a:extLst>
              <a:ext uri="{FF2B5EF4-FFF2-40B4-BE49-F238E27FC236}">
                <a16:creationId xmlns:a16="http://schemas.microsoft.com/office/drawing/2014/main" id="{9FD53811-DEA6-4590-A8B2-4088D0A47FB7}"/>
              </a:ext>
            </a:extLst>
          </p:cNvPr>
          <p:cNvSpPr txBox="1"/>
          <p:nvPr/>
        </p:nvSpPr>
        <p:spPr>
          <a:xfrm>
            <a:off x="7622157" y="4776699"/>
            <a:ext cx="3016106" cy="861774"/>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Pool Member will not have more than this number of concurrent connections.</a:t>
            </a:r>
          </a:p>
          <a:p>
            <a:pPr lvl="0">
              <a:defRPr/>
            </a:pPr>
            <a:r>
              <a:rPr lang="en-US" sz="1000" dirty="0">
                <a:solidFill>
                  <a:schemeClr val="tx2"/>
                </a:solidFill>
                <a:latin typeface="Calibri" panose="020F0502020204030204" pitchFamily="34" charset="0"/>
              </a:rPr>
              <a:t>Note: Only exception is in case of Persistence (Source-IP or Cookie) when a former client has connections to that server and sends new connections.</a:t>
            </a:r>
          </a:p>
        </p:txBody>
      </p:sp>
      <p:cxnSp>
        <p:nvCxnSpPr>
          <p:cNvPr id="9" name="Straight Arrow Connector 8">
            <a:extLst>
              <a:ext uri="{FF2B5EF4-FFF2-40B4-BE49-F238E27FC236}">
                <a16:creationId xmlns:a16="http://schemas.microsoft.com/office/drawing/2014/main" id="{28C01815-C4B4-4FC9-8456-051559D58562}"/>
              </a:ext>
            </a:extLst>
          </p:cNvPr>
          <p:cNvCxnSpPr>
            <a:cxnSpLocks/>
          </p:cNvCxnSpPr>
          <p:nvPr/>
        </p:nvCxnSpPr>
        <p:spPr bwMode="gray">
          <a:xfrm flipH="1" flipV="1">
            <a:off x="8714547" y="4560694"/>
            <a:ext cx="239375" cy="20634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13D507D7-04C5-478E-A052-52D9083A1955}"/>
              </a:ext>
            </a:extLst>
          </p:cNvPr>
          <p:cNvSpPr/>
          <p:nvPr/>
        </p:nvSpPr>
        <p:spPr>
          <a:xfrm>
            <a:off x="6891454" y="130175"/>
            <a:ext cx="5033754" cy="1668315"/>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99" name="Picture 98">
            <a:extLst>
              <a:ext uri="{FF2B5EF4-FFF2-40B4-BE49-F238E27FC236}">
                <a16:creationId xmlns:a16="http://schemas.microsoft.com/office/drawing/2014/main" id="{E59A0C5D-0723-49C2-83F0-6F886E9EBD2D}"/>
              </a:ext>
            </a:extLst>
          </p:cNvPr>
          <p:cNvPicPr>
            <a:picLocks noChangeAspect="1"/>
          </p:cNvPicPr>
          <p:nvPr/>
        </p:nvPicPr>
        <p:blipFill>
          <a:blip r:embed="rId4"/>
          <a:stretch>
            <a:fillRect/>
          </a:stretch>
        </p:blipFill>
        <p:spPr>
          <a:xfrm>
            <a:off x="6984127" y="143641"/>
            <a:ext cx="4874175" cy="1668315"/>
          </a:xfrm>
          <a:prstGeom prst="rect">
            <a:avLst/>
          </a:prstGeom>
        </p:spPr>
      </p:pic>
    </p:spTree>
    <p:extLst>
      <p:ext uri="{BB962C8B-B14F-4D97-AF65-F5344CB8AC3E}">
        <p14:creationId xmlns:p14="http://schemas.microsoft.com/office/powerpoint/2010/main" val="240339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Server Pool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TCP Multiplexing is activated only if Pool is used in a L7 VIP.</a:t>
            </a:r>
          </a:p>
          <a:p>
            <a:pPr>
              <a:spcBef>
                <a:spcPts val="0"/>
              </a:spcBef>
              <a:buNone/>
            </a:pPr>
            <a:endParaRPr lang="en-US" sz="1600" dirty="0"/>
          </a:p>
          <a:p>
            <a:pPr>
              <a:spcBef>
                <a:spcPts val="0"/>
              </a:spcBef>
              <a:buNone/>
            </a:pPr>
            <a:r>
              <a:rPr lang="en-US" sz="1600" dirty="0"/>
              <a:t>With TCP Multiplexing, LB keeps TCP connections persistent to Pool Members.</a:t>
            </a:r>
          </a:p>
          <a:p>
            <a:pPr>
              <a:spcBef>
                <a:spcPts val="0"/>
              </a:spcBef>
              <a:buNone/>
            </a:pPr>
            <a:endParaRPr lang="en-US" sz="1600" dirty="0"/>
          </a:p>
          <a:p>
            <a:pPr>
              <a:spcBef>
                <a:spcPts val="0"/>
              </a:spcBef>
              <a:buNone/>
            </a:pPr>
            <a:r>
              <a:rPr lang="en-US" sz="1600" dirty="0"/>
              <a:t>Different clients requests will be forwarded to the same persistent Pool Member connection</a:t>
            </a:r>
          </a:p>
          <a:p>
            <a:pPr>
              <a:spcBef>
                <a:spcPts val="0"/>
              </a:spcBef>
              <a:buNone/>
            </a:pPr>
            <a:endParaRPr lang="en-US" sz="1600" dirty="0"/>
          </a:p>
          <a:p>
            <a:pPr>
              <a:spcBef>
                <a:spcPts val="0"/>
              </a:spcBef>
              <a:buNone/>
            </a:pPr>
            <a:endParaRPr lang="en-US" sz="1600" dirty="0"/>
          </a:p>
          <a:p>
            <a:pPr>
              <a:spcBef>
                <a:spcPts val="0"/>
              </a:spcBef>
              <a:buNone/>
            </a:pPr>
            <a:r>
              <a:rPr lang="en-US" sz="1600" dirty="0"/>
              <a:t>Servers have less concurrent connections, as well as less opening/closing connections.</a:t>
            </a:r>
          </a:p>
          <a:p>
            <a:pPr>
              <a:spcBef>
                <a:spcPts val="0"/>
              </a:spcBef>
              <a:buNone/>
            </a:pPr>
            <a:r>
              <a:rPr lang="en-US" sz="1600" dirty="0"/>
              <a:t>Thus they are faster.</a:t>
            </a:r>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Acceleration with TCP Multiplexing (1/2)</a:t>
            </a:r>
          </a:p>
        </p:txBody>
      </p:sp>
      <p:cxnSp>
        <p:nvCxnSpPr>
          <p:cNvPr id="101" name="Straight Connector 100">
            <a:extLst>
              <a:ext uri="{FF2B5EF4-FFF2-40B4-BE49-F238E27FC236}">
                <a16:creationId xmlns:a16="http://schemas.microsoft.com/office/drawing/2014/main" id="{09C69661-D9F9-485A-9247-729BE85EE7D9}"/>
              </a:ext>
            </a:extLst>
          </p:cNvPr>
          <p:cNvCxnSpPr>
            <a:cxnSpLocks/>
            <a:endCxn id="134" idx="1"/>
          </p:cNvCxnSpPr>
          <p:nvPr/>
        </p:nvCxnSpPr>
        <p:spPr>
          <a:xfrm>
            <a:off x="1256232" y="2918049"/>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90419491-10E8-459B-91D4-34877A765977}"/>
              </a:ext>
            </a:extLst>
          </p:cNvPr>
          <p:cNvCxnSpPr>
            <a:cxnSpLocks/>
            <a:endCxn id="153" idx="2"/>
          </p:cNvCxnSpPr>
          <p:nvPr/>
        </p:nvCxnSpPr>
        <p:spPr bwMode="auto">
          <a:xfrm>
            <a:off x="5753655" y="2552965"/>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A29309C1-1C30-4B35-9F52-768851DFEE1A}"/>
              </a:ext>
            </a:extLst>
          </p:cNvPr>
          <p:cNvCxnSpPr>
            <a:cxnSpLocks/>
          </p:cNvCxnSpPr>
          <p:nvPr/>
        </p:nvCxnSpPr>
        <p:spPr>
          <a:xfrm>
            <a:off x="5765130" y="2375958"/>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5547F15D-C06B-471F-B427-5725918D657E}"/>
              </a:ext>
            </a:extLst>
          </p:cNvPr>
          <p:cNvCxnSpPr>
            <a:cxnSpLocks/>
            <a:endCxn id="154" idx="2"/>
          </p:cNvCxnSpPr>
          <p:nvPr/>
        </p:nvCxnSpPr>
        <p:spPr bwMode="auto">
          <a:xfrm flipV="1">
            <a:off x="5753386" y="3007217"/>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8AB9C079-6856-408F-8978-9F12C1423B18}"/>
              </a:ext>
            </a:extLst>
          </p:cNvPr>
          <p:cNvCxnSpPr>
            <a:cxnSpLocks/>
            <a:endCxn id="155" idx="2"/>
          </p:cNvCxnSpPr>
          <p:nvPr/>
        </p:nvCxnSpPr>
        <p:spPr bwMode="auto">
          <a:xfrm>
            <a:off x="5753386" y="3467365"/>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28" name="Rounded Rectangle 109">
            <a:extLst>
              <a:ext uri="{FF2B5EF4-FFF2-40B4-BE49-F238E27FC236}">
                <a16:creationId xmlns:a16="http://schemas.microsoft.com/office/drawing/2014/main" id="{2485A384-A930-4A6C-8E55-B00E52DF18FD}"/>
              </a:ext>
            </a:extLst>
          </p:cNvPr>
          <p:cNvSpPr/>
          <p:nvPr/>
        </p:nvSpPr>
        <p:spPr>
          <a:xfrm>
            <a:off x="6119450" y="2262874"/>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cxnSp>
        <p:nvCxnSpPr>
          <p:cNvPr id="130" name="Straight Arrow Connector 129">
            <a:extLst>
              <a:ext uri="{FF2B5EF4-FFF2-40B4-BE49-F238E27FC236}">
                <a16:creationId xmlns:a16="http://schemas.microsoft.com/office/drawing/2014/main" id="{A6EF7C12-445D-4CB6-AD2D-F111F53ED3BE}"/>
              </a:ext>
            </a:extLst>
          </p:cNvPr>
          <p:cNvCxnSpPr>
            <a:cxnSpLocks/>
          </p:cNvCxnSpPr>
          <p:nvPr/>
        </p:nvCxnSpPr>
        <p:spPr>
          <a:xfrm flipV="1">
            <a:off x="4129075" y="2656895"/>
            <a:ext cx="1919478" cy="7249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31" name="TextBox 130">
            <a:extLst>
              <a:ext uri="{FF2B5EF4-FFF2-40B4-BE49-F238E27FC236}">
                <a16:creationId xmlns:a16="http://schemas.microsoft.com/office/drawing/2014/main" id="{12B9FD1C-68F6-4D4E-8050-6ED6A17866F2}"/>
              </a:ext>
            </a:extLst>
          </p:cNvPr>
          <p:cNvSpPr txBox="1"/>
          <p:nvPr/>
        </p:nvSpPr>
        <p:spPr>
          <a:xfrm>
            <a:off x="6768985" y="2193102"/>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32" name="TextBox 131">
            <a:extLst>
              <a:ext uri="{FF2B5EF4-FFF2-40B4-BE49-F238E27FC236}">
                <a16:creationId xmlns:a16="http://schemas.microsoft.com/office/drawing/2014/main" id="{84846191-4FFC-44E0-9AF4-F15DA392A050}"/>
              </a:ext>
            </a:extLst>
          </p:cNvPr>
          <p:cNvSpPr txBox="1"/>
          <p:nvPr/>
        </p:nvSpPr>
        <p:spPr>
          <a:xfrm>
            <a:off x="3469362" y="3238974"/>
            <a:ext cx="984565"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LB </a:t>
            </a:r>
          </a:p>
          <a:p>
            <a:r>
              <a:rPr lang="en-US" sz="1400" dirty="0">
                <a:solidFill>
                  <a:schemeClr val="accent1"/>
                </a:solidFill>
                <a:latin typeface="Calibri" panose="020F0502020204030204" pitchFamily="34" charset="0"/>
              </a:rPr>
              <a:t>L7 VIP only</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3328720" y="2616805"/>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39" name="Group 138">
            <a:extLst>
              <a:ext uri="{FF2B5EF4-FFF2-40B4-BE49-F238E27FC236}">
                <a16:creationId xmlns:a16="http://schemas.microsoft.com/office/drawing/2014/main" id="{FD166897-0B01-445C-9F03-5172CA39E7D2}"/>
              </a:ext>
            </a:extLst>
          </p:cNvPr>
          <p:cNvGrpSpPr>
            <a:grpSpLocks noChangeAspect="1"/>
          </p:cNvGrpSpPr>
          <p:nvPr/>
        </p:nvGrpSpPr>
        <p:grpSpPr>
          <a:xfrm>
            <a:off x="3716030" y="2480259"/>
            <a:ext cx="367442" cy="341459"/>
            <a:chOff x="6164076" y="2281030"/>
            <a:chExt cx="604651" cy="561895"/>
          </a:xfrm>
        </p:grpSpPr>
        <p:sp>
          <p:nvSpPr>
            <p:cNvPr id="140" name="TextBox 139">
              <a:extLst>
                <a:ext uri="{FF2B5EF4-FFF2-40B4-BE49-F238E27FC236}">
                  <a16:creationId xmlns:a16="http://schemas.microsoft.com/office/drawing/2014/main" id="{9438F05E-BD10-43C3-8CFC-43AB6EB2761B}"/>
                </a:ext>
              </a:extLst>
            </p:cNvPr>
            <p:cNvSpPr txBox="1"/>
            <p:nvPr/>
          </p:nvSpPr>
          <p:spPr>
            <a:xfrm>
              <a:off x="6164076" y="2539044"/>
              <a:ext cx="601883" cy="303881"/>
            </a:xfrm>
            <a:prstGeom prst="rect">
              <a:avLst/>
            </a:prstGeom>
            <a:solidFill>
              <a:schemeClr val="bg1"/>
            </a:solidFill>
            <a:ln>
              <a:solidFill>
                <a:schemeClr val="bg1"/>
              </a:solidFill>
            </a:ln>
          </p:spPr>
          <p:txBody>
            <a:bodyPr wrap="square" lIns="0" tIns="0" rIns="0" bIns="0" rtlCol="0">
              <a:spAutoFit/>
            </a:bodyPr>
            <a:lstStyle/>
            <a:p>
              <a:pPr algn="l">
                <a:spcAft>
                  <a:spcPts val="600"/>
                </a:spcAft>
              </a:pPr>
              <a:endParaRPr lang="en-US" sz="1200" dirty="0">
                <a:latin typeface="Calibri" panose="020F0502020204030204" pitchFamily="34" charset="0"/>
              </a:endParaRPr>
            </a:p>
          </p:txBody>
        </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6168855" y="2281030"/>
              <a:ext cx="599872" cy="557329"/>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153" name="Oval 152">
            <a:extLst>
              <a:ext uri="{FF2B5EF4-FFF2-40B4-BE49-F238E27FC236}">
                <a16:creationId xmlns:a16="http://schemas.microsoft.com/office/drawing/2014/main" id="{AE1AD4C2-C00C-4E30-B1DB-C7ED359F6999}"/>
              </a:ext>
            </a:extLst>
          </p:cNvPr>
          <p:cNvSpPr>
            <a:spLocks noChangeAspect="1"/>
          </p:cNvSpPr>
          <p:nvPr/>
        </p:nvSpPr>
        <p:spPr>
          <a:xfrm>
            <a:off x="6241084" y="237381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54" name="Oval 153">
            <a:extLst>
              <a:ext uri="{FF2B5EF4-FFF2-40B4-BE49-F238E27FC236}">
                <a16:creationId xmlns:a16="http://schemas.microsoft.com/office/drawing/2014/main" id="{59D4A9A2-09D4-4419-B9A6-345BA9EB08A4}"/>
              </a:ext>
            </a:extLst>
          </p:cNvPr>
          <p:cNvSpPr>
            <a:spLocks noChangeAspect="1"/>
          </p:cNvSpPr>
          <p:nvPr/>
        </p:nvSpPr>
        <p:spPr>
          <a:xfrm>
            <a:off x="6241084" y="282433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55" name="Oval 154">
            <a:extLst>
              <a:ext uri="{FF2B5EF4-FFF2-40B4-BE49-F238E27FC236}">
                <a16:creationId xmlns:a16="http://schemas.microsoft.com/office/drawing/2014/main" id="{EEC3A334-7C2C-4F9F-A59E-9AD64373E0AF}"/>
              </a:ext>
            </a:extLst>
          </p:cNvPr>
          <p:cNvSpPr>
            <a:spLocks noChangeAspect="1"/>
          </p:cNvSpPr>
          <p:nvPr/>
        </p:nvSpPr>
        <p:spPr>
          <a:xfrm>
            <a:off x="6241084" y="3288283"/>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156" name="Straight Connector 155">
            <a:extLst>
              <a:ext uri="{FF2B5EF4-FFF2-40B4-BE49-F238E27FC236}">
                <a16:creationId xmlns:a16="http://schemas.microsoft.com/office/drawing/2014/main" id="{EE6C78F7-1C1A-4177-AB58-4D90D12A109A}"/>
              </a:ext>
            </a:extLst>
          </p:cNvPr>
          <p:cNvCxnSpPr>
            <a:cxnSpLocks/>
            <a:stCxn id="134" idx="3"/>
          </p:cNvCxnSpPr>
          <p:nvPr/>
        </p:nvCxnSpPr>
        <p:spPr>
          <a:xfrm>
            <a:off x="3930968" y="2918049"/>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1" name="Straight Arrow Connector 160">
            <a:extLst>
              <a:ext uri="{FF2B5EF4-FFF2-40B4-BE49-F238E27FC236}">
                <a16:creationId xmlns:a16="http://schemas.microsoft.com/office/drawing/2014/main" id="{08D82227-331D-4EB8-8D85-A15CD0959DAD}"/>
              </a:ext>
            </a:extLst>
          </p:cNvPr>
          <p:cNvCxnSpPr>
            <a:cxnSpLocks/>
          </p:cNvCxnSpPr>
          <p:nvPr/>
        </p:nvCxnSpPr>
        <p:spPr>
          <a:xfrm>
            <a:off x="4159170" y="3003371"/>
            <a:ext cx="1861450" cy="124306"/>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62" name="TextBox 161">
            <a:extLst>
              <a:ext uri="{FF2B5EF4-FFF2-40B4-BE49-F238E27FC236}">
                <a16:creationId xmlns:a16="http://schemas.microsoft.com/office/drawing/2014/main" id="{9DF6BEB2-7B68-44BB-9082-97467B6FAB3C}"/>
              </a:ext>
            </a:extLst>
          </p:cNvPr>
          <p:cNvSpPr txBox="1"/>
          <p:nvPr/>
        </p:nvSpPr>
        <p:spPr>
          <a:xfrm>
            <a:off x="1365606" y="1777193"/>
            <a:ext cx="2038711" cy="461665"/>
          </a:xfrm>
          <a:prstGeom prst="rect">
            <a:avLst/>
          </a:prstGeom>
          <a:noFill/>
        </p:spPr>
        <p:txBody>
          <a:bodyPr wrap="square" rtlCol="0" anchor="b">
            <a:spAutoFit/>
          </a:bodyPr>
          <a:lstStyle/>
          <a:p>
            <a:pPr algn="ctr"/>
            <a:r>
              <a:rPr lang="en-US" sz="1200" dirty="0">
                <a:solidFill>
                  <a:schemeClr val="accent2"/>
                </a:solidFill>
                <a:latin typeface="Calibri" panose="020F0502020204030204" pitchFamily="34" charset="0"/>
              </a:rPr>
              <a:t>All Clients TCP connections are terminated on LB</a:t>
            </a:r>
          </a:p>
        </p:txBody>
      </p:sp>
      <p:grpSp>
        <p:nvGrpSpPr>
          <p:cNvPr id="244" name="Group 243">
            <a:extLst>
              <a:ext uri="{FF2B5EF4-FFF2-40B4-BE49-F238E27FC236}">
                <a16:creationId xmlns:a16="http://schemas.microsoft.com/office/drawing/2014/main" id="{D6E75522-2D02-49DF-B55B-B31BCBE7195A}"/>
              </a:ext>
            </a:extLst>
          </p:cNvPr>
          <p:cNvGrpSpPr/>
          <p:nvPr/>
        </p:nvGrpSpPr>
        <p:grpSpPr>
          <a:xfrm>
            <a:off x="576267" y="2244349"/>
            <a:ext cx="621857" cy="1225361"/>
            <a:chOff x="3386589" y="1994436"/>
            <a:chExt cx="621857" cy="1225361"/>
          </a:xfrm>
        </p:grpSpPr>
        <p:grpSp>
          <p:nvGrpSpPr>
            <p:cNvPr id="280" name="Group 279">
              <a:extLst>
                <a:ext uri="{FF2B5EF4-FFF2-40B4-BE49-F238E27FC236}">
                  <a16:creationId xmlns:a16="http://schemas.microsoft.com/office/drawing/2014/main" id="{059921A0-EF2C-4D5A-B532-DB417CF342FE}"/>
                </a:ext>
              </a:extLst>
            </p:cNvPr>
            <p:cNvGrpSpPr>
              <a:grpSpLocks noChangeAspect="1"/>
            </p:cNvGrpSpPr>
            <p:nvPr/>
          </p:nvGrpSpPr>
          <p:grpSpPr>
            <a:xfrm>
              <a:off x="3386589" y="1994436"/>
              <a:ext cx="618352" cy="573362"/>
              <a:chOff x="21532850" y="-24034750"/>
              <a:chExt cx="24393525" cy="22618700"/>
            </a:xfrm>
          </p:grpSpPr>
          <p:sp>
            <p:nvSpPr>
              <p:cNvPr id="297" name="Oval 42">
                <a:extLst>
                  <a:ext uri="{FF2B5EF4-FFF2-40B4-BE49-F238E27FC236}">
                    <a16:creationId xmlns:a16="http://schemas.microsoft.com/office/drawing/2014/main" id="{BB95233F-4F91-48A6-956E-8CF2E4EE22E0}"/>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8" name="Freeform 43">
                <a:extLst>
                  <a:ext uri="{FF2B5EF4-FFF2-40B4-BE49-F238E27FC236}">
                    <a16:creationId xmlns:a16="http://schemas.microsoft.com/office/drawing/2014/main" id="{CCCC1565-0123-41B1-87A2-877609B47473}"/>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9" name="Freeform 44">
                <a:extLst>
                  <a:ext uri="{FF2B5EF4-FFF2-40B4-BE49-F238E27FC236}">
                    <a16:creationId xmlns:a16="http://schemas.microsoft.com/office/drawing/2014/main" id="{F621E3DA-A253-494F-A44A-C97215D4625E}"/>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00" name="Freeform 45">
                <a:extLst>
                  <a:ext uri="{FF2B5EF4-FFF2-40B4-BE49-F238E27FC236}">
                    <a16:creationId xmlns:a16="http://schemas.microsoft.com/office/drawing/2014/main" id="{D80B1276-0285-4D44-BDB0-C80E69065975}"/>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01" name="Freeform 46">
                <a:extLst>
                  <a:ext uri="{FF2B5EF4-FFF2-40B4-BE49-F238E27FC236}">
                    <a16:creationId xmlns:a16="http://schemas.microsoft.com/office/drawing/2014/main" id="{BC7ACF5A-1FA7-42A8-A21A-6667ECB5513D}"/>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02" name="Oval 47">
                <a:extLst>
                  <a:ext uri="{FF2B5EF4-FFF2-40B4-BE49-F238E27FC236}">
                    <a16:creationId xmlns:a16="http://schemas.microsoft.com/office/drawing/2014/main" id="{2568A5DC-36F7-413A-8406-CD3E6826142F}"/>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03" name="Freeform 48">
                <a:extLst>
                  <a:ext uri="{FF2B5EF4-FFF2-40B4-BE49-F238E27FC236}">
                    <a16:creationId xmlns:a16="http://schemas.microsoft.com/office/drawing/2014/main" id="{2D8AC31F-E078-46FD-8F7F-C92F2FF7DBBE}"/>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04" name="Freeform 49">
                <a:extLst>
                  <a:ext uri="{FF2B5EF4-FFF2-40B4-BE49-F238E27FC236}">
                    <a16:creationId xmlns:a16="http://schemas.microsoft.com/office/drawing/2014/main" id="{78B7ACE1-4B2C-4B8B-8DE0-00EBEB0E2C16}"/>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05" name="Freeform 50">
                <a:extLst>
                  <a:ext uri="{FF2B5EF4-FFF2-40B4-BE49-F238E27FC236}">
                    <a16:creationId xmlns:a16="http://schemas.microsoft.com/office/drawing/2014/main" id="{EB7AD235-8A15-4714-B1D9-EC7D1199791D}"/>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06" name="Freeform 51">
                <a:extLst>
                  <a:ext uri="{FF2B5EF4-FFF2-40B4-BE49-F238E27FC236}">
                    <a16:creationId xmlns:a16="http://schemas.microsoft.com/office/drawing/2014/main" id="{7E9A97CC-84BF-4C7C-922A-4B67EADF9541}"/>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07" name="Oval 52">
                <a:extLst>
                  <a:ext uri="{FF2B5EF4-FFF2-40B4-BE49-F238E27FC236}">
                    <a16:creationId xmlns:a16="http://schemas.microsoft.com/office/drawing/2014/main" id="{1CC2F7EA-F37A-4724-8DF5-D7B070D05A31}"/>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08" name="Freeform 53">
                <a:extLst>
                  <a:ext uri="{FF2B5EF4-FFF2-40B4-BE49-F238E27FC236}">
                    <a16:creationId xmlns:a16="http://schemas.microsoft.com/office/drawing/2014/main" id="{F1BE6CCC-DB74-4333-82A0-48ADECAF850D}"/>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09" name="Freeform 54">
                <a:extLst>
                  <a:ext uri="{FF2B5EF4-FFF2-40B4-BE49-F238E27FC236}">
                    <a16:creationId xmlns:a16="http://schemas.microsoft.com/office/drawing/2014/main" id="{97D32B87-9111-4AC9-BD0A-4B3DDEF06BCC}"/>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10" name="Freeform 55">
                <a:extLst>
                  <a:ext uri="{FF2B5EF4-FFF2-40B4-BE49-F238E27FC236}">
                    <a16:creationId xmlns:a16="http://schemas.microsoft.com/office/drawing/2014/main" id="{85275943-8B89-4E05-9237-D0EF8CE2EFC0}"/>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11" name="Freeform 56">
                <a:extLst>
                  <a:ext uri="{FF2B5EF4-FFF2-40B4-BE49-F238E27FC236}">
                    <a16:creationId xmlns:a16="http://schemas.microsoft.com/office/drawing/2014/main" id="{B57A2A72-0F2F-4C55-A74A-8A06957800F9}"/>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281" name="Group 280">
              <a:extLst>
                <a:ext uri="{FF2B5EF4-FFF2-40B4-BE49-F238E27FC236}">
                  <a16:creationId xmlns:a16="http://schemas.microsoft.com/office/drawing/2014/main" id="{55423A58-0A12-4771-A141-B32E7C2313FF}"/>
                </a:ext>
              </a:extLst>
            </p:cNvPr>
            <p:cNvGrpSpPr>
              <a:grpSpLocks noChangeAspect="1"/>
            </p:cNvGrpSpPr>
            <p:nvPr/>
          </p:nvGrpSpPr>
          <p:grpSpPr>
            <a:xfrm>
              <a:off x="3390094" y="2646435"/>
              <a:ext cx="618352" cy="573362"/>
              <a:chOff x="21532850" y="-24034750"/>
              <a:chExt cx="24393525" cy="22618700"/>
            </a:xfrm>
          </p:grpSpPr>
          <p:sp>
            <p:nvSpPr>
              <p:cNvPr id="282" name="Oval 42">
                <a:extLst>
                  <a:ext uri="{FF2B5EF4-FFF2-40B4-BE49-F238E27FC236}">
                    <a16:creationId xmlns:a16="http://schemas.microsoft.com/office/drawing/2014/main" id="{143D388E-1461-43F0-8B61-712BFCA98C88}"/>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3" name="Freeform 43">
                <a:extLst>
                  <a:ext uri="{FF2B5EF4-FFF2-40B4-BE49-F238E27FC236}">
                    <a16:creationId xmlns:a16="http://schemas.microsoft.com/office/drawing/2014/main" id="{A6F538BC-C2BE-427C-A546-2EFBDF2255AF}"/>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4" name="Freeform 44">
                <a:extLst>
                  <a:ext uri="{FF2B5EF4-FFF2-40B4-BE49-F238E27FC236}">
                    <a16:creationId xmlns:a16="http://schemas.microsoft.com/office/drawing/2014/main" id="{5474F5B4-135B-458E-BC57-A740A8AAEA7F}"/>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5" name="Freeform 45">
                <a:extLst>
                  <a:ext uri="{FF2B5EF4-FFF2-40B4-BE49-F238E27FC236}">
                    <a16:creationId xmlns:a16="http://schemas.microsoft.com/office/drawing/2014/main" id="{BDCBFA3B-0D66-4005-9A58-E5981957A1D5}"/>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6" name="Freeform 46">
                <a:extLst>
                  <a:ext uri="{FF2B5EF4-FFF2-40B4-BE49-F238E27FC236}">
                    <a16:creationId xmlns:a16="http://schemas.microsoft.com/office/drawing/2014/main" id="{6E2D697F-8F53-429F-9B7D-732B84B896C7}"/>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7" name="Oval 47">
                <a:extLst>
                  <a:ext uri="{FF2B5EF4-FFF2-40B4-BE49-F238E27FC236}">
                    <a16:creationId xmlns:a16="http://schemas.microsoft.com/office/drawing/2014/main" id="{12A0FB62-C932-4381-AB8D-E5FFA4D88C28}"/>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8" name="Freeform 48">
                <a:extLst>
                  <a:ext uri="{FF2B5EF4-FFF2-40B4-BE49-F238E27FC236}">
                    <a16:creationId xmlns:a16="http://schemas.microsoft.com/office/drawing/2014/main" id="{DCE8F78A-4709-4101-8B68-68469D5305E6}"/>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9" name="Freeform 49">
                <a:extLst>
                  <a:ext uri="{FF2B5EF4-FFF2-40B4-BE49-F238E27FC236}">
                    <a16:creationId xmlns:a16="http://schemas.microsoft.com/office/drawing/2014/main" id="{6C256BA8-1287-4356-938C-B7DF8614E529}"/>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0" name="Freeform 50">
                <a:extLst>
                  <a:ext uri="{FF2B5EF4-FFF2-40B4-BE49-F238E27FC236}">
                    <a16:creationId xmlns:a16="http://schemas.microsoft.com/office/drawing/2014/main" id="{75F1CCDD-3288-4E86-A544-6DF0129F0B24}"/>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1" name="Freeform 51">
                <a:extLst>
                  <a:ext uri="{FF2B5EF4-FFF2-40B4-BE49-F238E27FC236}">
                    <a16:creationId xmlns:a16="http://schemas.microsoft.com/office/drawing/2014/main" id="{E6DD7C12-FB76-4F74-9758-9965F099DC8F}"/>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2" name="Oval 52">
                <a:extLst>
                  <a:ext uri="{FF2B5EF4-FFF2-40B4-BE49-F238E27FC236}">
                    <a16:creationId xmlns:a16="http://schemas.microsoft.com/office/drawing/2014/main" id="{687CA113-F6C9-494C-8D77-20A7567E03BF}"/>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3" name="Freeform 53">
                <a:extLst>
                  <a:ext uri="{FF2B5EF4-FFF2-40B4-BE49-F238E27FC236}">
                    <a16:creationId xmlns:a16="http://schemas.microsoft.com/office/drawing/2014/main" id="{8E44F90D-8598-491B-B5B1-88BF05DBCC08}"/>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4" name="Freeform 54">
                <a:extLst>
                  <a:ext uri="{FF2B5EF4-FFF2-40B4-BE49-F238E27FC236}">
                    <a16:creationId xmlns:a16="http://schemas.microsoft.com/office/drawing/2014/main" id="{A0FB73D3-128F-45A9-A178-EB2FFB1AB061}"/>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5" name="Freeform 55">
                <a:extLst>
                  <a:ext uri="{FF2B5EF4-FFF2-40B4-BE49-F238E27FC236}">
                    <a16:creationId xmlns:a16="http://schemas.microsoft.com/office/drawing/2014/main" id="{15281E17-E093-459B-A85E-520937CFD137}"/>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6" name="Freeform 56">
                <a:extLst>
                  <a:ext uri="{FF2B5EF4-FFF2-40B4-BE49-F238E27FC236}">
                    <a16:creationId xmlns:a16="http://schemas.microsoft.com/office/drawing/2014/main" id="{6014B320-14C8-4CE2-897A-9410BB842B62}"/>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312" name="Straight Arrow Connector 311">
            <a:extLst>
              <a:ext uri="{FF2B5EF4-FFF2-40B4-BE49-F238E27FC236}">
                <a16:creationId xmlns:a16="http://schemas.microsoft.com/office/drawing/2014/main" id="{B087444A-E54B-4070-9FF3-C8D2D007B95A}"/>
              </a:ext>
            </a:extLst>
          </p:cNvPr>
          <p:cNvCxnSpPr>
            <a:cxnSpLocks/>
          </p:cNvCxnSpPr>
          <p:nvPr/>
        </p:nvCxnSpPr>
        <p:spPr>
          <a:xfrm>
            <a:off x="1513768" y="2350084"/>
            <a:ext cx="1710318"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14" name="Straight Arrow Connector 313">
            <a:extLst>
              <a:ext uri="{FF2B5EF4-FFF2-40B4-BE49-F238E27FC236}">
                <a16:creationId xmlns:a16="http://schemas.microsoft.com/office/drawing/2014/main" id="{CFA52014-0827-47CA-8527-8E1B77CA5C64}"/>
              </a:ext>
            </a:extLst>
          </p:cNvPr>
          <p:cNvCxnSpPr>
            <a:cxnSpLocks/>
          </p:cNvCxnSpPr>
          <p:nvPr/>
        </p:nvCxnSpPr>
        <p:spPr>
          <a:xfrm>
            <a:off x="1513768" y="2237543"/>
            <a:ext cx="1710318"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18" name="Straight Arrow Connector 317">
            <a:extLst>
              <a:ext uri="{FF2B5EF4-FFF2-40B4-BE49-F238E27FC236}">
                <a16:creationId xmlns:a16="http://schemas.microsoft.com/office/drawing/2014/main" id="{9B19C696-4341-4765-ABD1-12925AA8B11B}"/>
              </a:ext>
            </a:extLst>
          </p:cNvPr>
          <p:cNvCxnSpPr>
            <a:cxnSpLocks/>
          </p:cNvCxnSpPr>
          <p:nvPr/>
        </p:nvCxnSpPr>
        <p:spPr>
          <a:xfrm>
            <a:off x="4159170" y="3206696"/>
            <a:ext cx="1888366" cy="330157"/>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19" name="TextBox 318">
            <a:extLst>
              <a:ext uri="{FF2B5EF4-FFF2-40B4-BE49-F238E27FC236}">
                <a16:creationId xmlns:a16="http://schemas.microsoft.com/office/drawing/2014/main" id="{C146A451-F259-4858-98EA-D6068D725F22}"/>
              </a:ext>
            </a:extLst>
          </p:cNvPr>
          <p:cNvSpPr txBox="1"/>
          <p:nvPr/>
        </p:nvSpPr>
        <p:spPr>
          <a:xfrm>
            <a:off x="4080739" y="1777193"/>
            <a:ext cx="2275454" cy="461665"/>
          </a:xfrm>
          <a:prstGeom prst="rect">
            <a:avLst/>
          </a:prstGeom>
          <a:noFill/>
        </p:spPr>
        <p:txBody>
          <a:bodyPr wrap="square" rtlCol="0" anchor="b">
            <a:spAutoFit/>
          </a:bodyPr>
          <a:lstStyle/>
          <a:p>
            <a:pPr algn="ctr"/>
            <a:r>
              <a:rPr lang="en-US" sz="1200" dirty="0">
                <a:solidFill>
                  <a:schemeClr val="accent2"/>
                </a:solidFill>
                <a:latin typeface="Calibri" panose="020F0502020204030204" pitchFamily="34" charset="0"/>
              </a:rPr>
              <a:t>Persistent TCP connections between LB and Pool Members</a:t>
            </a:r>
          </a:p>
        </p:txBody>
      </p:sp>
      <p:cxnSp>
        <p:nvCxnSpPr>
          <p:cNvPr id="320" name="Straight Arrow Connector 319">
            <a:extLst>
              <a:ext uri="{FF2B5EF4-FFF2-40B4-BE49-F238E27FC236}">
                <a16:creationId xmlns:a16="http://schemas.microsoft.com/office/drawing/2014/main" id="{461C0F9C-64AA-4E6C-9C1E-E272C4BA6AB1}"/>
              </a:ext>
            </a:extLst>
          </p:cNvPr>
          <p:cNvCxnSpPr>
            <a:cxnSpLocks/>
          </p:cNvCxnSpPr>
          <p:nvPr/>
        </p:nvCxnSpPr>
        <p:spPr>
          <a:xfrm>
            <a:off x="1511261" y="2572079"/>
            <a:ext cx="1715333"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1" name="Straight Arrow Connector 320">
            <a:extLst>
              <a:ext uri="{FF2B5EF4-FFF2-40B4-BE49-F238E27FC236}">
                <a16:creationId xmlns:a16="http://schemas.microsoft.com/office/drawing/2014/main" id="{A010F12A-B45A-4154-833E-237B8F06B2E2}"/>
              </a:ext>
            </a:extLst>
          </p:cNvPr>
          <p:cNvCxnSpPr>
            <a:cxnSpLocks/>
          </p:cNvCxnSpPr>
          <p:nvPr/>
        </p:nvCxnSpPr>
        <p:spPr>
          <a:xfrm>
            <a:off x="1513642" y="2459538"/>
            <a:ext cx="1710570"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2" name="Straight Arrow Connector 321">
            <a:extLst>
              <a:ext uri="{FF2B5EF4-FFF2-40B4-BE49-F238E27FC236}">
                <a16:creationId xmlns:a16="http://schemas.microsoft.com/office/drawing/2014/main" id="{33737DF2-0179-40AE-94A4-A1A4A5DFA026}"/>
              </a:ext>
            </a:extLst>
          </p:cNvPr>
          <p:cNvCxnSpPr>
            <a:cxnSpLocks/>
          </p:cNvCxnSpPr>
          <p:nvPr/>
        </p:nvCxnSpPr>
        <p:spPr>
          <a:xfrm>
            <a:off x="1508880" y="2798103"/>
            <a:ext cx="1720095"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CFF96646-379D-4C21-A5EA-F09A795A029D}"/>
              </a:ext>
            </a:extLst>
          </p:cNvPr>
          <p:cNvCxnSpPr>
            <a:cxnSpLocks/>
          </p:cNvCxnSpPr>
          <p:nvPr/>
        </p:nvCxnSpPr>
        <p:spPr>
          <a:xfrm>
            <a:off x="1508880" y="2685562"/>
            <a:ext cx="1720095"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4" name="Straight Arrow Connector 323">
            <a:extLst>
              <a:ext uri="{FF2B5EF4-FFF2-40B4-BE49-F238E27FC236}">
                <a16:creationId xmlns:a16="http://schemas.microsoft.com/office/drawing/2014/main" id="{A7C8F3D3-D89F-4E4E-851C-F5B2BE8EA5AF}"/>
              </a:ext>
            </a:extLst>
          </p:cNvPr>
          <p:cNvCxnSpPr>
            <a:cxnSpLocks/>
          </p:cNvCxnSpPr>
          <p:nvPr/>
        </p:nvCxnSpPr>
        <p:spPr>
          <a:xfrm>
            <a:off x="1511387" y="3201375"/>
            <a:ext cx="1715081"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5" name="Straight Arrow Connector 324">
            <a:extLst>
              <a:ext uri="{FF2B5EF4-FFF2-40B4-BE49-F238E27FC236}">
                <a16:creationId xmlns:a16="http://schemas.microsoft.com/office/drawing/2014/main" id="{508029F9-CC5E-4BE2-AF9F-57C6F4D54B33}"/>
              </a:ext>
            </a:extLst>
          </p:cNvPr>
          <p:cNvCxnSpPr>
            <a:cxnSpLocks/>
          </p:cNvCxnSpPr>
          <p:nvPr/>
        </p:nvCxnSpPr>
        <p:spPr>
          <a:xfrm>
            <a:off x="1509006" y="3088834"/>
            <a:ext cx="1719843"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6" name="Straight Arrow Connector 325">
            <a:extLst>
              <a:ext uri="{FF2B5EF4-FFF2-40B4-BE49-F238E27FC236}">
                <a16:creationId xmlns:a16="http://schemas.microsoft.com/office/drawing/2014/main" id="{A594E4AB-F83A-488C-AA4C-1D0C3E32BB78}"/>
              </a:ext>
            </a:extLst>
          </p:cNvPr>
          <p:cNvCxnSpPr>
            <a:cxnSpLocks/>
          </p:cNvCxnSpPr>
          <p:nvPr/>
        </p:nvCxnSpPr>
        <p:spPr>
          <a:xfrm>
            <a:off x="1508880" y="3423370"/>
            <a:ext cx="1720095"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7" name="Straight Arrow Connector 326">
            <a:extLst>
              <a:ext uri="{FF2B5EF4-FFF2-40B4-BE49-F238E27FC236}">
                <a16:creationId xmlns:a16="http://schemas.microsoft.com/office/drawing/2014/main" id="{975D9987-CAFC-4DDE-A734-CC998421A0E0}"/>
              </a:ext>
            </a:extLst>
          </p:cNvPr>
          <p:cNvCxnSpPr>
            <a:cxnSpLocks/>
          </p:cNvCxnSpPr>
          <p:nvPr/>
        </p:nvCxnSpPr>
        <p:spPr>
          <a:xfrm>
            <a:off x="1511261" y="3310829"/>
            <a:ext cx="1715333"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8" name="Straight Arrow Connector 327">
            <a:extLst>
              <a:ext uri="{FF2B5EF4-FFF2-40B4-BE49-F238E27FC236}">
                <a16:creationId xmlns:a16="http://schemas.microsoft.com/office/drawing/2014/main" id="{31B46EF4-78C8-4797-9C8B-4507D1F0A13F}"/>
              </a:ext>
            </a:extLst>
          </p:cNvPr>
          <p:cNvCxnSpPr>
            <a:cxnSpLocks/>
          </p:cNvCxnSpPr>
          <p:nvPr/>
        </p:nvCxnSpPr>
        <p:spPr>
          <a:xfrm>
            <a:off x="1508880" y="3649394"/>
            <a:ext cx="1720095"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9" name="Straight Arrow Connector 328">
            <a:extLst>
              <a:ext uri="{FF2B5EF4-FFF2-40B4-BE49-F238E27FC236}">
                <a16:creationId xmlns:a16="http://schemas.microsoft.com/office/drawing/2014/main" id="{7D09AA55-8025-4587-8DCD-4C95C1CF97EB}"/>
              </a:ext>
            </a:extLst>
          </p:cNvPr>
          <p:cNvCxnSpPr>
            <a:cxnSpLocks/>
          </p:cNvCxnSpPr>
          <p:nvPr/>
        </p:nvCxnSpPr>
        <p:spPr>
          <a:xfrm>
            <a:off x="1508880" y="3536853"/>
            <a:ext cx="1720095" cy="0"/>
          </a:xfrm>
          <a:prstGeom prst="straightConnector1">
            <a:avLst/>
          </a:prstGeom>
          <a:ln w="38100">
            <a:solidFill>
              <a:schemeClr val="accent2"/>
            </a:solidFill>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31" name="Straight Arrow Connector 330">
            <a:extLst>
              <a:ext uri="{FF2B5EF4-FFF2-40B4-BE49-F238E27FC236}">
                <a16:creationId xmlns:a16="http://schemas.microsoft.com/office/drawing/2014/main" id="{F6CD3A6B-FE04-4758-9E89-048A79B053B3}"/>
              </a:ext>
            </a:extLst>
          </p:cNvPr>
          <p:cNvCxnSpPr>
            <a:cxnSpLocks/>
          </p:cNvCxnSpPr>
          <p:nvPr/>
        </p:nvCxnSpPr>
        <p:spPr>
          <a:xfrm>
            <a:off x="1450992" y="4638529"/>
            <a:ext cx="1819586"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32" name="TextBox 331">
            <a:extLst>
              <a:ext uri="{FF2B5EF4-FFF2-40B4-BE49-F238E27FC236}">
                <a16:creationId xmlns:a16="http://schemas.microsoft.com/office/drawing/2014/main" id="{7E21C0EA-5A35-4968-86CD-9DDFBD498494}"/>
              </a:ext>
            </a:extLst>
          </p:cNvPr>
          <p:cNvSpPr txBox="1"/>
          <p:nvPr/>
        </p:nvSpPr>
        <p:spPr>
          <a:xfrm>
            <a:off x="1508880" y="4074445"/>
            <a:ext cx="2077846" cy="535531"/>
          </a:xfrm>
          <a:prstGeom prst="rect">
            <a:avLst/>
          </a:prstGeom>
          <a:noFill/>
        </p:spPr>
        <p:txBody>
          <a:bodyPr wrap="square" rtlCol="0" anchor="b">
            <a:spAutoFit/>
          </a:bodyPr>
          <a:lstStyle/>
          <a:p>
            <a:pPr fontAlgn="base">
              <a:spcBef>
                <a:spcPct val="0"/>
              </a:spcBef>
              <a:spcAft>
                <a:spcPct val="40000"/>
              </a:spcAft>
            </a:pPr>
            <a:r>
              <a:rPr lang="en-US" sz="1200" dirty="0">
                <a:solidFill>
                  <a:schemeClr val="tx2"/>
                </a:solidFill>
                <a:latin typeface="Calibri" panose="020F0502020204030204" pitchFamily="34" charset="0"/>
              </a:rPr>
              <a:t>Client1:2000 =&gt; VIP1:80</a:t>
            </a:r>
          </a:p>
          <a:p>
            <a:pPr fontAlgn="base">
              <a:spcBef>
                <a:spcPct val="0"/>
              </a:spcBef>
              <a:spcAft>
                <a:spcPct val="40000"/>
              </a:spcAft>
            </a:pPr>
            <a:r>
              <a:rPr lang="en-US" sz="1200" dirty="0">
                <a:solidFill>
                  <a:schemeClr val="tx2"/>
                </a:solidFill>
                <a:latin typeface="Calibri" panose="020F0502020204030204" pitchFamily="34" charset="0"/>
              </a:rPr>
              <a:t>GET /page1.php</a:t>
            </a:r>
            <a:endParaRPr lang="en-US" sz="2000" dirty="0">
              <a:solidFill>
                <a:schemeClr val="tx2"/>
              </a:solidFill>
              <a:latin typeface="Calibri" panose="020F0502020204030204" pitchFamily="34" charset="0"/>
            </a:endParaRPr>
          </a:p>
        </p:txBody>
      </p:sp>
      <p:cxnSp>
        <p:nvCxnSpPr>
          <p:cNvPr id="333" name="Straight Arrow Connector 332">
            <a:extLst>
              <a:ext uri="{FF2B5EF4-FFF2-40B4-BE49-F238E27FC236}">
                <a16:creationId xmlns:a16="http://schemas.microsoft.com/office/drawing/2014/main" id="{07F103E7-C06D-431B-8ABE-28D79F426C2F}"/>
              </a:ext>
            </a:extLst>
          </p:cNvPr>
          <p:cNvCxnSpPr>
            <a:cxnSpLocks/>
          </p:cNvCxnSpPr>
          <p:nvPr/>
        </p:nvCxnSpPr>
        <p:spPr>
          <a:xfrm>
            <a:off x="4201034" y="4638529"/>
            <a:ext cx="1819586"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34" name="TextBox 333">
            <a:extLst>
              <a:ext uri="{FF2B5EF4-FFF2-40B4-BE49-F238E27FC236}">
                <a16:creationId xmlns:a16="http://schemas.microsoft.com/office/drawing/2014/main" id="{54A64EFC-747C-4631-AA44-8637DA70C1A2}"/>
              </a:ext>
            </a:extLst>
          </p:cNvPr>
          <p:cNvSpPr txBox="1"/>
          <p:nvPr/>
        </p:nvSpPr>
        <p:spPr>
          <a:xfrm>
            <a:off x="4208469" y="4074445"/>
            <a:ext cx="2147724" cy="535531"/>
          </a:xfrm>
          <a:prstGeom prst="rect">
            <a:avLst/>
          </a:prstGeom>
          <a:noFill/>
        </p:spPr>
        <p:txBody>
          <a:bodyPr wrap="square" rtlCol="0" anchor="b">
            <a:spAutoFit/>
          </a:bodyPr>
          <a:lstStyle/>
          <a:p>
            <a:pPr fontAlgn="base">
              <a:spcBef>
                <a:spcPct val="0"/>
              </a:spcBef>
              <a:spcAft>
                <a:spcPct val="40000"/>
              </a:spcAft>
            </a:pPr>
            <a:r>
              <a:rPr lang="en-US" sz="1200" dirty="0">
                <a:solidFill>
                  <a:schemeClr val="tx2"/>
                </a:solidFill>
                <a:latin typeface="Calibri" panose="020F0502020204030204" pitchFamily="34" charset="0"/>
              </a:rPr>
              <a:t>LB-SNAT:6000 =&gt; S1:80</a:t>
            </a:r>
          </a:p>
          <a:p>
            <a:pPr fontAlgn="base">
              <a:spcBef>
                <a:spcPct val="0"/>
              </a:spcBef>
              <a:spcAft>
                <a:spcPct val="40000"/>
              </a:spcAft>
            </a:pPr>
            <a:r>
              <a:rPr lang="en-US" sz="1200" dirty="0">
                <a:solidFill>
                  <a:schemeClr val="tx2"/>
                </a:solidFill>
                <a:latin typeface="Calibri" panose="020F0502020204030204" pitchFamily="34" charset="0"/>
              </a:rPr>
              <a:t>GET /page1.php</a:t>
            </a:r>
            <a:endParaRPr lang="en-US" sz="2000" dirty="0">
              <a:solidFill>
                <a:schemeClr val="tx2"/>
              </a:solidFill>
              <a:latin typeface="Calibri" panose="020F0502020204030204" pitchFamily="34" charset="0"/>
            </a:endParaRPr>
          </a:p>
        </p:txBody>
      </p:sp>
      <p:grpSp>
        <p:nvGrpSpPr>
          <p:cNvPr id="27" name="Group 26">
            <a:extLst>
              <a:ext uri="{FF2B5EF4-FFF2-40B4-BE49-F238E27FC236}">
                <a16:creationId xmlns:a16="http://schemas.microsoft.com/office/drawing/2014/main" id="{C3337883-EF0C-4FFA-B28F-071EB629AA78}"/>
              </a:ext>
            </a:extLst>
          </p:cNvPr>
          <p:cNvGrpSpPr>
            <a:grpSpLocks noChangeAspect="1"/>
          </p:cNvGrpSpPr>
          <p:nvPr/>
        </p:nvGrpSpPr>
        <p:grpSpPr>
          <a:xfrm>
            <a:off x="725044" y="4213649"/>
            <a:ext cx="365760" cy="365810"/>
            <a:chOff x="636516" y="5234143"/>
            <a:chExt cx="290625" cy="290665"/>
          </a:xfrm>
        </p:grpSpPr>
        <p:sp>
          <p:nvSpPr>
            <p:cNvPr id="338" name="Oval 42">
              <a:extLst>
                <a:ext uri="{FF2B5EF4-FFF2-40B4-BE49-F238E27FC236}">
                  <a16:creationId xmlns:a16="http://schemas.microsoft.com/office/drawing/2014/main" id="{A840F476-5291-4D7B-BEB9-743E233B2314}"/>
                </a:ext>
              </a:extLst>
            </p:cNvPr>
            <p:cNvSpPr>
              <a:spLocks noChangeArrowheads="1"/>
            </p:cNvSpPr>
            <p:nvPr/>
          </p:nvSpPr>
          <p:spPr bwMode="auto">
            <a:xfrm>
              <a:off x="636516" y="5234143"/>
              <a:ext cx="290625" cy="290665"/>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39" name="Freeform 43">
              <a:extLst>
                <a:ext uri="{FF2B5EF4-FFF2-40B4-BE49-F238E27FC236}">
                  <a16:creationId xmlns:a16="http://schemas.microsoft.com/office/drawing/2014/main" id="{A8FE05C1-7235-44E3-80CB-6BE5CF95A1D9}"/>
                </a:ext>
              </a:extLst>
            </p:cNvPr>
            <p:cNvSpPr>
              <a:spLocks/>
            </p:cNvSpPr>
            <p:nvPr/>
          </p:nvSpPr>
          <p:spPr bwMode="auto">
            <a:xfrm>
              <a:off x="715550" y="5406136"/>
              <a:ext cx="132556" cy="118672"/>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40" name="Freeform 44">
              <a:extLst>
                <a:ext uri="{FF2B5EF4-FFF2-40B4-BE49-F238E27FC236}">
                  <a16:creationId xmlns:a16="http://schemas.microsoft.com/office/drawing/2014/main" id="{037E11CA-1C3C-40B3-BF60-412C57541550}"/>
                </a:ext>
              </a:extLst>
            </p:cNvPr>
            <p:cNvSpPr>
              <a:spLocks/>
            </p:cNvSpPr>
            <p:nvPr/>
          </p:nvSpPr>
          <p:spPr bwMode="auto">
            <a:xfrm>
              <a:off x="715550" y="5491810"/>
              <a:ext cx="132556" cy="3299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41" name="Freeform 45">
              <a:extLst>
                <a:ext uri="{FF2B5EF4-FFF2-40B4-BE49-F238E27FC236}">
                  <a16:creationId xmlns:a16="http://schemas.microsoft.com/office/drawing/2014/main" id="{D06E44E3-BC56-4DDC-B5F5-81F04EB84BC2}"/>
                </a:ext>
              </a:extLst>
            </p:cNvPr>
            <p:cNvSpPr>
              <a:spLocks/>
            </p:cNvSpPr>
            <p:nvPr/>
          </p:nvSpPr>
          <p:spPr bwMode="auto">
            <a:xfrm>
              <a:off x="738850" y="5301789"/>
              <a:ext cx="85956" cy="85956"/>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42" name="Freeform 46">
              <a:extLst>
                <a:ext uri="{FF2B5EF4-FFF2-40B4-BE49-F238E27FC236}">
                  <a16:creationId xmlns:a16="http://schemas.microsoft.com/office/drawing/2014/main" id="{2D41C521-A749-4101-8DA8-C8DF3BBC92B8}"/>
                </a:ext>
              </a:extLst>
            </p:cNvPr>
            <p:cNvSpPr>
              <a:spLocks/>
            </p:cNvSpPr>
            <p:nvPr/>
          </p:nvSpPr>
          <p:spPr bwMode="auto">
            <a:xfrm>
              <a:off x="738850" y="5301789"/>
              <a:ext cx="73401" cy="73441"/>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26" name="Group 25">
            <a:extLst>
              <a:ext uri="{FF2B5EF4-FFF2-40B4-BE49-F238E27FC236}">
                <a16:creationId xmlns:a16="http://schemas.microsoft.com/office/drawing/2014/main" id="{52BB344F-F2CF-4A0F-AEC5-878A02714D23}"/>
              </a:ext>
            </a:extLst>
          </p:cNvPr>
          <p:cNvGrpSpPr>
            <a:grpSpLocks noChangeAspect="1"/>
          </p:cNvGrpSpPr>
          <p:nvPr/>
        </p:nvGrpSpPr>
        <p:grpSpPr>
          <a:xfrm>
            <a:off x="725094" y="5437880"/>
            <a:ext cx="365710" cy="365760"/>
            <a:chOff x="800379" y="5516840"/>
            <a:chExt cx="290625" cy="290665"/>
          </a:xfrm>
        </p:grpSpPr>
        <p:sp>
          <p:nvSpPr>
            <p:cNvPr id="343" name="Oval 47">
              <a:extLst>
                <a:ext uri="{FF2B5EF4-FFF2-40B4-BE49-F238E27FC236}">
                  <a16:creationId xmlns:a16="http://schemas.microsoft.com/office/drawing/2014/main" id="{CF6E034B-DA9F-484F-9E26-567E3A756BEF}"/>
                </a:ext>
              </a:extLst>
            </p:cNvPr>
            <p:cNvSpPr>
              <a:spLocks noChangeArrowheads="1"/>
            </p:cNvSpPr>
            <p:nvPr/>
          </p:nvSpPr>
          <p:spPr bwMode="auto">
            <a:xfrm>
              <a:off x="800379" y="5516840"/>
              <a:ext cx="290625" cy="290665"/>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44" name="Freeform 48">
              <a:extLst>
                <a:ext uri="{FF2B5EF4-FFF2-40B4-BE49-F238E27FC236}">
                  <a16:creationId xmlns:a16="http://schemas.microsoft.com/office/drawing/2014/main" id="{25F238D6-7C1F-47D2-AAE5-0178020E2ECE}"/>
                </a:ext>
              </a:extLst>
            </p:cNvPr>
            <p:cNvSpPr>
              <a:spLocks/>
            </p:cNvSpPr>
            <p:nvPr/>
          </p:nvSpPr>
          <p:spPr bwMode="auto">
            <a:xfrm>
              <a:off x="879414" y="5688873"/>
              <a:ext cx="132556" cy="118632"/>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45" name="Freeform 49">
              <a:extLst>
                <a:ext uri="{FF2B5EF4-FFF2-40B4-BE49-F238E27FC236}">
                  <a16:creationId xmlns:a16="http://schemas.microsoft.com/office/drawing/2014/main" id="{EB78D1C2-C11D-40E0-A35B-0D1DDC14FCA9}"/>
                </a:ext>
              </a:extLst>
            </p:cNvPr>
            <p:cNvSpPr>
              <a:spLocks/>
            </p:cNvSpPr>
            <p:nvPr/>
          </p:nvSpPr>
          <p:spPr bwMode="auto">
            <a:xfrm>
              <a:off x="879414" y="5774467"/>
              <a:ext cx="132556" cy="330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46" name="Freeform 50">
              <a:extLst>
                <a:ext uri="{FF2B5EF4-FFF2-40B4-BE49-F238E27FC236}">
                  <a16:creationId xmlns:a16="http://schemas.microsoft.com/office/drawing/2014/main" id="{C8F864EB-557C-4137-BBFD-9772285F6A4E}"/>
                </a:ext>
              </a:extLst>
            </p:cNvPr>
            <p:cNvSpPr>
              <a:spLocks/>
            </p:cNvSpPr>
            <p:nvPr/>
          </p:nvSpPr>
          <p:spPr bwMode="auto">
            <a:xfrm>
              <a:off x="902673" y="5584446"/>
              <a:ext cx="85996" cy="86077"/>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347" name="Freeform 51">
              <a:extLst>
                <a:ext uri="{FF2B5EF4-FFF2-40B4-BE49-F238E27FC236}">
                  <a16:creationId xmlns:a16="http://schemas.microsoft.com/office/drawing/2014/main" id="{C039CD49-2038-4813-A2BF-2C444305509F}"/>
                </a:ext>
              </a:extLst>
            </p:cNvPr>
            <p:cNvSpPr>
              <a:spLocks/>
            </p:cNvSpPr>
            <p:nvPr/>
          </p:nvSpPr>
          <p:spPr bwMode="auto">
            <a:xfrm>
              <a:off x="902673" y="5584446"/>
              <a:ext cx="73441" cy="73441"/>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cxnSp>
        <p:nvCxnSpPr>
          <p:cNvPr id="369" name="Straight Arrow Connector 368">
            <a:extLst>
              <a:ext uri="{FF2B5EF4-FFF2-40B4-BE49-F238E27FC236}">
                <a16:creationId xmlns:a16="http://schemas.microsoft.com/office/drawing/2014/main" id="{5F4B453F-47B8-4741-88F0-70B17840266A}"/>
              </a:ext>
            </a:extLst>
          </p:cNvPr>
          <p:cNvCxnSpPr>
            <a:cxnSpLocks/>
          </p:cNvCxnSpPr>
          <p:nvPr/>
        </p:nvCxnSpPr>
        <p:spPr>
          <a:xfrm>
            <a:off x="4192561" y="4977165"/>
            <a:ext cx="1819586" cy="0"/>
          </a:xfrm>
          <a:prstGeom prst="straightConnector1">
            <a:avLst/>
          </a:prstGeom>
          <a:ln w="38100">
            <a:solidFill>
              <a:schemeClr val="accent2"/>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370" name="TextBox 369">
            <a:extLst>
              <a:ext uri="{FF2B5EF4-FFF2-40B4-BE49-F238E27FC236}">
                <a16:creationId xmlns:a16="http://schemas.microsoft.com/office/drawing/2014/main" id="{34EEDB98-E827-4718-B76A-C69C9E9DB13A}"/>
              </a:ext>
            </a:extLst>
          </p:cNvPr>
          <p:cNvSpPr txBox="1"/>
          <p:nvPr/>
        </p:nvSpPr>
        <p:spPr>
          <a:xfrm>
            <a:off x="4199995" y="4664579"/>
            <a:ext cx="2156197" cy="276999"/>
          </a:xfrm>
          <a:prstGeom prst="rect">
            <a:avLst/>
          </a:prstGeom>
          <a:noFill/>
        </p:spPr>
        <p:txBody>
          <a:bodyPr wrap="square" rtlCol="0" anchor="b">
            <a:spAutoFit/>
          </a:bodyPr>
          <a:lstStyle/>
          <a:p>
            <a:pPr fontAlgn="base">
              <a:spcBef>
                <a:spcPct val="0"/>
              </a:spcBef>
              <a:spcAft>
                <a:spcPct val="40000"/>
              </a:spcAft>
            </a:pPr>
            <a:r>
              <a:rPr lang="en-US" sz="1200" dirty="0">
                <a:solidFill>
                  <a:schemeClr val="tx2"/>
                </a:solidFill>
                <a:latin typeface="Calibri" panose="020F0502020204030204" pitchFamily="34" charset="0"/>
              </a:rPr>
              <a:t>Response</a:t>
            </a:r>
            <a:endParaRPr lang="en-US" sz="2000" dirty="0">
              <a:solidFill>
                <a:schemeClr val="tx2"/>
              </a:solidFill>
              <a:latin typeface="Calibri" panose="020F0502020204030204" pitchFamily="34" charset="0"/>
            </a:endParaRPr>
          </a:p>
        </p:txBody>
      </p:sp>
      <p:cxnSp>
        <p:nvCxnSpPr>
          <p:cNvPr id="371" name="Straight Arrow Connector 370">
            <a:extLst>
              <a:ext uri="{FF2B5EF4-FFF2-40B4-BE49-F238E27FC236}">
                <a16:creationId xmlns:a16="http://schemas.microsoft.com/office/drawing/2014/main" id="{B23160D8-45DD-4850-BCCE-B4370EDC8CFD}"/>
              </a:ext>
            </a:extLst>
          </p:cNvPr>
          <p:cNvCxnSpPr>
            <a:cxnSpLocks/>
          </p:cNvCxnSpPr>
          <p:nvPr/>
        </p:nvCxnSpPr>
        <p:spPr>
          <a:xfrm>
            <a:off x="1476051" y="4977165"/>
            <a:ext cx="1819586" cy="0"/>
          </a:xfrm>
          <a:prstGeom prst="straightConnector1">
            <a:avLst/>
          </a:prstGeom>
          <a:ln w="38100">
            <a:solidFill>
              <a:schemeClr val="accent2"/>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372" name="TextBox 371">
            <a:extLst>
              <a:ext uri="{FF2B5EF4-FFF2-40B4-BE49-F238E27FC236}">
                <a16:creationId xmlns:a16="http://schemas.microsoft.com/office/drawing/2014/main" id="{8F57FFED-5D89-4D05-9BC8-E3C74A5F3D4F}"/>
              </a:ext>
            </a:extLst>
          </p:cNvPr>
          <p:cNvSpPr txBox="1"/>
          <p:nvPr/>
        </p:nvSpPr>
        <p:spPr>
          <a:xfrm>
            <a:off x="1483485" y="4664579"/>
            <a:ext cx="2156197" cy="276999"/>
          </a:xfrm>
          <a:prstGeom prst="rect">
            <a:avLst/>
          </a:prstGeom>
          <a:noFill/>
        </p:spPr>
        <p:txBody>
          <a:bodyPr wrap="square" rtlCol="0" anchor="b">
            <a:spAutoFit/>
          </a:bodyPr>
          <a:lstStyle/>
          <a:p>
            <a:pPr fontAlgn="base">
              <a:spcBef>
                <a:spcPct val="0"/>
              </a:spcBef>
              <a:spcAft>
                <a:spcPct val="40000"/>
              </a:spcAft>
            </a:pPr>
            <a:r>
              <a:rPr lang="en-US" sz="1200" dirty="0">
                <a:solidFill>
                  <a:schemeClr val="tx2"/>
                </a:solidFill>
                <a:latin typeface="Calibri" panose="020F0502020204030204" pitchFamily="34" charset="0"/>
              </a:rPr>
              <a:t>Response</a:t>
            </a:r>
            <a:endParaRPr lang="en-US" sz="2000" dirty="0">
              <a:solidFill>
                <a:schemeClr val="tx2"/>
              </a:solidFill>
              <a:latin typeface="Calibri" panose="020F0502020204030204" pitchFamily="34" charset="0"/>
            </a:endParaRPr>
          </a:p>
        </p:txBody>
      </p:sp>
      <p:cxnSp>
        <p:nvCxnSpPr>
          <p:cNvPr id="373" name="Straight Arrow Connector 372">
            <a:extLst>
              <a:ext uri="{FF2B5EF4-FFF2-40B4-BE49-F238E27FC236}">
                <a16:creationId xmlns:a16="http://schemas.microsoft.com/office/drawing/2014/main" id="{3C7A9B3A-996D-4AD6-AED9-8DADD06D09BF}"/>
              </a:ext>
            </a:extLst>
          </p:cNvPr>
          <p:cNvCxnSpPr>
            <a:cxnSpLocks/>
          </p:cNvCxnSpPr>
          <p:nvPr/>
        </p:nvCxnSpPr>
        <p:spPr>
          <a:xfrm>
            <a:off x="1450991" y="5735002"/>
            <a:ext cx="1819586"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74" name="TextBox 373">
            <a:extLst>
              <a:ext uri="{FF2B5EF4-FFF2-40B4-BE49-F238E27FC236}">
                <a16:creationId xmlns:a16="http://schemas.microsoft.com/office/drawing/2014/main" id="{E36E825A-31A7-4381-BC5D-5E1433B424DF}"/>
              </a:ext>
            </a:extLst>
          </p:cNvPr>
          <p:cNvSpPr txBox="1"/>
          <p:nvPr/>
        </p:nvSpPr>
        <p:spPr>
          <a:xfrm>
            <a:off x="1508879" y="5170918"/>
            <a:ext cx="2077846" cy="535531"/>
          </a:xfrm>
          <a:prstGeom prst="rect">
            <a:avLst/>
          </a:prstGeom>
          <a:noFill/>
        </p:spPr>
        <p:txBody>
          <a:bodyPr wrap="square" rtlCol="0" anchor="b">
            <a:spAutoFit/>
          </a:bodyPr>
          <a:lstStyle/>
          <a:p>
            <a:pPr fontAlgn="base">
              <a:spcBef>
                <a:spcPct val="0"/>
              </a:spcBef>
              <a:spcAft>
                <a:spcPct val="40000"/>
              </a:spcAft>
            </a:pPr>
            <a:r>
              <a:rPr lang="en-US" sz="1200" dirty="0">
                <a:solidFill>
                  <a:schemeClr val="tx2"/>
                </a:solidFill>
                <a:latin typeface="Calibri" panose="020F0502020204030204" pitchFamily="34" charset="0"/>
              </a:rPr>
              <a:t>Client2:3000 =&gt; VIP1:80</a:t>
            </a:r>
          </a:p>
          <a:p>
            <a:pPr fontAlgn="base">
              <a:spcBef>
                <a:spcPct val="0"/>
              </a:spcBef>
              <a:spcAft>
                <a:spcPct val="40000"/>
              </a:spcAft>
            </a:pPr>
            <a:r>
              <a:rPr lang="en-US" sz="1200" dirty="0">
                <a:solidFill>
                  <a:schemeClr val="tx2"/>
                </a:solidFill>
                <a:latin typeface="Calibri" panose="020F0502020204030204" pitchFamily="34" charset="0"/>
              </a:rPr>
              <a:t>GET /page1.php</a:t>
            </a:r>
            <a:endParaRPr lang="en-US" sz="2000" dirty="0">
              <a:solidFill>
                <a:schemeClr val="tx2"/>
              </a:solidFill>
              <a:latin typeface="Calibri" panose="020F0502020204030204" pitchFamily="34" charset="0"/>
            </a:endParaRPr>
          </a:p>
        </p:txBody>
      </p:sp>
      <p:cxnSp>
        <p:nvCxnSpPr>
          <p:cNvPr id="375" name="Straight Arrow Connector 374">
            <a:extLst>
              <a:ext uri="{FF2B5EF4-FFF2-40B4-BE49-F238E27FC236}">
                <a16:creationId xmlns:a16="http://schemas.microsoft.com/office/drawing/2014/main" id="{F2593666-A86B-480D-AD12-8F48F9701C18}"/>
              </a:ext>
            </a:extLst>
          </p:cNvPr>
          <p:cNvCxnSpPr>
            <a:cxnSpLocks/>
          </p:cNvCxnSpPr>
          <p:nvPr/>
        </p:nvCxnSpPr>
        <p:spPr>
          <a:xfrm>
            <a:off x="4201033" y="5735002"/>
            <a:ext cx="1819586"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76" name="TextBox 375">
            <a:extLst>
              <a:ext uri="{FF2B5EF4-FFF2-40B4-BE49-F238E27FC236}">
                <a16:creationId xmlns:a16="http://schemas.microsoft.com/office/drawing/2014/main" id="{085EFECC-E3FB-4BBF-9FB5-57BECAD8EE76}"/>
              </a:ext>
            </a:extLst>
          </p:cNvPr>
          <p:cNvSpPr txBox="1"/>
          <p:nvPr/>
        </p:nvSpPr>
        <p:spPr>
          <a:xfrm>
            <a:off x="4208467" y="5170918"/>
            <a:ext cx="2560517" cy="535531"/>
          </a:xfrm>
          <a:prstGeom prst="rect">
            <a:avLst/>
          </a:prstGeom>
          <a:noFill/>
        </p:spPr>
        <p:txBody>
          <a:bodyPr wrap="square" rtlCol="0" anchor="b">
            <a:spAutoFit/>
          </a:bodyPr>
          <a:lstStyle/>
          <a:p>
            <a:pPr fontAlgn="base">
              <a:spcBef>
                <a:spcPct val="0"/>
              </a:spcBef>
              <a:spcAft>
                <a:spcPct val="40000"/>
              </a:spcAft>
            </a:pPr>
            <a:r>
              <a:rPr lang="en-US" sz="1200" dirty="0">
                <a:solidFill>
                  <a:srgbClr val="FF0000"/>
                </a:solidFill>
                <a:latin typeface="Calibri" panose="020F0502020204030204" pitchFamily="34" charset="0"/>
              </a:rPr>
              <a:t>Same LB-SNAT:6000 =&gt; S1:80</a:t>
            </a:r>
          </a:p>
          <a:p>
            <a:pPr fontAlgn="base">
              <a:spcBef>
                <a:spcPct val="0"/>
              </a:spcBef>
              <a:spcAft>
                <a:spcPct val="40000"/>
              </a:spcAft>
            </a:pPr>
            <a:r>
              <a:rPr lang="en-US" sz="1200" dirty="0">
                <a:solidFill>
                  <a:srgbClr val="FF0000"/>
                </a:solidFill>
                <a:latin typeface="Calibri" panose="020F0502020204030204" pitchFamily="34" charset="0"/>
              </a:rPr>
              <a:t>GET /page1.php</a:t>
            </a:r>
            <a:endParaRPr lang="en-US" sz="2000" dirty="0">
              <a:solidFill>
                <a:srgbClr val="FF0000"/>
              </a:solidFill>
              <a:latin typeface="Calibri" panose="020F0502020204030204" pitchFamily="34" charset="0"/>
            </a:endParaRPr>
          </a:p>
        </p:txBody>
      </p:sp>
      <p:cxnSp>
        <p:nvCxnSpPr>
          <p:cNvPr id="377" name="Straight Arrow Connector 376">
            <a:extLst>
              <a:ext uri="{FF2B5EF4-FFF2-40B4-BE49-F238E27FC236}">
                <a16:creationId xmlns:a16="http://schemas.microsoft.com/office/drawing/2014/main" id="{D3B7855D-FF2C-4254-97EE-B543541DD4D0}"/>
              </a:ext>
            </a:extLst>
          </p:cNvPr>
          <p:cNvCxnSpPr>
            <a:cxnSpLocks/>
          </p:cNvCxnSpPr>
          <p:nvPr/>
        </p:nvCxnSpPr>
        <p:spPr>
          <a:xfrm>
            <a:off x="4192560" y="6073638"/>
            <a:ext cx="1819586" cy="0"/>
          </a:xfrm>
          <a:prstGeom prst="straightConnector1">
            <a:avLst/>
          </a:prstGeom>
          <a:ln w="38100">
            <a:solidFill>
              <a:schemeClr val="accent2"/>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378" name="TextBox 377">
            <a:extLst>
              <a:ext uri="{FF2B5EF4-FFF2-40B4-BE49-F238E27FC236}">
                <a16:creationId xmlns:a16="http://schemas.microsoft.com/office/drawing/2014/main" id="{581F5D93-9906-4E85-9E7A-122035CC42B4}"/>
              </a:ext>
            </a:extLst>
          </p:cNvPr>
          <p:cNvSpPr txBox="1"/>
          <p:nvPr/>
        </p:nvSpPr>
        <p:spPr>
          <a:xfrm>
            <a:off x="4199994" y="5761052"/>
            <a:ext cx="2156197" cy="276999"/>
          </a:xfrm>
          <a:prstGeom prst="rect">
            <a:avLst/>
          </a:prstGeom>
          <a:noFill/>
        </p:spPr>
        <p:txBody>
          <a:bodyPr wrap="square" rtlCol="0" anchor="b">
            <a:spAutoFit/>
          </a:bodyPr>
          <a:lstStyle/>
          <a:p>
            <a:pPr fontAlgn="base">
              <a:spcBef>
                <a:spcPct val="0"/>
              </a:spcBef>
              <a:spcAft>
                <a:spcPct val="40000"/>
              </a:spcAft>
            </a:pPr>
            <a:r>
              <a:rPr lang="en-US" sz="1200" dirty="0">
                <a:solidFill>
                  <a:schemeClr val="tx2"/>
                </a:solidFill>
                <a:latin typeface="Calibri" panose="020F0502020204030204" pitchFamily="34" charset="0"/>
              </a:rPr>
              <a:t>Response</a:t>
            </a:r>
            <a:endParaRPr lang="en-US" sz="2000" dirty="0">
              <a:solidFill>
                <a:schemeClr val="tx2"/>
              </a:solidFill>
              <a:latin typeface="Calibri" panose="020F0502020204030204" pitchFamily="34" charset="0"/>
            </a:endParaRPr>
          </a:p>
        </p:txBody>
      </p:sp>
      <p:cxnSp>
        <p:nvCxnSpPr>
          <p:cNvPr id="379" name="Straight Arrow Connector 378">
            <a:extLst>
              <a:ext uri="{FF2B5EF4-FFF2-40B4-BE49-F238E27FC236}">
                <a16:creationId xmlns:a16="http://schemas.microsoft.com/office/drawing/2014/main" id="{88F599EB-D325-423F-B92E-6D4CE17BCC52}"/>
              </a:ext>
            </a:extLst>
          </p:cNvPr>
          <p:cNvCxnSpPr>
            <a:cxnSpLocks/>
          </p:cNvCxnSpPr>
          <p:nvPr/>
        </p:nvCxnSpPr>
        <p:spPr>
          <a:xfrm>
            <a:off x="1476050" y="6073638"/>
            <a:ext cx="1819586" cy="0"/>
          </a:xfrm>
          <a:prstGeom prst="straightConnector1">
            <a:avLst/>
          </a:prstGeom>
          <a:ln w="38100">
            <a:solidFill>
              <a:schemeClr val="accent2"/>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380" name="TextBox 379">
            <a:extLst>
              <a:ext uri="{FF2B5EF4-FFF2-40B4-BE49-F238E27FC236}">
                <a16:creationId xmlns:a16="http://schemas.microsoft.com/office/drawing/2014/main" id="{FFDF3281-A41F-4E67-983F-C71B138B01CC}"/>
              </a:ext>
            </a:extLst>
          </p:cNvPr>
          <p:cNvSpPr txBox="1"/>
          <p:nvPr/>
        </p:nvSpPr>
        <p:spPr>
          <a:xfrm>
            <a:off x="1483484" y="5761052"/>
            <a:ext cx="2156197" cy="276999"/>
          </a:xfrm>
          <a:prstGeom prst="rect">
            <a:avLst/>
          </a:prstGeom>
          <a:noFill/>
        </p:spPr>
        <p:txBody>
          <a:bodyPr wrap="square" rtlCol="0" anchor="b">
            <a:spAutoFit/>
          </a:bodyPr>
          <a:lstStyle/>
          <a:p>
            <a:pPr fontAlgn="base">
              <a:spcBef>
                <a:spcPct val="0"/>
              </a:spcBef>
              <a:spcAft>
                <a:spcPct val="40000"/>
              </a:spcAft>
            </a:pPr>
            <a:r>
              <a:rPr lang="en-US" sz="1200" dirty="0">
                <a:solidFill>
                  <a:schemeClr val="tx2"/>
                </a:solidFill>
                <a:latin typeface="Calibri" panose="020F0502020204030204" pitchFamily="34" charset="0"/>
              </a:rPr>
              <a:t>Response</a:t>
            </a:r>
            <a:endParaRPr lang="en-US" sz="2000" dirty="0">
              <a:solidFill>
                <a:schemeClr val="tx2"/>
              </a:solidFill>
              <a:latin typeface="Calibri" panose="020F0502020204030204" pitchFamily="34" charset="0"/>
            </a:endParaRPr>
          </a:p>
        </p:txBody>
      </p:sp>
    </p:spTree>
    <p:extLst>
      <p:ext uri="{BB962C8B-B14F-4D97-AF65-F5344CB8AC3E}">
        <p14:creationId xmlns:p14="http://schemas.microsoft.com/office/powerpoint/2010/main" val="2805080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pPr lvl="1"/>
            <a:r>
              <a:rPr lang="en-US" dirty="0"/>
              <a:t>TCP Multiplexing</a:t>
            </a:r>
          </a:p>
          <a:p>
            <a:pPr lvl="2"/>
            <a:r>
              <a:rPr lang="en-US" dirty="0"/>
              <a:t>Configure TCP Multiplexing</a:t>
            </a:r>
          </a:p>
          <a:p>
            <a:pPr lvl="1"/>
            <a:endParaRPr lang="en-US" dirty="0"/>
          </a:p>
          <a:p>
            <a:pPr marL="574675" lvl="2" indent="0">
              <a:buNone/>
            </a:pPr>
            <a:endParaRPr lang="en-US" dirty="0"/>
          </a:p>
          <a:p>
            <a:pPr lvl="1"/>
            <a:endParaRPr lang="en-US" dirty="0"/>
          </a:p>
        </p:txBody>
      </p:sp>
      <p:pic>
        <p:nvPicPr>
          <p:cNvPr id="15" name="Picture 14">
            <a:extLst>
              <a:ext uri="{FF2B5EF4-FFF2-40B4-BE49-F238E27FC236}">
                <a16:creationId xmlns:a16="http://schemas.microsoft.com/office/drawing/2014/main" id="{3F44C4C8-66E0-4274-AB3C-8408910A8F19}"/>
              </a:ext>
            </a:extLst>
          </p:cNvPr>
          <p:cNvPicPr>
            <a:picLocks noChangeAspect="1"/>
          </p:cNvPicPr>
          <p:nvPr/>
        </p:nvPicPr>
        <p:blipFill>
          <a:blip r:embed="rId3"/>
          <a:stretch>
            <a:fillRect/>
          </a:stretch>
        </p:blipFill>
        <p:spPr>
          <a:xfrm>
            <a:off x="1308409" y="2397730"/>
            <a:ext cx="9853613" cy="3862388"/>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Server Pool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Acceleration </a:t>
            </a:r>
          </a:p>
          <a:p>
            <a:r>
              <a:rPr lang="en-US" dirty="0"/>
              <a:t>with TCP Multiplexing (2/2)</a:t>
            </a:r>
          </a:p>
        </p:txBody>
      </p:sp>
      <p:sp>
        <p:nvSpPr>
          <p:cNvPr id="9" name="TextBox 8">
            <a:extLst>
              <a:ext uri="{FF2B5EF4-FFF2-40B4-BE49-F238E27FC236}">
                <a16:creationId xmlns:a16="http://schemas.microsoft.com/office/drawing/2014/main" id="{74B6DB17-81D8-415E-B7AA-C62F58D23BB0}"/>
              </a:ext>
            </a:extLst>
          </p:cNvPr>
          <p:cNvSpPr txBox="1"/>
          <p:nvPr/>
        </p:nvSpPr>
        <p:spPr>
          <a:xfrm>
            <a:off x="7627863" y="5475508"/>
            <a:ext cx="2693265" cy="1015663"/>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Maximum Persistent Concurrent connections for the whole Pool.</a:t>
            </a:r>
          </a:p>
          <a:p>
            <a:pPr lvl="0">
              <a:defRPr/>
            </a:pPr>
            <a:r>
              <a:rPr lang="en-US" sz="1000" dirty="0">
                <a:solidFill>
                  <a:srgbClr val="FF0000"/>
                </a:solidFill>
                <a:latin typeface="Calibri" panose="020F0502020204030204" pitchFamily="34" charset="0"/>
              </a:rPr>
              <a:t>IMPORTANT NOTE: From NSX-T 3.0, we suggest keeping the default “Max Multiplexing Connections” at ”6”.</a:t>
            </a:r>
          </a:p>
          <a:p>
            <a:pPr lvl="0">
              <a:defRPr/>
            </a:pPr>
            <a:r>
              <a:rPr lang="en-US" sz="1000" dirty="0">
                <a:solidFill>
                  <a:srgbClr val="FF0000"/>
                </a:solidFill>
                <a:latin typeface="Calibri" panose="020F0502020204030204" pitchFamily="34" charset="0"/>
              </a:rPr>
              <a:t>See Notes for more explanation.</a:t>
            </a:r>
          </a:p>
        </p:txBody>
      </p:sp>
      <p:cxnSp>
        <p:nvCxnSpPr>
          <p:cNvPr id="10" name="Straight Arrow Connector 9">
            <a:extLst>
              <a:ext uri="{FF2B5EF4-FFF2-40B4-BE49-F238E27FC236}">
                <a16:creationId xmlns:a16="http://schemas.microsoft.com/office/drawing/2014/main" id="{B848627E-D7EA-407D-B303-1EC03C179AF2}"/>
              </a:ext>
            </a:extLst>
          </p:cNvPr>
          <p:cNvCxnSpPr>
            <a:cxnSpLocks/>
          </p:cNvCxnSpPr>
          <p:nvPr/>
        </p:nvCxnSpPr>
        <p:spPr bwMode="gray">
          <a:xfrm flipH="1" flipV="1">
            <a:off x="8764859" y="4970634"/>
            <a:ext cx="194770" cy="49521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B33492CC-0E28-4AE8-A3EF-C23D11C016A2}"/>
              </a:ext>
            </a:extLst>
          </p:cNvPr>
          <p:cNvSpPr txBox="1"/>
          <p:nvPr/>
        </p:nvSpPr>
        <p:spPr>
          <a:xfrm>
            <a:off x="210168" y="4530665"/>
            <a:ext cx="1835440"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Enable TCP Multiplexing</a:t>
            </a:r>
          </a:p>
        </p:txBody>
      </p:sp>
      <p:cxnSp>
        <p:nvCxnSpPr>
          <p:cNvPr id="12" name="Straight Arrow Connector 11">
            <a:extLst>
              <a:ext uri="{FF2B5EF4-FFF2-40B4-BE49-F238E27FC236}">
                <a16:creationId xmlns:a16="http://schemas.microsoft.com/office/drawing/2014/main" id="{DD6CD7B7-CEA5-46EE-B135-4E77804818A7}"/>
              </a:ext>
            </a:extLst>
          </p:cNvPr>
          <p:cNvCxnSpPr>
            <a:cxnSpLocks/>
          </p:cNvCxnSpPr>
          <p:nvPr/>
        </p:nvCxnSpPr>
        <p:spPr bwMode="gray">
          <a:xfrm>
            <a:off x="2053042" y="4653776"/>
            <a:ext cx="1567387" cy="23045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2C0EEF89-A65E-43E9-9473-CF63A001D7CD}"/>
              </a:ext>
            </a:extLst>
          </p:cNvPr>
          <p:cNvSpPr txBox="1"/>
          <p:nvPr/>
        </p:nvSpPr>
        <p:spPr>
          <a:xfrm>
            <a:off x="187521" y="3532258"/>
            <a:ext cx="1835440" cy="553998"/>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Highly recommended</a:t>
            </a:r>
          </a:p>
          <a:p>
            <a:pPr lvl="0">
              <a:defRPr/>
            </a:pPr>
            <a:r>
              <a:rPr lang="en-US" sz="1000" dirty="0">
                <a:solidFill>
                  <a:schemeClr val="tx2"/>
                </a:solidFill>
                <a:latin typeface="Calibri" panose="020F0502020204030204" pitchFamily="34" charset="0"/>
              </a:rPr>
              <a:t> LB-SNAT (Automap or IP Pool)</a:t>
            </a:r>
          </a:p>
          <a:p>
            <a:pPr lvl="0">
              <a:defRPr/>
            </a:pPr>
            <a:r>
              <a:rPr lang="en-US" sz="1000" dirty="0">
                <a:solidFill>
                  <a:schemeClr val="tx2"/>
                </a:solidFill>
                <a:latin typeface="Calibri" panose="020F0502020204030204" pitchFamily="34" charset="0"/>
              </a:rPr>
              <a:t>See Note.</a:t>
            </a:r>
          </a:p>
        </p:txBody>
      </p:sp>
      <p:cxnSp>
        <p:nvCxnSpPr>
          <p:cNvPr id="14" name="Straight Arrow Connector 13">
            <a:extLst>
              <a:ext uri="{FF2B5EF4-FFF2-40B4-BE49-F238E27FC236}">
                <a16:creationId xmlns:a16="http://schemas.microsoft.com/office/drawing/2014/main" id="{03771D31-1056-40BC-B907-61162B988CAF}"/>
              </a:ext>
            </a:extLst>
          </p:cNvPr>
          <p:cNvCxnSpPr>
            <a:cxnSpLocks/>
          </p:cNvCxnSpPr>
          <p:nvPr/>
        </p:nvCxnSpPr>
        <p:spPr bwMode="gray">
          <a:xfrm>
            <a:off x="2045608" y="4051925"/>
            <a:ext cx="1567387" cy="23045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34F76254-D317-4F47-90C0-53103DBA06BE}"/>
              </a:ext>
            </a:extLst>
          </p:cNvPr>
          <p:cNvSpPr/>
          <p:nvPr/>
        </p:nvSpPr>
        <p:spPr>
          <a:xfrm>
            <a:off x="7225392" y="130175"/>
            <a:ext cx="4699815" cy="1587113"/>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 name="Picture 5">
            <a:extLst>
              <a:ext uri="{FF2B5EF4-FFF2-40B4-BE49-F238E27FC236}">
                <a16:creationId xmlns:a16="http://schemas.microsoft.com/office/drawing/2014/main" id="{1AD04107-1282-4B8C-982C-10417683C08D}"/>
              </a:ext>
            </a:extLst>
          </p:cNvPr>
          <p:cNvPicPr>
            <a:picLocks noChangeAspect="1"/>
          </p:cNvPicPr>
          <p:nvPr/>
        </p:nvPicPr>
        <p:blipFill>
          <a:blip r:embed="rId4"/>
          <a:stretch>
            <a:fillRect/>
          </a:stretch>
        </p:blipFill>
        <p:spPr>
          <a:xfrm>
            <a:off x="7370067" y="177236"/>
            <a:ext cx="4699814" cy="1482066"/>
          </a:xfrm>
          <a:prstGeom prst="rect">
            <a:avLst/>
          </a:prstGeom>
        </p:spPr>
      </p:pic>
    </p:spTree>
    <p:extLst>
      <p:ext uri="{BB962C8B-B14F-4D97-AF65-F5344CB8AC3E}">
        <p14:creationId xmlns:p14="http://schemas.microsoft.com/office/powerpoint/2010/main" val="1402534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Monitor of Server Pool</a:t>
            </a:r>
          </a:p>
          <a:p>
            <a:pPr lvl="1"/>
            <a:r>
              <a:rPr lang="en-US" dirty="0"/>
              <a:t>Under Advanced Networking &amp; Security – Load Balancing – Server Pools</a:t>
            </a:r>
          </a:p>
          <a:p>
            <a:pPr lvl="2"/>
            <a:r>
              <a:rPr lang="en-US" dirty="0"/>
              <a:t>Select Pool</a:t>
            </a:r>
          </a:p>
          <a:p>
            <a:pPr lvl="1"/>
            <a:endParaRPr lang="en-US" dirty="0"/>
          </a:p>
          <a:p>
            <a:pPr lvl="1"/>
            <a:endParaRPr lang="en-US" dirty="0"/>
          </a:p>
          <a:p>
            <a:pPr lvl="1"/>
            <a:endParaRPr lang="en-US" dirty="0"/>
          </a:p>
          <a:p>
            <a:pPr lvl="1"/>
            <a:endParaRPr lang="en-US" dirty="0"/>
          </a:p>
          <a:p>
            <a:pPr lvl="1"/>
            <a:endParaRPr lang="en-US" dirty="0"/>
          </a:p>
          <a:p>
            <a:pPr lvl="1"/>
            <a:endParaRPr lang="en-US" dirty="0"/>
          </a:p>
          <a:p>
            <a:pPr lvl="1"/>
            <a:endParaRPr lang="en-US" dirty="0"/>
          </a:p>
          <a:p>
            <a:pPr lvl="2"/>
            <a:endParaRPr lang="en-US" dirty="0"/>
          </a:p>
          <a:p>
            <a:pPr lvl="2"/>
            <a:endParaRPr lang="en-US" dirty="0"/>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Server Pool Monitoring/Statistics (1/2)</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fr-FR" dirty="0"/>
              <a:t>Monitoring</a:t>
            </a:r>
            <a:endParaRPr lang="en-US" dirty="0"/>
          </a:p>
        </p:txBody>
      </p:sp>
      <p:sp>
        <p:nvSpPr>
          <p:cNvPr id="10" name="TextBox 9">
            <a:extLst>
              <a:ext uri="{FF2B5EF4-FFF2-40B4-BE49-F238E27FC236}">
                <a16:creationId xmlns:a16="http://schemas.microsoft.com/office/drawing/2014/main" id="{A23964A6-1A0E-4349-8A06-0120729C8B9D}"/>
              </a:ext>
            </a:extLst>
          </p:cNvPr>
          <p:cNvSpPr txBox="1"/>
          <p:nvPr/>
        </p:nvSpPr>
        <p:spPr>
          <a:xfrm>
            <a:off x="1997714" y="6296647"/>
            <a:ext cx="8173973" cy="461665"/>
          </a:xfrm>
          <a:prstGeom prst="rect">
            <a:avLst/>
          </a:prstGeom>
          <a:noFill/>
          <a:ln w="28575">
            <a:solidFill>
              <a:srgbClr val="FF0000"/>
            </a:solidFill>
          </a:ln>
        </p:spPr>
        <p:txBody>
          <a:bodyPr wrap="square" rtlCol="0" anchor="b">
            <a:spAutoFit/>
          </a:bodyPr>
          <a:lstStyle/>
          <a:p>
            <a:pPr lvl="0">
              <a:defRPr/>
            </a:pPr>
            <a:r>
              <a:rPr lang="en-US" sz="1200" dirty="0">
                <a:solidFill>
                  <a:schemeClr val="tx2"/>
                </a:solidFill>
                <a:latin typeface="Calibri" panose="020F0502020204030204" pitchFamily="34" charset="0"/>
              </a:rPr>
              <a:t>For LB to run Active Monitor on Pool Members, make sure you have </a:t>
            </a:r>
          </a:p>
          <a:p>
            <a:pPr lvl="0">
              <a:defRPr/>
            </a:pPr>
            <a:r>
              <a:rPr lang="en-US" sz="1200" dirty="0">
                <a:solidFill>
                  <a:schemeClr val="tx2"/>
                </a:solidFill>
                <a:latin typeface="Calibri" panose="020F0502020204030204" pitchFamily="34" charset="0"/>
              </a:rPr>
              <a:t>the Monitor associated to the Pool + Pool attached to a VIP + VIP attached to LB + LB attached to T1</a:t>
            </a:r>
          </a:p>
        </p:txBody>
      </p:sp>
      <p:pic>
        <p:nvPicPr>
          <p:cNvPr id="11" name="Picture 10">
            <a:extLst>
              <a:ext uri="{FF2B5EF4-FFF2-40B4-BE49-F238E27FC236}">
                <a16:creationId xmlns:a16="http://schemas.microsoft.com/office/drawing/2014/main" id="{B39B7BCA-5D92-4FC4-9A0F-936A87B81991}"/>
              </a:ext>
            </a:extLst>
          </p:cNvPr>
          <p:cNvPicPr>
            <a:picLocks noChangeAspect="1"/>
          </p:cNvPicPr>
          <p:nvPr/>
        </p:nvPicPr>
        <p:blipFill rotWithShape="1">
          <a:blip r:embed="rId2"/>
          <a:srcRect b="2174"/>
          <a:stretch/>
        </p:blipFill>
        <p:spPr>
          <a:xfrm>
            <a:off x="599520" y="2651249"/>
            <a:ext cx="11177588" cy="3620011"/>
          </a:xfrm>
          <a:prstGeom prst="rect">
            <a:avLst/>
          </a:prstGeom>
        </p:spPr>
      </p:pic>
      <p:sp>
        <p:nvSpPr>
          <p:cNvPr id="12" name="Rectangle 11">
            <a:extLst>
              <a:ext uri="{FF2B5EF4-FFF2-40B4-BE49-F238E27FC236}">
                <a16:creationId xmlns:a16="http://schemas.microsoft.com/office/drawing/2014/main" id="{F3BF29B5-64E5-4E0E-947F-8F9E0A794B6C}"/>
              </a:ext>
            </a:extLst>
          </p:cNvPr>
          <p:cNvSpPr/>
          <p:nvPr/>
        </p:nvSpPr>
        <p:spPr>
          <a:xfrm>
            <a:off x="5951161" y="5173369"/>
            <a:ext cx="2247582" cy="762612"/>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3" name="Rectangle 12">
            <a:extLst>
              <a:ext uri="{FF2B5EF4-FFF2-40B4-BE49-F238E27FC236}">
                <a16:creationId xmlns:a16="http://schemas.microsoft.com/office/drawing/2014/main" id="{EDD6040E-30D8-4103-A929-9599640EA836}"/>
              </a:ext>
            </a:extLst>
          </p:cNvPr>
          <p:cNvSpPr/>
          <p:nvPr/>
        </p:nvSpPr>
        <p:spPr>
          <a:xfrm>
            <a:off x="8746357" y="4645227"/>
            <a:ext cx="1535068" cy="400110"/>
          </a:xfrm>
          <a:prstGeom prst="rect">
            <a:avLst/>
          </a:prstGeom>
          <a:solidFill>
            <a:schemeClr val="bg1">
              <a:alpha val="9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spcAft>
                <a:spcPts val="600"/>
              </a:spcAft>
            </a:pPr>
            <a:r>
              <a:rPr lang="en-US" sz="1000" dirty="0">
                <a:solidFill>
                  <a:schemeClr val="tx2"/>
                </a:solidFill>
                <a:latin typeface="Calibri" panose="020F0502020204030204" pitchFamily="34" charset="0"/>
              </a:rPr>
              <a:t>Reason of the Pool Member Status Down</a:t>
            </a:r>
          </a:p>
        </p:txBody>
      </p:sp>
      <p:cxnSp>
        <p:nvCxnSpPr>
          <p:cNvPr id="14" name="Straight Arrow Connector 13">
            <a:extLst>
              <a:ext uri="{FF2B5EF4-FFF2-40B4-BE49-F238E27FC236}">
                <a16:creationId xmlns:a16="http://schemas.microsoft.com/office/drawing/2014/main" id="{67A73369-28A8-4FF9-BD28-6B4F9256B596}"/>
              </a:ext>
            </a:extLst>
          </p:cNvPr>
          <p:cNvCxnSpPr>
            <a:cxnSpLocks/>
            <a:stCxn id="13" idx="1"/>
          </p:cNvCxnSpPr>
          <p:nvPr/>
        </p:nvCxnSpPr>
        <p:spPr bwMode="gray">
          <a:xfrm flipH="1">
            <a:off x="8279665" y="4845282"/>
            <a:ext cx="466692" cy="231042"/>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F357C9DB-B803-4DBE-BC81-ABCA7026655B}"/>
              </a:ext>
            </a:extLst>
          </p:cNvPr>
          <p:cNvSpPr txBox="1"/>
          <p:nvPr/>
        </p:nvSpPr>
        <p:spPr>
          <a:xfrm>
            <a:off x="7623444" y="2477547"/>
            <a:ext cx="2245824"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Deeper Status information available on Advanced UI.</a:t>
            </a:r>
          </a:p>
        </p:txBody>
      </p:sp>
      <p:cxnSp>
        <p:nvCxnSpPr>
          <p:cNvPr id="16" name="Straight Arrow Connector 15">
            <a:extLst>
              <a:ext uri="{FF2B5EF4-FFF2-40B4-BE49-F238E27FC236}">
                <a16:creationId xmlns:a16="http://schemas.microsoft.com/office/drawing/2014/main" id="{A4A079C3-487A-4C9E-B9AC-1D61DBDD4A16}"/>
              </a:ext>
            </a:extLst>
          </p:cNvPr>
          <p:cNvCxnSpPr>
            <a:cxnSpLocks/>
            <a:stCxn id="15" idx="1"/>
          </p:cNvCxnSpPr>
          <p:nvPr/>
        </p:nvCxnSpPr>
        <p:spPr bwMode="gray">
          <a:xfrm flipH="1">
            <a:off x="6616390" y="2677602"/>
            <a:ext cx="1007054" cy="501234"/>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FE6DB2F3-D301-482A-ADEB-EEE2F5DD7CAE}"/>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0" name="Picture 19">
            <a:extLst>
              <a:ext uri="{FF2B5EF4-FFF2-40B4-BE49-F238E27FC236}">
                <a16:creationId xmlns:a16="http://schemas.microsoft.com/office/drawing/2014/main" id="{8BCD5724-03B2-497A-B247-5E5D5CAA43D3}"/>
              </a:ext>
            </a:extLst>
          </p:cNvPr>
          <p:cNvPicPr>
            <a:picLocks noChangeAspect="1"/>
          </p:cNvPicPr>
          <p:nvPr/>
        </p:nvPicPr>
        <p:blipFill>
          <a:blip r:embed="rId3"/>
          <a:stretch>
            <a:fillRect/>
          </a:stretch>
        </p:blipFill>
        <p:spPr>
          <a:xfrm>
            <a:off x="7305074" y="195532"/>
            <a:ext cx="4751330" cy="1331482"/>
          </a:xfrm>
          <a:prstGeom prst="rect">
            <a:avLst/>
          </a:prstGeom>
        </p:spPr>
      </p:pic>
    </p:spTree>
    <p:extLst>
      <p:ext uri="{BB962C8B-B14F-4D97-AF65-F5344CB8AC3E}">
        <p14:creationId xmlns:p14="http://schemas.microsoft.com/office/powerpoint/2010/main" val="266250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Statistics of Server Pool</a:t>
            </a:r>
          </a:p>
          <a:p>
            <a:pPr lvl="1"/>
            <a:r>
              <a:rPr lang="en-US" dirty="0"/>
              <a:t>Under Networking – Load Balancing – Server Pools</a:t>
            </a:r>
          </a:p>
          <a:p>
            <a:pPr lvl="2"/>
            <a:r>
              <a:rPr lang="en-US" dirty="0"/>
              <a:t>Expend Pool and Click on "View Statistics"</a:t>
            </a:r>
          </a:p>
        </p:txBody>
      </p:sp>
      <p:pic>
        <p:nvPicPr>
          <p:cNvPr id="20" name="Picture 19">
            <a:extLst>
              <a:ext uri="{FF2B5EF4-FFF2-40B4-BE49-F238E27FC236}">
                <a16:creationId xmlns:a16="http://schemas.microsoft.com/office/drawing/2014/main" id="{C9E99814-3DD0-46A4-9EB0-198CC44FB923}"/>
              </a:ext>
            </a:extLst>
          </p:cNvPr>
          <p:cNvPicPr>
            <a:picLocks noChangeAspect="1"/>
          </p:cNvPicPr>
          <p:nvPr/>
        </p:nvPicPr>
        <p:blipFill>
          <a:blip r:embed="rId3"/>
          <a:stretch>
            <a:fillRect/>
          </a:stretch>
        </p:blipFill>
        <p:spPr>
          <a:xfrm>
            <a:off x="371036" y="2673854"/>
            <a:ext cx="5300663" cy="3171825"/>
          </a:xfrm>
          <a:prstGeom prst="rect">
            <a:avLst/>
          </a:prstGeom>
          <a:ln w="12700">
            <a:solidFill>
              <a:schemeClr val="tx1"/>
            </a:solidFill>
          </a:ln>
        </p:spPr>
      </p:pic>
      <p:pic>
        <p:nvPicPr>
          <p:cNvPr id="21" name="Picture 20">
            <a:extLst>
              <a:ext uri="{FF2B5EF4-FFF2-40B4-BE49-F238E27FC236}">
                <a16:creationId xmlns:a16="http://schemas.microsoft.com/office/drawing/2014/main" id="{E6848474-0B00-4529-A5CB-05B07013D05A}"/>
              </a:ext>
            </a:extLst>
          </p:cNvPr>
          <p:cNvPicPr>
            <a:picLocks noChangeAspect="1"/>
          </p:cNvPicPr>
          <p:nvPr/>
        </p:nvPicPr>
        <p:blipFill rotWithShape="1">
          <a:blip r:embed="rId4"/>
          <a:srcRect b="20805"/>
          <a:stretch/>
        </p:blipFill>
        <p:spPr>
          <a:xfrm>
            <a:off x="5426518" y="2949639"/>
            <a:ext cx="5881688" cy="3096532"/>
          </a:xfrm>
          <a:prstGeom prst="rect">
            <a:avLst/>
          </a:prstGeom>
          <a:ln w="12700">
            <a:solidFill>
              <a:schemeClr val="tx1"/>
            </a:solidFill>
          </a:ln>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Server Pool Monitoring/Statistics (2/2)</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Statistics</a:t>
            </a:r>
          </a:p>
        </p:txBody>
      </p:sp>
      <p:sp>
        <p:nvSpPr>
          <p:cNvPr id="10" name="TextBox 9">
            <a:extLst>
              <a:ext uri="{FF2B5EF4-FFF2-40B4-BE49-F238E27FC236}">
                <a16:creationId xmlns:a16="http://schemas.microsoft.com/office/drawing/2014/main" id="{A23964A6-1A0E-4349-8A06-0120729C8B9D}"/>
              </a:ext>
            </a:extLst>
          </p:cNvPr>
          <p:cNvSpPr txBox="1"/>
          <p:nvPr/>
        </p:nvSpPr>
        <p:spPr>
          <a:xfrm>
            <a:off x="3964751" y="6189967"/>
            <a:ext cx="8173973" cy="461665"/>
          </a:xfrm>
          <a:prstGeom prst="rect">
            <a:avLst/>
          </a:prstGeom>
          <a:noFill/>
          <a:ln w="28575">
            <a:solidFill>
              <a:srgbClr val="FF0000"/>
            </a:solidFill>
          </a:ln>
        </p:spPr>
        <p:txBody>
          <a:bodyPr wrap="square" rtlCol="0" anchor="b">
            <a:spAutoFit/>
          </a:bodyPr>
          <a:lstStyle/>
          <a:p>
            <a:pPr lvl="0">
              <a:defRPr/>
            </a:pPr>
            <a:r>
              <a:rPr lang="en-US" sz="1200" dirty="0">
                <a:solidFill>
                  <a:schemeClr val="tx2"/>
                </a:solidFill>
                <a:latin typeface="Calibri" panose="020F0502020204030204" pitchFamily="34" charset="0"/>
              </a:rPr>
              <a:t>For LB to run Active Monitor on Pool Members, make sure you have </a:t>
            </a:r>
          </a:p>
          <a:p>
            <a:pPr lvl="0">
              <a:defRPr/>
            </a:pPr>
            <a:r>
              <a:rPr lang="en-US" sz="1200" dirty="0">
                <a:solidFill>
                  <a:schemeClr val="tx2"/>
                </a:solidFill>
                <a:latin typeface="Calibri" panose="020F0502020204030204" pitchFamily="34" charset="0"/>
              </a:rPr>
              <a:t>the Monitor associated to the Pool + Pool attached to a VIP + VIP attached to LB + LB attached to T1</a:t>
            </a:r>
          </a:p>
        </p:txBody>
      </p:sp>
      <p:cxnSp>
        <p:nvCxnSpPr>
          <p:cNvPr id="18" name="Straight Arrow Connector 17">
            <a:extLst>
              <a:ext uri="{FF2B5EF4-FFF2-40B4-BE49-F238E27FC236}">
                <a16:creationId xmlns:a16="http://schemas.microsoft.com/office/drawing/2014/main" id="{6621B43F-BEC1-4812-8F4D-C6DF3D8A331A}"/>
              </a:ext>
            </a:extLst>
          </p:cNvPr>
          <p:cNvCxnSpPr>
            <a:cxnSpLocks/>
            <a:stCxn id="19" idx="2"/>
          </p:cNvCxnSpPr>
          <p:nvPr/>
        </p:nvCxnSpPr>
        <p:spPr bwMode="gray">
          <a:xfrm>
            <a:off x="10260623" y="4118833"/>
            <a:ext cx="459416" cy="1018162"/>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pic>
        <p:nvPicPr>
          <p:cNvPr id="19" name="Picture 18">
            <a:extLst>
              <a:ext uri="{FF2B5EF4-FFF2-40B4-BE49-F238E27FC236}">
                <a16:creationId xmlns:a16="http://schemas.microsoft.com/office/drawing/2014/main" id="{52ECF4D3-711E-4212-9972-A23487388457}"/>
              </a:ext>
            </a:extLst>
          </p:cNvPr>
          <p:cNvPicPr>
            <a:picLocks noChangeAspect="1"/>
          </p:cNvPicPr>
          <p:nvPr/>
        </p:nvPicPr>
        <p:blipFill>
          <a:blip r:embed="rId5"/>
          <a:stretch>
            <a:fillRect/>
          </a:stretch>
        </p:blipFill>
        <p:spPr>
          <a:xfrm>
            <a:off x="8791391" y="1780445"/>
            <a:ext cx="2938463" cy="2338388"/>
          </a:xfrm>
          <a:prstGeom prst="rect">
            <a:avLst/>
          </a:prstGeom>
          <a:ln w="12700">
            <a:solidFill>
              <a:schemeClr val="tx1"/>
            </a:solidFill>
          </a:ln>
        </p:spPr>
      </p:pic>
      <p:sp>
        <p:nvSpPr>
          <p:cNvPr id="27" name="Rectangle 26">
            <a:extLst>
              <a:ext uri="{FF2B5EF4-FFF2-40B4-BE49-F238E27FC236}">
                <a16:creationId xmlns:a16="http://schemas.microsoft.com/office/drawing/2014/main" id="{08208402-1CBC-4EC1-9418-CBB591828BC7}"/>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8" name="Picture 27">
            <a:extLst>
              <a:ext uri="{FF2B5EF4-FFF2-40B4-BE49-F238E27FC236}">
                <a16:creationId xmlns:a16="http://schemas.microsoft.com/office/drawing/2014/main" id="{F2EEBF29-410F-4EE7-A9E1-4B21751F1502}"/>
              </a:ext>
            </a:extLst>
          </p:cNvPr>
          <p:cNvPicPr>
            <a:picLocks noChangeAspect="1"/>
          </p:cNvPicPr>
          <p:nvPr/>
        </p:nvPicPr>
        <p:blipFill>
          <a:blip r:embed="rId6"/>
          <a:stretch>
            <a:fillRect/>
          </a:stretch>
        </p:blipFill>
        <p:spPr>
          <a:xfrm>
            <a:off x="7305074" y="195532"/>
            <a:ext cx="4751330" cy="1331482"/>
          </a:xfrm>
          <a:prstGeom prst="rect">
            <a:avLst/>
          </a:prstGeom>
        </p:spPr>
      </p:pic>
      <p:sp>
        <p:nvSpPr>
          <p:cNvPr id="12" name="TextBox 11">
            <a:extLst>
              <a:ext uri="{FF2B5EF4-FFF2-40B4-BE49-F238E27FC236}">
                <a16:creationId xmlns:a16="http://schemas.microsoft.com/office/drawing/2014/main" id="{1C02EA17-D3E5-F840-BA35-78D890DAB8F4}"/>
              </a:ext>
            </a:extLst>
          </p:cNvPr>
          <p:cNvSpPr txBox="1"/>
          <p:nvPr/>
        </p:nvSpPr>
        <p:spPr>
          <a:xfrm>
            <a:off x="371036" y="6005301"/>
            <a:ext cx="3453166" cy="646331"/>
          </a:xfrm>
          <a:prstGeom prst="rect">
            <a:avLst/>
          </a:prstGeom>
          <a:solidFill>
            <a:schemeClr val="bg1"/>
          </a:solidFill>
          <a:ln w="28575">
            <a:solidFill>
              <a:schemeClr val="tx1"/>
            </a:solidFill>
          </a:ln>
        </p:spPr>
        <p:txBody>
          <a:bodyPr wrap="square" rtlCol="0" anchor="b">
            <a:spAutoFit/>
          </a:bodyPr>
          <a:lstStyle/>
          <a:p>
            <a:pPr marL="171450" lvl="0" indent="-171450">
              <a:buFont typeface="Arial" panose="020B0604020202020204" pitchFamily="34" charset="0"/>
              <a:buChar char="•"/>
              <a:defRPr/>
            </a:pPr>
            <a:r>
              <a:rPr lang="en-US" sz="1200" dirty="0">
                <a:solidFill>
                  <a:schemeClr val="tx2"/>
                </a:solidFill>
                <a:latin typeface="Calibri" panose="020F0502020204030204" pitchFamily="34" charset="0"/>
              </a:rPr>
              <a:t>Pools attached to L4-VIP work at layer4 =&gt; don’t have HTTP (layer7) statistics</a:t>
            </a:r>
          </a:p>
          <a:p>
            <a:pPr marL="171450" lvl="0" indent="-171450">
              <a:buFont typeface="Arial" panose="020B0604020202020204" pitchFamily="34" charset="0"/>
              <a:buChar char="•"/>
              <a:defRPr/>
            </a:pPr>
            <a:r>
              <a:rPr lang="en-US" sz="1200" dirty="0">
                <a:solidFill>
                  <a:schemeClr val="tx2"/>
                </a:solidFill>
                <a:latin typeface="Calibri" panose="020F0502020204030204" pitchFamily="34" charset="0"/>
              </a:rPr>
              <a:t>Rate statistics are last second rate statistics</a:t>
            </a:r>
          </a:p>
        </p:txBody>
      </p:sp>
    </p:spTree>
    <p:extLst>
      <p:ext uri="{BB962C8B-B14F-4D97-AF65-F5344CB8AC3E}">
        <p14:creationId xmlns:p14="http://schemas.microsoft.com/office/powerpoint/2010/main" val="3024350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D204091-C49F-4785-9A3F-D44C89152143}"/>
              </a:ext>
            </a:extLst>
          </p:cNvPr>
          <p:cNvGraphicFramePr>
            <a:graphicFrameLocks/>
          </p:cNvGraphicFramePr>
          <p:nvPr>
            <p:extLst>
              <p:ext uri="{D42A27DB-BD31-4B8C-83A1-F6EECF244321}">
                <p14:modId xmlns:p14="http://schemas.microsoft.com/office/powerpoint/2010/main" val="3297799705"/>
              </p:ext>
            </p:extLst>
          </p:nvPr>
        </p:nvGraphicFramePr>
        <p:xfrm>
          <a:off x="475757" y="1873429"/>
          <a:ext cx="9753600" cy="4389120"/>
        </p:xfrm>
        <a:graphic>
          <a:graphicData uri="http://schemas.openxmlformats.org/drawingml/2006/table">
            <a:tbl>
              <a:tblPr bandRow="1">
                <a:tableStyleId>{7E9639D4-E3E2-4D34-9284-5A2195B3D0D7}</a:tableStyleId>
              </a:tblPr>
              <a:tblGrid>
                <a:gridCol w="1234457">
                  <a:extLst>
                    <a:ext uri="{9D8B030D-6E8A-4147-A177-3AD203B41FA5}">
                      <a16:colId xmlns:a16="http://schemas.microsoft.com/office/drawing/2014/main" val="20000"/>
                    </a:ext>
                  </a:extLst>
                </a:gridCol>
                <a:gridCol w="8519143">
                  <a:extLst>
                    <a:ext uri="{9D8B030D-6E8A-4147-A177-3AD203B41FA5}">
                      <a16:colId xmlns:a16="http://schemas.microsoft.com/office/drawing/2014/main" val="20001"/>
                    </a:ext>
                  </a:extLst>
                </a:gridCol>
              </a:tblGrid>
              <a:tr h="548640">
                <a:tc>
                  <a:txBody>
                    <a:bodyPr/>
                    <a:lstStyle/>
                    <a:p>
                      <a:pPr algn="r"/>
                      <a:r>
                        <a:rPr lang="en-US" sz="1800" b="0" i="0" noProof="0" dirty="0">
                          <a:solidFill>
                            <a:schemeClr val="accent1"/>
                          </a:solidFill>
                          <a:latin typeface="Calibri" panose="020F0502020204030204" pitchFamily="34" charset="0"/>
                        </a:rPr>
                        <a:t>1</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LB Deployment Modes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0"/>
                  </a:ext>
                </a:extLst>
              </a:tr>
              <a:tr h="548640">
                <a:tc>
                  <a:txBody>
                    <a:bodyPr/>
                    <a:lstStyle/>
                    <a:p>
                      <a:pPr algn="r"/>
                      <a:r>
                        <a:rPr lang="en-US" sz="1800" b="0" i="0" noProof="0" dirty="0">
                          <a:solidFill>
                            <a:schemeClr val="accent1"/>
                          </a:solidFill>
                          <a:latin typeface="Calibri" panose="020F0502020204030204" pitchFamily="34" charset="0"/>
                        </a:rPr>
                        <a:t>2</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Monitors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r"/>
                      <a:r>
                        <a:rPr lang="fr-FR" sz="1800" b="0" i="0" noProof="0" dirty="0">
                          <a:solidFill>
                            <a:schemeClr val="accent1"/>
                          </a:solidFill>
                          <a:latin typeface="Calibri" panose="020F0502020204030204" pitchFamily="34" charset="0"/>
                        </a:rPr>
                        <a:t>3</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Server Pools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r"/>
                      <a:r>
                        <a:rPr lang="fr-FR" sz="1800" b="0" i="0" noProof="0" dirty="0">
                          <a:solidFill>
                            <a:schemeClr val="accent1"/>
                          </a:solidFill>
                          <a:latin typeface="Calibri" panose="020F0502020204030204" pitchFamily="34" charset="0"/>
                        </a:rPr>
                        <a:t>4</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accent1"/>
                          </a:solidFill>
                          <a:latin typeface="Calibri" panose="020F0502020204030204" pitchFamily="34" charset="0"/>
                        </a:rPr>
                        <a:t>Layer4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4"/>
                  </a:ext>
                </a:extLst>
              </a:tr>
              <a:tr h="548640">
                <a:tc>
                  <a:txBody>
                    <a:bodyPr/>
                    <a:lstStyle/>
                    <a:p>
                      <a:pPr algn="r"/>
                      <a:r>
                        <a:rPr lang="fr-FR" sz="1800" b="0" i="0" noProof="0" dirty="0">
                          <a:solidFill>
                            <a:schemeClr val="accent1"/>
                          </a:solidFill>
                          <a:latin typeface="Calibri" panose="020F0502020204030204" pitchFamily="34" charset="0"/>
                        </a:rPr>
                        <a:t>5</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Layer7 HTTP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125269716"/>
                  </a:ext>
                </a:extLst>
              </a:tr>
              <a:tr h="548640">
                <a:tc>
                  <a:txBody>
                    <a:bodyPr/>
                    <a:lstStyle/>
                    <a:p>
                      <a:pPr algn="r"/>
                      <a:r>
                        <a:rPr lang="fr-FR" sz="1800" b="0" i="0" noProof="0" dirty="0">
                          <a:solidFill>
                            <a:schemeClr val="accent1"/>
                          </a:solidFill>
                          <a:latin typeface="Calibri" panose="020F0502020204030204" pitchFamily="34" charset="0"/>
                        </a:rPr>
                        <a:t>6</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Layer7 HTTPS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326987232"/>
                  </a:ext>
                </a:extLst>
              </a:tr>
              <a:tr h="548640">
                <a:tc>
                  <a:txBody>
                    <a:bodyPr/>
                    <a:lstStyle/>
                    <a:p>
                      <a:pPr algn="r"/>
                      <a:r>
                        <a:rPr lang="fr-FR" sz="1800" b="0" i="0" noProof="0" dirty="0">
                          <a:solidFill>
                            <a:schemeClr val="accent1"/>
                          </a:solidFill>
                          <a:latin typeface="Calibri" panose="020F0502020204030204" pitchFamily="34" charset="0"/>
                        </a:rPr>
                        <a:t>7</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i="0" noProof="0" dirty="0">
                          <a:latin typeface="Calibri" panose="020F0502020204030204" pitchFamily="34" charset="0"/>
                        </a:rPr>
                        <a:t>LB Rules (HTTP or HTTPS)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270849694"/>
                  </a:ext>
                </a:extLst>
              </a:tr>
              <a:tr h="548640">
                <a:tc>
                  <a:txBody>
                    <a:bodyPr/>
                    <a:lstStyle/>
                    <a:p>
                      <a:pPr algn="r"/>
                      <a:r>
                        <a:rPr lang="fr-FR" sz="1800" b="0" i="0" noProof="0" dirty="0">
                          <a:solidFill>
                            <a:schemeClr val="accent1"/>
                          </a:solidFill>
                          <a:latin typeface="Calibri" panose="020F0502020204030204" pitchFamily="34" charset="0"/>
                        </a:rPr>
                        <a:t>8</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b="0" i="0" noProof="0" dirty="0">
                          <a:latin typeface="Calibri" panose="020F0502020204030204" pitchFamily="34" charset="0"/>
                        </a:rPr>
                        <a:t>Troubleshooting</a:t>
                      </a:r>
                      <a:endParaRPr lang="en-US" sz="1800" b="0" i="0" noProof="0" dirty="0">
                        <a:latin typeface="Calibri" panose="020F0502020204030204" pitchFamily="34" charset="0"/>
                      </a:endParaRP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446266231"/>
                  </a:ext>
                </a:extLst>
              </a:tr>
            </a:tbl>
          </a:graphicData>
        </a:graphic>
      </p:graphicFrame>
    </p:spTree>
    <p:extLst>
      <p:ext uri="{BB962C8B-B14F-4D97-AF65-F5344CB8AC3E}">
        <p14:creationId xmlns:p14="http://schemas.microsoft.com/office/powerpoint/2010/main" val="2565371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9A34621-58F4-DC4D-9B0E-D51A7B3C8F13}"/>
              </a:ext>
            </a:extLst>
          </p:cNvPr>
          <p:cNvSpPr>
            <a:spLocks noGrp="1"/>
          </p:cNvSpPr>
          <p:nvPr>
            <p:ph type="title"/>
          </p:nvPr>
        </p:nvSpPr>
        <p:spPr/>
        <p:txBody>
          <a:bodyPr/>
          <a:lstStyle/>
          <a:p>
            <a:r>
              <a:rPr lang="en-US" dirty="0"/>
              <a:t>Load Balancing Supported Topologies (1/2)</a:t>
            </a:r>
          </a:p>
        </p:txBody>
      </p:sp>
      <p:sp>
        <p:nvSpPr>
          <p:cNvPr id="4" name="Text Placeholder 3">
            <a:extLst>
              <a:ext uri="{FF2B5EF4-FFF2-40B4-BE49-F238E27FC236}">
                <a16:creationId xmlns:a16="http://schemas.microsoft.com/office/drawing/2014/main" id="{E5DAB77C-D6EC-1A44-9F8A-56875EA7290C}"/>
              </a:ext>
            </a:extLst>
          </p:cNvPr>
          <p:cNvSpPr>
            <a:spLocks noGrp="1"/>
          </p:cNvSpPr>
          <p:nvPr>
            <p:ph type="body" sz="quarter" idx="17"/>
          </p:nvPr>
        </p:nvSpPr>
        <p:spPr>
          <a:xfrm>
            <a:off x="8380413" y="1600200"/>
            <a:ext cx="3808412" cy="4572000"/>
          </a:xfrm>
        </p:spPr>
        <p:txBody>
          <a:bodyPr tIns="182880" rIns="182880"/>
          <a:lstStyle/>
          <a:p>
            <a:pPr lvl="0">
              <a:spcBef>
                <a:spcPts val="0"/>
              </a:spcBef>
              <a:buClr>
                <a:srgbClr val="717074">
                  <a:lumMod val="60000"/>
                  <a:lumOff val="40000"/>
                </a:srgbClr>
              </a:buClr>
              <a:buNone/>
            </a:pPr>
            <a:r>
              <a:rPr lang="en-US" sz="1600" dirty="0">
                <a:solidFill>
                  <a:srgbClr val="3F3F3F"/>
                </a:solidFill>
              </a:rPr>
              <a:t>Enable LB on an existing Tier-1 GW</a:t>
            </a:r>
          </a:p>
          <a:p>
            <a:pPr lvl="0">
              <a:spcBef>
                <a:spcPts val="0"/>
              </a:spcBef>
              <a:buClr>
                <a:srgbClr val="717074">
                  <a:lumMod val="60000"/>
                  <a:lumOff val="40000"/>
                </a:srgbClr>
              </a:buClr>
              <a:buNone/>
            </a:pPr>
            <a:r>
              <a:rPr lang="en-US" sz="1400" i="1" dirty="0">
                <a:solidFill>
                  <a:srgbClr val="3F3F3F"/>
                </a:solidFill>
              </a:rPr>
              <a:t>    Note:  LB not available on Tier-0 GW</a:t>
            </a:r>
            <a:endParaRPr lang="en-US" sz="14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600" dirty="0">
                <a:solidFill>
                  <a:srgbClr val="3F3F3F"/>
                </a:solidFill>
              </a:rPr>
              <a:t>LB-SNAT can be required depending on traffic flows.</a:t>
            </a:r>
          </a:p>
          <a:p>
            <a:pPr lvl="0">
              <a:spcBef>
                <a:spcPts val="600"/>
              </a:spcBef>
              <a:buClr>
                <a:srgbClr val="717074">
                  <a:lumMod val="60000"/>
                  <a:lumOff val="40000"/>
                </a:srgbClr>
              </a:buClr>
              <a:buNone/>
            </a:pPr>
            <a:r>
              <a:rPr lang="en-US" sz="1600" dirty="0">
                <a:solidFill>
                  <a:srgbClr val="3F3F3F"/>
                </a:solidFill>
              </a:rPr>
              <a:t>LB-SNAT required:</a:t>
            </a:r>
          </a:p>
          <a:p>
            <a:pPr marL="285750" indent="-285750">
              <a:spcBef>
                <a:spcPts val="0"/>
              </a:spcBef>
              <a:buClr>
                <a:srgbClr val="717074">
                  <a:lumMod val="60000"/>
                  <a:lumOff val="40000"/>
                </a:srgbClr>
              </a:buClr>
              <a:buFont typeface="Arial" panose="020B0604020202020204" pitchFamily="34" charset="0"/>
              <a:buChar char="•"/>
            </a:pPr>
            <a:r>
              <a:rPr lang="en-US" sz="1600" dirty="0">
                <a:solidFill>
                  <a:srgbClr val="3F3F3F"/>
                </a:solidFill>
              </a:rPr>
              <a:t>Clients and Servers are connected to same T1-Dowlink (Overlay) </a:t>
            </a:r>
          </a:p>
          <a:p>
            <a:pPr>
              <a:spcBef>
                <a:spcPts val="600"/>
              </a:spcBef>
              <a:buClr>
                <a:srgbClr val="717074">
                  <a:lumMod val="60000"/>
                  <a:lumOff val="40000"/>
                </a:srgbClr>
              </a:buClr>
              <a:buNone/>
            </a:pPr>
            <a:r>
              <a:rPr lang="en-US" sz="1600" dirty="0">
                <a:solidFill>
                  <a:srgbClr val="3F3F3F"/>
                </a:solidFill>
              </a:rPr>
              <a:t>LB-SNAT not required:</a:t>
            </a:r>
          </a:p>
          <a:p>
            <a:pPr marL="285750" indent="-285750">
              <a:spcBef>
                <a:spcPts val="0"/>
              </a:spcBef>
              <a:buClr>
                <a:srgbClr val="717074">
                  <a:lumMod val="60000"/>
                  <a:lumOff val="40000"/>
                </a:srgbClr>
              </a:buClr>
              <a:buFont typeface="Arial" panose="020B0604020202020204" pitchFamily="34" charset="0"/>
              <a:buChar char="•"/>
            </a:pPr>
            <a:r>
              <a:rPr lang="en-US" sz="1600" dirty="0">
                <a:solidFill>
                  <a:srgbClr val="3F3F3F"/>
                </a:solidFill>
              </a:rPr>
              <a:t>Other use cases</a:t>
            </a:r>
            <a:endParaRPr lang="en-US" dirty="0"/>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a:spcBef>
                <a:spcPts val="0"/>
              </a:spcBef>
            </a:pPr>
            <a:r>
              <a:rPr lang="en-US" sz="1400" i="1" dirty="0"/>
              <a:t>Note: VIP can be placed in any subnet:</a:t>
            </a:r>
          </a:p>
          <a:p>
            <a:pPr marL="285750" lvl="0" indent="-285750">
              <a:spcBef>
                <a:spcPts val="0"/>
              </a:spcBef>
              <a:buFont typeface="Arial" panose="020B0604020202020204" pitchFamily="34" charset="0"/>
              <a:buChar char="•"/>
            </a:pPr>
            <a:r>
              <a:rPr lang="en-US" sz="1400" i="1" dirty="0"/>
              <a:t>Linked-segment (Downlink) or Service Interface (CSP)</a:t>
            </a:r>
          </a:p>
          <a:p>
            <a:pPr marL="285750" lvl="0" indent="-285750">
              <a:spcBef>
                <a:spcPts val="0"/>
              </a:spcBef>
              <a:buFont typeface="Arial" panose="020B0604020202020204" pitchFamily="34" charset="0"/>
              <a:buChar char="•"/>
            </a:pPr>
            <a:r>
              <a:rPr lang="en-US" sz="1400" i="1" dirty="0"/>
              <a:t>A new dedicated network as a loopback interface</a:t>
            </a:r>
          </a:p>
          <a:p>
            <a:pPr marL="285750" lvl="0" indent="-285750">
              <a:spcBef>
                <a:spcPts val="0"/>
              </a:spcBef>
              <a:buFont typeface="Arial" panose="020B0604020202020204" pitchFamily="34" charset="0"/>
              <a:buChar char="•"/>
            </a:pPr>
            <a:r>
              <a:rPr lang="en-US" sz="1400" i="1" dirty="0"/>
              <a:t>T0 uplink subnet</a:t>
            </a:r>
          </a:p>
        </p:txBody>
      </p:sp>
      <p:sp>
        <p:nvSpPr>
          <p:cNvPr id="2" name="Content Placeholder 1">
            <a:extLst>
              <a:ext uri="{FF2B5EF4-FFF2-40B4-BE49-F238E27FC236}">
                <a16:creationId xmlns:a16="http://schemas.microsoft.com/office/drawing/2014/main" id="{8B141CC0-D306-7649-9D4A-E44291BE4F70}"/>
              </a:ext>
            </a:extLst>
          </p:cNvPr>
          <p:cNvSpPr>
            <a:spLocks noGrp="1"/>
          </p:cNvSpPr>
          <p:nvPr>
            <p:ph type="subTitle" idx="10"/>
          </p:nvPr>
        </p:nvSpPr>
        <p:spPr/>
        <p:txBody>
          <a:bodyPr/>
          <a:lstStyle/>
          <a:p>
            <a:r>
              <a:rPr lang="en-US" dirty="0"/>
              <a:t>LB InLine Deployment</a:t>
            </a:r>
          </a:p>
        </p:txBody>
      </p:sp>
      <p:grpSp>
        <p:nvGrpSpPr>
          <p:cNvPr id="35" name="Group 34">
            <a:extLst>
              <a:ext uri="{FF2B5EF4-FFF2-40B4-BE49-F238E27FC236}">
                <a16:creationId xmlns:a16="http://schemas.microsoft.com/office/drawing/2014/main" id="{79BB73D1-BDED-3E45-8FF5-7EF315F9F751}"/>
              </a:ext>
            </a:extLst>
          </p:cNvPr>
          <p:cNvGrpSpPr>
            <a:grpSpLocks noChangeAspect="1"/>
          </p:cNvGrpSpPr>
          <p:nvPr/>
        </p:nvGrpSpPr>
        <p:grpSpPr>
          <a:xfrm>
            <a:off x="1639129" y="3983889"/>
            <a:ext cx="548640" cy="548640"/>
            <a:chOff x="7736620" y="7009631"/>
            <a:chExt cx="4501800" cy="4503600"/>
          </a:xfrm>
          <a:solidFill>
            <a:schemeClr val="accent1"/>
          </a:solidFill>
        </p:grpSpPr>
        <p:sp>
          <p:nvSpPr>
            <p:cNvPr id="53" name="Freeform: Shape 1">
              <a:extLst>
                <a:ext uri="{FF2B5EF4-FFF2-40B4-BE49-F238E27FC236}">
                  <a16:creationId xmlns:a16="http://schemas.microsoft.com/office/drawing/2014/main" id="{10056344-8832-6342-AB45-9DDC4EA9F662}"/>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54" name="Freeform: Shape 2">
              <a:extLst>
                <a:ext uri="{FF2B5EF4-FFF2-40B4-BE49-F238E27FC236}">
                  <a16:creationId xmlns:a16="http://schemas.microsoft.com/office/drawing/2014/main" id="{52DA37BC-FCE3-B34F-878D-6E7BA694E15A}"/>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55" name="Freeform: Shape 3">
              <a:extLst>
                <a:ext uri="{FF2B5EF4-FFF2-40B4-BE49-F238E27FC236}">
                  <a16:creationId xmlns:a16="http://schemas.microsoft.com/office/drawing/2014/main" id="{B1A5496E-05B0-EF42-A4F1-4993CFCFF86A}"/>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56" name="Freeform: Shape 4">
              <a:extLst>
                <a:ext uri="{FF2B5EF4-FFF2-40B4-BE49-F238E27FC236}">
                  <a16:creationId xmlns:a16="http://schemas.microsoft.com/office/drawing/2014/main" id="{1F141E84-CBF6-0E4E-B1F8-101FA61DBBD2}"/>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57" name="Freeform: Shape 5">
              <a:extLst>
                <a:ext uri="{FF2B5EF4-FFF2-40B4-BE49-F238E27FC236}">
                  <a16:creationId xmlns:a16="http://schemas.microsoft.com/office/drawing/2014/main" id="{2913A94F-126B-D543-90C1-E248AEAC00E4}"/>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grpSp>
      <p:sp>
        <p:nvSpPr>
          <p:cNvPr id="36" name="TextBox 35">
            <a:extLst>
              <a:ext uri="{FF2B5EF4-FFF2-40B4-BE49-F238E27FC236}">
                <a16:creationId xmlns:a16="http://schemas.microsoft.com/office/drawing/2014/main" id="{2164660E-14AB-F049-996F-25037BD6EBBE}"/>
              </a:ext>
            </a:extLst>
          </p:cNvPr>
          <p:cNvSpPr txBox="1"/>
          <p:nvPr/>
        </p:nvSpPr>
        <p:spPr>
          <a:xfrm>
            <a:off x="1008624" y="4177522"/>
            <a:ext cx="585417" cy="184666"/>
          </a:xfrm>
          <a:prstGeom prst="rect">
            <a:avLst/>
          </a:prstGeom>
        </p:spPr>
        <p:txBody>
          <a:bodyPr wrap="none" lIns="0" tIns="0" rIns="0" bIns="0" rtlCol="0">
            <a:spAutoFit/>
          </a:bodyPr>
          <a:lstStyle/>
          <a:p>
            <a:pPr algn="r">
              <a:spcAft>
                <a:spcPts val="600"/>
              </a:spcAft>
            </a:pPr>
            <a:r>
              <a:rPr lang="en-US" sz="1200" dirty="0">
                <a:solidFill>
                  <a:schemeClr val="accent1"/>
                </a:solidFill>
                <a:latin typeface="Calibri" panose="020F0502020204030204" pitchFamily="34" charset="0"/>
              </a:rPr>
              <a:t>Tier-1+LB</a:t>
            </a:r>
          </a:p>
        </p:txBody>
      </p:sp>
      <p:cxnSp>
        <p:nvCxnSpPr>
          <p:cNvPr id="37" name="Straight Connector 36">
            <a:extLst>
              <a:ext uri="{FF2B5EF4-FFF2-40B4-BE49-F238E27FC236}">
                <a16:creationId xmlns:a16="http://schemas.microsoft.com/office/drawing/2014/main" id="{A88226EF-1E1F-5543-9922-0782351864C6}"/>
              </a:ext>
            </a:extLst>
          </p:cNvPr>
          <p:cNvCxnSpPr>
            <a:cxnSpLocks/>
          </p:cNvCxnSpPr>
          <p:nvPr/>
        </p:nvCxnSpPr>
        <p:spPr bwMode="gray">
          <a:xfrm>
            <a:off x="78826" y="5146857"/>
            <a:ext cx="1639177" cy="0"/>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55BA1AF-62AE-8048-B140-958F6CB89545}"/>
              </a:ext>
            </a:extLst>
          </p:cNvPr>
          <p:cNvCxnSpPr>
            <a:cxnSpLocks/>
          </p:cNvCxnSpPr>
          <p:nvPr/>
        </p:nvCxnSpPr>
        <p:spPr bwMode="gray">
          <a:xfrm flipH="1">
            <a:off x="1115893" y="4449160"/>
            <a:ext cx="602110" cy="685691"/>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019710E6-15B6-FC48-ADDC-4F6942526FAC}"/>
              </a:ext>
            </a:extLst>
          </p:cNvPr>
          <p:cNvCxnSpPr>
            <a:cxnSpLocks/>
          </p:cNvCxnSpPr>
          <p:nvPr/>
        </p:nvCxnSpPr>
        <p:spPr bwMode="gray">
          <a:xfrm>
            <a:off x="837630" y="5146857"/>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EF98CCE-F03A-D84A-BFF9-A93C032380D3}"/>
              </a:ext>
            </a:extLst>
          </p:cNvPr>
          <p:cNvCxnSpPr>
            <a:cxnSpLocks/>
          </p:cNvCxnSpPr>
          <p:nvPr/>
        </p:nvCxnSpPr>
        <p:spPr bwMode="gray">
          <a:xfrm>
            <a:off x="1444494" y="5146857"/>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D2742DA3-2F81-AC4C-804D-EFDAB1A205AE}"/>
              </a:ext>
            </a:extLst>
          </p:cNvPr>
          <p:cNvGrpSpPr>
            <a:grpSpLocks noChangeAspect="1"/>
          </p:cNvGrpSpPr>
          <p:nvPr/>
        </p:nvGrpSpPr>
        <p:grpSpPr>
          <a:xfrm>
            <a:off x="3045590" y="3028879"/>
            <a:ext cx="548640" cy="548640"/>
            <a:chOff x="7736620" y="7009631"/>
            <a:chExt cx="4501800" cy="4503600"/>
          </a:xfrm>
          <a:solidFill>
            <a:schemeClr val="tx1"/>
          </a:solidFill>
        </p:grpSpPr>
        <p:sp>
          <p:nvSpPr>
            <p:cNvPr id="48" name="Freeform: Shape 1">
              <a:extLst>
                <a:ext uri="{FF2B5EF4-FFF2-40B4-BE49-F238E27FC236}">
                  <a16:creationId xmlns:a16="http://schemas.microsoft.com/office/drawing/2014/main" id="{6FE9D985-C1FF-9F43-B415-367DFFAE341E}"/>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49" name="Freeform: Shape 2">
              <a:extLst>
                <a:ext uri="{FF2B5EF4-FFF2-40B4-BE49-F238E27FC236}">
                  <a16:creationId xmlns:a16="http://schemas.microsoft.com/office/drawing/2014/main" id="{E8CBE8AF-69DD-CA49-AC82-657D60F1A0E2}"/>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50" name="Freeform: Shape 3">
              <a:extLst>
                <a:ext uri="{FF2B5EF4-FFF2-40B4-BE49-F238E27FC236}">
                  <a16:creationId xmlns:a16="http://schemas.microsoft.com/office/drawing/2014/main" id="{A0BC2959-51A3-564F-968C-820039433E26}"/>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51" name="Freeform: Shape 4">
              <a:extLst>
                <a:ext uri="{FF2B5EF4-FFF2-40B4-BE49-F238E27FC236}">
                  <a16:creationId xmlns:a16="http://schemas.microsoft.com/office/drawing/2014/main" id="{58DF6ECF-773E-ED4E-A7EF-02277054003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52" name="Freeform: Shape 5">
              <a:extLst>
                <a:ext uri="{FF2B5EF4-FFF2-40B4-BE49-F238E27FC236}">
                  <a16:creationId xmlns:a16="http://schemas.microsoft.com/office/drawing/2014/main" id="{3474E113-818A-394F-BC2E-2F9C456BD427}"/>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grpSp>
      <p:cxnSp>
        <p:nvCxnSpPr>
          <p:cNvPr id="44" name="Straight Connector 43">
            <a:extLst>
              <a:ext uri="{FF2B5EF4-FFF2-40B4-BE49-F238E27FC236}">
                <a16:creationId xmlns:a16="http://schemas.microsoft.com/office/drawing/2014/main" id="{80101B92-FB1E-FE44-A823-C52941D90336}"/>
              </a:ext>
            </a:extLst>
          </p:cNvPr>
          <p:cNvCxnSpPr>
            <a:cxnSpLocks/>
            <a:endCxn id="53" idx="0"/>
          </p:cNvCxnSpPr>
          <p:nvPr/>
        </p:nvCxnSpPr>
        <p:spPr bwMode="gray">
          <a:xfrm flipH="1">
            <a:off x="1913449" y="3450249"/>
            <a:ext cx="1172604" cy="533640"/>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F2547376-1BC2-4040-8ABE-BC90C7E5094E}"/>
              </a:ext>
            </a:extLst>
          </p:cNvPr>
          <p:cNvSpPr txBox="1"/>
          <p:nvPr/>
        </p:nvSpPr>
        <p:spPr>
          <a:xfrm>
            <a:off x="2348859" y="3202296"/>
            <a:ext cx="360996" cy="184666"/>
          </a:xfrm>
          <a:prstGeom prst="rect">
            <a:avLst/>
          </a:prstGeom>
        </p:spPr>
        <p:txBody>
          <a:bodyPr wrap="none" lIns="0" tIns="0" rIns="0" bIns="0" rtlCol="0">
            <a:spAutoFit/>
          </a:bodyPr>
          <a:lstStyle/>
          <a:p>
            <a:pPr algn="r">
              <a:spcAft>
                <a:spcPts val="600"/>
              </a:spcAft>
            </a:pPr>
            <a:r>
              <a:rPr lang="en-US" sz="1200" dirty="0">
                <a:latin typeface="Calibri" panose="020F0502020204030204" pitchFamily="34" charset="0"/>
              </a:rPr>
              <a:t>Tier-0</a:t>
            </a:r>
          </a:p>
        </p:txBody>
      </p:sp>
      <p:cxnSp>
        <p:nvCxnSpPr>
          <p:cNvPr id="46" name="Straight Connector 45">
            <a:extLst>
              <a:ext uri="{FF2B5EF4-FFF2-40B4-BE49-F238E27FC236}">
                <a16:creationId xmlns:a16="http://schemas.microsoft.com/office/drawing/2014/main" id="{71E8D004-F43A-0946-AAD5-A0910490C1BC}"/>
              </a:ext>
            </a:extLst>
          </p:cNvPr>
          <p:cNvCxnSpPr>
            <a:cxnSpLocks/>
            <a:stCxn id="492" idx="46"/>
            <a:endCxn id="48" idx="0"/>
          </p:cNvCxnSpPr>
          <p:nvPr/>
        </p:nvCxnSpPr>
        <p:spPr bwMode="gray">
          <a:xfrm>
            <a:off x="3319908" y="2786985"/>
            <a:ext cx="2" cy="241894"/>
          </a:xfrm>
          <a:prstGeom prst="line">
            <a:avLst/>
          </a:prstGeom>
          <a:ln w="25400">
            <a:solidFill>
              <a:schemeClr val="tx1"/>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24" name="Group 123">
            <a:extLst>
              <a:ext uri="{FF2B5EF4-FFF2-40B4-BE49-F238E27FC236}">
                <a16:creationId xmlns:a16="http://schemas.microsoft.com/office/drawing/2014/main" id="{324471AC-5303-4490-B0D7-78B576463FAF}"/>
              </a:ext>
            </a:extLst>
          </p:cNvPr>
          <p:cNvGrpSpPr>
            <a:grpSpLocks noChangeAspect="1"/>
          </p:cNvGrpSpPr>
          <p:nvPr/>
        </p:nvGrpSpPr>
        <p:grpSpPr>
          <a:xfrm>
            <a:off x="2036180" y="3858639"/>
            <a:ext cx="320040" cy="320040"/>
            <a:chOff x="2560638" y="566738"/>
            <a:chExt cx="6486525" cy="6486525"/>
          </a:xfrm>
          <a:solidFill>
            <a:schemeClr val="accent1"/>
          </a:solidFill>
        </p:grpSpPr>
        <p:sp>
          <p:nvSpPr>
            <p:cNvPr id="139" name="Freeform 1">
              <a:extLst>
                <a:ext uri="{FF2B5EF4-FFF2-40B4-BE49-F238E27FC236}">
                  <a16:creationId xmlns:a16="http://schemas.microsoft.com/office/drawing/2014/main" id="{A3285AFC-DB5A-4F7D-8E9B-8E7F7F7586CB}"/>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0" name="Freeform 2">
              <a:extLst>
                <a:ext uri="{FF2B5EF4-FFF2-40B4-BE49-F238E27FC236}">
                  <a16:creationId xmlns:a16="http://schemas.microsoft.com/office/drawing/2014/main" id="{F53DBEBB-9552-4451-913D-BA70FC9B15CE}"/>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1" name="Freeform 3">
              <a:extLst>
                <a:ext uri="{FF2B5EF4-FFF2-40B4-BE49-F238E27FC236}">
                  <a16:creationId xmlns:a16="http://schemas.microsoft.com/office/drawing/2014/main" id="{ADD4BEEC-641F-49AA-A94D-4903AB6FD4CF}"/>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2" name="Freeform 4">
              <a:extLst>
                <a:ext uri="{FF2B5EF4-FFF2-40B4-BE49-F238E27FC236}">
                  <a16:creationId xmlns:a16="http://schemas.microsoft.com/office/drawing/2014/main" id="{20237D9D-81CF-4420-93F1-A1E717C0A574}"/>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5">
              <a:extLst>
                <a:ext uri="{FF2B5EF4-FFF2-40B4-BE49-F238E27FC236}">
                  <a16:creationId xmlns:a16="http://schemas.microsoft.com/office/drawing/2014/main" id="{2991B92C-E230-4472-95AE-BCD2CE7F64FE}"/>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6">
              <a:extLst>
                <a:ext uri="{FF2B5EF4-FFF2-40B4-BE49-F238E27FC236}">
                  <a16:creationId xmlns:a16="http://schemas.microsoft.com/office/drawing/2014/main" id="{0087C4F7-7226-45DA-8F0A-4E17381125FA}"/>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7">
              <a:extLst>
                <a:ext uri="{FF2B5EF4-FFF2-40B4-BE49-F238E27FC236}">
                  <a16:creationId xmlns:a16="http://schemas.microsoft.com/office/drawing/2014/main" id="{C99EB94C-6B0B-478E-8126-D603DCDD975B}"/>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8">
              <a:extLst>
                <a:ext uri="{FF2B5EF4-FFF2-40B4-BE49-F238E27FC236}">
                  <a16:creationId xmlns:a16="http://schemas.microsoft.com/office/drawing/2014/main" id="{E3F8158D-8CCA-434F-9B57-FB93A181E7A2}"/>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9">
              <a:extLst>
                <a:ext uri="{FF2B5EF4-FFF2-40B4-BE49-F238E27FC236}">
                  <a16:creationId xmlns:a16="http://schemas.microsoft.com/office/drawing/2014/main" id="{C809F8D8-5412-4C10-A1D5-3B8EF2F4E88F}"/>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10">
              <a:extLst>
                <a:ext uri="{FF2B5EF4-FFF2-40B4-BE49-F238E27FC236}">
                  <a16:creationId xmlns:a16="http://schemas.microsoft.com/office/drawing/2014/main" id="{B55920C7-FB54-4433-889E-E01F416D6A15}"/>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11">
              <a:extLst>
                <a:ext uri="{FF2B5EF4-FFF2-40B4-BE49-F238E27FC236}">
                  <a16:creationId xmlns:a16="http://schemas.microsoft.com/office/drawing/2014/main" id="{AB5BE2E6-E9D6-4012-8708-421FBF81BD33}"/>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18" name="Oval 117">
            <a:extLst>
              <a:ext uri="{FF2B5EF4-FFF2-40B4-BE49-F238E27FC236}">
                <a16:creationId xmlns:a16="http://schemas.microsoft.com/office/drawing/2014/main" id="{6EF72719-D0C7-4BCD-89EF-D6FEAEB1F0C4}"/>
              </a:ext>
            </a:extLst>
          </p:cNvPr>
          <p:cNvSpPr/>
          <p:nvPr/>
        </p:nvSpPr>
        <p:spPr>
          <a:xfrm>
            <a:off x="1293618" y="5353760"/>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solidFill>
                  <a:schemeClr val="tx1"/>
                </a:solidFill>
                <a:latin typeface="Calibri" panose="020F0502020204030204" pitchFamily="34" charset="0"/>
              </a:rPr>
              <a:t>C</a:t>
            </a:r>
            <a:endParaRPr lang="en-US" sz="1200" dirty="0">
              <a:solidFill>
                <a:schemeClr val="tx1"/>
              </a:solidFill>
              <a:latin typeface="Calibri" panose="020F0502020204030204" pitchFamily="34" charset="0"/>
            </a:endParaRPr>
          </a:p>
        </p:txBody>
      </p:sp>
      <p:sp>
        <p:nvSpPr>
          <p:cNvPr id="122" name="Oval 121">
            <a:extLst>
              <a:ext uri="{FF2B5EF4-FFF2-40B4-BE49-F238E27FC236}">
                <a16:creationId xmlns:a16="http://schemas.microsoft.com/office/drawing/2014/main" id="{D6B0FD30-023A-44C1-ADDE-A9DECEF64008}"/>
              </a:ext>
            </a:extLst>
          </p:cNvPr>
          <p:cNvSpPr/>
          <p:nvPr/>
        </p:nvSpPr>
        <p:spPr>
          <a:xfrm>
            <a:off x="685276" y="5336826"/>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cxnSp>
        <p:nvCxnSpPr>
          <p:cNvPr id="123" name="Straight Connector 122">
            <a:extLst>
              <a:ext uri="{FF2B5EF4-FFF2-40B4-BE49-F238E27FC236}">
                <a16:creationId xmlns:a16="http://schemas.microsoft.com/office/drawing/2014/main" id="{13B5D4B1-B5B9-4BAD-AF96-40528ED22622}"/>
              </a:ext>
            </a:extLst>
          </p:cNvPr>
          <p:cNvCxnSpPr>
            <a:cxnSpLocks/>
          </p:cNvCxnSpPr>
          <p:nvPr/>
        </p:nvCxnSpPr>
        <p:spPr bwMode="gray">
          <a:xfrm>
            <a:off x="420276" y="5152056"/>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25" name="Oval 124">
            <a:extLst>
              <a:ext uri="{FF2B5EF4-FFF2-40B4-BE49-F238E27FC236}">
                <a16:creationId xmlns:a16="http://schemas.microsoft.com/office/drawing/2014/main" id="{8B75B588-EF5F-4E70-BF75-DD28F0DB7B0D}"/>
              </a:ext>
            </a:extLst>
          </p:cNvPr>
          <p:cNvSpPr/>
          <p:nvPr/>
        </p:nvSpPr>
        <p:spPr>
          <a:xfrm>
            <a:off x="267922" y="5342025"/>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127" name="Rounded Rectangle 109">
            <a:extLst>
              <a:ext uri="{FF2B5EF4-FFF2-40B4-BE49-F238E27FC236}">
                <a16:creationId xmlns:a16="http://schemas.microsoft.com/office/drawing/2014/main" id="{998A5CE7-684D-422F-94DC-60AFF5ED311D}"/>
              </a:ext>
            </a:extLst>
          </p:cNvPr>
          <p:cNvSpPr/>
          <p:nvPr/>
        </p:nvSpPr>
        <p:spPr>
          <a:xfrm>
            <a:off x="192011" y="5235309"/>
            <a:ext cx="89773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28" name="TextBox 127">
            <a:extLst>
              <a:ext uri="{FF2B5EF4-FFF2-40B4-BE49-F238E27FC236}">
                <a16:creationId xmlns:a16="http://schemas.microsoft.com/office/drawing/2014/main" id="{00952C35-7B38-465A-878C-B4AE0421439A}"/>
              </a:ext>
            </a:extLst>
          </p:cNvPr>
          <p:cNvSpPr txBox="1"/>
          <p:nvPr/>
        </p:nvSpPr>
        <p:spPr>
          <a:xfrm>
            <a:off x="135815" y="5709535"/>
            <a:ext cx="1180550" cy="276999"/>
          </a:xfrm>
          <a:prstGeom prst="rect">
            <a:avLst/>
          </a:prstGeom>
          <a:noFill/>
        </p:spPr>
        <p:txBody>
          <a:bodyPr wrap="square" rtlCol="0">
            <a:spAutoFit/>
          </a:bodyPr>
          <a:lstStyle/>
          <a:p>
            <a:pPr fontAlgn="base">
              <a:spcBef>
                <a:spcPct val="0"/>
              </a:spcBef>
              <a:spcAft>
                <a:spcPct val="40000"/>
              </a:spcAft>
            </a:pPr>
            <a:r>
              <a:rPr lang="en-US" sz="1200" dirty="0">
                <a:solidFill>
                  <a:schemeClr val="accent1"/>
                </a:solidFill>
                <a:latin typeface="Calibri" panose="020F0502020204030204" pitchFamily="34" charset="0"/>
              </a:rPr>
              <a:t>Server Pool</a:t>
            </a:r>
            <a:endParaRPr lang="en-US" sz="2000" dirty="0">
              <a:solidFill>
                <a:schemeClr val="accent1"/>
              </a:solidFill>
              <a:latin typeface="Calibri" panose="020F0502020204030204" pitchFamily="34" charset="0"/>
            </a:endParaRPr>
          </a:p>
        </p:txBody>
      </p:sp>
      <p:sp>
        <p:nvSpPr>
          <p:cNvPr id="129" name="Oval 128">
            <a:extLst>
              <a:ext uri="{FF2B5EF4-FFF2-40B4-BE49-F238E27FC236}">
                <a16:creationId xmlns:a16="http://schemas.microsoft.com/office/drawing/2014/main" id="{3ABF6DFB-5963-4ABB-8EC9-F058BA425F06}"/>
              </a:ext>
            </a:extLst>
          </p:cNvPr>
          <p:cNvSpPr/>
          <p:nvPr/>
        </p:nvSpPr>
        <p:spPr>
          <a:xfrm>
            <a:off x="3169754" y="1856632"/>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solidFill>
                  <a:schemeClr val="tx1"/>
                </a:solidFill>
                <a:latin typeface="Calibri" panose="020F0502020204030204" pitchFamily="34" charset="0"/>
              </a:rPr>
              <a:t>C</a:t>
            </a:r>
            <a:endParaRPr lang="en-US" sz="1200" dirty="0">
              <a:solidFill>
                <a:schemeClr val="tx1"/>
              </a:solidFill>
              <a:latin typeface="Calibri" panose="020F0502020204030204" pitchFamily="34" charset="0"/>
            </a:endParaRPr>
          </a:p>
        </p:txBody>
      </p:sp>
      <p:cxnSp>
        <p:nvCxnSpPr>
          <p:cNvPr id="130" name="Straight Connector 129">
            <a:extLst>
              <a:ext uri="{FF2B5EF4-FFF2-40B4-BE49-F238E27FC236}">
                <a16:creationId xmlns:a16="http://schemas.microsoft.com/office/drawing/2014/main" id="{627383D3-D73D-4BED-9A83-AD377F7D16CF}"/>
              </a:ext>
            </a:extLst>
          </p:cNvPr>
          <p:cNvCxnSpPr>
            <a:cxnSpLocks/>
          </p:cNvCxnSpPr>
          <p:nvPr/>
        </p:nvCxnSpPr>
        <p:spPr bwMode="gray">
          <a:xfrm>
            <a:off x="3495307" y="3501675"/>
            <a:ext cx="1804916" cy="575219"/>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8E154CD1-FB43-4812-B6D7-E6BD56103B2E}"/>
              </a:ext>
            </a:extLst>
          </p:cNvPr>
          <p:cNvCxnSpPr>
            <a:cxnSpLocks/>
          </p:cNvCxnSpPr>
          <p:nvPr/>
        </p:nvCxnSpPr>
        <p:spPr bwMode="gray">
          <a:xfrm>
            <a:off x="6723972" y="4043410"/>
            <a:ext cx="1021298" cy="0"/>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16B67759-64B0-4126-A9CC-5B365BDCE054}"/>
              </a:ext>
            </a:extLst>
          </p:cNvPr>
          <p:cNvCxnSpPr>
            <a:cxnSpLocks/>
          </p:cNvCxnSpPr>
          <p:nvPr/>
        </p:nvCxnSpPr>
        <p:spPr bwMode="gray">
          <a:xfrm>
            <a:off x="7163117" y="4043410"/>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35" name="Oval 134">
            <a:extLst>
              <a:ext uri="{FF2B5EF4-FFF2-40B4-BE49-F238E27FC236}">
                <a16:creationId xmlns:a16="http://schemas.microsoft.com/office/drawing/2014/main" id="{E940C780-B0DF-49BC-BA32-CC52C9DFEBE9}"/>
              </a:ext>
            </a:extLst>
          </p:cNvPr>
          <p:cNvSpPr/>
          <p:nvPr/>
        </p:nvSpPr>
        <p:spPr>
          <a:xfrm>
            <a:off x="7012241" y="4230903"/>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solidFill>
                  <a:schemeClr val="tx1"/>
                </a:solidFill>
                <a:latin typeface="Calibri" panose="020F0502020204030204" pitchFamily="34" charset="0"/>
              </a:rPr>
              <a:t>C</a:t>
            </a:r>
            <a:endParaRPr lang="en-US" sz="1200" dirty="0">
              <a:solidFill>
                <a:schemeClr val="tx1"/>
              </a:solidFill>
              <a:latin typeface="Calibri" panose="020F0502020204030204" pitchFamily="34" charset="0"/>
            </a:endParaRPr>
          </a:p>
        </p:txBody>
      </p:sp>
      <p:sp>
        <p:nvSpPr>
          <p:cNvPr id="383" name="Oval 382">
            <a:extLst>
              <a:ext uri="{FF2B5EF4-FFF2-40B4-BE49-F238E27FC236}">
                <a16:creationId xmlns:a16="http://schemas.microsoft.com/office/drawing/2014/main" id="{82578B0A-AC3B-4BCD-AE40-6A577BF0D80F}"/>
              </a:ext>
            </a:extLst>
          </p:cNvPr>
          <p:cNvSpPr>
            <a:spLocks noChangeAspect="1"/>
          </p:cNvSpPr>
          <p:nvPr/>
        </p:nvSpPr>
        <p:spPr>
          <a:xfrm>
            <a:off x="3418581" y="1809791"/>
            <a:ext cx="182880" cy="182880"/>
          </a:xfrm>
          <a:prstGeom prst="ellipse">
            <a:avLst/>
          </a:prstGeom>
          <a:no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000" dirty="0">
                <a:solidFill>
                  <a:srgbClr val="7030A0"/>
                </a:solidFill>
                <a:latin typeface="Calibri" panose="020F0502020204030204" pitchFamily="34" charset="0"/>
              </a:rPr>
              <a:t>2</a:t>
            </a:r>
            <a:endParaRPr lang="en-US" sz="1000" dirty="0">
              <a:solidFill>
                <a:srgbClr val="7030A0"/>
              </a:solidFill>
              <a:latin typeface="Calibri" panose="020F0502020204030204" pitchFamily="34" charset="0"/>
            </a:endParaRPr>
          </a:p>
        </p:txBody>
      </p:sp>
      <p:sp>
        <p:nvSpPr>
          <p:cNvPr id="384" name="Oval 383">
            <a:extLst>
              <a:ext uri="{FF2B5EF4-FFF2-40B4-BE49-F238E27FC236}">
                <a16:creationId xmlns:a16="http://schemas.microsoft.com/office/drawing/2014/main" id="{BEEFB8B3-83B5-4475-B37B-734996808D8E}"/>
              </a:ext>
            </a:extLst>
          </p:cNvPr>
          <p:cNvSpPr>
            <a:spLocks noChangeAspect="1"/>
          </p:cNvSpPr>
          <p:nvPr/>
        </p:nvSpPr>
        <p:spPr>
          <a:xfrm>
            <a:off x="7244517" y="4156918"/>
            <a:ext cx="182880" cy="182880"/>
          </a:xfrm>
          <a:prstGeom prst="ellipse">
            <a:avLst/>
          </a:prstGeom>
          <a:no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000" dirty="0">
                <a:solidFill>
                  <a:srgbClr val="7030A0"/>
                </a:solidFill>
                <a:latin typeface="Calibri" panose="020F0502020204030204" pitchFamily="34" charset="0"/>
              </a:rPr>
              <a:t>2</a:t>
            </a:r>
            <a:endParaRPr lang="en-US" sz="1000" dirty="0">
              <a:solidFill>
                <a:srgbClr val="7030A0"/>
              </a:solidFill>
              <a:latin typeface="Calibri" panose="020F0502020204030204" pitchFamily="34" charset="0"/>
            </a:endParaRPr>
          </a:p>
        </p:txBody>
      </p:sp>
      <p:sp>
        <p:nvSpPr>
          <p:cNvPr id="385" name="Oval 384">
            <a:extLst>
              <a:ext uri="{FF2B5EF4-FFF2-40B4-BE49-F238E27FC236}">
                <a16:creationId xmlns:a16="http://schemas.microsoft.com/office/drawing/2014/main" id="{C3926C97-CD2A-4D11-9C1F-946F208E54EA}"/>
              </a:ext>
            </a:extLst>
          </p:cNvPr>
          <p:cNvSpPr>
            <a:spLocks noChangeAspect="1"/>
          </p:cNvSpPr>
          <p:nvPr/>
        </p:nvSpPr>
        <p:spPr>
          <a:xfrm>
            <a:off x="1510666" y="5261571"/>
            <a:ext cx="182880" cy="182880"/>
          </a:xfrm>
          <a:prstGeom prst="ellipse">
            <a:avLst/>
          </a:prstGeom>
          <a:no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000" dirty="0">
                <a:solidFill>
                  <a:srgbClr val="7030A0"/>
                </a:solidFill>
                <a:latin typeface="Calibri" panose="020F0502020204030204" pitchFamily="34" charset="0"/>
              </a:rPr>
              <a:t>1</a:t>
            </a:r>
            <a:endParaRPr lang="en-US" sz="1000" dirty="0">
              <a:solidFill>
                <a:srgbClr val="7030A0"/>
              </a:solidFill>
              <a:latin typeface="Calibri" panose="020F0502020204030204" pitchFamily="34" charset="0"/>
            </a:endParaRPr>
          </a:p>
        </p:txBody>
      </p:sp>
      <p:sp>
        <p:nvSpPr>
          <p:cNvPr id="449" name="Oval 448">
            <a:extLst>
              <a:ext uri="{FF2B5EF4-FFF2-40B4-BE49-F238E27FC236}">
                <a16:creationId xmlns:a16="http://schemas.microsoft.com/office/drawing/2014/main" id="{CE4368C5-65C1-4846-878F-BCDF53860430}"/>
              </a:ext>
            </a:extLst>
          </p:cNvPr>
          <p:cNvSpPr>
            <a:spLocks noChangeAspect="1"/>
          </p:cNvSpPr>
          <p:nvPr/>
        </p:nvSpPr>
        <p:spPr>
          <a:xfrm>
            <a:off x="11549495" y="3799239"/>
            <a:ext cx="274320" cy="274320"/>
          </a:xfrm>
          <a:prstGeom prst="ellipse">
            <a:avLst/>
          </a:prstGeom>
          <a:no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200" dirty="0">
                <a:solidFill>
                  <a:srgbClr val="7030A0"/>
                </a:solidFill>
                <a:latin typeface="Calibri" panose="020F0502020204030204" pitchFamily="34" charset="0"/>
              </a:rPr>
              <a:t>1</a:t>
            </a:r>
            <a:endParaRPr lang="en-US" sz="1200" dirty="0">
              <a:solidFill>
                <a:srgbClr val="7030A0"/>
              </a:solidFill>
              <a:latin typeface="Calibri" panose="020F0502020204030204" pitchFamily="34" charset="0"/>
            </a:endParaRPr>
          </a:p>
        </p:txBody>
      </p:sp>
      <p:sp>
        <p:nvSpPr>
          <p:cNvPr id="450" name="Oval 449">
            <a:extLst>
              <a:ext uri="{FF2B5EF4-FFF2-40B4-BE49-F238E27FC236}">
                <a16:creationId xmlns:a16="http://schemas.microsoft.com/office/drawing/2014/main" id="{725B46B1-FD5A-4E37-9417-07B372246B61}"/>
              </a:ext>
            </a:extLst>
          </p:cNvPr>
          <p:cNvSpPr>
            <a:spLocks noChangeAspect="1"/>
          </p:cNvSpPr>
          <p:nvPr/>
        </p:nvSpPr>
        <p:spPr>
          <a:xfrm>
            <a:off x="10309417" y="4341446"/>
            <a:ext cx="274320" cy="274320"/>
          </a:xfrm>
          <a:prstGeom prst="ellipse">
            <a:avLst/>
          </a:prstGeom>
          <a:no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200" dirty="0">
                <a:solidFill>
                  <a:srgbClr val="7030A0"/>
                </a:solidFill>
                <a:latin typeface="Calibri" panose="020F0502020204030204" pitchFamily="34" charset="0"/>
              </a:rPr>
              <a:t>2</a:t>
            </a:r>
            <a:endParaRPr lang="en-US" sz="1200" dirty="0">
              <a:solidFill>
                <a:srgbClr val="7030A0"/>
              </a:solidFill>
              <a:latin typeface="Calibri" panose="020F0502020204030204" pitchFamily="34" charset="0"/>
            </a:endParaRPr>
          </a:p>
        </p:txBody>
      </p:sp>
      <p:cxnSp>
        <p:nvCxnSpPr>
          <p:cNvPr id="481" name="Straight Connector 480">
            <a:extLst>
              <a:ext uri="{FF2B5EF4-FFF2-40B4-BE49-F238E27FC236}">
                <a16:creationId xmlns:a16="http://schemas.microsoft.com/office/drawing/2014/main" id="{FABFD01F-A725-47FA-92C1-B584586C162D}"/>
              </a:ext>
            </a:extLst>
          </p:cNvPr>
          <p:cNvCxnSpPr>
            <a:cxnSpLocks/>
          </p:cNvCxnSpPr>
          <p:nvPr/>
        </p:nvCxnSpPr>
        <p:spPr bwMode="gray">
          <a:xfrm>
            <a:off x="3553766" y="3400732"/>
            <a:ext cx="3442129" cy="325191"/>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1237A26B-A248-43FE-AD70-BD7F4FADF41E}"/>
              </a:ext>
            </a:extLst>
          </p:cNvPr>
          <p:cNvCxnSpPr>
            <a:cxnSpLocks/>
          </p:cNvCxnSpPr>
          <p:nvPr/>
        </p:nvCxnSpPr>
        <p:spPr bwMode="gray">
          <a:xfrm>
            <a:off x="2024768" y="5152056"/>
            <a:ext cx="1292912" cy="0"/>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92D86F8E-1FEB-4AD1-8F8C-BBDA7C2B9829}"/>
              </a:ext>
            </a:extLst>
          </p:cNvPr>
          <p:cNvCxnSpPr>
            <a:cxnSpLocks/>
          </p:cNvCxnSpPr>
          <p:nvPr/>
        </p:nvCxnSpPr>
        <p:spPr bwMode="gray">
          <a:xfrm>
            <a:off x="2798832" y="5152056"/>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84" name="Oval 483">
            <a:extLst>
              <a:ext uri="{FF2B5EF4-FFF2-40B4-BE49-F238E27FC236}">
                <a16:creationId xmlns:a16="http://schemas.microsoft.com/office/drawing/2014/main" id="{8562231A-70C7-4E65-B7DF-0DE5D3E3B147}"/>
              </a:ext>
            </a:extLst>
          </p:cNvPr>
          <p:cNvSpPr/>
          <p:nvPr/>
        </p:nvSpPr>
        <p:spPr>
          <a:xfrm>
            <a:off x="2647956" y="5358959"/>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solidFill>
                  <a:schemeClr val="tx1"/>
                </a:solidFill>
                <a:latin typeface="Calibri" panose="020F0502020204030204" pitchFamily="34" charset="0"/>
              </a:rPr>
              <a:t>C</a:t>
            </a:r>
            <a:endParaRPr lang="en-US" sz="1200" dirty="0">
              <a:solidFill>
                <a:schemeClr val="tx1"/>
              </a:solidFill>
              <a:latin typeface="Calibri" panose="020F0502020204030204" pitchFamily="34" charset="0"/>
            </a:endParaRPr>
          </a:p>
        </p:txBody>
      </p:sp>
      <p:sp>
        <p:nvSpPr>
          <p:cNvPr id="485" name="Oval 484">
            <a:extLst>
              <a:ext uri="{FF2B5EF4-FFF2-40B4-BE49-F238E27FC236}">
                <a16:creationId xmlns:a16="http://schemas.microsoft.com/office/drawing/2014/main" id="{5EDA4A94-EF27-42E2-8C51-CCF55B962C5E}"/>
              </a:ext>
            </a:extLst>
          </p:cNvPr>
          <p:cNvSpPr>
            <a:spLocks noChangeAspect="1"/>
          </p:cNvSpPr>
          <p:nvPr/>
        </p:nvSpPr>
        <p:spPr>
          <a:xfrm>
            <a:off x="2865004" y="5266770"/>
            <a:ext cx="182880" cy="182880"/>
          </a:xfrm>
          <a:prstGeom prst="ellipse">
            <a:avLst/>
          </a:prstGeom>
          <a:no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000" dirty="0">
                <a:solidFill>
                  <a:srgbClr val="7030A0"/>
                </a:solidFill>
                <a:latin typeface="Calibri" panose="020F0502020204030204" pitchFamily="34" charset="0"/>
              </a:rPr>
              <a:t>1</a:t>
            </a:r>
            <a:endParaRPr lang="en-US" sz="1000" dirty="0">
              <a:solidFill>
                <a:srgbClr val="7030A0"/>
              </a:solidFill>
              <a:latin typeface="Calibri" panose="020F0502020204030204" pitchFamily="34" charset="0"/>
            </a:endParaRPr>
          </a:p>
        </p:txBody>
      </p:sp>
      <p:cxnSp>
        <p:nvCxnSpPr>
          <p:cNvPr id="486" name="Straight Connector 485">
            <a:extLst>
              <a:ext uri="{FF2B5EF4-FFF2-40B4-BE49-F238E27FC236}">
                <a16:creationId xmlns:a16="http://schemas.microsoft.com/office/drawing/2014/main" id="{DBCE682A-E2B0-42B3-B829-1C4BE2414DC2}"/>
              </a:ext>
            </a:extLst>
          </p:cNvPr>
          <p:cNvCxnSpPr>
            <a:cxnSpLocks/>
          </p:cNvCxnSpPr>
          <p:nvPr/>
        </p:nvCxnSpPr>
        <p:spPr bwMode="gray">
          <a:xfrm>
            <a:off x="2255683" y="5159744"/>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87" name="Oval 486">
            <a:extLst>
              <a:ext uri="{FF2B5EF4-FFF2-40B4-BE49-F238E27FC236}">
                <a16:creationId xmlns:a16="http://schemas.microsoft.com/office/drawing/2014/main" id="{1F56E9CC-0EA8-4382-99FD-34FE9F31816F}"/>
              </a:ext>
            </a:extLst>
          </p:cNvPr>
          <p:cNvSpPr/>
          <p:nvPr/>
        </p:nvSpPr>
        <p:spPr>
          <a:xfrm>
            <a:off x="2104807" y="5366647"/>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solidFill>
                  <a:schemeClr val="tx1"/>
                </a:solidFill>
                <a:latin typeface="Calibri" panose="020F0502020204030204" pitchFamily="34" charset="0"/>
              </a:rPr>
              <a:t>C</a:t>
            </a:r>
            <a:endParaRPr lang="en-US" sz="1200" dirty="0">
              <a:solidFill>
                <a:schemeClr val="tx1"/>
              </a:solidFill>
              <a:latin typeface="Calibri" panose="020F0502020204030204" pitchFamily="34" charset="0"/>
            </a:endParaRPr>
          </a:p>
        </p:txBody>
      </p:sp>
      <p:sp>
        <p:nvSpPr>
          <p:cNvPr id="488" name="Oval 487">
            <a:extLst>
              <a:ext uri="{FF2B5EF4-FFF2-40B4-BE49-F238E27FC236}">
                <a16:creationId xmlns:a16="http://schemas.microsoft.com/office/drawing/2014/main" id="{CD880C29-74E0-4625-B5B8-3FF26DA2307C}"/>
              </a:ext>
            </a:extLst>
          </p:cNvPr>
          <p:cNvSpPr>
            <a:spLocks noChangeAspect="1"/>
          </p:cNvSpPr>
          <p:nvPr/>
        </p:nvSpPr>
        <p:spPr>
          <a:xfrm>
            <a:off x="2321855" y="5274458"/>
            <a:ext cx="182880" cy="182880"/>
          </a:xfrm>
          <a:prstGeom prst="ellipse">
            <a:avLst/>
          </a:prstGeom>
          <a:no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000" dirty="0">
                <a:solidFill>
                  <a:srgbClr val="7030A0"/>
                </a:solidFill>
                <a:latin typeface="Calibri" panose="020F0502020204030204" pitchFamily="34" charset="0"/>
              </a:rPr>
              <a:t>1</a:t>
            </a:r>
            <a:endParaRPr lang="en-US" sz="1000" dirty="0">
              <a:solidFill>
                <a:srgbClr val="7030A0"/>
              </a:solidFill>
              <a:latin typeface="Calibri" panose="020F0502020204030204" pitchFamily="34" charset="0"/>
            </a:endParaRPr>
          </a:p>
        </p:txBody>
      </p:sp>
      <p:cxnSp>
        <p:nvCxnSpPr>
          <p:cNvPr id="489" name="Straight Connector 488">
            <a:extLst>
              <a:ext uri="{FF2B5EF4-FFF2-40B4-BE49-F238E27FC236}">
                <a16:creationId xmlns:a16="http://schemas.microsoft.com/office/drawing/2014/main" id="{FF37AF53-A9D9-4E7F-A210-31A1DF7EE02D}"/>
              </a:ext>
            </a:extLst>
          </p:cNvPr>
          <p:cNvCxnSpPr>
            <a:cxnSpLocks/>
          </p:cNvCxnSpPr>
          <p:nvPr/>
        </p:nvCxnSpPr>
        <p:spPr bwMode="gray">
          <a:xfrm>
            <a:off x="2119677" y="4428531"/>
            <a:ext cx="451229" cy="714008"/>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C9C421DC-772F-45C8-A7C4-3A1B2B171676}"/>
              </a:ext>
            </a:extLst>
          </p:cNvPr>
          <p:cNvCxnSpPr>
            <a:cxnSpLocks/>
          </p:cNvCxnSpPr>
          <p:nvPr/>
        </p:nvCxnSpPr>
        <p:spPr bwMode="gray">
          <a:xfrm>
            <a:off x="6995895" y="3730943"/>
            <a:ext cx="0" cy="31246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91" name="TextBox 490">
            <a:extLst>
              <a:ext uri="{FF2B5EF4-FFF2-40B4-BE49-F238E27FC236}">
                <a16:creationId xmlns:a16="http://schemas.microsoft.com/office/drawing/2014/main" id="{B347D031-F8B8-4399-A3A7-91F5F89670FB}"/>
              </a:ext>
            </a:extLst>
          </p:cNvPr>
          <p:cNvSpPr txBox="1"/>
          <p:nvPr/>
        </p:nvSpPr>
        <p:spPr>
          <a:xfrm>
            <a:off x="81927" y="1674965"/>
            <a:ext cx="2002664" cy="338554"/>
          </a:xfrm>
          <a:prstGeom prst="rect">
            <a:avLst/>
          </a:prstGeom>
          <a:ln w="19050">
            <a:solidFill>
              <a:schemeClr val="accent1"/>
            </a:solidFill>
          </a:ln>
        </p:spPr>
        <p:txBody>
          <a:bodyPr wrap="none" lIns="91440" tIns="45720" rIns="91440" bIns="45720" rtlCol="0">
            <a:spAutoFit/>
          </a:bodyPr>
          <a:lstStyle/>
          <a:p>
            <a:pPr>
              <a:spcAft>
                <a:spcPts val="600"/>
              </a:spcAft>
            </a:pPr>
            <a:r>
              <a:rPr lang="en-US" sz="1600" dirty="0">
                <a:solidFill>
                  <a:schemeClr val="accent1"/>
                </a:solidFill>
                <a:latin typeface="Calibri" panose="020F0502020204030204" pitchFamily="34" charset="0"/>
              </a:rPr>
              <a:t>LB InLine Deployment</a:t>
            </a:r>
          </a:p>
        </p:txBody>
      </p:sp>
      <p:sp>
        <p:nvSpPr>
          <p:cNvPr id="492" name="Freeform 180">
            <a:extLst>
              <a:ext uri="{FF2B5EF4-FFF2-40B4-BE49-F238E27FC236}">
                <a16:creationId xmlns:a16="http://schemas.microsoft.com/office/drawing/2014/main" id="{2EB29B75-EE82-4CF3-9FD2-E3093370737E}"/>
              </a:ext>
            </a:extLst>
          </p:cNvPr>
          <p:cNvSpPr>
            <a:spLocks noChangeAspect="1" noEditPoints="1"/>
          </p:cNvSpPr>
          <p:nvPr/>
        </p:nvSpPr>
        <p:spPr bwMode="auto">
          <a:xfrm>
            <a:off x="2917538" y="2487979"/>
            <a:ext cx="804741" cy="347417"/>
          </a:xfrm>
          <a:custGeom>
            <a:avLst/>
            <a:gdLst>
              <a:gd name="T0" fmla="*/ 242 w 386"/>
              <a:gd name="T1" fmla="*/ 244 h 244"/>
              <a:gd name="T2" fmla="*/ 241 w 386"/>
              <a:gd name="T3" fmla="*/ 244 h 244"/>
              <a:gd name="T4" fmla="*/ 196 w 386"/>
              <a:gd name="T5" fmla="*/ 226 h 244"/>
              <a:gd name="T6" fmla="*/ 146 w 386"/>
              <a:gd name="T7" fmla="*/ 238 h 244"/>
              <a:gd name="T8" fmla="*/ 86 w 386"/>
              <a:gd name="T9" fmla="*/ 216 h 244"/>
              <a:gd name="T10" fmla="*/ 62 w 386"/>
              <a:gd name="T11" fmla="*/ 220 h 244"/>
              <a:gd name="T12" fmla="*/ 1 w 386"/>
              <a:gd name="T13" fmla="*/ 158 h 244"/>
              <a:gd name="T14" fmla="*/ 65 w 386"/>
              <a:gd name="T15" fmla="*/ 98 h 244"/>
              <a:gd name="T16" fmla="*/ 72 w 386"/>
              <a:gd name="T17" fmla="*/ 99 h 244"/>
              <a:gd name="T18" fmla="*/ 146 w 386"/>
              <a:gd name="T19" fmla="*/ 47 h 244"/>
              <a:gd name="T20" fmla="*/ 169 w 386"/>
              <a:gd name="T21" fmla="*/ 51 h 244"/>
              <a:gd name="T22" fmla="*/ 249 w 386"/>
              <a:gd name="T23" fmla="*/ 1 h 244"/>
              <a:gd name="T24" fmla="*/ 333 w 386"/>
              <a:gd name="T25" fmla="*/ 79 h 244"/>
              <a:gd name="T26" fmla="*/ 385 w 386"/>
              <a:gd name="T27" fmla="*/ 152 h 244"/>
              <a:gd name="T28" fmla="*/ 362 w 386"/>
              <a:gd name="T29" fmla="*/ 205 h 244"/>
              <a:gd name="T30" fmla="*/ 319 w 386"/>
              <a:gd name="T31" fmla="*/ 222 h 244"/>
              <a:gd name="T32" fmla="*/ 298 w 386"/>
              <a:gd name="T33" fmla="*/ 217 h 244"/>
              <a:gd name="T34" fmla="*/ 242 w 386"/>
              <a:gd name="T35" fmla="*/ 244 h 244"/>
              <a:gd name="T36" fmla="*/ 199 w 386"/>
              <a:gd name="T37" fmla="*/ 206 h 244"/>
              <a:gd name="T38" fmla="*/ 203 w 386"/>
              <a:gd name="T39" fmla="*/ 211 h 244"/>
              <a:gd name="T40" fmla="*/ 241 w 386"/>
              <a:gd name="T41" fmla="*/ 228 h 244"/>
              <a:gd name="T42" fmla="*/ 288 w 386"/>
              <a:gd name="T43" fmla="*/ 203 h 244"/>
              <a:gd name="T44" fmla="*/ 293 w 386"/>
              <a:gd name="T45" fmla="*/ 196 h 244"/>
              <a:gd name="T46" fmla="*/ 299 w 386"/>
              <a:gd name="T47" fmla="*/ 200 h 244"/>
              <a:gd name="T48" fmla="*/ 320 w 386"/>
              <a:gd name="T49" fmla="*/ 206 h 244"/>
              <a:gd name="T50" fmla="*/ 351 w 386"/>
              <a:gd name="T51" fmla="*/ 193 h 244"/>
              <a:gd name="T52" fmla="*/ 369 w 386"/>
              <a:gd name="T53" fmla="*/ 151 h 244"/>
              <a:gd name="T54" fmla="*/ 325 w 386"/>
              <a:gd name="T55" fmla="*/ 94 h 244"/>
              <a:gd name="T56" fmla="*/ 319 w 386"/>
              <a:gd name="T57" fmla="*/ 93 h 244"/>
              <a:gd name="T58" fmla="*/ 318 w 386"/>
              <a:gd name="T59" fmla="*/ 87 h 244"/>
              <a:gd name="T60" fmla="*/ 248 w 386"/>
              <a:gd name="T61" fmla="*/ 17 h 244"/>
              <a:gd name="T62" fmla="*/ 248 w 386"/>
              <a:gd name="T63" fmla="*/ 17 h 244"/>
              <a:gd name="T64" fmla="*/ 181 w 386"/>
              <a:gd name="T65" fmla="*/ 64 h 244"/>
              <a:gd name="T66" fmla="*/ 177 w 386"/>
              <a:gd name="T67" fmla="*/ 72 h 244"/>
              <a:gd name="T68" fmla="*/ 170 w 386"/>
              <a:gd name="T69" fmla="*/ 69 h 244"/>
              <a:gd name="T70" fmla="*/ 145 w 386"/>
              <a:gd name="T71" fmla="*/ 63 h 244"/>
              <a:gd name="T72" fmla="*/ 85 w 386"/>
              <a:gd name="T73" fmla="*/ 110 h 244"/>
              <a:gd name="T74" fmla="*/ 84 w 386"/>
              <a:gd name="T75" fmla="*/ 118 h 244"/>
              <a:gd name="T76" fmla="*/ 76 w 386"/>
              <a:gd name="T77" fmla="*/ 116 h 244"/>
              <a:gd name="T78" fmla="*/ 64 w 386"/>
              <a:gd name="T79" fmla="*/ 114 h 244"/>
              <a:gd name="T80" fmla="*/ 17 w 386"/>
              <a:gd name="T81" fmla="*/ 158 h 244"/>
              <a:gd name="T82" fmla="*/ 62 w 386"/>
              <a:gd name="T83" fmla="*/ 204 h 244"/>
              <a:gd name="T84" fmla="*/ 84 w 386"/>
              <a:gd name="T85" fmla="*/ 199 h 244"/>
              <a:gd name="T86" fmla="*/ 89 w 386"/>
              <a:gd name="T87" fmla="*/ 197 h 244"/>
              <a:gd name="T88" fmla="*/ 94 w 386"/>
              <a:gd name="T89" fmla="*/ 201 h 244"/>
              <a:gd name="T90" fmla="*/ 147 w 386"/>
              <a:gd name="T91" fmla="*/ 222 h 244"/>
              <a:gd name="T92" fmla="*/ 193 w 386"/>
              <a:gd name="T93" fmla="*/ 210 h 244"/>
              <a:gd name="T94" fmla="*/ 199 w 386"/>
              <a:gd name="T95" fmla="*/ 20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6" h="244">
                <a:moveTo>
                  <a:pt x="242" y="244"/>
                </a:moveTo>
                <a:cubicBezTo>
                  <a:pt x="242" y="244"/>
                  <a:pt x="241" y="244"/>
                  <a:pt x="241" y="244"/>
                </a:cubicBezTo>
                <a:cubicBezTo>
                  <a:pt x="224" y="244"/>
                  <a:pt x="208" y="238"/>
                  <a:pt x="196" y="226"/>
                </a:cubicBezTo>
                <a:cubicBezTo>
                  <a:pt x="182" y="234"/>
                  <a:pt x="164" y="238"/>
                  <a:pt x="146" y="238"/>
                </a:cubicBezTo>
                <a:cubicBezTo>
                  <a:pt x="123" y="237"/>
                  <a:pt x="101" y="229"/>
                  <a:pt x="86" y="216"/>
                </a:cubicBezTo>
                <a:cubicBezTo>
                  <a:pt x="79" y="219"/>
                  <a:pt x="70" y="220"/>
                  <a:pt x="62" y="220"/>
                </a:cubicBezTo>
                <a:cubicBezTo>
                  <a:pt x="27" y="219"/>
                  <a:pt x="0" y="191"/>
                  <a:pt x="1" y="158"/>
                </a:cubicBezTo>
                <a:cubicBezTo>
                  <a:pt x="2" y="124"/>
                  <a:pt x="30" y="97"/>
                  <a:pt x="65" y="98"/>
                </a:cubicBezTo>
                <a:cubicBezTo>
                  <a:pt x="67" y="98"/>
                  <a:pt x="70" y="98"/>
                  <a:pt x="72" y="99"/>
                </a:cubicBezTo>
                <a:cubicBezTo>
                  <a:pt x="82" y="67"/>
                  <a:pt x="112" y="46"/>
                  <a:pt x="146" y="47"/>
                </a:cubicBezTo>
                <a:cubicBezTo>
                  <a:pt x="154" y="47"/>
                  <a:pt x="162" y="49"/>
                  <a:pt x="169" y="51"/>
                </a:cubicBezTo>
                <a:cubicBezTo>
                  <a:pt x="184" y="19"/>
                  <a:pt x="215" y="0"/>
                  <a:pt x="249" y="1"/>
                </a:cubicBezTo>
                <a:cubicBezTo>
                  <a:pt x="291" y="2"/>
                  <a:pt x="326" y="35"/>
                  <a:pt x="333" y="79"/>
                </a:cubicBezTo>
                <a:cubicBezTo>
                  <a:pt x="364" y="85"/>
                  <a:pt x="386" y="116"/>
                  <a:pt x="385" y="152"/>
                </a:cubicBezTo>
                <a:cubicBezTo>
                  <a:pt x="385" y="172"/>
                  <a:pt x="376" y="192"/>
                  <a:pt x="362" y="205"/>
                </a:cubicBezTo>
                <a:cubicBezTo>
                  <a:pt x="350" y="216"/>
                  <a:pt x="335" y="222"/>
                  <a:pt x="319" y="222"/>
                </a:cubicBezTo>
                <a:cubicBezTo>
                  <a:pt x="312" y="222"/>
                  <a:pt x="305" y="220"/>
                  <a:pt x="298" y="217"/>
                </a:cubicBezTo>
                <a:cubicBezTo>
                  <a:pt x="285" y="234"/>
                  <a:pt x="264" y="244"/>
                  <a:pt x="242" y="244"/>
                </a:cubicBezTo>
                <a:close/>
                <a:moveTo>
                  <a:pt x="199" y="206"/>
                </a:moveTo>
                <a:cubicBezTo>
                  <a:pt x="203" y="211"/>
                  <a:pt x="203" y="211"/>
                  <a:pt x="203" y="211"/>
                </a:cubicBezTo>
                <a:cubicBezTo>
                  <a:pt x="213" y="222"/>
                  <a:pt x="227" y="228"/>
                  <a:pt x="241" y="228"/>
                </a:cubicBezTo>
                <a:cubicBezTo>
                  <a:pt x="260" y="229"/>
                  <a:pt x="278" y="219"/>
                  <a:pt x="288" y="203"/>
                </a:cubicBezTo>
                <a:cubicBezTo>
                  <a:pt x="293" y="196"/>
                  <a:pt x="293" y="196"/>
                  <a:pt x="293" y="196"/>
                </a:cubicBezTo>
                <a:cubicBezTo>
                  <a:pt x="299" y="200"/>
                  <a:pt x="299" y="200"/>
                  <a:pt x="299" y="200"/>
                </a:cubicBezTo>
                <a:cubicBezTo>
                  <a:pt x="306" y="204"/>
                  <a:pt x="313" y="206"/>
                  <a:pt x="320" y="206"/>
                </a:cubicBezTo>
                <a:cubicBezTo>
                  <a:pt x="331" y="206"/>
                  <a:pt x="342" y="202"/>
                  <a:pt x="351" y="193"/>
                </a:cubicBezTo>
                <a:cubicBezTo>
                  <a:pt x="362" y="183"/>
                  <a:pt x="369" y="168"/>
                  <a:pt x="369" y="151"/>
                </a:cubicBezTo>
                <a:cubicBezTo>
                  <a:pt x="370" y="121"/>
                  <a:pt x="351" y="96"/>
                  <a:pt x="325" y="94"/>
                </a:cubicBezTo>
                <a:cubicBezTo>
                  <a:pt x="319" y="93"/>
                  <a:pt x="319" y="93"/>
                  <a:pt x="319" y="93"/>
                </a:cubicBezTo>
                <a:cubicBezTo>
                  <a:pt x="318" y="87"/>
                  <a:pt x="318" y="87"/>
                  <a:pt x="318" y="87"/>
                </a:cubicBezTo>
                <a:cubicBezTo>
                  <a:pt x="315" y="48"/>
                  <a:pt x="285" y="18"/>
                  <a:pt x="248" y="17"/>
                </a:cubicBezTo>
                <a:cubicBezTo>
                  <a:pt x="248" y="17"/>
                  <a:pt x="248" y="17"/>
                  <a:pt x="248" y="17"/>
                </a:cubicBezTo>
                <a:cubicBezTo>
                  <a:pt x="219" y="16"/>
                  <a:pt x="192" y="35"/>
                  <a:pt x="181" y="64"/>
                </a:cubicBezTo>
                <a:cubicBezTo>
                  <a:pt x="177" y="72"/>
                  <a:pt x="177" y="72"/>
                  <a:pt x="177" y="72"/>
                </a:cubicBezTo>
                <a:cubicBezTo>
                  <a:pt x="170" y="69"/>
                  <a:pt x="170" y="69"/>
                  <a:pt x="170" y="69"/>
                </a:cubicBezTo>
                <a:cubicBezTo>
                  <a:pt x="162" y="65"/>
                  <a:pt x="154" y="63"/>
                  <a:pt x="145" y="63"/>
                </a:cubicBezTo>
                <a:cubicBezTo>
                  <a:pt x="117" y="62"/>
                  <a:pt x="92" y="82"/>
                  <a:pt x="85" y="110"/>
                </a:cubicBezTo>
                <a:cubicBezTo>
                  <a:pt x="84" y="118"/>
                  <a:pt x="84" y="118"/>
                  <a:pt x="84" y="118"/>
                </a:cubicBezTo>
                <a:cubicBezTo>
                  <a:pt x="76" y="116"/>
                  <a:pt x="76" y="116"/>
                  <a:pt x="76" y="116"/>
                </a:cubicBezTo>
                <a:cubicBezTo>
                  <a:pt x="72" y="115"/>
                  <a:pt x="68" y="114"/>
                  <a:pt x="64" y="114"/>
                </a:cubicBezTo>
                <a:cubicBezTo>
                  <a:pt x="39" y="114"/>
                  <a:pt x="18" y="133"/>
                  <a:pt x="17" y="158"/>
                </a:cubicBezTo>
                <a:cubicBezTo>
                  <a:pt x="17" y="183"/>
                  <a:pt x="37" y="204"/>
                  <a:pt x="62" y="204"/>
                </a:cubicBezTo>
                <a:cubicBezTo>
                  <a:pt x="70" y="204"/>
                  <a:pt x="78" y="203"/>
                  <a:pt x="84" y="199"/>
                </a:cubicBezTo>
                <a:cubicBezTo>
                  <a:pt x="89" y="197"/>
                  <a:pt x="89" y="197"/>
                  <a:pt x="89" y="197"/>
                </a:cubicBezTo>
                <a:cubicBezTo>
                  <a:pt x="94" y="201"/>
                  <a:pt x="94" y="201"/>
                  <a:pt x="94" y="201"/>
                </a:cubicBezTo>
                <a:cubicBezTo>
                  <a:pt x="106" y="213"/>
                  <a:pt x="125" y="221"/>
                  <a:pt x="147" y="222"/>
                </a:cubicBezTo>
                <a:cubicBezTo>
                  <a:pt x="164" y="222"/>
                  <a:pt x="180" y="218"/>
                  <a:pt x="193" y="210"/>
                </a:cubicBezTo>
                <a:lnTo>
                  <a:pt x="199" y="20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cxnSp>
        <p:nvCxnSpPr>
          <p:cNvPr id="493" name="Straight Connector 492">
            <a:extLst>
              <a:ext uri="{FF2B5EF4-FFF2-40B4-BE49-F238E27FC236}">
                <a16:creationId xmlns:a16="http://schemas.microsoft.com/office/drawing/2014/main" id="{2701C794-9BA5-40A8-AE7A-50758A8692AF}"/>
              </a:ext>
            </a:extLst>
          </p:cNvPr>
          <p:cNvCxnSpPr>
            <a:cxnSpLocks/>
            <a:stCxn id="129" idx="4"/>
          </p:cNvCxnSpPr>
          <p:nvPr/>
        </p:nvCxnSpPr>
        <p:spPr bwMode="gray">
          <a:xfrm>
            <a:off x="3320630" y="2153543"/>
            <a:ext cx="51" cy="368944"/>
          </a:xfrm>
          <a:prstGeom prst="line">
            <a:avLst/>
          </a:prstGeom>
          <a:ln w="25400">
            <a:solidFill>
              <a:schemeClr val="tx1"/>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3DB8BBFB-E9CD-4535-AE31-F4466EECBDB8}"/>
              </a:ext>
            </a:extLst>
          </p:cNvPr>
          <p:cNvSpPr txBox="1"/>
          <p:nvPr/>
        </p:nvSpPr>
        <p:spPr>
          <a:xfrm>
            <a:off x="101110" y="4949245"/>
            <a:ext cx="474938" cy="184666"/>
          </a:xfrm>
          <a:prstGeom prst="rect">
            <a:avLst/>
          </a:prstGeom>
        </p:spPr>
        <p:txBody>
          <a:bodyPr wrap="none" lIns="0" tIns="0" rIns="0" bIns="0" rtlCol="0" anchor="b">
            <a:spAutoFit/>
          </a:bodyPr>
          <a:lstStyle/>
          <a:p>
            <a:r>
              <a:rPr lang="en-US" sz="1200" dirty="0">
                <a:latin typeface="Calibri" panose="020F0502020204030204" pitchFamily="34" charset="0"/>
              </a:rPr>
              <a:t>Overlay</a:t>
            </a:r>
            <a:endParaRPr lang="en-US" sz="1400" dirty="0">
              <a:latin typeface="Calibri" panose="020F0502020204030204" pitchFamily="34" charset="0"/>
            </a:endParaRPr>
          </a:p>
        </p:txBody>
      </p:sp>
      <p:sp>
        <p:nvSpPr>
          <p:cNvPr id="85" name="TextBox 84">
            <a:extLst>
              <a:ext uri="{FF2B5EF4-FFF2-40B4-BE49-F238E27FC236}">
                <a16:creationId xmlns:a16="http://schemas.microsoft.com/office/drawing/2014/main" id="{BC815475-4D67-4EDB-B32C-364ADB406C4B}"/>
              </a:ext>
            </a:extLst>
          </p:cNvPr>
          <p:cNvSpPr txBox="1"/>
          <p:nvPr/>
        </p:nvSpPr>
        <p:spPr>
          <a:xfrm>
            <a:off x="2837666" y="4951417"/>
            <a:ext cx="474937" cy="184666"/>
          </a:xfrm>
          <a:prstGeom prst="rect">
            <a:avLst/>
          </a:prstGeom>
        </p:spPr>
        <p:txBody>
          <a:bodyPr wrap="none" lIns="0" tIns="0" rIns="0" bIns="0" rtlCol="0" anchor="b">
            <a:spAutoFit/>
          </a:bodyPr>
          <a:lstStyle/>
          <a:p>
            <a:pPr algn="r"/>
            <a:r>
              <a:rPr lang="en-US" sz="1200" dirty="0">
                <a:latin typeface="Calibri" panose="020F0502020204030204" pitchFamily="34" charset="0"/>
              </a:rPr>
              <a:t>Overlay</a:t>
            </a:r>
            <a:endParaRPr lang="en-US" sz="1400" dirty="0">
              <a:latin typeface="Calibri" panose="020F0502020204030204" pitchFamily="34" charset="0"/>
            </a:endParaRPr>
          </a:p>
        </p:txBody>
      </p:sp>
      <p:sp>
        <p:nvSpPr>
          <p:cNvPr id="88" name="TextBox 87">
            <a:extLst>
              <a:ext uri="{FF2B5EF4-FFF2-40B4-BE49-F238E27FC236}">
                <a16:creationId xmlns:a16="http://schemas.microsoft.com/office/drawing/2014/main" id="{F48EA23B-21E6-4414-83BA-3CBA80F811FA}"/>
              </a:ext>
            </a:extLst>
          </p:cNvPr>
          <p:cNvSpPr txBox="1"/>
          <p:nvPr/>
        </p:nvSpPr>
        <p:spPr>
          <a:xfrm>
            <a:off x="7235515" y="3668618"/>
            <a:ext cx="509755" cy="369332"/>
          </a:xfrm>
          <a:prstGeom prst="rect">
            <a:avLst/>
          </a:prstGeom>
        </p:spPr>
        <p:txBody>
          <a:bodyPr wrap="none" lIns="0" tIns="0" rIns="0" bIns="0" rtlCol="0" anchor="b">
            <a:spAutoFit/>
          </a:bodyPr>
          <a:lstStyle/>
          <a:p>
            <a:pPr algn="r"/>
            <a:r>
              <a:rPr lang="en-US" sz="1200" dirty="0">
                <a:latin typeface="Calibri" panose="020F0502020204030204" pitchFamily="34" charset="0"/>
              </a:rPr>
              <a:t>Overlay</a:t>
            </a:r>
          </a:p>
          <a:p>
            <a:pPr algn="r"/>
            <a:r>
              <a:rPr lang="en-US" sz="1200" dirty="0">
                <a:latin typeface="Calibri" panose="020F0502020204030204" pitchFamily="34" charset="0"/>
              </a:rPr>
              <a:t>or VLAN</a:t>
            </a:r>
            <a:endParaRPr lang="en-US" sz="1400" dirty="0">
              <a:latin typeface="Calibri" panose="020F0502020204030204" pitchFamily="34" charset="0"/>
            </a:endParaRPr>
          </a:p>
        </p:txBody>
      </p:sp>
      <p:grpSp>
        <p:nvGrpSpPr>
          <p:cNvPr id="90" name="Group 89">
            <a:extLst>
              <a:ext uri="{FF2B5EF4-FFF2-40B4-BE49-F238E27FC236}">
                <a16:creationId xmlns:a16="http://schemas.microsoft.com/office/drawing/2014/main" id="{04D34C65-54D4-47E7-BD4B-A6F7FF00BEFB}"/>
              </a:ext>
            </a:extLst>
          </p:cNvPr>
          <p:cNvGrpSpPr>
            <a:grpSpLocks noChangeAspect="1"/>
          </p:cNvGrpSpPr>
          <p:nvPr/>
        </p:nvGrpSpPr>
        <p:grpSpPr>
          <a:xfrm>
            <a:off x="5228088" y="3997974"/>
            <a:ext cx="548640" cy="548640"/>
            <a:chOff x="7736620" y="7009631"/>
            <a:chExt cx="4501800" cy="4503600"/>
          </a:xfrm>
          <a:solidFill>
            <a:schemeClr val="accent4"/>
          </a:solidFill>
        </p:grpSpPr>
        <p:sp>
          <p:nvSpPr>
            <p:cNvPr id="91" name="Freeform: Shape 1">
              <a:extLst>
                <a:ext uri="{FF2B5EF4-FFF2-40B4-BE49-F238E27FC236}">
                  <a16:creationId xmlns:a16="http://schemas.microsoft.com/office/drawing/2014/main" id="{4C98F413-B640-4C32-9864-6D474202AE89}"/>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92" name="Freeform: Shape 2">
              <a:extLst>
                <a:ext uri="{FF2B5EF4-FFF2-40B4-BE49-F238E27FC236}">
                  <a16:creationId xmlns:a16="http://schemas.microsoft.com/office/drawing/2014/main" id="{60AE7E96-1721-4859-861B-05A880F210AB}"/>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93" name="Freeform: Shape 3">
              <a:extLst>
                <a:ext uri="{FF2B5EF4-FFF2-40B4-BE49-F238E27FC236}">
                  <a16:creationId xmlns:a16="http://schemas.microsoft.com/office/drawing/2014/main" id="{306BA912-688B-419E-854A-BA2BD25B70DE}"/>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94" name="Freeform: Shape 4">
              <a:extLst>
                <a:ext uri="{FF2B5EF4-FFF2-40B4-BE49-F238E27FC236}">
                  <a16:creationId xmlns:a16="http://schemas.microsoft.com/office/drawing/2014/main" id="{202432BA-0E71-4CC3-BF60-8AF425C90177}"/>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95" name="Freeform: Shape 5">
              <a:extLst>
                <a:ext uri="{FF2B5EF4-FFF2-40B4-BE49-F238E27FC236}">
                  <a16:creationId xmlns:a16="http://schemas.microsoft.com/office/drawing/2014/main" id="{21B0134E-CE86-4F67-A728-9AF5EA459877}"/>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4"/>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grpSp>
      <p:sp>
        <p:nvSpPr>
          <p:cNvPr id="96" name="TextBox 95">
            <a:extLst>
              <a:ext uri="{FF2B5EF4-FFF2-40B4-BE49-F238E27FC236}">
                <a16:creationId xmlns:a16="http://schemas.microsoft.com/office/drawing/2014/main" id="{46C584B8-35CD-4D2D-BC6F-B639D15A5A7D}"/>
              </a:ext>
            </a:extLst>
          </p:cNvPr>
          <p:cNvSpPr txBox="1"/>
          <p:nvPr/>
        </p:nvSpPr>
        <p:spPr>
          <a:xfrm>
            <a:off x="4597583" y="4191607"/>
            <a:ext cx="585417" cy="184666"/>
          </a:xfrm>
          <a:prstGeom prst="rect">
            <a:avLst/>
          </a:prstGeom>
        </p:spPr>
        <p:txBody>
          <a:bodyPr wrap="none" lIns="0" tIns="0" rIns="0" bIns="0" rtlCol="0">
            <a:spAutoFit/>
          </a:bodyPr>
          <a:lstStyle/>
          <a:p>
            <a:pPr algn="r">
              <a:spcAft>
                <a:spcPts val="600"/>
              </a:spcAft>
            </a:pPr>
            <a:r>
              <a:rPr lang="en-US" sz="1200" dirty="0">
                <a:solidFill>
                  <a:schemeClr val="accent4"/>
                </a:solidFill>
                <a:latin typeface="Calibri" panose="020F0502020204030204" pitchFamily="34" charset="0"/>
              </a:rPr>
              <a:t>Tier-1+LB</a:t>
            </a:r>
          </a:p>
        </p:txBody>
      </p:sp>
      <p:cxnSp>
        <p:nvCxnSpPr>
          <p:cNvPr id="97" name="Straight Connector 96">
            <a:extLst>
              <a:ext uri="{FF2B5EF4-FFF2-40B4-BE49-F238E27FC236}">
                <a16:creationId xmlns:a16="http://schemas.microsoft.com/office/drawing/2014/main" id="{C910A537-9E3F-4D4C-9BFA-731DD8AAA39D}"/>
              </a:ext>
            </a:extLst>
          </p:cNvPr>
          <p:cNvCxnSpPr>
            <a:cxnSpLocks/>
          </p:cNvCxnSpPr>
          <p:nvPr/>
        </p:nvCxnSpPr>
        <p:spPr bwMode="gray">
          <a:xfrm>
            <a:off x="3667785" y="5160942"/>
            <a:ext cx="1639177" cy="0"/>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35FD85B-6EA4-4E2C-BD2A-D61FD2EB5C20}"/>
              </a:ext>
            </a:extLst>
          </p:cNvPr>
          <p:cNvCxnSpPr>
            <a:cxnSpLocks/>
          </p:cNvCxnSpPr>
          <p:nvPr/>
        </p:nvCxnSpPr>
        <p:spPr bwMode="gray">
          <a:xfrm flipH="1">
            <a:off x="4704852" y="4463245"/>
            <a:ext cx="602110" cy="685691"/>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9237A017-DAD3-4F21-AE97-9539C42DB4CD}"/>
              </a:ext>
            </a:extLst>
          </p:cNvPr>
          <p:cNvCxnSpPr>
            <a:cxnSpLocks/>
          </p:cNvCxnSpPr>
          <p:nvPr/>
        </p:nvCxnSpPr>
        <p:spPr bwMode="gray">
          <a:xfrm>
            <a:off x="4426589" y="5160942"/>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686525CE-B443-42A5-9911-7CFE0AE91D72}"/>
              </a:ext>
            </a:extLst>
          </p:cNvPr>
          <p:cNvCxnSpPr>
            <a:cxnSpLocks/>
          </p:cNvCxnSpPr>
          <p:nvPr/>
        </p:nvCxnSpPr>
        <p:spPr bwMode="gray">
          <a:xfrm>
            <a:off x="5033453" y="5160942"/>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0081AD33-BC65-4DAE-BF9A-970E396CB7F2}"/>
              </a:ext>
            </a:extLst>
          </p:cNvPr>
          <p:cNvGrpSpPr>
            <a:grpSpLocks noChangeAspect="1"/>
          </p:cNvGrpSpPr>
          <p:nvPr/>
        </p:nvGrpSpPr>
        <p:grpSpPr>
          <a:xfrm>
            <a:off x="5625139" y="3872724"/>
            <a:ext cx="320040" cy="320040"/>
            <a:chOff x="2560638" y="566738"/>
            <a:chExt cx="6486525" cy="6486525"/>
          </a:xfrm>
          <a:solidFill>
            <a:schemeClr val="accent4"/>
          </a:solidFill>
        </p:grpSpPr>
        <p:sp>
          <p:nvSpPr>
            <p:cNvPr id="102" name="Freeform 1">
              <a:extLst>
                <a:ext uri="{FF2B5EF4-FFF2-40B4-BE49-F238E27FC236}">
                  <a16:creationId xmlns:a16="http://schemas.microsoft.com/office/drawing/2014/main" id="{1F414059-2A55-441B-910F-E4ADB9DEF888}"/>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3" name="Freeform 2">
              <a:extLst>
                <a:ext uri="{FF2B5EF4-FFF2-40B4-BE49-F238E27FC236}">
                  <a16:creationId xmlns:a16="http://schemas.microsoft.com/office/drawing/2014/main" id="{E9CE53B1-13DB-4709-A06C-D50A3E17AD2F}"/>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4" name="Freeform 3">
              <a:extLst>
                <a:ext uri="{FF2B5EF4-FFF2-40B4-BE49-F238E27FC236}">
                  <a16:creationId xmlns:a16="http://schemas.microsoft.com/office/drawing/2014/main" id="{EF3330FA-C02C-490B-B172-CEE123A35488}"/>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5" name="Freeform 4">
              <a:extLst>
                <a:ext uri="{FF2B5EF4-FFF2-40B4-BE49-F238E27FC236}">
                  <a16:creationId xmlns:a16="http://schemas.microsoft.com/office/drawing/2014/main" id="{E7573602-880D-4438-ABED-B74FBB547D2F}"/>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6" name="Freeform 5">
              <a:extLst>
                <a:ext uri="{FF2B5EF4-FFF2-40B4-BE49-F238E27FC236}">
                  <a16:creationId xmlns:a16="http://schemas.microsoft.com/office/drawing/2014/main" id="{06EC74E7-CE89-4FE1-B660-7B13A9FA403A}"/>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7" name="Freeform 6">
              <a:extLst>
                <a:ext uri="{FF2B5EF4-FFF2-40B4-BE49-F238E27FC236}">
                  <a16:creationId xmlns:a16="http://schemas.microsoft.com/office/drawing/2014/main" id="{AC558547-6CF0-4621-B495-7E45BDDFE4D2}"/>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8" name="Freeform 7">
              <a:extLst>
                <a:ext uri="{FF2B5EF4-FFF2-40B4-BE49-F238E27FC236}">
                  <a16:creationId xmlns:a16="http://schemas.microsoft.com/office/drawing/2014/main" id="{953DF5C7-81FD-4AAC-833A-72E0B17EEF34}"/>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9" name="Freeform 8">
              <a:extLst>
                <a:ext uri="{FF2B5EF4-FFF2-40B4-BE49-F238E27FC236}">
                  <a16:creationId xmlns:a16="http://schemas.microsoft.com/office/drawing/2014/main" id="{7AB284F3-A2A3-4E36-9E95-19DF44677589}"/>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0" name="Freeform 9">
              <a:extLst>
                <a:ext uri="{FF2B5EF4-FFF2-40B4-BE49-F238E27FC236}">
                  <a16:creationId xmlns:a16="http://schemas.microsoft.com/office/drawing/2014/main" id="{CC1CA4E1-5520-416F-A6E2-85A58A27E73D}"/>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1" name="Freeform 10">
              <a:extLst>
                <a:ext uri="{FF2B5EF4-FFF2-40B4-BE49-F238E27FC236}">
                  <a16:creationId xmlns:a16="http://schemas.microsoft.com/office/drawing/2014/main" id="{7EFDE0F2-8786-4FB5-B347-8D5AF0032FD0}"/>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2" name="Freeform 11">
              <a:extLst>
                <a:ext uri="{FF2B5EF4-FFF2-40B4-BE49-F238E27FC236}">
                  <a16:creationId xmlns:a16="http://schemas.microsoft.com/office/drawing/2014/main" id="{CA211AD3-92C5-419C-82D6-555BF50932E6}"/>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4"/>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13" name="Oval 112">
            <a:extLst>
              <a:ext uri="{FF2B5EF4-FFF2-40B4-BE49-F238E27FC236}">
                <a16:creationId xmlns:a16="http://schemas.microsoft.com/office/drawing/2014/main" id="{E8137589-0035-4B78-8349-3295C17BB69C}"/>
              </a:ext>
            </a:extLst>
          </p:cNvPr>
          <p:cNvSpPr/>
          <p:nvPr/>
        </p:nvSpPr>
        <p:spPr>
          <a:xfrm>
            <a:off x="4882577" y="5367845"/>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solidFill>
                  <a:schemeClr val="tx1"/>
                </a:solidFill>
                <a:latin typeface="Calibri" panose="020F0502020204030204" pitchFamily="34" charset="0"/>
              </a:rPr>
              <a:t>C</a:t>
            </a:r>
            <a:endParaRPr lang="en-US" sz="1200" dirty="0">
              <a:solidFill>
                <a:schemeClr val="tx1"/>
              </a:solidFill>
              <a:latin typeface="Calibri" panose="020F0502020204030204" pitchFamily="34" charset="0"/>
            </a:endParaRPr>
          </a:p>
        </p:txBody>
      </p:sp>
      <p:sp>
        <p:nvSpPr>
          <p:cNvPr id="114" name="Oval 113">
            <a:extLst>
              <a:ext uri="{FF2B5EF4-FFF2-40B4-BE49-F238E27FC236}">
                <a16:creationId xmlns:a16="http://schemas.microsoft.com/office/drawing/2014/main" id="{3C9F729D-0B57-4FC0-B2DE-9252E8DFA694}"/>
              </a:ext>
            </a:extLst>
          </p:cNvPr>
          <p:cNvSpPr/>
          <p:nvPr/>
        </p:nvSpPr>
        <p:spPr>
          <a:xfrm>
            <a:off x="4274235" y="5350911"/>
            <a:ext cx="301752" cy="296911"/>
          </a:xfrm>
          <a:prstGeom prst="ellipse">
            <a:avLst/>
          </a:prstGeom>
          <a:ln>
            <a:solidFill>
              <a:schemeClr val="accent4"/>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cxnSp>
        <p:nvCxnSpPr>
          <p:cNvPr id="115" name="Straight Connector 114">
            <a:extLst>
              <a:ext uri="{FF2B5EF4-FFF2-40B4-BE49-F238E27FC236}">
                <a16:creationId xmlns:a16="http://schemas.microsoft.com/office/drawing/2014/main" id="{5F234F32-BC7B-46A1-9CBC-68E8788BF94E}"/>
              </a:ext>
            </a:extLst>
          </p:cNvPr>
          <p:cNvCxnSpPr>
            <a:cxnSpLocks/>
          </p:cNvCxnSpPr>
          <p:nvPr/>
        </p:nvCxnSpPr>
        <p:spPr bwMode="gray">
          <a:xfrm>
            <a:off x="4009235" y="5166141"/>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16" name="Oval 115">
            <a:extLst>
              <a:ext uri="{FF2B5EF4-FFF2-40B4-BE49-F238E27FC236}">
                <a16:creationId xmlns:a16="http://schemas.microsoft.com/office/drawing/2014/main" id="{B04D5F0A-8A44-4168-8D5D-A091C94220B7}"/>
              </a:ext>
            </a:extLst>
          </p:cNvPr>
          <p:cNvSpPr/>
          <p:nvPr/>
        </p:nvSpPr>
        <p:spPr>
          <a:xfrm>
            <a:off x="3856881" y="5356110"/>
            <a:ext cx="301752" cy="296911"/>
          </a:xfrm>
          <a:prstGeom prst="ellipse">
            <a:avLst/>
          </a:prstGeom>
          <a:ln>
            <a:solidFill>
              <a:schemeClr val="accent4"/>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117" name="Rounded Rectangle 109">
            <a:extLst>
              <a:ext uri="{FF2B5EF4-FFF2-40B4-BE49-F238E27FC236}">
                <a16:creationId xmlns:a16="http://schemas.microsoft.com/office/drawing/2014/main" id="{60E1AD0B-F84B-4233-8D47-F97193F46867}"/>
              </a:ext>
            </a:extLst>
          </p:cNvPr>
          <p:cNvSpPr/>
          <p:nvPr/>
        </p:nvSpPr>
        <p:spPr>
          <a:xfrm>
            <a:off x="3780970" y="5249394"/>
            <a:ext cx="897733" cy="460900"/>
          </a:xfrm>
          <a:prstGeom prst="roundRect">
            <a:avLst/>
          </a:prstGeom>
          <a:noFill/>
          <a:ln w="28575">
            <a:solidFill>
              <a:schemeClr val="accent4"/>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19" name="TextBox 118">
            <a:extLst>
              <a:ext uri="{FF2B5EF4-FFF2-40B4-BE49-F238E27FC236}">
                <a16:creationId xmlns:a16="http://schemas.microsoft.com/office/drawing/2014/main" id="{6D1CC08A-52FF-4027-81EE-0672E546658E}"/>
              </a:ext>
            </a:extLst>
          </p:cNvPr>
          <p:cNvSpPr txBox="1"/>
          <p:nvPr/>
        </p:nvSpPr>
        <p:spPr>
          <a:xfrm>
            <a:off x="3724774" y="5723620"/>
            <a:ext cx="1180550" cy="276999"/>
          </a:xfrm>
          <a:prstGeom prst="rect">
            <a:avLst/>
          </a:prstGeom>
          <a:noFill/>
        </p:spPr>
        <p:txBody>
          <a:bodyPr wrap="square" rtlCol="0">
            <a:spAutoFit/>
          </a:bodyPr>
          <a:lstStyle/>
          <a:p>
            <a:pPr fontAlgn="base">
              <a:spcBef>
                <a:spcPct val="0"/>
              </a:spcBef>
              <a:spcAft>
                <a:spcPct val="40000"/>
              </a:spcAft>
            </a:pPr>
            <a:r>
              <a:rPr lang="en-US" sz="1200" dirty="0">
                <a:solidFill>
                  <a:schemeClr val="accent4"/>
                </a:solidFill>
                <a:latin typeface="Calibri" panose="020F0502020204030204" pitchFamily="34" charset="0"/>
              </a:rPr>
              <a:t>Server Pool</a:t>
            </a:r>
            <a:endParaRPr lang="en-US" sz="2000" dirty="0">
              <a:solidFill>
                <a:schemeClr val="accent4"/>
              </a:solidFill>
              <a:latin typeface="Calibri" panose="020F0502020204030204" pitchFamily="34" charset="0"/>
            </a:endParaRPr>
          </a:p>
        </p:txBody>
      </p:sp>
      <p:sp>
        <p:nvSpPr>
          <p:cNvPr id="120" name="Oval 119">
            <a:extLst>
              <a:ext uri="{FF2B5EF4-FFF2-40B4-BE49-F238E27FC236}">
                <a16:creationId xmlns:a16="http://schemas.microsoft.com/office/drawing/2014/main" id="{6E9CB25B-665E-4203-A3DF-63C092D30B34}"/>
              </a:ext>
            </a:extLst>
          </p:cNvPr>
          <p:cNvSpPr>
            <a:spLocks noChangeAspect="1"/>
          </p:cNvSpPr>
          <p:nvPr/>
        </p:nvSpPr>
        <p:spPr>
          <a:xfrm>
            <a:off x="5099625" y="5275656"/>
            <a:ext cx="182880" cy="182880"/>
          </a:xfrm>
          <a:prstGeom prst="ellipse">
            <a:avLst/>
          </a:prstGeom>
          <a:no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000" dirty="0">
                <a:solidFill>
                  <a:srgbClr val="7030A0"/>
                </a:solidFill>
                <a:latin typeface="Calibri" panose="020F0502020204030204" pitchFamily="34" charset="0"/>
              </a:rPr>
              <a:t>1</a:t>
            </a:r>
            <a:endParaRPr lang="en-US" sz="1000" dirty="0">
              <a:solidFill>
                <a:srgbClr val="7030A0"/>
              </a:solidFill>
              <a:latin typeface="Calibri" panose="020F0502020204030204" pitchFamily="34" charset="0"/>
            </a:endParaRPr>
          </a:p>
        </p:txBody>
      </p:sp>
      <p:cxnSp>
        <p:nvCxnSpPr>
          <p:cNvPr id="121" name="Straight Connector 120">
            <a:extLst>
              <a:ext uri="{FF2B5EF4-FFF2-40B4-BE49-F238E27FC236}">
                <a16:creationId xmlns:a16="http://schemas.microsoft.com/office/drawing/2014/main" id="{005E8A35-8719-47F0-BE04-81E9C804347C}"/>
              </a:ext>
            </a:extLst>
          </p:cNvPr>
          <p:cNvCxnSpPr>
            <a:cxnSpLocks/>
          </p:cNvCxnSpPr>
          <p:nvPr/>
        </p:nvCxnSpPr>
        <p:spPr bwMode="gray">
          <a:xfrm>
            <a:off x="5613727" y="5166141"/>
            <a:ext cx="1292912" cy="0"/>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45EE4EC8-8843-4BCB-8179-45E16BFE14AF}"/>
              </a:ext>
            </a:extLst>
          </p:cNvPr>
          <p:cNvCxnSpPr>
            <a:cxnSpLocks/>
          </p:cNvCxnSpPr>
          <p:nvPr/>
        </p:nvCxnSpPr>
        <p:spPr bwMode="gray">
          <a:xfrm>
            <a:off x="6387791" y="5166141"/>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9F6AB010-EBAD-47DD-826D-001B17DB3BC4}"/>
              </a:ext>
            </a:extLst>
          </p:cNvPr>
          <p:cNvSpPr/>
          <p:nvPr/>
        </p:nvSpPr>
        <p:spPr>
          <a:xfrm>
            <a:off x="6236915" y="5373044"/>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solidFill>
                  <a:schemeClr val="tx1"/>
                </a:solidFill>
                <a:latin typeface="Calibri" panose="020F0502020204030204" pitchFamily="34" charset="0"/>
              </a:rPr>
              <a:t>C</a:t>
            </a:r>
            <a:endParaRPr lang="en-US" sz="1200" dirty="0">
              <a:solidFill>
                <a:schemeClr val="tx1"/>
              </a:solidFill>
              <a:latin typeface="Calibri" panose="020F0502020204030204" pitchFamily="34" charset="0"/>
            </a:endParaRPr>
          </a:p>
        </p:txBody>
      </p:sp>
      <p:sp>
        <p:nvSpPr>
          <p:cNvPr id="132" name="Oval 131">
            <a:extLst>
              <a:ext uri="{FF2B5EF4-FFF2-40B4-BE49-F238E27FC236}">
                <a16:creationId xmlns:a16="http://schemas.microsoft.com/office/drawing/2014/main" id="{9E2FC0DE-6322-4EC2-A3FC-43736CF7CD2F}"/>
              </a:ext>
            </a:extLst>
          </p:cNvPr>
          <p:cNvSpPr>
            <a:spLocks noChangeAspect="1"/>
          </p:cNvSpPr>
          <p:nvPr/>
        </p:nvSpPr>
        <p:spPr>
          <a:xfrm>
            <a:off x="6453963" y="5280855"/>
            <a:ext cx="182880" cy="182880"/>
          </a:xfrm>
          <a:prstGeom prst="ellipse">
            <a:avLst/>
          </a:prstGeom>
          <a:no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000" dirty="0">
                <a:solidFill>
                  <a:srgbClr val="7030A0"/>
                </a:solidFill>
                <a:latin typeface="Calibri" panose="020F0502020204030204" pitchFamily="34" charset="0"/>
              </a:rPr>
              <a:t>2</a:t>
            </a:r>
            <a:endParaRPr lang="en-US" sz="1000" dirty="0">
              <a:solidFill>
                <a:srgbClr val="7030A0"/>
              </a:solidFill>
              <a:latin typeface="Calibri" panose="020F0502020204030204" pitchFamily="34" charset="0"/>
            </a:endParaRPr>
          </a:p>
        </p:txBody>
      </p:sp>
      <p:cxnSp>
        <p:nvCxnSpPr>
          <p:cNvPr id="136" name="Straight Connector 135">
            <a:extLst>
              <a:ext uri="{FF2B5EF4-FFF2-40B4-BE49-F238E27FC236}">
                <a16:creationId xmlns:a16="http://schemas.microsoft.com/office/drawing/2014/main" id="{17C4A403-4D86-44FE-AE31-7D8A49F4C3D0}"/>
              </a:ext>
            </a:extLst>
          </p:cNvPr>
          <p:cNvCxnSpPr>
            <a:cxnSpLocks/>
          </p:cNvCxnSpPr>
          <p:nvPr/>
        </p:nvCxnSpPr>
        <p:spPr bwMode="gray">
          <a:xfrm>
            <a:off x="5844642" y="5173829"/>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79912FB5-A2E7-4775-8E67-E24A399ADECF}"/>
              </a:ext>
            </a:extLst>
          </p:cNvPr>
          <p:cNvSpPr/>
          <p:nvPr/>
        </p:nvSpPr>
        <p:spPr>
          <a:xfrm>
            <a:off x="5693766" y="5380732"/>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solidFill>
                  <a:schemeClr val="tx1"/>
                </a:solidFill>
                <a:latin typeface="Calibri" panose="020F0502020204030204" pitchFamily="34" charset="0"/>
              </a:rPr>
              <a:t>C</a:t>
            </a:r>
            <a:endParaRPr lang="en-US" sz="1200" dirty="0">
              <a:solidFill>
                <a:schemeClr val="tx1"/>
              </a:solidFill>
              <a:latin typeface="Calibri" panose="020F0502020204030204" pitchFamily="34" charset="0"/>
            </a:endParaRPr>
          </a:p>
        </p:txBody>
      </p:sp>
      <p:sp>
        <p:nvSpPr>
          <p:cNvPr id="138" name="Oval 137">
            <a:extLst>
              <a:ext uri="{FF2B5EF4-FFF2-40B4-BE49-F238E27FC236}">
                <a16:creationId xmlns:a16="http://schemas.microsoft.com/office/drawing/2014/main" id="{FAD64805-BF2D-4A97-A69B-7A9A7364BA44}"/>
              </a:ext>
            </a:extLst>
          </p:cNvPr>
          <p:cNvSpPr>
            <a:spLocks noChangeAspect="1"/>
          </p:cNvSpPr>
          <p:nvPr/>
        </p:nvSpPr>
        <p:spPr>
          <a:xfrm>
            <a:off x="5910814" y="5288543"/>
            <a:ext cx="182880" cy="182880"/>
          </a:xfrm>
          <a:prstGeom prst="ellipse">
            <a:avLst/>
          </a:prstGeom>
          <a:noFill/>
          <a:ln w="28575">
            <a:solidFill>
              <a:srgbClr val="7030A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000" dirty="0">
                <a:solidFill>
                  <a:srgbClr val="7030A0"/>
                </a:solidFill>
                <a:latin typeface="Calibri" panose="020F0502020204030204" pitchFamily="34" charset="0"/>
              </a:rPr>
              <a:t>2</a:t>
            </a:r>
            <a:endParaRPr lang="en-US" sz="1000" dirty="0">
              <a:solidFill>
                <a:srgbClr val="7030A0"/>
              </a:solidFill>
              <a:latin typeface="Calibri" panose="020F0502020204030204" pitchFamily="34" charset="0"/>
            </a:endParaRPr>
          </a:p>
        </p:txBody>
      </p:sp>
      <p:cxnSp>
        <p:nvCxnSpPr>
          <p:cNvPr id="150" name="Straight Connector 149">
            <a:extLst>
              <a:ext uri="{FF2B5EF4-FFF2-40B4-BE49-F238E27FC236}">
                <a16:creationId xmlns:a16="http://schemas.microsoft.com/office/drawing/2014/main" id="{CC586250-069F-4D3E-8A7D-4C5485C0932B}"/>
              </a:ext>
            </a:extLst>
          </p:cNvPr>
          <p:cNvCxnSpPr>
            <a:cxnSpLocks/>
          </p:cNvCxnSpPr>
          <p:nvPr/>
        </p:nvCxnSpPr>
        <p:spPr bwMode="gray">
          <a:xfrm>
            <a:off x="5708636" y="4442616"/>
            <a:ext cx="451229" cy="714008"/>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08FA8890-F41A-4AEE-B93A-7DD5EFF7EC13}"/>
              </a:ext>
            </a:extLst>
          </p:cNvPr>
          <p:cNvSpPr txBox="1"/>
          <p:nvPr/>
        </p:nvSpPr>
        <p:spPr>
          <a:xfrm>
            <a:off x="5558105" y="3783384"/>
            <a:ext cx="484771" cy="495280"/>
          </a:xfrm>
          <a:prstGeom prst="rect">
            <a:avLst/>
          </a:prstGeom>
          <a:ln w="38100">
            <a:solidFill>
              <a:srgbClr val="FF0000"/>
            </a:solidFill>
          </a:ln>
        </p:spPr>
        <p:txBody>
          <a:bodyPr wrap="square" lIns="91440" tIns="45720" rIns="91440" bIns="45720" rtlCol="0">
            <a:spAutoFit/>
          </a:bodyPr>
          <a:lstStyle/>
          <a:p>
            <a:pPr>
              <a:spcAft>
                <a:spcPts val="600"/>
              </a:spcAft>
            </a:pPr>
            <a:endParaRPr lang="en-US" sz="1600" dirty="0">
              <a:solidFill>
                <a:schemeClr val="accent1"/>
              </a:solidFill>
              <a:latin typeface="Calibri" panose="020F0502020204030204" pitchFamily="34" charset="0"/>
            </a:endParaRPr>
          </a:p>
        </p:txBody>
      </p:sp>
      <p:sp>
        <p:nvSpPr>
          <p:cNvPr id="152" name="TextBox 151">
            <a:extLst>
              <a:ext uri="{FF2B5EF4-FFF2-40B4-BE49-F238E27FC236}">
                <a16:creationId xmlns:a16="http://schemas.microsoft.com/office/drawing/2014/main" id="{F3B0B1BE-9A6E-497D-AD2C-0BE0469160B1}"/>
              </a:ext>
            </a:extLst>
          </p:cNvPr>
          <p:cNvSpPr txBox="1"/>
          <p:nvPr/>
        </p:nvSpPr>
        <p:spPr>
          <a:xfrm>
            <a:off x="3690069" y="4963330"/>
            <a:ext cx="339837" cy="184666"/>
          </a:xfrm>
          <a:prstGeom prst="rect">
            <a:avLst/>
          </a:prstGeom>
        </p:spPr>
        <p:txBody>
          <a:bodyPr wrap="none" lIns="0" tIns="0" rIns="0" bIns="0" rtlCol="0" anchor="b">
            <a:spAutoFit/>
          </a:bodyPr>
          <a:lstStyle/>
          <a:p>
            <a:r>
              <a:rPr lang="en-US" sz="1200" dirty="0">
                <a:latin typeface="Calibri" panose="020F0502020204030204" pitchFamily="34" charset="0"/>
              </a:rPr>
              <a:t>VLAN</a:t>
            </a:r>
            <a:endParaRPr lang="en-US" sz="1400" dirty="0">
              <a:latin typeface="Calibri" panose="020F0502020204030204" pitchFamily="34" charset="0"/>
            </a:endParaRPr>
          </a:p>
        </p:txBody>
      </p:sp>
      <p:sp>
        <p:nvSpPr>
          <p:cNvPr id="153" name="TextBox 152">
            <a:extLst>
              <a:ext uri="{FF2B5EF4-FFF2-40B4-BE49-F238E27FC236}">
                <a16:creationId xmlns:a16="http://schemas.microsoft.com/office/drawing/2014/main" id="{F333869A-5AE0-4C5B-A970-547ED1C9FFDB}"/>
              </a:ext>
            </a:extLst>
          </p:cNvPr>
          <p:cNvSpPr txBox="1"/>
          <p:nvPr/>
        </p:nvSpPr>
        <p:spPr>
          <a:xfrm>
            <a:off x="6561725" y="4965502"/>
            <a:ext cx="339837" cy="184666"/>
          </a:xfrm>
          <a:prstGeom prst="rect">
            <a:avLst/>
          </a:prstGeom>
        </p:spPr>
        <p:txBody>
          <a:bodyPr wrap="none" lIns="0" tIns="0" rIns="0" bIns="0" rtlCol="0" anchor="b">
            <a:spAutoFit/>
          </a:bodyPr>
          <a:lstStyle/>
          <a:p>
            <a:pPr algn="r"/>
            <a:r>
              <a:rPr lang="en-US" sz="1200" dirty="0">
                <a:latin typeface="Calibri" panose="020F0502020204030204" pitchFamily="34" charset="0"/>
              </a:rPr>
              <a:t>VLAN</a:t>
            </a:r>
            <a:endParaRPr lang="en-US" sz="1400" dirty="0">
              <a:latin typeface="Calibri" panose="020F0502020204030204" pitchFamily="34" charset="0"/>
            </a:endParaRPr>
          </a:p>
        </p:txBody>
      </p:sp>
      <p:sp>
        <p:nvSpPr>
          <p:cNvPr id="154" name="TextBox 153">
            <a:extLst>
              <a:ext uri="{FF2B5EF4-FFF2-40B4-BE49-F238E27FC236}">
                <a16:creationId xmlns:a16="http://schemas.microsoft.com/office/drawing/2014/main" id="{295C7743-B3F9-4B41-8418-7D0B5517AF09}"/>
              </a:ext>
            </a:extLst>
          </p:cNvPr>
          <p:cNvSpPr txBox="1"/>
          <p:nvPr/>
        </p:nvSpPr>
        <p:spPr>
          <a:xfrm>
            <a:off x="1979784" y="3762076"/>
            <a:ext cx="484771" cy="495280"/>
          </a:xfrm>
          <a:prstGeom prst="rect">
            <a:avLst/>
          </a:prstGeom>
          <a:ln w="38100">
            <a:solidFill>
              <a:srgbClr val="FF0000"/>
            </a:solidFill>
          </a:ln>
        </p:spPr>
        <p:txBody>
          <a:bodyPr wrap="square" lIns="91440" tIns="45720" rIns="91440" bIns="45720" rtlCol="0">
            <a:spAutoFit/>
          </a:bodyPr>
          <a:lstStyle/>
          <a:p>
            <a:pPr>
              <a:spcAft>
                <a:spcPts val="600"/>
              </a:spcAft>
            </a:pPr>
            <a:endParaRPr lang="en-US" sz="1600" dirty="0">
              <a:solidFill>
                <a:schemeClr val="accent1"/>
              </a:solidFill>
              <a:latin typeface="Calibri" panose="020F0502020204030204" pitchFamily="34" charset="0"/>
            </a:endParaRPr>
          </a:p>
        </p:txBody>
      </p:sp>
    </p:spTree>
    <p:extLst>
      <p:ext uri="{BB962C8B-B14F-4D97-AF65-F5344CB8AC3E}">
        <p14:creationId xmlns:p14="http://schemas.microsoft.com/office/powerpoint/2010/main" val="508860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2BEC417-27A4-4507-BE74-DBF291087A13}"/>
              </a:ext>
            </a:extLst>
          </p:cNvPr>
          <p:cNvSpPr>
            <a:spLocks noGrp="1"/>
          </p:cNvSpPr>
          <p:nvPr>
            <p:ph type="body" sz="quarter" idx="23"/>
          </p:nvPr>
        </p:nvSpPr>
        <p:spPr>
          <a:xfrm>
            <a:off x="2894013" y="1392216"/>
            <a:ext cx="4547567" cy="4322783"/>
          </a:xfrm>
        </p:spPr>
        <p:txBody>
          <a:bodyPr/>
          <a:lstStyle/>
          <a:p>
            <a:r>
              <a:rPr lang="en-US" dirty="0"/>
              <a:t>4. Layer4 VIP</a:t>
            </a:r>
          </a:p>
          <a:p>
            <a:pPr marL="342900" lvl="1" indent="-342900">
              <a:buFont typeface="Arial" panose="020B0604020202020204" pitchFamily="34" charset="0"/>
              <a:buChar char="•"/>
            </a:pPr>
            <a:r>
              <a:rPr lang="en-US" dirty="0"/>
              <a:t>Layer4 VIP Packet Flow</a:t>
            </a:r>
          </a:p>
          <a:p>
            <a:pPr marL="685800" lvl="2" indent="-342900">
              <a:buFont typeface="Arial" panose="020B0604020202020204" pitchFamily="34" charset="0"/>
              <a:buChar char="•"/>
            </a:pPr>
            <a:r>
              <a:rPr lang="en-US" sz="1600" dirty="0"/>
              <a:t>Transparent (No SNAT)</a:t>
            </a:r>
          </a:p>
          <a:p>
            <a:pPr marL="685800" lvl="2" indent="-342900">
              <a:buFont typeface="Arial" panose="020B0604020202020204" pitchFamily="34" charset="0"/>
              <a:buChar char="•"/>
            </a:pPr>
            <a:r>
              <a:rPr lang="en-US" sz="1600" dirty="0"/>
              <a:t>LB-SNAT (Automap or IP Pool)</a:t>
            </a:r>
          </a:p>
          <a:p>
            <a:pPr marL="685800" lvl="2" indent="-342900">
              <a:buFont typeface="Arial" panose="020B0604020202020204" pitchFamily="34" charset="0"/>
              <a:buChar char="•"/>
            </a:pPr>
            <a:endParaRPr lang="en-US" sz="1600" dirty="0"/>
          </a:p>
          <a:p>
            <a:pPr marL="342900" lvl="1" indent="-342900">
              <a:buFont typeface="Arial" panose="020B0604020202020204" pitchFamily="34" charset="0"/>
              <a:buChar char="•"/>
            </a:pPr>
            <a:r>
              <a:rPr lang="en-US" dirty="0"/>
              <a:t>Layer4 VIP Configuration</a:t>
            </a:r>
          </a:p>
          <a:p>
            <a:pPr marL="685800" lvl="2" indent="-342900">
              <a:buFont typeface="Arial" panose="020B0604020202020204" pitchFamily="34" charset="0"/>
              <a:buChar char="•"/>
            </a:pPr>
            <a:r>
              <a:rPr lang="en-US" sz="1600" dirty="0"/>
              <a:t>Minimum Configuration</a:t>
            </a:r>
          </a:p>
          <a:p>
            <a:pPr marL="914400" lvl="2" indent="-342900">
              <a:buFont typeface="Arial" panose="020B0604020202020204" pitchFamily="34" charset="0"/>
              <a:buChar char="•"/>
            </a:pPr>
            <a:r>
              <a:rPr lang="en-US" sz="1600" dirty="0"/>
              <a:t>Fast-TCP Profile</a:t>
            </a:r>
          </a:p>
          <a:p>
            <a:pPr marL="914400" lvl="2" indent="-342900">
              <a:buFont typeface="Arial" panose="020B0604020202020204" pitchFamily="34" charset="0"/>
              <a:buChar char="•"/>
            </a:pPr>
            <a:r>
              <a:rPr lang="en-US" sz="1600" dirty="0"/>
              <a:t>Virtual Server L4 TCP</a:t>
            </a:r>
          </a:p>
          <a:p>
            <a:pPr marL="685800" lvl="2" indent="-342900">
              <a:buFont typeface="Arial" panose="020B0604020202020204" pitchFamily="34" charset="0"/>
              <a:buChar char="•"/>
            </a:pPr>
            <a:r>
              <a:rPr lang="en-US" sz="1600" dirty="0"/>
              <a:t>Persistence</a:t>
            </a:r>
          </a:p>
          <a:p>
            <a:pPr marL="914400" lvl="2" indent="-342900">
              <a:buFont typeface="Arial" panose="020B0604020202020204" pitchFamily="34" charset="0"/>
              <a:buChar char="•"/>
            </a:pPr>
            <a:r>
              <a:rPr lang="en-US" sz="1600" dirty="0"/>
              <a:t>Source-IP Persistence</a:t>
            </a:r>
          </a:p>
          <a:p>
            <a:pPr marL="685800" lvl="2" indent="-342900">
              <a:buFont typeface="Arial" panose="020B0604020202020204" pitchFamily="34" charset="0"/>
              <a:buChar char="•"/>
            </a:pPr>
            <a:r>
              <a:rPr lang="en-US" sz="1600" dirty="0"/>
              <a:t>Other configuration</a:t>
            </a:r>
          </a:p>
          <a:p>
            <a:pPr marL="914400" lvl="2" indent="-342900">
              <a:buFont typeface="Arial" panose="020B0604020202020204" pitchFamily="34" charset="0"/>
              <a:buChar char="•"/>
            </a:pPr>
            <a:r>
              <a:rPr lang="en-US" sz="1600" dirty="0"/>
              <a:t>Port Range</a:t>
            </a:r>
          </a:p>
          <a:p>
            <a:pPr marL="914400" lvl="2" indent="-342900">
              <a:buFont typeface="Arial" panose="020B0604020202020204" pitchFamily="34" charset="0"/>
              <a:buChar char="•"/>
            </a:pPr>
            <a:r>
              <a:rPr lang="en-US" sz="1600" dirty="0"/>
              <a:t>Sorry Server Pool</a:t>
            </a:r>
          </a:p>
          <a:p>
            <a:pPr marL="914400" lvl="2" indent="-342900">
              <a:buFont typeface="Arial" panose="020B0604020202020204" pitchFamily="34" charset="0"/>
              <a:buChar char="•"/>
            </a:pPr>
            <a:r>
              <a:rPr lang="en-US" sz="1600" dirty="0"/>
              <a:t>Connection Throttling/Rating</a:t>
            </a:r>
          </a:p>
          <a:p>
            <a:pPr marL="914400" lvl="2" indent="-342900">
              <a:buFont typeface="Arial" panose="020B0604020202020204" pitchFamily="34" charset="0"/>
              <a:buChar char="•"/>
            </a:pPr>
            <a:r>
              <a:rPr lang="en-US" sz="1600" dirty="0"/>
              <a:t>Access Log</a:t>
            </a:r>
          </a:p>
        </p:txBody>
      </p:sp>
      <p:sp>
        <p:nvSpPr>
          <p:cNvPr id="3" name="Text Placeholder 1">
            <a:extLst>
              <a:ext uri="{FF2B5EF4-FFF2-40B4-BE49-F238E27FC236}">
                <a16:creationId xmlns:a16="http://schemas.microsoft.com/office/drawing/2014/main" id="{76242ED2-87A3-41ED-9998-AE586804A7B6}"/>
              </a:ext>
            </a:extLst>
          </p:cNvPr>
          <p:cNvSpPr txBox="1">
            <a:spLocks/>
          </p:cNvSpPr>
          <p:nvPr/>
        </p:nvSpPr>
        <p:spPr>
          <a:xfrm>
            <a:off x="7596111" y="1392216"/>
            <a:ext cx="4451109" cy="4322783"/>
          </a:xfrm>
          <a:prstGeom prst="rect">
            <a:avLst/>
          </a:prstGeom>
        </p:spPr>
        <p:txBody>
          <a:bodyPr vert="horz" lIns="0" tIns="0" rIns="0" bIns="0" rtlCol="0" anchor="t">
            <a:noAutofit/>
          </a:bodyPr>
          <a:lstStyle>
            <a:lvl1pPr marL="0" indent="0" algn="l" defTabSz="914400" rtl="0" eaLnBrk="1" latinLnBrk="0" hangingPunct="1">
              <a:lnSpc>
                <a:spcPct val="100000"/>
              </a:lnSpc>
              <a:spcBef>
                <a:spcPts val="1800"/>
              </a:spcBef>
              <a:buClr>
                <a:schemeClr val="accent2"/>
              </a:buClr>
              <a:buSzPct val="90000"/>
              <a:buFont typeface="Open Sans" panose="020B0606030504020204" pitchFamily="34" charset="0"/>
              <a:buChar char="​"/>
              <a:defRPr sz="2000" kern="1200">
                <a:solidFill>
                  <a:schemeClr val="accent2"/>
                </a:solidFill>
                <a:latin typeface="+mn-lt"/>
                <a:ea typeface="+mn-ea"/>
                <a:cs typeface="+mn-cs"/>
              </a:defRPr>
            </a:lvl1pPr>
            <a:lvl2pPr marL="0" indent="0" algn="l" defTabSz="914400" rtl="0" eaLnBrk="1" latinLnBrk="0" hangingPunct="1">
              <a:lnSpc>
                <a:spcPct val="100000"/>
              </a:lnSpc>
              <a:spcBef>
                <a:spcPts val="6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2pPr>
            <a:lvl3pPr marL="342900" indent="0" algn="l" defTabSz="914400" rtl="0" eaLnBrk="1" latinLnBrk="0" hangingPunct="1">
              <a:lnSpc>
                <a:spcPct val="100000"/>
              </a:lnSpc>
              <a:spcBef>
                <a:spcPts val="300"/>
              </a:spcBef>
              <a:spcAft>
                <a:spcPts val="0"/>
              </a:spcAft>
              <a:buClr>
                <a:schemeClr val="tx2"/>
              </a:buClr>
              <a:buSzPct val="90000"/>
              <a:buFont typeface="Open Sans" panose="020B0606030504020204" pitchFamily="34" charset="0"/>
              <a:buNone/>
              <a:defRPr sz="1800" kern="1200">
                <a:solidFill>
                  <a:schemeClr val="tx2"/>
                </a:solidFill>
                <a:latin typeface="+mn-lt"/>
                <a:ea typeface="+mn-ea"/>
                <a:cs typeface="+mn-cs"/>
              </a:defRPr>
            </a:lvl3pPr>
            <a:lvl4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tabLst/>
              <a:defRPr sz="1800" kern="1200">
                <a:solidFill>
                  <a:schemeClr val="tx2"/>
                </a:solidFill>
                <a:latin typeface="+mn-lt"/>
                <a:ea typeface="+mn-ea"/>
                <a:cs typeface="+mn-cs"/>
              </a:defRPr>
            </a:lvl4pPr>
            <a:lvl5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tabLst/>
              <a:defRPr sz="1800" kern="1200">
                <a:solidFill>
                  <a:schemeClr val="tx2"/>
                </a:solidFill>
                <a:latin typeface="+mn-lt"/>
                <a:ea typeface="+mn-ea"/>
                <a:cs typeface="+mn-cs"/>
              </a:defRPr>
            </a:lvl5pPr>
            <a:lvl6pPr marL="342900" indent="0" algn="l" defTabSz="914400" rtl="0" eaLnBrk="1" latinLnBrk="0" hangingPunct="1">
              <a:lnSpc>
                <a:spcPct val="100000"/>
              </a:lnSpc>
              <a:spcBef>
                <a:spcPts val="18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6pPr>
            <a:lvl7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7pPr>
            <a:lvl8pPr marL="342900" indent="0" algn="l" defTabSz="914400" rtl="0" eaLnBrk="1" latinLnBrk="0" hangingPunct="1">
              <a:lnSpc>
                <a:spcPct val="90000"/>
              </a:lnSpc>
              <a:spcBef>
                <a:spcPts val="6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8pPr>
            <a:lvl9pPr marL="342900" indent="0" algn="l" defTabSz="914400" rtl="0" eaLnBrk="1" latinLnBrk="0" hangingPunct="1">
              <a:lnSpc>
                <a:spcPct val="100000"/>
              </a:lnSpc>
              <a:spcBef>
                <a:spcPts val="18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9pPr>
          </a:lstStyle>
          <a:p>
            <a:r>
              <a:rPr lang="en-US" dirty="0">
                <a:latin typeface="Calibri" panose="020F0502020204030204" pitchFamily="34" charset="0"/>
              </a:rPr>
              <a:t> </a:t>
            </a:r>
          </a:p>
          <a:p>
            <a:pPr marL="342900" lvl="1" indent="-342900">
              <a:buFont typeface="Arial" panose="020B0604020202020204" pitchFamily="34" charset="0"/>
              <a:buChar char="•"/>
            </a:pPr>
            <a:endParaRPr lang="en-US" dirty="0">
              <a:latin typeface="Calibri" panose="020F0502020204030204" pitchFamily="34" charset="0"/>
            </a:endParaRPr>
          </a:p>
          <a:p>
            <a:pPr marL="685800" lvl="2" indent="-342900">
              <a:buFont typeface="Arial" panose="020B0604020202020204" pitchFamily="34" charset="0"/>
              <a:buChar char="•"/>
            </a:pPr>
            <a:endParaRPr lang="en-US" sz="1600" dirty="0">
              <a:latin typeface="Calibri" panose="020F0502020204030204" pitchFamily="34" charset="0"/>
            </a:endParaRPr>
          </a:p>
          <a:p>
            <a:pPr marL="685800" lvl="2" indent="-342900">
              <a:buFont typeface="Arial" panose="020B0604020202020204" pitchFamily="34" charset="0"/>
              <a:buChar char="•"/>
            </a:pPr>
            <a:endParaRPr lang="en-US" sz="1600" dirty="0">
              <a:latin typeface="Calibri" panose="020F0502020204030204" pitchFamily="34" charset="0"/>
            </a:endParaRPr>
          </a:p>
          <a:p>
            <a:pPr marL="685800" lvl="2" indent="-342900">
              <a:buFont typeface="Arial" panose="020B0604020202020204" pitchFamily="34" charset="0"/>
              <a:buChar char="•"/>
            </a:pPr>
            <a:endParaRPr lang="en-US" dirty="0">
              <a:latin typeface="Calibri" panose="020F0502020204030204" pitchFamily="34" charset="0"/>
            </a:endParaRPr>
          </a:p>
          <a:p>
            <a:pPr marL="342900" lvl="1" indent="-342900">
              <a:buFont typeface="Arial" panose="020B0604020202020204" pitchFamily="34" charset="0"/>
              <a:buChar char="•"/>
            </a:pPr>
            <a:r>
              <a:rPr lang="en-US" dirty="0">
                <a:latin typeface="Calibri" panose="020F0502020204030204" pitchFamily="34" charset="0"/>
              </a:rPr>
              <a:t>LB NSX Groups auto-created</a:t>
            </a:r>
          </a:p>
          <a:p>
            <a:pPr marL="685800" lvl="2" indent="-342900">
              <a:buFont typeface="Arial" panose="020B0604020202020204" pitchFamily="34" charset="0"/>
              <a:buChar char="•"/>
            </a:pPr>
            <a:endParaRPr lang="en-US" dirty="0">
              <a:latin typeface="Calibri" panose="020F0502020204030204" pitchFamily="34" charset="0"/>
            </a:endParaRPr>
          </a:p>
          <a:p>
            <a:pPr marL="342900" lvl="1" indent="-342900">
              <a:buFont typeface="Arial" panose="020B0604020202020204" pitchFamily="34" charset="0"/>
              <a:buChar char="•"/>
            </a:pPr>
            <a:r>
              <a:rPr lang="en-US" dirty="0">
                <a:latin typeface="Calibri" panose="020F0502020204030204" pitchFamily="34" charset="0"/>
              </a:rPr>
              <a:t>Layer4 VIP Monitoring/Statistics</a:t>
            </a:r>
          </a:p>
        </p:txBody>
      </p:sp>
    </p:spTree>
    <p:extLst>
      <p:ext uri="{BB962C8B-B14F-4D97-AF65-F5344CB8AC3E}">
        <p14:creationId xmlns:p14="http://schemas.microsoft.com/office/powerpoint/2010/main" val="3972187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Rounded Corners 100">
            <a:extLst>
              <a:ext uri="{FF2B5EF4-FFF2-40B4-BE49-F238E27FC236}">
                <a16:creationId xmlns:a16="http://schemas.microsoft.com/office/drawing/2014/main" id="{EF0F955B-D708-4612-8418-81CCBF5D970F}"/>
              </a:ext>
            </a:extLst>
          </p:cNvPr>
          <p:cNvSpPr/>
          <p:nvPr/>
        </p:nvSpPr>
        <p:spPr>
          <a:xfrm>
            <a:off x="145267" y="1787600"/>
            <a:ext cx="7436731" cy="3319657"/>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InLine</a:t>
            </a:r>
            <a:endParaRPr lang="en-US" sz="1400" dirty="0">
              <a:solidFill>
                <a:schemeClr val="tx1"/>
              </a:solidFill>
              <a:latin typeface="Calibri" panose="020F0502020204030204" pitchFamily="34" charset="0"/>
            </a:endParaRPr>
          </a:p>
        </p:txBody>
      </p:sp>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Layer4 VIP Packet Flow (1/2)</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Layer4 Load Balancing is done at the first Client packet (SYN)</a:t>
            </a:r>
          </a:p>
          <a:p>
            <a:pPr>
              <a:spcBef>
                <a:spcPts val="0"/>
              </a:spcBef>
              <a:buNone/>
            </a:pPr>
            <a:endParaRPr lang="en-US" sz="1600" dirty="0"/>
          </a:p>
          <a:p>
            <a:pPr>
              <a:spcBef>
                <a:spcPts val="0"/>
              </a:spcBef>
              <a:buNone/>
            </a:pPr>
            <a:endParaRPr lang="en-US" sz="1600" dirty="0"/>
          </a:p>
          <a:p>
            <a:pPr>
              <a:spcBef>
                <a:spcPts val="0"/>
              </a:spcBef>
              <a:buNone/>
            </a:pPr>
            <a:r>
              <a:rPr lang="en-US" sz="1400" i="1" dirty="0"/>
              <a:t>Note: Transparent Mode (for Client IP preservation) is a Server Pool setting.</a:t>
            </a:r>
          </a:p>
          <a:p>
            <a:pPr>
              <a:spcBef>
                <a:spcPts val="0"/>
              </a:spcBef>
              <a:buNone/>
            </a:pPr>
            <a:endParaRPr lang="en-US" sz="1600" dirty="0"/>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Transparent (No SNAT)</a:t>
            </a:r>
          </a:p>
        </p:txBody>
      </p:sp>
      <p:cxnSp>
        <p:nvCxnSpPr>
          <p:cNvPr id="60" name="Straight Connector 59">
            <a:extLst>
              <a:ext uri="{FF2B5EF4-FFF2-40B4-BE49-F238E27FC236}">
                <a16:creationId xmlns:a16="http://schemas.microsoft.com/office/drawing/2014/main" id="{9D0DD963-0118-47CF-B8BF-3F73A3E48BB8}"/>
              </a:ext>
            </a:extLst>
          </p:cNvPr>
          <p:cNvCxnSpPr>
            <a:cxnSpLocks/>
            <a:stCxn id="119" idx="3"/>
          </p:cNvCxnSpPr>
          <p:nvPr/>
        </p:nvCxnSpPr>
        <p:spPr>
          <a:xfrm>
            <a:off x="3787537" y="3442091"/>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0422AFB4-05DA-4FA2-AF16-E698C037EC1C}"/>
              </a:ext>
            </a:extLst>
          </p:cNvPr>
          <p:cNvGrpSpPr/>
          <p:nvPr/>
        </p:nvGrpSpPr>
        <p:grpSpPr>
          <a:xfrm>
            <a:off x="3185289" y="3004306"/>
            <a:ext cx="754767" cy="739029"/>
            <a:chOff x="4317796" y="4561028"/>
            <a:chExt cx="754767" cy="739029"/>
          </a:xfrm>
        </p:grpSpPr>
        <p:grpSp>
          <p:nvGrpSpPr>
            <p:cNvPr id="104" name="Group 103">
              <a:extLst>
                <a:ext uri="{FF2B5EF4-FFF2-40B4-BE49-F238E27FC236}">
                  <a16:creationId xmlns:a16="http://schemas.microsoft.com/office/drawing/2014/main" id="{FE1AC02B-7D47-45B6-8EF6-0697758646EB}"/>
                </a:ext>
              </a:extLst>
            </p:cNvPr>
            <p:cNvGrpSpPr/>
            <p:nvPr/>
          </p:nvGrpSpPr>
          <p:grpSpPr>
            <a:xfrm>
              <a:off x="4317796" y="4697569"/>
              <a:ext cx="602248" cy="602488"/>
              <a:chOff x="7736620" y="7009631"/>
              <a:chExt cx="4501800" cy="4503600"/>
            </a:xfrm>
            <a:solidFill>
              <a:schemeClr val="accent1"/>
            </a:solidFill>
          </p:grpSpPr>
          <p:sp>
            <p:nvSpPr>
              <p:cNvPr id="119" name="Freeform: Shape 1">
                <a:extLst>
                  <a:ext uri="{FF2B5EF4-FFF2-40B4-BE49-F238E27FC236}">
                    <a16:creationId xmlns:a16="http://schemas.microsoft.com/office/drawing/2014/main" id="{A7FB8A35-AD22-489F-ADE9-9AC83D17238D}"/>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0" name="Freeform: Shape 2">
                <a:extLst>
                  <a:ext uri="{FF2B5EF4-FFF2-40B4-BE49-F238E27FC236}">
                    <a16:creationId xmlns:a16="http://schemas.microsoft.com/office/drawing/2014/main" id="{7F7E17A4-4EFA-4E3D-BE6C-D86C0E415F05}"/>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1" name="Freeform: Shape 3">
                <a:extLst>
                  <a:ext uri="{FF2B5EF4-FFF2-40B4-BE49-F238E27FC236}">
                    <a16:creationId xmlns:a16="http://schemas.microsoft.com/office/drawing/2014/main" id="{C832DE1F-F6B1-46EB-82DE-D587E3189E5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2" name="Freeform: Shape 4">
                <a:extLst>
                  <a:ext uri="{FF2B5EF4-FFF2-40B4-BE49-F238E27FC236}">
                    <a16:creationId xmlns:a16="http://schemas.microsoft.com/office/drawing/2014/main" id="{F1C97228-A970-4AD2-94A2-4B3EF599BD9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3" name="Freeform: Shape 5">
                <a:extLst>
                  <a:ext uri="{FF2B5EF4-FFF2-40B4-BE49-F238E27FC236}">
                    <a16:creationId xmlns:a16="http://schemas.microsoft.com/office/drawing/2014/main" id="{55ADDDE5-5EEB-4261-8D33-D7BA24E0CAE3}"/>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07" name="Group 106">
              <a:extLst>
                <a:ext uri="{FF2B5EF4-FFF2-40B4-BE49-F238E27FC236}">
                  <a16:creationId xmlns:a16="http://schemas.microsoft.com/office/drawing/2014/main" id="{F6A15B32-4AB5-4A2F-ADF8-84870E06A2CB}"/>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08" name="Freeform 1">
                <a:extLst>
                  <a:ext uri="{FF2B5EF4-FFF2-40B4-BE49-F238E27FC236}">
                    <a16:creationId xmlns:a16="http://schemas.microsoft.com/office/drawing/2014/main" id="{1AE380B2-61BB-406D-ACDC-056378387543}"/>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9" name="Freeform 2">
                <a:extLst>
                  <a:ext uri="{FF2B5EF4-FFF2-40B4-BE49-F238E27FC236}">
                    <a16:creationId xmlns:a16="http://schemas.microsoft.com/office/drawing/2014/main" id="{C6C1F55E-32FA-4520-A8B0-B5F62D5B1658}"/>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0" name="Freeform 3">
                <a:extLst>
                  <a:ext uri="{FF2B5EF4-FFF2-40B4-BE49-F238E27FC236}">
                    <a16:creationId xmlns:a16="http://schemas.microsoft.com/office/drawing/2014/main" id="{8A6A923C-334F-48F3-B579-1D26BB84B2D0}"/>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1" name="Freeform 4">
                <a:extLst>
                  <a:ext uri="{FF2B5EF4-FFF2-40B4-BE49-F238E27FC236}">
                    <a16:creationId xmlns:a16="http://schemas.microsoft.com/office/drawing/2014/main" id="{AF7E6C9C-A4D4-4C17-A323-10638AFB6F6A}"/>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2" name="Freeform 5">
                <a:extLst>
                  <a:ext uri="{FF2B5EF4-FFF2-40B4-BE49-F238E27FC236}">
                    <a16:creationId xmlns:a16="http://schemas.microsoft.com/office/drawing/2014/main" id="{4A82343B-E912-4953-B1C2-CA220E59F54C}"/>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3" name="Freeform 6">
                <a:extLst>
                  <a:ext uri="{FF2B5EF4-FFF2-40B4-BE49-F238E27FC236}">
                    <a16:creationId xmlns:a16="http://schemas.microsoft.com/office/drawing/2014/main" id="{9C3787F6-3809-4B36-A9EC-FE0A8DB6E72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4" name="Freeform 7">
                <a:extLst>
                  <a:ext uri="{FF2B5EF4-FFF2-40B4-BE49-F238E27FC236}">
                    <a16:creationId xmlns:a16="http://schemas.microsoft.com/office/drawing/2014/main" id="{BD1CAB12-8039-4897-89D5-9442AFC7A065}"/>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5" name="Freeform 8">
                <a:extLst>
                  <a:ext uri="{FF2B5EF4-FFF2-40B4-BE49-F238E27FC236}">
                    <a16:creationId xmlns:a16="http://schemas.microsoft.com/office/drawing/2014/main" id="{617E876E-D2D5-444A-B190-D496A2DF2ACF}"/>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6" name="Freeform 9">
                <a:extLst>
                  <a:ext uri="{FF2B5EF4-FFF2-40B4-BE49-F238E27FC236}">
                    <a16:creationId xmlns:a16="http://schemas.microsoft.com/office/drawing/2014/main" id="{82C32A49-0A41-4FBB-A898-8C212A686D33}"/>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7" name="Freeform 10">
                <a:extLst>
                  <a:ext uri="{FF2B5EF4-FFF2-40B4-BE49-F238E27FC236}">
                    <a16:creationId xmlns:a16="http://schemas.microsoft.com/office/drawing/2014/main" id="{DCED6107-3092-4DC7-807B-5DD28B7DFCCB}"/>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8" name="Freeform 11">
                <a:extLst>
                  <a:ext uri="{FF2B5EF4-FFF2-40B4-BE49-F238E27FC236}">
                    <a16:creationId xmlns:a16="http://schemas.microsoft.com/office/drawing/2014/main" id="{7356C981-220A-4EF3-A2DF-B9A590649776}"/>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80" name="Right Arrow 26">
            <a:extLst>
              <a:ext uri="{FF2B5EF4-FFF2-40B4-BE49-F238E27FC236}">
                <a16:creationId xmlns:a16="http://schemas.microsoft.com/office/drawing/2014/main" id="{01D79F7F-521C-4F9A-ABC4-4756FE4A8576}"/>
              </a:ext>
            </a:extLst>
          </p:cNvPr>
          <p:cNvSpPr/>
          <p:nvPr/>
        </p:nvSpPr>
        <p:spPr>
          <a:xfrm>
            <a:off x="4192553" y="3042788"/>
            <a:ext cx="11866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1" name="Right Arrow 29">
            <a:extLst>
              <a:ext uri="{FF2B5EF4-FFF2-40B4-BE49-F238E27FC236}">
                <a16:creationId xmlns:a16="http://schemas.microsoft.com/office/drawing/2014/main" id="{E9BCFBDD-1523-4C29-9900-6AB22033786D}"/>
              </a:ext>
            </a:extLst>
          </p:cNvPr>
          <p:cNvSpPr/>
          <p:nvPr/>
        </p:nvSpPr>
        <p:spPr>
          <a:xfrm rot="10800000">
            <a:off x="4192553" y="3774603"/>
            <a:ext cx="118668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2" name="TextBox 81">
            <a:extLst>
              <a:ext uri="{FF2B5EF4-FFF2-40B4-BE49-F238E27FC236}">
                <a16:creationId xmlns:a16="http://schemas.microsoft.com/office/drawing/2014/main" id="{7E8AFE15-D926-4A6D-8523-0B09E8D70361}"/>
              </a:ext>
            </a:extLst>
          </p:cNvPr>
          <p:cNvSpPr txBox="1"/>
          <p:nvPr/>
        </p:nvSpPr>
        <p:spPr>
          <a:xfrm>
            <a:off x="4192552" y="4056560"/>
            <a:ext cx="1364619" cy="553998"/>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Pool-IP:80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Client-IP:5000</a:t>
            </a:r>
          </a:p>
          <a:p>
            <a:r>
              <a:rPr lang="en-US" sz="1200" dirty="0">
                <a:solidFill>
                  <a:schemeClr val="accent2"/>
                </a:solidFill>
                <a:latin typeface="Calibri" panose="020F0502020204030204" pitchFamily="34" charset="0"/>
              </a:rPr>
              <a:t>(SYN-ACK)</a:t>
            </a:r>
          </a:p>
        </p:txBody>
      </p:sp>
      <p:sp>
        <p:nvSpPr>
          <p:cNvPr id="83" name="TextBox 82">
            <a:extLst>
              <a:ext uri="{FF2B5EF4-FFF2-40B4-BE49-F238E27FC236}">
                <a16:creationId xmlns:a16="http://schemas.microsoft.com/office/drawing/2014/main" id="{D30C6F54-FAB4-4310-A672-F916D4532A53}"/>
              </a:ext>
            </a:extLst>
          </p:cNvPr>
          <p:cNvSpPr txBox="1"/>
          <p:nvPr/>
        </p:nvSpPr>
        <p:spPr>
          <a:xfrm>
            <a:off x="4192552" y="2479187"/>
            <a:ext cx="1353529" cy="553998"/>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Client-IP:5000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Pool-IP:80</a:t>
            </a:r>
          </a:p>
          <a:p>
            <a:r>
              <a:rPr lang="en-US" sz="1200" dirty="0">
                <a:solidFill>
                  <a:schemeClr val="accent2"/>
                </a:solidFill>
                <a:latin typeface="Calibri" panose="020F0502020204030204" pitchFamily="34" charset="0"/>
              </a:rPr>
              <a:t>(SYN)</a:t>
            </a:r>
          </a:p>
        </p:txBody>
      </p:sp>
      <p:sp>
        <p:nvSpPr>
          <p:cNvPr id="84" name="Right Arrow 26">
            <a:extLst>
              <a:ext uri="{FF2B5EF4-FFF2-40B4-BE49-F238E27FC236}">
                <a16:creationId xmlns:a16="http://schemas.microsoft.com/office/drawing/2014/main" id="{4CE78EAF-9A25-4FC7-B2D5-5ECA7898C3A8}"/>
              </a:ext>
            </a:extLst>
          </p:cNvPr>
          <p:cNvSpPr/>
          <p:nvPr/>
        </p:nvSpPr>
        <p:spPr>
          <a:xfrm>
            <a:off x="1539564" y="3042788"/>
            <a:ext cx="11866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5" name="TextBox 84">
            <a:extLst>
              <a:ext uri="{FF2B5EF4-FFF2-40B4-BE49-F238E27FC236}">
                <a16:creationId xmlns:a16="http://schemas.microsoft.com/office/drawing/2014/main" id="{1C341F8B-470D-43D1-9CCF-C52E55C6DB9D}"/>
              </a:ext>
            </a:extLst>
          </p:cNvPr>
          <p:cNvSpPr txBox="1"/>
          <p:nvPr/>
        </p:nvSpPr>
        <p:spPr>
          <a:xfrm>
            <a:off x="1539564" y="2479187"/>
            <a:ext cx="1293790" cy="553998"/>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Client-IP:5000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VIP:80</a:t>
            </a:r>
          </a:p>
          <a:p>
            <a:r>
              <a:rPr lang="en-US" sz="1200" dirty="0">
                <a:solidFill>
                  <a:schemeClr val="accent2"/>
                </a:solidFill>
                <a:latin typeface="Calibri" panose="020F0502020204030204" pitchFamily="34" charset="0"/>
              </a:rPr>
              <a:t>(SYN)</a:t>
            </a:r>
          </a:p>
        </p:txBody>
      </p:sp>
      <p:sp>
        <p:nvSpPr>
          <p:cNvPr id="86" name="Right Arrow 29">
            <a:extLst>
              <a:ext uri="{FF2B5EF4-FFF2-40B4-BE49-F238E27FC236}">
                <a16:creationId xmlns:a16="http://schemas.microsoft.com/office/drawing/2014/main" id="{3E4C0D90-7C18-48C5-989F-1DD372BBB419}"/>
              </a:ext>
            </a:extLst>
          </p:cNvPr>
          <p:cNvSpPr/>
          <p:nvPr/>
        </p:nvSpPr>
        <p:spPr>
          <a:xfrm rot="10800000">
            <a:off x="1539564" y="3774603"/>
            <a:ext cx="118668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8" name="Oval 87">
            <a:extLst>
              <a:ext uri="{FF2B5EF4-FFF2-40B4-BE49-F238E27FC236}">
                <a16:creationId xmlns:a16="http://schemas.microsoft.com/office/drawing/2014/main" id="{B5DCD605-50E5-4195-93DC-4816969C3D23}"/>
              </a:ext>
            </a:extLst>
          </p:cNvPr>
          <p:cNvSpPr>
            <a:spLocks noChangeAspect="1"/>
          </p:cNvSpPr>
          <p:nvPr/>
        </p:nvSpPr>
        <p:spPr>
          <a:xfrm>
            <a:off x="1826337" y="2172374"/>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89" name="Oval 88">
            <a:extLst>
              <a:ext uri="{FF2B5EF4-FFF2-40B4-BE49-F238E27FC236}">
                <a16:creationId xmlns:a16="http://schemas.microsoft.com/office/drawing/2014/main" id="{5183DBFB-8199-4920-B922-423473122697}"/>
              </a:ext>
            </a:extLst>
          </p:cNvPr>
          <p:cNvSpPr>
            <a:spLocks noChangeAspect="1"/>
          </p:cNvSpPr>
          <p:nvPr/>
        </p:nvSpPr>
        <p:spPr>
          <a:xfrm>
            <a:off x="4535522" y="2186917"/>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
        <p:nvSpPr>
          <p:cNvPr id="90" name="Oval 89">
            <a:extLst>
              <a:ext uri="{FF2B5EF4-FFF2-40B4-BE49-F238E27FC236}">
                <a16:creationId xmlns:a16="http://schemas.microsoft.com/office/drawing/2014/main" id="{EC654BA5-3083-454F-8921-4191097EEA84}"/>
              </a:ext>
            </a:extLst>
          </p:cNvPr>
          <p:cNvSpPr>
            <a:spLocks noChangeAspect="1"/>
          </p:cNvSpPr>
          <p:nvPr/>
        </p:nvSpPr>
        <p:spPr>
          <a:xfrm>
            <a:off x="1900798" y="351379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4</a:t>
            </a:r>
          </a:p>
        </p:txBody>
      </p:sp>
      <p:sp>
        <p:nvSpPr>
          <p:cNvPr id="91" name="Oval 90">
            <a:extLst>
              <a:ext uri="{FF2B5EF4-FFF2-40B4-BE49-F238E27FC236}">
                <a16:creationId xmlns:a16="http://schemas.microsoft.com/office/drawing/2014/main" id="{F68BEE50-B341-470D-91F6-8450459F6C9B}"/>
              </a:ext>
            </a:extLst>
          </p:cNvPr>
          <p:cNvSpPr>
            <a:spLocks noChangeAspect="1"/>
          </p:cNvSpPr>
          <p:nvPr/>
        </p:nvSpPr>
        <p:spPr>
          <a:xfrm>
            <a:off x="4587262" y="350627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3</a:t>
            </a:r>
          </a:p>
        </p:txBody>
      </p:sp>
      <p:sp>
        <p:nvSpPr>
          <p:cNvPr id="92" name="TextBox 91">
            <a:extLst>
              <a:ext uri="{FF2B5EF4-FFF2-40B4-BE49-F238E27FC236}">
                <a16:creationId xmlns:a16="http://schemas.microsoft.com/office/drawing/2014/main" id="{6B8A0DF8-26E5-41C6-8639-B60504E35A26}"/>
              </a:ext>
            </a:extLst>
          </p:cNvPr>
          <p:cNvSpPr txBox="1"/>
          <p:nvPr/>
        </p:nvSpPr>
        <p:spPr>
          <a:xfrm>
            <a:off x="1539564" y="4056560"/>
            <a:ext cx="1364619" cy="553998"/>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VIP:80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Client-IP:5000</a:t>
            </a:r>
          </a:p>
          <a:p>
            <a:r>
              <a:rPr lang="en-US" sz="1200" dirty="0">
                <a:solidFill>
                  <a:schemeClr val="accent2"/>
                </a:solidFill>
                <a:latin typeface="Calibri" panose="020F0502020204030204" pitchFamily="34" charset="0"/>
              </a:rPr>
              <a:t>(SYN-ACK)</a:t>
            </a:r>
          </a:p>
        </p:txBody>
      </p:sp>
      <p:cxnSp>
        <p:nvCxnSpPr>
          <p:cNvPr id="87" name="Straight Connector 86">
            <a:extLst>
              <a:ext uri="{FF2B5EF4-FFF2-40B4-BE49-F238E27FC236}">
                <a16:creationId xmlns:a16="http://schemas.microsoft.com/office/drawing/2014/main" id="{886792A8-973E-4A95-BFA5-699CD8C80DBF}"/>
              </a:ext>
            </a:extLst>
          </p:cNvPr>
          <p:cNvCxnSpPr>
            <a:cxnSpLocks/>
            <a:endCxn id="98" idx="2"/>
          </p:cNvCxnSpPr>
          <p:nvPr/>
        </p:nvCxnSpPr>
        <p:spPr bwMode="auto">
          <a:xfrm>
            <a:off x="5528536" y="2853110"/>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C876D0F0-B7EA-4C68-A2B5-075466290415}"/>
              </a:ext>
            </a:extLst>
          </p:cNvPr>
          <p:cNvCxnSpPr>
            <a:cxnSpLocks/>
          </p:cNvCxnSpPr>
          <p:nvPr/>
        </p:nvCxnSpPr>
        <p:spPr>
          <a:xfrm>
            <a:off x="5540011" y="2676103"/>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821CA586-C2A1-4F22-A12A-F786B35C187E}"/>
              </a:ext>
            </a:extLst>
          </p:cNvPr>
          <p:cNvCxnSpPr>
            <a:cxnSpLocks/>
            <a:endCxn id="99" idx="2"/>
          </p:cNvCxnSpPr>
          <p:nvPr/>
        </p:nvCxnSpPr>
        <p:spPr bwMode="auto">
          <a:xfrm flipV="1">
            <a:off x="5528267" y="3307362"/>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F557EFC8-918A-48CD-9A66-254C18B4F9BC}"/>
              </a:ext>
            </a:extLst>
          </p:cNvPr>
          <p:cNvCxnSpPr>
            <a:cxnSpLocks/>
            <a:endCxn id="100" idx="2"/>
          </p:cNvCxnSpPr>
          <p:nvPr/>
        </p:nvCxnSpPr>
        <p:spPr bwMode="auto">
          <a:xfrm>
            <a:off x="5528267" y="3767510"/>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96" name="Rounded Rectangle 109">
            <a:extLst>
              <a:ext uri="{FF2B5EF4-FFF2-40B4-BE49-F238E27FC236}">
                <a16:creationId xmlns:a16="http://schemas.microsoft.com/office/drawing/2014/main" id="{7A4B30C0-8F0C-4758-8FF2-54E460D204A7}"/>
              </a:ext>
            </a:extLst>
          </p:cNvPr>
          <p:cNvSpPr/>
          <p:nvPr/>
        </p:nvSpPr>
        <p:spPr>
          <a:xfrm>
            <a:off x="5894331" y="2563019"/>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97" name="TextBox 96">
            <a:extLst>
              <a:ext uri="{FF2B5EF4-FFF2-40B4-BE49-F238E27FC236}">
                <a16:creationId xmlns:a16="http://schemas.microsoft.com/office/drawing/2014/main" id="{8D2C7E30-F42B-4018-9EDF-E211FA17808F}"/>
              </a:ext>
            </a:extLst>
          </p:cNvPr>
          <p:cNvSpPr txBox="1"/>
          <p:nvPr/>
        </p:nvSpPr>
        <p:spPr>
          <a:xfrm>
            <a:off x="6543866" y="2493247"/>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98" name="Oval 97">
            <a:extLst>
              <a:ext uri="{FF2B5EF4-FFF2-40B4-BE49-F238E27FC236}">
                <a16:creationId xmlns:a16="http://schemas.microsoft.com/office/drawing/2014/main" id="{5BC3F8EC-CE48-4910-AFFB-878BFCC7C1EF}"/>
              </a:ext>
            </a:extLst>
          </p:cNvPr>
          <p:cNvSpPr>
            <a:spLocks noChangeAspect="1"/>
          </p:cNvSpPr>
          <p:nvPr/>
        </p:nvSpPr>
        <p:spPr>
          <a:xfrm>
            <a:off x="6015965" y="267396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9" name="Oval 98">
            <a:extLst>
              <a:ext uri="{FF2B5EF4-FFF2-40B4-BE49-F238E27FC236}">
                <a16:creationId xmlns:a16="http://schemas.microsoft.com/office/drawing/2014/main" id="{02686830-8563-4B31-8143-93EF5D4BFFFD}"/>
              </a:ext>
            </a:extLst>
          </p:cNvPr>
          <p:cNvSpPr>
            <a:spLocks noChangeAspect="1"/>
          </p:cNvSpPr>
          <p:nvPr/>
        </p:nvSpPr>
        <p:spPr>
          <a:xfrm>
            <a:off x="6015965" y="312448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00" name="Oval 99">
            <a:extLst>
              <a:ext uri="{FF2B5EF4-FFF2-40B4-BE49-F238E27FC236}">
                <a16:creationId xmlns:a16="http://schemas.microsoft.com/office/drawing/2014/main" id="{3396BA50-0C52-448B-B72B-4B5238377C67}"/>
              </a:ext>
            </a:extLst>
          </p:cNvPr>
          <p:cNvSpPr>
            <a:spLocks noChangeAspect="1"/>
          </p:cNvSpPr>
          <p:nvPr/>
        </p:nvSpPr>
        <p:spPr>
          <a:xfrm>
            <a:off x="6015965" y="358842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4" name="Rectangle 123">
            <a:extLst>
              <a:ext uri="{FF2B5EF4-FFF2-40B4-BE49-F238E27FC236}">
                <a16:creationId xmlns:a16="http://schemas.microsoft.com/office/drawing/2014/main" id="{9F640811-FEA7-48C8-A1D2-F4A300C84EAB}"/>
              </a:ext>
            </a:extLst>
          </p:cNvPr>
          <p:cNvSpPr/>
          <p:nvPr/>
        </p:nvSpPr>
        <p:spPr>
          <a:xfrm>
            <a:off x="2875278" y="2924246"/>
            <a:ext cx="1239185" cy="1261388"/>
          </a:xfrm>
          <a:prstGeom prst="rect">
            <a:avLst/>
          </a:prstGeom>
          <a:noFill/>
          <a:ln w="38100">
            <a:solidFill>
              <a:schemeClr val="accent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25" name="TextBox 124">
            <a:extLst>
              <a:ext uri="{FF2B5EF4-FFF2-40B4-BE49-F238E27FC236}">
                <a16:creationId xmlns:a16="http://schemas.microsoft.com/office/drawing/2014/main" id="{DAA72AF9-9D0B-4545-A207-6750CA322BAF}"/>
              </a:ext>
            </a:extLst>
          </p:cNvPr>
          <p:cNvSpPr txBox="1"/>
          <p:nvPr/>
        </p:nvSpPr>
        <p:spPr>
          <a:xfrm>
            <a:off x="3221793" y="3759881"/>
            <a:ext cx="802018" cy="400110"/>
          </a:xfrm>
          <a:prstGeom prst="rect">
            <a:avLst/>
          </a:prstGeom>
          <a:noFill/>
        </p:spPr>
        <p:txBody>
          <a:bodyPr wrap="square" rtlCol="0">
            <a:spAutoFit/>
          </a:bodyPr>
          <a:lstStyle/>
          <a:p>
            <a:r>
              <a:rPr lang="en-US" sz="1000" dirty="0">
                <a:solidFill>
                  <a:schemeClr val="accent1"/>
                </a:solidFill>
                <a:latin typeface="Calibri" panose="020F0502020204030204" pitchFamily="34" charset="0"/>
              </a:rPr>
              <a:t>LB</a:t>
            </a:r>
          </a:p>
          <a:p>
            <a:r>
              <a:rPr lang="en-US" sz="1000" dirty="0">
                <a:solidFill>
                  <a:schemeClr val="accent1"/>
                </a:solidFill>
                <a:latin typeface="Calibri" panose="020F0502020204030204" pitchFamily="34" charset="0"/>
              </a:rPr>
              <a:t>InLine</a:t>
            </a:r>
          </a:p>
        </p:txBody>
      </p:sp>
      <p:cxnSp>
        <p:nvCxnSpPr>
          <p:cNvPr id="126" name="Straight Connector 125">
            <a:extLst>
              <a:ext uri="{FF2B5EF4-FFF2-40B4-BE49-F238E27FC236}">
                <a16:creationId xmlns:a16="http://schemas.microsoft.com/office/drawing/2014/main" id="{4D47F353-FD8B-4ACC-AAFE-5A3877D46FB4}"/>
              </a:ext>
            </a:extLst>
          </p:cNvPr>
          <p:cNvCxnSpPr>
            <a:cxnSpLocks/>
            <a:endCxn id="119" idx="1"/>
          </p:cNvCxnSpPr>
          <p:nvPr/>
        </p:nvCxnSpPr>
        <p:spPr>
          <a:xfrm>
            <a:off x="1290129" y="3433280"/>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52" name="Group 251">
            <a:extLst>
              <a:ext uri="{FF2B5EF4-FFF2-40B4-BE49-F238E27FC236}">
                <a16:creationId xmlns:a16="http://schemas.microsoft.com/office/drawing/2014/main" id="{71EF5262-D841-4070-BC79-8A76A7F1DDCA}"/>
              </a:ext>
            </a:extLst>
          </p:cNvPr>
          <p:cNvGrpSpPr/>
          <p:nvPr/>
        </p:nvGrpSpPr>
        <p:grpSpPr>
          <a:xfrm>
            <a:off x="419374" y="2829410"/>
            <a:ext cx="621857" cy="1225361"/>
            <a:chOff x="3386589" y="1994436"/>
            <a:chExt cx="621857" cy="1225361"/>
          </a:xfrm>
        </p:grpSpPr>
        <p:grpSp>
          <p:nvGrpSpPr>
            <p:cNvPr id="257" name="Group 256">
              <a:extLst>
                <a:ext uri="{FF2B5EF4-FFF2-40B4-BE49-F238E27FC236}">
                  <a16:creationId xmlns:a16="http://schemas.microsoft.com/office/drawing/2014/main" id="{4FC2C8D9-E093-4000-AEE3-E7CF543E0A2B}"/>
                </a:ext>
              </a:extLst>
            </p:cNvPr>
            <p:cNvGrpSpPr>
              <a:grpSpLocks noChangeAspect="1"/>
            </p:cNvGrpSpPr>
            <p:nvPr/>
          </p:nvGrpSpPr>
          <p:grpSpPr>
            <a:xfrm>
              <a:off x="3386589" y="1994436"/>
              <a:ext cx="618352" cy="573362"/>
              <a:chOff x="21532850" y="-24034750"/>
              <a:chExt cx="24393525" cy="22618700"/>
            </a:xfrm>
          </p:grpSpPr>
          <p:sp>
            <p:nvSpPr>
              <p:cNvPr id="274" name="Oval 42">
                <a:extLst>
                  <a:ext uri="{FF2B5EF4-FFF2-40B4-BE49-F238E27FC236}">
                    <a16:creationId xmlns:a16="http://schemas.microsoft.com/office/drawing/2014/main" id="{9148EF2A-C98B-482E-AA84-1AD20C3CC8E5}"/>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5" name="Freeform 43">
                <a:extLst>
                  <a:ext uri="{FF2B5EF4-FFF2-40B4-BE49-F238E27FC236}">
                    <a16:creationId xmlns:a16="http://schemas.microsoft.com/office/drawing/2014/main" id="{D4DACEF5-BF7F-4918-BD5E-B3384483FD46}"/>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6" name="Freeform 44">
                <a:extLst>
                  <a:ext uri="{FF2B5EF4-FFF2-40B4-BE49-F238E27FC236}">
                    <a16:creationId xmlns:a16="http://schemas.microsoft.com/office/drawing/2014/main" id="{D343D3C2-6E9C-4441-B75C-483E261D5B19}"/>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7" name="Freeform 45">
                <a:extLst>
                  <a:ext uri="{FF2B5EF4-FFF2-40B4-BE49-F238E27FC236}">
                    <a16:creationId xmlns:a16="http://schemas.microsoft.com/office/drawing/2014/main" id="{CAFA04B2-1A0B-40DC-B2E0-69E2F8820C5F}"/>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8" name="Freeform 46">
                <a:extLst>
                  <a:ext uri="{FF2B5EF4-FFF2-40B4-BE49-F238E27FC236}">
                    <a16:creationId xmlns:a16="http://schemas.microsoft.com/office/drawing/2014/main" id="{3FE8C2B8-4086-48AF-A794-2A6B3894381C}"/>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0" name="Oval 47">
                <a:extLst>
                  <a:ext uri="{FF2B5EF4-FFF2-40B4-BE49-F238E27FC236}">
                    <a16:creationId xmlns:a16="http://schemas.microsoft.com/office/drawing/2014/main" id="{25C19CB1-B2FE-4DB7-B957-A60961F537F1}"/>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1" name="Freeform 48">
                <a:extLst>
                  <a:ext uri="{FF2B5EF4-FFF2-40B4-BE49-F238E27FC236}">
                    <a16:creationId xmlns:a16="http://schemas.microsoft.com/office/drawing/2014/main" id="{3FF1FE3F-9FEA-45D0-A43B-EB885DB730FD}"/>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2" name="Freeform 49">
                <a:extLst>
                  <a:ext uri="{FF2B5EF4-FFF2-40B4-BE49-F238E27FC236}">
                    <a16:creationId xmlns:a16="http://schemas.microsoft.com/office/drawing/2014/main" id="{6C119A01-50E7-40A7-A329-3A0CFFA69FA3}"/>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3" name="Freeform 50">
                <a:extLst>
                  <a:ext uri="{FF2B5EF4-FFF2-40B4-BE49-F238E27FC236}">
                    <a16:creationId xmlns:a16="http://schemas.microsoft.com/office/drawing/2014/main" id="{D40CB713-E6BD-47FF-B0CC-9F8F366136E5}"/>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4" name="Freeform 51">
                <a:extLst>
                  <a:ext uri="{FF2B5EF4-FFF2-40B4-BE49-F238E27FC236}">
                    <a16:creationId xmlns:a16="http://schemas.microsoft.com/office/drawing/2014/main" id="{C7BED3ED-FDC8-4E56-8567-9D421B94FCFE}"/>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7" name="Oval 52">
                <a:extLst>
                  <a:ext uri="{FF2B5EF4-FFF2-40B4-BE49-F238E27FC236}">
                    <a16:creationId xmlns:a16="http://schemas.microsoft.com/office/drawing/2014/main" id="{F7114785-6E0E-40BB-8147-3102AC736374}"/>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8" name="Freeform 53">
                <a:extLst>
                  <a:ext uri="{FF2B5EF4-FFF2-40B4-BE49-F238E27FC236}">
                    <a16:creationId xmlns:a16="http://schemas.microsoft.com/office/drawing/2014/main" id="{6B2E74EF-1572-44D0-8CF2-E11CDD45BB44}"/>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9" name="Freeform 54">
                <a:extLst>
                  <a:ext uri="{FF2B5EF4-FFF2-40B4-BE49-F238E27FC236}">
                    <a16:creationId xmlns:a16="http://schemas.microsoft.com/office/drawing/2014/main" id="{7EAF8295-B5E4-4434-A0DD-746A8761935A}"/>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0" name="Freeform 55">
                <a:extLst>
                  <a:ext uri="{FF2B5EF4-FFF2-40B4-BE49-F238E27FC236}">
                    <a16:creationId xmlns:a16="http://schemas.microsoft.com/office/drawing/2014/main" id="{BDAE18C0-FFD7-4562-929C-CE357CFB296E}"/>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1" name="Freeform 56">
                <a:extLst>
                  <a:ext uri="{FF2B5EF4-FFF2-40B4-BE49-F238E27FC236}">
                    <a16:creationId xmlns:a16="http://schemas.microsoft.com/office/drawing/2014/main" id="{5BFBA653-FB2D-4919-AD46-AC106DC6A060}"/>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258" name="Group 257">
              <a:extLst>
                <a:ext uri="{FF2B5EF4-FFF2-40B4-BE49-F238E27FC236}">
                  <a16:creationId xmlns:a16="http://schemas.microsoft.com/office/drawing/2014/main" id="{1075C536-3F30-4988-BA97-56B9ECA670DC}"/>
                </a:ext>
              </a:extLst>
            </p:cNvPr>
            <p:cNvGrpSpPr>
              <a:grpSpLocks noChangeAspect="1"/>
            </p:cNvGrpSpPr>
            <p:nvPr/>
          </p:nvGrpSpPr>
          <p:grpSpPr>
            <a:xfrm>
              <a:off x="3390094" y="2646435"/>
              <a:ext cx="618352" cy="573362"/>
              <a:chOff x="21532850" y="-24034750"/>
              <a:chExt cx="24393525" cy="22618700"/>
            </a:xfrm>
          </p:grpSpPr>
          <p:sp>
            <p:nvSpPr>
              <p:cNvPr id="259" name="Oval 42">
                <a:extLst>
                  <a:ext uri="{FF2B5EF4-FFF2-40B4-BE49-F238E27FC236}">
                    <a16:creationId xmlns:a16="http://schemas.microsoft.com/office/drawing/2014/main" id="{6879C3D3-BF0B-4C9D-9409-92FCBAEE491A}"/>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0" name="Freeform 43">
                <a:extLst>
                  <a:ext uri="{FF2B5EF4-FFF2-40B4-BE49-F238E27FC236}">
                    <a16:creationId xmlns:a16="http://schemas.microsoft.com/office/drawing/2014/main" id="{304812C5-3969-4C29-83AF-CF5C74A3A736}"/>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1" name="Freeform 44">
                <a:extLst>
                  <a:ext uri="{FF2B5EF4-FFF2-40B4-BE49-F238E27FC236}">
                    <a16:creationId xmlns:a16="http://schemas.microsoft.com/office/drawing/2014/main" id="{13623450-B371-4AD3-8D50-F1B207C9778E}"/>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2" name="Freeform 45">
                <a:extLst>
                  <a:ext uri="{FF2B5EF4-FFF2-40B4-BE49-F238E27FC236}">
                    <a16:creationId xmlns:a16="http://schemas.microsoft.com/office/drawing/2014/main" id="{F4654302-0DC8-4684-BCB0-38A4F8094D1A}"/>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3" name="Freeform 46">
                <a:extLst>
                  <a:ext uri="{FF2B5EF4-FFF2-40B4-BE49-F238E27FC236}">
                    <a16:creationId xmlns:a16="http://schemas.microsoft.com/office/drawing/2014/main" id="{26F10867-E48E-403D-AA20-C33DC8934A36}"/>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4" name="Oval 47">
                <a:extLst>
                  <a:ext uri="{FF2B5EF4-FFF2-40B4-BE49-F238E27FC236}">
                    <a16:creationId xmlns:a16="http://schemas.microsoft.com/office/drawing/2014/main" id="{7D85ADF0-D8A2-449A-9954-73B5E6773495}"/>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5" name="Freeform 48">
                <a:extLst>
                  <a:ext uri="{FF2B5EF4-FFF2-40B4-BE49-F238E27FC236}">
                    <a16:creationId xmlns:a16="http://schemas.microsoft.com/office/drawing/2014/main" id="{06CE88E3-BB29-4C2B-976F-F3CBFF94C856}"/>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6" name="Freeform 49">
                <a:extLst>
                  <a:ext uri="{FF2B5EF4-FFF2-40B4-BE49-F238E27FC236}">
                    <a16:creationId xmlns:a16="http://schemas.microsoft.com/office/drawing/2014/main" id="{D5295244-784F-4F63-8559-9F049CCBE98A}"/>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7" name="Freeform 50">
                <a:extLst>
                  <a:ext uri="{FF2B5EF4-FFF2-40B4-BE49-F238E27FC236}">
                    <a16:creationId xmlns:a16="http://schemas.microsoft.com/office/drawing/2014/main" id="{C18C01DD-BFFE-4128-B443-67708AA2E9E0}"/>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8" name="Freeform 51">
                <a:extLst>
                  <a:ext uri="{FF2B5EF4-FFF2-40B4-BE49-F238E27FC236}">
                    <a16:creationId xmlns:a16="http://schemas.microsoft.com/office/drawing/2014/main" id="{5AFC50D4-016F-43C2-A46B-A33915B8EDA5}"/>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9" name="Oval 52">
                <a:extLst>
                  <a:ext uri="{FF2B5EF4-FFF2-40B4-BE49-F238E27FC236}">
                    <a16:creationId xmlns:a16="http://schemas.microsoft.com/office/drawing/2014/main" id="{5E038509-4AA6-4598-9C2E-9F3F1ADFC8FC}"/>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0" name="Freeform 53">
                <a:extLst>
                  <a:ext uri="{FF2B5EF4-FFF2-40B4-BE49-F238E27FC236}">
                    <a16:creationId xmlns:a16="http://schemas.microsoft.com/office/drawing/2014/main" id="{DAFCE90C-4784-46D3-AB42-C4151ABAF293}"/>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1" name="Freeform 54">
                <a:extLst>
                  <a:ext uri="{FF2B5EF4-FFF2-40B4-BE49-F238E27FC236}">
                    <a16:creationId xmlns:a16="http://schemas.microsoft.com/office/drawing/2014/main" id="{AE5127F4-7B4C-4B0F-900B-7ED1DC2D6B80}"/>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2" name="Freeform 55">
                <a:extLst>
                  <a:ext uri="{FF2B5EF4-FFF2-40B4-BE49-F238E27FC236}">
                    <a16:creationId xmlns:a16="http://schemas.microsoft.com/office/drawing/2014/main" id="{70FFE10D-BCE2-43F7-96FE-AA1C6E96EFED}"/>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3" name="Freeform 56">
                <a:extLst>
                  <a:ext uri="{FF2B5EF4-FFF2-40B4-BE49-F238E27FC236}">
                    <a16:creationId xmlns:a16="http://schemas.microsoft.com/office/drawing/2014/main" id="{873FEF1A-32EB-4796-AA2D-45E80462881C}"/>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spTree>
    <p:extLst>
      <p:ext uri="{BB962C8B-B14F-4D97-AF65-F5344CB8AC3E}">
        <p14:creationId xmlns:p14="http://schemas.microsoft.com/office/powerpoint/2010/main" val="3443369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Layer4 VIP Packet Flow (2/2)</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lvl="0">
              <a:spcBef>
                <a:spcPts val="0"/>
              </a:spcBef>
              <a:buClr>
                <a:srgbClr val="717074">
                  <a:lumMod val="60000"/>
                  <a:lumOff val="40000"/>
                </a:srgbClr>
              </a:buClr>
              <a:buNone/>
            </a:pPr>
            <a:r>
              <a:rPr lang="en-US" sz="1600" dirty="0">
                <a:solidFill>
                  <a:srgbClr val="3F3F3F"/>
                </a:solidFill>
              </a:rPr>
              <a:t>Layer4 Load Balancing is done at the first Client packet (SYN)</a:t>
            </a: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400" i="1" dirty="0">
                <a:solidFill>
                  <a:srgbClr val="3F3F3F"/>
                </a:solidFill>
              </a:rPr>
              <a:t>Note: LB-SNAT Mode is a Server Pool setting.</a:t>
            </a: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LB-SNAT (Automap or IP Pool)</a:t>
            </a:r>
          </a:p>
        </p:txBody>
      </p:sp>
      <p:sp>
        <p:nvSpPr>
          <p:cNvPr id="270" name="Rectangle: Rounded Corners 269">
            <a:extLst>
              <a:ext uri="{FF2B5EF4-FFF2-40B4-BE49-F238E27FC236}">
                <a16:creationId xmlns:a16="http://schemas.microsoft.com/office/drawing/2014/main" id="{E5903428-4C2E-4C1D-B2AE-B73F891C6EAF}"/>
              </a:ext>
            </a:extLst>
          </p:cNvPr>
          <p:cNvSpPr/>
          <p:nvPr/>
        </p:nvSpPr>
        <p:spPr>
          <a:xfrm>
            <a:off x="150047" y="1769171"/>
            <a:ext cx="2934527" cy="3319657"/>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InLine</a:t>
            </a:r>
            <a:endParaRPr lang="en-US" sz="1400" dirty="0">
              <a:solidFill>
                <a:schemeClr val="tx1"/>
              </a:solidFill>
              <a:latin typeface="Calibri" panose="020F0502020204030204" pitchFamily="34" charset="0"/>
            </a:endParaRPr>
          </a:p>
        </p:txBody>
      </p:sp>
      <p:sp>
        <p:nvSpPr>
          <p:cNvPr id="271" name="Rectangle: Rounded Corners 270">
            <a:extLst>
              <a:ext uri="{FF2B5EF4-FFF2-40B4-BE49-F238E27FC236}">
                <a16:creationId xmlns:a16="http://schemas.microsoft.com/office/drawing/2014/main" id="{C97F51A4-BA94-4218-B60B-9DF96AD8899C}"/>
              </a:ext>
            </a:extLst>
          </p:cNvPr>
          <p:cNvSpPr/>
          <p:nvPr/>
        </p:nvSpPr>
        <p:spPr>
          <a:xfrm>
            <a:off x="3331907" y="1787600"/>
            <a:ext cx="4447561" cy="3319657"/>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OneArm</a:t>
            </a:r>
            <a:endParaRPr lang="en-US" sz="1400" dirty="0">
              <a:solidFill>
                <a:schemeClr val="tx1"/>
              </a:solidFill>
              <a:latin typeface="Calibri" panose="020F0502020204030204" pitchFamily="34" charset="0"/>
            </a:endParaRPr>
          </a:p>
        </p:txBody>
      </p:sp>
      <p:cxnSp>
        <p:nvCxnSpPr>
          <p:cNvPr id="273" name="Straight Connector 272">
            <a:extLst>
              <a:ext uri="{FF2B5EF4-FFF2-40B4-BE49-F238E27FC236}">
                <a16:creationId xmlns:a16="http://schemas.microsoft.com/office/drawing/2014/main" id="{E5200063-19B0-435A-8931-F72C37F662C0}"/>
              </a:ext>
            </a:extLst>
          </p:cNvPr>
          <p:cNvCxnSpPr>
            <a:cxnSpLocks/>
          </p:cNvCxnSpPr>
          <p:nvPr/>
        </p:nvCxnSpPr>
        <p:spPr>
          <a:xfrm>
            <a:off x="2513347" y="4158480"/>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DCACB923-8D2C-41C7-A1F8-1C73C8EBA92E}"/>
              </a:ext>
            </a:extLst>
          </p:cNvPr>
          <p:cNvCxnSpPr>
            <a:cxnSpLocks/>
          </p:cNvCxnSpPr>
          <p:nvPr/>
        </p:nvCxnSpPr>
        <p:spPr>
          <a:xfrm>
            <a:off x="1718752" y="4158480"/>
            <a:ext cx="1170481" cy="0"/>
          </a:xfrm>
          <a:prstGeom prst="line">
            <a:avLst/>
          </a:prstGeom>
          <a:ln w="19050">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8B44B88D-7F07-49B5-854A-2BCC127B85E1}"/>
              </a:ext>
            </a:extLst>
          </p:cNvPr>
          <p:cNvCxnSpPr>
            <a:cxnSpLocks/>
          </p:cNvCxnSpPr>
          <p:nvPr/>
        </p:nvCxnSpPr>
        <p:spPr>
          <a:xfrm>
            <a:off x="2057912" y="4157303"/>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C704D829-7E97-4FB1-B438-DA8836562C6A}"/>
              </a:ext>
            </a:extLst>
          </p:cNvPr>
          <p:cNvCxnSpPr>
            <a:cxnSpLocks/>
          </p:cNvCxnSpPr>
          <p:nvPr/>
        </p:nvCxnSpPr>
        <p:spPr>
          <a:xfrm>
            <a:off x="1741954" y="3279488"/>
            <a:ext cx="519032" cy="877507"/>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7" name="Oval 276">
            <a:extLst>
              <a:ext uri="{FF2B5EF4-FFF2-40B4-BE49-F238E27FC236}">
                <a16:creationId xmlns:a16="http://schemas.microsoft.com/office/drawing/2014/main" id="{FBD9256A-9B88-451E-9CEF-5C2D591A6938}"/>
              </a:ext>
            </a:extLst>
          </p:cNvPr>
          <p:cNvSpPr/>
          <p:nvPr/>
        </p:nvSpPr>
        <p:spPr>
          <a:xfrm>
            <a:off x="2362471" y="4443892"/>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78" name="Oval 277">
            <a:extLst>
              <a:ext uri="{FF2B5EF4-FFF2-40B4-BE49-F238E27FC236}">
                <a16:creationId xmlns:a16="http://schemas.microsoft.com/office/drawing/2014/main" id="{10FD6E2F-AB9F-4470-9216-8E607424E945}"/>
              </a:ext>
            </a:extLst>
          </p:cNvPr>
          <p:cNvSpPr/>
          <p:nvPr/>
        </p:nvSpPr>
        <p:spPr>
          <a:xfrm>
            <a:off x="1907036" y="4443892"/>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79" name="TextBox 278">
            <a:extLst>
              <a:ext uri="{FF2B5EF4-FFF2-40B4-BE49-F238E27FC236}">
                <a16:creationId xmlns:a16="http://schemas.microsoft.com/office/drawing/2014/main" id="{95E1BFE7-62C3-4023-8CC7-3A56234E6230}"/>
              </a:ext>
            </a:extLst>
          </p:cNvPr>
          <p:cNvSpPr txBox="1"/>
          <p:nvPr/>
        </p:nvSpPr>
        <p:spPr>
          <a:xfrm>
            <a:off x="1541457" y="2462144"/>
            <a:ext cx="928459" cy="246221"/>
          </a:xfrm>
          <a:prstGeom prst="rect">
            <a:avLst/>
          </a:prstGeom>
          <a:noFill/>
        </p:spPr>
        <p:txBody>
          <a:bodyPr wrap="square" rtlCol="0">
            <a:spAutoFit/>
          </a:bodyPr>
          <a:lstStyle/>
          <a:p>
            <a:r>
              <a:rPr lang="en-US" sz="1000" dirty="0">
                <a:latin typeface="Calibri" panose="020F0502020204030204" pitchFamily="34" charset="0"/>
              </a:rPr>
              <a:t>100.64.x.x</a:t>
            </a:r>
          </a:p>
        </p:txBody>
      </p:sp>
      <p:sp>
        <p:nvSpPr>
          <p:cNvPr id="280" name="Rectangle 279">
            <a:extLst>
              <a:ext uri="{FF2B5EF4-FFF2-40B4-BE49-F238E27FC236}">
                <a16:creationId xmlns:a16="http://schemas.microsoft.com/office/drawing/2014/main" id="{E75ABE8A-7545-4B6F-8F91-A4EB5F9E3F9A}"/>
              </a:ext>
            </a:extLst>
          </p:cNvPr>
          <p:cNvSpPr/>
          <p:nvPr/>
        </p:nvSpPr>
        <p:spPr>
          <a:xfrm>
            <a:off x="1114811" y="2446535"/>
            <a:ext cx="1439153" cy="989056"/>
          </a:xfrm>
          <a:prstGeom prst="rect">
            <a:avLst/>
          </a:prstGeom>
          <a:noFill/>
          <a:ln w="38100">
            <a:solidFill>
              <a:schemeClr val="accent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81" name="TextBox 280">
            <a:extLst>
              <a:ext uri="{FF2B5EF4-FFF2-40B4-BE49-F238E27FC236}">
                <a16:creationId xmlns:a16="http://schemas.microsoft.com/office/drawing/2014/main" id="{8B752195-60BE-4F9F-9344-3667697689BC}"/>
              </a:ext>
            </a:extLst>
          </p:cNvPr>
          <p:cNvSpPr txBox="1"/>
          <p:nvPr/>
        </p:nvSpPr>
        <p:spPr>
          <a:xfrm>
            <a:off x="1984637" y="2964166"/>
            <a:ext cx="802018" cy="400110"/>
          </a:xfrm>
          <a:prstGeom prst="rect">
            <a:avLst/>
          </a:prstGeom>
          <a:noFill/>
        </p:spPr>
        <p:txBody>
          <a:bodyPr wrap="square" rtlCol="0">
            <a:spAutoFit/>
          </a:bodyPr>
          <a:lstStyle/>
          <a:p>
            <a:r>
              <a:rPr lang="en-US" sz="1000" dirty="0">
                <a:solidFill>
                  <a:schemeClr val="accent1"/>
                </a:solidFill>
                <a:latin typeface="Calibri" panose="020F0502020204030204" pitchFamily="34" charset="0"/>
              </a:rPr>
              <a:t>LB</a:t>
            </a:r>
          </a:p>
          <a:p>
            <a:r>
              <a:rPr lang="en-US" sz="1000" dirty="0">
                <a:solidFill>
                  <a:schemeClr val="accent1"/>
                </a:solidFill>
                <a:latin typeface="Calibri" panose="020F0502020204030204" pitchFamily="34" charset="0"/>
              </a:rPr>
              <a:t>InLine</a:t>
            </a:r>
          </a:p>
        </p:txBody>
      </p:sp>
      <p:cxnSp>
        <p:nvCxnSpPr>
          <p:cNvPr id="282" name="Straight Connector 281">
            <a:extLst>
              <a:ext uri="{FF2B5EF4-FFF2-40B4-BE49-F238E27FC236}">
                <a16:creationId xmlns:a16="http://schemas.microsoft.com/office/drawing/2014/main" id="{145BB7C8-FCB3-46F3-BAE4-51D7D7080309}"/>
              </a:ext>
            </a:extLst>
          </p:cNvPr>
          <p:cNvCxnSpPr>
            <a:cxnSpLocks/>
          </p:cNvCxnSpPr>
          <p:nvPr/>
        </p:nvCxnSpPr>
        <p:spPr>
          <a:xfrm>
            <a:off x="7136151" y="2961521"/>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97448A88-5F3E-44BC-BDF8-6A09BFC9F3EA}"/>
              </a:ext>
            </a:extLst>
          </p:cNvPr>
          <p:cNvCxnSpPr>
            <a:cxnSpLocks/>
          </p:cNvCxnSpPr>
          <p:nvPr/>
        </p:nvCxnSpPr>
        <p:spPr>
          <a:xfrm>
            <a:off x="6711483" y="2960344"/>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6919534A-1C38-418B-B0C4-D4803139DF9C}"/>
              </a:ext>
            </a:extLst>
          </p:cNvPr>
          <p:cNvCxnSpPr>
            <a:cxnSpLocks/>
          </p:cNvCxnSpPr>
          <p:nvPr/>
        </p:nvCxnSpPr>
        <p:spPr>
          <a:xfrm flipH="1">
            <a:off x="3431999" y="2963164"/>
            <a:ext cx="3823240" cy="0"/>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85" name="Oval 284">
            <a:extLst>
              <a:ext uri="{FF2B5EF4-FFF2-40B4-BE49-F238E27FC236}">
                <a16:creationId xmlns:a16="http://schemas.microsoft.com/office/drawing/2014/main" id="{D65E1CC1-7712-47C4-9E38-38B105BDBE1E}"/>
              </a:ext>
            </a:extLst>
          </p:cNvPr>
          <p:cNvSpPr/>
          <p:nvPr/>
        </p:nvSpPr>
        <p:spPr>
          <a:xfrm>
            <a:off x="6985275" y="3246933"/>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86" name="Oval 285">
            <a:extLst>
              <a:ext uri="{FF2B5EF4-FFF2-40B4-BE49-F238E27FC236}">
                <a16:creationId xmlns:a16="http://schemas.microsoft.com/office/drawing/2014/main" id="{CE55220F-96FC-4760-96AA-B77154132008}"/>
              </a:ext>
            </a:extLst>
          </p:cNvPr>
          <p:cNvSpPr/>
          <p:nvPr/>
        </p:nvSpPr>
        <p:spPr>
          <a:xfrm>
            <a:off x="6560607" y="3246933"/>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87" name="TextBox 286">
            <a:extLst>
              <a:ext uri="{FF2B5EF4-FFF2-40B4-BE49-F238E27FC236}">
                <a16:creationId xmlns:a16="http://schemas.microsoft.com/office/drawing/2014/main" id="{C74ACC27-BD6C-4C2A-B1E0-32A7FFC2C5B5}"/>
              </a:ext>
            </a:extLst>
          </p:cNvPr>
          <p:cNvSpPr txBox="1"/>
          <p:nvPr/>
        </p:nvSpPr>
        <p:spPr>
          <a:xfrm>
            <a:off x="4807568" y="3041962"/>
            <a:ext cx="640693" cy="246221"/>
          </a:xfrm>
          <a:prstGeom prst="rect">
            <a:avLst/>
          </a:prstGeom>
          <a:noFill/>
        </p:spPr>
        <p:txBody>
          <a:bodyPr wrap="square" rtlCol="0">
            <a:spAutoFit/>
          </a:bodyPr>
          <a:lstStyle/>
          <a:p>
            <a:r>
              <a:rPr lang="en-US" sz="1000" dirty="0">
                <a:latin typeface="Calibri" panose="020F0502020204030204" pitchFamily="34" charset="0"/>
              </a:rPr>
              <a:t>10.1.1.7</a:t>
            </a:r>
          </a:p>
        </p:txBody>
      </p:sp>
      <p:sp>
        <p:nvSpPr>
          <p:cNvPr id="288" name="Rectangle 287">
            <a:extLst>
              <a:ext uri="{FF2B5EF4-FFF2-40B4-BE49-F238E27FC236}">
                <a16:creationId xmlns:a16="http://schemas.microsoft.com/office/drawing/2014/main" id="{409655C5-CBF0-40E0-8426-4DA4C0071630}"/>
              </a:ext>
            </a:extLst>
          </p:cNvPr>
          <p:cNvSpPr/>
          <p:nvPr/>
        </p:nvSpPr>
        <p:spPr>
          <a:xfrm>
            <a:off x="4375818" y="3048671"/>
            <a:ext cx="1528467" cy="1033524"/>
          </a:xfrm>
          <a:prstGeom prst="rect">
            <a:avLst/>
          </a:prstGeom>
          <a:noFill/>
          <a:ln w="38100">
            <a:solidFill>
              <a:schemeClr val="accent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89" name="TextBox 288">
            <a:extLst>
              <a:ext uri="{FF2B5EF4-FFF2-40B4-BE49-F238E27FC236}">
                <a16:creationId xmlns:a16="http://schemas.microsoft.com/office/drawing/2014/main" id="{3336B34F-242F-44D5-A65E-BD91D6221D91}"/>
              </a:ext>
            </a:extLst>
          </p:cNvPr>
          <p:cNvSpPr txBox="1"/>
          <p:nvPr/>
        </p:nvSpPr>
        <p:spPr>
          <a:xfrm>
            <a:off x="5177240" y="3633658"/>
            <a:ext cx="727045" cy="400110"/>
          </a:xfrm>
          <a:prstGeom prst="rect">
            <a:avLst/>
          </a:prstGeom>
          <a:noFill/>
        </p:spPr>
        <p:txBody>
          <a:bodyPr wrap="square" rtlCol="0">
            <a:spAutoFit/>
          </a:bodyPr>
          <a:lstStyle/>
          <a:p>
            <a:r>
              <a:rPr lang="en-US" sz="1000" dirty="0">
                <a:solidFill>
                  <a:schemeClr val="accent1"/>
                </a:solidFill>
                <a:latin typeface="Calibri" panose="020F0502020204030204" pitchFamily="34" charset="0"/>
              </a:rPr>
              <a:t>LB OneArm</a:t>
            </a:r>
          </a:p>
        </p:txBody>
      </p:sp>
      <p:sp>
        <p:nvSpPr>
          <p:cNvPr id="291" name="TextBox 290">
            <a:extLst>
              <a:ext uri="{FF2B5EF4-FFF2-40B4-BE49-F238E27FC236}">
                <a16:creationId xmlns:a16="http://schemas.microsoft.com/office/drawing/2014/main" id="{E01E747A-A64E-4B9C-A85A-13ACD51BC80C}"/>
              </a:ext>
            </a:extLst>
          </p:cNvPr>
          <p:cNvSpPr txBox="1"/>
          <p:nvPr/>
        </p:nvSpPr>
        <p:spPr>
          <a:xfrm>
            <a:off x="3420822" y="2737480"/>
            <a:ext cx="928459" cy="246221"/>
          </a:xfrm>
          <a:prstGeom prst="rect">
            <a:avLst/>
          </a:prstGeom>
          <a:noFill/>
        </p:spPr>
        <p:txBody>
          <a:bodyPr wrap="square" rtlCol="0">
            <a:spAutoFit/>
          </a:bodyPr>
          <a:lstStyle/>
          <a:p>
            <a:r>
              <a:rPr lang="en-US" sz="1000" dirty="0">
                <a:latin typeface="Calibri" panose="020F0502020204030204" pitchFamily="34" charset="0"/>
              </a:rPr>
              <a:t>10.1.1.0/24</a:t>
            </a:r>
          </a:p>
        </p:txBody>
      </p:sp>
      <p:cxnSp>
        <p:nvCxnSpPr>
          <p:cNvPr id="292" name="Straight Connector 291">
            <a:extLst>
              <a:ext uri="{FF2B5EF4-FFF2-40B4-BE49-F238E27FC236}">
                <a16:creationId xmlns:a16="http://schemas.microsoft.com/office/drawing/2014/main" id="{E8DCE81E-23A5-4D6F-A232-7016ABD6F8E6}"/>
              </a:ext>
            </a:extLst>
          </p:cNvPr>
          <p:cNvCxnSpPr>
            <a:cxnSpLocks/>
            <a:endCxn id="316" idx="0"/>
          </p:cNvCxnSpPr>
          <p:nvPr/>
        </p:nvCxnSpPr>
        <p:spPr>
          <a:xfrm>
            <a:off x="1570106" y="2235136"/>
            <a:ext cx="2754" cy="622353"/>
          </a:xfrm>
          <a:prstGeom prst="line">
            <a:avLst/>
          </a:prstGeom>
          <a:ln w="28575">
            <a:solidFill>
              <a:schemeClr val="tx1"/>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293" name="TextBox 292">
            <a:extLst>
              <a:ext uri="{FF2B5EF4-FFF2-40B4-BE49-F238E27FC236}">
                <a16:creationId xmlns:a16="http://schemas.microsoft.com/office/drawing/2014/main" id="{CC95D069-6137-4E8A-B42A-24739DE56768}"/>
              </a:ext>
            </a:extLst>
          </p:cNvPr>
          <p:cNvSpPr txBox="1"/>
          <p:nvPr/>
        </p:nvSpPr>
        <p:spPr>
          <a:xfrm>
            <a:off x="1125579" y="1969857"/>
            <a:ext cx="928459" cy="246221"/>
          </a:xfrm>
          <a:prstGeom prst="rect">
            <a:avLst/>
          </a:prstGeom>
          <a:noFill/>
        </p:spPr>
        <p:txBody>
          <a:bodyPr wrap="square" rtlCol="0">
            <a:spAutoFit/>
          </a:bodyPr>
          <a:lstStyle/>
          <a:p>
            <a:pPr algn="ctr"/>
            <a:r>
              <a:rPr lang="en-US" sz="1000" dirty="0">
                <a:latin typeface="Calibri" panose="020F0502020204030204" pitchFamily="34" charset="0"/>
              </a:rPr>
              <a:t>To T0</a:t>
            </a:r>
          </a:p>
        </p:txBody>
      </p:sp>
      <p:grpSp>
        <p:nvGrpSpPr>
          <p:cNvPr id="295" name="Group 294">
            <a:extLst>
              <a:ext uri="{FF2B5EF4-FFF2-40B4-BE49-F238E27FC236}">
                <a16:creationId xmlns:a16="http://schemas.microsoft.com/office/drawing/2014/main" id="{68813314-8417-4B28-8EE3-A77A567885CB}"/>
              </a:ext>
            </a:extLst>
          </p:cNvPr>
          <p:cNvGrpSpPr>
            <a:grpSpLocks noChangeAspect="1"/>
          </p:cNvGrpSpPr>
          <p:nvPr/>
        </p:nvGrpSpPr>
        <p:grpSpPr>
          <a:xfrm>
            <a:off x="5074897" y="2340638"/>
            <a:ext cx="383333" cy="396842"/>
            <a:chOff x="7736620" y="7009631"/>
            <a:chExt cx="4501800" cy="4503600"/>
          </a:xfrm>
          <a:solidFill>
            <a:schemeClr val="tx1"/>
          </a:solidFill>
        </p:grpSpPr>
        <p:sp>
          <p:nvSpPr>
            <p:cNvPr id="296" name="Freeform: Shape 1">
              <a:extLst>
                <a:ext uri="{FF2B5EF4-FFF2-40B4-BE49-F238E27FC236}">
                  <a16:creationId xmlns:a16="http://schemas.microsoft.com/office/drawing/2014/main" id="{7C2AD9F3-DF7C-4E02-9E64-05B5F362A0CE}"/>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97" name="Freeform: Shape 2">
              <a:extLst>
                <a:ext uri="{FF2B5EF4-FFF2-40B4-BE49-F238E27FC236}">
                  <a16:creationId xmlns:a16="http://schemas.microsoft.com/office/drawing/2014/main" id="{16F9C87D-873E-40A5-A4CF-792310A79B31}"/>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98" name="Freeform: Shape 3">
              <a:extLst>
                <a:ext uri="{FF2B5EF4-FFF2-40B4-BE49-F238E27FC236}">
                  <a16:creationId xmlns:a16="http://schemas.microsoft.com/office/drawing/2014/main" id="{03D03E08-596E-4AD7-952F-51404D77AE82}"/>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99" name="Freeform: Shape 4">
              <a:extLst>
                <a:ext uri="{FF2B5EF4-FFF2-40B4-BE49-F238E27FC236}">
                  <a16:creationId xmlns:a16="http://schemas.microsoft.com/office/drawing/2014/main" id="{BD5BE010-6E7E-4204-8209-DAB354DABAFD}"/>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00" name="Freeform: Shape 5">
              <a:extLst>
                <a:ext uri="{FF2B5EF4-FFF2-40B4-BE49-F238E27FC236}">
                  <a16:creationId xmlns:a16="http://schemas.microsoft.com/office/drawing/2014/main" id="{2DE4D068-36DA-4268-B2D0-10BDA8DAC596}"/>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sp>
        <p:nvSpPr>
          <p:cNvPr id="301" name="TextBox 300">
            <a:extLst>
              <a:ext uri="{FF2B5EF4-FFF2-40B4-BE49-F238E27FC236}">
                <a16:creationId xmlns:a16="http://schemas.microsoft.com/office/drawing/2014/main" id="{A58308AE-6252-4F96-B7B0-E315CF509376}"/>
              </a:ext>
            </a:extLst>
          </p:cNvPr>
          <p:cNvSpPr txBox="1"/>
          <p:nvPr/>
        </p:nvSpPr>
        <p:spPr>
          <a:xfrm>
            <a:off x="5381417" y="2278711"/>
            <a:ext cx="1024705" cy="246221"/>
          </a:xfrm>
          <a:prstGeom prst="rect">
            <a:avLst/>
          </a:prstGeom>
          <a:noFill/>
        </p:spPr>
        <p:txBody>
          <a:bodyPr wrap="square" rtlCol="0">
            <a:spAutoFit/>
          </a:bodyPr>
          <a:lstStyle/>
          <a:p>
            <a:r>
              <a:rPr lang="en-US" sz="1000" dirty="0">
                <a:latin typeface="Calibri" panose="020F0502020204030204" pitchFamily="34" charset="0"/>
              </a:rPr>
              <a:t>T1-NoLB</a:t>
            </a:r>
          </a:p>
        </p:txBody>
      </p:sp>
      <p:cxnSp>
        <p:nvCxnSpPr>
          <p:cNvPr id="302" name="Straight Connector 301">
            <a:extLst>
              <a:ext uri="{FF2B5EF4-FFF2-40B4-BE49-F238E27FC236}">
                <a16:creationId xmlns:a16="http://schemas.microsoft.com/office/drawing/2014/main" id="{6A029189-DB61-42A1-8F45-9B0B7AC884CE}"/>
              </a:ext>
            </a:extLst>
          </p:cNvPr>
          <p:cNvCxnSpPr>
            <a:cxnSpLocks/>
          </p:cNvCxnSpPr>
          <p:nvPr/>
        </p:nvCxnSpPr>
        <p:spPr>
          <a:xfrm flipV="1">
            <a:off x="5272219" y="2737480"/>
            <a:ext cx="1" cy="23044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3" name="Straight Connector 302">
            <a:extLst>
              <a:ext uri="{FF2B5EF4-FFF2-40B4-BE49-F238E27FC236}">
                <a16:creationId xmlns:a16="http://schemas.microsoft.com/office/drawing/2014/main" id="{BB72D981-C97D-48FF-9267-F74F620C3C6F}"/>
              </a:ext>
            </a:extLst>
          </p:cNvPr>
          <p:cNvCxnSpPr>
            <a:cxnSpLocks/>
            <a:endCxn id="296" idx="0"/>
          </p:cNvCxnSpPr>
          <p:nvPr/>
        </p:nvCxnSpPr>
        <p:spPr>
          <a:xfrm>
            <a:off x="5266563" y="2047583"/>
            <a:ext cx="1" cy="293055"/>
          </a:xfrm>
          <a:prstGeom prst="line">
            <a:avLst/>
          </a:prstGeom>
          <a:ln w="28575">
            <a:solidFill>
              <a:schemeClr val="tx1"/>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304" name="TextBox 303">
            <a:extLst>
              <a:ext uri="{FF2B5EF4-FFF2-40B4-BE49-F238E27FC236}">
                <a16:creationId xmlns:a16="http://schemas.microsoft.com/office/drawing/2014/main" id="{5CBFEDAB-DA3D-49A0-AAA5-A91181473571}"/>
              </a:ext>
            </a:extLst>
          </p:cNvPr>
          <p:cNvSpPr txBox="1"/>
          <p:nvPr/>
        </p:nvSpPr>
        <p:spPr>
          <a:xfrm>
            <a:off x="4822036" y="1820094"/>
            <a:ext cx="928459" cy="246221"/>
          </a:xfrm>
          <a:prstGeom prst="rect">
            <a:avLst/>
          </a:prstGeom>
          <a:noFill/>
        </p:spPr>
        <p:txBody>
          <a:bodyPr wrap="square" rtlCol="0">
            <a:spAutoFit/>
          </a:bodyPr>
          <a:lstStyle/>
          <a:p>
            <a:pPr algn="ctr"/>
            <a:r>
              <a:rPr lang="en-US" sz="1000" dirty="0">
                <a:latin typeface="Calibri" panose="020F0502020204030204" pitchFamily="34" charset="0"/>
              </a:rPr>
              <a:t>To T0</a:t>
            </a:r>
          </a:p>
        </p:txBody>
      </p:sp>
      <p:cxnSp>
        <p:nvCxnSpPr>
          <p:cNvPr id="305" name="Straight Connector 304">
            <a:extLst>
              <a:ext uri="{FF2B5EF4-FFF2-40B4-BE49-F238E27FC236}">
                <a16:creationId xmlns:a16="http://schemas.microsoft.com/office/drawing/2014/main" id="{8F07C52B-03A6-42DC-9B51-A01C2A2413F7}"/>
              </a:ext>
            </a:extLst>
          </p:cNvPr>
          <p:cNvCxnSpPr>
            <a:cxnSpLocks/>
            <a:endCxn id="337" idx="0"/>
          </p:cNvCxnSpPr>
          <p:nvPr/>
        </p:nvCxnSpPr>
        <p:spPr>
          <a:xfrm>
            <a:off x="4842790" y="2956760"/>
            <a:ext cx="0" cy="523480"/>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06" name="TextBox 305">
            <a:extLst>
              <a:ext uri="{FF2B5EF4-FFF2-40B4-BE49-F238E27FC236}">
                <a16:creationId xmlns:a16="http://schemas.microsoft.com/office/drawing/2014/main" id="{7CBD9687-801E-4AA1-BF10-798AED4A4484}"/>
              </a:ext>
            </a:extLst>
          </p:cNvPr>
          <p:cNvSpPr txBox="1"/>
          <p:nvPr/>
        </p:nvSpPr>
        <p:spPr>
          <a:xfrm>
            <a:off x="6816010" y="2342702"/>
            <a:ext cx="744114" cy="400110"/>
          </a:xfrm>
          <a:prstGeom prst="rect">
            <a:avLst/>
          </a:prstGeom>
          <a:noFill/>
          <a:ln>
            <a:solidFill>
              <a:schemeClr val="accent1"/>
            </a:solidFill>
          </a:ln>
        </p:spPr>
        <p:txBody>
          <a:bodyPr wrap="none" rtlCol="0">
            <a:spAutoFit/>
          </a:bodyPr>
          <a:lstStyle/>
          <a:p>
            <a:pPr lvl="0">
              <a:defRPr/>
            </a:pPr>
            <a:r>
              <a:rPr lang="en-US" sz="1000" dirty="0">
                <a:solidFill>
                  <a:schemeClr val="accent1"/>
                </a:solidFill>
                <a:latin typeface="Calibri" panose="020F0502020204030204" pitchFamily="34" charset="0"/>
              </a:rPr>
              <a:t>T1 Service </a:t>
            </a:r>
          </a:p>
          <a:p>
            <a:pPr lvl="0">
              <a:defRPr/>
            </a:pPr>
            <a:r>
              <a:rPr lang="en-US" sz="1000" dirty="0">
                <a:solidFill>
                  <a:schemeClr val="accent1"/>
                </a:solidFill>
                <a:latin typeface="Calibri" panose="020F0502020204030204" pitchFamily="34" charset="0"/>
              </a:rPr>
              <a:t>Interface</a:t>
            </a:r>
          </a:p>
        </p:txBody>
      </p:sp>
      <p:cxnSp>
        <p:nvCxnSpPr>
          <p:cNvPr id="307" name="Straight Arrow Connector 306">
            <a:extLst>
              <a:ext uri="{FF2B5EF4-FFF2-40B4-BE49-F238E27FC236}">
                <a16:creationId xmlns:a16="http://schemas.microsoft.com/office/drawing/2014/main" id="{DAED2242-05FB-4F60-913E-06C3788C8548}"/>
              </a:ext>
            </a:extLst>
          </p:cNvPr>
          <p:cNvCxnSpPr>
            <a:cxnSpLocks/>
            <a:stCxn id="306" idx="1"/>
          </p:cNvCxnSpPr>
          <p:nvPr/>
        </p:nvCxnSpPr>
        <p:spPr bwMode="gray">
          <a:xfrm flipH="1">
            <a:off x="6102370" y="2542757"/>
            <a:ext cx="713640" cy="356042"/>
          </a:xfrm>
          <a:prstGeom prst="straightConnector1">
            <a:avLst/>
          </a:prstGeom>
          <a:ln w="25400">
            <a:solidFill>
              <a:schemeClr val="accent1"/>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08" name="TextBox 307">
            <a:extLst>
              <a:ext uri="{FF2B5EF4-FFF2-40B4-BE49-F238E27FC236}">
                <a16:creationId xmlns:a16="http://schemas.microsoft.com/office/drawing/2014/main" id="{CAB22111-4D9D-4AA5-91A3-891A393DE1BB}"/>
              </a:ext>
            </a:extLst>
          </p:cNvPr>
          <p:cNvSpPr txBox="1"/>
          <p:nvPr/>
        </p:nvSpPr>
        <p:spPr>
          <a:xfrm>
            <a:off x="5252369" y="2674161"/>
            <a:ext cx="640693" cy="246221"/>
          </a:xfrm>
          <a:prstGeom prst="rect">
            <a:avLst/>
          </a:prstGeom>
          <a:noFill/>
        </p:spPr>
        <p:txBody>
          <a:bodyPr wrap="square" rtlCol="0">
            <a:spAutoFit/>
          </a:bodyPr>
          <a:lstStyle/>
          <a:p>
            <a:r>
              <a:rPr lang="en-US" sz="1000" dirty="0">
                <a:latin typeface="Calibri" panose="020F0502020204030204" pitchFamily="34" charset="0"/>
              </a:rPr>
              <a:t>10.1.1.1</a:t>
            </a:r>
          </a:p>
        </p:txBody>
      </p:sp>
      <p:sp>
        <p:nvSpPr>
          <p:cNvPr id="309" name="Right Arrow 26">
            <a:extLst>
              <a:ext uri="{FF2B5EF4-FFF2-40B4-BE49-F238E27FC236}">
                <a16:creationId xmlns:a16="http://schemas.microsoft.com/office/drawing/2014/main" id="{AF23BB1A-5FFF-491D-8B71-9D6A1B21A5F7}"/>
              </a:ext>
            </a:extLst>
          </p:cNvPr>
          <p:cNvSpPr/>
          <p:nvPr/>
        </p:nvSpPr>
        <p:spPr>
          <a:xfrm rot="18495136">
            <a:off x="562084" y="3720179"/>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grpSp>
        <p:nvGrpSpPr>
          <p:cNvPr id="313" name="Group 312">
            <a:extLst>
              <a:ext uri="{FF2B5EF4-FFF2-40B4-BE49-F238E27FC236}">
                <a16:creationId xmlns:a16="http://schemas.microsoft.com/office/drawing/2014/main" id="{B4DF2741-0DC0-4176-AD2D-20F8F9D6AD9C}"/>
              </a:ext>
            </a:extLst>
          </p:cNvPr>
          <p:cNvGrpSpPr>
            <a:grpSpLocks noChangeAspect="1"/>
          </p:cNvGrpSpPr>
          <p:nvPr/>
        </p:nvGrpSpPr>
        <p:grpSpPr>
          <a:xfrm>
            <a:off x="1317993" y="2727139"/>
            <a:ext cx="659218" cy="640081"/>
            <a:chOff x="1467367" y="4437360"/>
            <a:chExt cx="496673" cy="482255"/>
          </a:xfrm>
        </p:grpSpPr>
        <p:grpSp>
          <p:nvGrpSpPr>
            <p:cNvPr id="314" name="Group 313">
              <a:extLst>
                <a:ext uri="{FF2B5EF4-FFF2-40B4-BE49-F238E27FC236}">
                  <a16:creationId xmlns:a16="http://schemas.microsoft.com/office/drawing/2014/main" id="{364A140A-42FC-4946-95FB-4EF836E6C441}"/>
                </a:ext>
              </a:extLst>
            </p:cNvPr>
            <p:cNvGrpSpPr>
              <a:grpSpLocks noChangeAspect="1"/>
            </p:cNvGrpSpPr>
            <p:nvPr/>
          </p:nvGrpSpPr>
          <p:grpSpPr>
            <a:xfrm>
              <a:off x="1731232" y="4437360"/>
              <a:ext cx="232808" cy="223174"/>
              <a:chOff x="6167851" y="2280802"/>
              <a:chExt cx="601881" cy="557557"/>
            </a:xfrm>
            <a:solidFill>
              <a:schemeClr val="bg1">
                <a:lumMod val="85000"/>
                <a:alpha val="50000"/>
              </a:schemeClr>
            </a:solidFill>
          </p:grpSpPr>
          <p:sp>
            <p:nvSpPr>
              <p:cNvPr id="321" name="TextBox 320">
                <a:extLst>
                  <a:ext uri="{FF2B5EF4-FFF2-40B4-BE49-F238E27FC236}">
                    <a16:creationId xmlns:a16="http://schemas.microsoft.com/office/drawing/2014/main" id="{B4EB6738-5DFB-47F4-BE04-88B305119AC1}"/>
                  </a:ext>
                </a:extLst>
              </p:cNvPr>
              <p:cNvSpPr txBox="1"/>
              <p:nvPr/>
            </p:nvSpPr>
            <p:spPr>
              <a:xfrm>
                <a:off x="6167851" y="2280802"/>
                <a:ext cx="601881" cy="347596"/>
              </a:xfrm>
              <a:prstGeom prst="rect">
                <a:avLst/>
              </a:prstGeom>
              <a:grpFill/>
              <a:ln>
                <a:noFill/>
              </a:ln>
            </p:spPr>
            <p:txBody>
              <a:bodyPr wrap="square" lIns="0" tIns="0" rIns="0" bIns="0" rtlCol="0">
                <a:spAutoFit/>
              </a:bodyPr>
              <a:lstStyle/>
              <a:p>
                <a:pPr algn="l">
                  <a:spcAft>
                    <a:spcPts val="600"/>
                  </a:spcAft>
                </a:pPr>
                <a:endParaRPr lang="en-US" sz="1200" dirty="0">
                  <a:latin typeface="Calibri" panose="020F0502020204030204" pitchFamily="34" charset="0"/>
                </a:endParaRPr>
              </a:p>
            </p:txBody>
          </p:sp>
          <p:grpSp>
            <p:nvGrpSpPr>
              <p:cNvPr id="322" name="Group 321">
                <a:extLst>
                  <a:ext uri="{FF2B5EF4-FFF2-40B4-BE49-F238E27FC236}">
                    <a16:creationId xmlns:a16="http://schemas.microsoft.com/office/drawing/2014/main" id="{E8C75627-AB30-454F-90D6-CD3BAA5489AB}"/>
                  </a:ext>
                </a:extLst>
              </p:cNvPr>
              <p:cNvGrpSpPr>
                <a:grpSpLocks noChangeAspect="1"/>
              </p:cNvGrpSpPr>
              <p:nvPr/>
            </p:nvGrpSpPr>
            <p:grpSpPr>
              <a:xfrm>
                <a:off x="6168855" y="2281030"/>
                <a:ext cx="599872" cy="557329"/>
                <a:chOff x="2560638" y="566738"/>
                <a:chExt cx="6486525" cy="6486525"/>
              </a:xfrm>
              <a:grpFill/>
            </p:grpSpPr>
            <p:sp>
              <p:nvSpPr>
                <p:cNvPr id="323" name="Freeform 1">
                  <a:extLst>
                    <a:ext uri="{FF2B5EF4-FFF2-40B4-BE49-F238E27FC236}">
                      <a16:creationId xmlns:a16="http://schemas.microsoft.com/office/drawing/2014/main" id="{DBC60AC0-6BE8-4B1C-AD94-6CC418EBC180}"/>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4" name="Freeform 2">
                  <a:extLst>
                    <a:ext uri="{FF2B5EF4-FFF2-40B4-BE49-F238E27FC236}">
                      <a16:creationId xmlns:a16="http://schemas.microsoft.com/office/drawing/2014/main" id="{81167B85-2BA5-4D25-8CD4-142EADA79EE7}"/>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5" name="Freeform 3">
                  <a:extLst>
                    <a:ext uri="{FF2B5EF4-FFF2-40B4-BE49-F238E27FC236}">
                      <a16:creationId xmlns:a16="http://schemas.microsoft.com/office/drawing/2014/main" id="{23761C28-21CD-4AC0-9310-4507FA312D8B}"/>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6" name="Freeform 4">
                  <a:extLst>
                    <a:ext uri="{FF2B5EF4-FFF2-40B4-BE49-F238E27FC236}">
                      <a16:creationId xmlns:a16="http://schemas.microsoft.com/office/drawing/2014/main" id="{9C83EF9D-C002-4BA0-AF97-EAC3AE03D6EB}"/>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7" name="Freeform 5">
                  <a:extLst>
                    <a:ext uri="{FF2B5EF4-FFF2-40B4-BE49-F238E27FC236}">
                      <a16:creationId xmlns:a16="http://schemas.microsoft.com/office/drawing/2014/main" id="{B21E5AE1-0B46-4594-891A-D5D7237BFB28}"/>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8" name="Freeform 6">
                  <a:extLst>
                    <a:ext uri="{FF2B5EF4-FFF2-40B4-BE49-F238E27FC236}">
                      <a16:creationId xmlns:a16="http://schemas.microsoft.com/office/drawing/2014/main" id="{B35A03CE-8803-49E1-896A-44D6B8207F13}"/>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9" name="Freeform 7">
                  <a:extLst>
                    <a:ext uri="{FF2B5EF4-FFF2-40B4-BE49-F238E27FC236}">
                      <a16:creationId xmlns:a16="http://schemas.microsoft.com/office/drawing/2014/main" id="{755E25CA-C78A-4DC3-A9B0-528248131AA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0" name="Freeform 8">
                  <a:extLst>
                    <a:ext uri="{FF2B5EF4-FFF2-40B4-BE49-F238E27FC236}">
                      <a16:creationId xmlns:a16="http://schemas.microsoft.com/office/drawing/2014/main" id="{6DABFFA5-919A-4FC2-B68C-504F87F753D9}"/>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1" name="Freeform 9">
                  <a:extLst>
                    <a:ext uri="{FF2B5EF4-FFF2-40B4-BE49-F238E27FC236}">
                      <a16:creationId xmlns:a16="http://schemas.microsoft.com/office/drawing/2014/main" id="{DBF48AFA-FDB4-4381-AB7E-86C3A0009867}"/>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2" name="Freeform 10">
                  <a:extLst>
                    <a:ext uri="{FF2B5EF4-FFF2-40B4-BE49-F238E27FC236}">
                      <a16:creationId xmlns:a16="http://schemas.microsoft.com/office/drawing/2014/main" id="{CB81C10F-443F-4B17-A2EC-6501EBEA88E9}"/>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3" name="Freeform 11">
                  <a:extLst>
                    <a:ext uri="{FF2B5EF4-FFF2-40B4-BE49-F238E27FC236}">
                      <a16:creationId xmlns:a16="http://schemas.microsoft.com/office/drawing/2014/main" id="{3E45A119-4FFE-4C4D-8F47-1A60A3E58C39}"/>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grpSp>
          <p:nvGrpSpPr>
            <p:cNvPr id="315" name="Group 314">
              <a:extLst>
                <a:ext uri="{FF2B5EF4-FFF2-40B4-BE49-F238E27FC236}">
                  <a16:creationId xmlns:a16="http://schemas.microsoft.com/office/drawing/2014/main" id="{D19BAC5A-969B-4124-B891-0D07575BE8A0}"/>
                </a:ext>
              </a:extLst>
            </p:cNvPr>
            <p:cNvGrpSpPr>
              <a:grpSpLocks noChangeAspect="1"/>
            </p:cNvGrpSpPr>
            <p:nvPr/>
          </p:nvGrpSpPr>
          <p:grpSpPr>
            <a:xfrm>
              <a:off x="1467367" y="4535567"/>
              <a:ext cx="384048" cy="384048"/>
              <a:chOff x="7736620" y="7009631"/>
              <a:chExt cx="4501800" cy="4503600"/>
            </a:xfrm>
            <a:solidFill>
              <a:schemeClr val="accent1"/>
            </a:solidFill>
          </p:grpSpPr>
          <p:sp>
            <p:nvSpPr>
              <p:cNvPr id="316" name="Freeform: Shape 1">
                <a:extLst>
                  <a:ext uri="{FF2B5EF4-FFF2-40B4-BE49-F238E27FC236}">
                    <a16:creationId xmlns:a16="http://schemas.microsoft.com/office/drawing/2014/main" id="{96C280E2-EB10-43FD-8CAB-90D2D634C601}"/>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17" name="Freeform: Shape 2">
                <a:extLst>
                  <a:ext uri="{FF2B5EF4-FFF2-40B4-BE49-F238E27FC236}">
                    <a16:creationId xmlns:a16="http://schemas.microsoft.com/office/drawing/2014/main" id="{B3EE762D-A880-470A-922A-3CE0EADF5F2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18" name="Freeform: Shape 3">
                <a:extLst>
                  <a:ext uri="{FF2B5EF4-FFF2-40B4-BE49-F238E27FC236}">
                    <a16:creationId xmlns:a16="http://schemas.microsoft.com/office/drawing/2014/main" id="{3B0D04C3-7436-41D9-BBED-4CEE19A6B2D7}"/>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19" name="Freeform: Shape 4">
                <a:extLst>
                  <a:ext uri="{FF2B5EF4-FFF2-40B4-BE49-F238E27FC236}">
                    <a16:creationId xmlns:a16="http://schemas.microsoft.com/office/drawing/2014/main" id="{7B450E96-C98F-43D2-AF02-9F5B6E7BF27B}"/>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20" name="Freeform: Shape 5">
                <a:extLst>
                  <a:ext uri="{FF2B5EF4-FFF2-40B4-BE49-F238E27FC236}">
                    <a16:creationId xmlns:a16="http://schemas.microsoft.com/office/drawing/2014/main" id="{B8799E55-677D-4B65-8B28-4536D829C77D}"/>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grpSp>
        <p:nvGrpSpPr>
          <p:cNvPr id="334" name="Group 333">
            <a:extLst>
              <a:ext uri="{FF2B5EF4-FFF2-40B4-BE49-F238E27FC236}">
                <a16:creationId xmlns:a16="http://schemas.microsoft.com/office/drawing/2014/main" id="{CCDFA314-9D72-49B7-AFF9-CC3012484FB9}"/>
              </a:ext>
            </a:extLst>
          </p:cNvPr>
          <p:cNvGrpSpPr>
            <a:grpSpLocks noChangeAspect="1"/>
          </p:cNvGrpSpPr>
          <p:nvPr/>
        </p:nvGrpSpPr>
        <p:grpSpPr>
          <a:xfrm>
            <a:off x="4587923" y="3349890"/>
            <a:ext cx="659218" cy="640081"/>
            <a:chOff x="1467367" y="4437360"/>
            <a:chExt cx="496673" cy="482255"/>
          </a:xfrm>
        </p:grpSpPr>
        <p:grpSp>
          <p:nvGrpSpPr>
            <p:cNvPr id="335" name="Group 334">
              <a:extLst>
                <a:ext uri="{FF2B5EF4-FFF2-40B4-BE49-F238E27FC236}">
                  <a16:creationId xmlns:a16="http://schemas.microsoft.com/office/drawing/2014/main" id="{89F86CE9-3E89-4E88-8B5D-3B3A6746A019}"/>
                </a:ext>
              </a:extLst>
            </p:cNvPr>
            <p:cNvGrpSpPr>
              <a:grpSpLocks noChangeAspect="1"/>
            </p:cNvGrpSpPr>
            <p:nvPr/>
          </p:nvGrpSpPr>
          <p:grpSpPr>
            <a:xfrm>
              <a:off x="1731232" y="4437360"/>
              <a:ext cx="232808" cy="223174"/>
              <a:chOff x="6167851" y="2280802"/>
              <a:chExt cx="601881" cy="557557"/>
            </a:xfrm>
            <a:solidFill>
              <a:schemeClr val="bg1">
                <a:lumMod val="85000"/>
                <a:alpha val="50000"/>
              </a:schemeClr>
            </a:solidFill>
          </p:grpSpPr>
          <p:sp>
            <p:nvSpPr>
              <p:cNvPr id="342" name="TextBox 341">
                <a:extLst>
                  <a:ext uri="{FF2B5EF4-FFF2-40B4-BE49-F238E27FC236}">
                    <a16:creationId xmlns:a16="http://schemas.microsoft.com/office/drawing/2014/main" id="{52BCD940-7D51-4995-8E51-89E4001FE740}"/>
                  </a:ext>
                </a:extLst>
              </p:cNvPr>
              <p:cNvSpPr txBox="1"/>
              <p:nvPr/>
            </p:nvSpPr>
            <p:spPr>
              <a:xfrm>
                <a:off x="6167851" y="2280802"/>
                <a:ext cx="601881" cy="347596"/>
              </a:xfrm>
              <a:prstGeom prst="rect">
                <a:avLst/>
              </a:prstGeom>
              <a:grpFill/>
              <a:ln>
                <a:noFill/>
              </a:ln>
            </p:spPr>
            <p:txBody>
              <a:bodyPr wrap="square" lIns="0" tIns="0" rIns="0" bIns="0" rtlCol="0">
                <a:spAutoFit/>
              </a:bodyPr>
              <a:lstStyle/>
              <a:p>
                <a:pPr algn="l">
                  <a:spcAft>
                    <a:spcPts val="600"/>
                  </a:spcAft>
                </a:pPr>
                <a:endParaRPr lang="en-US" sz="1200" dirty="0">
                  <a:latin typeface="Calibri" panose="020F0502020204030204" pitchFamily="34" charset="0"/>
                </a:endParaRPr>
              </a:p>
            </p:txBody>
          </p:sp>
          <p:grpSp>
            <p:nvGrpSpPr>
              <p:cNvPr id="343" name="Group 342">
                <a:extLst>
                  <a:ext uri="{FF2B5EF4-FFF2-40B4-BE49-F238E27FC236}">
                    <a16:creationId xmlns:a16="http://schemas.microsoft.com/office/drawing/2014/main" id="{DAB94634-3A13-4641-A883-AE7CAB33588C}"/>
                  </a:ext>
                </a:extLst>
              </p:cNvPr>
              <p:cNvGrpSpPr>
                <a:grpSpLocks noChangeAspect="1"/>
              </p:cNvGrpSpPr>
              <p:nvPr/>
            </p:nvGrpSpPr>
            <p:grpSpPr>
              <a:xfrm>
                <a:off x="6168855" y="2281030"/>
                <a:ext cx="599872" cy="557329"/>
                <a:chOff x="2560638" y="566738"/>
                <a:chExt cx="6486525" cy="6486525"/>
              </a:xfrm>
              <a:grpFill/>
            </p:grpSpPr>
            <p:sp>
              <p:nvSpPr>
                <p:cNvPr id="344" name="Freeform 1">
                  <a:extLst>
                    <a:ext uri="{FF2B5EF4-FFF2-40B4-BE49-F238E27FC236}">
                      <a16:creationId xmlns:a16="http://schemas.microsoft.com/office/drawing/2014/main" id="{565C9119-AA25-4CFF-83DC-E0372B3E787A}"/>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5" name="Freeform 2">
                  <a:extLst>
                    <a:ext uri="{FF2B5EF4-FFF2-40B4-BE49-F238E27FC236}">
                      <a16:creationId xmlns:a16="http://schemas.microsoft.com/office/drawing/2014/main" id="{63D094C8-B041-4363-8C58-46EDCB0A3407}"/>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6" name="Freeform 3">
                  <a:extLst>
                    <a:ext uri="{FF2B5EF4-FFF2-40B4-BE49-F238E27FC236}">
                      <a16:creationId xmlns:a16="http://schemas.microsoft.com/office/drawing/2014/main" id="{87EAE4B5-F10E-48C1-9E8B-C070A57B2FE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7" name="Freeform 4">
                  <a:extLst>
                    <a:ext uri="{FF2B5EF4-FFF2-40B4-BE49-F238E27FC236}">
                      <a16:creationId xmlns:a16="http://schemas.microsoft.com/office/drawing/2014/main" id="{B41B262E-0613-44A5-AC6E-ABC2BCE58F6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8" name="Freeform 5">
                  <a:extLst>
                    <a:ext uri="{FF2B5EF4-FFF2-40B4-BE49-F238E27FC236}">
                      <a16:creationId xmlns:a16="http://schemas.microsoft.com/office/drawing/2014/main" id="{294F8B13-9C79-4FAA-BEBC-D8BE2A79C382}"/>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9" name="Freeform 6">
                  <a:extLst>
                    <a:ext uri="{FF2B5EF4-FFF2-40B4-BE49-F238E27FC236}">
                      <a16:creationId xmlns:a16="http://schemas.microsoft.com/office/drawing/2014/main" id="{EF7781D0-94B1-4205-8D9B-281B8BDFAAA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0" name="Freeform 7">
                  <a:extLst>
                    <a:ext uri="{FF2B5EF4-FFF2-40B4-BE49-F238E27FC236}">
                      <a16:creationId xmlns:a16="http://schemas.microsoft.com/office/drawing/2014/main" id="{A9B72762-E26F-4B5B-B7F3-8B56A09DABC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1" name="Freeform 8">
                  <a:extLst>
                    <a:ext uri="{FF2B5EF4-FFF2-40B4-BE49-F238E27FC236}">
                      <a16:creationId xmlns:a16="http://schemas.microsoft.com/office/drawing/2014/main" id="{278C4267-A66A-45EF-BC04-8D3ED869357C}"/>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2" name="Freeform 9">
                  <a:extLst>
                    <a:ext uri="{FF2B5EF4-FFF2-40B4-BE49-F238E27FC236}">
                      <a16:creationId xmlns:a16="http://schemas.microsoft.com/office/drawing/2014/main" id="{8A70776B-8919-4D70-A6C6-66A45C9A59D7}"/>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3" name="Freeform 10">
                  <a:extLst>
                    <a:ext uri="{FF2B5EF4-FFF2-40B4-BE49-F238E27FC236}">
                      <a16:creationId xmlns:a16="http://schemas.microsoft.com/office/drawing/2014/main" id="{98114A49-DCED-4F24-A88F-C991F0BB80D3}"/>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4" name="Freeform 11">
                  <a:extLst>
                    <a:ext uri="{FF2B5EF4-FFF2-40B4-BE49-F238E27FC236}">
                      <a16:creationId xmlns:a16="http://schemas.microsoft.com/office/drawing/2014/main" id="{235D404E-99A4-4126-945E-3CCCFC57F012}"/>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grpSp>
          <p:nvGrpSpPr>
            <p:cNvPr id="336" name="Group 335">
              <a:extLst>
                <a:ext uri="{FF2B5EF4-FFF2-40B4-BE49-F238E27FC236}">
                  <a16:creationId xmlns:a16="http://schemas.microsoft.com/office/drawing/2014/main" id="{F70BF851-0758-4338-A363-48479C6985B7}"/>
                </a:ext>
              </a:extLst>
            </p:cNvPr>
            <p:cNvGrpSpPr>
              <a:grpSpLocks noChangeAspect="1"/>
            </p:cNvGrpSpPr>
            <p:nvPr/>
          </p:nvGrpSpPr>
          <p:grpSpPr>
            <a:xfrm>
              <a:off x="1467367" y="4535567"/>
              <a:ext cx="384048" cy="384048"/>
              <a:chOff x="7736620" y="7009631"/>
              <a:chExt cx="4501800" cy="4503600"/>
            </a:xfrm>
            <a:solidFill>
              <a:schemeClr val="accent1"/>
            </a:solidFill>
          </p:grpSpPr>
          <p:sp>
            <p:nvSpPr>
              <p:cNvPr id="337" name="Freeform: Shape 1">
                <a:extLst>
                  <a:ext uri="{FF2B5EF4-FFF2-40B4-BE49-F238E27FC236}">
                    <a16:creationId xmlns:a16="http://schemas.microsoft.com/office/drawing/2014/main" id="{528E68D8-6BBD-41A4-9AE2-6CB3386AB670}"/>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38" name="Freeform: Shape 2">
                <a:extLst>
                  <a:ext uri="{FF2B5EF4-FFF2-40B4-BE49-F238E27FC236}">
                    <a16:creationId xmlns:a16="http://schemas.microsoft.com/office/drawing/2014/main" id="{34C3DC27-7350-4303-87EB-B81EB1CA3A8D}"/>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39" name="Freeform: Shape 3">
                <a:extLst>
                  <a:ext uri="{FF2B5EF4-FFF2-40B4-BE49-F238E27FC236}">
                    <a16:creationId xmlns:a16="http://schemas.microsoft.com/office/drawing/2014/main" id="{BDF418A0-1F6E-4951-93E8-A8D2532D6406}"/>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40" name="Freeform: Shape 4">
                <a:extLst>
                  <a:ext uri="{FF2B5EF4-FFF2-40B4-BE49-F238E27FC236}">
                    <a16:creationId xmlns:a16="http://schemas.microsoft.com/office/drawing/2014/main" id="{AEA71548-7A17-4E62-97F5-D8D5891A85DE}"/>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41" name="Freeform: Shape 5">
                <a:extLst>
                  <a:ext uri="{FF2B5EF4-FFF2-40B4-BE49-F238E27FC236}">
                    <a16:creationId xmlns:a16="http://schemas.microsoft.com/office/drawing/2014/main" id="{204AFF85-BF65-485A-961A-0C9CAEA25BE7}"/>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sp>
        <p:nvSpPr>
          <p:cNvPr id="355" name="Rounded Rectangle 109">
            <a:extLst>
              <a:ext uri="{FF2B5EF4-FFF2-40B4-BE49-F238E27FC236}">
                <a16:creationId xmlns:a16="http://schemas.microsoft.com/office/drawing/2014/main" id="{C0F2F423-050D-44D9-9BD3-51EA1F45D34D}"/>
              </a:ext>
            </a:extLst>
          </p:cNvPr>
          <p:cNvSpPr/>
          <p:nvPr/>
        </p:nvSpPr>
        <p:spPr>
          <a:xfrm>
            <a:off x="1813319" y="4328426"/>
            <a:ext cx="95374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356" name="TextBox 355">
            <a:extLst>
              <a:ext uri="{FF2B5EF4-FFF2-40B4-BE49-F238E27FC236}">
                <a16:creationId xmlns:a16="http://schemas.microsoft.com/office/drawing/2014/main" id="{735F495C-E9D9-4FF4-BA7F-51E5D25C0517}"/>
              </a:ext>
            </a:extLst>
          </p:cNvPr>
          <p:cNvSpPr txBox="1"/>
          <p:nvPr/>
        </p:nvSpPr>
        <p:spPr>
          <a:xfrm>
            <a:off x="1806579" y="4789326"/>
            <a:ext cx="1038132" cy="246221"/>
          </a:xfrm>
          <a:prstGeom prst="rect">
            <a:avLst/>
          </a:prstGeom>
          <a:noFill/>
        </p:spPr>
        <p:txBody>
          <a:bodyPr wrap="square" rtlCol="0">
            <a:spAutoFit/>
          </a:bodyPr>
          <a:lstStyle/>
          <a:p>
            <a:pPr fontAlgn="base">
              <a:spcBef>
                <a:spcPct val="0"/>
              </a:spcBef>
              <a:spcAft>
                <a:spcPct val="40000"/>
              </a:spcAft>
            </a:pPr>
            <a:r>
              <a:rPr lang="en-US" sz="1000" dirty="0">
                <a:solidFill>
                  <a:schemeClr val="accent1"/>
                </a:solidFill>
                <a:latin typeface="Calibri" panose="020F0502020204030204" pitchFamily="34" charset="0"/>
              </a:rPr>
              <a:t>Server Pool</a:t>
            </a:r>
            <a:endParaRPr lang="en-US" sz="1400" dirty="0">
              <a:solidFill>
                <a:schemeClr val="accent1"/>
              </a:solidFill>
              <a:latin typeface="Calibri" panose="020F0502020204030204" pitchFamily="34" charset="0"/>
            </a:endParaRPr>
          </a:p>
        </p:txBody>
      </p:sp>
      <p:sp>
        <p:nvSpPr>
          <p:cNvPr id="357" name="Rounded Rectangle 109">
            <a:extLst>
              <a:ext uri="{FF2B5EF4-FFF2-40B4-BE49-F238E27FC236}">
                <a16:creationId xmlns:a16="http://schemas.microsoft.com/office/drawing/2014/main" id="{C7828532-2CAE-45D2-9E54-7289B05F844F}"/>
              </a:ext>
            </a:extLst>
          </p:cNvPr>
          <p:cNvSpPr/>
          <p:nvPr/>
        </p:nvSpPr>
        <p:spPr>
          <a:xfrm>
            <a:off x="6429193" y="3166407"/>
            <a:ext cx="95374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358" name="TextBox 357">
            <a:extLst>
              <a:ext uri="{FF2B5EF4-FFF2-40B4-BE49-F238E27FC236}">
                <a16:creationId xmlns:a16="http://schemas.microsoft.com/office/drawing/2014/main" id="{F030DADD-24EE-4737-A987-421F939D95A2}"/>
              </a:ext>
            </a:extLst>
          </p:cNvPr>
          <p:cNvSpPr txBox="1"/>
          <p:nvPr/>
        </p:nvSpPr>
        <p:spPr>
          <a:xfrm>
            <a:off x="6383978" y="3663662"/>
            <a:ext cx="1038132" cy="246221"/>
          </a:xfrm>
          <a:prstGeom prst="rect">
            <a:avLst/>
          </a:prstGeom>
          <a:noFill/>
        </p:spPr>
        <p:txBody>
          <a:bodyPr wrap="square" rtlCol="0">
            <a:spAutoFit/>
          </a:bodyPr>
          <a:lstStyle/>
          <a:p>
            <a:pPr fontAlgn="base">
              <a:spcBef>
                <a:spcPct val="0"/>
              </a:spcBef>
              <a:spcAft>
                <a:spcPct val="40000"/>
              </a:spcAft>
            </a:pPr>
            <a:r>
              <a:rPr lang="en-US" sz="1000" dirty="0">
                <a:solidFill>
                  <a:schemeClr val="accent1"/>
                </a:solidFill>
                <a:latin typeface="Calibri" panose="020F0502020204030204" pitchFamily="34" charset="0"/>
              </a:rPr>
              <a:t>Server Pool</a:t>
            </a:r>
            <a:endParaRPr lang="en-US" sz="1400" dirty="0">
              <a:solidFill>
                <a:schemeClr val="accent1"/>
              </a:solidFill>
              <a:latin typeface="Calibri" panose="020F0502020204030204" pitchFamily="34" charset="0"/>
            </a:endParaRPr>
          </a:p>
        </p:txBody>
      </p:sp>
      <p:cxnSp>
        <p:nvCxnSpPr>
          <p:cNvPr id="359" name="Straight Connector 358">
            <a:extLst>
              <a:ext uri="{FF2B5EF4-FFF2-40B4-BE49-F238E27FC236}">
                <a16:creationId xmlns:a16="http://schemas.microsoft.com/office/drawing/2014/main" id="{0AA79B79-DB24-44E4-B51F-75E37D1CBFE7}"/>
              </a:ext>
            </a:extLst>
          </p:cNvPr>
          <p:cNvCxnSpPr>
            <a:cxnSpLocks/>
          </p:cNvCxnSpPr>
          <p:nvPr/>
        </p:nvCxnSpPr>
        <p:spPr>
          <a:xfrm>
            <a:off x="1081782" y="4158172"/>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4AD4E5F5-1518-490B-BF42-5E10C20BD9C7}"/>
              </a:ext>
            </a:extLst>
          </p:cNvPr>
          <p:cNvCxnSpPr>
            <a:cxnSpLocks/>
          </p:cNvCxnSpPr>
          <p:nvPr/>
        </p:nvCxnSpPr>
        <p:spPr>
          <a:xfrm>
            <a:off x="287187" y="4158172"/>
            <a:ext cx="1181474" cy="0"/>
          </a:xfrm>
          <a:prstGeom prst="line">
            <a:avLst/>
          </a:prstGeom>
          <a:ln w="19050">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19B82399-C864-4FD5-AC37-1F96BAA56C60}"/>
              </a:ext>
            </a:extLst>
          </p:cNvPr>
          <p:cNvCxnSpPr>
            <a:cxnSpLocks/>
          </p:cNvCxnSpPr>
          <p:nvPr/>
        </p:nvCxnSpPr>
        <p:spPr>
          <a:xfrm>
            <a:off x="626347" y="4156995"/>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0C9E50DE-0DAD-475A-8841-D81942D9E833}"/>
              </a:ext>
            </a:extLst>
          </p:cNvPr>
          <p:cNvSpPr/>
          <p:nvPr/>
        </p:nvSpPr>
        <p:spPr>
          <a:xfrm>
            <a:off x="930906" y="4443584"/>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sp>
        <p:nvSpPr>
          <p:cNvPr id="363" name="Oval 362">
            <a:extLst>
              <a:ext uri="{FF2B5EF4-FFF2-40B4-BE49-F238E27FC236}">
                <a16:creationId xmlns:a16="http://schemas.microsoft.com/office/drawing/2014/main" id="{C557C298-DED1-4B8C-8770-15C5F90ED866}"/>
              </a:ext>
            </a:extLst>
          </p:cNvPr>
          <p:cNvSpPr/>
          <p:nvPr/>
        </p:nvSpPr>
        <p:spPr>
          <a:xfrm>
            <a:off x="475471" y="4443584"/>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cxnSp>
        <p:nvCxnSpPr>
          <p:cNvPr id="366" name="Straight Connector 365">
            <a:extLst>
              <a:ext uri="{FF2B5EF4-FFF2-40B4-BE49-F238E27FC236}">
                <a16:creationId xmlns:a16="http://schemas.microsoft.com/office/drawing/2014/main" id="{80E8C18D-83A8-4075-B8E5-5DE15F0C5C26}"/>
              </a:ext>
            </a:extLst>
          </p:cNvPr>
          <p:cNvCxnSpPr>
            <a:cxnSpLocks/>
          </p:cNvCxnSpPr>
          <p:nvPr/>
        </p:nvCxnSpPr>
        <p:spPr>
          <a:xfrm flipH="1">
            <a:off x="924313" y="3289873"/>
            <a:ext cx="504034" cy="86712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9" name="Right Arrow 26">
            <a:extLst>
              <a:ext uri="{FF2B5EF4-FFF2-40B4-BE49-F238E27FC236}">
                <a16:creationId xmlns:a16="http://schemas.microsoft.com/office/drawing/2014/main" id="{599DABFD-5DAB-4FDC-846B-7F67B2F8833E}"/>
              </a:ext>
            </a:extLst>
          </p:cNvPr>
          <p:cNvSpPr/>
          <p:nvPr/>
        </p:nvSpPr>
        <p:spPr>
          <a:xfrm rot="7601549">
            <a:off x="182636" y="3499926"/>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70" name="Oval 369">
            <a:extLst>
              <a:ext uri="{FF2B5EF4-FFF2-40B4-BE49-F238E27FC236}">
                <a16:creationId xmlns:a16="http://schemas.microsoft.com/office/drawing/2014/main" id="{08C95C57-65C6-4939-8565-4F4B1DF85450}"/>
              </a:ext>
            </a:extLst>
          </p:cNvPr>
          <p:cNvSpPr>
            <a:spLocks noChangeAspect="1"/>
          </p:cNvSpPr>
          <p:nvPr/>
        </p:nvSpPr>
        <p:spPr>
          <a:xfrm>
            <a:off x="541205" y="364676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371" name="Right Arrow 26">
            <a:extLst>
              <a:ext uri="{FF2B5EF4-FFF2-40B4-BE49-F238E27FC236}">
                <a16:creationId xmlns:a16="http://schemas.microsoft.com/office/drawing/2014/main" id="{FFF9672E-28A9-445B-8F35-14498A4BAAA9}"/>
              </a:ext>
            </a:extLst>
          </p:cNvPr>
          <p:cNvSpPr/>
          <p:nvPr/>
        </p:nvSpPr>
        <p:spPr>
          <a:xfrm rot="3219263">
            <a:off x="1936079" y="3760258"/>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68" name="Oval 367">
            <a:extLst>
              <a:ext uri="{FF2B5EF4-FFF2-40B4-BE49-F238E27FC236}">
                <a16:creationId xmlns:a16="http://schemas.microsoft.com/office/drawing/2014/main" id="{5B9D6A03-B3D3-4ABC-A658-EB4F7DE0CAC0}"/>
              </a:ext>
            </a:extLst>
          </p:cNvPr>
          <p:cNvSpPr>
            <a:spLocks noChangeAspect="1"/>
          </p:cNvSpPr>
          <p:nvPr/>
        </p:nvSpPr>
        <p:spPr>
          <a:xfrm>
            <a:off x="231521" y="3340342"/>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
        <p:nvSpPr>
          <p:cNvPr id="372" name="Right Arrow 26">
            <a:extLst>
              <a:ext uri="{FF2B5EF4-FFF2-40B4-BE49-F238E27FC236}">
                <a16:creationId xmlns:a16="http://schemas.microsoft.com/office/drawing/2014/main" id="{5928E6B2-B488-453C-9BD6-8A525D882B38}"/>
              </a:ext>
            </a:extLst>
          </p:cNvPr>
          <p:cNvSpPr/>
          <p:nvPr/>
        </p:nvSpPr>
        <p:spPr>
          <a:xfrm rot="14186021">
            <a:off x="2310156" y="3600484"/>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73" name="Oval 372">
            <a:extLst>
              <a:ext uri="{FF2B5EF4-FFF2-40B4-BE49-F238E27FC236}">
                <a16:creationId xmlns:a16="http://schemas.microsoft.com/office/drawing/2014/main" id="{8EDCB96E-213F-4B07-B7B5-EE090A991CF5}"/>
              </a:ext>
            </a:extLst>
          </p:cNvPr>
          <p:cNvSpPr>
            <a:spLocks noChangeAspect="1"/>
          </p:cNvSpPr>
          <p:nvPr/>
        </p:nvSpPr>
        <p:spPr>
          <a:xfrm>
            <a:off x="2233558" y="363823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374" name="Oval 373">
            <a:extLst>
              <a:ext uri="{FF2B5EF4-FFF2-40B4-BE49-F238E27FC236}">
                <a16:creationId xmlns:a16="http://schemas.microsoft.com/office/drawing/2014/main" id="{E2D0E401-AE3C-45DB-B328-77C2CDB7A8F4}"/>
              </a:ext>
            </a:extLst>
          </p:cNvPr>
          <p:cNvSpPr>
            <a:spLocks noChangeAspect="1"/>
          </p:cNvSpPr>
          <p:nvPr/>
        </p:nvSpPr>
        <p:spPr>
          <a:xfrm>
            <a:off x="2629902" y="350107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cxnSp>
        <p:nvCxnSpPr>
          <p:cNvPr id="375" name="Straight Connector 374">
            <a:extLst>
              <a:ext uri="{FF2B5EF4-FFF2-40B4-BE49-F238E27FC236}">
                <a16:creationId xmlns:a16="http://schemas.microsoft.com/office/drawing/2014/main" id="{D4A75BE2-AF21-4020-8434-F35A4F060D28}"/>
              </a:ext>
            </a:extLst>
          </p:cNvPr>
          <p:cNvCxnSpPr>
            <a:cxnSpLocks/>
          </p:cNvCxnSpPr>
          <p:nvPr/>
        </p:nvCxnSpPr>
        <p:spPr>
          <a:xfrm>
            <a:off x="3977373" y="2960344"/>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DBC9A4E8-4A91-4F31-86AD-52A6731EF27C}"/>
              </a:ext>
            </a:extLst>
          </p:cNvPr>
          <p:cNvCxnSpPr>
            <a:cxnSpLocks/>
          </p:cNvCxnSpPr>
          <p:nvPr/>
        </p:nvCxnSpPr>
        <p:spPr>
          <a:xfrm>
            <a:off x="3573976" y="2959167"/>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77" name="Oval 376">
            <a:extLst>
              <a:ext uri="{FF2B5EF4-FFF2-40B4-BE49-F238E27FC236}">
                <a16:creationId xmlns:a16="http://schemas.microsoft.com/office/drawing/2014/main" id="{04682E93-F9F3-40E6-A745-C83216A3981C}"/>
              </a:ext>
            </a:extLst>
          </p:cNvPr>
          <p:cNvSpPr/>
          <p:nvPr/>
        </p:nvSpPr>
        <p:spPr>
          <a:xfrm>
            <a:off x="3826497" y="3245756"/>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sp>
        <p:nvSpPr>
          <p:cNvPr id="378" name="Oval 377">
            <a:extLst>
              <a:ext uri="{FF2B5EF4-FFF2-40B4-BE49-F238E27FC236}">
                <a16:creationId xmlns:a16="http://schemas.microsoft.com/office/drawing/2014/main" id="{85040794-E327-499E-8F8C-A515DB71BAE7}"/>
              </a:ext>
            </a:extLst>
          </p:cNvPr>
          <p:cNvSpPr/>
          <p:nvPr/>
        </p:nvSpPr>
        <p:spPr>
          <a:xfrm>
            <a:off x="3423100" y="3245756"/>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sp>
        <p:nvSpPr>
          <p:cNvPr id="379" name="Right Arrow 26">
            <a:extLst>
              <a:ext uri="{FF2B5EF4-FFF2-40B4-BE49-F238E27FC236}">
                <a16:creationId xmlns:a16="http://schemas.microsoft.com/office/drawing/2014/main" id="{40D1799B-4334-4978-9A96-F57F94747E38}"/>
              </a:ext>
            </a:extLst>
          </p:cNvPr>
          <p:cNvSpPr/>
          <p:nvPr/>
        </p:nvSpPr>
        <p:spPr>
          <a:xfrm>
            <a:off x="3813479" y="4188920"/>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0" name="Oval 379">
            <a:extLst>
              <a:ext uri="{FF2B5EF4-FFF2-40B4-BE49-F238E27FC236}">
                <a16:creationId xmlns:a16="http://schemas.microsoft.com/office/drawing/2014/main" id="{61CBE3AB-CAEE-44C2-94A4-7D8B147ED766}"/>
              </a:ext>
            </a:extLst>
          </p:cNvPr>
          <p:cNvSpPr>
            <a:spLocks noChangeAspect="1"/>
          </p:cNvSpPr>
          <p:nvPr/>
        </p:nvSpPr>
        <p:spPr>
          <a:xfrm>
            <a:off x="3944364" y="400156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381" name="Right Arrow 26">
            <a:extLst>
              <a:ext uri="{FF2B5EF4-FFF2-40B4-BE49-F238E27FC236}">
                <a16:creationId xmlns:a16="http://schemas.microsoft.com/office/drawing/2014/main" id="{D4945DEC-6793-449B-8E3F-B091BC827310}"/>
              </a:ext>
            </a:extLst>
          </p:cNvPr>
          <p:cNvSpPr/>
          <p:nvPr/>
        </p:nvSpPr>
        <p:spPr>
          <a:xfrm>
            <a:off x="5823164" y="4192347"/>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2" name="Oval 381">
            <a:extLst>
              <a:ext uri="{FF2B5EF4-FFF2-40B4-BE49-F238E27FC236}">
                <a16:creationId xmlns:a16="http://schemas.microsoft.com/office/drawing/2014/main" id="{2B0652B3-6D16-43AE-9918-9368276DE98B}"/>
              </a:ext>
            </a:extLst>
          </p:cNvPr>
          <p:cNvSpPr>
            <a:spLocks noChangeAspect="1"/>
          </p:cNvSpPr>
          <p:nvPr/>
        </p:nvSpPr>
        <p:spPr>
          <a:xfrm>
            <a:off x="6112838" y="400499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
        <p:nvSpPr>
          <p:cNvPr id="383" name="Right Arrow 26">
            <a:extLst>
              <a:ext uri="{FF2B5EF4-FFF2-40B4-BE49-F238E27FC236}">
                <a16:creationId xmlns:a16="http://schemas.microsoft.com/office/drawing/2014/main" id="{1E6CD856-A987-4044-849E-177C3A3306F6}"/>
              </a:ext>
            </a:extLst>
          </p:cNvPr>
          <p:cNvSpPr/>
          <p:nvPr/>
        </p:nvSpPr>
        <p:spPr>
          <a:xfrm rot="10800000">
            <a:off x="5823164" y="4644746"/>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4" name="Oval 383">
            <a:extLst>
              <a:ext uri="{FF2B5EF4-FFF2-40B4-BE49-F238E27FC236}">
                <a16:creationId xmlns:a16="http://schemas.microsoft.com/office/drawing/2014/main" id="{670EF77D-92EF-4F31-9758-521CD9CA185B}"/>
              </a:ext>
            </a:extLst>
          </p:cNvPr>
          <p:cNvSpPr>
            <a:spLocks noChangeAspect="1"/>
          </p:cNvSpPr>
          <p:nvPr/>
        </p:nvSpPr>
        <p:spPr>
          <a:xfrm>
            <a:off x="6112838" y="445739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385" name="Right Arrow 26">
            <a:extLst>
              <a:ext uri="{FF2B5EF4-FFF2-40B4-BE49-F238E27FC236}">
                <a16:creationId xmlns:a16="http://schemas.microsoft.com/office/drawing/2014/main" id="{18D41430-95D5-49DA-A749-1DFE8899A63D}"/>
              </a:ext>
            </a:extLst>
          </p:cNvPr>
          <p:cNvSpPr/>
          <p:nvPr/>
        </p:nvSpPr>
        <p:spPr>
          <a:xfrm rot="10800000">
            <a:off x="3786353" y="4649822"/>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6" name="Oval 385">
            <a:extLst>
              <a:ext uri="{FF2B5EF4-FFF2-40B4-BE49-F238E27FC236}">
                <a16:creationId xmlns:a16="http://schemas.microsoft.com/office/drawing/2014/main" id="{8AC69B93-3DE5-43CC-A3A4-8A9B91F222C3}"/>
              </a:ext>
            </a:extLst>
          </p:cNvPr>
          <p:cNvSpPr>
            <a:spLocks noChangeAspect="1"/>
          </p:cNvSpPr>
          <p:nvPr/>
        </p:nvSpPr>
        <p:spPr>
          <a:xfrm>
            <a:off x="3941879" y="4462471"/>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
        <p:nvSpPr>
          <p:cNvPr id="388" name="TextBox 387">
            <a:extLst>
              <a:ext uri="{FF2B5EF4-FFF2-40B4-BE49-F238E27FC236}">
                <a16:creationId xmlns:a16="http://schemas.microsoft.com/office/drawing/2014/main" id="{2C1C6926-D7B2-41AA-BF06-DA3AC0419041}"/>
              </a:ext>
            </a:extLst>
          </p:cNvPr>
          <p:cNvSpPr txBox="1"/>
          <p:nvPr/>
        </p:nvSpPr>
        <p:spPr>
          <a:xfrm>
            <a:off x="2411931" y="5408534"/>
            <a:ext cx="1353529" cy="553998"/>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LB-SNAT:6000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Pool-IP:80</a:t>
            </a:r>
          </a:p>
          <a:p>
            <a:r>
              <a:rPr lang="en-US" sz="1200" dirty="0">
                <a:solidFill>
                  <a:schemeClr val="accent2"/>
                </a:solidFill>
                <a:latin typeface="Calibri" panose="020F0502020204030204" pitchFamily="34" charset="0"/>
              </a:rPr>
              <a:t>(SYN)</a:t>
            </a:r>
          </a:p>
        </p:txBody>
      </p:sp>
      <p:sp>
        <p:nvSpPr>
          <p:cNvPr id="389" name="TextBox 388">
            <a:extLst>
              <a:ext uri="{FF2B5EF4-FFF2-40B4-BE49-F238E27FC236}">
                <a16:creationId xmlns:a16="http://schemas.microsoft.com/office/drawing/2014/main" id="{2115726E-8F7D-46D8-9532-9684FA04354C}"/>
              </a:ext>
            </a:extLst>
          </p:cNvPr>
          <p:cNvSpPr txBox="1"/>
          <p:nvPr/>
        </p:nvSpPr>
        <p:spPr>
          <a:xfrm>
            <a:off x="626347" y="5407864"/>
            <a:ext cx="1293790" cy="553998"/>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Client-IP:5000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VIP:80</a:t>
            </a:r>
          </a:p>
          <a:p>
            <a:r>
              <a:rPr lang="en-US" sz="1200" dirty="0">
                <a:solidFill>
                  <a:schemeClr val="accent2"/>
                </a:solidFill>
                <a:latin typeface="Calibri" panose="020F0502020204030204" pitchFamily="34" charset="0"/>
              </a:rPr>
              <a:t>(SYN)</a:t>
            </a:r>
          </a:p>
        </p:txBody>
      </p:sp>
      <p:sp>
        <p:nvSpPr>
          <p:cNvPr id="390" name="Oval 389">
            <a:extLst>
              <a:ext uri="{FF2B5EF4-FFF2-40B4-BE49-F238E27FC236}">
                <a16:creationId xmlns:a16="http://schemas.microsoft.com/office/drawing/2014/main" id="{08A973AB-8A07-48C9-8040-B62AC06A3301}"/>
              </a:ext>
            </a:extLst>
          </p:cNvPr>
          <p:cNvSpPr>
            <a:spLocks noChangeAspect="1"/>
          </p:cNvSpPr>
          <p:nvPr/>
        </p:nvSpPr>
        <p:spPr>
          <a:xfrm>
            <a:off x="273470" y="557381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391" name="Oval 390">
            <a:extLst>
              <a:ext uri="{FF2B5EF4-FFF2-40B4-BE49-F238E27FC236}">
                <a16:creationId xmlns:a16="http://schemas.microsoft.com/office/drawing/2014/main" id="{490F43FF-B761-4412-9335-41470E128D8D}"/>
              </a:ext>
            </a:extLst>
          </p:cNvPr>
          <p:cNvSpPr>
            <a:spLocks noChangeAspect="1"/>
          </p:cNvSpPr>
          <p:nvPr/>
        </p:nvSpPr>
        <p:spPr>
          <a:xfrm>
            <a:off x="2056225" y="557448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
        <p:nvSpPr>
          <p:cNvPr id="395" name="TextBox 394">
            <a:extLst>
              <a:ext uri="{FF2B5EF4-FFF2-40B4-BE49-F238E27FC236}">
                <a16:creationId xmlns:a16="http://schemas.microsoft.com/office/drawing/2014/main" id="{C810C1A4-D0B2-4D3D-9F6D-5E20B809AAD1}"/>
              </a:ext>
            </a:extLst>
          </p:cNvPr>
          <p:cNvSpPr txBox="1"/>
          <p:nvPr/>
        </p:nvSpPr>
        <p:spPr>
          <a:xfrm>
            <a:off x="4318783" y="5412254"/>
            <a:ext cx="1539323" cy="553998"/>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Pool-IP:80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LB-SNAT:6000</a:t>
            </a:r>
          </a:p>
          <a:p>
            <a:r>
              <a:rPr lang="en-US" sz="1200" dirty="0">
                <a:solidFill>
                  <a:schemeClr val="accent2"/>
                </a:solidFill>
                <a:latin typeface="Calibri" panose="020F0502020204030204" pitchFamily="34" charset="0"/>
              </a:rPr>
              <a:t>(SYN-ACK)</a:t>
            </a:r>
          </a:p>
        </p:txBody>
      </p:sp>
      <p:sp>
        <p:nvSpPr>
          <p:cNvPr id="396" name="Oval 395">
            <a:extLst>
              <a:ext uri="{FF2B5EF4-FFF2-40B4-BE49-F238E27FC236}">
                <a16:creationId xmlns:a16="http://schemas.microsoft.com/office/drawing/2014/main" id="{9B4D2CAF-B6AF-4603-AC8C-FB3C93379C0D}"/>
              </a:ext>
            </a:extLst>
          </p:cNvPr>
          <p:cNvSpPr>
            <a:spLocks noChangeAspect="1"/>
          </p:cNvSpPr>
          <p:nvPr/>
        </p:nvSpPr>
        <p:spPr>
          <a:xfrm>
            <a:off x="3963077" y="557820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3</a:t>
            </a:r>
          </a:p>
        </p:txBody>
      </p:sp>
      <p:sp>
        <p:nvSpPr>
          <p:cNvPr id="397" name="TextBox 396">
            <a:extLst>
              <a:ext uri="{FF2B5EF4-FFF2-40B4-BE49-F238E27FC236}">
                <a16:creationId xmlns:a16="http://schemas.microsoft.com/office/drawing/2014/main" id="{493D972A-BC46-481D-9C16-242711AD5AFF}"/>
              </a:ext>
            </a:extLst>
          </p:cNvPr>
          <p:cNvSpPr txBox="1"/>
          <p:nvPr/>
        </p:nvSpPr>
        <p:spPr>
          <a:xfrm>
            <a:off x="6500701" y="5415974"/>
            <a:ext cx="1353529" cy="553998"/>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VIP:80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Client-IP:5000</a:t>
            </a:r>
          </a:p>
          <a:p>
            <a:r>
              <a:rPr lang="en-US" sz="1200" dirty="0">
                <a:solidFill>
                  <a:schemeClr val="accent2"/>
                </a:solidFill>
                <a:latin typeface="Calibri" panose="020F0502020204030204" pitchFamily="34" charset="0"/>
              </a:rPr>
              <a:t>(SYN-ACK)</a:t>
            </a:r>
          </a:p>
        </p:txBody>
      </p:sp>
      <p:sp>
        <p:nvSpPr>
          <p:cNvPr id="398" name="Oval 397">
            <a:extLst>
              <a:ext uri="{FF2B5EF4-FFF2-40B4-BE49-F238E27FC236}">
                <a16:creationId xmlns:a16="http://schemas.microsoft.com/office/drawing/2014/main" id="{EC5EFDB0-A1DA-430C-9B70-C146510A6E16}"/>
              </a:ext>
            </a:extLst>
          </p:cNvPr>
          <p:cNvSpPr>
            <a:spLocks noChangeAspect="1"/>
          </p:cNvSpPr>
          <p:nvPr/>
        </p:nvSpPr>
        <p:spPr>
          <a:xfrm>
            <a:off x="6144995" y="558192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Tree>
    <p:extLst>
      <p:ext uri="{BB962C8B-B14F-4D97-AF65-F5344CB8AC3E}">
        <p14:creationId xmlns:p14="http://schemas.microsoft.com/office/powerpoint/2010/main" val="3547913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Layer4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Different connections from the same client can be load balanced to different Pool Members.</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Minimum Configuration (1/3)</a:t>
            </a:r>
          </a:p>
        </p:txBody>
      </p:sp>
      <p:cxnSp>
        <p:nvCxnSpPr>
          <p:cNvPr id="129" name="Straight Arrow Connector 128">
            <a:extLst>
              <a:ext uri="{FF2B5EF4-FFF2-40B4-BE49-F238E27FC236}">
                <a16:creationId xmlns:a16="http://schemas.microsoft.com/office/drawing/2014/main" id="{8983B453-94D4-4A75-82FA-53EE90177EAA}"/>
              </a:ext>
            </a:extLst>
          </p:cNvPr>
          <p:cNvCxnSpPr>
            <a:cxnSpLocks/>
          </p:cNvCxnSpPr>
          <p:nvPr/>
        </p:nvCxnSpPr>
        <p:spPr>
          <a:xfrm>
            <a:off x="1523361" y="3147421"/>
            <a:ext cx="1807569"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30" name="Straight Arrow Connector 129">
            <a:extLst>
              <a:ext uri="{FF2B5EF4-FFF2-40B4-BE49-F238E27FC236}">
                <a16:creationId xmlns:a16="http://schemas.microsoft.com/office/drawing/2014/main" id="{A6EF7C12-445D-4CB6-AD2D-F111F53ED3BE}"/>
              </a:ext>
            </a:extLst>
          </p:cNvPr>
          <p:cNvCxnSpPr>
            <a:cxnSpLocks/>
          </p:cNvCxnSpPr>
          <p:nvPr/>
        </p:nvCxnSpPr>
        <p:spPr>
          <a:xfrm flipV="1">
            <a:off x="4129075" y="3073484"/>
            <a:ext cx="1861527" cy="87078"/>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84846191-4FFC-44E0-9AF4-F15DA392A050}"/>
              </a:ext>
            </a:extLst>
          </p:cNvPr>
          <p:cNvSpPr txBox="1"/>
          <p:nvPr/>
        </p:nvSpPr>
        <p:spPr>
          <a:xfrm>
            <a:off x="3260352" y="3732311"/>
            <a:ext cx="689163"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L4</a:t>
            </a:r>
          </a:p>
          <a:p>
            <a:r>
              <a:rPr lang="en-US" sz="1400" dirty="0">
                <a:solidFill>
                  <a:schemeClr val="accent1"/>
                </a:solidFill>
                <a:latin typeface="Calibri" panose="020F0502020204030204" pitchFamily="34" charset="0"/>
              </a:rPr>
              <a:t>TCP:80</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3328720" y="3047982"/>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718934" y="2911436"/>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cxnSp>
        <p:nvCxnSpPr>
          <p:cNvPr id="160" name="Straight Arrow Connector 159">
            <a:extLst>
              <a:ext uri="{FF2B5EF4-FFF2-40B4-BE49-F238E27FC236}">
                <a16:creationId xmlns:a16="http://schemas.microsoft.com/office/drawing/2014/main" id="{10944DCA-4AEF-41A5-AF03-B14C4CB979C2}"/>
              </a:ext>
            </a:extLst>
          </p:cNvPr>
          <p:cNvCxnSpPr>
            <a:cxnSpLocks/>
          </p:cNvCxnSpPr>
          <p:nvPr/>
        </p:nvCxnSpPr>
        <p:spPr>
          <a:xfrm>
            <a:off x="1523361" y="3564878"/>
            <a:ext cx="1807568"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61" name="Straight Arrow Connector 160">
            <a:extLst>
              <a:ext uri="{FF2B5EF4-FFF2-40B4-BE49-F238E27FC236}">
                <a16:creationId xmlns:a16="http://schemas.microsoft.com/office/drawing/2014/main" id="{08D82227-331D-4EB8-8D85-A15CD0959DAD}"/>
              </a:ext>
            </a:extLst>
          </p:cNvPr>
          <p:cNvCxnSpPr>
            <a:cxnSpLocks/>
          </p:cNvCxnSpPr>
          <p:nvPr/>
        </p:nvCxnSpPr>
        <p:spPr>
          <a:xfrm>
            <a:off x="4129075" y="3580686"/>
            <a:ext cx="1940300" cy="218804"/>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62" name="TextBox 161">
            <a:extLst>
              <a:ext uri="{FF2B5EF4-FFF2-40B4-BE49-F238E27FC236}">
                <a16:creationId xmlns:a16="http://schemas.microsoft.com/office/drawing/2014/main" id="{9DF6BEB2-7B68-44BB-9082-97467B6FAB3C}"/>
              </a:ext>
            </a:extLst>
          </p:cNvPr>
          <p:cNvSpPr txBox="1"/>
          <p:nvPr/>
        </p:nvSpPr>
        <p:spPr>
          <a:xfrm>
            <a:off x="1787387" y="2574481"/>
            <a:ext cx="1112805" cy="523220"/>
          </a:xfrm>
          <a:prstGeom prst="rect">
            <a:avLst/>
          </a:prstGeom>
          <a:noFill/>
        </p:spPr>
        <p:txBody>
          <a:bodyPr wrap="none" rtlCol="0" anchor="b">
            <a:spAutoFit/>
          </a:bodyPr>
          <a:lstStyle/>
          <a:p>
            <a:r>
              <a:rPr lang="en-US" sz="1400" dirty="0">
                <a:solidFill>
                  <a:schemeClr val="accent2"/>
                </a:solidFill>
                <a:latin typeface="Calibri" panose="020F0502020204030204" pitchFamily="34" charset="0"/>
              </a:rPr>
              <a:t>Connection1</a:t>
            </a:r>
          </a:p>
          <a:p>
            <a:r>
              <a:rPr lang="en-US" sz="1400" dirty="0">
                <a:solidFill>
                  <a:schemeClr val="accent2"/>
                </a:solidFill>
                <a:latin typeface="Calibri" panose="020F0502020204030204" pitchFamily="34" charset="0"/>
              </a:rPr>
              <a:t>to VIP:80</a:t>
            </a:r>
          </a:p>
        </p:txBody>
      </p:sp>
      <p:sp>
        <p:nvSpPr>
          <p:cNvPr id="163" name="TextBox 162">
            <a:extLst>
              <a:ext uri="{FF2B5EF4-FFF2-40B4-BE49-F238E27FC236}">
                <a16:creationId xmlns:a16="http://schemas.microsoft.com/office/drawing/2014/main" id="{5BBA42A3-B414-41B0-9F7C-41270656D105}"/>
              </a:ext>
            </a:extLst>
          </p:cNvPr>
          <p:cNvSpPr txBox="1"/>
          <p:nvPr/>
        </p:nvSpPr>
        <p:spPr>
          <a:xfrm>
            <a:off x="1766547" y="3612794"/>
            <a:ext cx="1112805" cy="523220"/>
          </a:xfrm>
          <a:prstGeom prst="rect">
            <a:avLst/>
          </a:prstGeom>
          <a:noFill/>
        </p:spPr>
        <p:txBody>
          <a:bodyPr wrap="none" rtlCol="0">
            <a:spAutoFit/>
          </a:bodyPr>
          <a:lstStyle/>
          <a:p>
            <a:r>
              <a:rPr lang="en-US" sz="1400" dirty="0">
                <a:solidFill>
                  <a:schemeClr val="accent2"/>
                </a:solidFill>
                <a:latin typeface="Calibri" panose="020F0502020204030204" pitchFamily="34" charset="0"/>
              </a:rPr>
              <a:t>Connection2</a:t>
            </a:r>
          </a:p>
          <a:p>
            <a:r>
              <a:rPr lang="en-US" sz="1400" dirty="0">
                <a:solidFill>
                  <a:schemeClr val="accent2"/>
                </a:solidFill>
                <a:latin typeface="Calibri" panose="020F0502020204030204" pitchFamily="34" charset="0"/>
              </a:rPr>
              <a:t>to VIP:80</a:t>
            </a:r>
          </a:p>
        </p:txBody>
      </p:sp>
      <p:cxnSp>
        <p:nvCxnSpPr>
          <p:cNvPr id="45" name="Straight Connector 44">
            <a:extLst>
              <a:ext uri="{FF2B5EF4-FFF2-40B4-BE49-F238E27FC236}">
                <a16:creationId xmlns:a16="http://schemas.microsoft.com/office/drawing/2014/main" id="{A44507CA-DD95-407F-89D2-40F5F4CC5595}"/>
              </a:ext>
            </a:extLst>
          </p:cNvPr>
          <p:cNvCxnSpPr>
            <a:cxnSpLocks/>
            <a:endCxn id="51" idx="2"/>
          </p:cNvCxnSpPr>
          <p:nvPr/>
        </p:nvCxnSpPr>
        <p:spPr bwMode="auto">
          <a:xfrm>
            <a:off x="5753655" y="2997347"/>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DAEC56F9-EFB6-4833-9A2E-56409A699D1C}"/>
              </a:ext>
            </a:extLst>
          </p:cNvPr>
          <p:cNvCxnSpPr>
            <a:cxnSpLocks/>
          </p:cNvCxnSpPr>
          <p:nvPr/>
        </p:nvCxnSpPr>
        <p:spPr>
          <a:xfrm>
            <a:off x="5765130" y="2820340"/>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22CD1A93-C044-42C1-A19C-297970665AFC}"/>
              </a:ext>
            </a:extLst>
          </p:cNvPr>
          <p:cNvCxnSpPr>
            <a:cxnSpLocks/>
            <a:endCxn id="52" idx="2"/>
          </p:cNvCxnSpPr>
          <p:nvPr/>
        </p:nvCxnSpPr>
        <p:spPr bwMode="auto">
          <a:xfrm flipV="1">
            <a:off x="5753386" y="3451599"/>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4A809AD6-D9F0-496C-B834-96D7316A21A3}"/>
              </a:ext>
            </a:extLst>
          </p:cNvPr>
          <p:cNvCxnSpPr>
            <a:cxnSpLocks/>
            <a:endCxn id="53" idx="2"/>
          </p:cNvCxnSpPr>
          <p:nvPr/>
        </p:nvCxnSpPr>
        <p:spPr bwMode="auto">
          <a:xfrm>
            <a:off x="5753386" y="3911747"/>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49" name="Rounded Rectangle 109">
            <a:extLst>
              <a:ext uri="{FF2B5EF4-FFF2-40B4-BE49-F238E27FC236}">
                <a16:creationId xmlns:a16="http://schemas.microsoft.com/office/drawing/2014/main" id="{F2B82D2A-3C1F-4F4C-BAD1-8DB0059C0F6D}"/>
              </a:ext>
            </a:extLst>
          </p:cNvPr>
          <p:cNvSpPr/>
          <p:nvPr/>
        </p:nvSpPr>
        <p:spPr>
          <a:xfrm>
            <a:off x="6119450" y="2707256"/>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50" name="TextBox 49">
            <a:extLst>
              <a:ext uri="{FF2B5EF4-FFF2-40B4-BE49-F238E27FC236}">
                <a16:creationId xmlns:a16="http://schemas.microsoft.com/office/drawing/2014/main" id="{DF1B04E0-1830-4421-B9C8-9A44E8B87FBE}"/>
              </a:ext>
            </a:extLst>
          </p:cNvPr>
          <p:cNvSpPr txBox="1"/>
          <p:nvPr/>
        </p:nvSpPr>
        <p:spPr>
          <a:xfrm>
            <a:off x="6768985" y="2637484"/>
            <a:ext cx="830308"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51" name="Oval 50">
            <a:extLst>
              <a:ext uri="{FF2B5EF4-FFF2-40B4-BE49-F238E27FC236}">
                <a16:creationId xmlns:a16="http://schemas.microsoft.com/office/drawing/2014/main" id="{27E0DEE1-1EFF-44FF-A101-95301275D6E8}"/>
              </a:ext>
            </a:extLst>
          </p:cNvPr>
          <p:cNvSpPr>
            <a:spLocks noChangeAspect="1"/>
          </p:cNvSpPr>
          <p:nvPr/>
        </p:nvSpPr>
        <p:spPr>
          <a:xfrm>
            <a:off x="6241084" y="281819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2" name="Oval 51">
            <a:extLst>
              <a:ext uri="{FF2B5EF4-FFF2-40B4-BE49-F238E27FC236}">
                <a16:creationId xmlns:a16="http://schemas.microsoft.com/office/drawing/2014/main" id="{41781B6F-8397-4E24-8C24-A268DF193D19}"/>
              </a:ext>
            </a:extLst>
          </p:cNvPr>
          <p:cNvSpPr>
            <a:spLocks noChangeAspect="1"/>
          </p:cNvSpPr>
          <p:nvPr/>
        </p:nvSpPr>
        <p:spPr>
          <a:xfrm>
            <a:off x="6241084" y="326871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3" name="Oval 52">
            <a:extLst>
              <a:ext uri="{FF2B5EF4-FFF2-40B4-BE49-F238E27FC236}">
                <a16:creationId xmlns:a16="http://schemas.microsoft.com/office/drawing/2014/main" id="{03F00181-57E7-4A00-B540-ADDE32366E46}"/>
              </a:ext>
            </a:extLst>
          </p:cNvPr>
          <p:cNvSpPr>
            <a:spLocks noChangeAspect="1"/>
          </p:cNvSpPr>
          <p:nvPr/>
        </p:nvSpPr>
        <p:spPr>
          <a:xfrm>
            <a:off x="6241084" y="3732665"/>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54" name="Straight Connector 53">
            <a:extLst>
              <a:ext uri="{FF2B5EF4-FFF2-40B4-BE49-F238E27FC236}">
                <a16:creationId xmlns:a16="http://schemas.microsoft.com/office/drawing/2014/main" id="{667D015C-7B4E-4617-85C1-B57C97DF15CB}"/>
              </a:ext>
            </a:extLst>
          </p:cNvPr>
          <p:cNvCxnSpPr>
            <a:cxnSpLocks/>
          </p:cNvCxnSpPr>
          <p:nvPr/>
        </p:nvCxnSpPr>
        <p:spPr>
          <a:xfrm>
            <a:off x="3930968" y="3362431"/>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21ED2C03-CA41-4CB1-9EFC-C32B7DB4A492}"/>
              </a:ext>
            </a:extLst>
          </p:cNvPr>
          <p:cNvCxnSpPr>
            <a:cxnSpLocks/>
          </p:cNvCxnSpPr>
          <p:nvPr/>
        </p:nvCxnSpPr>
        <p:spPr>
          <a:xfrm>
            <a:off x="1256232" y="3370976"/>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4" name="Group 93">
            <a:extLst>
              <a:ext uri="{FF2B5EF4-FFF2-40B4-BE49-F238E27FC236}">
                <a16:creationId xmlns:a16="http://schemas.microsoft.com/office/drawing/2014/main" id="{34D1545D-ABB5-487E-ABF7-224AFB8E85BC}"/>
              </a:ext>
            </a:extLst>
          </p:cNvPr>
          <p:cNvGrpSpPr>
            <a:grpSpLocks noChangeAspect="1"/>
          </p:cNvGrpSpPr>
          <p:nvPr/>
        </p:nvGrpSpPr>
        <p:grpSpPr>
          <a:xfrm>
            <a:off x="366337" y="2931068"/>
            <a:ext cx="731520" cy="731520"/>
            <a:chOff x="609600" y="1371441"/>
            <a:chExt cx="1828959" cy="1828959"/>
          </a:xfrm>
        </p:grpSpPr>
        <p:sp>
          <p:nvSpPr>
            <p:cNvPr id="95" name="Oval 94">
              <a:extLst>
                <a:ext uri="{FF2B5EF4-FFF2-40B4-BE49-F238E27FC236}">
                  <a16:creationId xmlns:a16="http://schemas.microsoft.com/office/drawing/2014/main" id="{7387DBA8-E612-40C6-8DAF-E336BF28F797}"/>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96" name="Freeform 5">
              <a:extLst>
                <a:ext uri="{FF2B5EF4-FFF2-40B4-BE49-F238E27FC236}">
                  <a16:creationId xmlns:a16="http://schemas.microsoft.com/office/drawing/2014/main" id="{2B3495F3-4CAC-4E72-B2FD-ABF788265456}"/>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Tree>
    <p:extLst>
      <p:ext uri="{BB962C8B-B14F-4D97-AF65-F5344CB8AC3E}">
        <p14:creationId xmlns:p14="http://schemas.microsoft.com/office/powerpoint/2010/main" val="2188864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the default Fast-TCP profile, or Create a new one</a:t>
            </a:r>
          </a:p>
          <a:p>
            <a:pPr lvl="1"/>
            <a:r>
              <a:rPr lang="en-US" dirty="0"/>
              <a:t>Under Networking – Load Balancing – Profiles </a:t>
            </a:r>
          </a:p>
          <a:p>
            <a:pPr lvl="2"/>
            <a:r>
              <a:rPr lang="en-US" dirty="0"/>
              <a:t>Add Application Profile – Fast TCP</a:t>
            </a:r>
          </a:p>
          <a:p>
            <a:pPr lvl="1"/>
            <a:endParaRPr lang="en-US" dirty="0"/>
          </a:p>
        </p:txBody>
      </p:sp>
      <p:pic>
        <p:nvPicPr>
          <p:cNvPr id="22" name="Picture 21">
            <a:extLst>
              <a:ext uri="{FF2B5EF4-FFF2-40B4-BE49-F238E27FC236}">
                <a16:creationId xmlns:a16="http://schemas.microsoft.com/office/drawing/2014/main" id="{4F15876D-0C6A-4319-A091-178D1FA94732}"/>
              </a:ext>
            </a:extLst>
          </p:cNvPr>
          <p:cNvPicPr>
            <a:picLocks noChangeAspect="1"/>
          </p:cNvPicPr>
          <p:nvPr/>
        </p:nvPicPr>
        <p:blipFill>
          <a:blip r:embed="rId2"/>
          <a:stretch>
            <a:fillRect/>
          </a:stretch>
        </p:blipFill>
        <p:spPr>
          <a:xfrm>
            <a:off x="1189528" y="2824257"/>
            <a:ext cx="9906000" cy="2990850"/>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Layer4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Minimum Configuration (2/3)</a:t>
            </a:r>
          </a:p>
        </p:txBody>
      </p:sp>
      <p:sp>
        <p:nvSpPr>
          <p:cNvPr id="8" name="TextBox 7">
            <a:extLst>
              <a:ext uri="{FF2B5EF4-FFF2-40B4-BE49-F238E27FC236}">
                <a16:creationId xmlns:a16="http://schemas.microsoft.com/office/drawing/2014/main" id="{FD779368-FEB5-4D77-963D-73E5A38DF7AA}"/>
              </a:ext>
            </a:extLst>
          </p:cNvPr>
          <p:cNvSpPr txBox="1"/>
          <p:nvPr/>
        </p:nvSpPr>
        <p:spPr>
          <a:xfrm>
            <a:off x="7003688" y="2262789"/>
            <a:ext cx="1832971" cy="553998"/>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How long Clients idle connections remain in Load Balancer table.</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5988146" y="2816787"/>
            <a:ext cx="1932028" cy="130133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7DFD6BE7-B795-4DA7-9E2D-0264FC2F5EB5}"/>
              </a:ext>
            </a:extLst>
          </p:cNvPr>
          <p:cNvSpPr txBox="1"/>
          <p:nvPr/>
        </p:nvSpPr>
        <p:spPr>
          <a:xfrm>
            <a:off x="8942227" y="2106208"/>
            <a:ext cx="3139181" cy="707886"/>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Are the load balanced Clients connections synchronized with LB Standby.</a:t>
            </a:r>
          </a:p>
          <a:p>
            <a:pPr lvl="0">
              <a:defRPr/>
            </a:pPr>
            <a:r>
              <a:rPr lang="en-US" sz="1000" dirty="0">
                <a:solidFill>
                  <a:schemeClr val="tx2"/>
                </a:solidFill>
                <a:latin typeface="Calibri" panose="020F0502020204030204" pitchFamily="34" charset="0"/>
              </a:rPr>
              <a:t>In case of LB failover, this allows transparent failover with no clients connections lost.</a:t>
            </a:r>
          </a:p>
        </p:txBody>
      </p:sp>
      <p:cxnSp>
        <p:nvCxnSpPr>
          <p:cNvPr id="12" name="Straight Arrow Connector 11">
            <a:extLst>
              <a:ext uri="{FF2B5EF4-FFF2-40B4-BE49-F238E27FC236}">
                <a16:creationId xmlns:a16="http://schemas.microsoft.com/office/drawing/2014/main" id="{0DD6B0E8-B3AC-46EC-B4B9-FABF5E52F4D2}"/>
              </a:ext>
            </a:extLst>
          </p:cNvPr>
          <p:cNvCxnSpPr>
            <a:cxnSpLocks/>
            <a:stCxn id="11" idx="2"/>
          </p:cNvCxnSpPr>
          <p:nvPr/>
        </p:nvCxnSpPr>
        <p:spPr bwMode="gray">
          <a:xfrm flipH="1">
            <a:off x="8229602" y="2814094"/>
            <a:ext cx="2282216" cy="136876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4FF0E97-4851-430E-8C9B-78A8B23CF145}"/>
              </a:ext>
            </a:extLst>
          </p:cNvPr>
          <p:cNvSpPr txBox="1"/>
          <p:nvPr/>
        </p:nvSpPr>
        <p:spPr>
          <a:xfrm>
            <a:off x="6437626" y="5333207"/>
            <a:ext cx="2253377" cy="553998"/>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How long Clients connections after first FIN or RST remain in the Load Balancer table.</a:t>
            </a:r>
          </a:p>
        </p:txBody>
      </p:sp>
      <p:cxnSp>
        <p:nvCxnSpPr>
          <p:cNvPr id="18" name="Straight Arrow Connector 17">
            <a:extLst>
              <a:ext uri="{FF2B5EF4-FFF2-40B4-BE49-F238E27FC236}">
                <a16:creationId xmlns:a16="http://schemas.microsoft.com/office/drawing/2014/main" id="{12AE3053-7552-4586-9FCB-0D2A18ACEA26}"/>
              </a:ext>
            </a:extLst>
          </p:cNvPr>
          <p:cNvCxnSpPr>
            <a:cxnSpLocks/>
            <a:stCxn id="17" idx="0"/>
          </p:cNvCxnSpPr>
          <p:nvPr/>
        </p:nvCxnSpPr>
        <p:spPr bwMode="gray">
          <a:xfrm flipV="1">
            <a:off x="7564315" y="4734165"/>
            <a:ext cx="916138" cy="59904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87ECF782-4AC2-46AE-8A56-556E31976A51}"/>
              </a:ext>
            </a:extLst>
          </p:cNvPr>
          <p:cNvSpPr/>
          <p:nvPr/>
        </p:nvSpPr>
        <p:spPr>
          <a:xfrm>
            <a:off x="7196254" y="130175"/>
            <a:ext cx="4728954" cy="124514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 name="Picture 5">
            <a:extLst>
              <a:ext uri="{FF2B5EF4-FFF2-40B4-BE49-F238E27FC236}">
                <a16:creationId xmlns:a16="http://schemas.microsoft.com/office/drawing/2014/main" id="{67F0383E-93E6-45A2-BF2F-A8DD3F435374}"/>
              </a:ext>
            </a:extLst>
          </p:cNvPr>
          <p:cNvPicPr>
            <a:picLocks noChangeAspect="1"/>
          </p:cNvPicPr>
          <p:nvPr/>
        </p:nvPicPr>
        <p:blipFill>
          <a:blip r:embed="rId3"/>
          <a:stretch>
            <a:fillRect/>
          </a:stretch>
        </p:blipFill>
        <p:spPr>
          <a:xfrm>
            <a:off x="7259344" y="146483"/>
            <a:ext cx="4711702" cy="1137308"/>
          </a:xfrm>
          <a:prstGeom prst="rect">
            <a:avLst/>
          </a:prstGeom>
        </p:spPr>
      </p:pic>
    </p:spTree>
    <p:extLst>
      <p:ext uri="{BB962C8B-B14F-4D97-AF65-F5344CB8AC3E}">
        <p14:creationId xmlns:p14="http://schemas.microsoft.com/office/powerpoint/2010/main" val="2730991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a:extLst>
              <a:ext uri="{FF2B5EF4-FFF2-40B4-BE49-F238E27FC236}">
                <a16:creationId xmlns:a16="http://schemas.microsoft.com/office/drawing/2014/main" id="{646F7DD3-A7DF-A149-8A8F-95A895B569D4}"/>
              </a:ext>
            </a:extLst>
          </p:cNvPr>
          <p:cNvPicPr>
            <a:picLocks noChangeAspect="1"/>
          </p:cNvPicPr>
          <p:nvPr/>
        </p:nvPicPr>
        <p:blipFill>
          <a:blip r:embed="rId2"/>
          <a:stretch>
            <a:fillRect/>
          </a:stretch>
        </p:blipFill>
        <p:spPr>
          <a:xfrm>
            <a:off x="1409470" y="2706602"/>
            <a:ext cx="9906000" cy="3911600"/>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Virtual Server</a:t>
            </a:r>
          </a:p>
          <a:p>
            <a:pPr lvl="1"/>
            <a:r>
              <a:rPr lang="en-US" dirty="0"/>
              <a:t>Under Networking – Load Balancing – Virtual Servers </a:t>
            </a:r>
          </a:p>
          <a:p>
            <a:pPr lvl="2"/>
            <a:r>
              <a:rPr lang="en-US" dirty="0"/>
              <a:t>Add Virtual Server – L4 TCP</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Layer4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Minimum Configuration (3/3)</a:t>
            </a:r>
          </a:p>
        </p:txBody>
      </p:sp>
      <p:sp>
        <p:nvSpPr>
          <p:cNvPr id="8" name="TextBox 7">
            <a:extLst>
              <a:ext uri="{FF2B5EF4-FFF2-40B4-BE49-F238E27FC236}">
                <a16:creationId xmlns:a16="http://schemas.microsoft.com/office/drawing/2014/main" id="{FD779368-FEB5-4D77-963D-73E5A38DF7AA}"/>
              </a:ext>
            </a:extLst>
          </p:cNvPr>
          <p:cNvSpPr txBox="1"/>
          <p:nvPr/>
        </p:nvSpPr>
        <p:spPr>
          <a:xfrm>
            <a:off x="4510313" y="2750468"/>
            <a:ext cx="1126214"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VIP IP address</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4408449" y="2996689"/>
            <a:ext cx="664971" cy="61581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058F240D-7F5C-4504-B42B-40440FB878C8}"/>
              </a:ext>
            </a:extLst>
          </p:cNvPr>
          <p:cNvSpPr txBox="1"/>
          <p:nvPr/>
        </p:nvSpPr>
        <p:spPr>
          <a:xfrm>
            <a:off x="9533085" y="4645720"/>
            <a:ext cx="1146654"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L4 TCP Profile</a:t>
            </a:r>
          </a:p>
        </p:txBody>
      </p:sp>
      <p:cxnSp>
        <p:nvCxnSpPr>
          <p:cNvPr id="24" name="Straight Arrow Connector 23">
            <a:extLst>
              <a:ext uri="{FF2B5EF4-FFF2-40B4-BE49-F238E27FC236}">
                <a16:creationId xmlns:a16="http://schemas.microsoft.com/office/drawing/2014/main" id="{463C4029-420D-47D7-B72B-66C83F6DE05D}"/>
              </a:ext>
            </a:extLst>
          </p:cNvPr>
          <p:cNvCxnSpPr>
            <a:cxnSpLocks/>
            <a:stCxn id="23" idx="0"/>
          </p:cNvCxnSpPr>
          <p:nvPr/>
        </p:nvCxnSpPr>
        <p:spPr bwMode="gray">
          <a:xfrm flipH="1" flipV="1">
            <a:off x="9913430" y="4408448"/>
            <a:ext cx="192982" cy="23727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C1456A8F-13BC-4508-8874-9B1CA76E140B}"/>
              </a:ext>
            </a:extLst>
          </p:cNvPr>
          <p:cNvSpPr txBox="1"/>
          <p:nvPr/>
        </p:nvSpPr>
        <p:spPr>
          <a:xfrm>
            <a:off x="5757386" y="2750468"/>
            <a:ext cx="1126214"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VIP TCP Port</a:t>
            </a:r>
          </a:p>
        </p:txBody>
      </p:sp>
      <p:cxnSp>
        <p:nvCxnSpPr>
          <p:cNvPr id="20" name="Straight Arrow Connector 19">
            <a:extLst>
              <a:ext uri="{FF2B5EF4-FFF2-40B4-BE49-F238E27FC236}">
                <a16:creationId xmlns:a16="http://schemas.microsoft.com/office/drawing/2014/main" id="{D245E09A-61B1-46B3-BF70-BB36772E0D78}"/>
              </a:ext>
            </a:extLst>
          </p:cNvPr>
          <p:cNvCxnSpPr>
            <a:cxnSpLocks/>
            <a:stCxn id="19" idx="2"/>
          </p:cNvCxnSpPr>
          <p:nvPr/>
        </p:nvCxnSpPr>
        <p:spPr bwMode="gray">
          <a:xfrm flipH="1">
            <a:off x="5835805" y="2996689"/>
            <a:ext cx="484688" cy="61581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2FA439C5-F8BC-4201-BE01-BA8E28AA1B8D}"/>
              </a:ext>
            </a:extLst>
          </p:cNvPr>
          <p:cNvSpPr txBox="1"/>
          <p:nvPr/>
        </p:nvSpPr>
        <p:spPr>
          <a:xfrm>
            <a:off x="7492348" y="2601243"/>
            <a:ext cx="1246768"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Load Balancer hosting the VIP</a:t>
            </a:r>
          </a:p>
        </p:txBody>
      </p:sp>
      <p:cxnSp>
        <p:nvCxnSpPr>
          <p:cNvPr id="22" name="Straight Arrow Connector 21">
            <a:extLst>
              <a:ext uri="{FF2B5EF4-FFF2-40B4-BE49-F238E27FC236}">
                <a16:creationId xmlns:a16="http://schemas.microsoft.com/office/drawing/2014/main" id="{5ACF1A77-1555-47B3-BFED-79A12BAEEDBB}"/>
              </a:ext>
            </a:extLst>
          </p:cNvPr>
          <p:cNvCxnSpPr>
            <a:cxnSpLocks/>
            <a:stCxn id="21" idx="2"/>
          </p:cNvCxnSpPr>
          <p:nvPr/>
        </p:nvCxnSpPr>
        <p:spPr bwMode="gray">
          <a:xfrm flipH="1">
            <a:off x="7594980" y="3001353"/>
            <a:ext cx="520752" cy="61115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59A54608-0E55-4A50-AC3F-7B1BF04954B6}"/>
              </a:ext>
            </a:extLst>
          </p:cNvPr>
          <p:cNvSpPr txBox="1"/>
          <p:nvPr/>
        </p:nvSpPr>
        <p:spPr>
          <a:xfrm>
            <a:off x="9017863" y="2749923"/>
            <a:ext cx="1459067"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Pool load balanced</a:t>
            </a:r>
          </a:p>
        </p:txBody>
      </p:sp>
      <p:cxnSp>
        <p:nvCxnSpPr>
          <p:cNvPr id="26" name="Straight Arrow Connector 25">
            <a:extLst>
              <a:ext uri="{FF2B5EF4-FFF2-40B4-BE49-F238E27FC236}">
                <a16:creationId xmlns:a16="http://schemas.microsoft.com/office/drawing/2014/main" id="{F555BF92-0393-4067-9203-A99C14CD9B00}"/>
              </a:ext>
            </a:extLst>
          </p:cNvPr>
          <p:cNvCxnSpPr>
            <a:cxnSpLocks/>
            <a:stCxn id="25" idx="2"/>
          </p:cNvCxnSpPr>
          <p:nvPr/>
        </p:nvCxnSpPr>
        <p:spPr bwMode="gray">
          <a:xfrm flipH="1">
            <a:off x="9188605" y="2996144"/>
            <a:ext cx="558792" cy="61636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F0D01623-3A63-4AFD-A1ED-270018A05AC0}"/>
              </a:ext>
            </a:extLst>
          </p:cNvPr>
          <p:cNvSpPr txBox="1"/>
          <p:nvPr/>
        </p:nvSpPr>
        <p:spPr>
          <a:xfrm>
            <a:off x="7517978" y="6004943"/>
            <a:ext cx="4155281" cy="707886"/>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Only required if Pool Members are NOT configured with Port information (for instance using Pool with Group Membership)</a:t>
            </a:r>
          </a:p>
          <a:p>
            <a:pPr lvl="0">
              <a:defRPr/>
            </a:pPr>
            <a:r>
              <a:rPr lang="en-US" sz="1000" dirty="0">
                <a:solidFill>
                  <a:schemeClr val="tx2"/>
                </a:solidFill>
                <a:latin typeface="Calibri" panose="020F0502020204030204" pitchFamily="34" charset="0"/>
              </a:rPr>
              <a:t>AND if Pool Members TCP Ports is different than VIP Port.</a:t>
            </a:r>
          </a:p>
        </p:txBody>
      </p:sp>
      <p:cxnSp>
        <p:nvCxnSpPr>
          <p:cNvPr id="29" name="Straight Arrow Connector 28">
            <a:extLst>
              <a:ext uri="{FF2B5EF4-FFF2-40B4-BE49-F238E27FC236}">
                <a16:creationId xmlns:a16="http://schemas.microsoft.com/office/drawing/2014/main" id="{7981AA83-01EC-4213-88B4-EC875614BA1E}"/>
              </a:ext>
            </a:extLst>
          </p:cNvPr>
          <p:cNvCxnSpPr>
            <a:cxnSpLocks/>
            <a:stCxn id="28" idx="0"/>
          </p:cNvCxnSpPr>
          <p:nvPr/>
        </p:nvCxnSpPr>
        <p:spPr bwMode="gray">
          <a:xfrm flipH="1" flipV="1">
            <a:off x="8906107" y="5724293"/>
            <a:ext cx="689512" cy="28065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1" name="Rectangle 30">
            <a:extLst>
              <a:ext uri="{FF2B5EF4-FFF2-40B4-BE49-F238E27FC236}">
                <a16:creationId xmlns:a16="http://schemas.microsoft.com/office/drawing/2014/main" id="{D6999EE5-52B7-400A-AF27-D78A42EF083C}"/>
              </a:ext>
            </a:extLst>
          </p:cNvPr>
          <p:cNvSpPr/>
          <p:nvPr/>
        </p:nvSpPr>
        <p:spPr>
          <a:xfrm>
            <a:off x="7196254" y="130175"/>
            <a:ext cx="4728954" cy="124514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32" name="Picture 31">
            <a:extLst>
              <a:ext uri="{FF2B5EF4-FFF2-40B4-BE49-F238E27FC236}">
                <a16:creationId xmlns:a16="http://schemas.microsoft.com/office/drawing/2014/main" id="{67A57964-340C-4594-BDD9-F302234C57E3}"/>
              </a:ext>
            </a:extLst>
          </p:cNvPr>
          <p:cNvPicPr>
            <a:picLocks noChangeAspect="1"/>
          </p:cNvPicPr>
          <p:nvPr/>
        </p:nvPicPr>
        <p:blipFill>
          <a:blip r:embed="rId3"/>
          <a:stretch>
            <a:fillRect/>
          </a:stretch>
        </p:blipFill>
        <p:spPr>
          <a:xfrm>
            <a:off x="7259344" y="146483"/>
            <a:ext cx="4711702" cy="1137308"/>
          </a:xfrm>
          <a:prstGeom prst="rect">
            <a:avLst/>
          </a:prstGeom>
        </p:spPr>
      </p:pic>
    </p:spTree>
    <p:extLst>
      <p:ext uri="{BB962C8B-B14F-4D97-AF65-F5344CB8AC3E}">
        <p14:creationId xmlns:p14="http://schemas.microsoft.com/office/powerpoint/2010/main" val="197120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Layer4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In case of Source-IP Persistence configuration, Load Balancer creates a persistence table with Client IP@ and Selected Pool Member information.</a:t>
            </a:r>
          </a:p>
          <a:p>
            <a:pPr>
              <a:spcBef>
                <a:spcPts val="0"/>
              </a:spcBef>
              <a:buNone/>
            </a:pPr>
            <a:endParaRPr lang="en-US" sz="1600" dirty="0"/>
          </a:p>
          <a:p>
            <a:pPr>
              <a:spcBef>
                <a:spcPts val="0"/>
              </a:spcBef>
              <a:buNone/>
            </a:pPr>
            <a:r>
              <a:rPr lang="en-US" sz="1600" dirty="0"/>
              <a:t>This table is used by the Load Balancer to send the same Client IP@ always to the same Pool Member.</a:t>
            </a:r>
          </a:p>
          <a:p>
            <a:pPr>
              <a:spcBef>
                <a:spcPts val="0"/>
              </a:spcBef>
              <a:buNone/>
            </a:pPr>
            <a:endParaRPr lang="en-US" sz="1600" dirty="0"/>
          </a:p>
          <a:p>
            <a:pPr>
              <a:spcBef>
                <a:spcPts val="0"/>
              </a:spcBef>
              <a:buNone/>
            </a:pPr>
            <a:r>
              <a:rPr lang="en-US" sz="1400" i="1" dirty="0"/>
              <a:t>Note about Pool Member Down:</a:t>
            </a:r>
          </a:p>
          <a:p>
            <a:pPr>
              <a:spcBef>
                <a:spcPts val="0"/>
              </a:spcBef>
              <a:buNone/>
            </a:pPr>
            <a:r>
              <a:rPr lang="en-US" sz="1400" i="1" dirty="0"/>
              <a:t>Let's say Client IP1 has a Source-IP Persistence to Pool Member 1.</a:t>
            </a:r>
          </a:p>
          <a:p>
            <a:pPr>
              <a:spcBef>
                <a:spcPts val="0"/>
              </a:spcBef>
              <a:buNone/>
            </a:pPr>
            <a:r>
              <a:rPr lang="en-US" sz="1400" i="1" dirty="0"/>
              <a:t>Then later that Pool Member1 is detected down by LB Monitor.</a:t>
            </a:r>
          </a:p>
          <a:p>
            <a:pPr>
              <a:spcBef>
                <a:spcPts val="0"/>
              </a:spcBef>
              <a:buNone/>
            </a:pPr>
            <a:r>
              <a:rPr lang="en-US" sz="1400" i="1" dirty="0"/>
              <a:t>New connections from Client IP1 will be load balanced to another Pool Member and its persistence entry will be updated with that new Pool Member. So all future Client IP1 connections will use that use Pool Member (even if old Pool Member comes back up)</a:t>
            </a: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Persistence - Source-IP Persistence (1/3)</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3328720" y="3047982"/>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718934" y="2911436"/>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nvGrpSpPr>
          <p:cNvPr id="157" name="Group 156">
            <a:extLst>
              <a:ext uri="{FF2B5EF4-FFF2-40B4-BE49-F238E27FC236}">
                <a16:creationId xmlns:a16="http://schemas.microsoft.com/office/drawing/2014/main" id="{C83F132A-F9B1-42B0-B4B5-F51B70729BB8}"/>
              </a:ext>
            </a:extLst>
          </p:cNvPr>
          <p:cNvGrpSpPr>
            <a:grpSpLocks noChangeAspect="1"/>
          </p:cNvGrpSpPr>
          <p:nvPr/>
        </p:nvGrpSpPr>
        <p:grpSpPr>
          <a:xfrm>
            <a:off x="366337" y="2931068"/>
            <a:ext cx="731520" cy="731520"/>
            <a:chOff x="609600" y="1371441"/>
            <a:chExt cx="1828959" cy="1828959"/>
          </a:xfrm>
        </p:grpSpPr>
        <p:sp>
          <p:nvSpPr>
            <p:cNvPr id="158" name="Oval 157">
              <a:extLst>
                <a:ext uri="{FF2B5EF4-FFF2-40B4-BE49-F238E27FC236}">
                  <a16:creationId xmlns:a16="http://schemas.microsoft.com/office/drawing/2014/main" id="{FC4184ED-E67C-489E-ACFF-7E5D1CE0BDF3}"/>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159" name="Freeform 5">
              <a:extLst>
                <a:ext uri="{FF2B5EF4-FFF2-40B4-BE49-F238E27FC236}">
                  <a16:creationId xmlns:a16="http://schemas.microsoft.com/office/drawing/2014/main" id="{05C32EB9-A27A-48A9-B767-7CF75E4FD385}"/>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162" name="TextBox 161">
            <a:extLst>
              <a:ext uri="{FF2B5EF4-FFF2-40B4-BE49-F238E27FC236}">
                <a16:creationId xmlns:a16="http://schemas.microsoft.com/office/drawing/2014/main" id="{9DF6BEB2-7B68-44BB-9082-97467B6FAB3C}"/>
              </a:ext>
            </a:extLst>
          </p:cNvPr>
          <p:cNvSpPr txBox="1"/>
          <p:nvPr/>
        </p:nvSpPr>
        <p:spPr>
          <a:xfrm>
            <a:off x="1788492" y="2574481"/>
            <a:ext cx="1112805" cy="523220"/>
          </a:xfrm>
          <a:prstGeom prst="rect">
            <a:avLst/>
          </a:prstGeom>
          <a:noFill/>
        </p:spPr>
        <p:txBody>
          <a:bodyPr wrap="none" rtlCol="0" anchor="b">
            <a:spAutoFit/>
          </a:bodyPr>
          <a:lstStyle/>
          <a:p>
            <a:r>
              <a:rPr lang="en-US" sz="1400" dirty="0">
                <a:solidFill>
                  <a:schemeClr val="accent2"/>
                </a:solidFill>
                <a:latin typeface="Calibri" panose="020F0502020204030204" pitchFamily="34" charset="0"/>
              </a:rPr>
              <a:t>Connection1</a:t>
            </a:r>
          </a:p>
          <a:p>
            <a:r>
              <a:rPr lang="en-US" sz="1400" dirty="0">
                <a:solidFill>
                  <a:schemeClr val="accent2"/>
                </a:solidFill>
                <a:latin typeface="Calibri" panose="020F0502020204030204" pitchFamily="34" charset="0"/>
              </a:rPr>
              <a:t>to VIP:80</a:t>
            </a:r>
          </a:p>
        </p:txBody>
      </p:sp>
      <p:sp>
        <p:nvSpPr>
          <p:cNvPr id="163" name="TextBox 162">
            <a:extLst>
              <a:ext uri="{FF2B5EF4-FFF2-40B4-BE49-F238E27FC236}">
                <a16:creationId xmlns:a16="http://schemas.microsoft.com/office/drawing/2014/main" id="{5BBA42A3-B414-41B0-9F7C-41270656D105}"/>
              </a:ext>
            </a:extLst>
          </p:cNvPr>
          <p:cNvSpPr txBox="1"/>
          <p:nvPr/>
        </p:nvSpPr>
        <p:spPr>
          <a:xfrm>
            <a:off x="1767652" y="3612794"/>
            <a:ext cx="1112805" cy="523220"/>
          </a:xfrm>
          <a:prstGeom prst="rect">
            <a:avLst/>
          </a:prstGeom>
          <a:noFill/>
        </p:spPr>
        <p:txBody>
          <a:bodyPr wrap="none" rtlCol="0">
            <a:spAutoFit/>
          </a:bodyPr>
          <a:lstStyle/>
          <a:p>
            <a:r>
              <a:rPr lang="en-US" sz="1400" dirty="0">
                <a:solidFill>
                  <a:schemeClr val="accent2"/>
                </a:solidFill>
                <a:latin typeface="Calibri" panose="020F0502020204030204" pitchFamily="34" charset="0"/>
              </a:rPr>
              <a:t>Connection2</a:t>
            </a:r>
          </a:p>
          <a:p>
            <a:r>
              <a:rPr lang="en-US" sz="1400" dirty="0">
                <a:solidFill>
                  <a:schemeClr val="accent2"/>
                </a:solidFill>
                <a:latin typeface="Calibri" panose="020F0502020204030204" pitchFamily="34" charset="0"/>
              </a:rPr>
              <a:t>to VIP:80</a:t>
            </a:r>
          </a:p>
        </p:txBody>
      </p:sp>
      <p:sp>
        <p:nvSpPr>
          <p:cNvPr id="44" name="TextBox 43">
            <a:extLst>
              <a:ext uri="{FF2B5EF4-FFF2-40B4-BE49-F238E27FC236}">
                <a16:creationId xmlns:a16="http://schemas.microsoft.com/office/drawing/2014/main" id="{D9ECAB3A-05F8-4943-B865-8D0FA0B37391}"/>
              </a:ext>
            </a:extLst>
          </p:cNvPr>
          <p:cNvSpPr txBox="1"/>
          <p:nvPr/>
        </p:nvSpPr>
        <p:spPr>
          <a:xfrm>
            <a:off x="3260352" y="3732311"/>
            <a:ext cx="689163"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L4</a:t>
            </a:r>
          </a:p>
          <a:p>
            <a:r>
              <a:rPr lang="en-US" sz="1400" dirty="0">
                <a:solidFill>
                  <a:schemeClr val="accent1"/>
                </a:solidFill>
                <a:latin typeface="Calibri" panose="020F0502020204030204" pitchFamily="34" charset="0"/>
              </a:rPr>
              <a:t>TCP:80</a:t>
            </a:r>
          </a:p>
        </p:txBody>
      </p:sp>
      <p:cxnSp>
        <p:nvCxnSpPr>
          <p:cNvPr id="45" name="Straight Connector 44">
            <a:extLst>
              <a:ext uri="{FF2B5EF4-FFF2-40B4-BE49-F238E27FC236}">
                <a16:creationId xmlns:a16="http://schemas.microsoft.com/office/drawing/2014/main" id="{EF335D9A-9DA3-4F6D-9F19-779796318547}"/>
              </a:ext>
            </a:extLst>
          </p:cNvPr>
          <p:cNvCxnSpPr>
            <a:cxnSpLocks/>
            <a:endCxn id="51" idx="2"/>
          </p:cNvCxnSpPr>
          <p:nvPr/>
        </p:nvCxnSpPr>
        <p:spPr bwMode="auto">
          <a:xfrm>
            <a:off x="5753655" y="2997347"/>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3DA72452-2A1C-482A-886C-CA6184CCEC86}"/>
              </a:ext>
            </a:extLst>
          </p:cNvPr>
          <p:cNvCxnSpPr>
            <a:cxnSpLocks/>
          </p:cNvCxnSpPr>
          <p:nvPr/>
        </p:nvCxnSpPr>
        <p:spPr>
          <a:xfrm>
            <a:off x="5765130" y="2820340"/>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E830488-48C6-41A6-91C6-BEA8DC192E38}"/>
              </a:ext>
            </a:extLst>
          </p:cNvPr>
          <p:cNvCxnSpPr>
            <a:cxnSpLocks/>
            <a:endCxn id="52" idx="2"/>
          </p:cNvCxnSpPr>
          <p:nvPr/>
        </p:nvCxnSpPr>
        <p:spPr bwMode="auto">
          <a:xfrm flipV="1">
            <a:off x="5753386" y="3451599"/>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4DE76A39-FD37-41FD-BB5C-FD7F546B3F90}"/>
              </a:ext>
            </a:extLst>
          </p:cNvPr>
          <p:cNvCxnSpPr>
            <a:cxnSpLocks/>
            <a:endCxn id="53" idx="2"/>
          </p:cNvCxnSpPr>
          <p:nvPr/>
        </p:nvCxnSpPr>
        <p:spPr bwMode="auto">
          <a:xfrm>
            <a:off x="5753386" y="3911747"/>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49" name="Rounded Rectangle 109">
            <a:extLst>
              <a:ext uri="{FF2B5EF4-FFF2-40B4-BE49-F238E27FC236}">
                <a16:creationId xmlns:a16="http://schemas.microsoft.com/office/drawing/2014/main" id="{741D5C78-E35B-4D87-8E8F-9639DC968CAA}"/>
              </a:ext>
            </a:extLst>
          </p:cNvPr>
          <p:cNvSpPr/>
          <p:nvPr/>
        </p:nvSpPr>
        <p:spPr>
          <a:xfrm>
            <a:off x="6119450" y="2707256"/>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50" name="TextBox 49">
            <a:extLst>
              <a:ext uri="{FF2B5EF4-FFF2-40B4-BE49-F238E27FC236}">
                <a16:creationId xmlns:a16="http://schemas.microsoft.com/office/drawing/2014/main" id="{33B79D77-5FAC-44D9-8BBE-44BE92FEDA64}"/>
              </a:ext>
            </a:extLst>
          </p:cNvPr>
          <p:cNvSpPr txBox="1"/>
          <p:nvPr/>
        </p:nvSpPr>
        <p:spPr>
          <a:xfrm>
            <a:off x="6768985" y="2637484"/>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51" name="Oval 50">
            <a:extLst>
              <a:ext uri="{FF2B5EF4-FFF2-40B4-BE49-F238E27FC236}">
                <a16:creationId xmlns:a16="http://schemas.microsoft.com/office/drawing/2014/main" id="{2A5E3076-43B1-4F2A-BB3F-EFBD17AF03B7}"/>
              </a:ext>
            </a:extLst>
          </p:cNvPr>
          <p:cNvSpPr>
            <a:spLocks noChangeAspect="1"/>
          </p:cNvSpPr>
          <p:nvPr/>
        </p:nvSpPr>
        <p:spPr>
          <a:xfrm>
            <a:off x="6241084" y="281819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2" name="Oval 51">
            <a:extLst>
              <a:ext uri="{FF2B5EF4-FFF2-40B4-BE49-F238E27FC236}">
                <a16:creationId xmlns:a16="http://schemas.microsoft.com/office/drawing/2014/main" id="{B3E592BC-09D2-475B-B57A-A97B66A7FF29}"/>
              </a:ext>
            </a:extLst>
          </p:cNvPr>
          <p:cNvSpPr>
            <a:spLocks noChangeAspect="1"/>
          </p:cNvSpPr>
          <p:nvPr/>
        </p:nvSpPr>
        <p:spPr>
          <a:xfrm>
            <a:off x="6241084" y="326871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3" name="Oval 52">
            <a:extLst>
              <a:ext uri="{FF2B5EF4-FFF2-40B4-BE49-F238E27FC236}">
                <a16:creationId xmlns:a16="http://schemas.microsoft.com/office/drawing/2014/main" id="{8A424AC7-6A1A-440B-801F-9C5BA574CED3}"/>
              </a:ext>
            </a:extLst>
          </p:cNvPr>
          <p:cNvSpPr>
            <a:spLocks noChangeAspect="1"/>
          </p:cNvSpPr>
          <p:nvPr/>
        </p:nvSpPr>
        <p:spPr>
          <a:xfrm>
            <a:off x="6241084" y="3732665"/>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54" name="Straight Connector 53">
            <a:extLst>
              <a:ext uri="{FF2B5EF4-FFF2-40B4-BE49-F238E27FC236}">
                <a16:creationId xmlns:a16="http://schemas.microsoft.com/office/drawing/2014/main" id="{69E41F1F-E787-4146-B678-91F9EFE02AE5}"/>
              </a:ext>
            </a:extLst>
          </p:cNvPr>
          <p:cNvCxnSpPr>
            <a:cxnSpLocks/>
          </p:cNvCxnSpPr>
          <p:nvPr/>
        </p:nvCxnSpPr>
        <p:spPr>
          <a:xfrm>
            <a:off x="3930968" y="3362431"/>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AE8BEC3D-FB10-40FF-B880-DE1C569111EB}"/>
              </a:ext>
            </a:extLst>
          </p:cNvPr>
          <p:cNvCxnSpPr>
            <a:cxnSpLocks/>
          </p:cNvCxnSpPr>
          <p:nvPr/>
        </p:nvCxnSpPr>
        <p:spPr>
          <a:xfrm>
            <a:off x="1256232" y="3370976"/>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0" name="Straight Arrow Connector 129">
            <a:extLst>
              <a:ext uri="{FF2B5EF4-FFF2-40B4-BE49-F238E27FC236}">
                <a16:creationId xmlns:a16="http://schemas.microsoft.com/office/drawing/2014/main" id="{A6EF7C12-445D-4CB6-AD2D-F111F53ED3BE}"/>
              </a:ext>
            </a:extLst>
          </p:cNvPr>
          <p:cNvCxnSpPr>
            <a:cxnSpLocks/>
          </p:cNvCxnSpPr>
          <p:nvPr/>
        </p:nvCxnSpPr>
        <p:spPr>
          <a:xfrm flipV="1">
            <a:off x="4129076" y="3073484"/>
            <a:ext cx="2078843" cy="87078"/>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61" name="Straight Arrow Connector 160">
            <a:extLst>
              <a:ext uri="{FF2B5EF4-FFF2-40B4-BE49-F238E27FC236}">
                <a16:creationId xmlns:a16="http://schemas.microsoft.com/office/drawing/2014/main" id="{08D82227-331D-4EB8-8D85-A15CD0959DAD}"/>
              </a:ext>
            </a:extLst>
          </p:cNvPr>
          <p:cNvCxnSpPr>
            <a:cxnSpLocks/>
          </p:cNvCxnSpPr>
          <p:nvPr/>
        </p:nvCxnSpPr>
        <p:spPr>
          <a:xfrm flipV="1">
            <a:off x="4129075" y="3156953"/>
            <a:ext cx="2112009" cy="423734"/>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2FE219AE-A489-4072-96DC-CAC287C9654F}"/>
              </a:ext>
            </a:extLst>
          </p:cNvPr>
          <p:cNvCxnSpPr>
            <a:cxnSpLocks/>
          </p:cNvCxnSpPr>
          <p:nvPr/>
        </p:nvCxnSpPr>
        <p:spPr>
          <a:xfrm>
            <a:off x="1524466" y="3147421"/>
            <a:ext cx="1807569"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2D260292-77FD-4AE4-B87C-956C236D6AAC}"/>
              </a:ext>
            </a:extLst>
          </p:cNvPr>
          <p:cNvCxnSpPr>
            <a:cxnSpLocks/>
          </p:cNvCxnSpPr>
          <p:nvPr/>
        </p:nvCxnSpPr>
        <p:spPr>
          <a:xfrm>
            <a:off x="1524466" y="3564878"/>
            <a:ext cx="1807568"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75541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the default Source IP Persistence profile, or Create a new one</a:t>
            </a:r>
          </a:p>
          <a:p>
            <a:pPr lvl="1"/>
            <a:r>
              <a:rPr lang="en-US" dirty="0"/>
              <a:t>Under Networking – Load Balancing – Profiles </a:t>
            </a:r>
          </a:p>
          <a:p>
            <a:pPr lvl="2"/>
            <a:r>
              <a:rPr lang="en-US" dirty="0"/>
              <a:t>Add Persistence Profile – Source IP</a:t>
            </a:r>
          </a:p>
          <a:p>
            <a:pPr lvl="1"/>
            <a:endParaRPr lang="en-US" dirty="0"/>
          </a:p>
        </p:txBody>
      </p:sp>
      <p:pic>
        <p:nvPicPr>
          <p:cNvPr id="2" name="Picture 1">
            <a:extLst>
              <a:ext uri="{FF2B5EF4-FFF2-40B4-BE49-F238E27FC236}">
                <a16:creationId xmlns:a16="http://schemas.microsoft.com/office/drawing/2014/main" id="{F8C73E96-DE6C-418F-9B98-6AD564BBDE5B}"/>
              </a:ext>
            </a:extLst>
          </p:cNvPr>
          <p:cNvPicPr>
            <a:picLocks noChangeAspect="1"/>
          </p:cNvPicPr>
          <p:nvPr/>
        </p:nvPicPr>
        <p:blipFill>
          <a:blip r:embed="rId3"/>
          <a:stretch>
            <a:fillRect/>
          </a:stretch>
        </p:blipFill>
        <p:spPr>
          <a:xfrm>
            <a:off x="1307184" y="2785435"/>
            <a:ext cx="9963150" cy="332422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Layer4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Persistence - Source-IP Persistence (2/3)</a:t>
            </a:r>
          </a:p>
        </p:txBody>
      </p:sp>
      <p:sp>
        <p:nvSpPr>
          <p:cNvPr id="8" name="TextBox 7">
            <a:extLst>
              <a:ext uri="{FF2B5EF4-FFF2-40B4-BE49-F238E27FC236}">
                <a16:creationId xmlns:a16="http://schemas.microsoft.com/office/drawing/2014/main" id="{FD779368-FEB5-4D77-963D-73E5A38DF7AA}"/>
              </a:ext>
            </a:extLst>
          </p:cNvPr>
          <p:cNvSpPr txBox="1"/>
          <p:nvPr/>
        </p:nvSpPr>
        <p:spPr>
          <a:xfrm>
            <a:off x="6898887" y="2575642"/>
            <a:ext cx="2587084"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Same Source IP Persistence Table is shared among different VIP</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7181385" y="2975752"/>
            <a:ext cx="1011044" cy="113533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4FF0E97-4851-430E-8C9B-78A8B23CF145}"/>
              </a:ext>
            </a:extLst>
          </p:cNvPr>
          <p:cNvSpPr txBox="1"/>
          <p:nvPr/>
        </p:nvSpPr>
        <p:spPr>
          <a:xfrm>
            <a:off x="9318943" y="5340656"/>
            <a:ext cx="2642070" cy="400110"/>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How long an idle client entry remains in the Source IP Persistence Table.</a:t>
            </a:r>
          </a:p>
        </p:txBody>
      </p:sp>
      <p:cxnSp>
        <p:nvCxnSpPr>
          <p:cNvPr id="18" name="Straight Arrow Connector 17">
            <a:extLst>
              <a:ext uri="{FF2B5EF4-FFF2-40B4-BE49-F238E27FC236}">
                <a16:creationId xmlns:a16="http://schemas.microsoft.com/office/drawing/2014/main" id="{12AE3053-7552-4586-9FCB-0D2A18ACEA26}"/>
              </a:ext>
            </a:extLst>
          </p:cNvPr>
          <p:cNvCxnSpPr>
            <a:cxnSpLocks/>
            <a:stCxn id="17" idx="0"/>
          </p:cNvCxnSpPr>
          <p:nvPr/>
        </p:nvCxnSpPr>
        <p:spPr bwMode="gray">
          <a:xfrm flipH="1" flipV="1">
            <a:off x="9121698" y="4676078"/>
            <a:ext cx="1518280" cy="66457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C2ACBCA-E2D6-41CE-9671-1161B6431E0E}"/>
              </a:ext>
            </a:extLst>
          </p:cNvPr>
          <p:cNvSpPr txBox="1"/>
          <p:nvPr/>
        </p:nvSpPr>
        <p:spPr>
          <a:xfrm>
            <a:off x="6397082" y="6045139"/>
            <a:ext cx="412595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Synchronize Source IP Persistence Table with LB Standby.</a:t>
            </a:r>
          </a:p>
          <a:p>
            <a:pPr lvl="0">
              <a:defRPr/>
            </a:pPr>
            <a:r>
              <a:rPr lang="en-US" sz="1000" dirty="0">
                <a:solidFill>
                  <a:schemeClr val="tx2"/>
                </a:solidFill>
                <a:latin typeface="Calibri" panose="020F0502020204030204" pitchFamily="34" charset="0"/>
              </a:rPr>
              <a:t>So even in case of LB failover, Client IP persistence remains.</a:t>
            </a:r>
          </a:p>
        </p:txBody>
      </p:sp>
      <p:cxnSp>
        <p:nvCxnSpPr>
          <p:cNvPr id="21" name="Straight Arrow Connector 20">
            <a:extLst>
              <a:ext uri="{FF2B5EF4-FFF2-40B4-BE49-F238E27FC236}">
                <a16:creationId xmlns:a16="http://schemas.microsoft.com/office/drawing/2014/main" id="{F1CD9664-B09F-45CF-87E6-7C0F43EE00E7}"/>
              </a:ext>
            </a:extLst>
          </p:cNvPr>
          <p:cNvCxnSpPr>
            <a:cxnSpLocks/>
            <a:stCxn id="20" idx="0"/>
          </p:cNvCxnSpPr>
          <p:nvPr/>
        </p:nvCxnSpPr>
        <p:spPr bwMode="gray">
          <a:xfrm flipV="1">
            <a:off x="8460057" y="5181600"/>
            <a:ext cx="353243" cy="86353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D442C47D-C9F7-44D9-B023-40D80DF133AE}"/>
              </a:ext>
            </a:extLst>
          </p:cNvPr>
          <p:cNvSpPr txBox="1"/>
          <p:nvPr/>
        </p:nvSpPr>
        <p:spPr>
          <a:xfrm>
            <a:off x="81776" y="4482791"/>
            <a:ext cx="2153924" cy="1631216"/>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 With this option enabled:</a:t>
            </a:r>
          </a:p>
          <a:p>
            <a:pPr lvl="0">
              <a:defRPr/>
            </a:pPr>
            <a:r>
              <a:rPr lang="en-US" sz="1000" dirty="0">
                <a:solidFill>
                  <a:schemeClr val="tx2"/>
                </a:solidFill>
                <a:latin typeface="Calibri" panose="020F0502020204030204" pitchFamily="34" charset="0"/>
              </a:rPr>
              <a:t>If Source IP Persistence Table is full, then oldest entry is replaced by new entry</a:t>
            </a:r>
          </a:p>
          <a:p>
            <a:pPr lvl="0">
              <a:defRPr/>
            </a:pPr>
            <a:r>
              <a:rPr lang="en-US" sz="1000" dirty="0">
                <a:solidFill>
                  <a:schemeClr val="tx2"/>
                </a:solidFill>
                <a:latin typeface="Calibri" panose="020F0502020204030204" pitchFamily="34" charset="0"/>
              </a:rPr>
              <a:t>. With this option disabled:</a:t>
            </a:r>
          </a:p>
          <a:p>
            <a:pPr lvl="0">
              <a:defRPr/>
            </a:pPr>
            <a:r>
              <a:rPr lang="en-US" sz="1000" dirty="0">
                <a:solidFill>
                  <a:schemeClr val="tx2"/>
                </a:solidFill>
                <a:latin typeface="Calibri" panose="020F0502020204030204" pitchFamily="34" charset="0"/>
              </a:rPr>
              <a:t>If Source IP Persistence Table is full, new client connection will be rejected</a:t>
            </a:r>
          </a:p>
          <a:p>
            <a:pPr lvl="0">
              <a:defRPr/>
            </a:pPr>
            <a:endParaRPr lang="en-US" sz="1000" dirty="0">
              <a:solidFill>
                <a:schemeClr val="tx2"/>
              </a:solidFill>
              <a:latin typeface="Calibri" panose="020F0502020204030204" pitchFamily="34" charset="0"/>
            </a:endParaRPr>
          </a:p>
          <a:p>
            <a:pPr lvl="0">
              <a:defRPr/>
            </a:pPr>
            <a:r>
              <a:rPr lang="en-US" sz="1000" dirty="0">
                <a:solidFill>
                  <a:schemeClr val="tx2"/>
                </a:solidFill>
                <a:latin typeface="Calibri" panose="020F0502020204030204" pitchFamily="34" charset="0"/>
              </a:rPr>
              <a:t>Size of the Source-IP Persistence table in the Notes.</a:t>
            </a:r>
          </a:p>
        </p:txBody>
      </p:sp>
      <p:cxnSp>
        <p:nvCxnSpPr>
          <p:cNvPr id="27" name="Straight Arrow Connector 26">
            <a:extLst>
              <a:ext uri="{FF2B5EF4-FFF2-40B4-BE49-F238E27FC236}">
                <a16:creationId xmlns:a16="http://schemas.microsoft.com/office/drawing/2014/main" id="{D0353F15-94C8-414A-9EA2-7B011AC1C4CF}"/>
              </a:ext>
            </a:extLst>
          </p:cNvPr>
          <p:cNvCxnSpPr>
            <a:cxnSpLocks/>
            <a:stCxn id="26" idx="3"/>
          </p:cNvCxnSpPr>
          <p:nvPr/>
        </p:nvCxnSpPr>
        <p:spPr bwMode="gray">
          <a:xfrm flipV="1">
            <a:off x="2235700" y="5077523"/>
            <a:ext cx="1407032" cy="2208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68725EB7-E7F0-4BB6-B6CC-C414E93D8A54}"/>
              </a:ext>
            </a:extLst>
          </p:cNvPr>
          <p:cNvSpPr/>
          <p:nvPr/>
        </p:nvSpPr>
        <p:spPr>
          <a:xfrm>
            <a:off x="7196254" y="130175"/>
            <a:ext cx="4728954" cy="124514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7" name="Picture 6">
            <a:extLst>
              <a:ext uri="{FF2B5EF4-FFF2-40B4-BE49-F238E27FC236}">
                <a16:creationId xmlns:a16="http://schemas.microsoft.com/office/drawing/2014/main" id="{BC577E0C-88FC-42D9-B4B9-08887EB7D471}"/>
              </a:ext>
            </a:extLst>
          </p:cNvPr>
          <p:cNvPicPr>
            <a:picLocks noChangeAspect="1"/>
          </p:cNvPicPr>
          <p:nvPr/>
        </p:nvPicPr>
        <p:blipFill rotWithShape="1">
          <a:blip r:embed="rId4"/>
          <a:srcRect r="3494"/>
          <a:stretch/>
        </p:blipFill>
        <p:spPr>
          <a:xfrm>
            <a:off x="7255719" y="189482"/>
            <a:ext cx="4669489" cy="1137308"/>
          </a:xfrm>
          <a:prstGeom prst="rect">
            <a:avLst/>
          </a:prstGeom>
        </p:spPr>
      </p:pic>
    </p:spTree>
    <p:extLst>
      <p:ext uri="{BB962C8B-B14F-4D97-AF65-F5344CB8AC3E}">
        <p14:creationId xmlns:p14="http://schemas.microsoft.com/office/powerpoint/2010/main" val="3521231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CA0701FA-3FA1-5442-8608-95A40AC091B4}"/>
              </a:ext>
            </a:extLst>
          </p:cNvPr>
          <p:cNvPicPr>
            <a:picLocks/>
          </p:cNvPicPr>
          <p:nvPr/>
        </p:nvPicPr>
        <p:blipFill>
          <a:blip r:embed="rId2"/>
          <a:stretch>
            <a:fillRect/>
          </a:stretch>
        </p:blipFill>
        <p:spPr>
          <a:xfrm>
            <a:off x="1717120" y="2655395"/>
            <a:ext cx="9855200" cy="4066794"/>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Same configuration as "L4 VIP Minimum Configuration", with the extra configuration</a:t>
            </a:r>
          </a:p>
          <a:p>
            <a:pPr lvl="1"/>
            <a:r>
              <a:rPr lang="en-US" dirty="0"/>
              <a:t>Under Networking – Load Balancing – Virtual Servers </a:t>
            </a:r>
          </a:p>
          <a:p>
            <a:pPr lvl="2"/>
            <a:r>
              <a:rPr lang="en-US" dirty="0"/>
              <a:t>Add Virtual Server – L4 TCP</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Layer4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Persistence - Source-IP Persistence (3/3)</a:t>
            </a:r>
          </a:p>
        </p:txBody>
      </p:sp>
      <p:sp>
        <p:nvSpPr>
          <p:cNvPr id="27" name="TextBox 26">
            <a:extLst>
              <a:ext uri="{FF2B5EF4-FFF2-40B4-BE49-F238E27FC236}">
                <a16:creationId xmlns:a16="http://schemas.microsoft.com/office/drawing/2014/main" id="{2EB0FE91-954C-44F2-851B-589FB641C7C6}"/>
              </a:ext>
            </a:extLst>
          </p:cNvPr>
          <p:cNvSpPr txBox="1"/>
          <p:nvPr/>
        </p:nvSpPr>
        <p:spPr>
          <a:xfrm>
            <a:off x="839969" y="4214844"/>
            <a:ext cx="1826911"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Source IP Persistence</a:t>
            </a:r>
          </a:p>
        </p:txBody>
      </p:sp>
      <p:cxnSp>
        <p:nvCxnSpPr>
          <p:cNvPr id="30" name="Straight Arrow Connector 29">
            <a:extLst>
              <a:ext uri="{FF2B5EF4-FFF2-40B4-BE49-F238E27FC236}">
                <a16:creationId xmlns:a16="http://schemas.microsoft.com/office/drawing/2014/main" id="{C67E6A75-B14F-42B4-AEDA-E36DB4E50524}"/>
              </a:ext>
            </a:extLst>
          </p:cNvPr>
          <p:cNvCxnSpPr>
            <a:cxnSpLocks/>
            <a:stCxn id="27" idx="3"/>
          </p:cNvCxnSpPr>
          <p:nvPr/>
        </p:nvCxnSpPr>
        <p:spPr bwMode="gray">
          <a:xfrm>
            <a:off x="2666880" y="4337955"/>
            <a:ext cx="1414051" cy="12311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BE8B1855-3389-4A7D-90AC-1A87ED464F30}"/>
              </a:ext>
            </a:extLst>
          </p:cNvPr>
          <p:cNvSpPr txBox="1"/>
          <p:nvPr/>
        </p:nvSpPr>
        <p:spPr>
          <a:xfrm>
            <a:off x="839969" y="4682297"/>
            <a:ext cx="1826911"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Source IP Persistence Profile</a:t>
            </a:r>
          </a:p>
        </p:txBody>
      </p:sp>
      <p:cxnSp>
        <p:nvCxnSpPr>
          <p:cNvPr id="42" name="Straight Arrow Connector 41">
            <a:extLst>
              <a:ext uri="{FF2B5EF4-FFF2-40B4-BE49-F238E27FC236}">
                <a16:creationId xmlns:a16="http://schemas.microsoft.com/office/drawing/2014/main" id="{5560EE89-0F88-499F-B424-00254A9A0C7F}"/>
              </a:ext>
            </a:extLst>
          </p:cNvPr>
          <p:cNvCxnSpPr>
            <a:cxnSpLocks/>
            <a:stCxn id="41" idx="3"/>
          </p:cNvCxnSpPr>
          <p:nvPr/>
        </p:nvCxnSpPr>
        <p:spPr bwMode="gray">
          <a:xfrm flipV="1">
            <a:off x="2666880" y="4801088"/>
            <a:ext cx="1414051" cy="432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5A91B7A3-4A69-476E-A280-AA74338CC132}"/>
              </a:ext>
            </a:extLst>
          </p:cNvPr>
          <p:cNvSpPr/>
          <p:nvPr/>
        </p:nvSpPr>
        <p:spPr>
          <a:xfrm>
            <a:off x="7196254" y="130175"/>
            <a:ext cx="4728954" cy="124514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 name="Rectangle 15">
            <a:extLst>
              <a:ext uri="{FF2B5EF4-FFF2-40B4-BE49-F238E27FC236}">
                <a16:creationId xmlns:a16="http://schemas.microsoft.com/office/drawing/2014/main" id="{F0721E59-6CF2-4010-B7C3-2C54C35A40D0}"/>
              </a:ext>
            </a:extLst>
          </p:cNvPr>
          <p:cNvSpPr/>
          <p:nvPr/>
        </p:nvSpPr>
        <p:spPr>
          <a:xfrm>
            <a:off x="7196254" y="130175"/>
            <a:ext cx="4728954" cy="124514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7" name="Picture 16">
            <a:extLst>
              <a:ext uri="{FF2B5EF4-FFF2-40B4-BE49-F238E27FC236}">
                <a16:creationId xmlns:a16="http://schemas.microsoft.com/office/drawing/2014/main" id="{D06D6ACC-C591-4839-AE97-C409F9B1DFDD}"/>
              </a:ext>
            </a:extLst>
          </p:cNvPr>
          <p:cNvPicPr>
            <a:picLocks noChangeAspect="1"/>
          </p:cNvPicPr>
          <p:nvPr/>
        </p:nvPicPr>
        <p:blipFill rotWithShape="1">
          <a:blip r:embed="rId3"/>
          <a:srcRect r="3494"/>
          <a:stretch/>
        </p:blipFill>
        <p:spPr>
          <a:xfrm>
            <a:off x="7255719" y="189482"/>
            <a:ext cx="4669489" cy="1137308"/>
          </a:xfrm>
          <a:prstGeom prst="rect">
            <a:avLst/>
          </a:prstGeom>
        </p:spPr>
      </p:pic>
    </p:spTree>
    <p:extLst>
      <p:ext uri="{BB962C8B-B14F-4D97-AF65-F5344CB8AC3E}">
        <p14:creationId xmlns:p14="http://schemas.microsoft.com/office/powerpoint/2010/main" val="3861738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Layer4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Allow a simple configuration of a single VIP + Pool for the use case of application running on multiple ports</a:t>
            </a:r>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Port Range (1/2)</a:t>
            </a:r>
          </a:p>
        </p:txBody>
      </p:sp>
      <p:cxnSp>
        <p:nvCxnSpPr>
          <p:cNvPr id="130" name="Straight Arrow Connector 129">
            <a:extLst>
              <a:ext uri="{FF2B5EF4-FFF2-40B4-BE49-F238E27FC236}">
                <a16:creationId xmlns:a16="http://schemas.microsoft.com/office/drawing/2014/main" id="{A6EF7C12-445D-4CB6-AD2D-F111F53ED3BE}"/>
              </a:ext>
            </a:extLst>
          </p:cNvPr>
          <p:cNvCxnSpPr>
            <a:cxnSpLocks/>
          </p:cNvCxnSpPr>
          <p:nvPr/>
        </p:nvCxnSpPr>
        <p:spPr>
          <a:xfrm flipV="1">
            <a:off x="4129075" y="3073484"/>
            <a:ext cx="1990375" cy="87078"/>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AD21BE0B-F0D8-4361-A612-D24EAA34B2D9}"/>
              </a:ext>
            </a:extLst>
          </p:cNvPr>
          <p:cNvGrpSpPr/>
          <p:nvPr/>
        </p:nvGrpSpPr>
        <p:grpSpPr>
          <a:xfrm>
            <a:off x="3328720" y="3047982"/>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718934" y="2911436"/>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cxnSp>
        <p:nvCxnSpPr>
          <p:cNvPr id="161" name="Straight Arrow Connector 160">
            <a:extLst>
              <a:ext uri="{FF2B5EF4-FFF2-40B4-BE49-F238E27FC236}">
                <a16:creationId xmlns:a16="http://schemas.microsoft.com/office/drawing/2014/main" id="{08D82227-331D-4EB8-8D85-A15CD0959DAD}"/>
              </a:ext>
            </a:extLst>
          </p:cNvPr>
          <p:cNvCxnSpPr>
            <a:cxnSpLocks/>
          </p:cNvCxnSpPr>
          <p:nvPr/>
        </p:nvCxnSpPr>
        <p:spPr>
          <a:xfrm flipV="1">
            <a:off x="4129075" y="3580687"/>
            <a:ext cx="1990375" cy="1"/>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62" name="TextBox 161">
            <a:extLst>
              <a:ext uri="{FF2B5EF4-FFF2-40B4-BE49-F238E27FC236}">
                <a16:creationId xmlns:a16="http://schemas.microsoft.com/office/drawing/2014/main" id="{9DF6BEB2-7B68-44BB-9082-97467B6FAB3C}"/>
              </a:ext>
            </a:extLst>
          </p:cNvPr>
          <p:cNvSpPr txBox="1"/>
          <p:nvPr/>
        </p:nvSpPr>
        <p:spPr>
          <a:xfrm>
            <a:off x="1788492" y="2574481"/>
            <a:ext cx="1112805" cy="523220"/>
          </a:xfrm>
          <a:prstGeom prst="rect">
            <a:avLst/>
          </a:prstGeom>
          <a:noFill/>
        </p:spPr>
        <p:txBody>
          <a:bodyPr wrap="none" rtlCol="0" anchor="b">
            <a:spAutoFit/>
          </a:bodyPr>
          <a:lstStyle/>
          <a:p>
            <a:r>
              <a:rPr lang="en-US" sz="1400" dirty="0">
                <a:solidFill>
                  <a:schemeClr val="accent2"/>
                </a:solidFill>
                <a:latin typeface="Calibri" panose="020F0502020204030204" pitchFamily="34" charset="0"/>
              </a:rPr>
              <a:t>Connection1</a:t>
            </a:r>
          </a:p>
          <a:p>
            <a:r>
              <a:rPr lang="en-US" sz="1400" dirty="0">
                <a:solidFill>
                  <a:schemeClr val="accent2"/>
                </a:solidFill>
                <a:latin typeface="Calibri" panose="020F0502020204030204" pitchFamily="34" charset="0"/>
              </a:rPr>
              <a:t>to VIP</a:t>
            </a:r>
            <a:r>
              <a:rPr lang="en-US" sz="1400" dirty="0">
                <a:solidFill>
                  <a:srgbClr val="FF0000"/>
                </a:solidFill>
                <a:latin typeface="Calibri" panose="020F0502020204030204" pitchFamily="34" charset="0"/>
              </a:rPr>
              <a:t>:80</a:t>
            </a:r>
          </a:p>
        </p:txBody>
      </p:sp>
      <p:sp>
        <p:nvSpPr>
          <p:cNvPr id="163" name="TextBox 162">
            <a:extLst>
              <a:ext uri="{FF2B5EF4-FFF2-40B4-BE49-F238E27FC236}">
                <a16:creationId xmlns:a16="http://schemas.microsoft.com/office/drawing/2014/main" id="{5BBA42A3-B414-41B0-9F7C-41270656D105}"/>
              </a:ext>
            </a:extLst>
          </p:cNvPr>
          <p:cNvSpPr txBox="1"/>
          <p:nvPr/>
        </p:nvSpPr>
        <p:spPr>
          <a:xfrm>
            <a:off x="1767652" y="3612794"/>
            <a:ext cx="1112805" cy="523220"/>
          </a:xfrm>
          <a:prstGeom prst="rect">
            <a:avLst/>
          </a:prstGeom>
          <a:noFill/>
        </p:spPr>
        <p:txBody>
          <a:bodyPr wrap="none" rtlCol="0">
            <a:spAutoFit/>
          </a:bodyPr>
          <a:lstStyle/>
          <a:p>
            <a:r>
              <a:rPr lang="en-US" sz="1400" dirty="0">
                <a:solidFill>
                  <a:schemeClr val="accent2"/>
                </a:solidFill>
                <a:latin typeface="Calibri" panose="020F0502020204030204" pitchFamily="34" charset="0"/>
              </a:rPr>
              <a:t>Connection2</a:t>
            </a:r>
          </a:p>
          <a:p>
            <a:r>
              <a:rPr lang="en-US" sz="1400" dirty="0">
                <a:solidFill>
                  <a:schemeClr val="accent2"/>
                </a:solidFill>
                <a:latin typeface="Calibri" panose="020F0502020204030204" pitchFamily="34" charset="0"/>
              </a:rPr>
              <a:t>To VIP</a:t>
            </a:r>
            <a:r>
              <a:rPr lang="en-US" sz="1400" dirty="0">
                <a:solidFill>
                  <a:srgbClr val="FF0000"/>
                </a:solidFill>
                <a:latin typeface="Calibri" panose="020F0502020204030204" pitchFamily="34" charset="0"/>
              </a:rPr>
              <a:t>:81</a:t>
            </a:r>
          </a:p>
        </p:txBody>
      </p:sp>
      <p:sp>
        <p:nvSpPr>
          <p:cNvPr id="44" name="TextBox 43">
            <a:extLst>
              <a:ext uri="{FF2B5EF4-FFF2-40B4-BE49-F238E27FC236}">
                <a16:creationId xmlns:a16="http://schemas.microsoft.com/office/drawing/2014/main" id="{DCC58321-A004-49FD-9911-CC2273524AC1}"/>
              </a:ext>
            </a:extLst>
          </p:cNvPr>
          <p:cNvSpPr txBox="1"/>
          <p:nvPr/>
        </p:nvSpPr>
        <p:spPr>
          <a:xfrm>
            <a:off x="2953167" y="3732311"/>
            <a:ext cx="1407373" cy="707886"/>
          </a:xfrm>
          <a:prstGeom prst="rect">
            <a:avLst/>
          </a:prstGeom>
          <a:noFill/>
        </p:spPr>
        <p:txBody>
          <a:bodyPr wrap="none" rtlCol="0">
            <a:spAutoFit/>
          </a:bodyPr>
          <a:lstStyle/>
          <a:p>
            <a:pPr algn="ctr"/>
            <a:r>
              <a:rPr lang="en-US" sz="1400" dirty="0">
                <a:solidFill>
                  <a:schemeClr val="accent1"/>
                </a:solidFill>
                <a:latin typeface="Calibri" panose="020F0502020204030204" pitchFamily="34" charset="0"/>
              </a:rPr>
              <a:t>VIP L4</a:t>
            </a:r>
          </a:p>
          <a:p>
            <a:pPr algn="ctr"/>
            <a:r>
              <a:rPr lang="en-US" sz="1400" dirty="0" err="1">
                <a:solidFill>
                  <a:schemeClr val="accent1"/>
                </a:solidFill>
                <a:latin typeface="Calibri" panose="020F0502020204030204" pitchFamily="34" charset="0"/>
              </a:rPr>
              <a:t>TCP:Port-Range</a:t>
            </a:r>
            <a:endParaRPr lang="en-US" sz="1400" dirty="0">
              <a:solidFill>
                <a:schemeClr val="accent1"/>
              </a:solidFill>
              <a:latin typeface="Calibri" panose="020F0502020204030204" pitchFamily="34" charset="0"/>
            </a:endParaRPr>
          </a:p>
          <a:p>
            <a:pPr algn="ctr"/>
            <a:r>
              <a:rPr lang="en-US" sz="1200" dirty="0">
                <a:solidFill>
                  <a:schemeClr val="accent1"/>
                </a:solidFill>
                <a:latin typeface="Calibri" panose="020F0502020204030204" pitchFamily="34" charset="0"/>
              </a:rPr>
              <a:t>(for instance 80-90)</a:t>
            </a:r>
          </a:p>
        </p:txBody>
      </p:sp>
      <p:sp>
        <p:nvSpPr>
          <p:cNvPr id="46" name="TextBox 45">
            <a:extLst>
              <a:ext uri="{FF2B5EF4-FFF2-40B4-BE49-F238E27FC236}">
                <a16:creationId xmlns:a16="http://schemas.microsoft.com/office/drawing/2014/main" id="{20828A1B-0005-4FDB-9D87-C44DCAE78015}"/>
              </a:ext>
            </a:extLst>
          </p:cNvPr>
          <p:cNvSpPr txBox="1"/>
          <p:nvPr/>
        </p:nvSpPr>
        <p:spPr>
          <a:xfrm>
            <a:off x="4447982" y="2719308"/>
            <a:ext cx="1020921" cy="307777"/>
          </a:xfrm>
          <a:prstGeom prst="rect">
            <a:avLst/>
          </a:prstGeom>
          <a:noFill/>
        </p:spPr>
        <p:txBody>
          <a:bodyPr wrap="none" rtlCol="0" anchor="b">
            <a:spAutoFit/>
          </a:bodyPr>
          <a:lstStyle/>
          <a:p>
            <a:r>
              <a:rPr lang="en-US" sz="1400" dirty="0">
                <a:solidFill>
                  <a:schemeClr val="accent2"/>
                </a:solidFill>
                <a:latin typeface="Calibri" panose="020F0502020204030204" pitchFamily="34" charset="0"/>
              </a:rPr>
              <a:t>to Pool1</a:t>
            </a:r>
            <a:r>
              <a:rPr lang="en-US" sz="1400" dirty="0">
                <a:solidFill>
                  <a:srgbClr val="FF0000"/>
                </a:solidFill>
                <a:latin typeface="Calibri" panose="020F0502020204030204" pitchFamily="34" charset="0"/>
              </a:rPr>
              <a:t>:80</a:t>
            </a:r>
          </a:p>
        </p:txBody>
      </p:sp>
      <p:grpSp>
        <p:nvGrpSpPr>
          <p:cNvPr id="47" name="Group 46">
            <a:extLst>
              <a:ext uri="{FF2B5EF4-FFF2-40B4-BE49-F238E27FC236}">
                <a16:creationId xmlns:a16="http://schemas.microsoft.com/office/drawing/2014/main" id="{23FAE397-CD0A-42A2-93B9-AC708CA39CB7}"/>
              </a:ext>
            </a:extLst>
          </p:cNvPr>
          <p:cNvGrpSpPr>
            <a:grpSpLocks noChangeAspect="1"/>
          </p:cNvGrpSpPr>
          <p:nvPr/>
        </p:nvGrpSpPr>
        <p:grpSpPr>
          <a:xfrm>
            <a:off x="366337" y="2931068"/>
            <a:ext cx="731520" cy="731520"/>
            <a:chOff x="609600" y="1371441"/>
            <a:chExt cx="1828959" cy="1828959"/>
          </a:xfrm>
        </p:grpSpPr>
        <p:sp>
          <p:nvSpPr>
            <p:cNvPr id="48" name="Oval 47">
              <a:extLst>
                <a:ext uri="{FF2B5EF4-FFF2-40B4-BE49-F238E27FC236}">
                  <a16:creationId xmlns:a16="http://schemas.microsoft.com/office/drawing/2014/main" id="{0BB0E9F6-9591-440C-AD3A-D2AF3C4EEDFB}"/>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49" name="Freeform 5">
              <a:extLst>
                <a:ext uri="{FF2B5EF4-FFF2-40B4-BE49-F238E27FC236}">
                  <a16:creationId xmlns:a16="http://schemas.microsoft.com/office/drawing/2014/main" id="{5B0388F9-3746-48C3-B1E6-91CDB4C212C1}"/>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cxnSp>
        <p:nvCxnSpPr>
          <p:cNvPr id="50" name="Straight Connector 49">
            <a:extLst>
              <a:ext uri="{FF2B5EF4-FFF2-40B4-BE49-F238E27FC236}">
                <a16:creationId xmlns:a16="http://schemas.microsoft.com/office/drawing/2014/main" id="{D877FF4F-EE81-4BBE-BBE7-22EE02D6751C}"/>
              </a:ext>
            </a:extLst>
          </p:cNvPr>
          <p:cNvCxnSpPr>
            <a:cxnSpLocks/>
            <a:endCxn id="55" idx="2"/>
          </p:cNvCxnSpPr>
          <p:nvPr/>
        </p:nvCxnSpPr>
        <p:spPr bwMode="auto">
          <a:xfrm>
            <a:off x="5753655" y="2997347"/>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53AA20BF-3B9E-4B97-B4F4-73A4473A33BC}"/>
              </a:ext>
            </a:extLst>
          </p:cNvPr>
          <p:cNvCxnSpPr>
            <a:cxnSpLocks/>
          </p:cNvCxnSpPr>
          <p:nvPr/>
        </p:nvCxnSpPr>
        <p:spPr>
          <a:xfrm>
            <a:off x="5765130" y="2820340"/>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3D43131-CF98-4F56-A9B8-6263E84E0989}"/>
              </a:ext>
            </a:extLst>
          </p:cNvPr>
          <p:cNvCxnSpPr>
            <a:cxnSpLocks/>
            <a:endCxn id="56" idx="2"/>
          </p:cNvCxnSpPr>
          <p:nvPr/>
        </p:nvCxnSpPr>
        <p:spPr bwMode="auto">
          <a:xfrm flipV="1">
            <a:off x="5753386" y="3451599"/>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5BA7BA6A-C996-41A2-9125-3CE919EA64C7}"/>
              </a:ext>
            </a:extLst>
          </p:cNvPr>
          <p:cNvCxnSpPr>
            <a:cxnSpLocks/>
            <a:endCxn id="57" idx="2"/>
          </p:cNvCxnSpPr>
          <p:nvPr/>
        </p:nvCxnSpPr>
        <p:spPr bwMode="auto">
          <a:xfrm>
            <a:off x="5753386" y="3911747"/>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54" name="Rounded Rectangle 109">
            <a:extLst>
              <a:ext uri="{FF2B5EF4-FFF2-40B4-BE49-F238E27FC236}">
                <a16:creationId xmlns:a16="http://schemas.microsoft.com/office/drawing/2014/main" id="{0CFF7165-7EBC-4210-AD9D-E16BEEE41F30}"/>
              </a:ext>
            </a:extLst>
          </p:cNvPr>
          <p:cNvSpPr/>
          <p:nvPr/>
        </p:nvSpPr>
        <p:spPr>
          <a:xfrm>
            <a:off x="6119450" y="2707256"/>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55" name="Oval 54">
            <a:extLst>
              <a:ext uri="{FF2B5EF4-FFF2-40B4-BE49-F238E27FC236}">
                <a16:creationId xmlns:a16="http://schemas.microsoft.com/office/drawing/2014/main" id="{9676E474-FCE9-4DC7-BDE5-3B69CED5D699}"/>
              </a:ext>
            </a:extLst>
          </p:cNvPr>
          <p:cNvSpPr>
            <a:spLocks noChangeAspect="1"/>
          </p:cNvSpPr>
          <p:nvPr/>
        </p:nvSpPr>
        <p:spPr>
          <a:xfrm>
            <a:off x="6241084" y="281819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6" name="Oval 55">
            <a:extLst>
              <a:ext uri="{FF2B5EF4-FFF2-40B4-BE49-F238E27FC236}">
                <a16:creationId xmlns:a16="http://schemas.microsoft.com/office/drawing/2014/main" id="{DC94FB0E-6360-4388-A1B6-E48FDB191C19}"/>
              </a:ext>
            </a:extLst>
          </p:cNvPr>
          <p:cNvSpPr>
            <a:spLocks noChangeAspect="1"/>
          </p:cNvSpPr>
          <p:nvPr/>
        </p:nvSpPr>
        <p:spPr>
          <a:xfrm>
            <a:off x="6241084" y="326871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7" name="Oval 56">
            <a:extLst>
              <a:ext uri="{FF2B5EF4-FFF2-40B4-BE49-F238E27FC236}">
                <a16:creationId xmlns:a16="http://schemas.microsoft.com/office/drawing/2014/main" id="{49FE23BC-880C-4391-BAF9-3B2952C9E760}"/>
              </a:ext>
            </a:extLst>
          </p:cNvPr>
          <p:cNvSpPr>
            <a:spLocks noChangeAspect="1"/>
          </p:cNvSpPr>
          <p:nvPr/>
        </p:nvSpPr>
        <p:spPr>
          <a:xfrm>
            <a:off x="6241084" y="3732665"/>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58" name="Straight Connector 57">
            <a:extLst>
              <a:ext uri="{FF2B5EF4-FFF2-40B4-BE49-F238E27FC236}">
                <a16:creationId xmlns:a16="http://schemas.microsoft.com/office/drawing/2014/main" id="{F4776C2D-E4E4-4895-82A6-EF982561523F}"/>
              </a:ext>
            </a:extLst>
          </p:cNvPr>
          <p:cNvCxnSpPr>
            <a:cxnSpLocks/>
          </p:cNvCxnSpPr>
          <p:nvPr/>
        </p:nvCxnSpPr>
        <p:spPr>
          <a:xfrm>
            <a:off x="1256232" y="3370976"/>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900D5D8-5244-4A4B-A22A-1562B91DB3E6}"/>
              </a:ext>
            </a:extLst>
          </p:cNvPr>
          <p:cNvCxnSpPr>
            <a:cxnSpLocks/>
          </p:cNvCxnSpPr>
          <p:nvPr/>
        </p:nvCxnSpPr>
        <p:spPr>
          <a:xfrm>
            <a:off x="3930968" y="3362431"/>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F2D95393-1AE7-4F32-8F94-632B160EBAED}"/>
              </a:ext>
            </a:extLst>
          </p:cNvPr>
          <p:cNvSpPr txBox="1"/>
          <p:nvPr/>
        </p:nvSpPr>
        <p:spPr>
          <a:xfrm>
            <a:off x="4411842" y="3662792"/>
            <a:ext cx="1020921" cy="307777"/>
          </a:xfrm>
          <a:prstGeom prst="rect">
            <a:avLst/>
          </a:prstGeom>
          <a:noFill/>
        </p:spPr>
        <p:txBody>
          <a:bodyPr wrap="none" rtlCol="0" anchor="b">
            <a:spAutoFit/>
          </a:bodyPr>
          <a:lstStyle/>
          <a:p>
            <a:r>
              <a:rPr lang="en-US" sz="1400" dirty="0">
                <a:solidFill>
                  <a:schemeClr val="accent2"/>
                </a:solidFill>
                <a:latin typeface="Calibri" panose="020F0502020204030204" pitchFamily="34" charset="0"/>
              </a:rPr>
              <a:t>to Pool2</a:t>
            </a:r>
            <a:r>
              <a:rPr lang="en-US" sz="1400" dirty="0">
                <a:solidFill>
                  <a:srgbClr val="FF0000"/>
                </a:solidFill>
                <a:latin typeface="Calibri" panose="020F0502020204030204" pitchFamily="34" charset="0"/>
              </a:rPr>
              <a:t>:81</a:t>
            </a:r>
          </a:p>
        </p:txBody>
      </p:sp>
      <p:cxnSp>
        <p:nvCxnSpPr>
          <p:cNvPr id="61" name="Straight Arrow Connector 60">
            <a:extLst>
              <a:ext uri="{FF2B5EF4-FFF2-40B4-BE49-F238E27FC236}">
                <a16:creationId xmlns:a16="http://schemas.microsoft.com/office/drawing/2014/main" id="{A6769D3D-A01C-4592-B829-B67072327EC9}"/>
              </a:ext>
            </a:extLst>
          </p:cNvPr>
          <p:cNvCxnSpPr>
            <a:cxnSpLocks/>
          </p:cNvCxnSpPr>
          <p:nvPr/>
        </p:nvCxnSpPr>
        <p:spPr>
          <a:xfrm>
            <a:off x="1524466" y="3147421"/>
            <a:ext cx="1807569"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E47A1A42-7350-46A2-BF69-E015DBA5D6E4}"/>
              </a:ext>
            </a:extLst>
          </p:cNvPr>
          <p:cNvCxnSpPr>
            <a:cxnSpLocks/>
          </p:cNvCxnSpPr>
          <p:nvPr/>
        </p:nvCxnSpPr>
        <p:spPr>
          <a:xfrm>
            <a:off x="1524466" y="3564878"/>
            <a:ext cx="1807568"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FF1C9E35-AA48-4345-8E96-5D979349E6CE}"/>
              </a:ext>
            </a:extLst>
          </p:cNvPr>
          <p:cNvSpPr txBox="1"/>
          <p:nvPr/>
        </p:nvSpPr>
        <p:spPr>
          <a:xfrm>
            <a:off x="6768985" y="2637484"/>
            <a:ext cx="1164250" cy="609398"/>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p>
          <a:p>
            <a:pPr fontAlgn="base">
              <a:spcBef>
                <a:spcPct val="0"/>
              </a:spcBef>
              <a:spcAft>
                <a:spcPct val="40000"/>
              </a:spcAft>
            </a:pPr>
            <a:r>
              <a:rPr lang="en-US" sz="1400" dirty="0">
                <a:solidFill>
                  <a:schemeClr val="accent1"/>
                </a:solidFill>
                <a:latin typeface="Calibri" panose="020F0502020204030204" pitchFamily="34" charset="0"/>
              </a:rPr>
              <a:t>TCP 80-90</a:t>
            </a:r>
            <a:endParaRPr lang="en-US" sz="2400" dirty="0">
              <a:solidFill>
                <a:schemeClr val="accent1"/>
              </a:solidFill>
              <a:latin typeface="Calibri" panose="020F0502020204030204" pitchFamily="34" charset="0"/>
            </a:endParaRPr>
          </a:p>
        </p:txBody>
      </p:sp>
    </p:spTree>
    <p:extLst>
      <p:ext uri="{BB962C8B-B14F-4D97-AF65-F5344CB8AC3E}">
        <p14:creationId xmlns:p14="http://schemas.microsoft.com/office/powerpoint/2010/main" val="1179851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9A34621-58F4-DC4D-9B0E-D51A7B3C8F13}"/>
              </a:ext>
            </a:extLst>
          </p:cNvPr>
          <p:cNvSpPr>
            <a:spLocks noGrp="1"/>
          </p:cNvSpPr>
          <p:nvPr>
            <p:ph type="title"/>
          </p:nvPr>
        </p:nvSpPr>
        <p:spPr/>
        <p:txBody>
          <a:bodyPr/>
          <a:lstStyle/>
          <a:p>
            <a:r>
              <a:rPr lang="en-US" dirty="0"/>
              <a:t>Load Balancing Supported Topologies (2/2)</a:t>
            </a:r>
          </a:p>
        </p:txBody>
      </p:sp>
      <p:sp>
        <p:nvSpPr>
          <p:cNvPr id="4" name="Text Placeholder 3">
            <a:extLst>
              <a:ext uri="{FF2B5EF4-FFF2-40B4-BE49-F238E27FC236}">
                <a16:creationId xmlns:a16="http://schemas.microsoft.com/office/drawing/2014/main" id="{E5DAB77C-D6EC-1A44-9F8A-56875EA7290C}"/>
              </a:ext>
            </a:extLst>
          </p:cNvPr>
          <p:cNvSpPr>
            <a:spLocks noGrp="1"/>
          </p:cNvSpPr>
          <p:nvPr>
            <p:ph type="body" sz="quarter" idx="17"/>
          </p:nvPr>
        </p:nvSpPr>
        <p:spPr>
          <a:xfrm>
            <a:off x="8380413" y="1600200"/>
            <a:ext cx="3726483" cy="4572000"/>
          </a:xfrm>
        </p:spPr>
        <p:txBody>
          <a:bodyPr tIns="182880" rIns="0"/>
          <a:lstStyle/>
          <a:p>
            <a:pPr lvl="0">
              <a:spcBef>
                <a:spcPts val="0"/>
              </a:spcBef>
              <a:buClr>
                <a:srgbClr val="717074">
                  <a:lumMod val="60000"/>
                  <a:lumOff val="40000"/>
                </a:srgbClr>
              </a:buClr>
              <a:buNone/>
            </a:pPr>
            <a:r>
              <a:rPr lang="en-US" sz="1600" dirty="0">
                <a:solidFill>
                  <a:srgbClr val="3F3F3F"/>
                </a:solidFill>
              </a:rPr>
              <a:t>Deploy dedicated One-Arm Tier-1 GW for Load Balancer</a:t>
            </a:r>
          </a:p>
          <a:p>
            <a:pPr lvl="0">
              <a:spcBef>
                <a:spcPts val="0"/>
              </a:spcBef>
              <a:buClr>
                <a:srgbClr val="717074">
                  <a:lumMod val="60000"/>
                  <a:lumOff val="40000"/>
                </a:srgbClr>
              </a:buClr>
              <a:buNone/>
            </a:pPr>
            <a:r>
              <a:rPr lang="en-US" sz="1400" i="1" dirty="0">
                <a:solidFill>
                  <a:srgbClr val="3F3F3F"/>
                </a:solidFill>
              </a:rPr>
              <a:t>    Note:  LB not available on Tier-0 GW</a:t>
            </a:r>
            <a:endParaRPr lang="en-US" sz="14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600" dirty="0">
                <a:solidFill>
                  <a:srgbClr val="3F3F3F"/>
                </a:solidFill>
              </a:rPr>
              <a:t>Can be deployed on Overlay or VLAN</a:t>
            </a: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600" dirty="0">
                <a:solidFill>
                  <a:srgbClr val="3F3F3F"/>
                </a:solidFill>
              </a:rPr>
              <a:t>LB-SNAT always required</a:t>
            </a: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a:spcBef>
                <a:spcPts val="0"/>
              </a:spcBef>
            </a:pPr>
            <a:r>
              <a:rPr lang="en-US" sz="1400" i="1" dirty="0"/>
              <a:t>Note: VIP can be placed in any subnet:</a:t>
            </a:r>
          </a:p>
          <a:p>
            <a:pPr marL="285750" lvl="0" indent="-285750">
              <a:spcBef>
                <a:spcPts val="0"/>
              </a:spcBef>
              <a:buFont typeface="Arial" panose="020B0604020202020204" pitchFamily="34" charset="0"/>
              <a:buChar char="•"/>
            </a:pPr>
            <a:r>
              <a:rPr lang="en-US" sz="1400" i="1" dirty="0"/>
              <a:t>Service Interface (CSP)</a:t>
            </a:r>
          </a:p>
          <a:p>
            <a:pPr marL="285750" lvl="0" indent="-285750">
              <a:spcBef>
                <a:spcPts val="0"/>
              </a:spcBef>
              <a:buFont typeface="Arial" panose="020B0604020202020204" pitchFamily="34" charset="0"/>
              <a:buChar char="•"/>
            </a:pPr>
            <a:r>
              <a:rPr lang="en-US" sz="1400" i="1" dirty="0"/>
              <a:t>A new dedicated network as a loopback interface (require manual routing advertisement)</a:t>
            </a:r>
          </a:p>
        </p:txBody>
      </p:sp>
      <p:sp>
        <p:nvSpPr>
          <p:cNvPr id="2" name="Content Placeholder 1">
            <a:extLst>
              <a:ext uri="{FF2B5EF4-FFF2-40B4-BE49-F238E27FC236}">
                <a16:creationId xmlns:a16="http://schemas.microsoft.com/office/drawing/2014/main" id="{8B141CC0-D306-7649-9D4A-E44291BE4F70}"/>
              </a:ext>
            </a:extLst>
          </p:cNvPr>
          <p:cNvSpPr>
            <a:spLocks noGrp="1"/>
          </p:cNvSpPr>
          <p:nvPr>
            <p:ph type="subTitle" idx="10"/>
          </p:nvPr>
        </p:nvSpPr>
        <p:spPr/>
        <p:txBody>
          <a:bodyPr/>
          <a:lstStyle/>
          <a:p>
            <a:r>
              <a:rPr lang="en-US" dirty="0"/>
              <a:t>LB OneArm Deployments</a:t>
            </a:r>
          </a:p>
        </p:txBody>
      </p:sp>
      <p:sp>
        <p:nvSpPr>
          <p:cNvPr id="78" name="TextBox 77">
            <a:extLst>
              <a:ext uri="{FF2B5EF4-FFF2-40B4-BE49-F238E27FC236}">
                <a16:creationId xmlns:a16="http://schemas.microsoft.com/office/drawing/2014/main" id="{1F40E2A1-8F24-4595-8893-ED332ED56505}"/>
              </a:ext>
            </a:extLst>
          </p:cNvPr>
          <p:cNvSpPr txBox="1"/>
          <p:nvPr/>
        </p:nvSpPr>
        <p:spPr>
          <a:xfrm>
            <a:off x="81927" y="1674965"/>
            <a:ext cx="2281587" cy="338554"/>
          </a:xfrm>
          <a:prstGeom prst="rect">
            <a:avLst/>
          </a:prstGeom>
          <a:ln w="19050">
            <a:solidFill>
              <a:schemeClr val="accent1"/>
            </a:solidFill>
          </a:ln>
        </p:spPr>
        <p:txBody>
          <a:bodyPr wrap="none" lIns="91440" tIns="45720" rIns="91440" bIns="45720" rtlCol="0">
            <a:spAutoFit/>
          </a:bodyPr>
          <a:lstStyle/>
          <a:p>
            <a:pPr>
              <a:spcAft>
                <a:spcPts val="600"/>
              </a:spcAft>
            </a:pPr>
            <a:r>
              <a:rPr lang="en-US" sz="1600" dirty="0">
                <a:solidFill>
                  <a:schemeClr val="accent1"/>
                </a:solidFill>
                <a:latin typeface="Calibri" panose="020F0502020204030204" pitchFamily="34" charset="0"/>
              </a:rPr>
              <a:t>LB OneArm Deployments</a:t>
            </a:r>
          </a:p>
        </p:txBody>
      </p:sp>
      <p:cxnSp>
        <p:nvCxnSpPr>
          <p:cNvPr id="79" name="Straight Connector 78">
            <a:extLst>
              <a:ext uri="{FF2B5EF4-FFF2-40B4-BE49-F238E27FC236}">
                <a16:creationId xmlns:a16="http://schemas.microsoft.com/office/drawing/2014/main" id="{80D84F79-7571-4E5C-BFAB-6F589E955780}"/>
              </a:ext>
            </a:extLst>
          </p:cNvPr>
          <p:cNvCxnSpPr>
            <a:cxnSpLocks/>
          </p:cNvCxnSpPr>
          <p:nvPr/>
        </p:nvCxnSpPr>
        <p:spPr bwMode="gray">
          <a:xfrm>
            <a:off x="185420" y="5201659"/>
            <a:ext cx="2068830" cy="0"/>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1B02A924-8565-40C5-90AB-C40020354BC3}"/>
              </a:ext>
            </a:extLst>
          </p:cNvPr>
          <p:cNvCxnSpPr>
            <a:cxnSpLocks/>
          </p:cNvCxnSpPr>
          <p:nvPr/>
        </p:nvCxnSpPr>
        <p:spPr bwMode="gray">
          <a:xfrm>
            <a:off x="1849628" y="5201658"/>
            <a:ext cx="0" cy="211851"/>
          </a:xfrm>
          <a:prstGeom prst="line">
            <a:avLst/>
          </a:prstGeom>
          <a:ln w="25400">
            <a:solidFill>
              <a:schemeClr val="tx1"/>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80554343-5B91-4779-A4A7-E8DD8CC87194}"/>
              </a:ext>
            </a:extLst>
          </p:cNvPr>
          <p:cNvCxnSpPr>
            <a:cxnSpLocks/>
            <a:stCxn id="93" idx="2"/>
          </p:cNvCxnSpPr>
          <p:nvPr/>
        </p:nvCxnSpPr>
        <p:spPr bwMode="gray">
          <a:xfrm>
            <a:off x="853839" y="4578255"/>
            <a:ext cx="0" cy="611189"/>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9380ABBC-3EFE-4C74-9A85-17CD47CE8B74}"/>
              </a:ext>
            </a:extLst>
          </p:cNvPr>
          <p:cNvCxnSpPr>
            <a:cxnSpLocks/>
            <a:stCxn id="86" idx="2"/>
            <a:endCxn id="93" idx="0"/>
          </p:cNvCxnSpPr>
          <p:nvPr/>
        </p:nvCxnSpPr>
        <p:spPr bwMode="gray">
          <a:xfrm>
            <a:off x="853839" y="3633379"/>
            <a:ext cx="0" cy="396236"/>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E4A55015-7ACF-4177-B4C7-DA71895EEFFC}"/>
              </a:ext>
            </a:extLst>
          </p:cNvPr>
          <p:cNvCxnSpPr>
            <a:cxnSpLocks/>
            <a:endCxn id="86" idx="0"/>
          </p:cNvCxnSpPr>
          <p:nvPr/>
        </p:nvCxnSpPr>
        <p:spPr bwMode="gray">
          <a:xfrm>
            <a:off x="853839" y="2881511"/>
            <a:ext cx="0" cy="203228"/>
          </a:xfrm>
          <a:prstGeom prst="line">
            <a:avLst/>
          </a:prstGeom>
          <a:ln w="25400">
            <a:solidFill>
              <a:schemeClr val="tx1"/>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5" name="Group 84">
            <a:extLst>
              <a:ext uri="{FF2B5EF4-FFF2-40B4-BE49-F238E27FC236}">
                <a16:creationId xmlns:a16="http://schemas.microsoft.com/office/drawing/2014/main" id="{0994059E-50EC-4F28-A5DF-1E1E11CBC257}"/>
              </a:ext>
            </a:extLst>
          </p:cNvPr>
          <p:cNvGrpSpPr>
            <a:grpSpLocks noChangeAspect="1"/>
          </p:cNvGrpSpPr>
          <p:nvPr/>
        </p:nvGrpSpPr>
        <p:grpSpPr>
          <a:xfrm>
            <a:off x="579519" y="3084739"/>
            <a:ext cx="548640" cy="548640"/>
            <a:chOff x="7736620" y="7009631"/>
            <a:chExt cx="4501800" cy="4503600"/>
          </a:xfrm>
          <a:solidFill>
            <a:schemeClr val="tx1"/>
          </a:solidFill>
        </p:grpSpPr>
        <p:sp>
          <p:nvSpPr>
            <p:cNvPr id="86" name="Freeform: Shape 1">
              <a:extLst>
                <a:ext uri="{FF2B5EF4-FFF2-40B4-BE49-F238E27FC236}">
                  <a16:creationId xmlns:a16="http://schemas.microsoft.com/office/drawing/2014/main" id="{E1EE2370-E943-4301-975B-B38FA58B0B69}"/>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87" name="Freeform: Shape 2">
              <a:extLst>
                <a:ext uri="{FF2B5EF4-FFF2-40B4-BE49-F238E27FC236}">
                  <a16:creationId xmlns:a16="http://schemas.microsoft.com/office/drawing/2014/main" id="{2E346015-CA44-44E9-993A-AA8C647FFF1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88" name="Freeform: Shape 3">
              <a:extLst>
                <a:ext uri="{FF2B5EF4-FFF2-40B4-BE49-F238E27FC236}">
                  <a16:creationId xmlns:a16="http://schemas.microsoft.com/office/drawing/2014/main" id="{639B5F56-9E7A-40AB-8D30-D2A95ACD4D45}"/>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89" name="Freeform: Shape 4">
              <a:extLst>
                <a:ext uri="{FF2B5EF4-FFF2-40B4-BE49-F238E27FC236}">
                  <a16:creationId xmlns:a16="http://schemas.microsoft.com/office/drawing/2014/main" id="{4CCEDC54-1E9C-425C-BC12-35F864AD0A72}"/>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90" name="Freeform: Shape 5">
              <a:extLst>
                <a:ext uri="{FF2B5EF4-FFF2-40B4-BE49-F238E27FC236}">
                  <a16:creationId xmlns:a16="http://schemas.microsoft.com/office/drawing/2014/main" id="{33FCC80A-3355-4471-B534-C871407D9D48}"/>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grpSp>
      <p:sp>
        <p:nvSpPr>
          <p:cNvPr id="91" name="TextBox 90">
            <a:extLst>
              <a:ext uri="{FF2B5EF4-FFF2-40B4-BE49-F238E27FC236}">
                <a16:creationId xmlns:a16="http://schemas.microsoft.com/office/drawing/2014/main" id="{6B88D3C5-299B-4500-A27E-46E88EBA0E0A}"/>
              </a:ext>
            </a:extLst>
          </p:cNvPr>
          <p:cNvSpPr txBox="1"/>
          <p:nvPr/>
        </p:nvSpPr>
        <p:spPr>
          <a:xfrm>
            <a:off x="394362" y="3598928"/>
            <a:ext cx="360996" cy="184666"/>
          </a:xfrm>
          <a:prstGeom prst="rect">
            <a:avLst/>
          </a:prstGeom>
        </p:spPr>
        <p:txBody>
          <a:bodyPr wrap="none" lIns="0" tIns="0" rIns="0" bIns="0" rtlCol="0">
            <a:spAutoFit/>
          </a:bodyPr>
          <a:lstStyle/>
          <a:p>
            <a:pPr algn="r">
              <a:spcAft>
                <a:spcPts val="600"/>
              </a:spcAft>
            </a:pPr>
            <a:r>
              <a:rPr lang="en-US" sz="1200" dirty="0">
                <a:latin typeface="Calibri" panose="020F0502020204030204" pitchFamily="34" charset="0"/>
              </a:rPr>
              <a:t>Tier-0</a:t>
            </a:r>
          </a:p>
        </p:txBody>
      </p:sp>
      <p:grpSp>
        <p:nvGrpSpPr>
          <p:cNvPr id="92" name="Group 91">
            <a:extLst>
              <a:ext uri="{FF2B5EF4-FFF2-40B4-BE49-F238E27FC236}">
                <a16:creationId xmlns:a16="http://schemas.microsoft.com/office/drawing/2014/main" id="{64E72813-756D-4085-A27B-F81E524AC65D}"/>
              </a:ext>
            </a:extLst>
          </p:cNvPr>
          <p:cNvGrpSpPr>
            <a:grpSpLocks noChangeAspect="1"/>
          </p:cNvGrpSpPr>
          <p:nvPr/>
        </p:nvGrpSpPr>
        <p:grpSpPr>
          <a:xfrm>
            <a:off x="579519" y="4029615"/>
            <a:ext cx="548640" cy="548640"/>
            <a:chOff x="7736620" y="7009631"/>
            <a:chExt cx="4501800" cy="4503600"/>
          </a:xfrm>
          <a:solidFill>
            <a:schemeClr val="tx1"/>
          </a:solidFill>
        </p:grpSpPr>
        <p:sp>
          <p:nvSpPr>
            <p:cNvPr id="93" name="Freeform: Shape 1">
              <a:extLst>
                <a:ext uri="{FF2B5EF4-FFF2-40B4-BE49-F238E27FC236}">
                  <a16:creationId xmlns:a16="http://schemas.microsoft.com/office/drawing/2014/main" id="{52193002-BB1D-4897-95AA-5CF984B76444}"/>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94" name="Freeform: Shape 2">
              <a:extLst>
                <a:ext uri="{FF2B5EF4-FFF2-40B4-BE49-F238E27FC236}">
                  <a16:creationId xmlns:a16="http://schemas.microsoft.com/office/drawing/2014/main" id="{183E4B00-9DBD-487E-80AF-8C2F827DBA26}"/>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95" name="Freeform: Shape 3">
              <a:extLst>
                <a:ext uri="{FF2B5EF4-FFF2-40B4-BE49-F238E27FC236}">
                  <a16:creationId xmlns:a16="http://schemas.microsoft.com/office/drawing/2014/main" id="{EDE0B9B6-AFCA-476F-AE94-579C5D43B249}"/>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96" name="Freeform: Shape 4">
              <a:extLst>
                <a:ext uri="{FF2B5EF4-FFF2-40B4-BE49-F238E27FC236}">
                  <a16:creationId xmlns:a16="http://schemas.microsoft.com/office/drawing/2014/main" id="{D835AC9A-56A7-4416-8860-3E6C0AAEAC79}"/>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97" name="Freeform: Shape 5">
              <a:extLst>
                <a:ext uri="{FF2B5EF4-FFF2-40B4-BE49-F238E27FC236}">
                  <a16:creationId xmlns:a16="http://schemas.microsoft.com/office/drawing/2014/main" id="{3E7FBDC8-EB4C-4334-B96E-44E8997E392E}"/>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grpSp>
      <p:sp>
        <p:nvSpPr>
          <p:cNvPr id="98" name="TextBox 97">
            <a:extLst>
              <a:ext uri="{FF2B5EF4-FFF2-40B4-BE49-F238E27FC236}">
                <a16:creationId xmlns:a16="http://schemas.microsoft.com/office/drawing/2014/main" id="{86B920B0-E0AF-4B0D-B9C6-C2FB1C7C5C35}"/>
              </a:ext>
            </a:extLst>
          </p:cNvPr>
          <p:cNvSpPr txBox="1"/>
          <p:nvPr/>
        </p:nvSpPr>
        <p:spPr>
          <a:xfrm>
            <a:off x="366046" y="4592638"/>
            <a:ext cx="360996" cy="184666"/>
          </a:xfrm>
          <a:prstGeom prst="rect">
            <a:avLst/>
          </a:prstGeom>
        </p:spPr>
        <p:txBody>
          <a:bodyPr wrap="none" lIns="0" tIns="0" rIns="0" bIns="0" rtlCol="0">
            <a:spAutoFit/>
          </a:bodyPr>
          <a:lstStyle/>
          <a:p>
            <a:pPr algn="r">
              <a:spcAft>
                <a:spcPts val="600"/>
              </a:spcAft>
            </a:pPr>
            <a:r>
              <a:rPr lang="en-US" sz="1200" dirty="0">
                <a:latin typeface="Calibri" panose="020F0502020204030204" pitchFamily="34" charset="0"/>
              </a:rPr>
              <a:t>Tier-1</a:t>
            </a:r>
          </a:p>
        </p:txBody>
      </p:sp>
      <p:cxnSp>
        <p:nvCxnSpPr>
          <p:cNvPr id="99" name="Straight Connector 98">
            <a:extLst>
              <a:ext uri="{FF2B5EF4-FFF2-40B4-BE49-F238E27FC236}">
                <a16:creationId xmlns:a16="http://schemas.microsoft.com/office/drawing/2014/main" id="{93E11289-F416-4507-92F7-C38DA5A2D534}"/>
              </a:ext>
            </a:extLst>
          </p:cNvPr>
          <p:cNvCxnSpPr>
            <a:cxnSpLocks/>
          </p:cNvCxnSpPr>
          <p:nvPr/>
        </p:nvCxnSpPr>
        <p:spPr bwMode="gray">
          <a:xfrm>
            <a:off x="1092677" y="5207782"/>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00" name="Oval 99">
            <a:extLst>
              <a:ext uri="{FF2B5EF4-FFF2-40B4-BE49-F238E27FC236}">
                <a16:creationId xmlns:a16="http://schemas.microsoft.com/office/drawing/2014/main" id="{EED353C9-40C3-4054-BBD5-3E12C9AB1E1A}"/>
              </a:ext>
            </a:extLst>
          </p:cNvPr>
          <p:cNvSpPr/>
          <p:nvPr/>
        </p:nvSpPr>
        <p:spPr>
          <a:xfrm>
            <a:off x="940323" y="5397751"/>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cxnSp>
        <p:nvCxnSpPr>
          <p:cNvPr id="101" name="Straight Connector 100">
            <a:extLst>
              <a:ext uri="{FF2B5EF4-FFF2-40B4-BE49-F238E27FC236}">
                <a16:creationId xmlns:a16="http://schemas.microsoft.com/office/drawing/2014/main" id="{16E1560D-724A-4238-883F-7179F3EB0283}"/>
              </a:ext>
            </a:extLst>
          </p:cNvPr>
          <p:cNvCxnSpPr>
            <a:cxnSpLocks/>
          </p:cNvCxnSpPr>
          <p:nvPr/>
        </p:nvCxnSpPr>
        <p:spPr bwMode="gray">
          <a:xfrm>
            <a:off x="675323" y="5212981"/>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02" name="Oval 101">
            <a:extLst>
              <a:ext uri="{FF2B5EF4-FFF2-40B4-BE49-F238E27FC236}">
                <a16:creationId xmlns:a16="http://schemas.microsoft.com/office/drawing/2014/main" id="{D2619888-68E2-4778-ADB6-8049F84F7458}"/>
              </a:ext>
            </a:extLst>
          </p:cNvPr>
          <p:cNvSpPr/>
          <p:nvPr/>
        </p:nvSpPr>
        <p:spPr>
          <a:xfrm>
            <a:off x="522969" y="5402950"/>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103" name="Rounded Rectangle 109">
            <a:extLst>
              <a:ext uri="{FF2B5EF4-FFF2-40B4-BE49-F238E27FC236}">
                <a16:creationId xmlns:a16="http://schemas.microsoft.com/office/drawing/2014/main" id="{C243B2BA-02F0-4B0B-8933-DA7C793E5125}"/>
              </a:ext>
            </a:extLst>
          </p:cNvPr>
          <p:cNvSpPr/>
          <p:nvPr/>
        </p:nvSpPr>
        <p:spPr>
          <a:xfrm>
            <a:off x="391048" y="5296234"/>
            <a:ext cx="95374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04" name="TextBox 103">
            <a:extLst>
              <a:ext uri="{FF2B5EF4-FFF2-40B4-BE49-F238E27FC236}">
                <a16:creationId xmlns:a16="http://schemas.microsoft.com/office/drawing/2014/main" id="{CA48725D-751C-4503-A580-8CA4B9939DB0}"/>
              </a:ext>
            </a:extLst>
          </p:cNvPr>
          <p:cNvSpPr txBox="1"/>
          <p:nvPr/>
        </p:nvSpPr>
        <p:spPr>
          <a:xfrm>
            <a:off x="390862" y="5770460"/>
            <a:ext cx="1038132" cy="246221"/>
          </a:xfrm>
          <a:prstGeom prst="rect">
            <a:avLst/>
          </a:prstGeom>
          <a:noFill/>
        </p:spPr>
        <p:txBody>
          <a:bodyPr wrap="square" rtlCol="0">
            <a:spAutoFit/>
          </a:bodyPr>
          <a:lstStyle/>
          <a:p>
            <a:pPr fontAlgn="base">
              <a:spcBef>
                <a:spcPct val="0"/>
              </a:spcBef>
              <a:spcAft>
                <a:spcPct val="40000"/>
              </a:spcAft>
            </a:pPr>
            <a:r>
              <a:rPr lang="en-US" sz="1000" dirty="0">
                <a:solidFill>
                  <a:schemeClr val="accent1"/>
                </a:solidFill>
                <a:latin typeface="Calibri" panose="020F0502020204030204" pitchFamily="34" charset="0"/>
              </a:rPr>
              <a:t>Server Pool</a:t>
            </a:r>
            <a:endParaRPr lang="en-US" sz="1400" dirty="0">
              <a:solidFill>
                <a:schemeClr val="accent1"/>
              </a:solidFill>
              <a:latin typeface="Calibri" panose="020F0502020204030204" pitchFamily="34" charset="0"/>
            </a:endParaRPr>
          </a:p>
        </p:txBody>
      </p:sp>
      <p:grpSp>
        <p:nvGrpSpPr>
          <p:cNvPr id="112" name="Group 111">
            <a:extLst>
              <a:ext uri="{FF2B5EF4-FFF2-40B4-BE49-F238E27FC236}">
                <a16:creationId xmlns:a16="http://schemas.microsoft.com/office/drawing/2014/main" id="{C1AA53A9-CDD8-4950-8A53-176738286AC9}"/>
              </a:ext>
            </a:extLst>
          </p:cNvPr>
          <p:cNvGrpSpPr>
            <a:grpSpLocks noChangeAspect="1"/>
          </p:cNvGrpSpPr>
          <p:nvPr/>
        </p:nvGrpSpPr>
        <p:grpSpPr>
          <a:xfrm>
            <a:off x="1623452" y="5394504"/>
            <a:ext cx="457200" cy="457200"/>
            <a:chOff x="7736620" y="7009631"/>
            <a:chExt cx="4501800" cy="4503600"/>
          </a:xfrm>
          <a:solidFill>
            <a:schemeClr val="accent1"/>
          </a:solidFill>
        </p:grpSpPr>
        <p:sp>
          <p:nvSpPr>
            <p:cNvPr id="113" name="Freeform: Shape 1">
              <a:extLst>
                <a:ext uri="{FF2B5EF4-FFF2-40B4-BE49-F238E27FC236}">
                  <a16:creationId xmlns:a16="http://schemas.microsoft.com/office/drawing/2014/main" id="{0CEBD98A-4041-43B0-A622-2B9D9F1628BF}"/>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114" name="Freeform: Shape 2">
              <a:extLst>
                <a:ext uri="{FF2B5EF4-FFF2-40B4-BE49-F238E27FC236}">
                  <a16:creationId xmlns:a16="http://schemas.microsoft.com/office/drawing/2014/main" id="{C60BBCD2-322F-4AF6-9423-9F01656BA5E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115" name="Freeform: Shape 3">
              <a:extLst>
                <a:ext uri="{FF2B5EF4-FFF2-40B4-BE49-F238E27FC236}">
                  <a16:creationId xmlns:a16="http://schemas.microsoft.com/office/drawing/2014/main" id="{F8494D2B-5DB6-454F-A5D3-A1BFAF6AE6F2}"/>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116" name="Freeform: Shape 4">
              <a:extLst>
                <a:ext uri="{FF2B5EF4-FFF2-40B4-BE49-F238E27FC236}">
                  <a16:creationId xmlns:a16="http://schemas.microsoft.com/office/drawing/2014/main" id="{03B79878-10F7-4B9C-B31B-BD95EE6C59C0}"/>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117" name="Freeform: Shape 5">
              <a:extLst>
                <a:ext uri="{FF2B5EF4-FFF2-40B4-BE49-F238E27FC236}">
                  <a16:creationId xmlns:a16="http://schemas.microsoft.com/office/drawing/2014/main" id="{9F3152E5-1544-4FE0-BDB5-ACFFB1B43DBE}"/>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grpSp>
      <p:sp>
        <p:nvSpPr>
          <p:cNvPr id="119" name="TextBox 118">
            <a:extLst>
              <a:ext uri="{FF2B5EF4-FFF2-40B4-BE49-F238E27FC236}">
                <a16:creationId xmlns:a16="http://schemas.microsoft.com/office/drawing/2014/main" id="{551F9A08-F312-4DF0-A7E4-6B967AB0D940}"/>
              </a:ext>
            </a:extLst>
          </p:cNvPr>
          <p:cNvSpPr txBox="1"/>
          <p:nvPr/>
        </p:nvSpPr>
        <p:spPr>
          <a:xfrm>
            <a:off x="1634836" y="5861556"/>
            <a:ext cx="378309" cy="184666"/>
          </a:xfrm>
          <a:prstGeom prst="rect">
            <a:avLst/>
          </a:prstGeom>
        </p:spPr>
        <p:txBody>
          <a:bodyPr wrap="none" lIns="0" tIns="0" rIns="0" bIns="0" rtlCol="0">
            <a:spAutoFit/>
          </a:bodyPr>
          <a:lstStyle/>
          <a:p>
            <a:pPr algn="l">
              <a:spcAft>
                <a:spcPts val="600"/>
              </a:spcAft>
            </a:pPr>
            <a:r>
              <a:rPr lang="en-US" sz="1200" dirty="0">
                <a:solidFill>
                  <a:schemeClr val="accent1"/>
                </a:solidFill>
                <a:latin typeface="Calibri" panose="020F0502020204030204" pitchFamily="34" charset="0"/>
              </a:rPr>
              <a:t>T1+LB</a:t>
            </a:r>
          </a:p>
        </p:txBody>
      </p:sp>
      <p:grpSp>
        <p:nvGrpSpPr>
          <p:cNvPr id="120" name="Group 119">
            <a:extLst>
              <a:ext uri="{FF2B5EF4-FFF2-40B4-BE49-F238E27FC236}">
                <a16:creationId xmlns:a16="http://schemas.microsoft.com/office/drawing/2014/main" id="{D403831F-3AEB-4534-9269-F05B2B15D9C4}"/>
              </a:ext>
            </a:extLst>
          </p:cNvPr>
          <p:cNvGrpSpPr>
            <a:grpSpLocks noChangeAspect="1"/>
          </p:cNvGrpSpPr>
          <p:nvPr/>
        </p:nvGrpSpPr>
        <p:grpSpPr>
          <a:xfrm>
            <a:off x="1924639" y="5286800"/>
            <a:ext cx="228600" cy="228600"/>
            <a:chOff x="2560638" y="566738"/>
            <a:chExt cx="6486525" cy="6486525"/>
          </a:xfrm>
          <a:solidFill>
            <a:schemeClr val="accent1"/>
          </a:solidFill>
        </p:grpSpPr>
        <p:sp>
          <p:nvSpPr>
            <p:cNvPr id="121" name="Freeform 1">
              <a:extLst>
                <a:ext uri="{FF2B5EF4-FFF2-40B4-BE49-F238E27FC236}">
                  <a16:creationId xmlns:a16="http://schemas.microsoft.com/office/drawing/2014/main" id="{553BC10F-0177-4750-963F-5BFDD4923992}"/>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26" name="Freeform 2">
              <a:extLst>
                <a:ext uri="{FF2B5EF4-FFF2-40B4-BE49-F238E27FC236}">
                  <a16:creationId xmlns:a16="http://schemas.microsoft.com/office/drawing/2014/main" id="{735FB474-B830-404C-B2BB-6D8D5C29080E}"/>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1" name="Freeform 3">
              <a:extLst>
                <a:ext uri="{FF2B5EF4-FFF2-40B4-BE49-F238E27FC236}">
                  <a16:creationId xmlns:a16="http://schemas.microsoft.com/office/drawing/2014/main" id="{71B23ED5-DF3E-41D3-A9B9-6E625566436F}"/>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2" name="Freeform 4">
              <a:extLst>
                <a:ext uri="{FF2B5EF4-FFF2-40B4-BE49-F238E27FC236}">
                  <a16:creationId xmlns:a16="http://schemas.microsoft.com/office/drawing/2014/main" id="{788C6432-E52B-487C-BB9A-64CB40BB9A4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6" name="Freeform 5">
              <a:extLst>
                <a:ext uri="{FF2B5EF4-FFF2-40B4-BE49-F238E27FC236}">
                  <a16:creationId xmlns:a16="http://schemas.microsoft.com/office/drawing/2014/main" id="{463088E9-2C96-4212-B506-781C3FE82A68}"/>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7" name="Freeform 6">
              <a:extLst>
                <a:ext uri="{FF2B5EF4-FFF2-40B4-BE49-F238E27FC236}">
                  <a16:creationId xmlns:a16="http://schemas.microsoft.com/office/drawing/2014/main" id="{FAB974A6-99F1-47BE-BE81-222AAF2AC239}"/>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8" name="Freeform 7">
              <a:extLst>
                <a:ext uri="{FF2B5EF4-FFF2-40B4-BE49-F238E27FC236}">
                  <a16:creationId xmlns:a16="http://schemas.microsoft.com/office/drawing/2014/main" id="{9FB02B92-6D13-4D29-8C64-3715E8980D59}"/>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8">
              <a:extLst>
                <a:ext uri="{FF2B5EF4-FFF2-40B4-BE49-F238E27FC236}">
                  <a16:creationId xmlns:a16="http://schemas.microsoft.com/office/drawing/2014/main" id="{7A4874C1-C156-4874-B3AC-BAE92EE89481}"/>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9">
              <a:extLst>
                <a:ext uri="{FF2B5EF4-FFF2-40B4-BE49-F238E27FC236}">
                  <a16:creationId xmlns:a16="http://schemas.microsoft.com/office/drawing/2014/main" id="{30D4FA93-AD56-421F-AB8B-6D6730193CDE}"/>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0">
              <a:extLst>
                <a:ext uri="{FF2B5EF4-FFF2-40B4-BE49-F238E27FC236}">
                  <a16:creationId xmlns:a16="http://schemas.microsoft.com/office/drawing/2014/main" id="{3B2AB727-73CA-4FF4-B0EC-FFED703955A5}"/>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3" name="Freeform 11">
              <a:extLst>
                <a:ext uri="{FF2B5EF4-FFF2-40B4-BE49-F238E27FC236}">
                  <a16:creationId xmlns:a16="http://schemas.microsoft.com/office/drawing/2014/main" id="{5777A4AC-96C0-4E0B-BF96-8FEC1EDA48F0}"/>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cxnSp>
        <p:nvCxnSpPr>
          <p:cNvPr id="193" name="Straight Connector 192">
            <a:extLst>
              <a:ext uri="{FF2B5EF4-FFF2-40B4-BE49-F238E27FC236}">
                <a16:creationId xmlns:a16="http://schemas.microsoft.com/office/drawing/2014/main" id="{055333BC-47B0-4308-A28B-73FF138487F0}"/>
              </a:ext>
            </a:extLst>
          </p:cNvPr>
          <p:cNvCxnSpPr>
            <a:cxnSpLocks/>
          </p:cNvCxnSpPr>
          <p:nvPr/>
        </p:nvCxnSpPr>
        <p:spPr bwMode="gray">
          <a:xfrm>
            <a:off x="2555639" y="2809875"/>
            <a:ext cx="0" cy="3248025"/>
          </a:xfrm>
          <a:prstGeom prst="line">
            <a:avLst/>
          </a:prstGeom>
          <a:ln w="38100">
            <a:solidFill>
              <a:schemeClr val="tx1"/>
            </a:solidFill>
            <a:prstDash val="sysDash"/>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94" name="TextBox 193">
            <a:extLst>
              <a:ext uri="{FF2B5EF4-FFF2-40B4-BE49-F238E27FC236}">
                <a16:creationId xmlns:a16="http://schemas.microsoft.com/office/drawing/2014/main" id="{647DF0BB-5026-46DA-8957-D5721B57D100}"/>
              </a:ext>
            </a:extLst>
          </p:cNvPr>
          <p:cNvSpPr txBox="1"/>
          <p:nvPr/>
        </p:nvSpPr>
        <p:spPr>
          <a:xfrm>
            <a:off x="1644628" y="4806278"/>
            <a:ext cx="509755" cy="369332"/>
          </a:xfrm>
          <a:prstGeom prst="rect">
            <a:avLst/>
          </a:prstGeom>
        </p:spPr>
        <p:txBody>
          <a:bodyPr wrap="none" lIns="0" tIns="0" rIns="0" bIns="0" rtlCol="0" anchor="b">
            <a:spAutoFit/>
          </a:bodyPr>
          <a:lstStyle/>
          <a:p>
            <a:r>
              <a:rPr lang="en-US" sz="1200" dirty="0">
                <a:latin typeface="Calibri" panose="020F0502020204030204" pitchFamily="34" charset="0"/>
              </a:rPr>
              <a:t>Overlay</a:t>
            </a:r>
          </a:p>
          <a:p>
            <a:r>
              <a:rPr lang="en-US" sz="1200" dirty="0">
                <a:latin typeface="Calibri" panose="020F0502020204030204" pitchFamily="34" charset="0"/>
              </a:rPr>
              <a:t>or VLAN</a:t>
            </a:r>
            <a:endParaRPr lang="en-US" sz="1400" dirty="0">
              <a:latin typeface="Calibri" panose="020F0502020204030204" pitchFamily="34" charset="0"/>
            </a:endParaRPr>
          </a:p>
        </p:txBody>
      </p:sp>
      <p:cxnSp>
        <p:nvCxnSpPr>
          <p:cNvPr id="241" name="Straight Connector 240">
            <a:extLst>
              <a:ext uri="{FF2B5EF4-FFF2-40B4-BE49-F238E27FC236}">
                <a16:creationId xmlns:a16="http://schemas.microsoft.com/office/drawing/2014/main" id="{F30AE023-EEF7-494E-BBAB-C066798B64EF}"/>
              </a:ext>
            </a:extLst>
          </p:cNvPr>
          <p:cNvCxnSpPr>
            <a:cxnSpLocks/>
          </p:cNvCxnSpPr>
          <p:nvPr/>
        </p:nvCxnSpPr>
        <p:spPr bwMode="gray">
          <a:xfrm>
            <a:off x="2790981" y="5177329"/>
            <a:ext cx="2068830" cy="0"/>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763D3DBA-D280-4B2E-8DB5-9E5CF5878641}"/>
              </a:ext>
            </a:extLst>
          </p:cNvPr>
          <p:cNvCxnSpPr>
            <a:cxnSpLocks/>
          </p:cNvCxnSpPr>
          <p:nvPr/>
        </p:nvCxnSpPr>
        <p:spPr bwMode="gray">
          <a:xfrm>
            <a:off x="4455189" y="5177328"/>
            <a:ext cx="0" cy="211851"/>
          </a:xfrm>
          <a:prstGeom prst="line">
            <a:avLst/>
          </a:prstGeom>
          <a:ln w="25400">
            <a:solidFill>
              <a:schemeClr val="tx1"/>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7BED5078-B8A0-47F7-A0D8-6FA68E5E443B}"/>
              </a:ext>
            </a:extLst>
          </p:cNvPr>
          <p:cNvCxnSpPr>
            <a:cxnSpLocks/>
            <a:stCxn id="247" idx="2"/>
          </p:cNvCxnSpPr>
          <p:nvPr/>
        </p:nvCxnSpPr>
        <p:spPr bwMode="gray">
          <a:xfrm>
            <a:off x="3480168" y="4443129"/>
            <a:ext cx="0" cy="734199"/>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8C5C7DD7-18F8-407C-BA2A-22D1658860E9}"/>
              </a:ext>
            </a:extLst>
          </p:cNvPr>
          <p:cNvCxnSpPr>
            <a:cxnSpLocks/>
            <a:endCxn id="247" idx="0"/>
          </p:cNvCxnSpPr>
          <p:nvPr/>
        </p:nvCxnSpPr>
        <p:spPr bwMode="gray">
          <a:xfrm>
            <a:off x="3480168" y="3691261"/>
            <a:ext cx="0" cy="203228"/>
          </a:xfrm>
          <a:prstGeom prst="line">
            <a:avLst/>
          </a:prstGeom>
          <a:ln w="25400">
            <a:solidFill>
              <a:schemeClr val="tx1"/>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46" name="Group 245">
            <a:extLst>
              <a:ext uri="{FF2B5EF4-FFF2-40B4-BE49-F238E27FC236}">
                <a16:creationId xmlns:a16="http://schemas.microsoft.com/office/drawing/2014/main" id="{8ADFBF9C-F8CA-40B7-AB93-A3C7683D912F}"/>
              </a:ext>
            </a:extLst>
          </p:cNvPr>
          <p:cNvGrpSpPr>
            <a:grpSpLocks noChangeAspect="1"/>
          </p:cNvGrpSpPr>
          <p:nvPr/>
        </p:nvGrpSpPr>
        <p:grpSpPr>
          <a:xfrm>
            <a:off x="3205848" y="3894489"/>
            <a:ext cx="548640" cy="548640"/>
            <a:chOff x="7736620" y="7009631"/>
            <a:chExt cx="4501800" cy="4503600"/>
          </a:xfrm>
          <a:solidFill>
            <a:schemeClr val="tx1"/>
          </a:solidFill>
        </p:grpSpPr>
        <p:sp>
          <p:nvSpPr>
            <p:cNvPr id="247" name="Freeform: Shape 1">
              <a:extLst>
                <a:ext uri="{FF2B5EF4-FFF2-40B4-BE49-F238E27FC236}">
                  <a16:creationId xmlns:a16="http://schemas.microsoft.com/office/drawing/2014/main" id="{C0B5561C-74D4-44F4-8708-8FB7AF0FCD1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248" name="Freeform: Shape 2">
              <a:extLst>
                <a:ext uri="{FF2B5EF4-FFF2-40B4-BE49-F238E27FC236}">
                  <a16:creationId xmlns:a16="http://schemas.microsoft.com/office/drawing/2014/main" id="{2FE2F372-5E87-4959-AEC4-89065328A67D}"/>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249" name="Freeform: Shape 3">
              <a:extLst>
                <a:ext uri="{FF2B5EF4-FFF2-40B4-BE49-F238E27FC236}">
                  <a16:creationId xmlns:a16="http://schemas.microsoft.com/office/drawing/2014/main" id="{13DF50CE-DCC8-44CC-9073-013D077EE089}"/>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250" name="Freeform: Shape 4">
              <a:extLst>
                <a:ext uri="{FF2B5EF4-FFF2-40B4-BE49-F238E27FC236}">
                  <a16:creationId xmlns:a16="http://schemas.microsoft.com/office/drawing/2014/main" id="{1EC6A0FA-7F33-42BA-B5F4-C809D58A821D}"/>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251" name="Freeform: Shape 5">
              <a:extLst>
                <a:ext uri="{FF2B5EF4-FFF2-40B4-BE49-F238E27FC236}">
                  <a16:creationId xmlns:a16="http://schemas.microsoft.com/office/drawing/2014/main" id="{959856EE-586E-4FAD-811E-0093E95EFF5C}"/>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grpSp>
      <p:sp>
        <p:nvSpPr>
          <p:cNvPr id="252" name="TextBox 251">
            <a:extLst>
              <a:ext uri="{FF2B5EF4-FFF2-40B4-BE49-F238E27FC236}">
                <a16:creationId xmlns:a16="http://schemas.microsoft.com/office/drawing/2014/main" id="{86ACEBB9-C981-462E-AA21-30CB9C169A5B}"/>
              </a:ext>
            </a:extLst>
          </p:cNvPr>
          <p:cNvSpPr txBox="1"/>
          <p:nvPr/>
        </p:nvSpPr>
        <p:spPr>
          <a:xfrm>
            <a:off x="2895118" y="4449928"/>
            <a:ext cx="496931" cy="369332"/>
          </a:xfrm>
          <a:prstGeom prst="rect">
            <a:avLst/>
          </a:prstGeom>
        </p:spPr>
        <p:txBody>
          <a:bodyPr wrap="none" lIns="0" tIns="0" rIns="0" bIns="0" rtlCol="0">
            <a:spAutoFit/>
          </a:bodyPr>
          <a:lstStyle/>
          <a:p>
            <a:pPr algn="r"/>
            <a:r>
              <a:rPr lang="en-US" sz="1200" dirty="0">
                <a:latin typeface="Calibri" panose="020F0502020204030204" pitchFamily="34" charset="0"/>
              </a:rPr>
              <a:t>Physical</a:t>
            </a:r>
          </a:p>
          <a:p>
            <a:pPr algn="r"/>
            <a:r>
              <a:rPr lang="en-US" sz="1200" dirty="0">
                <a:latin typeface="Calibri" panose="020F0502020204030204" pitchFamily="34" charset="0"/>
              </a:rPr>
              <a:t>Router</a:t>
            </a:r>
          </a:p>
        </p:txBody>
      </p:sp>
      <p:cxnSp>
        <p:nvCxnSpPr>
          <p:cNvPr id="260" name="Straight Connector 259">
            <a:extLst>
              <a:ext uri="{FF2B5EF4-FFF2-40B4-BE49-F238E27FC236}">
                <a16:creationId xmlns:a16="http://schemas.microsoft.com/office/drawing/2014/main" id="{B894F9E2-859F-441D-9F7D-16EEEB83247E}"/>
              </a:ext>
            </a:extLst>
          </p:cNvPr>
          <p:cNvCxnSpPr>
            <a:cxnSpLocks/>
          </p:cNvCxnSpPr>
          <p:nvPr/>
        </p:nvCxnSpPr>
        <p:spPr bwMode="gray">
          <a:xfrm>
            <a:off x="3698238" y="5183452"/>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61" name="Oval 260">
            <a:extLst>
              <a:ext uri="{FF2B5EF4-FFF2-40B4-BE49-F238E27FC236}">
                <a16:creationId xmlns:a16="http://schemas.microsoft.com/office/drawing/2014/main" id="{D26912E1-7C06-4B94-B04C-E2888D60B550}"/>
              </a:ext>
            </a:extLst>
          </p:cNvPr>
          <p:cNvSpPr/>
          <p:nvPr/>
        </p:nvSpPr>
        <p:spPr>
          <a:xfrm>
            <a:off x="3545884" y="5373421"/>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cxnSp>
        <p:nvCxnSpPr>
          <p:cNvPr id="262" name="Straight Connector 261">
            <a:extLst>
              <a:ext uri="{FF2B5EF4-FFF2-40B4-BE49-F238E27FC236}">
                <a16:creationId xmlns:a16="http://schemas.microsoft.com/office/drawing/2014/main" id="{C6D79C95-24D0-4DFF-9F87-A870CA6DFF8B}"/>
              </a:ext>
            </a:extLst>
          </p:cNvPr>
          <p:cNvCxnSpPr>
            <a:cxnSpLocks/>
          </p:cNvCxnSpPr>
          <p:nvPr/>
        </p:nvCxnSpPr>
        <p:spPr bwMode="gray">
          <a:xfrm>
            <a:off x="3280884" y="5188651"/>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63" name="Oval 262">
            <a:extLst>
              <a:ext uri="{FF2B5EF4-FFF2-40B4-BE49-F238E27FC236}">
                <a16:creationId xmlns:a16="http://schemas.microsoft.com/office/drawing/2014/main" id="{4BE0FFB0-FF6B-434C-BE0D-8A087669F8F8}"/>
              </a:ext>
            </a:extLst>
          </p:cNvPr>
          <p:cNvSpPr/>
          <p:nvPr/>
        </p:nvSpPr>
        <p:spPr>
          <a:xfrm>
            <a:off x="3128530" y="5378620"/>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64" name="Rounded Rectangle 109">
            <a:extLst>
              <a:ext uri="{FF2B5EF4-FFF2-40B4-BE49-F238E27FC236}">
                <a16:creationId xmlns:a16="http://schemas.microsoft.com/office/drawing/2014/main" id="{CBC3A08D-A229-4CE4-BD39-ADA29D74062B}"/>
              </a:ext>
            </a:extLst>
          </p:cNvPr>
          <p:cNvSpPr/>
          <p:nvPr/>
        </p:nvSpPr>
        <p:spPr>
          <a:xfrm>
            <a:off x="2996609" y="5271904"/>
            <a:ext cx="95374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265" name="TextBox 264">
            <a:extLst>
              <a:ext uri="{FF2B5EF4-FFF2-40B4-BE49-F238E27FC236}">
                <a16:creationId xmlns:a16="http://schemas.microsoft.com/office/drawing/2014/main" id="{26056BE2-92D9-4767-9A22-80434A4D40CF}"/>
              </a:ext>
            </a:extLst>
          </p:cNvPr>
          <p:cNvSpPr txBox="1"/>
          <p:nvPr/>
        </p:nvSpPr>
        <p:spPr>
          <a:xfrm>
            <a:off x="2996423" y="5746130"/>
            <a:ext cx="1038132" cy="246221"/>
          </a:xfrm>
          <a:prstGeom prst="rect">
            <a:avLst/>
          </a:prstGeom>
          <a:noFill/>
        </p:spPr>
        <p:txBody>
          <a:bodyPr wrap="square" rtlCol="0">
            <a:spAutoFit/>
          </a:bodyPr>
          <a:lstStyle/>
          <a:p>
            <a:pPr fontAlgn="base">
              <a:spcBef>
                <a:spcPct val="0"/>
              </a:spcBef>
              <a:spcAft>
                <a:spcPct val="40000"/>
              </a:spcAft>
            </a:pPr>
            <a:r>
              <a:rPr lang="en-US" sz="1000" dirty="0">
                <a:solidFill>
                  <a:schemeClr val="accent1"/>
                </a:solidFill>
                <a:latin typeface="Calibri" panose="020F0502020204030204" pitchFamily="34" charset="0"/>
              </a:rPr>
              <a:t>Server Pool</a:t>
            </a:r>
            <a:endParaRPr lang="en-US" sz="1400" dirty="0">
              <a:solidFill>
                <a:schemeClr val="accent1"/>
              </a:solidFill>
              <a:latin typeface="Calibri" panose="020F0502020204030204" pitchFamily="34" charset="0"/>
            </a:endParaRPr>
          </a:p>
        </p:txBody>
      </p:sp>
      <p:grpSp>
        <p:nvGrpSpPr>
          <p:cNvPr id="266" name="Group 265">
            <a:extLst>
              <a:ext uri="{FF2B5EF4-FFF2-40B4-BE49-F238E27FC236}">
                <a16:creationId xmlns:a16="http://schemas.microsoft.com/office/drawing/2014/main" id="{1A3F571A-5838-40C3-8E9F-4890C72BC9BC}"/>
              </a:ext>
            </a:extLst>
          </p:cNvPr>
          <p:cNvGrpSpPr>
            <a:grpSpLocks noChangeAspect="1"/>
          </p:cNvGrpSpPr>
          <p:nvPr/>
        </p:nvGrpSpPr>
        <p:grpSpPr>
          <a:xfrm>
            <a:off x="4229013" y="5370174"/>
            <a:ext cx="457200" cy="457200"/>
            <a:chOff x="7736620" y="7009631"/>
            <a:chExt cx="4501800" cy="4503600"/>
          </a:xfrm>
          <a:solidFill>
            <a:schemeClr val="accent1"/>
          </a:solidFill>
        </p:grpSpPr>
        <p:sp>
          <p:nvSpPr>
            <p:cNvPr id="267" name="Freeform: Shape 1">
              <a:extLst>
                <a:ext uri="{FF2B5EF4-FFF2-40B4-BE49-F238E27FC236}">
                  <a16:creationId xmlns:a16="http://schemas.microsoft.com/office/drawing/2014/main" id="{6650AD8F-88E7-4F15-B44F-8F0E3F93128F}"/>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268" name="Freeform: Shape 2">
              <a:extLst>
                <a:ext uri="{FF2B5EF4-FFF2-40B4-BE49-F238E27FC236}">
                  <a16:creationId xmlns:a16="http://schemas.microsoft.com/office/drawing/2014/main" id="{333A902E-7AD4-44B1-B2A8-9100A37DEEED}"/>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269" name="Freeform: Shape 3">
              <a:extLst>
                <a:ext uri="{FF2B5EF4-FFF2-40B4-BE49-F238E27FC236}">
                  <a16:creationId xmlns:a16="http://schemas.microsoft.com/office/drawing/2014/main" id="{74133F60-FB91-49E5-9E9D-763522DC90ED}"/>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270" name="Freeform: Shape 4">
              <a:extLst>
                <a:ext uri="{FF2B5EF4-FFF2-40B4-BE49-F238E27FC236}">
                  <a16:creationId xmlns:a16="http://schemas.microsoft.com/office/drawing/2014/main" id="{CC811662-E3EA-46DD-86FA-3D3B1DC5E090}"/>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271" name="Freeform: Shape 5">
              <a:extLst>
                <a:ext uri="{FF2B5EF4-FFF2-40B4-BE49-F238E27FC236}">
                  <a16:creationId xmlns:a16="http://schemas.microsoft.com/office/drawing/2014/main" id="{8EC815F6-2D52-4FEE-94CC-3EA9E47B9FE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grpSp>
      <p:sp>
        <p:nvSpPr>
          <p:cNvPr id="272" name="TextBox 271">
            <a:extLst>
              <a:ext uri="{FF2B5EF4-FFF2-40B4-BE49-F238E27FC236}">
                <a16:creationId xmlns:a16="http://schemas.microsoft.com/office/drawing/2014/main" id="{A0E90EEB-9DBE-431F-9158-BAB46B9D580E}"/>
              </a:ext>
            </a:extLst>
          </p:cNvPr>
          <p:cNvSpPr txBox="1"/>
          <p:nvPr/>
        </p:nvSpPr>
        <p:spPr>
          <a:xfrm>
            <a:off x="4245314" y="5837226"/>
            <a:ext cx="378309" cy="184666"/>
          </a:xfrm>
          <a:prstGeom prst="rect">
            <a:avLst/>
          </a:prstGeom>
        </p:spPr>
        <p:txBody>
          <a:bodyPr wrap="none" lIns="0" tIns="0" rIns="0" bIns="0" rtlCol="0">
            <a:spAutoFit/>
          </a:bodyPr>
          <a:lstStyle/>
          <a:p>
            <a:pPr algn="l">
              <a:spcAft>
                <a:spcPts val="600"/>
              </a:spcAft>
            </a:pPr>
            <a:r>
              <a:rPr lang="en-US" sz="1200" dirty="0">
                <a:solidFill>
                  <a:schemeClr val="accent1"/>
                </a:solidFill>
                <a:latin typeface="Calibri" panose="020F0502020204030204" pitchFamily="34" charset="0"/>
              </a:rPr>
              <a:t>T1+LB</a:t>
            </a:r>
          </a:p>
        </p:txBody>
      </p:sp>
      <p:grpSp>
        <p:nvGrpSpPr>
          <p:cNvPr id="273" name="Group 272">
            <a:extLst>
              <a:ext uri="{FF2B5EF4-FFF2-40B4-BE49-F238E27FC236}">
                <a16:creationId xmlns:a16="http://schemas.microsoft.com/office/drawing/2014/main" id="{71258974-FAB4-4225-9C7E-8E462F3B6FDE}"/>
              </a:ext>
            </a:extLst>
          </p:cNvPr>
          <p:cNvGrpSpPr>
            <a:grpSpLocks noChangeAspect="1"/>
          </p:cNvGrpSpPr>
          <p:nvPr/>
        </p:nvGrpSpPr>
        <p:grpSpPr>
          <a:xfrm>
            <a:off x="4530200" y="5262470"/>
            <a:ext cx="228600" cy="228600"/>
            <a:chOff x="2560638" y="566738"/>
            <a:chExt cx="6486525" cy="6486525"/>
          </a:xfrm>
          <a:solidFill>
            <a:schemeClr val="accent1"/>
          </a:solidFill>
        </p:grpSpPr>
        <p:sp>
          <p:nvSpPr>
            <p:cNvPr id="274" name="Freeform 1">
              <a:extLst>
                <a:ext uri="{FF2B5EF4-FFF2-40B4-BE49-F238E27FC236}">
                  <a16:creationId xmlns:a16="http://schemas.microsoft.com/office/drawing/2014/main" id="{1251D663-A06A-4B02-9279-311685662A35}"/>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75" name="Freeform 2">
              <a:extLst>
                <a:ext uri="{FF2B5EF4-FFF2-40B4-BE49-F238E27FC236}">
                  <a16:creationId xmlns:a16="http://schemas.microsoft.com/office/drawing/2014/main" id="{884FACD5-A130-4B4C-9291-AB97595583E9}"/>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76" name="Freeform 3">
              <a:extLst>
                <a:ext uri="{FF2B5EF4-FFF2-40B4-BE49-F238E27FC236}">
                  <a16:creationId xmlns:a16="http://schemas.microsoft.com/office/drawing/2014/main" id="{AD38A0B8-3781-4FE7-A3EE-9073662FB51E}"/>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77" name="Freeform 4">
              <a:extLst>
                <a:ext uri="{FF2B5EF4-FFF2-40B4-BE49-F238E27FC236}">
                  <a16:creationId xmlns:a16="http://schemas.microsoft.com/office/drawing/2014/main" id="{34AF32DD-A5D9-4F4F-9E76-D5EC9417EF1B}"/>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78" name="Freeform 5">
              <a:extLst>
                <a:ext uri="{FF2B5EF4-FFF2-40B4-BE49-F238E27FC236}">
                  <a16:creationId xmlns:a16="http://schemas.microsoft.com/office/drawing/2014/main" id="{F2CDA31F-9D35-44DA-887E-0AE502904601}"/>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79" name="Freeform 6">
              <a:extLst>
                <a:ext uri="{FF2B5EF4-FFF2-40B4-BE49-F238E27FC236}">
                  <a16:creationId xmlns:a16="http://schemas.microsoft.com/office/drawing/2014/main" id="{CFB875FF-2190-49E3-A600-5C2EC16B2C56}"/>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80" name="Freeform 7">
              <a:extLst>
                <a:ext uri="{FF2B5EF4-FFF2-40B4-BE49-F238E27FC236}">
                  <a16:creationId xmlns:a16="http://schemas.microsoft.com/office/drawing/2014/main" id="{3260597F-28C4-4433-90D6-813798357484}"/>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81" name="Freeform 8">
              <a:extLst>
                <a:ext uri="{FF2B5EF4-FFF2-40B4-BE49-F238E27FC236}">
                  <a16:creationId xmlns:a16="http://schemas.microsoft.com/office/drawing/2014/main" id="{576495C1-45DC-48A1-AA98-1B5C93F7C63E}"/>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82" name="Freeform 9">
              <a:extLst>
                <a:ext uri="{FF2B5EF4-FFF2-40B4-BE49-F238E27FC236}">
                  <a16:creationId xmlns:a16="http://schemas.microsoft.com/office/drawing/2014/main" id="{FFE4F1AA-D273-4146-84BB-02AA8C4F095D}"/>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83" name="Freeform 10">
              <a:extLst>
                <a:ext uri="{FF2B5EF4-FFF2-40B4-BE49-F238E27FC236}">
                  <a16:creationId xmlns:a16="http://schemas.microsoft.com/office/drawing/2014/main" id="{CBBDCFBC-C285-4893-941A-8C42A935D8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84" name="Freeform 11">
              <a:extLst>
                <a:ext uri="{FF2B5EF4-FFF2-40B4-BE49-F238E27FC236}">
                  <a16:creationId xmlns:a16="http://schemas.microsoft.com/office/drawing/2014/main" id="{BFEB6083-8FDA-411A-AC34-D95DA944ECD4}"/>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285" name="TextBox 284">
            <a:extLst>
              <a:ext uri="{FF2B5EF4-FFF2-40B4-BE49-F238E27FC236}">
                <a16:creationId xmlns:a16="http://schemas.microsoft.com/office/drawing/2014/main" id="{62A0FF82-33B6-4C2E-A459-38A91E3EF2F4}"/>
              </a:ext>
            </a:extLst>
          </p:cNvPr>
          <p:cNvSpPr txBox="1"/>
          <p:nvPr/>
        </p:nvSpPr>
        <p:spPr>
          <a:xfrm>
            <a:off x="4250189" y="4966614"/>
            <a:ext cx="339837" cy="184666"/>
          </a:xfrm>
          <a:prstGeom prst="rect">
            <a:avLst/>
          </a:prstGeom>
        </p:spPr>
        <p:txBody>
          <a:bodyPr wrap="none" lIns="0" tIns="0" rIns="0" bIns="0" rtlCol="0">
            <a:spAutoFit/>
          </a:bodyPr>
          <a:lstStyle/>
          <a:p>
            <a:pPr>
              <a:spcAft>
                <a:spcPts val="600"/>
              </a:spcAft>
            </a:pPr>
            <a:r>
              <a:rPr lang="en-US" sz="1200" dirty="0">
                <a:latin typeface="Calibri" panose="020F0502020204030204" pitchFamily="34" charset="0"/>
              </a:rPr>
              <a:t>VLAN</a:t>
            </a:r>
            <a:endParaRPr lang="en-US" sz="1400" dirty="0">
              <a:latin typeface="Calibri" panose="020F0502020204030204" pitchFamily="34" charset="0"/>
            </a:endParaRPr>
          </a:p>
        </p:txBody>
      </p:sp>
      <p:sp>
        <p:nvSpPr>
          <p:cNvPr id="287" name="TextBox 286">
            <a:extLst>
              <a:ext uri="{FF2B5EF4-FFF2-40B4-BE49-F238E27FC236}">
                <a16:creationId xmlns:a16="http://schemas.microsoft.com/office/drawing/2014/main" id="{1B23991B-5D10-46F5-B75A-C90C4DE4D830}"/>
              </a:ext>
            </a:extLst>
          </p:cNvPr>
          <p:cNvSpPr txBox="1"/>
          <p:nvPr/>
        </p:nvSpPr>
        <p:spPr>
          <a:xfrm>
            <a:off x="1553372" y="5249857"/>
            <a:ext cx="704280" cy="338554"/>
          </a:xfrm>
          <a:prstGeom prst="rect">
            <a:avLst/>
          </a:prstGeom>
          <a:ln w="38100">
            <a:solidFill>
              <a:srgbClr val="FF0000"/>
            </a:solidFill>
          </a:ln>
        </p:spPr>
        <p:txBody>
          <a:bodyPr wrap="square" lIns="91440" tIns="45720" rIns="91440" bIns="45720" rtlCol="0">
            <a:spAutoFit/>
          </a:bodyPr>
          <a:lstStyle/>
          <a:p>
            <a:pPr>
              <a:spcAft>
                <a:spcPts val="600"/>
              </a:spcAft>
            </a:pPr>
            <a:endParaRPr lang="en-US" sz="1600" dirty="0">
              <a:solidFill>
                <a:schemeClr val="accent1"/>
              </a:solidFill>
              <a:latin typeface="Calibri" panose="020F0502020204030204" pitchFamily="34" charset="0"/>
            </a:endParaRPr>
          </a:p>
        </p:txBody>
      </p:sp>
      <p:sp>
        <p:nvSpPr>
          <p:cNvPr id="289" name="TextBox 288">
            <a:extLst>
              <a:ext uri="{FF2B5EF4-FFF2-40B4-BE49-F238E27FC236}">
                <a16:creationId xmlns:a16="http://schemas.microsoft.com/office/drawing/2014/main" id="{258B069D-5957-42D0-943C-5E4D6489CE47}"/>
              </a:ext>
            </a:extLst>
          </p:cNvPr>
          <p:cNvSpPr txBox="1"/>
          <p:nvPr/>
        </p:nvSpPr>
        <p:spPr>
          <a:xfrm>
            <a:off x="4159181" y="5228583"/>
            <a:ext cx="704280" cy="338554"/>
          </a:xfrm>
          <a:prstGeom prst="rect">
            <a:avLst/>
          </a:prstGeom>
          <a:ln w="38100">
            <a:solidFill>
              <a:srgbClr val="FF0000"/>
            </a:solidFill>
          </a:ln>
        </p:spPr>
        <p:txBody>
          <a:bodyPr wrap="square" lIns="91440" tIns="45720" rIns="91440" bIns="45720" rtlCol="0">
            <a:spAutoFit/>
          </a:bodyPr>
          <a:lstStyle/>
          <a:p>
            <a:pPr>
              <a:spcAft>
                <a:spcPts val="600"/>
              </a:spcAft>
            </a:pPr>
            <a:endParaRPr lang="en-US" sz="1600" dirty="0">
              <a:solidFill>
                <a:schemeClr val="accent1"/>
              </a:solidFill>
              <a:latin typeface="Calibri" panose="020F0502020204030204" pitchFamily="34" charset="0"/>
            </a:endParaRPr>
          </a:p>
        </p:txBody>
      </p:sp>
      <p:sp>
        <p:nvSpPr>
          <p:cNvPr id="290" name="TextBox 289">
            <a:extLst>
              <a:ext uri="{FF2B5EF4-FFF2-40B4-BE49-F238E27FC236}">
                <a16:creationId xmlns:a16="http://schemas.microsoft.com/office/drawing/2014/main" id="{7C41FF58-DB72-4E32-A260-7AEF441DF985}"/>
              </a:ext>
            </a:extLst>
          </p:cNvPr>
          <p:cNvSpPr txBox="1"/>
          <p:nvPr/>
        </p:nvSpPr>
        <p:spPr>
          <a:xfrm>
            <a:off x="1584616" y="2189449"/>
            <a:ext cx="1950437" cy="523220"/>
          </a:xfrm>
          <a:prstGeom prst="rect">
            <a:avLst/>
          </a:prstGeom>
          <a:ln w="19050">
            <a:solidFill>
              <a:schemeClr val="tx1"/>
            </a:solidFill>
          </a:ln>
        </p:spPr>
        <p:txBody>
          <a:bodyPr wrap="square" lIns="91440" tIns="45720" rIns="91440" bIns="45720" rtlCol="0">
            <a:spAutoFit/>
          </a:bodyPr>
          <a:lstStyle/>
          <a:p>
            <a:pPr algn="ctr">
              <a:spcAft>
                <a:spcPts val="600"/>
              </a:spcAft>
            </a:pPr>
            <a:r>
              <a:rPr lang="en-US" sz="1400" dirty="0">
                <a:latin typeface="Calibri" panose="020F0502020204030204" pitchFamily="34" charset="0"/>
              </a:rPr>
              <a:t>LB OneArm using T1 Service Interface</a:t>
            </a:r>
          </a:p>
        </p:txBody>
      </p:sp>
      <p:cxnSp>
        <p:nvCxnSpPr>
          <p:cNvPr id="293" name="Straight Connector 292">
            <a:extLst>
              <a:ext uri="{FF2B5EF4-FFF2-40B4-BE49-F238E27FC236}">
                <a16:creationId xmlns:a16="http://schemas.microsoft.com/office/drawing/2014/main" id="{3F6F00A6-D93E-463B-9BB0-FE57A145BBEC}"/>
              </a:ext>
            </a:extLst>
          </p:cNvPr>
          <p:cNvCxnSpPr>
            <a:cxnSpLocks/>
          </p:cNvCxnSpPr>
          <p:nvPr/>
        </p:nvCxnSpPr>
        <p:spPr bwMode="gray">
          <a:xfrm>
            <a:off x="5089289" y="2114550"/>
            <a:ext cx="0" cy="3959390"/>
          </a:xfrm>
          <a:prstGeom prst="line">
            <a:avLst/>
          </a:prstGeom>
          <a:ln w="38100">
            <a:solidFill>
              <a:schemeClr val="tx1"/>
            </a:solidFill>
            <a:prstDash val="sysDash"/>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id="{B4DD5510-B6A2-4336-8244-3C43C484FBAD}"/>
              </a:ext>
            </a:extLst>
          </p:cNvPr>
          <p:cNvCxnSpPr>
            <a:cxnSpLocks/>
          </p:cNvCxnSpPr>
          <p:nvPr/>
        </p:nvCxnSpPr>
        <p:spPr bwMode="gray">
          <a:xfrm>
            <a:off x="5328160" y="5196672"/>
            <a:ext cx="1290194" cy="0"/>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02" name="Straight Connector 301">
            <a:extLst>
              <a:ext uri="{FF2B5EF4-FFF2-40B4-BE49-F238E27FC236}">
                <a16:creationId xmlns:a16="http://schemas.microsoft.com/office/drawing/2014/main" id="{E5C2ACF0-E000-4C55-BD51-8DF8961C3D83}"/>
              </a:ext>
            </a:extLst>
          </p:cNvPr>
          <p:cNvCxnSpPr>
            <a:cxnSpLocks/>
            <a:stCxn id="359" idx="2"/>
          </p:cNvCxnSpPr>
          <p:nvPr/>
        </p:nvCxnSpPr>
        <p:spPr bwMode="gray">
          <a:xfrm>
            <a:off x="5972655" y="4549081"/>
            <a:ext cx="6688" cy="635585"/>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03" name="Straight Connector 302">
            <a:extLst>
              <a:ext uri="{FF2B5EF4-FFF2-40B4-BE49-F238E27FC236}">
                <a16:creationId xmlns:a16="http://schemas.microsoft.com/office/drawing/2014/main" id="{EEE9C449-2A76-4F6C-A357-E3E6110C5E3F}"/>
              </a:ext>
            </a:extLst>
          </p:cNvPr>
          <p:cNvCxnSpPr>
            <a:cxnSpLocks/>
          </p:cNvCxnSpPr>
          <p:nvPr/>
        </p:nvCxnSpPr>
        <p:spPr bwMode="gray">
          <a:xfrm>
            <a:off x="6139619" y="5196672"/>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pSp>
        <p:nvGrpSpPr>
          <p:cNvPr id="305" name="Group 304">
            <a:extLst>
              <a:ext uri="{FF2B5EF4-FFF2-40B4-BE49-F238E27FC236}">
                <a16:creationId xmlns:a16="http://schemas.microsoft.com/office/drawing/2014/main" id="{107BE2D6-C7E6-4F10-A943-04DD6D640E5C}"/>
              </a:ext>
            </a:extLst>
          </p:cNvPr>
          <p:cNvGrpSpPr>
            <a:grpSpLocks noChangeAspect="1"/>
          </p:cNvGrpSpPr>
          <p:nvPr/>
        </p:nvGrpSpPr>
        <p:grpSpPr>
          <a:xfrm>
            <a:off x="5694594" y="3170818"/>
            <a:ext cx="548640" cy="548640"/>
            <a:chOff x="7736620" y="7009631"/>
            <a:chExt cx="4501800" cy="4503600"/>
          </a:xfrm>
          <a:solidFill>
            <a:schemeClr val="tx1"/>
          </a:solidFill>
        </p:grpSpPr>
        <p:sp>
          <p:nvSpPr>
            <p:cNvPr id="306" name="Freeform: Shape 1">
              <a:extLst>
                <a:ext uri="{FF2B5EF4-FFF2-40B4-BE49-F238E27FC236}">
                  <a16:creationId xmlns:a16="http://schemas.microsoft.com/office/drawing/2014/main" id="{6598A7CF-2B91-4B64-9A9F-6B09089B5CE4}"/>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07" name="Freeform: Shape 2">
              <a:extLst>
                <a:ext uri="{FF2B5EF4-FFF2-40B4-BE49-F238E27FC236}">
                  <a16:creationId xmlns:a16="http://schemas.microsoft.com/office/drawing/2014/main" id="{61C7139E-49C7-4925-BF5A-2A14561301BF}"/>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08" name="Freeform: Shape 3">
              <a:extLst>
                <a:ext uri="{FF2B5EF4-FFF2-40B4-BE49-F238E27FC236}">
                  <a16:creationId xmlns:a16="http://schemas.microsoft.com/office/drawing/2014/main" id="{527B03BD-8B13-49F3-BFD7-F5D027A7EF4C}"/>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09" name="Freeform: Shape 4">
              <a:extLst>
                <a:ext uri="{FF2B5EF4-FFF2-40B4-BE49-F238E27FC236}">
                  <a16:creationId xmlns:a16="http://schemas.microsoft.com/office/drawing/2014/main" id="{EA9881AD-FA68-4304-81C1-8935CEBFF7BD}"/>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10" name="Freeform: Shape 5">
              <a:extLst>
                <a:ext uri="{FF2B5EF4-FFF2-40B4-BE49-F238E27FC236}">
                  <a16:creationId xmlns:a16="http://schemas.microsoft.com/office/drawing/2014/main" id="{E7EA8FEC-D65F-4920-9BD9-4F9559AF4AC7}"/>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grpSp>
      <p:cxnSp>
        <p:nvCxnSpPr>
          <p:cNvPr id="311" name="Straight Connector 310">
            <a:extLst>
              <a:ext uri="{FF2B5EF4-FFF2-40B4-BE49-F238E27FC236}">
                <a16:creationId xmlns:a16="http://schemas.microsoft.com/office/drawing/2014/main" id="{53E721EA-9398-4711-88D8-B08A8F5CED4F}"/>
              </a:ext>
            </a:extLst>
          </p:cNvPr>
          <p:cNvCxnSpPr>
            <a:cxnSpLocks/>
            <a:stCxn id="306" idx="2"/>
            <a:endCxn id="359" idx="0"/>
          </p:cNvCxnSpPr>
          <p:nvPr/>
        </p:nvCxnSpPr>
        <p:spPr bwMode="gray">
          <a:xfrm>
            <a:off x="5968914" y="3719458"/>
            <a:ext cx="3741" cy="280983"/>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312" name="TextBox 311">
            <a:extLst>
              <a:ext uri="{FF2B5EF4-FFF2-40B4-BE49-F238E27FC236}">
                <a16:creationId xmlns:a16="http://schemas.microsoft.com/office/drawing/2014/main" id="{756BA27C-AC9D-4B6A-A881-20CF775FE343}"/>
              </a:ext>
            </a:extLst>
          </p:cNvPr>
          <p:cNvSpPr txBox="1"/>
          <p:nvPr/>
        </p:nvSpPr>
        <p:spPr>
          <a:xfrm>
            <a:off x="5438447" y="3670084"/>
            <a:ext cx="360996" cy="184666"/>
          </a:xfrm>
          <a:prstGeom prst="rect">
            <a:avLst/>
          </a:prstGeom>
        </p:spPr>
        <p:txBody>
          <a:bodyPr wrap="none" lIns="0" tIns="0" rIns="0" bIns="0" rtlCol="0">
            <a:spAutoFit/>
          </a:bodyPr>
          <a:lstStyle/>
          <a:p>
            <a:pPr algn="r">
              <a:spcAft>
                <a:spcPts val="600"/>
              </a:spcAft>
            </a:pPr>
            <a:r>
              <a:rPr lang="en-US" sz="1200" dirty="0">
                <a:latin typeface="Calibri" panose="020F0502020204030204" pitchFamily="34" charset="0"/>
              </a:rPr>
              <a:t>Tier-0</a:t>
            </a:r>
          </a:p>
        </p:txBody>
      </p:sp>
      <p:cxnSp>
        <p:nvCxnSpPr>
          <p:cNvPr id="313" name="Straight Connector 312">
            <a:extLst>
              <a:ext uri="{FF2B5EF4-FFF2-40B4-BE49-F238E27FC236}">
                <a16:creationId xmlns:a16="http://schemas.microsoft.com/office/drawing/2014/main" id="{7CC6FA96-A8F8-4988-BE6F-DE4269992D5C}"/>
              </a:ext>
            </a:extLst>
          </p:cNvPr>
          <p:cNvCxnSpPr>
            <a:cxnSpLocks/>
            <a:endCxn id="306" idx="0"/>
          </p:cNvCxnSpPr>
          <p:nvPr/>
        </p:nvCxnSpPr>
        <p:spPr bwMode="gray">
          <a:xfrm>
            <a:off x="5968912" y="2928924"/>
            <a:ext cx="2" cy="241894"/>
          </a:xfrm>
          <a:prstGeom prst="line">
            <a:avLst/>
          </a:prstGeom>
          <a:ln w="25400">
            <a:solidFill>
              <a:schemeClr val="tx1"/>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99A43866-BC6F-44AA-8CF9-64526209C864}"/>
              </a:ext>
            </a:extLst>
          </p:cNvPr>
          <p:cNvSpPr/>
          <p:nvPr/>
        </p:nvSpPr>
        <p:spPr>
          <a:xfrm>
            <a:off x="5987265" y="5386641"/>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cxnSp>
        <p:nvCxnSpPr>
          <p:cNvPr id="328" name="Straight Connector 327">
            <a:extLst>
              <a:ext uri="{FF2B5EF4-FFF2-40B4-BE49-F238E27FC236}">
                <a16:creationId xmlns:a16="http://schemas.microsoft.com/office/drawing/2014/main" id="{D1D05520-2D5B-4AB9-8D79-3324B450879A}"/>
              </a:ext>
            </a:extLst>
          </p:cNvPr>
          <p:cNvCxnSpPr>
            <a:cxnSpLocks/>
          </p:cNvCxnSpPr>
          <p:nvPr/>
        </p:nvCxnSpPr>
        <p:spPr bwMode="gray">
          <a:xfrm>
            <a:off x="5722265" y="5201871"/>
            <a:ext cx="0" cy="363047"/>
          </a:xfrm>
          <a:prstGeom prst="line">
            <a:avLst/>
          </a:prstGeom>
          <a:ln w="2540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329" name="Oval 328">
            <a:extLst>
              <a:ext uri="{FF2B5EF4-FFF2-40B4-BE49-F238E27FC236}">
                <a16:creationId xmlns:a16="http://schemas.microsoft.com/office/drawing/2014/main" id="{C5CAF05C-3AC6-489B-A407-3A618EC0A8FD}"/>
              </a:ext>
            </a:extLst>
          </p:cNvPr>
          <p:cNvSpPr/>
          <p:nvPr/>
        </p:nvSpPr>
        <p:spPr>
          <a:xfrm>
            <a:off x="5569911" y="5391840"/>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330" name="Rounded Rectangle 109">
            <a:extLst>
              <a:ext uri="{FF2B5EF4-FFF2-40B4-BE49-F238E27FC236}">
                <a16:creationId xmlns:a16="http://schemas.microsoft.com/office/drawing/2014/main" id="{459D8CC0-9895-417C-B2C5-F792F2918BFE}"/>
              </a:ext>
            </a:extLst>
          </p:cNvPr>
          <p:cNvSpPr/>
          <p:nvPr/>
        </p:nvSpPr>
        <p:spPr>
          <a:xfrm>
            <a:off x="5494000" y="5285124"/>
            <a:ext cx="89773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331" name="TextBox 330">
            <a:extLst>
              <a:ext uri="{FF2B5EF4-FFF2-40B4-BE49-F238E27FC236}">
                <a16:creationId xmlns:a16="http://schemas.microsoft.com/office/drawing/2014/main" id="{2723DCE2-4D39-4FA1-A1EB-2C27F1E7DAE6}"/>
              </a:ext>
            </a:extLst>
          </p:cNvPr>
          <p:cNvSpPr txBox="1"/>
          <p:nvPr/>
        </p:nvSpPr>
        <p:spPr>
          <a:xfrm>
            <a:off x="5437804" y="5759350"/>
            <a:ext cx="1180550" cy="276999"/>
          </a:xfrm>
          <a:prstGeom prst="rect">
            <a:avLst/>
          </a:prstGeom>
          <a:noFill/>
        </p:spPr>
        <p:txBody>
          <a:bodyPr wrap="square" rtlCol="0">
            <a:spAutoFit/>
          </a:bodyPr>
          <a:lstStyle/>
          <a:p>
            <a:pPr fontAlgn="base">
              <a:spcBef>
                <a:spcPct val="0"/>
              </a:spcBef>
              <a:spcAft>
                <a:spcPct val="40000"/>
              </a:spcAft>
            </a:pPr>
            <a:r>
              <a:rPr lang="en-US" sz="1200" dirty="0">
                <a:solidFill>
                  <a:schemeClr val="accent1"/>
                </a:solidFill>
                <a:latin typeface="Calibri" panose="020F0502020204030204" pitchFamily="34" charset="0"/>
              </a:rPr>
              <a:t>Server Pool</a:t>
            </a:r>
            <a:endParaRPr lang="en-US" sz="2000" dirty="0">
              <a:solidFill>
                <a:schemeClr val="accent1"/>
              </a:solidFill>
              <a:latin typeface="Calibri" panose="020F0502020204030204" pitchFamily="34" charset="0"/>
            </a:endParaRPr>
          </a:p>
        </p:txBody>
      </p:sp>
      <p:grpSp>
        <p:nvGrpSpPr>
          <p:cNvPr id="358" name="Group 357">
            <a:extLst>
              <a:ext uri="{FF2B5EF4-FFF2-40B4-BE49-F238E27FC236}">
                <a16:creationId xmlns:a16="http://schemas.microsoft.com/office/drawing/2014/main" id="{782C19C1-9959-40CF-99EA-2DD375743BB8}"/>
              </a:ext>
            </a:extLst>
          </p:cNvPr>
          <p:cNvGrpSpPr>
            <a:grpSpLocks noChangeAspect="1"/>
          </p:cNvGrpSpPr>
          <p:nvPr/>
        </p:nvGrpSpPr>
        <p:grpSpPr>
          <a:xfrm>
            <a:off x="5698335" y="4000441"/>
            <a:ext cx="548640" cy="548640"/>
            <a:chOff x="7736620" y="7009631"/>
            <a:chExt cx="4501800" cy="4503600"/>
          </a:xfrm>
          <a:solidFill>
            <a:schemeClr val="tx1"/>
          </a:solidFill>
        </p:grpSpPr>
        <p:sp>
          <p:nvSpPr>
            <p:cNvPr id="359" name="Freeform: Shape 1">
              <a:extLst>
                <a:ext uri="{FF2B5EF4-FFF2-40B4-BE49-F238E27FC236}">
                  <a16:creationId xmlns:a16="http://schemas.microsoft.com/office/drawing/2014/main" id="{4852F566-2690-48E0-9914-3926959A2DA4}"/>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60" name="Freeform: Shape 2">
              <a:extLst>
                <a:ext uri="{FF2B5EF4-FFF2-40B4-BE49-F238E27FC236}">
                  <a16:creationId xmlns:a16="http://schemas.microsoft.com/office/drawing/2014/main" id="{32CC7630-D93F-4366-850B-60762DDF846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61" name="Freeform: Shape 3">
              <a:extLst>
                <a:ext uri="{FF2B5EF4-FFF2-40B4-BE49-F238E27FC236}">
                  <a16:creationId xmlns:a16="http://schemas.microsoft.com/office/drawing/2014/main" id="{8674E259-E717-4251-A1C7-34CA5DF6ABC5}"/>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62" name="Freeform: Shape 4">
              <a:extLst>
                <a:ext uri="{FF2B5EF4-FFF2-40B4-BE49-F238E27FC236}">
                  <a16:creationId xmlns:a16="http://schemas.microsoft.com/office/drawing/2014/main" id="{8DF71F74-543F-4389-8E64-901D56EBD2EE}"/>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63" name="Freeform: Shape 5">
              <a:extLst>
                <a:ext uri="{FF2B5EF4-FFF2-40B4-BE49-F238E27FC236}">
                  <a16:creationId xmlns:a16="http://schemas.microsoft.com/office/drawing/2014/main" id="{E44E99BC-E195-4A23-9F90-239F11B43787}"/>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grpSp>
      <p:sp>
        <p:nvSpPr>
          <p:cNvPr id="364" name="TextBox 363">
            <a:extLst>
              <a:ext uri="{FF2B5EF4-FFF2-40B4-BE49-F238E27FC236}">
                <a16:creationId xmlns:a16="http://schemas.microsoft.com/office/drawing/2014/main" id="{27F14D79-A790-45DB-B391-821A4C83E5E5}"/>
              </a:ext>
            </a:extLst>
          </p:cNvPr>
          <p:cNvSpPr txBox="1"/>
          <p:nvPr/>
        </p:nvSpPr>
        <p:spPr>
          <a:xfrm>
            <a:off x="5474499" y="4534330"/>
            <a:ext cx="360996" cy="184666"/>
          </a:xfrm>
          <a:prstGeom prst="rect">
            <a:avLst/>
          </a:prstGeom>
        </p:spPr>
        <p:txBody>
          <a:bodyPr wrap="none" lIns="0" tIns="0" rIns="0" bIns="0" rtlCol="0">
            <a:spAutoFit/>
          </a:bodyPr>
          <a:lstStyle/>
          <a:p>
            <a:pPr algn="r">
              <a:spcAft>
                <a:spcPts val="600"/>
              </a:spcAft>
            </a:pPr>
            <a:r>
              <a:rPr lang="en-US" sz="1200" dirty="0">
                <a:latin typeface="Calibri" panose="020F0502020204030204" pitchFamily="34" charset="0"/>
              </a:rPr>
              <a:t>Tier-1</a:t>
            </a:r>
          </a:p>
        </p:txBody>
      </p:sp>
      <p:cxnSp>
        <p:nvCxnSpPr>
          <p:cNvPr id="365" name="Straight Connector 364">
            <a:extLst>
              <a:ext uri="{FF2B5EF4-FFF2-40B4-BE49-F238E27FC236}">
                <a16:creationId xmlns:a16="http://schemas.microsoft.com/office/drawing/2014/main" id="{CEF39B54-4EE4-4515-B81E-148AB7986378}"/>
              </a:ext>
            </a:extLst>
          </p:cNvPr>
          <p:cNvCxnSpPr>
            <a:cxnSpLocks/>
            <a:endCxn id="367" idx="0"/>
          </p:cNvCxnSpPr>
          <p:nvPr/>
        </p:nvCxnSpPr>
        <p:spPr bwMode="gray">
          <a:xfrm>
            <a:off x="6139619" y="3621333"/>
            <a:ext cx="1004154" cy="410953"/>
          </a:xfrm>
          <a:prstGeom prst="line">
            <a:avLst/>
          </a:prstGeom>
          <a:ln w="25400">
            <a:solidFill>
              <a:schemeClr val="tx1"/>
            </a:solidFill>
            <a:prstDash val="solid"/>
            <a:miter lim="800000"/>
            <a:tailEnd type="none"/>
          </a:ln>
        </p:spPr>
        <p:style>
          <a:lnRef idx="1">
            <a:schemeClr val="accent1"/>
          </a:lnRef>
          <a:fillRef idx="0">
            <a:schemeClr val="accent1"/>
          </a:fillRef>
          <a:effectRef idx="0">
            <a:schemeClr val="accent1"/>
          </a:effectRef>
          <a:fontRef idx="minor">
            <a:schemeClr val="tx1"/>
          </a:fontRef>
        </p:style>
      </p:cxnSp>
      <p:grpSp>
        <p:nvGrpSpPr>
          <p:cNvPr id="366" name="Group 365">
            <a:extLst>
              <a:ext uri="{FF2B5EF4-FFF2-40B4-BE49-F238E27FC236}">
                <a16:creationId xmlns:a16="http://schemas.microsoft.com/office/drawing/2014/main" id="{B8CB068D-01DF-4D97-8762-553737F676BA}"/>
              </a:ext>
            </a:extLst>
          </p:cNvPr>
          <p:cNvGrpSpPr>
            <a:grpSpLocks noChangeAspect="1"/>
          </p:cNvGrpSpPr>
          <p:nvPr/>
        </p:nvGrpSpPr>
        <p:grpSpPr>
          <a:xfrm>
            <a:off x="6915173" y="4032286"/>
            <a:ext cx="457200" cy="457200"/>
            <a:chOff x="7736620" y="7009631"/>
            <a:chExt cx="4501800" cy="4503600"/>
          </a:xfrm>
          <a:solidFill>
            <a:schemeClr val="accent1"/>
          </a:solidFill>
        </p:grpSpPr>
        <p:sp>
          <p:nvSpPr>
            <p:cNvPr id="367" name="Freeform: Shape 1">
              <a:extLst>
                <a:ext uri="{FF2B5EF4-FFF2-40B4-BE49-F238E27FC236}">
                  <a16:creationId xmlns:a16="http://schemas.microsoft.com/office/drawing/2014/main" id="{23CBC78D-ECC3-4EC0-8EE8-84FB04B335D1}"/>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68" name="Freeform: Shape 2">
              <a:extLst>
                <a:ext uri="{FF2B5EF4-FFF2-40B4-BE49-F238E27FC236}">
                  <a16:creationId xmlns:a16="http://schemas.microsoft.com/office/drawing/2014/main" id="{2BC68FD0-B5D9-4B8D-8F3D-7190F6A84CEE}"/>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69" name="Freeform: Shape 3">
              <a:extLst>
                <a:ext uri="{FF2B5EF4-FFF2-40B4-BE49-F238E27FC236}">
                  <a16:creationId xmlns:a16="http://schemas.microsoft.com/office/drawing/2014/main" id="{7A45FD9D-B24E-4BEB-9D63-5D12CFEF7BE2}"/>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70" name="Freeform: Shape 4">
              <a:extLst>
                <a:ext uri="{FF2B5EF4-FFF2-40B4-BE49-F238E27FC236}">
                  <a16:creationId xmlns:a16="http://schemas.microsoft.com/office/drawing/2014/main" id="{FE2BFD65-344C-427A-841B-A1F24BC39798}"/>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sp>
          <p:nvSpPr>
            <p:cNvPr id="371" name="Freeform: Shape 5">
              <a:extLst>
                <a:ext uri="{FF2B5EF4-FFF2-40B4-BE49-F238E27FC236}">
                  <a16:creationId xmlns:a16="http://schemas.microsoft.com/office/drawing/2014/main" id="{509D2DAE-CF6E-4191-9F67-54DE3D7A3988}"/>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pitchFamily="2"/>
                <a:cs typeface="Arial" pitchFamily="2"/>
              </a:endParaRPr>
            </a:p>
          </p:txBody>
        </p:sp>
      </p:grpSp>
      <p:sp>
        <p:nvSpPr>
          <p:cNvPr id="372" name="TextBox 371">
            <a:extLst>
              <a:ext uri="{FF2B5EF4-FFF2-40B4-BE49-F238E27FC236}">
                <a16:creationId xmlns:a16="http://schemas.microsoft.com/office/drawing/2014/main" id="{5316A8A4-6729-4E50-9F86-EFDDF8BB4583}"/>
              </a:ext>
            </a:extLst>
          </p:cNvPr>
          <p:cNvSpPr txBox="1"/>
          <p:nvPr/>
        </p:nvSpPr>
        <p:spPr>
          <a:xfrm>
            <a:off x="6931474" y="4499338"/>
            <a:ext cx="378309" cy="184666"/>
          </a:xfrm>
          <a:prstGeom prst="rect">
            <a:avLst/>
          </a:prstGeom>
        </p:spPr>
        <p:txBody>
          <a:bodyPr wrap="none" lIns="0" tIns="0" rIns="0" bIns="0" rtlCol="0">
            <a:spAutoFit/>
          </a:bodyPr>
          <a:lstStyle/>
          <a:p>
            <a:pPr algn="l">
              <a:spcAft>
                <a:spcPts val="600"/>
              </a:spcAft>
            </a:pPr>
            <a:r>
              <a:rPr lang="en-US" sz="1200" dirty="0">
                <a:solidFill>
                  <a:schemeClr val="accent1"/>
                </a:solidFill>
                <a:latin typeface="Calibri" panose="020F0502020204030204" pitchFamily="34" charset="0"/>
              </a:rPr>
              <a:t>T1+LB</a:t>
            </a:r>
          </a:p>
        </p:txBody>
      </p:sp>
      <p:grpSp>
        <p:nvGrpSpPr>
          <p:cNvPr id="373" name="Group 372">
            <a:extLst>
              <a:ext uri="{FF2B5EF4-FFF2-40B4-BE49-F238E27FC236}">
                <a16:creationId xmlns:a16="http://schemas.microsoft.com/office/drawing/2014/main" id="{62C9D4CC-A0E2-4879-9CA3-56766DC576E3}"/>
              </a:ext>
            </a:extLst>
          </p:cNvPr>
          <p:cNvGrpSpPr>
            <a:grpSpLocks noChangeAspect="1"/>
          </p:cNvGrpSpPr>
          <p:nvPr/>
        </p:nvGrpSpPr>
        <p:grpSpPr>
          <a:xfrm>
            <a:off x="7216360" y="3924582"/>
            <a:ext cx="228600" cy="228600"/>
            <a:chOff x="2560638" y="566738"/>
            <a:chExt cx="6486525" cy="6486525"/>
          </a:xfrm>
          <a:solidFill>
            <a:schemeClr val="accent1"/>
          </a:solidFill>
        </p:grpSpPr>
        <p:sp>
          <p:nvSpPr>
            <p:cNvPr id="374" name="Freeform 1">
              <a:extLst>
                <a:ext uri="{FF2B5EF4-FFF2-40B4-BE49-F238E27FC236}">
                  <a16:creationId xmlns:a16="http://schemas.microsoft.com/office/drawing/2014/main" id="{FEE11A75-2287-42F8-9DBC-C81220E9717C}"/>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75" name="Freeform 2">
              <a:extLst>
                <a:ext uri="{FF2B5EF4-FFF2-40B4-BE49-F238E27FC236}">
                  <a16:creationId xmlns:a16="http://schemas.microsoft.com/office/drawing/2014/main" id="{169310F1-2A71-4353-A7F2-110E2AB8518B}"/>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76" name="Freeform 3">
              <a:extLst>
                <a:ext uri="{FF2B5EF4-FFF2-40B4-BE49-F238E27FC236}">
                  <a16:creationId xmlns:a16="http://schemas.microsoft.com/office/drawing/2014/main" id="{832CBD75-3277-4AEF-9BAE-A0417D31B06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77" name="Freeform 4">
              <a:extLst>
                <a:ext uri="{FF2B5EF4-FFF2-40B4-BE49-F238E27FC236}">
                  <a16:creationId xmlns:a16="http://schemas.microsoft.com/office/drawing/2014/main" id="{8C5AE211-D44B-4BCF-B8B5-28F0F68F93A6}"/>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78" name="Freeform 5">
              <a:extLst>
                <a:ext uri="{FF2B5EF4-FFF2-40B4-BE49-F238E27FC236}">
                  <a16:creationId xmlns:a16="http://schemas.microsoft.com/office/drawing/2014/main" id="{F35477BC-B85E-48B6-84CA-4C57FF9D9BC6}"/>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79" name="Freeform 6">
              <a:extLst>
                <a:ext uri="{FF2B5EF4-FFF2-40B4-BE49-F238E27FC236}">
                  <a16:creationId xmlns:a16="http://schemas.microsoft.com/office/drawing/2014/main" id="{99D9C1FA-149C-4A25-813C-FC1DDAEC45EC}"/>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80" name="Freeform 7">
              <a:extLst>
                <a:ext uri="{FF2B5EF4-FFF2-40B4-BE49-F238E27FC236}">
                  <a16:creationId xmlns:a16="http://schemas.microsoft.com/office/drawing/2014/main" id="{E8A8B618-F7A9-4D95-9CF0-2C172DF5A847}"/>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81" name="Freeform 8">
              <a:extLst>
                <a:ext uri="{FF2B5EF4-FFF2-40B4-BE49-F238E27FC236}">
                  <a16:creationId xmlns:a16="http://schemas.microsoft.com/office/drawing/2014/main" id="{2286BBD8-924D-4233-BA6B-094D3F3E5801}"/>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82" name="Freeform 9">
              <a:extLst>
                <a:ext uri="{FF2B5EF4-FFF2-40B4-BE49-F238E27FC236}">
                  <a16:creationId xmlns:a16="http://schemas.microsoft.com/office/drawing/2014/main" id="{09D86ED7-B53F-41E0-BFE4-8F87BCDD2316}"/>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86" name="Freeform 10">
              <a:extLst>
                <a:ext uri="{FF2B5EF4-FFF2-40B4-BE49-F238E27FC236}">
                  <a16:creationId xmlns:a16="http://schemas.microsoft.com/office/drawing/2014/main" id="{DEC0A52C-74FE-472C-9CDC-56D74830AE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87" name="Freeform 11">
              <a:extLst>
                <a:ext uri="{FF2B5EF4-FFF2-40B4-BE49-F238E27FC236}">
                  <a16:creationId xmlns:a16="http://schemas.microsoft.com/office/drawing/2014/main" id="{2AB076CC-6E80-4862-9A2A-2D64397C50CC}"/>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388" name="TextBox 387">
            <a:extLst>
              <a:ext uri="{FF2B5EF4-FFF2-40B4-BE49-F238E27FC236}">
                <a16:creationId xmlns:a16="http://schemas.microsoft.com/office/drawing/2014/main" id="{D0501B96-91B6-4847-B46C-9BC281FED769}"/>
              </a:ext>
            </a:extLst>
          </p:cNvPr>
          <p:cNvSpPr txBox="1"/>
          <p:nvPr/>
        </p:nvSpPr>
        <p:spPr>
          <a:xfrm>
            <a:off x="6836010" y="3890695"/>
            <a:ext cx="704280" cy="338554"/>
          </a:xfrm>
          <a:prstGeom prst="rect">
            <a:avLst/>
          </a:prstGeom>
          <a:ln w="38100">
            <a:solidFill>
              <a:srgbClr val="FF0000"/>
            </a:solidFill>
          </a:ln>
        </p:spPr>
        <p:txBody>
          <a:bodyPr wrap="square" lIns="91440" tIns="45720" rIns="91440" bIns="45720" rtlCol="0">
            <a:spAutoFit/>
          </a:bodyPr>
          <a:lstStyle/>
          <a:p>
            <a:pPr>
              <a:spcAft>
                <a:spcPts val="600"/>
              </a:spcAft>
            </a:pPr>
            <a:endParaRPr lang="en-US" sz="1600" dirty="0">
              <a:solidFill>
                <a:schemeClr val="accent1"/>
              </a:solidFill>
              <a:latin typeface="Calibri" panose="020F0502020204030204" pitchFamily="34" charset="0"/>
            </a:endParaRPr>
          </a:p>
        </p:txBody>
      </p:sp>
      <p:sp>
        <p:nvSpPr>
          <p:cNvPr id="389" name="TextBox 388">
            <a:extLst>
              <a:ext uri="{FF2B5EF4-FFF2-40B4-BE49-F238E27FC236}">
                <a16:creationId xmlns:a16="http://schemas.microsoft.com/office/drawing/2014/main" id="{9AE16AE3-A66C-4CC1-8D82-60D838DC63CA}"/>
              </a:ext>
            </a:extLst>
          </p:cNvPr>
          <p:cNvSpPr txBox="1"/>
          <p:nvPr/>
        </p:nvSpPr>
        <p:spPr>
          <a:xfrm>
            <a:off x="5545442" y="2192510"/>
            <a:ext cx="1950437" cy="523220"/>
          </a:xfrm>
          <a:prstGeom prst="rect">
            <a:avLst/>
          </a:prstGeom>
          <a:ln w="19050">
            <a:solidFill>
              <a:schemeClr val="tx1"/>
            </a:solidFill>
          </a:ln>
        </p:spPr>
        <p:txBody>
          <a:bodyPr wrap="square" lIns="91440" tIns="45720" rIns="91440" bIns="45720" rtlCol="0">
            <a:spAutoFit/>
          </a:bodyPr>
          <a:lstStyle/>
          <a:p>
            <a:pPr algn="ctr">
              <a:spcAft>
                <a:spcPts val="600"/>
              </a:spcAft>
            </a:pPr>
            <a:r>
              <a:rPr lang="en-US" sz="1400" dirty="0">
                <a:latin typeface="Calibri" panose="020F0502020204030204" pitchFamily="34" charset="0"/>
              </a:rPr>
              <a:t>LB OneArm using T1 Uplink Interface</a:t>
            </a:r>
          </a:p>
        </p:txBody>
      </p:sp>
    </p:spTree>
    <p:extLst>
      <p:ext uri="{BB962C8B-B14F-4D97-AF65-F5344CB8AC3E}">
        <p14:creationId xmlns:p14="http://schemas.microsoft.com/office/powerpoint/2010/main" val="2640105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Same configuration as "L4 VIP Minimum Configuration", with the extra configuration</a:t>
            </a:r>
          </a:p>
          <a:p>
            <a:pPr lvl="1"/>
            <a:r>
              <a:rPr lang="en-US" dirty="0"/>
              <a:t>Under Networking – Load Balancing – Virtual Servers </a:t>
            </a:r>
          </a:p>
          <a:p>
            <a:pPr lvl="2"/>
            <a:r>
              <a:rPr lang="en-US" dirty="0"/>
              <a:t>Add Virtual Server – L4 TCP</a:t>
            </a:r>
          </a:p>
          <a:p>
            <a:pPr lvl="1"/>
            <a:endParaRPr lang="en-US" dirty="0"/>
          </a:p>
        </p:txBody>
      </p:sp>
      <p:pic>
        <p:nvPicPr>
          <p:cNvPr id="6" name="Picture 5">
            <a:extLst>
              <a:ext uri="{FF2B5EF4-FFF2-40B4-BE49-F238E27FC236}">
                <a16:creationId xmlns:a16="http://schemas.microsoft.com/office/drawing/2014/main" id="{74CB8EB4-A8EF-4027-8060-4E280EEF693D}"/>
              </a:ext>
            </a:extLst>
          </p:cNvPr>
          <p:cNvPicPr>
            <a:picLocks noChangeAspect="1"/>
          </p:cNvPicPr>
          <p:nvPr/>
        </p:nvPicPr>
        <p:blipFill rotWithShape="1">
          <a:blip r:embed="rId2"/>
          <a:srcRect b="12723"/>
          <a:stretch/>
        </p:blipFill>
        <p:spPr>
          <a:xfrm>
            <a:off x="1805463" y="2734980"/>
            <a:ext cx="9886950" cy="3977849"/>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Layer4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Port Range (2/2)</a:t>
            </a:r>
          </a:p>
        </p:txBody>
      </p:sp>
      <p:sp>
        <p:nvSpPr>
          <p:cNvPr id="27" name="TextBox 26">
            <a:extLst>
              <a:ext uri="{FF2B5EF4-FFF2-40B4-BE49-F238E27FC236}">
                <a16:creationId xmlns:a16="http://schemas.microsoft.com/office/drawing/2014/main" id="{2EB0FE91-954C-44F2-851B-589FB641C7C6}"/>
              </a:ext>
            </a:extLst>
          </p:cNvPr>
          <p:cNvSpPr txBox="1"/>
          <p:nvPr/>
        </p:nvSpPr>
        <p:spPr>
          <a:xfrm>
            <a:off x="5530916" y="3122027"/>
            <a:ext cx="1241591"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VIP Port Range</a:t>
            </a:r>
          </a:p>
        </p:txBody>
      </p:sp>
      <p:cxnSp>
        <p:nvCxnSpPr>
          <p:cNvPr id="30" name="Straight Arrow Connector 29">
            <a:extLst>
              <a:ext uri="{FF2B5EF4-FFF2-40B4-BE49-F238E27FC236}">
                <a16:creationId xmlns:a16="http://schemas.microsoft.com/office/drawing/2014/main" id="{C67E6A75-B14F-42B4-AEDA-E36DB4E50524}"/>
              </a:ext>
            </a:extLst>
          </p:cNvPr>
          <p:cNvCxnSpPr>
            <a:cxnSpLocks/>
            <a:stCxn id="27" idx="2"/>
          </p:cNvCxnSpPr>
          <p:nvPr/>
        </p:nvCxnSpPr>
        <p:spPr bwMode="gray">
          <a:xfrm flipH="1">
            <a:off x="5947318" y="3368248"/>
            <a:ext cx="204394" cy="39343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46A83D43-A0CF-4C42-9305-7DDE3A978AA2}"/>
              </a:ext>
            </a:extLst>
          </p:cNvPr>
          <p:cNvSpPr txBox="1"/>
          <p:nvPr/>
        </p:nvSpPr>
        <p:spPr>
          <a:xfrm>
            <a:off x="9021248" y="4703801"/>
            <a:ext cx="2551072"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Optional: Pool Member Port Range</a:t>
            </a:r>
          </a:p>
          <a:p>
            <a:pPr lvl="0">
              <a:defRPr/>
            </a:pPr>
            <a:r>
              <a:rPr lang="en-US" sz="1000" dirty="0">
                <a:solidFill>
                  <a:schemeClr val="tx2"/>
                </a:solidFill>
                <a:latin typeface="Calibri" panose="020F0502020204030204" pitchFamily="34" charset="0"/>
              </a:rPr>
              <a:t>If not specified, same VIP Port Range is used for Pool Members.</a:t>
            </a:r>
          </a:p>
        </p:txBody>
      </p:sp>
      <p:cxnSp>
        <p:nvCxnSpPr>
          <p:cNvPr id="16" name="Straight Arrow Connector 15">
            <a:extLst>
              <a:ext uri="{FF2B5EF4-FFF2-40B4-BE49-F238E27FC236}">
                <a16:creationId xmlns:a16="http://schemas.microsoft.com/office/drawing/2014/main" id="{DD8D5B02-FF7E-4BE8-8CB7-A18C580E1CFC}"/>
              </a:ext>
            </a:extLst>
          </p:cNvPr>
          <p:cNvCxnSpPr>
            <a:cxnSpLocks/>
            <a:stCxn id="15" idx="2"/>
          </p:cNvCxnSpPr>
          <p:nvPr/>
        </p:nvCxnSpPr>
        <p:spPr bwMode="gray">
          <a:xfrm flipH="1">
            <a:off x="9433932" y="5257799"/>
            <a:ext cx="862852" cy="31781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36B12285-AD42-40ED-A6D8-BA044D81B638}"/>
              </a:ext>
            </a:extLst>
          </p:cNvPr>
          <p:cNvSpPr/>
          <p:nvPr/>
        </p:nvSpPr>
        <p:spPr>
          <a:xfrm>
            <a:off x="6928624" y="130175"/>
            <a:ext cx="4996584" cy="124514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7" name="Picture 6">
            <a:extLst>
              <a:ext uri="{FF2B5EF4-FFF2-40B4-BE49-F238E27FC236}">
                <a16:creationId xmlns:a16="http://schemas.microsoft.com/office/drawing/2014/main" id="{44F6C91D-76C3-418A-B3D6-A9EE65AB2C27}"/>
              </a:ext>
            </a:extLst>
          </p:cNvPr>
          <p:cNvPicPr>
            <a:picLocks noChangeAspect="1"/>
          </p:cNvPicPr>
          <p:nvPr/>
        </p:nvPicPr>
        <p:blipFill>
          <a:blip r:embed="rId3"/>
          <a:stretch>
            <a:fillRect/>
          </a:stretch>
        </p:blipFill>
        <p:spPr>
          <a:xfrm>
            <a:off x="7003541" y="141397"/>
            <a:ext cx="4925690" cy="1244302"/>
          </a:xfrm>
          <a:prstGeom prst="rect">
            <a:avLst/>
          </a:prstGeom>
        </p:spPr>
      </p:pic>
    </p:spTree>
    <p:extLst>
      <p:ext uri="{BB962C8B-B14F-4D97-AF65-F5344CB8AC3E}">
        <p14:creationId xmlns:p14="http://schemas.microsoft.com/office/powerpoint/2010/main" val="2131027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Layer4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If Server Pool is dead, then Load Balancer will load balance clients to a (Sorry) Server Pool.</a:t>
            </a:r>
          </a:p>
          <a:p>
            <a:pPr>
              <a:spcBef>
                <a:spcPts val="0"/>
              </a:spcBef>
              <a:buNone/>
            </a:pPr>
            <a:endParaRPr lang="en-US" sz="1600" dirty="0"/>
          </a:p>
          <a:p>
            <a:pPr>
              <a:spcBef>
                <a:spcPts val="0"/>
              </a:spcBef>
              <a:buNone/>
            </a:pPr>
            <a:endParaRPr lang="en-US" sz="1600" dirty="0"/>
          </a:p>
          <a:p>
            <a:pPr>
              <a:spcBef>
                <a:spcPts val="0"/>
              </a:spcBef>
              <a:buNone/>
            </a:pPr>
            <a:r>
              <a:rPr lang="en-US" sz="1400" i="1" dirty="0"/>
              <a:t>Note: In case of L4-VIP with Persistence (Source-IP), persistence is not offered on Sorry Server Pool.</a:t>
            </a:r>
          </a:p>
          <a:p>
            <a:pPr>
              <a:spcBef>
                <a:spcPts val="0"/>
              </a:spcBef>
              <a:buNone/>
            </a:pPr>
            <a:r>
              <a:rPr lang="en-US" sz="1400" i="1" dirty="0"/>
              <a:t>When Main Server Pool is Down, Clients will be load balanced without persistence to Sorry Server Pool.</a:t>
            </a:r>
          </a:p>
          <a:p>
            <a:pPr>
              <a:spcBef>
                <a:spcPts val="0"/>
              </a:spcBef>
              <a:buNone/>
            </a:pPr>
            <a:r>
              <a:rPr lang="en-US" sz="1400" i="1" dirty="0"/>
              <a:t>Then when Main Server Pool becomes UP again, immediately Clients are load balanced to Main Server Pool with Persistence.</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Sorry Server Pool (1/2)</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3328720" y="3047982"/>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718934" y="2911436"/>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44" name="TextBox 43">
            <a:extLst>
              <a:ext uri="{FF2B5EF4-FFF2-40B4-BE49-F238E27FC236}">
                <a16:creationId xmlns:a16="http://schemas.microsoft.com/office/drawing/2014/main" id="{DCC58321-A004-49FD-9911-CC2273524AC1}"/>
              </a:ext>
            </a:extLst>
          </p:cNvPr>
          <p:cNvSpPr txBox="1"/>
          <p:nvPr/>
        </p:nvSpPr>
        <p:spPr>
          <a:xfrm>
            <a:off x="3271170" y="3732311"/>
            <a:ext cx="689163"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L4</a:t>
            </a:r>
          </a:p>
          <a:p>
            <a:r>
              <a:rPr lang="en-US" sz="1400" dirty="0">
                <a:solidFill>
                  <a:schemeClr val="accent1"/>
                </a:solidFill>
                <a:latin typeface="Calibri" panose="020F0502020204030204" pitchFamily="34" charset="0"/>
              </a:rPr>
              <a:t>TCP:80</a:t>
            </a:r>
          </a:p>
        </p:txBody>
      </p:sp>
      <p:grpSp>
        <p:nvGrpSpPr>
          <p:cNvPr id="47" name="Group 46">
            <a:extLst>
              <a:ext uri="{FF2B5EF4-FFF2-40B4-BE49-F238E27FC236}">
                <a16:creationId xmlns:a16="http://schemas.microsoft.com/office/drawing/2014/main" id="{23FAE397-CD0A-42A2-93B9-AC708CA39CB7}"/>
              </a:ext>
            </a:extLst>
          </p:cNvPr>
          <p:cNvGrpSpPr>
            <a:grpSpLocks noChangeAspect="1"/>
          </p:cNvGrpSpPr>
          <p:nvPr/>
        </p:nvGrpSpPr>
        <p:grpSpPr>
          <a:xfrm>
            <a:off x="366337" y="2931068"/>
            <a:ext cx="731520" cy="731520"/>
            <a:chOff x="609600" y="1371441"/>
            <a:chExt cx="1828959" cy="1828959"/>
          </a:xfrm>
        </p:grpSpPr>
        <p:sp>
          <p:nvSpPr>
            <p:cNvPr id="48" name="Oval 47">
              <a:extLst>
                <a:ext uri="{FF2B5EF4-FFF2-40B4-BE49-F238E27FC236}">
                  <a16:creationId xmlns:a16="http://schemas.microsoft.com/office/drawing/2014/main" id="{0BB0E9F6-9591-440C-AD3A-D2AF3C4EEDFB}"/>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49" name="Freeform 5">
              <a:extLst>
                <a:ext uri="{FF2B5EF4-FFF2-40B4-BE49-F238E27FC236}">
                  <a16:creationId xmlns:a16="http://schemas.microsoft.com/office/drawing/2014/main" id="{5B0388F9-3746-48C3-B1E6-91CDB4C212C1}"/>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cxnSp>
        <p:nvCxnSpPr>
          <p:cNvPr id="50" name="Straight Connector 49">
            <a:extLst>
              <a:ext uri="{FF2B5EF4-FFF2-40B4-BE49-F238E27FC236}">
                <a16:creationId xmlns:a16="http://schemas.microsoft.com/office/drawing/2014/main" id="{D877FF4F-EE81-4BBE-BBE7-22EE02D6751C}"/>
              </a:ext>
            </a:extLst>
          </p:cNvPr>
          <p:cNvCxnSpPr>
            <a:cxnSpLocks/>
            <a:endCxn id="55" idx="2"/>
          </p:cNvCxnSpPr>
          <p:nvPr/>
        </p:nvCxnSpPr>
        <p:spPr bwMode="auto">
          <a:xfrm>
            <a:off x="5753655" y="2997347"/>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53AA20BF-3B9E-4B97-B4F4-73A4473A33BC}"/>
              </a:ext>
            </a:extLst>
          </p:cNvPr>
          <p:cNvCxnSpPr>
            <a:cxnSpLocks/>
          </p:cNvCxnSpPr>
          <p:nvPr/>
        </p:nvCxnSpPr>
        <p:spPr>
          <a:xfrm>
            <a:off x="5765130" y="2820340"/>
            <a:ext cx="11476" cy="2718099"/>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3D43131-CF98-4F56-A9B8-6263E84E0989}"/>
              </a:ext>
            </a:extLst>
          </p:cNvPr>
          <p:cNvCxnSpPr>
            <a:cxnSpLocks/>
            <a:endCxn id="56" idx="2"/>
          </p:cNvCxnSpPr>
          <p:nvPr/>
        </p:nvCxnSpPr>
        <p:spPr bwMode="auto">
          <a:xfrm flipV="1">
            <a:off x="5753386" y="3451599"/>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5BA7BA6A-C996-41A2-9125-3CE919EA64C7}"/>
              </a:ext>
            </a:extLst>
          </p:cNvPr>
          <p:cNvCxnSpPr>
            <a:cxnSpLocks/>
            <a:endCxn id="57" idx="2"/>
          </p:cNvCxnSpPr>
          <p:nvPr/>
        </p:nvCxnSpPr>
        <p:spPr bwMode="auto">
          <a:xfrm>
            <a:off x="5753386" y="3911747"/>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54" name="Rounded Rectangle 109">
            <a:extLst>
              <a:ext uri="{FF2B5EF4-FFF2-40B4-BE49-F238E27FC236}">
                <a16:creationId xmlns:a16="http://schemas.microsoft.com/office/drawing/2014/main" id="{0CFF7165-7EBC-4210-AD9D-E16BEEE41F30}"/>
              </a:ext>
            </a:extLst>
          </p:cNvPr>
          <p:cNvSpPr/>
          <p:nvPr/>
        </p:nvSpPr>
        <p:spPr>
          <a:xfrm>
            <a:off x="6119450" y="2707255"/>
            <a:ext cx="636280" cy="1529209"/>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55" name="Oval 54">
            <a:extLst>
              <a:ext uri="{FF2B5EF4-FFF2-40B4-BE49-F238E27FC236}">
                <a16:creationId xmlns:a16="http://schemas.microsoft.com/office/drawing/2014/main" id="{9676E474-FCE9-4DC7-BDE5-3B69CED5D699}"/>
              </a:ext>
            </a:extLst>
          </p:cNvPr>
          <p:cNvSpPr>
            <a:spLocks noChangeAspect="1"/>
          </p:cNvSpPr>
          <p:nvPr/>
        </p:nvSpPr>
        <p:spPr>
          <a:xfrm>
            <a:off x="6241084" y="281819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6" name="Oval 55">
            <a:extLst>
              <a:ext uri="{FF2B5EF4-FFF2-40B4-BE49-F238E27FC236}">
                <a16:creationId xmlns:a16="http://schemas.microsoft.com/office/drawing/2014/main" id="{DC94FB0E-6360-4388-A1B6-E48FDB191C19}"/>
              </a:ext>
            </a:extLst>
          </p:cNvPr>
          <p:cNvSpPr>
            <a:spLocks noChangeAspect="1"/>
          </p:cNvSpPr>
          <p:nvPr/>
        </p:nvSpPr>
        <p:spPr>
          <a:xfrm>
            <a:off x="6241084" y="326871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7" name="Oval 56">
            <a:extLst>
              <a:ext uri="{FF2B5EF4-FFF2-40B4-BE49-F238E27FC236}">
                <a16:creationId xmlns:a16="http://schemas.microsoft.com/office/drawing/2014/main" id="{49FE23BC-880C-4391-BAF9-3B2952C9E760}"/>
              </a:ext>
            </a:extLst>
          </p:cNvPr>
          <p:cNvSpPr>
            <a:spLocks noChangeAspect="1"/>
          </p:cNvSpPr>
          <p:nvPr/>
        </p:nvSpPr>
        <p:spPr>
          <a:xfrm>
            <a:off x="6241084" y="3732665"/>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58" name="Straight Connector 57">
            <a:extLst>
              <a:ext uri="{FF2B5EF4-FFF2-40B4-BE49-F238E27FC236}">
                <a16:creationId xmlns:a16="http://schemas.microsoft.com/office/drawing/2014/main" id="{F4776C2D-E4E4-4895-82A6-EF982561523F}"/>
              </a:ext>
            </a:extLst>
          </p:cNvPr>
          <p:cNvCxnSpPr>
            <a:cxnSpLocks/>
          </p:cNvCxnSpPr>
          <p:nvPr/>
        </p:nvCxnSpPr>
        <p:spPr>
          <a:xfrm>
            <a:off x="1256232" y="3370976"/>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900D5D8-5244-4A4B-A22A-1562B91DB3E6}"/>
              </a:ext>
            </a:extLst>
          </p:cNvPr>
          <p:cNvCxnSpPr>
            <a:cxnSpLocks/>
          </p:cNvCxnSpPr>
          <p:nvPr/>
        </p:nvCxnSpPr>
        <p:spPr>
          <a:xfrm>
            <a:off x="3930968" y="3362431"/>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FF1C9E35-AA48-4345-8E96-5D979349E6CE}"/>
              </a:ext>
            </a:extLst>
          </p:cNvPr>
          <p:cNvSpPr txBox="1"/>
          <p:nvPr/>
        </p:nvSpPr>
        <p:spPr>
          <a:xfrm>
            <a:off x="6768985" y="2637484"/>
            <a:ext cx="1164250"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Pool1</a:t>
            </a:r>
          </a:p>
        </p:txBody>
      </p:sp>
      <p:cxnSp>
        <p:nvCxnSpPr>
          <p:cNvPr id="64" name="Straight Connector 63">
            <a:extLst>
              <a:ext uri="{FF2B5EF4-FFF2-40B4-BE49-F238E27FC236}">
                <a16:creationId xmlns:a16="http://schemas.microsoft.com/office/drawing/2014/main" id="{36F7C315-AEF6-4EE9-BC0E-B9D0E0547C0A}"/>
              </a:ext>
            </a:extLst>
          </p:cNvPr>
          <p:cNvCxnSpPr>
            <a:cxnSpLocks/>
            <a:endCxn id="66" idx="2"/>
          </p:cNvCxnSpPr>
          <p:nvPr/>
        </p:nvCxnSpPr>
        <p:spPr bwMode="auto">
          <a:xfrm flipV="1">
            <a:off x="5770652" y="4805268"/>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C1FBEA0F-461D-4E64-83F1-2E4D746DD585}"/>
              </a:ext>
            </a:extLst>
          </p:cNvPr>
          <p:cNvCxnSpPr>
            <a:cxnSpLocks/>
            <a:endCxn id="67" idx="2"/>
          </p:cNvCxnSpPr>
          <p:nvPr/>
        </p:nvCxnSpPr>
        <p:spPr bwMode="auto">
          <a:xfrm>
            <a:off x="5770652" y="5265416"/>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66" name="Oval 65">
            <a:extLst>
              <a:ext uri="{FF2B5EF4-FFF2-40B4-BE49-F238E27FC236}">
                <a16:creationId xmlns:a16="http://schemas.microsoft.com/office/drawing/2014/main" id="{D519D893-D653-4535-9B0A-202B12E90BB2}"/>
              </a:ext>
            </a:extLst>
          </p:cNvPr>
          <p:cNvSpPr>
            <a:spLocks noChangeAspect="1"/>
          </p:cNvSpPr>
          <p:nvPr/>
        </p:nvSpPr>
        <p:spPr>
          <a:xfrm>
            <a:off x="6258350" y="462238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67" name="Oval 66">
            <a:extLst>
              <a:ext uri="{FF2B5EF4-FFF2-40B4-BE49-F238E27FC236}">
                <a16:creationId xmlns:a16="http://schemas.microsoft.com/office/drawing/2014/main" id="{388B32DF-6BDE-4903-A582-924FD486FAAA}"/>
              </a:ext>
            </a:extLst>
          </p:cNvPr>
          <p:cNvSpPr>
            <a:spLocks noChangeAspect="1"/>
          </p:cNvSpPr>
          <p:nvPr/>
        </p:nvSpPr>
        <p:spPr>
          <a:xfrm>
            <a:off x="6258350" y="5086334"/>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68" name="Group 67">
            <a:extLst>
              <a:ext uri="{FF2B5EF4-FFF2-40B4-BE49-F238E27FC236}">
                <a16:creationId xmlns:a16="http://schemas.microsoft.com/office/drawing/2014/main" id="{FE21023B-49E4-424E-AE8B-F39BAA98D7FB}"/>
              </a:ext>
            </a:extLst>
          </p:cNvPr>
          <p:cNvGrpSpPr>
            <a:grpSpLocks noChangeAspect="1"/>
          </p:cNvGrpSpPr>
          <p:nvPr/>
        </p:nvGrpSpPr>
        <p:grpSpPr>
          <a:xfrm>
            <a:off x="6246659" y="2816669"/>
            <a:ext cx="367545" cy="365760"/>
            <a:chOff x="8380423" y="468351"/>
            <a:chExt cx="459431" cy="457200"/>
          </a:xfrm>
        </p:grpSpPr>
        <p:sp>
          <p:nvSpPr>
            <p:cNvPr id="69" name="Rectangle 68">
              <a:extLst>
                <a:ext uri="{FF2B5EF4-FFF2-40B4-BE49-F238E27FC236}">
                  <a16:creationId xmlns:a16="http://schemas.microsoft.com/office/drawing/2014/main" id="{0946BEF1-A012-4F53-919B-E6A287C1B6A3}"/>
                </a:ext>
              </a:extLst>
            </p:cNvPr>
            <p:cNvSpPr>
              <a:spLocks noChangeAspect="1"/>
            </p:cNvSpPr>
            <p:nvPr/>
          </p:nvSpPr>
          <p:spPr>
            <a:xfrm>
              <a:off x="8380423" y="468351"/>
              <a:ext cx="457200" cy="457200"/>
            </a:xfrm>
            <a:prstGeom prst="rect">
              <a:avLst/>
            </a:prstGeom>
            <a:solidFill>
              <a:schemeClr val="bg1">
                <a:alpha val="5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70" name="Straight Connector 69">
              <a:extLst>
                <a:ext uri="{FF2B5EF4-FFF2-40B4-BE49-F238E27FC236}">
                  <a16:creationId xmlns:a16="http://schemas.microsoft.com/office/drawing/2014/main" id="{DCC2AB04-FF57-424B-85AC-C1DF251BEDD3}"/>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6697024C-D9BC-4298-B64F-A2AFDB9F0EB0}"/>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D4AD226B-377F-4833-AE79-906AA19D35BB}"/>
              </a:ext>
            </a:extLst>
          </p:cNvPr>
          <p:cNvGrpSpPr>
            <a:grpSpLocks noChangeAspect="1"/>
          </p:cNvGrpSpPr>
          <p:nvPr/>
        </p:nvGrpSpPr>
        <p:grpSpPr>
          <a:xfrm>
            <a:off x="6241854" y="3267527"/>
            <a:ext cx="367545" cy="365760"/>
            <a:chOff x="8380423" y="468351"/>
            <a:chExt cx="459431" cy="457200"/>
          </a:xfrm>
        </p:grpSpPr>
        <p:sp>
          <p:nvSpPr>
            <p:cNvPr id="73" name="Rectangle 72">
              <a:extLst>
                <a:ext uri="{FF2B5EF4-FFF2-40B4-BE49-F238E27FC236}">
                  <a16:creationId xmlns:a16="http://schemas.microsoft.com/office/drawing/2014/main" id="{4C56DC2C-98BC-43C0-B6BA-690E544CB364}"/>
                </a:ext>
              </a:extLst>
            </p:cNvPr>
            <p:cNvSpPr>
              <a:spLocks noChangeAspect="1"/>
            </p:cNvSpPr>
            <p:nvPr/>
          </p:nvSpPr>
          <p:spPr>
            <a:xfrm>
              <a:off x="8380423" y="468351"/>
              <a:ext cx="457200" cy="457200"/>
            </a:xfrm>
            <a:prstGeom prst="rect">
              <a:avLst/>
            </a:prstGeom>
            <a:solidFill>
              <a:schemeClr val="bg1">
                <a:alpha val="5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74" name="Straight Connector 73">
              <a:extLst>
                <a:ext uri="{FF2B5EF4-FFF2-40B4-BE49-F238E27FC236}">
                  <a16:creationId xmlns:a16="http://schemas.microsoft.com/office/drawing/2014/main" id="{C00B847D-9E71-4AA6-9AB8-DCF684CE0114}"/>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519E34A7-5CFB-43FA-9BE4-6C99344C6C99}"/>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CB6EC6D9-EA0B-4700-8634-895372ACD69C}"/>
              </a:ext>
            </a:extLst>
          </p:cNvPr>
          <p:cNvGrpSpPr>
            <a:grpSpLocks noChangeAspect="1"/>
          </p:cNvGrpSpPr>
          <p:nvPr/>
        </p:nvGrpSpPr>
        <p:grpSpPr>
          <a:xfrm>
            <a:off x="6240996" y="3732546"/>
            <a:ext cx="367545" cy="365760"/>
            <a:chOff x="8380423" y="468351"/>
            <a:chExt cx="459431" cy="457200"/>
          </a:xfrm>
        </p:grpSpPr>
        <p:sp>
          <p:nvSpPr>
            <p:cNvPr id="77" name="Rectangle 76">
              <a:extLst>
                <a:ext uri="{FF2B5EF4-FFF2-40B4-BE49-F238E27FC236}">
                  <a16:creationId xmlns:a16="http://schemas.microsoft.com/office/drawing/2014/main" id="{115DEADF-ACCA-4C23-957D-F870D51BEEF2}"/>
                </a:ext>
              </a:extLst>
            </p:cNvPr>
            <p:cNvSpPr>
              <a:spLocks noChangeAspect="1"/>
            </p:cNvSpPr>
            <p:nvPr/>
          </p:nvSpPr>
          <p:spPr>
            <a:xfrm>
              <a:off x="8380423" y="468351"/>
              <a:ext cx="457200" cy="457200"/>
            </a:xfrm>
            <a:prstGeom prst="rect">
              <a:avLst/>
            </a:prstGeom>
            <a:solidFill>
              <a:schemeClr val="bg1">
                <a:alpha val="5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78" name="Straight Connector 77">
              <a:extLst>
                <a:ext uri="{FF2B5EF4-FFF2-40B4-BE49-F238E27FC236}">
                  <a16:creationId xmlns:a16="http://schemas.microsoft.com/office/drawing/2014/main" id="{E5358C43-116B-4521-AF1E-404E3CA22B39}"/>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36F5B47-82B1-4CE5-879A-5CC5195E5D29}"/>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80" name="Rounded Rectangle 109">
            <a:extLst>
              <a:ext uri="{FF2B5EF4-FFF2-40B4-BE49-F238E27FC236}">
                <a16:creationId xmlns:a16="http://schemas.microsoft.com/office/drawing/2014/main" id="{F82BB690-3E8D-417E-83A8-7803ED7C9781}"/>
              </a:ext>
            </a:extLst>
          </p:cNvPr>
          <p:cNvSpPr/>
          <p:nvPr/>
        </p:nvSpPr>
        <p:spPr>
          <a:xfrm>
            <a:off x="6119450" y="4528178"/>
            <a:ext cx="636280" cy="1047432"/>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81" name="TextBox 80">
            <a:extLst>
              <a:ext uri="{FF2B5EF4-FFF2-40B4-BE49-F238E27FC236}">
                <a16:creationId xmlns:a16="http://schemas.microsoft.com/office/drawing/2014/main" id="{385DAABA-6007-41C2-BDBD-77F99F849A7A}"/>
              </a:ext>
            </a:extLst>
          </p:cNvPr>
          <p:cNvSpPr txBox="1"/>
          <p:nvPr/>
        </p:nvSpPr>
        <p:spPr>
          <a:xfrm>
            <a:off x="6768985" y="4421236"/>
            <a:ext cx="1164250"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Sorry Server Pool  Pool2</a:t>
            </a:r>
          </a:p>
        </p:txBody>
      </p:sp>
      <p:sp>
        <p:nvSpPr>
          <p:cNvPr id="82" name="TextBox 81">
            <a:extLst>
              <a:ext uri="{FF2B5EF4-FFF2-40B4-BE49-F238E27FC236}">
                <a16:creationId xmlns:a16="http://schemas.microsoft.com/office/drawing/2014/main" id="{F929D6C1-88E0-485A-93F9-5E368D9C0770}"/>
              </a:ext>
            </a:extLst>
          </p:cNvPr>
          <p:cNvSpPr txBox="1"/>
          <p:nvPr/>
        </p:nvSpPr>
        <p:spPr>
          <a:xfrm>
            <a:off x="1736454" y="2433233"/>
            <a:ext cx="1091966" cy="523220"/>
          </a:xfrm>
          <a:prstGeom prst="rect">
            <a:avLst/>
          </a:prstGeom>
          <a:noFill/>
        </p:spPr>
        <p:txBody>
          <a:bodyPr wrap="none" rtlCol="0" anchor="b">
            <a:spAutoFit/>
          </a:bodyPr>
          <a:lstStyle/>
          <a:p>
            <a:r>
              <a:rPr lang="en-US" sz="1400" dirty="0">
                <a:solidFill>
                  <a:schemeClr val="accent2"/>
                </a:solidFill>
                <a:latin typeface="Calibri" panose="020F0502020204030204" pitchFamily="34" charset="0"/>
              </a:rPr>
              <a:t>Connections</a:t>
            </a:r>
          </a:p>
          <a:p>
            <a:r>
              <a:rPr lang="en-US" sz="1400" dirty="0">
                <a:solidFill>
                  <a:schemeClr val="accent2"/>
                </a:solidFill>
                <a:latin typeface="Calibri" panose="020F0502020204030204" pitchFamily="34" charset="0"/>
              </a:rPr>
              <a:t>to VIP:80</a:t>
            </a:r>
          </a:p>
        </p:txBody>
      </p:sp>
      <p:cxnSp>
        <p:nvCxnSpPr>
          <p:cNvPr id="83" name="Straight Arrow Connector 82">
            <a:extLst>
              <a:ext uri="{FF2B5EF4-FFF2-40B4-BE49-F238E27FC236}">
                <a16:creationId xmlns:a16="http://schemas.microsoft.com/office/drawing/2014/main" id="{7BA2FEE7-4440-4D63-B824-99E3CEBB6D76}"/>
              </a:ext>
            </a:extLst>
          </p:cNvPr>
          <p:cNvCxnSpPr>
            <a:cxnSpLocks/>
          </p:cNvCxnSpPr>
          <p:nvPr/>
        </p:nvCxnSpPr>
        <p:spPr>
          <a:xfrm>
            <a:off x="1507763" y="3205664"/>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97AC66CE-9C4E-4287-8612-383CAA093402}"/>
              </a:ext>
            </a:extLst>
          </p:cNvPr>
          <p:cNvCxnSpPr>
            <a:cxnSpLocks/>
          </p:cNvCxnSpPr>
          <p:nvPr/>
        </p:nvCxnSpPr>
        <p:spPr>
          <a:xfrm>
            <a:off x="1507763" y="3093123"/>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73EA8873-59CE-4469-9140-477891171C76}"/>
              </a:ext>
            </a:extLst>
          </p:cNvPr>
          <p:cNvCxnSpPr>
            <a:cxnSpLocks/>
          </p:cNvCxnSpPr>
          <p:nvPr/>
        </p:nvCxnSpPr>
        <p:spPr>
          <a:xfrm>
            <a:off x="1502875" y="3616513"/>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187EE6F3-82FA-4CFC-A91E-2F0EB9A326BA}"/>
              </a:ext>
            </a:extLst>
          </p:cNvPr>
          <p:cNvCxnSpPr>
            <a:cxnSpLocks/>
          </p:cNvCxnSpPr>
          <p:nvPr/>
        </p:nvCxnSpPr>
        <p:spPr>
          <a:xfrm>
            <a:off x="1502875" y="3503972"/>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C77D5F84-9922-49B6-B1E5-38F3E7EB2DB2}"/>
              </a:ext>
            </a:extLst>
          </p:cNvPr>
          <p:cNvCxnSpPr>
            <a:cxnSpLocks/>
          </p:cNvCxnSpPr>
          <p:nvPr/>
        </p:nvCxnSpPr>
        <p:spPr>
          <a:xfrm>
            <a:off x="4229437" y="3250120"/>
            <a:ext cx="1965549" cy="178643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E33386DC-CCCE-452E-A3FE-1A30D52DF9F4}"/>
              </a:ext>
            </a:extLst>
          </p:cNvPr>
          <p:cNvCxnSpPr>
            <a:cxnSpLocks/>
          </p:cNvCxnSpPr>
          <p:nvPr/>
        </p:nvCxnSpPr>
        <p:spPr>
          <a:xfrm>
            <a:off x="4318450" y="3007090"/>
            <a:ext cx="1876536" cy="1615298"/>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91F90F2-9957-4C2E-8322-68A0053DE96A}"/>
              </a:ext>
            </a:extLst>
          </p:cNvPr>
          <p:cNvCxnSpPr>
            <a:cxnSpLocks/>
          </p:cNvCxnSpPr>
          <p:nvPr/>
        </p:nvCxnSpPr>
        <p:spPr>
          <a:xfrm>
            <a:off x="4281475" y="3125454"/>
            <a:ext cx="1889603" cy="1635974"/>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0D98C8D2-14C1-47E0-B110-A479B0C57B9C}"/>
              </a:ext>
            </a:extLst>
          </p:cNvPr>
          <p:cNvCxnSpPr>
            <a:cxnSpLocks/>
          </p:cNvCxnSpPr>
          <p:nvPr/>
        </p:nvCxnSpPr>
        <p:spPr>
          <a:xfrm>
            <a:off x="4164701" y="3362431"/>
            <a:ext cx="2030285" cy="1857366"/>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5258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73E3EB55-A299-448C-94B9-8F3A584B3E97}"/>
              </a:ext>
            </a:extLst>
          </p:cNvPr>
          <p:cNvSpPr/>
          <p:nvPr/>
        </p:nvSpPr>
        <p:spPr>
          <a:xfrm>
            <a:off x="7196254" y="130175"/>
            <a:ext cx="4728954" cy="2174410"/>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Same configuration as "L4 VIP Minimum </a:t>
            </a:r>
          </a:p>
          <a:p>
            <a:pPr>
              <a:spcBef>
                <a:spcPts val="0"/>
              </a:spcBef>
            </a:pPr>
            <a:r>
              <a:rPr lang="en-US" dirty="0"/>
              <a:t>Configuration", with the extra configuration</a:t>
            </a:r>
          </a:p>
          <a:p>
            <a:pPr lvl="1"/>
            <a:r>
              <a:rPr lang="en-US" dirty="0"/>
              <a:t>Under Networking – Load Balancing – Virtual Servers </a:t>
            </a:r>
          </a:p>
          <a:p>
            <a:pPr lvl="2"/>
            <a:r>
              <a:rPr lang="en-US" dirty="0"/>
              <a:t>Add Virtual Server – L4 TCP</a:t>
            </a:r>
          </a:p>
          <a:p>
            <a:pPr lvl="1"/>
            <a:endParaRPr lang="en-US" dirty="0"/>
          </a:p>
        </p:txBody>
      </p:sp>
      <p:pic>
        <p:nvPicPr>
          <p:cNvPr id="11" name="Picture 10">
            <a:extLst>
              <a:ext uri="{FF2B5EF4-FFF2-40B4-BE49-F238E27FC236}">
                <a16:creationId xmlns:a16="http://schemas.microsoft.com/office/drawing/2014/main" id="{0809EE09-BAA4-4D3E-ABD0-73B595459B48}"/>
              </a:ext>
            </a:extLst>
          </p:cNvPr>
          <p:cNvPicPr>
            <a:picLocks noChangeAspect="1"/>
          </p:cNvPicPr>
          <p:nvPr/>
        </p:nvPicPr>
        <p:blipFill rotWithShape="1">
          <a:blip r:embed="rId2"/>
          <a:srcRect b="14727"/>
          <a:stretch/>
        </p:blipFill>
        <p:spPr>
          <a:xfrm>
            <a:off x="1966255" y="2915665"/>
            <a:ext cx="9882188" cy="3797164"/>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Layer4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Sorry Server Pool (2/2)</a:t>
            </a:r>
          </a:p>
        </p:txBody>
      </p:sp>
      <p:sp>
        <p:nvSpPr>
          <p:cNvPr id="27" name="TextBox 26">
            <a:extLst>
              <a:ext uri="{FF2B5EF4-FFF2-40B4-BE49-F238E27FC236}">
                <a16:creationId xmlns:a16="http://schemas.microsoft.com/office/drawing/2014/main" id="{2EB0FE91-954C-44F2-851B-589FB641C7C6}"/>
              </a:ext>
            </a:extLst>
          </p:cNvPr>
          <p:cNvSpPr txBox="1"/>
          <p:nvPr/>
        </p:nvSpPr>
        <p:spPr>
          <a:xfrm>
            <a:off x="1263806" y="5520573"/>
            <a:ext cx="1431123"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Sorry Server Pool</a:t>
            </a:r>
          </a:p>
        </p:txBody>
      </p:sp>
      <p:cxnSp>
        <p:nvCxnSpPr>
          <p:cNvPr id="30" name="Straight Arrow Connector 29">
            <a:extLst>
              <a:ext uri="{FF2B5EF4-FFF2-40B4-BE49-F238E27FC236}">
                <a16:creationId xmlns:a16="http://schemas.microsoft.com/office/drawing/2014/main" id="{C67E6A75-B14F-42B4-AEDA-E36DB4E50524}"/>
              </a:ext>
            </a:extLst>
          </p:cNvPr>
          <p:cNvCxnSpPr>
            <a:cxnSpLocks/>
            <a:stCxn id="27" idx="3"/>
          </p:cNvCxnSpPr>
          <p:nvPr/>
        </p:nvCxnSpPr>
        <p:spPr bwMode="gray">
          <a:xfrm>
            <a:off x="2694929" y="5643684"/>
            <a:ext cx="1587139" cy="12311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B30DA914-D555-4D33-9A6E-64B525FC2BC3}"/>
              </a:ext>
            </a:extLst>
          </p:cNvPr>
          <p:cNvPicPr>
            <a:picLocks noChangeAspect="1"/>
          </p:cNvPicPr>
          <p:nvPr/>
        </p:nvPicPr>
        <p:blipFill rotWithShape="1">
          <a:blip r:embed="rId3"/>
          <a:srcRect r="4887"/>
          <a:stretch/>
        </p:blipFill>
        <p:spPr>
          <a:xfrm>
            <a:off x="7247793" y="145171"/>
            <a:ext cx="4677416" cy="2104217"/>
          </a:xfrm>
          <a:prstGeom prst="rect">
            <a:avLst/>
          </a:prstGeom>
        </p:spPr>
      </p:pic>
    </p:spTree>
    <p:extLst>
      <p:ext uri="{BB962C8B-B14F-4D97-AF65-F5344CB8AC3E}">
        <p14:creationId xmlns:p14="http://schemas.microsoft.com/office/powerpoint/2010/main" val="514724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Layer4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lvl="0">
              <a:spcBef>
                <a:spcPts val="0"/>
              </a:spcBef>
              <a:buClr>
                <a:srgbClr val="717074">
                  <a:lumMod val="60000"/>
                  <a:lumOff val="40000"/>
                </a:srgbClr>
              </a:buClr>
              <a:buNone/>
            </a:pPr>
            <a:r>
              <a:rPr lang="en-US" sz="1600" dirty="0">
                <a:solidFill>
                  <a:srgbClr val="3F3F3F"/>
                </a:solidFill>
              </a:rPr>
              <a:t>Load Balancer can protect against excessive load.</a:t>
            </a: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600" dirty="0">
                <a:solidFill>
                  <a:srgbClr val="3F3F3F"/>
                </a:solidFill>
              </a:rPr>
              <a:t>Load Balancer will stop load balancing new connections if VIP reached its:</a:t>
            </a:r>
          </a:p>
          <a:p>
            <a:pPr marL="285750" lvl="0" indent="-285750">
              <a:spcBef>
                <a:spcPts val="0"/>
              </a:spcBef>
              <a:buClr>
                <a:srgbClr val="717074">
                  <a:lumMod val="60000"/>
                  <a:lumOff val="40000"/>
                </a:srgbClr>
              </a:buClr>
              <a:buFont typeface="Arial" panose="020B0604020202020204" pitchFamily="34" charset="0"/>
              <a:buChar char="•"/>
            </a:pPr>
            <a:r>
              <a:rPr lang="en-US" sz="1600" dirty="0">
                <a:solidFill>
                  <a:srgbClr val="3F3F3F"/>
                </a:solidFill>
              </a:rPr>
              <a:t>"Max Concurrent Connections"</a:t>
            </a:r>
          </a:p>
          <a:p>
            <a:pPr marL="285750" lvl="0" indent="-285750">
              <a:spcBef>
                <a:spcPts val="0"/>
              </a:spcBef>
              <a:buClr>
                <a:srgbClr val="717074">
                  <a:lumMod val="60000"/>
                  <a:lumOff val="40000"/>
                </a:srgbClr>
              </a:buClr>
              <a:buFont typeface="Arial" panose="020B0604020202020204" pitchFamily="34" charset="0"/>
              <a:buChar char="•"/>
            </a:pPr>
            <a:r>
              <a:rPr lang="en-US" sz="1600" dirty="0">
                <a:solidFill>
                  <a:srgbClr val="3F3F3F"/>
                </a:solidFill>
              </a:rPr>
              <a:t>or "Max New Connection Rate".</a:t>
            </a: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400" i="1" dirty="0">
                <a:solidFill>
                  <a:srgbClr val="3F3F3F"/>
                </a:solidFill>
              </a:rPr>
              <a:t>Note: VIP L4 Persistence (Source IP) does not override this option.</a:t>
            </a:r>
          </a:p>
          <a:p>
            <a:pPr lvl="0">
              <a:spcBef>
                <a:spcPts val="0"/>
              </a:spcBef>
              <a:buClr>
                <a:srgbClr val="717074">
                  <a:lumMod val="60000"/>
                  <a:lumOff val="40000"/>
                </a:srgbClr>
              </a:buClr>
              <a:buNone/>
            </a:pPr>
            <a:r>
              <a:rPr lang="en-US" sz="1400" i="1" dirty="0">
                <a:solidFill>
                  <a:srgbClr val="3F3F3F"/>
                </a:solidFill>
              </a:rPr>
              <a:t>If a former client that is load balanced to a Pool Member sends a new connection when the VIP L4 reached its limit, this former client new connection will be discarded.</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Connection Throttling/Rating (1/2)</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3328720" y="3047982"/>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718934" y="2911436"/>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44" name="TextBox 43">
            <a:extLst>
              <a:ext uri="{FF2B5EF4-FFF2-40B4-BE49-F238E27FC236}">
                <a16:creationId xmlns:a16="http://schemas.microsoft.com/office/drawing/2014/main" id="{DCC58321-A004-49FD-9911-CC2273524AC1}"/>
              </a:ext>
            </a:extLst>
          </p:cNvPr>
          <p:cNvSpPr txBox="1"/>
          <p:nvPr/>
        </p:nvSpPr>
        <p:spPr>
          <a:xfrm>
            <a:off x="3271170" y="3732311"/>
            <a:ext cx="689163"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L4</a:t>
            </a:r>
          </a:p>
          <a:p>
            <a:r>
              <a:rPr lang="en-US" sz="1400" dirty="0">
                <a:solidFill>
                  <a:schemeClr val="accent1"/>
                </a:solidFill>
                <a:latin typeface="Calibri" panose="020F0502020204030204" pitchFamily="34" charset="0"/>
              </a:rPr>
              <a:t>TCP:80</a:t>
            </a:r>
          </a:p>
        </p:txBody>
      </p:sp>
      <p:cxnSp>
        <p:nvCxnSpPr>
          <p:cNvPr id="58" name="Straight Connector 57">
            <a:extLst>
              <a:ext uri="{FF2B5EF4-FFF2-40B4-BE49-F238E27FC236}">
                <a16:creationId xmlns:a16="http://schemas.microsoft.com/office/drawing/2014/main" id="{F4776C2D-E4E4-4895-82A6-EF982561523F}"/>
              </a:ext>
            </a:extLst>
          </p:cNvPr>
          <p:cNvCxnSpPr>
            <a:cxnSpLocks/>
          </p:cNvCxnSpPr>
          <p:nvPr/>
        </p:nvCxnSpPr>
        <p:spPr>
          <a:xfrm>
            <a:off x="1256232" y="3370976"/>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900D5D8-5244-4A4B-A22A-1562B91DB3E6}"/>
              </a:ext>
            </a:extLst>
          </p:cNvPr>
          <p:cNvCxnSpPr>
            <a:cxnSpLocks/>
          </p:cNvCxnSpPr>
          <p:nvPr/>
        </p:nvCxnSpPr>
        <p:spPr>
          <a:xfrm>
            <a:off x="3930968" y="3362431"/>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4142845B-D087-4927-A1F8-7C00667279CB}"/>
              </a:ext>
            </a:extLst>
          </p:cNvPr>
          <p:cNvCxnSpPr>
            <a:cxnSpLocks/>
            <a:endCxn id="97" idx="2"/>
          </p:cNvCxnSpPr>
          <p:nvPr/>
        </p:nvCxnSpPr>
        <p:spPr bwMode="auto">
          <a:xfrm>
            <a:off x="5753655" y="2997347"/>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15CCAA04-E3F0-4277-9764-F1D03611D611}"/>
              </a:ext>
            </a:extLst>
          </p:cNvPr>
          <p:cNvCxnSpPr>
            <a:cxnSpLocks/>
          </p:cNvCxnSpPr>
          <p:nvPr/>
        </p:nvCxnSpPr>
        <p:spPr>
          <a:xfrm>
            <a:off x="5765130" y="2820340"/>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0E6CAB92-E93D-46B3-AAD3-1E07D701EF1B}"/>
              </a:ext>
            </a:extLst>
          </p:cNvPr>
          <p:cNvCxnSpPr>
            <a:cxnSpLocks/>
            <a:endCxn id="98" idx="2"/>
          </p:cNvCxnSpPr>
          <p:nvPr/>
        </p:nvCxnSpPr>
        <p:spPr bwMode="auto">
          <a:xfrm flipV="1">
            <a:off x="5753386" y="3451599"/>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34446503-EB2A-4106-A074-053511CF50BC}"/>
              </a:ext>
            </a:extLst>
          </p:cNvPr>
          <p:cNvCxnSpPr>
            <a:cxnSpLocks/>
            <a:endCxn id="99" idx="2"/>
          </p:cNvCxnSpPr>
          <p:nvPr/>
        </p:nvCxnSpPr>
        <p:spPr bwMode="auto">
          <a:xfrm>
            <a:off x="5753386" y="3911747"/>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95" name="Rounded Rectangle 109">
            <a:extLst>
              <a:ext uri="{FF2B5EF4-FFF2-40B4-BE49-F238E27FC236}">
                <a16:creationId xmlns:a16="http://schemas.microsoft.com/office/drawing/2014/main" id="{CD145F62-78AD-4F2C-8BF1-F8327820D3D4}"/>
              </a:ext>
            </a:extLst>
          </p:cNvPr>
          <p:cNvSpPr/>
          <p:nvPr/>
        </p:nvSpPr>
        <p:spPr>
          <a:xfrm>
            <a:off x="6119450" y="2707256"/>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96" name="TextBox 95">
            <a:extLst>
              <a:ext uri="{FF2B5EF4-FFF2-40B4-BE49-F238E27FC236}">
                <a16:creationId xmlns:a16="http://schemas.microsoft.com/office/drawing/2014/main" id="{4E8133AC-C579-4E26-B5E6-F4FF289C83D4}"/>
              </a:ext>
            </a:extLst>
          </p:cNvPr>
          <p:cNvSpPr txBox="1"/>
          <p:nvPr/>
        </p:nvSpPr>
        <p:spPr>
          <a:xfrm>
            <a:off x="6768985" y="2637484"/>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97" name="Oval 96">
            <a:extLst>
              <a:ext uri="{FF2B5EF4-FFF2-40B4-BE49-F238E27FC236}">
                <a16:creationId xmlns:a16="http://schemas.microsoft.com/office/drawing/2014/main" id="{94E8B363-EA6A-404E-8022-8433808E943A}"/>
              </a:ext>
            </a:extLst>
          </p:cNvPr>
          <p:cNvSpPr>
            <a:spLocks noChangeAspect="1"/>
          </p:cNvSpPr>
          <p:nvPr/>
        </p:nvSpPr>
        <p:spPr>
          <a:xfrm>
            <a:off x="6241084" y="281819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8" name="Oval 97">
            <a:extLst>
              <a:ext uri="{FF2B5EF4-FFF2-40B4-BE49-F238E27FC236}">
                <a16:creationId xmlns:a16="http://schemas.microsoft.com/office/drawing/2014/main" id="{D18B9AA2-CAF6-4955-A0D8-83EAD435A6C7}"/>
              </a:ext>
            </a:extLst>
          </p:cNvPr>
          <p:cNvSpPr>
            <a:spLocks noChangeAspect="1"/>
          </p:cNvSpPr>
          <p:nvPr/>
        </p:nvSpPr>
        <p:spPr>
          <a:xfrm>
            <a:off x="6241084" y="326871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9" name="Oval 98">
            <a:extLst>
              <a:ext uri="{FF2B5EF4-FFF2-40B4-BE49-F238E27FC236}">
                <a16:creationId xmlns:a16="http://schemas.microsoft.com/office/drawing/2014/main" id="{C276109D-80D0-47A7-846D-5A865310790D}"/>
              </a:ext>
            </a:extLst>
          </p:cNvPr>
          <p:cNvSpPr>
            <a:spLocks noChangeAspect="1"/>
          </p:cNvSpPr>
          <p:nvPr/>
        </p:nvSpPr>
        <p:spPr>
          <a:xfrm>
            <a:off x="6241084" y="3732665"/>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75" name="TextBox 174">
            <a:extLst>
              <a:ext uri="{FF2B5EF4-FFF2-40B4-BE49-F238E27FC236}">
                <a16:creationId xmlns:a16="http://schemas.microsoft.com/office/drawing/2014/main" id="{5C75368C-BEB4-4157-A47C-59F81BE328ED}"/>
              </a:ext>
            </a:extLst>
          </p:cNvPr>
          <p:cNvSpPr txBox="1"/>
          <p:nvPr/>
        </p:nvSpPr>
        <p:spPr>
          <a:xfrm>
            <a:off x="1256232" y="2270428"/>
            <a:ext cx="2296700" cy="307777"/>
          </a:xfrm>
          <a:prstGeom prst="rect">
            <a:avLst/>
          </a:prstGeom>
          <a:noFill/>
        </p:spPr>
        <p:txBody>
          <a:bodyPr wrap="square" rtlCol="0" anchor="b">
            <a:spAutoFit/>
          </a:bodyPr>
          <a:lstStyle/>
          <a:p>
            <a:r>
              <a:rPr lang="en-US" sz="1400" dirty="0">
                <a:solidFill>
                  <a:schemeClr val="accent2"/>
                </a:solidFill>
                <a:latin typeface="Calibri" panose="020F0502020204030204" pitchFamily="34" charset="0"/>
              </a:rPr>
              <a:t>Connections to VIP:80</a:t>
            </a:r>
          </a:p>
        </p:txBody>
      </p:sp>
      <p:grpSp>
        <p:nvGrpSpPr>
          <p:cNvPr id="177" name="Group 176">
            <a:extLst>
              <a:ext uri="{FF2B5EF4-FFF2-40B4-BE49-F238E27FC236}">
                <a16:creationId xmlns:a16="http://schemas.microsoft.com/office/drawing/2014/main" id="{B34AB22F-27DE-4F83-BFC9-84AA0BC02F2D}"/>
              </a:ext>
            </a:extLst>
          </p:cNvPr>
          <p:cNvGrpSpPr/>
          <p:nvPr/>
        </p:nvGrpSpPr>
        <p:grpSpPr>
          <a:xfrm>
            <a:off x="411939" y="2730529"/>
            <a:ext cx="621857" cy="1225361"/>
            <a:chOff x="3386589" y="1994436"/>
            <a:chExt cx="621857" cy="1225361"/>
          </a:xfrm>
        </p:grpSpPr>
        <p:grpSp>
          <p:nvGrpSpPr>
            <p:cNvPr id="178" name="Group 177">
              <a:extLst>
                <a:ext uri="{FF2B5EF4-FFF2-40B4-BE49-F238E27FC236}">
                  <a16:creationId xmlns:a16="http://schemas.microsoft.com/office/drawing/2014/main" id="{624F0ED5-E7FF-46CE-8D96-C1D987E30AAB}"/>
                </a:ext>
              </a:extLst>
            </p:cNvPr>
            <p:cNvGrpSpPr>
              <a:grpSpLocks noChangeAspect="1"/>
            </p:cNvGrpSpPr>
            <p:nvPr/>
          </p:nvGrpSpPr>
          <p:grpSpPr>
            <a:xfrm>
              <a:off x="3386589" y="1994436"/>
              <a:ext cx="618352" cy="573362"/>
              <a:chOff x="21532850" y="-24034750"/>
              <a:chExt cx="24393525" cy="22618700"/>
            </a:xfrm>
          </p:grpSpPr>
          <p:sp>
            <p:nvSpPr>
              <p:cNvPr id="195" name="Oval 42">
                <a:extLst>
                  <a:ext uri="{FF2B5EF4-FFF2-40B4-BE49-F238E27FC236}">
                    <a16:creationId xmlns:a16="http://schemas.microsoft.com/office/drawing/2014/main" id="{B98C8765-F1DE-46E7-8343-91E27CD1B437}"/>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6" name="Freeform 43">
                <a:extLst>
                  <a:ext uri="{FF2B5EF4-FFF2-40B4-BE49-F238E27FC236}">
                    <a16:creationId xmlns:a16="http://schemas.microsoft.com/office/drawing/2014/main" id="{0781F1D1-8523-474D-95D3-4E4EB696904E}"/>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7" name="Freeform 44">
                <a:extLst>
                  <a:ext uri="{FF2B5EF4-FFF2-40B4-BE49-F238E27FC236}">
                    <a16:creationId xmlns:a16="http://schemas.microsoft.com/office/drawing/2014/main" id="{82934982-04B9-4686-AACA-D26FA3973915}"/>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8" name="Freeform 45">
                <a:extLst>
                  <a:ext uri="{FF2B5EF4-FFF2-40B4-BE49-F238E27FC236}">
                    <a16:creationId xmlns:a16="http://schemas.microsoft.com/office/drawing/2014/main" id="{089D6D46-EA66-4556-9F2D-FD8AEAC76F4B}"/>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9" name="Freeform 46">
                <a:extLst>
                  <a:ext uri="{FF2B5EF4-FFF2-40B4-BE49-F238E27FC236}">
                    <a16:creationId xmlns:a16="http://schemas.microsoft.com/office/drawing/2014/main" id="{58F97A40-C7A4-4AAB-BB41-100C2DD2A31A}"/>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0" name="Oval 47">
                <a:extLst>
                  <a:ext uri="{FF2B5EF4-FFF2-40B4-BE49-F238E27FC236}">
                    <a16:creationId xmlns:a16="http://schemas.microsoft.com/office/drawing/2014/main" id="{5CB2E5B0-B110-466F-9268-192DF6827E77}"/>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1" name="Freeform 48">
                <a:extLst>
                  <a:ext uri="{FF2B5EF4-FFF2-40B4-BE49-F238E27FC236}">
                    <a16:creationId xmlns:a16="http://schemas.microsoft.com/office/drawing/2014/main" id="{4488AB5F-0941-498A-B75D-8523A9502AFF}"/>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2" name="Freeform 49">
                <a:extLst>
                  <a:ext uri="{FF2B5EF4-FFF2-40B4-BE49-F238E27FC236}">
                    <a16:creationId xmlns:a16="http://schemas.microsoft.com/office/drawing/2014/main" id="{A5EBED3F-6E19-47D7-934F-6B3EFDD09CD0}"/>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3" name="Freeform 50">
                <a:extLst>
                  <a:ext uri="{FF2B5EF4-FFF2-40B4-BE49-F238E27FC236}">
                    <a16:creationId xmlns:a16="http://schemas.microsoft.com/office/drawing/2014/main" id="{E2672F16-89AB-4B29-9800-D43D21BFAA7A}"/>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4" name="Freeform 51">
                <a:extLst>
                  <a:ext uri="{FF2B5EF4-FFF2-40B4-BE49-F238E27FC236}">
                    <a16:creationId xmlns:a16="http://schemas.microsoft.com/office/drawing/2014/main" id="{9EBF9B9B-9C85-4EEC-8FC1-B53F15EAEE77}"/>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5" name="Oval 52">
                <a:extLst>
                  <a:ext uri="{FF2B5EF4-FFF2-40B4-BE49-F238E27FC236}">
                    <a16:creationId xmlns:a16="http://schemas.microsoft.com/office/drawing/2014/main" id="{D93A32B5-A125-423A-A471-364CF71CA6BF}"/>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6" name="Freeform 53">
                <a:extLst>
                  <a:ext uri="{FF2B5EF4-FFF2-40B4-BE49-F238E27FC236}">
                    <a16:creationId xmlns:a16="http://schemas.microsoft.com/office/drawing/2014/main" id="{CCE7C8F2-9FC1-4488-9897-9674B0DC4C48}"/>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7" name="Freeform 54">
                <a:extLst>
                  <a:ext uri="{FF2B5EF4-FFF2-40B4-BE49-F238E27FC236}">
                    <a16:creationId xmlns:a16="http://schemas.microsoft.com/office/drawing/2014/main" id="{3505D5CA-2752-4771-BD7E-BB6DED191E59}"/>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8" name="Freeform 55">
                <a:extLst>
                  <a:ext uri="{FF2B5EF4-FFF2-40B4-BE49-F238E27FC236}">
                    <a16:creationId xmlns:a16="http://schemas.microsoft.com/office/drawing/2014/main" id="{92B307DD-2A40-4D7C-AFBC-6AACCE01B44F}"/>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9" name="Freeform 56">
                <a:extLst>
                  <a:ext uri="{FF2B5EF4-FFF2-40B4-BE49-F238E27FC236}">
                    <a16:creationId xmlns:a16="http://schemas.microsoft.com/office/drawing/2014/main" id="{E2C32BB9-3A5D-43D0-829F-78EA5553804A}"/>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79" name="Group 178">
              <a:extLst>
                <a:ext uri="{FF2B5EF4-FFF2-40B4-BE49-F238E27FC236}">
                  <a16:creationId xmlns:a16="http://schemas.microsoft.com/office/drawing/2014/main" id="{2DA90044-E2AF-40D3-AAF6-C604057B2FD8}"/>
                </a:ext>
              </a:extLst>
            </p:cNvPr>
            <p:cNvGrpSpPr>
              <a:grpSpLocks noChangeAspect="1"/>
            </p:cNvGrpSpPr>
            <p:nvPr/>
          </p:nvGrpSpPr>
          <p:grpSpPr>
            <a:xfrm>
              <a:off x="3390094" y="2646435"/>
              <a:ext cx="618352" cy="573362"/>
              <a:chOff x="21532850" y="-24034750"/>
              <a:chExt cx="24393525" cy="22618700"/>
            </a:xfrm>
          </p:grpSpPr>
          <p:sp>
            <p:nvSpPr>
              <p:cNvPr id="180" name="Oval 42">
                <a:extLst>
                  <a:ext uri="{FF2B5EF4-FFF2-40B4-BE49-F238E27FC236}">
                    <a16:creationId xmlns:a16="http://schemas.microsoft.com/office/drawing/2014/main" id="{D4319763-77C1-42B8-8C1E-73CD77CCD301}"/>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1" name="Freeform 43">
                <a:extLst>
                  <a:ext uri="{FF2B5EF4-FFF2-40B4-BE49-F238E27FC236}">
                    <a16:creationId xmlns:a16="http://schemas.microsoft.com/office/drawing/2014/main" id="{13D7102A-0648-4C73-8028-96465FF6B69C}"/>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2" name="Freeform 44">
                <a:extLst>
                  <a:ext uri="{FF2B5EF4-FFF2-40B4-BE49-F238E27FC236}">
                    <a16:creationId xmlns:a16="http://schemas.microsoft.com/office/drawing/2014/main" id="{C014A873-77B2-4943-A4AD-9DBF21C93DCE}"/>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3" name="Freeform 45">
                <a:extLst>
                  <a:ext uri="{FF2B5EF4-FFF2-40B4-BE49-F238E27FC236}">
                    <a16:creationId xmlns:a16="http://schemas.microsoft.com/office/drawing/2014/main" id="{321EB5A5-240F-4BC3-B6F2-B32624ACAA9A}"/>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4" name="Freeform 46">
                <a:extLst>
                  <a:ext uri="{FF2B5EF4-FFF2-40B4-BE49-F238E27FC236}">
                    <a16:creationId xmlns:a16="http://schemas.microsoft.com/office/drawing/2014/main" id="{28CA358A-81D0-48AC-9F45-7EDD19AF08D9}"/>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5" name="Oval 47">
                <a:extLst>
                  <a:ext uri="{FF2B5EF4-FFF2-40B4-BE49-F238E27FC236}">
                    <a16:creationId xmlns:a16="http://schemas.microsoft.com/office/drawing/2014/main" id="{C1EA524A-D0FD-46ED-9901-7ECA9D25731F}"/>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6" name="Freeform 48">
                <a:extLst>
                  <a:ext uri="{FF2B5EF4-FFF2-40B4-BE49-F238E27FC236}">
                    <a16:creationId xmlns:a16="http://schemas.microsoft.com/office/drawing/2014/main" id="{C89E7E96-EA02-4EB0-BBF1-F3B80C201E9E}"/>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7" name="Freeform 49">
                <a:extLst>
                  <a:ext uri="{FF2B5EF4-FFF2-40B4-BE49-F238E27FC236}">
                    <a16:creationId xmlns:a16="http://schemas.microsoft.com/office/drawing/2014/main" id="{8B0B56CD-BEB5-4C5D-8B3A-90AC1D524164}"/>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8" name="Freeform 50">
                <a:extLst>
                  <a:ext uri="{FF2B5EF4-FFF2-40B4-BE49-F238E27FC236}">
                    <a16:creationId xmlns:a16="http://schemas.microsoft.com/office/drawing/2014/main" id="{0AF35124-AC72-4113-8950-FA3E58B7DCD5}"/>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9" name="Freeform 51">
                <a:extLst>
                  <a:ext uri="{FF2B5EF4-FFF2-40B4-BE49-F238E27FC236}">
                    <a16:creationId xmlns:a16="http://schemas.microsoft.com/office/drawing/2014/main" id="{3949D062-4612-4458-A299-88544A0ADA60}"/>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0" name="Oval 52">
                <a:extLst>
                  <a:ext uri="{FF2B5EF4-FFF2-40B4-BE49-F238E27FC236}">
                    <a16:creationId xmlns:a16="http://schemas.microsoft.com/office/drawing/2014/main" id="{2399E638-37CA-45A3-96B6-906C1933CB7F}"/>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 name="Freeform 53">
                <a:extLst>
                  <a:ext uri="{FF2B5EF4-FFF2-40B4-BE49-F238E27FC236}">
                    <a16:creationId xmlns:a16="http://schemas.microsoft.com/office/drawing/2014/main" id="{95D74905-5D3F-4BEC-B4DF-22C95CDC8B3B}"/>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2" name="Freeform 54">
                <a:extLst>
                  <a:ext uri="{FF2B5EF4-FFF2-40B4-BE49-F238E27FC236}">
                    <a16:creationId xmlns:a16="http://schemas.microsoft.com/office/drawing/2014/main" id="{B7BF7874-C963-4064-8366-024A1F3B6C37}"/>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3" name="Freeform 55">
                <a:extLst>
                  <a:ext uri="{FF2B5EF4-FFF2-40B4-BE49-F238E27FC236}">
                    <a16:creationId xmlns:a16="http://schemas.microsoft.com/office/drawing/2014/main" id="{B8DE9C63-87D1-499E-81F5-5BBC0757A1AD}"/>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4" name="Freeform 56">
                <a:extLst>
                  <a:ext uri="{FF2B5EF4-FFF2-40B4-BE49-F238E27FC236}">
                    <a16:creationId xmlns:a16="http://schemas.microsoft.com/office/drawing/2014/main" id="{04D7C236-E45B-4BD4-B362-4CEF6D8CC41A}"/>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210" name="Straight Arrow Connector 209">
            <a:extLst>
              <a:ext uri="{FF2B5EF4-FFF2-40B4-BE49-F238E27FC236}">
                <a16:creationId xmlns:a16="http://schemas.microsoft.com/office/drawing/2014/main" id="{D6EE03F1-66E0-4E4C-85C6-645D819D4C4C}"/>
              </a:ext>
            </a:extLst>
          </p:cNvPr>
          <p:cNvCxnSpPr>
            <a:cxnSpLocks/>
          </p:cNvCxnSpPr>
          <p:nvPr/>
        </p:nvCxnSpPr>
        <p:spPr>
          <a:xfrm>
            <a:off x="4310399" y="3236604"/>
            <a:ext cx="1898328" cy="584292"/>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211" name="Straight Arrow Connector 210">
            <a:extLst>
              <a:ext uri="{FF2B5EF4-FFF2-40B4-BE49-F238E27FC236}">
                <a16:creationId xmlns:a16="http://schemas.microsoft.com/office/drawing/2014/main" id="{20B75306-5D3B-465F-B74C-FD558D200104}"/>
              </a:ext>
            </a:extLst>
          </p:cNvPr>
          <p:cNvCxnSpPr>
            <a:cxnSpLocks/>
          </p:cNvCxnSpPr>
          <p:nvPr/>
        </p:nvCxnSpPr>
        <p:spPr>
          <a:xfrm>
            <a:off x="4318450" y="2925317"/>
            <a:ext cx="1886772"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212" name="Straight Arrow Connector 211">
            <a:extLst>
              <a:ext uri="{FF2B5EF4-FFF2-40B4-BE49-F238E27FC236}">
                <a16:creationId xmlns:a16="http://schemas.microsoft.com/office/drawing/2014/main" id="{DB1BF231-206B-49B1-860D-D2066F2C10DC}"/>
              </a:ext>
            </a:extLst>
          </p:cNvPr>
          <p:cNvCxnSpPr>
            <a:cxnSpLocks/>
          </p:cNvCxnSpPr>
          <p:nvPr/>
        </p:nvCxnSpPr>
        <p:spPr>
          <a:xfrm>
            <a:off x="4310399" y="3039409"/>
            <a:ext cx="1898328" cy="247963"/>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213" name="Straight Arrow Connector 212">
            <a:extLst>
              <a:ext uri="{FF2B5EF4-FFF2-40B4-BE49-F238E27FC236}">
                <a16:creationId xmlns:a16="http://schemas.microsoft.com/office/drawing/2014/main" id="{E0A7B8FC-C4D7-47DC-8EBC-B4879C23D194}"/>
              </a:ext>
            </a:extLst>
          </p:cNvPr>
          <p:cNvCxnSpPr>
            <a:cxnSpLocks/>
          </p:cNvCxnSpPr>
          <p:nvPr/>
        </p:nvCxnSpPr>
        <p:spPr>
          <a:xfrm>
            <a:off x="1513768" y="2773831"/>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4" name="Straight Arrow Connector 213">
            <a:extLst>
              <a:ext uri="{FF2B5EF4-FFF2-40B4-BE49-F238E27FC236}">
                <a16:creationId xmlns:a16="http://schemas.microsoft.com/office/drawing/2014/main" id="{539A7411-3DEF-462B-950B-E744C9C92D0D}"/>
              </a:ext>
            </a:extLst>
          </p:cNvPr>
          <p:cNvCxnSpPr>
            <a:cxnSpLocks/>
          </p:cNvCxnSpPr>
          <p:nvPr/>
        </p:nvCxnSpPr>
        <p:spPr>
          <a:xfrm>
            <a:off x="1513768" y="2661290"/>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5" name="Straight Arrow Connector 214">
            <a:extLst>
              <a:ext uri="{FF2B5EF4-FFF2-40B4-BE49-F238E27FC236}">
                <a16:creationId xmlns:a16="http://schemas.microsoft.com/office/drawing/2014/main" id="{1E51EA4C-CB08-4D33-B75E-DF1666880E5B}"/>
              </a:ext>
            </a:extLst>
          </p:cNvPr>
          <p:cNvCxnSpPr>
            <a:cxnSpLocks/>
          </p:cNvCxnSpPr>
          <p:nvPr/>
        </p:nvCxnSpPr>
        <p:spPr>
          <a:xfrm>
            <a:off x="1511261" y="2995826"/>
            <a:ext cx="1715333"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traight Arrow Connector 215">
            <a:extLst>
              <a:ext uri="{FF2B5EF4-FFF2-40B4-BE49-F238E27FC236}">
                <a16:creationId xmlns:a16="http://schemas.microsoft.com/office/drawing/2014/main" id="{DE0CBAA1-4B68-4BE5-8715-C44D59F1B688}"/>
              </a:ext>
            </a:extLst>
          </p:cNvPr>
          <p:cNvCxnSpPr>
            <a:cxnSpLocks/>
          </p:cNvCxnSpPr>
          <p:nvPr/>
        </p:nvCxnSpPr>
        <p:spPr>
          <a:xfrm>
            <a:off x="1513642" y="2883285"/>
            <a:ext cx="1710570"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7" name="Straight Arrow Connector 216">
            <a:extLst>
              <a:ext uri="{FF2B5EF4-FFF2-40B4-BE49-F238E27FC236}">
                <a16:creationId xmlns:a16="http://schemas.microsoft.com/office/drawing/2014/main" id="{8E04E8B0-F1A7-492C-8C67-22E1E5041EF0}"/>
              </a:ext>
            </a:extLst>
          </p:cNvPr>
          <p:cNvCxnSpPr>
            <a:cxnSpLocks/>
          </p:cNvCxnSpPr>
          <p:nvPr/>
        </p:nvCxnSpPr>
        <p:spPr>
          <a:xfrm>
            <a:off x="1508880" y="3221850"/>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8" name="Straight Arrow Connector 217">
            <a:extLst>
              <a:ext uri="{FF2B5EF4-FFF2-40B4-BE49-F238E27FC236}">
                <a16:creationId xmlns:a16="http://schemas.microsoft.com/office/drawing/2014/main" id="{0AA56A15-92D5-4873-AAF1-78A083B938C4}"/>
              </a:ext>
            </a:extLst>
          </p:cNvPr>
          <p:cNvCxnSpPr>
            <a:cxnSpLocks/>
          </p:cNvCxnSpPr>
          <p:nvPr/>
        </p:nvCxnSpPr>
        <p:spPr>
          <a:xfrm>
            <a:off x="1508880" y="3109309"/>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5" name="Straight Arrow Connector 224">
            <a:extLst>
              <a:ext uri="{FF2B5EF4-FFF2-40B4-BE49-F238E27FC236}">
                <a16:creationId xmlns:a16="http://schemas.microsoft.com/office/drawing/2014/main" id="{0F7C0418-6ECB-492C-B7EB-B6981B9EDE0E}"/>
              </a:ext>
            </a:extLst>
          </p:cNvPr>
          <p:cNvCxnSpPr>
            <a:cxnSpLocks/>
          </p:cNvCxnSpPr>
          <p:nvPr/>
        </p:nvCxnSpPr>
        <p:spPr>
          <a:xfrm>
            <a:off x="4316005" y="2813787"/>
            <a:ext cx="1886772"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226" name="Straight Arrow Connector 225">
            <a:extLst>
              <a:ext uri="{FF2B5EF4-FFF2-40B4-BE49-F238E27FC236}">
                <a16:creationId xmlns:a16="http://schemas.microsoft.com/office/drawing/2014/main" id="{173CC736-CE12-479B-8CA6-4DE74BB248B5}"/>
              </a:ext>
            </a:extLst>
          </p:cNvPr>
          <p:cNvCxnSpPr>
            <a:cxnSpLocks/>
          </p:cNvCxnSpPr>
          <p:nvPr/>
        </p:nvCxnSpPr>
        <p:spPr>
          <a:xfrm>
            <a:off x="4306894" y="3139603"/>
            <a:ext cx="1876474" cy="274727"/>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227" name="Straight Arrow Connector 226">
            <a:extLst>
              <a:ext uri="{FF2B5EF4-FFF2-40B4-BE49-F238E27FC236}">
                <a16:creationId xmlns:a16="http://schemas.microsoft.com/office/drawing/2014/main" id="{AC0C04D5-7477-41C8-BD83-3AAE5951234D}"/>
              </a:ext>
            </a:extLst>
          </p:cNvPr>
          <p:cNvCxnSpPr>
            <a:cxnSpLocks/>
          </p:cNvCxnSpPr>
          <p:nvPr/>
        </p:nvCxnSpPr>
        <p:spPr>
          <a:xfrm>
            <a:off x="4281032" y="3349226"/>
            <a:ext cx="1898328" cy="584292"/>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FE4AE3F9-8B85-4EF8-8618-0A69CB84FC7F}"/>
              </a:ext>
            </a:extLst>
          </p:cNvPr>
          <p:cNvGrpSpPr>
            <a:grpSpLocks noChangeAspect="1"/>
          </p:cNvGrpSpPr>
          <p:nvPr/>
        </p:nvGrpSpPr>
        <p:grpSpPr>
          <a:xfrm>
            <a:off x="3278819" y="3450262"/>
            <a:ext cx="271305" cy="269987"/>
            <a:chOff x="8380423" y="468351"/>
            <a:chExt cx="459431" cy="457200"/>
          </a:xfrm>
        </p:grpSpPr>
        <p:sp>
          <p:nvSpPr>
            <p:cNvPr id="101" name="Rectangle 100">
              <a:extLst>
                <a:ext uri="{FF2B5EF4-FFF2-40B4-BE49-F238E27FC236}">
                  <a16:creationId xmlns:a16="http://schemas.microsoft.com/office/drawing/2014/main" id="{4E85A83C-9F1A-4077-82FD-AD84EB7BB957}"/>
                </a:ext>
              </a:extLst>
            </p:cNvPr>
            <p:cNvSpPr>
              <a:spLocks noChangeAspect="1"/>
            </p:cNvSpPr>
            <p:nvPr/>
          </p:nvSpPr>
          <p:spPr>
            <a:xfrm>
              <a:off x="8380423" y="468351"/>
              <a:ext cx="457200" cy="457200"/>
            </a:xfrm>
            <a:prstGeom prst="rect">
              <a:avLst/>
            </a:prstGeom>
            <a:solidFill>
              <a:schemeClr val="bg1">
                <a:alpha val="8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102" name="Straight Connector 101">
              <a:extLst>
                <a:ext uri="{FF2B5EF4-FFF2-40B4-BE49-F238E27FC236}">
                  <a16:creationId xmlns:a16="http://schemas.microsoft.com/office/drawing/2014/main" id="{4DC826AE-6DE2-4B63-B057-8E141DED027B}"/>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510B5101-A19A-4BC2-AAA7-F52DBFAA2D7D}"/>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cxnSp>
        <p:nvCxnSpPr>
          <p:cNvPr id="104" name="Straight Arrow Connector 103">
            <a:extLst>
              <a:ext uri="{FF2B5EF4-FFF2-40B4-BE49-F238E27FC236}">
                <a16:creationId xmlns:a16="http://schemas.microsoft.com/office/drawing/2014/main" id="{8F16DF9A-80AB-46B5-AD26-283649585918}"/>
              </a:ext>
            </a:extLst>
          </p:cNvPr>
          <p:cNvCxnSpPr>
            <a:cxnSpLocks/>
          </p:cNvCxnSpPr>
          <p:nvPr/>
        </p:nvCxnSpPr>
        <p:spPr>
          <a:xfrm>
            <a:off x="1508879" y="3650406"/>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F32915A6-3628-416C-9722-9ECE9C980C19}"/>
              </a:ext>
            </a:extLst>
          </p:cNvPr>
          <p:cNvCxnSpPr>
            <a:cxnSpLocks/>
          </p:cNvCxnSpPr>
          <p:nvPr/>
        </p:nvCxnSpPr>
        <p:spPr>
          <a:xfrm>
            <a:off x="1508879" y="3537865"/>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59981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Same configuration as "L4 VIP Minimum Configuration", with the extra configuration</a:t>
            </a:r>
          </a:p>
          <a:p>
            <a:pPr lvl="1"/>
            <a:r>
              <a:rPr lang="en-US" dirty="0"/>
              <a:t>Under Networking – Load Balancing – Virtual Servers </a:t>
            </a:r>
          </a:p>
          <a:p>
            <a:pPr lvl="2"/>
            <a:r>
              <a:rPr lang="en-US" dirty="0"/>
              <a:t>Add Virtual Server – L4 TCP</a:t>
            </a:r>
          </a:p>
          <a:p>
            <a:pPr lvl="1"/>
            <a:endParaRPr lang="en-US" dirty="0"/>
          </a:p>
        </p:txBody>
      </p:sp>
      <p:pic>
        <p:nvPicPr>
          <p:cNvPr id="2" name="Picture 1">
            <a:extLst>
              <a:ext uri="{FF2B5EF4-FFF2-40B4-BE49-F238E27FC236}">
                <a16:creationId xmlns:a16="http://schemas.microsoft.com/office/drawing/2014/main" id="{6A22ABD6-FB09-4DC7-9D55-65884EB65410}"/>
              </a:ext>
            </a:extLst>
          </p:cNvPr>
          <p:cNvPicPr>
            <a:picLocks noChangeAspect="1"/>
          </p:cNvPicPr>
          <p:nvPr/>
        </p:nvPicPr>
        <p:blipFill rotWithShape="1">
          <a:blip r:embed="rId2"/>
          <a:srcRect b="9936"/>
          <a:stretch/>
        </p:blipFill>
        <p:spPr>
          <a:xfrm>
            <a:off x="1856329" y="2673383"/>
            <a:ext cx="9882188" cy="3997662"/>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Layer4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a:t>
            </a:r>
          </a:p>
          <a:p>
            <a:r>
              <a:rPr lang="en-US" dirty="0"/>
              <a:t>Connection Throttling/Rating (2/2)</a:t>
            </a:r>
          </a:p>
        </p:txBody>
      </p:sp>
      <p:sp>
        <p:nvSpPr>
          <p:cNvPr id="27" name="TextBox 26">
            <a:extLst>
              <a:ext uri="{FF2B5EF4-FFF2-40B4-BE49-F238E27FC236}">
                <a16:creationId xmlns:a16="http://schemas.microsoft.com/office/drawing/2014/main" id="{2EB0FE91-954C-44F2-851B-589FB641C7C6}"/>
              </a:ext>
            </a:extLst>
          </p:cNvPr>
          <p:cNvSpPr txBox="1"/>
          <p:nvPr/>
        </p:nvSpPr>
        <p:spPr>
          <a:xfrm>
            <a:off x="765717" y="4998567"/>
            <a:ext cx="1774977"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Maximum Concurrent Connections on the VIP</a:t>
            </a:r>
          </a:p>
        </p:txBody>
      </p:sp>
      <p:cxnSp>
        <p:nvCxnSpPr>
          <p:cNvPr id="30" name="Straight Arrow Connector 29">
            <a:extLst>
              <a:ext uri="{FF2B5EF4-FFF2-40B4-BE49-F238E27FC236}">
                <a16:creationId xmlns:a16="http://schemas.microsoft.com/office/drawing/2014/main" id="{C67E6A75-B14F-42B4-AEDA-E36DB4E50524}"/>
              </a:ext>
            </a:extLst>
          </p:cNvPr>
          <p:cNvCxnSpPr>
            <a:cxnSpLocks/>
            <a:stCxn id="27" idx="3"/>
          </p:cNvCxnSpPr>
          <p:nvPr/>
        </p:nvCxnSpPr>
        <p:spPr bwMode="gray">
          <a:xfrm>
            <a:off x="2540694" y="5198622"/>
            <a:ext cx="1587139" cy="4616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71601228-9624-4A56-9D7C-58038CC9CE1B}"/>
              </a:ext>
            </a:extLst>
          </p:cNvPr>
          <p:cNvSpPr txBox="1"/>
          <p:nvPr/>
        </p:nvSpPr>
        <p:spPr>
          <a:xfrm>
            <a:off x="8794596" y="4541367"/>
            <a:ext cx="2060148"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Maximum Concurrent Connections rate on the VIP</a:t>
            </a:r>
          </a:p>
        </p:txBody>
      </p:sp>
      <p:cxnSp>
        <p:nvCxnSpPr>
          <p:cNvPr id="12" name="Straight Arrow Connector 11">
            <a:extLst>
              <a:ext uri="{FF2B5EF4-FFF2-40B4-BE49-F238E27FC236}">
                <a16:creationId xmlns:a16="http://schemas.microsoft.com/office/drawing/2014/main" id="{A41EF90B-9A13-4DFA-A56E-9906B81C391E}"/>
              </a:ext>
            </a:extLst>
          </p:cNvPr>
          <p:cNvCxnSpPr>
            <a:cxnSpLocks/>
            <a:stCxn id="10" idx="2"/>
          </p:cNvCxnSpPr>
          <p:nvPr/>
        </p:nvCxnSpPr>
        <p:spPr bwMode="gray">
          <a:xfrm flipH="1">
            <a:off x="9441366" y="4941477"/>
            <a:ext cx="383304" cy="30331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477CE8E0-12F5-4DDA-8669-F511237D8BBC}"/>
              </a:ext>
            </a:extLst>
          </p:cNvPr>
          <p:cNvSpPr/>
          <p:nvPr/>
        </p:nvSpPr>
        <p:spPr>
          <a:xfrm>
            <a:off x="7196254" y="130174"/>
            <a:ext cx="4728954" cy="1408693"/>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 name="Picture 5">
            <a:extLst>
              <a:ext uri="{FF2B5EF4-FFF2-40B4-BE49-F238E27FC236}">
                <a16:creationId xmlns:a16="http://schemas.microsoft.com/office/drawing/2014/main" id="{AD652439-F5BF-41FE-BE52-902BF8E1BD2A}"/>
              </a:ext>
            </a:extLst>
          </p:cNvPr>
          <p:cNvPicPr>
            <a:picLocks noChangeAspect="1"/>
          </p:cNvPicPr>
          <p:nvPr/>
        </p:nvPicPr>
        <p:blipFill>
          <a:blip r:embed="rId3"/>
          <a:stretch>
            <a:fillRect/>
          </a:stretch>
        </p:blipFill>
        <p:spPr>
          <a:xfrm>
            <a:off x="7239139" y="170112"/>
            <a:ext cx="4806808" cy="1335445"/>
          </a:xfrm>
          <a:prstGeom prst="rect">
            <a:avLst/>
          </a:prstGeom>
        </p:spPr>
      </p:pic>
    </p:spTree>
    <p:extLst>
      <p:ext uri="{BB962C8B-B14F-4D97-AF65-F5344CB8AC3E}">
        <p14:creationId xmlns:p14="http://schemas.microsoft.com/office/powerpoint/2010/main" val="3195679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Layer4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lvl="0">
              <a:spcBef>
                <a:spcPts val="0"/>
              </a:spcBef>
              <a:buClr>
                <a:srgbClr val="717074">
                  <a:lumMod val="60000"/>
                  <a:lumOff val="40000"/>
                </a:srgbClr>
              </a:buClr>
              <a:buNone/>
            </a:pPr>
            <a:r>
              <a:rPr lang="en-US" sz="1600" dirty="0">
                <a:solidFill>
                  <a:srgbClr val="3F3F3F"/>
                </a:solidFill>
              </a:rPr>
              <a:t>Load Balancer generates an Access Log L4 for each connection load balanced.</a:t>
            </a: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600" dirty="0">
                <a:solidFill>
                  <a:srgbClr val="3F3F3F"/>
                </a:solidFill>
              </a:rPr>
              <a:t>This Audit Log can be sent also to an external syslog server if the Edge Node is configured with a syslog server.</a:t>
            </a: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a:spcBef>
                <a:spcPts val="0"/>
              </a:spcBef>
              <a:buClr>
                <a:srgbClr val="717074">
                  <a:lumMod val="60000"/>
                  <a:lumOff val="40000"/>
                </a:srgbClr>
              </a:buClr>
              <a:buNone/>
            </a:pPr>
            <a:r>
              <a:rPr lang="en-US" sz="1600" dirty="0">
                <a:solidFill>
                  <a:srgbClr val="3F3F3F"/>
                </a:solidFill>
              </a:rPr>
              <a:t>To limit the number of logs, only sessions rejected can be logged (See next slide Notes “Log Significant Event Only”)</a:t>
            </a:r>
          </a:p>
          <a:p>
            <a:pPr lvl="0">
              <a:spcBef>
                <a:spcPts val="0"/>
              </a:spcBef>
              <a:buClr>
                <a:srgbClr val="717074">
                  <a:lumMod val="60000"/>
                  <a:lumOff val="40000"/>
                </a:srgbClr>
              </a:buClr>
              <a:buNone/>
            </a:pPr>
            <a:endParaRPr lang="en-US" sz="1400" i="1" dirty="0">
              <a:solidFill>
                <a:srgbClr val="3F3F3F"/>
              </a:solidFill>
            </a:endParaRP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Access Log (1/2)</a:t>
            </a:r>
          </a:p>
        </p:txBody>
      </p:sp>
      <p:cxnSp>
        <p:nvCxnSpPr>
          <p:cNvPr id="157" name="Straight Arrow Connector 156">
            <a:extLst>
              <a:ext uri="{FF2B5EF4-FFF2-40B4-BE49-F238E27FC236}">
                <a16:creationId xmlns:a16="http://schemas.microsoft.com/office/drawing/2014/main" id="{DE7CF74D-1372-4614-A81F-2005F733EBC1}"/>
              </a:ext>
            </a:extLst>
          </p:cNvPr>
          <p:cNvCxnSpPr>
            <a:cxnSpLocks/>
          </p:cNvCxnSpPr>
          <p:nvPr/>
        </p:nvCxnSpPr>
        <p:spPr>
          <a:xfrm>
            <a:off x="1545664" y="2463479"/>
            <a:ext cx="1842917"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58" name="Straight Arrow Connector 157">
            <a:extLst>
              <a:ext uri="{FF2B5EF4-FFF2-40B4-BE49-F238E27FC236}">
                <a16:creationId xmlns:a16="http://schemas.microsoft.com/office/drawing/2014/main" id="{EE9E3A34-A8DA-4DEC-8425-69BC2C1E5BE4}"/>
              </a:ext>
            </a:extLst>
          </p:cNvPr>
          <p:cNvCxnSpPr>
            <a:cxnSpLocks/>
          </p:cNvCxnSpPr>
          <p:nvPr/>
        </p:nvCxnSpPr>
        <p:spPr>
          <a:xfrm flipV="1">
            <a:off x="4151378" y="2389542"/>
            <a:ext cx="1861527" cy="87078"/>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59" name="TextBox 158">
            <a:extLst>
              <a:ext uri="{FF2B5EF4-FFF2-40B4-BE49-F238E27FC236}">
                <a16:creationId xmlns:a16="http://schemas.microsoft.com/office/drawing/2014/main" id="{97C20A40-F4A3-49DC-AC54-07949CA0EA7C}"/>
              </a:ext>
            </a:extLst>
          </p:cNvPr>
          <p:cNvSpPr txBox="1"/>
          <p:nvPr/>
        </p:nvSpPr>
        <p:spPr>
          <a:xfrm>
            <a:off x="3282655" y="3048369"/>
            <a:ext cx="858361" cy="523220"/>
          </a:xfrm>
          <a:prstGeom prst="rect">
            <a:avLst/>
          </a:prstGeom>
          <a:noFill/>
        </p:spPr>
        <p:txBody>
          <a:bodyPr wrap="square" rtlCol="0">
            <a:spAutoFit/>
          </a:bodyPr>
          <a:lstStyle/>
          <a:p>
            <a:r>
              <a:rPr lang="en-US" sz="1400" dirty="0">
                <a:solidFill>
                  <a:schemeClr val="accent1"/>
                </a:solidFill>
                <a:latin typeface="Calibri" panose="020F0502020204030204" pitchFamily="34" charset="0"/>
              </a:rPr>
              <a:t>VIP L4</a:t>
            </a:r>
          </a:p>
          <a:p>
            <a:r>
              <a:rPr lang="en-US" sz="1400" dirty="0">
                <a:solidFill>
                  <a:schemeClr val="accent1"/>
                </a:solidFill>
                <a:latin typeface="Calibri" panose="020F0502020204030204" pitchFamily="34" charset="0"/>
              </a:rPr>
              <a:t>TCP:80</a:t>
            </a:r>
          </a:p>
        </p:txBody>
      </p:sp>
      <p:grpSp>
        <p:nvGrpSpPr>
          <p:cNvPr id="160" name="Group 159">
            <a:extLst>
              <a:ext uri="{FF2B5EF4-FFF2-40B4-BE49-F238E27FC236}">
                <a16:creationId xmlns:a16="http://schemas.microsoft.com/office/drawing/2014/main" id="{CF495E6C-F51E-402C-A0B3-324AC1073A4A}"/>
              </a:ext>
            </a:extLst>
          </p:cNvPr>
          <p:cNvGrpSpPr/>
          <p:nvPr/>
        </p:nvGrpSpPr>
        <p:grpSpPr>
          <a:xfrm>
            <a:off x="3351022" y="2364040"/>
            <a:ext cx="614025" cy="602488"/>
            <a:chOff x="7736620" y="7009631"/>
            <a:chExt cx="4501800" cy="4503600"/>
          </a:xfrm>
          <a:solidFill>
            <a:schemeClr val="accent1"/>
          </a:solidFill>
        </p:grpSpPr>
        <p:sp>
          <p:nvSpPr>
            <p:cNvPr id="161" name="Freeform: Shape 1">
              <a:extLst>
                <a:ext uri="{FF2B5EF4-FFF2-40B4-BE49-F238E27FC236}">
                  <a16:creationId xmlns:a16="http://schemas.microsoft.com/office/drawing/2014/main" id="{2895AB99-007C-4DDB-B1E6-6E6983D47F4B}"/>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62" name="Freeform: Shape 2">
              <a:extLst>
                <a:ext uri="{FF2B5EF4-FFF2-40B4-BE49-F238E27FC236}">
                  <a16:creationId xmlns:a16="http://schemas.microsoft.com/office/drawing/2014/main" id="{4A823539-B948-49F0-A333-471E7953FAD5}"/>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63" name="Freeform: Shape 3">
              <a:extLst>
                <a:ext uri="{FF2B5EF4-FFF2-40B4-BE49-F238E27FC236}">
                  <a16:creationId xmlns:a16="http://schemas.microsoft.com/office/drawing/2014/main" id="{23A5FB5F-06EA-4FC8-8FD5-AA425765ACD7}"/>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64" name="Freeform: Shape 4">
              <a:extLst>
                <a:ext uri="{FF2B5EF4-FFF2-40B4-BE49-F238E27FC236}">
                  <a16:creationId xmlns:a16="http://schemas.microsoft.com/office/drawing/2014/main" id="{0943A965-6CC6-462C-9C91-88D0E112A368}"/>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65" name="Freeform: Shape 5">
              <a:extLst>
                <a:ext uri="{FF2B5EF4-FFF2-40B4-BE49-F238E27FC236}">
                  <a16:creationId xmlns:a16="http://schemas.microsoft.com/office/drawing/2014/main" id="{88CAD970-BA0B-4553-B131-1899983DFC45}"/>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66" name="Group 165">
            <a:extLst>
              <a:ext uri="{FF2B5EF4-FFF2-40B4-BE49-F238E27FC236}">
                <a16:creationId xmlns:a16="http://schemas.microsoft.com/office/drawing/2014/main" id="{874382BA-A421-4627-96D1-1DCDCAACD939}"/>
              </a:ext>
            </a:extLst>
          </p:cNvPr>
          <p:cNvGrpSpPr>
            <a:grpSpLocks noChangeAspect="1"/>
          </p:cNvGrpSpPr>
          <p:nvPr/>
        </p:nvGrpSpPr>
        <p:grpSpPr>
          <a:xfrm>
            <a:off x="3741236" y="2227494"/>
            <a:ext cx="371667" cy="338684"/>
            <a:chOff x="2560638" y="566738"/>
            <a:chExt cx="6486525" cy="6486525"/>
          </a:xfrm>
          <a:solidFill>
            <a:schemeClr val="accent1"/>
          </a:solidFill>
        </p:grpSpPr>
        <p:sp>
          <p:nvSpPr>
            <p:cNvPr id="167" name="Freeform 1">
              <a:extLst>
                <a:ext uri="{FF2B5EF4-FFF2-40B4-BE49-F238E27FC236}">
                  <a16:creationId xmlns:a16="http://schemas.microsoft.com/office/drawing/2014/main" id="{4D342D1A-8F8D-4600-9024-C568A90468AA}"/>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8" name="Freeform 2">
              <a:extLst>
                <a:ext uri="{FF2B5EF4-FFF2-40B4-BE49-F238E27FC236}">
                  <a16:creationId xmlns:a16="http://schemas.microsoft.com/office/drawing/2014/main" id="{D036D1C6-BE03-4071-9E65-845E777988D8}"/>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69" name="Freeform 3">
              <a:extLst>
                <a:ext uri="{FF2B5EF4-FFF2-40B4-BE49-F238E27FC236}">
                  <a16:creationId xmlns:a16="http://schemas.microsoft.com/office/drawing/2014/main" id="{1908BEC5-3B6C-45A6-8EBA-5D6ADC61CB0C}"/>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0" name="Freeform 4">
              <a:extLst>
                <a:ext uri="{FF2B5EF4-FFF2-40B4-BE49-F238E27FC236}">
                  <a16:creationId xmlns:a16="http://schemas.microsoft.com/office/drawing/2014/main" id="{3C7D2B15-6DBA-49D1-9EC0-8EADF07AFD2B}"/>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1" name="Freeform 5">
              <a:extLst>
                <a:ext uri="{FF2B5EF4-FFF2-40B4-BE49-F238E27FC236}">
                  <a16:creationId xmlns:a16="http://schemas.microsoft.com/office/drawing/2014/main" id="{18702C88-4A41-435A-8C09-B0C5CC39BB72}"/>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2" name="Freeform 6">
              <a:extLst>
                <a:ext uri="{FF2B5EF4-FFF2-40B4-BE49-F238E27FC236}">
                  <a16:creationId xmlns:a16="http://schemas.microsoft.com/office/drawing/2014/main" id="{410BC9FE-FCB5-4C8F-8068-E7FA859CE91F}"/>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3" name="Freeform 7">
              <a:extLst>
                <a:ext uri="{FF2B5EF4-FFF2-40B4-BE49-F238E27FC236}">
                  <a16:creationId xmlns:a16="http://schemas.microsoft.com/office/drawing/2014/main" id="{8D7EC564-8318-40B8-B094-8FBE5716859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4" name="Freeform 8">
              <a:extLst>
                <a:ext uri="{FF2B5EF4-FFF2-40B4-BE49-F238E27FC236}">
                  <a16:creationId xmlns:a16="http://schemas.microsoft.com/office/drawing/2014/main" id="{3B9C9E8F-3DEF-441D-A71D-18B71F3A697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76" name="Freeform 9">
              <a:extLst>
                <a:ext uri="{FF2B5EF4-FFF2-40B4-BE49-F238E27FC236}">
                  <a16:creationId xmlns:a16="http://schemas.microsoft.com/office/drawing/2014/main" id="{289EC73C-DF62-4496-B6E2-5CA7BCE59D12}"/>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32" name="Freeform 10">
              <a:extLst>
                <a:ext uri="{FF2B5EF4-FFF2-40B4-BE49-F238E27FC236}">
                  <a16:creationId xmlns:a16="http://schemas.microsoft.com/office/drawing/2014/main" id="{B7B61F81-9F2A-4C92-8458-9F7A2F045649}"/>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233" name="Freeform 11">
              <a:extLst>
                <a:ext uri="{FF2B5EF4-FFF2-40B4-BE49-F238E27FC236}">
                  <a16:creationId xmlns:a16="http://schemas.microsoft.com/office/drawing/2014/main" id="{3B9C1DA1-309F-49B8-95B8-F66D79FDE234}"/>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236" name="TextBox 235">
            <a:extLst>
              <a:ext uri="{FF2B5EF4-FFF2-40B4-BE49-F238E27FC236}">
                <a16:creationId xmlns:a16="http://schemas.microsoft.com/office/drawing/2014/main" id="{79C9268D-1225-407B-A79A-0A2A75C69635}"/>
              </a:ext>
            </a:extLst>
          </p:cNvPr>
          <p:cNvSpPr txBox="1"/>
          <p:nvPr/>
        </p:nvSpPr>
        <p:spPr>
          <a:xfrm>
            <a:off x="1809690" y="1890539"/>
            <a:ext cx="1304539" cy="523220"/>
          </a:xfrm>
          <a:prstGeom prst="rect">
            <a:avLst/>
          </a:prstGeom>
          <a:noFill/>
        </p:spPr>
        <p:txBody>
          <a:bodyPr wrap="square" rtlCol="0" anchor="b">
            <a:spAutoFit/>
          </a:bodyPr>
          <a:lstStyle/>
          <a:p>
            <a:r>
              <a:rPr lang="en-US" sz="1400" dirty="0">
                <a:solidFill>
                  <a:schemeClr val="accent2"/>
                </a:solidFill>
                <a:latin typeface="Calibri" panose="020F0502020204030204" pitchFamily="34" charset="0"/>
              </a:rPr>
              <a:t>Connection1</a:t>
            </a:r>
          </a:p>
          <a:p>
            <a:r>
              <a:rPr lang="en-US" sz="1400" dirty="0">
                <a:solidFill>
                  <a:schemeClr val="accent2"/>
                </a:solidFill>
                <a:latin typeface="Calibri" panose="020F0502020204030204" pitchFamily="34" charset="0"/>
              </a:rPr>
              <a:t>to VIP:80</a:t>
            </a:r>
          </a:p>
        </p:txBody>
      </p:sp>
      <p:cxnSp>
        <p:nvCxnSpPr>
          <p:cNvPr id="238" name="Straight Connector 237">
            <a:extLst>
              <a:ext uri="{FF2B5EF4-FFF2-40B4-BE49-F238E27FC236}">
                <a16:creationId xmlns:a16="http://schemas.microsoft.com/office/drawing/2014/main" id="{150F9FB1-3414-4314-8126-6C44272F24A4}"/>
              </a:ext>
            </a:extLst>
          </p:cNvPr>
          <p:cNvCxnSpPr>
            <a:cxnSpLocks/>
            <a:endCxn id="244" idx="2"/>
          </p:cNvCxnSpPr>
          <p:nvPr/>
        </p:nvCxnSpPr>
        <p:spPr bwMode="auto">
          <a:xfrm>
            <a:off x="5775958" y="2313405"/>
            <a:ext cx="487428"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39" name="Straight Connector 238">
            <a:extLst>
              <a:ext uri="{FF2B5EF4-FFF2-40B4-BE49-F238E27FC236}">
                <a16:creationId xmlns:a16="http://schemas.microsoft.com/office/drawing/2014/main" id="{56BF518A-7633-4AF4-974A-0E2CEDDC9CCB}"/>
              </a:ext>
            </a:extLst>
          </p:cNvPr>
          <p:cNvCxnSpPr>
            <a:cxnSpLocks/>
          </p:cNvCxnSpPr>
          <p:nvPr/>
        </p:nvCxnSpPr>
        <p:spPr>
          <a:xfrm>
            <a:off x="5787433" y="2136398"/>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497886AA-5363-46D2-B56D-E881B0B8F8D7}"/>
              </a:ext>
            </a:extLst>
          </p:cNvPr>
          <p:cNvCxnSpPr>
            <a:cxnSpLocks/>
            <a:endCxn id="245" idx="2"/>
          </p:cNvCxnSpPr>
          <p:nvPr/>
        </p:nvCxnSpPr>
        <p:spPr bwMode="auto">
          <a:xfrm flipV="1">
            <a:off x="5775689" y="2767657"/>
            <a:ext cx="487697" cy="4748"/>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241" name="Straight Connector 240">
            <a:extLst>
              <a:ext uri="{FF2B5EF4-FFF2-40B4-BE49-F238E27FC236}">
                <a16:creationId xmlns:a16="http://schemas.microsoft.com/office/drawing/2014/main" id="{8CBFBB8D-5101-4EAE-8982-3F6CB8201D8A}"/>
              </a:ext>
            </a:extLst>
          </p:cNvPr>
          <p:cNvCxnSpPr>
            <a:cxnSpLocks/>
            <a:endCxn id="246" idx="2"/>
          </p:cNvCxnSpPr>
          <p:nvPr/>
        </p:nvCxnSpPr>
        <p:spPr bwMode="auto">
          <a:xfrm>
            <a:off x="5775689" y="3227805"/>
            <a:ext cx="487697"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242" name="Rounded Rectangle 109">
            <a:extLst>
              <a:ext uri="{FF2B5EF4-FFF2-40B4-BE49-F238E27FC236}">
                <a16:creationId xmlns:a16="http://schemas.microsoft.com/office/drawing/2014/main" id="{484FE391-2DE7-4396-9513-57A488530C42}"/>
              </a:ext>
            </a:extLst>
          </p:cNvPr>
          <p:cNvSpPr/>
          <p:nvPr/>
        </p:nvSpPr>
        <p:spPr>
          <a:xfrm>
            <a:off x="6141752" y="2023314"/>
            <a:ext cx="648723"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243" name="TextBox 242">
            <a:extLst>
              <a:ext uri="{FF2B5EF4-FFF2-40B4-BE49-F238E27FC236}">
                <a16:creationId xmlns:a16="http://schemas.microsoft.com/office/drawing/2014/main" id="{1CF7AA6F-7BF1-4F7C-9052-2BB8040E7C13}"/>
              </a:ext>
            </a:extLst>
          </p:cNvPr>
          <p:cNvSpPr txBox="1"/>
          <p:nvPr/>
        </p:nvSpPr>
        <p:spPr>
          <a:xfrm>
            <a:off x="6791287" y="1953542"/>
            <a:ext cx="1058433"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244" name="Oval 243">
            <a:extLst>
              <a:ext uri="{FF2B5EF4-FFF2-40B4-BE49-F238E27FC236}">
                <a16:creationId xmlns:a16="http://schemas.microsoft.com/office/drawing/2014/main" id="{76012C4C-549B-4D6E-950F-93F7A10F6CFF}"/>
              </a:ext>
            </a:extLst>
          </p:cNvPr>
          <p:cNvSpPr>
            <a:spLocks noChangeAspect="1"/>
          </p:cNvSpPr>
          <p:nvPr/>
        </p:nvSpPr>
        <p:spPr>
          <a:xfrm>
            <a:off x="6263386" y="2134257"/>
            <a:ext cx="378993"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45" name="Oval 244">
            <a:extLst>
              <a:ext uri="{FF2B5EF4-FFF2-40B4-BE49-F238E27FC236}">
                <a16:creationId xmlns:a16="http://schemas.microsoft.com/office/drawing/2014/main" id="{6C474EFD-0318-4658-898D-E6C9163CC975}"/>
              </a:ext>
            </a:extLst>
          </p:cNvPr>
          <p:cNvSpPr>
            <a:spLocks noChangeAspect="1"/>
          </p:cNvSpPr>
          <p:nvPr/>
        </p:nvSpPr>
        <p:spPr>
          <a:xfrm>
            <a:off x="6263386" y="2584777"/>
            <a:ext cx="378993"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246" name="Oval 245">
            <a:extLst>
              <a:ext uri="{FF2B5EF4-FFF2-40B4-BE49-F238E27FC236}">
                <a16:creationId xmlns:a16="http://schemas.microsoft.com/office/drawing/2014/main" id="{ECE66E07-21A7-441A-8454-5C1D50A9A841}"/>
              </a:ext>
            </a:extLst>
          </p:cNvPr>
          <p:cNvSpPr>
            <a:spLocks noChangeAspect="1"/>
          </p:cNvSpPr>
          <p:nvPr/>
        </p:nvSpPr>
        <p:spPr>
          <a:xfrm>
            <a:off x="6263386" y="3048723"/>
            <a:ext cx="378993"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247" name="Straight Connector 246">
            <a:extLst>
              <a:ext uri="{FF2B5EF4-FFF2-40B4-BE49-F238E27FC236}">
                <a16:creationId xmlns:a16="http://schemas.microsoft.com/office/drawing/2014/main" id="{8A0A96EC-9269-4BD9-9E6C-D7239677EC33}"/>
              </a:ext>
            </a:extLst>
          </p:cNvPr>
          <p:cNvCxnSpPr>
            <a:cxnSpLocks/>
          </p:cNvCxnSpPr>
          <p:nvPr/>
        </p:nvCxnSpPr>
        <p:spPr>
          <a:xfrm>
            <a:off x="3953271" y="2678489"/>
            <a:ext cx="1881731" cy="32285"/>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FDA9302A-F575-4527-AF5C-2FB6F8D471A1}"/>
              </a:ext>
            </a:extLst>
          </p:cNvPr>
          <p:cNvCxnSpPr>
            <a:cxnSpLocks/>
          </p:cNvCxnSpPr>
          <p:nvPr/>
        </p:nvCxnSpPr>
        <p:spPr>
          <a:xfrm>
            <a:off x="1278535" y="2687034"/>
            <a:ext cx="2113017"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49" name="Group 248">
            <a:extLst>
              <a:ext uri="{FF2B5EF4-FFF2-40B4-BE49-F238E27FC236}">
                <a16:creationId xmlns:a16="http://schemas.microsoft.com/office/drawing/2014/main" id="{68095529-C37D-4DC8-AF24-58DD0BA048BE}"/>
              </a:ext>
            </a:extLst>
          </p:cNvPr>
          <p:cNvGrpSpPr>
            <a:grpSpLocks noChangeAspect="1"/>
          </p:cNvGrpSpPr>
          <p:nvPr/>
        </p:nvGrpSpPr>
        <p:grpSpPr>
          <a:xfrm>
            <a:off x="388639" y="2247126"/>
            <a:ext cx="745825" cy="731520"/>
            <a:chOff x="609600" y="1371441"/>
            <a:chExt cx="1828959" cy="1828959"/>
          </a:xfrm>
        </p:grpSpPr>
        <p:sp>
          <p:nvSpPr>
            <p:cNvPr id="250" name="Oval 249">
              <a:extLst>
                <a:ext uri="{FF2B5EF4-FFF2-40B4-BE49-F238E27FC236}">
                  <a16:creationId xmlns:a16="http://schemas.microsoft.com/office/drawing/2014/main" id="{AEE46A86-6C84-49F2-99BF-368F361DBF94}"/>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251" name="Freeform 5">
              <a:extLst>
                <a:ext uri="{FF2B5EF4-FFF2-40B4-BE49-F238E27FC236}">
                  <a16:creationId xmlns:a16="http://schemas.microsoft.com/office/drawing/2014/main" id="{485C2D01-F32E-4B31-B80E-4072A0DA5FC0}"/>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cxnSp>
        <p:nvCxnSpPr>
          <p:cNvPr id="252" name="Straight Arrow Connector 251">
            <a:extLst>
              <a:ext uri="{FF2B5EF4-FFF2-40B4-BE49-F238E27FC236}">
                <a16:creationId xmlns:a16="http://schemas.microsoft.com/office/drawing/2014/main" id="{66797DA8-2743-41DA-ABD1-C3B67F57504A}"/>
              </a:ext>
            </a:extLst>
          </p:cNvPr>
          <p:cNvCxnSpPr>
            <a:cxnSpLocks/>
            <a:stCxn id="159" idx="2"/>
          </p:cNvCxnSpPr>
          <p:nvPr/>
        </p:nvCxnSpPr>
        <p:spPr>
          <a:xfrm>
            <a:off x="3711836" y="3571589"/>
            <a:ext cx="0" cy="760737"/>
          </a:xfrm>
          <a:prstGeom prst="straightConnector1">
            <a:avLst/>
          </a:prstGeom>
          <a:ln w="38100">
            <a:solidFill>
              <a:srgbClr val="FF0000"/>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253" name="TextBox 252">
            <a:extLst>
              <a:ext uri="{FF2B5EF4-FFF2-40B4-BE49-F238E27FC236}">
                <a16:creationId xmlns:a16="http://schemas.microsoft.com/office/drawing/2014/main" id="{82E07C04-5FB0-4E01-ADDD-2BB6A803CF67}"/>
              </a:ext>
            </a:extLst>
          </p:cNvPr>
          <p:cNvSpPr txBox="1"/>
          <p:nvPr/>
        </p:nvSpPr>
        <p:spPr>
          <a:xfrm>
            <a:off x="3093185" y="4332326"/>
            <a:ext cx="1255508" cy="307777"/>
          </a:xfrm>
          <a:prstGeom prst="rect">
            <a:avLst/>
          </a:prstGeom>
          <a:noFill/>
        </p:spPr>
        <p:txBody>
          <a:bodyPr wrap="square" rtlCol="0">
            <a:spAutoFit/>
          </a:bodyPr>
          <a:lstStyle/>
          <a:p>
            <a:pPr algn="ctr"/>
            <a:r>
              <a:rPr lang="fr-FR" sz="1400" dirty="0">
                <a:solidFill>
                  <a:schemeClr val="accent2"/>
                </a:solidFill>
                <a:latin typeface="Calibri" panose="020F0502020204030204" pitchFamily="34" charset="0"/>
              </a:rPr>
              <a:t>Access Log</a:t>
            </a:r>
            <a:endParaRPr lang="en-US" sz="1400" dirty="0">
              <a:solidFill>
                <a:schemeClr val="accent2"/>
              </a:solidFill>
              <a:latin typeface="Calibri" panose="020F0502020204030204" pitchFamily="34" charset="0"/>
            </a:endParaRPr>
          </a:p>
        </p:txBody>
      </p:sp>
      <p:sp>
        <p:nvSpPr>
          <p:cNvPr id="7" name="Rectangle 6">
            <a:extLst>
              <a:ext uri="{FF2B5EF4-FFF2-40B4-BE49-F238E27FC236}">
                <a16:creationId xmlns:a16="http://schemas.microsoft.com/office/drawing/2014/main" id="{A7C53700-84FD-4C96-A93C-3275CB5368DA}"/>
              </a:ext>
            </a:extLst>
          </p:cNvPr>
          <p:cNvSpPr/>
          <p:nvPr/>
        </p:nvSpPr>
        <p:spPr>
          <a:xfrm>
            <a:off x="91306" y="4654776"/>
            <a:ext cx="7751718" cy="1569660"/>
          </a:xfrm>
          <a:prstGeom prst="rect">
            <a:avLst/>
          </a:prstGeom>
          <a:solidFill>
            <a:schemeClr val="bg1"/>
          </a:solidFill>
          <a:ln w="28575">
            <a:solidFill>
              <a:srgbClr val="FF0000"/>
            </a:solidFill>
          </a:ln>
        </p:spPr>
        <p:txBody>
          <a:bodyPr wrap="square">
            <a:spAutoFit/>
          </a:bodyPr>
          <a:lstStyle/>
          <a:p>
            <a:r>
              <a:rPr lang="en-US" sz="1200" dirty="0">
                <a:latin typeface="Courier New" panose="02070309020205020404" pitchFamily="49" charset="0"/>
                <a:cs typeface="Courier New" panose="02070309020205020404" pitchFamily="49" charset="0"/>
              </a:rPr>
              <a:t>lab2edge1&gt; </a:t>
            </a:r>
            <a:r>
              <a:rPr lang="en-US" sz="1200" dirty="0">
                <a:solidFill>
                  <a:schemeClr val="accent2"/>
                </a:solidFill>
                <a:latin typeface="Courier New" panose="02070309020205020404" pitchFamily="49" charset="0"/>
                <a:cs typeface="Courier New" panose="02070309020205020404" pitchFamily="49" charset="0"/>
              </a:rPr>
              <a:t>get load-balancer a339fa40-8f30-4ff7-b66a-2090b5542ee3 virtual-server e71b88ea-aa3b-4b77-9af8-7aa27daa81e1 access-log follow</a:t>
            </a:r>
          </a:p>
          <a:p>
            <a:r>
              <a:rPr lang="en-US" sz="1200" dirty="0" err="1">
                <a:latin typeface="Courier New" panose="02070309020205020404" pitchFamily="49" charset="0"/>
                <a:cs typeface="Courier New" panose="02070309020205020404" pitchFamily="49" charset="0"/>
              </a:rPr>
              <a:t>Operation.Category</a:t>
            </a: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LbAccessLog</a:t>
            </a:r>
            <a:r>
              <a:rPr lang="en-US" sz="1200" dirty="0">
                <a:latin typeface="Courier New" panose="02070309020205020404" pitchFamily="49" charset="0"/>
                <a:cs typeface="Courier New" panose="02070309020205020404" pitchFamily="49" charset="0"/>
              </a:rPr>
              <a:t>', </a:t>
            </a:r>
            <a:r>
              <a:rPr lang="en-US" sz="1200" dirty="0" err="1">
                <a:latin typeface="Courier New" panose="02070309020205020404" pitchFamily="49" charset="0"/>
                <a:cs typeface="Courier New" panose="02070309020205020404" pitchFamily="49" charset="0"/>
              </a:rPr>
              <a:t>Operation.Type</a:t>
            </a:r>
            <a:r>
              <a:rPr lang="en-US" sz="1200" dirty="0">
                <a:latin typeface="Courier New" panose="02070309020205020404" pitchFamily="49" charset="0"/>
                <a:cs typeface="Courier New" panose="02070309020205020404" pitchFamily="49" charset="0"/>
              </a:rPr>
              <a:t>: 'TCP', </a:t>
            </a:r>
            <a:r>
              <a:rPr lang="en-US" sz="1200" dirty="0" err="1">
                <a:latin typeface="Courier New" panose="02070309020205020404" pitchFamily="49" charset="0"/>
                <a:cs typeface="Courier New" panose="02070309020205020404" pitchFamily="49" charset="0"/>
              </a:rPr>
              <a:t>Lb.UUID</a:t>
            </a:r>
            <a:r>
              <a:rPr lang="en-US" sz="1200" dirty="0">
                <a:latin typeface="Courier New" panose="02070309020205020404" pitchFamily="49" charset="0"/>
                <a:cs typeface="Courier New" panose="02070309020205020404" pitchFamily="49" charset="0"/>
              </a:rPr>
              <a:t>: 'a339fa40-8f30-4ff7-b66a-2090b5542ee3', </a:t>
            </a:r>
            <a:r>
              <a:rPr lang="en-US" sz="1200" dirty="0" err="1">
                <a:latin typeface="Courier New" panose="02070309020205020404" pitchFamily="49" charset="0"/>
                <a:cs typeface="Courier New" panose="02070309020205020404" pitchFamily="49" charset="0"/>
              </a:rPr>
              <a:t>Lb.Name</a:t>
            </a:r>
            <a:r>
              <a:rPr lang="en-US" sz="1200" dirty="0">
                <a:latin typeface="Courier New" panose="02070309020205020404" pitchFamily="49" charset="0"/>
                <a:cs typeface="Courier New" panose="02070309020205020404" pitchFamily="49" charset="0"/>
              </a:rPr>
              <a:t>: 'LB1', </a:t>
            </a:r>
            <a:r>
              <a:rPr lang="en-US" sz="1200" dirty="0" err="1">
                <a:latin typeface="Courier New" panose="02070309020205020404" pitchFamily="49" charset="0"/>
                <a:cs typeface="Courier New" panose="02070309020205020404" pitchFamily="49" charset="0"/>
              </a:rPr>
              <a:t>Vs.UUID</a:t>
            </a:r>
            <a:r>
              <a:rPr lang="en-US" sz="1200" dirty="0">
                <a:latin typeface="Courier New" panose="02070309020205020404" pitchFamily="49" charset="0"/>
                <a:cs typeface="Courier New" panose="02070309020205020404" pitchFamily="49" charset="0"/>
              </a:rPr>
              <a:t>: 'e71b88ea-aa3b-4b77-9af8-7aa27daa81e1', </a:t>
            </a:r>
            <a:r>
              <a:rPr lang="en-US" sz="1200" dirty="0" err="1">
                <a:latin typeface="Courier New" panose="02070309020205020404" pitchFamily="49" charset="0"/>
                <a:cs typeface="Courier New" panose="02070309020205020404" pitchFamily="49" charset="0"/>
              </a:rPr>
              <a:t>Vs.Name</a:t>
            </a:r>
            <a:r>
              <a:rPr lang="en-US" sz="1200" dirty="0">
                <a:latin typeface="Courier New" panose="02070309020205020404" pitchFamily="49" charset="0"/>
                <a:cs typeface="Courier New" panose="02070309020205020404" pitchFamily="49" charset="0"/>
              </a:rPr>
              <a:t>: 'VIP1', </a:t>
            </a:r>
            <a:r>
              <a:rPr lang="en-US" sz="1200" dirty="0" err="1">
                <a:latin typeface="Courier New" panose="02070309020205020404" pitchFamily="49" charset="0"/>
                <a:cs typeface="Courier New" panose="02070309020205020404" pitchFamily="49" charset="0"/>
              </a:rPr>
              <a:t>Vs.Ip</a:t>
            </a:r>
            <a:r>
              <a:rPr lang="en-US" sz="1200" dirty="0">
                <a:latin typeface="Courier New" panose="02070309020205020404" pitchFamily="49" charset="0"/>
                <a:cs typeface="Courier New" panose="02070309020205020404" pitchFamily="49" charset="0"/>
              </a:rPr>
              <a:t>: '30.30.30.6', </a:t>
            </a:r>
            <a:r>
              <a:rPr lang="en-US" sz="1200" dirty="0" err="1">
                <a:latin typeface="Courier New" panose="02070309020205020404" pitchFamily="49" charset="0"/>
                <a:cs typeface="Courier New" panose="02070309020205020404" pitchFamily="49" charset="0"/>
              </a:rPr>
              <a:t>Vs.Port</a:t>
            </a:r>
            <a:r>
              <a:rPr lang="en-US" sz="1200" dirty="0">
                <a:latin typeface="Courier New" panose="02070309020205020404" pitchFamily="49" charset="0"/>
                <a:cs typeface="Courier New" panose="02070309020205020404" pitchFamily="49" charset="0"/>
              </a:rPr>
              <a:t>: '80', </a:t>
            </a:r>
            <a:r>
              <a:rPr lang="en-US" sz="1200" dirty="0" err="1">
                <a:latin typeface="Courier New" panose="02070309020205020404" pitchFamily="49" charset="0"/>
                <a:cs typeface="Courier New" panose="02070309020205020404" pitchFamily="49" charset="0"/>
              </a:rPr>
              <a:t>Pool.UUID</a:t>
            </a:r>
            <a:r>
              <a:rPr lang="en-US" sz="1200" dirty="0">
                <a:latin typeface="Courier New" panose="02070309020205020404" pitchFamily="49" charset="0"/>
                <a:cs typeface="Courier New" panose="02070309020205020404" pitchFamily="49" charset="0"/>
              </a:rPr>
              <a:t>: '210a9e2b-d495-4d3e-ad47-f42475b4ca95', </a:t>
            </a:r>
            <a:r>
              <a:rPr lang="en-US" sz="1200" dirty="0" err="1">
                <a:latin typeface="Courier New" panose="02070309020205020404" pitchFamily="49" charset="0"/>
                <a:cs typeface="Courier New" panose="02070309020205020404" pitchFamily="49" charset="0"/>
              </a:rPr>
              <a:t>Pool.Name</a:t>
            </a:r>
            <a:r>
              <a:rPr lang="en-US" sz="1200" dirty="0">
                <a:latin typeface="Courier New" panose="02070309020205020404" pitchFamily="49" charset="0"/>
                <a:cs typeface="Courier New" panose="02070309020205020404" pitchFamily="49" charset="0"/>
              </a:rPr>
              <a:t>: 'Pool1', </a:t>
            </a:r>
            <a:r>
              <a:rPr lang="en-US" sz="1200" dirty="0" err="1">
                <a:latin typeface="Courier New" panose="02070309020205020404" pitchFamily="49" charset="0"/>
                <a:cs typeface="Courier New" panose="02070309020205020404" pitchFamily="49" charset="0"/>
              </a:rPr>
              <a:t>PoolMember.IP</a:t>
            </a:r>
            <a:r>
              <a:rPr lang="en-US" sz="1200" dirty="0">
                <a:latin typeface="Courier New" panose="02070309020205020404" pitchFamily="49" charset="0"/>
                <a:cs typeface="Courier New" panose="02070309020205020404" pitchFamily="49" charset="0"/>
              </a:rPr>
              <a:t>: '10.1.1.11', </a:t>
            </a:r>
            <a:r>
              <a:rPr lang="en-US" sz="1200" dirty="0" err="1">
                <a:latin typeface="Courier New" panose="02070309020205020404" pitchFamily="49" charset="0"/>
                <a:cs typeface="Courier New" panose="02070309020205020404" pitchFamily="49" charset="0"/>
              </a:rPr>
              <a:t>PoolMember.Port</a:t>
            </a:r>
            <a:r>
              <a:rPr lang="en-US" sz="1200" dirty="0">
                <a:latin typeface="Courier New" panose="02070309020205020404" pitchFamily="49" charset="0"/>
                <a:cs typeface="Courier New" panose="02070309020205020404" pitchFamily="49" charset="0"/>
              </a:rPr>
              <a:t>: '80', </a:t>
            </a:r>
            <a:r>
              <a:rPr lang="en-US" sz="1200" dirty="0" err="1">
                <a:latin typeface="Courier New" panose="02070309020205020404" pitchFamily="49" charset="0"/>
                <a:cs typeface="Courier New" panose="02070309020205020404" pitchFamily="49" charset="0"/>
              </a:rPr>
              <a:t>Client.Ip</a:t>
            </a:r>
            <a:r>
              <a:rPr lang="en-US" sz="1200" dirty="0">
                <a:latin typeface="Courier New" panose="02070309020205020404" pitchFamily="49" charset="0"/>
                <a:cs typeface="Courier New" panose="02070309020205020404" pitchFamily="49" charset="0"/>
              </a:rPr>
              <a:t>: '10.114.218.184', </a:t>
            </a:r>
            <a:r>
              <a:rPr lang="en-US" sz="1200" dirty="0" err="1">
                <a:latin typeface="Courier New" panose="02070309020205020404" pitchFamily="49" charset="0"/>
                <a:cs typeface="Courier New" panose="02070309020205020404" pitchFamily="49" charset="0"/>
              </a:rPr>
              <a:t>Client.Port</a:t>
            </a:r>
            <a:r>
              <a:rPr lang="en-US" sz="1200" dirty="0">
                <a:latin typeface="Courier New" panose="02070309020205020404" pitchFamily="49" charset="0"/>
                <a:cs typeface="Courier New" panose="02070309020205020404" pitchFamily="49" charset="0"/>
              </a:rPr>
              <a:t>: '45172', </a:t>
            </a:r>
            <a:r>
              <a:rPr lang="en-US" sz="1200" dirty="0" err="1">
                <a:latin typeface="Courier New" panose="02070309020205020404" pitchFamily="49" charset="0"/>
                <a:cs typeface="Courier New" panose="02070309020205020404" pitchFamily="49" charset="0"/>
              </a:rPr>
              <a:t>Snat.Ip</a:t>
            </a:r>
            <a:r>
              <a:rPr lang="en-US" sz="1200" dirty="0">
                <a:latin typeface="Courier New" panose="02070309020205020404" pitchFamily="49" charset="0"/>
                <a:cs typeface="Courier New" panose="02070309020205020404" pitchFamily="49" charset="0"/>
              </a:rPr>
              <a:t>: '30.30.30.6', </a:t>
            </a:r>
            <a:r>
              <a:rPr lang="en-US" sz="1200" dirty="0" err="1">
                <a:latin typeface="Courier New" panose="02070309020205020404" pitchFamily="49" charset="0"/>
                <a:cs typeface="Courier New" panose="02070309020205020404" pitchFamily="49" charset="0"/>
              </a:rPr>
              <a:t>Snat.Port</a:t>
            </a:r>
            <a:r>
              <a:rPr lang="en-US" sz="1200" dirty="0">
                <a:latin typeface="Courier New" panose="02070309020205020404" pitchFamily="49" charset="0"/>
                <a:cs typeface="Courier New" panose="02070309020205020404" pitchFamily="49" charset="0"/>
              </a:rPr>
              <a:t>: '4184', </a:t>
            </a:r>
            <a:r>
              <a:rPr lang="en-US" sz="1200" dirty="0" err="1">
                <a:latin typeface="Courier New" panose="02070309020205020404" pitchFamily="49" charset="0"/>
                <a:cs typeface="Courier New" panose="02070309020205020404" pitchFamily="49" charset="0"/>
              </a:rPr>
              <a:t>Error.Reason</a:t>
            </a:r>
            <a:r>
              <a:rPr lang="en-US" sz="1200" dirty="0">
                <a:latin typeface="Courier New" panose="02070309020205020404" pitchFamily="49" charset="0"/>
                <a:cs typeface="Courier New" panose="02070309020205020404" pitchFamily="49" charset="0"/>
              </a:rPr>
              <a:t>: 'No error’</a:t>
            </a:r>
          </a:p>
        </p:txBody>
      </p:sp>
    </p:spTree>
    <p:extLst>
      <p:ext uri="{BB962C8B-B14F-4D97-AF65-F5344CB8AC3E}">
        <p14:creationId xmlns:p14="http://schemas.microsoft.com/office/powerpoint/2010/main" val="1642146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Same configuration as "L4 VIP Minimum </a:t>
            </a:r>
          </a:p>
          <a:p>
            <a:pPr>
              <a:spcBef>
                <a:spcPts val="0"/>
              </a:spcBef>
            </a:pPr>
            <a:r>
              <a:rPr lang="en-US" dirty="0"/>
              <a:t>Configuration", with the extra configuration</a:t>
            </a:r>
          </a:p>
          <a:p>
            <a:pPr lvl="1"/>
            <a:r>
              <a:rPr lang="en-US" dirty="0"/>
              <a:t>Under Networking – Load Balancing – Virtual Servers </a:t>
            </a:r>
          </a:p>
          <a:p>
            <a:pPr lvl="2"/>
            <a:r>
              <a:rPr lang="en-US" dirty="0"/>
              <a:t>Add Virtual Server – L4 TCP</a:t>
            </a:r>
          </a:p>
          <a:p>
            <a:pPr lvl="1"/>
            <a:endParaRPr lang="en-US" dirty="0"/>
          </a:p>
        </p:txBody>
      </p:sp>
      <p:pic>
        <p:nvPicPr>
          <p:cNvPr id="11" name="Picture 10">
            <a:extLst>
              <a:ext uri="{FF2B5EF4-FFF2-40B4-BE49-F238E27FC236}">
                <a16:creationId xmlns:a16="http://schemas.microsoft.com/office/drawing/2014/main" id="{604456D7-2A63-E249-A4E9-0A6129D3AD5B}"/>
              </a:ext>
            </a:extLst>
          </p:cNvPr>
          <p:cNvPicPr>
            <a:picLocks noChangeAspect="1"/>
          </p:cNvPicPr>
          <p:nvPr/>
        </p:nvPicPr>
        <p:blipFill>
          <a:blip r:embed="rId3"/>
          <a:stretch>
            <a:fillRect/>
          </a:stretch>
        </p:blipFill>
        <p:spPr>
          <a:xfrm>
            <a:off x="1798869" y="2905602"/>
            <a:ext cx="9958388" cy="3906012"/>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Layer4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Access Log (2/2)</a:t>
            </a:r>
          </a:p>
        </p:txBody>
      </p:sp>
      <p:sp>
        <p:nvSpPr>
          <p:cNvPr id="10" name="TextBox 9">
            <a:extLst>
              <a:ext uri="{FF2B5EF4-FFF2-40B4-BE49-F238E27FC236}">
                <a16:creationId xmlns:a16="http://schemas.microsoft.com/office/drawing/2014/main" id="{71601228-9624-4A56-9D7C-58038CC9CE1B}"/>
              </a:ext>
            </a:extLst>
          </p:cNvPr>
          <p:cNvSpPr txBox="1"/>
          <p:nvPr/>
        </p:nvSpPr>
        <p:spPr>
          <a:xfrm>
            <a:off x="10543543" y="5833402"/>
            <a:ext cx="1205219"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Access Log</a:t>
            </a:r>
          </a:p>
        </p:txBody>
      </p:sp>
      <p:cxnSp>
        <p:nvCxnSpPr>
          <p:cNvPr id="12" name="Straight Arrow Connector 11">
            <a:extLst>
              <a:ext uri="{FF2B5EF4-FFF2-40B4-BE49-F238E27FC236}">
                <a16:creationId xmlns:a16="http://schemas.microsoft.com/office/drawing/2014/main" id="{A41EF90B-9A13-4DFA-A56E-9906B81C391E}"/>
              </a:ext>
            </a:extLst>
          </p:cNvPr>
          <p:cNvCxnSpPr>
            <a:cxnSpLocks/>
            <a:stCxn id="10" idx="1"/>
          </p:cNvCxnSpPr>
          <p:nvPr/>
        </p:nvCxnSpPr>
        <p:spPr bwMode="gray">
          <a:xfrm flipH="1">
            <a:off x="9896451" y="5956513"/>
            <a:ext cx="647092" cy="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E54A7B74-F33C-4ED7-947B-546F2172AB41}"/>
              </a:ext>
            </a:extLst>
          </p:cNvPr>
          <p:cNvSpPr/>
          <p:nvPr/>
        </p:nvSpPr>
        <p:spPr>
          <a:xfrm>
            <a:off x="7196254" y="130174"/>
            <a:ext cx="4728954" cy="1845783"/>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5" name="Picture 14">
            <a:extLst>
              <a:ext uri="{FF2B5EF4-FFF2-40B4-BE49-F238E27FC236}">
                <a16:creationId xmlns:a16="http://schemas.microsoft.com/office/drawing/2014/main" id="{FA74DF1C-0A67-41B8-AFAD-577BC3F1CF1F}"/>
              </a:ext>
            </a:extLst>
          </p:cNvPr>
          <p:cNvPicPr>
            <a:picLocks noChangeAspect="1"/>
          </p:cNvPicPr>
          <p:nvPr/>
        </p:nvPicPr>
        <p:blipFill rotWithShape="1">
          <a:blip r:embed="rId4"/>
          <a:srcRect r="3730"/>
          <a:stretch/>
        </p:blipFill>
        <p:spPr>
          <a:xfrm>
            <a:off x="7255726" y="145170"/>
            <a:ext cx="4669482" cy="1830787"/>
          </a:xfrm>
          <a:prstGeom prst="rect">
            <a:avLst/>
          </a:prstGeom>
        </p:spPr>
      </p:pic>
      <p:sp>
        <p:nvSpPr>
          <p:cNvPr id="13" name="TextBox 12">
            <a:extLst>
              <a:ext uri="{FF2B5EF4-FFF2-40B4-BE49-F238E27FC236}">
                <a16:creationId xmlns:a16="http://schemas.microsoft.com/office/drawing/2014/main" id="{1F2DA9A1-E76E-2040-920F-858FC53209FA}"/>
              </a:ext>
            </a:extLst>
          </p:cNvPr>
          <p:cNvSpPr txBox="1"/>
          <p:nvPr/>
        </p:nvSpPr>
        <p:spPr>
          <a:xfrm>
            <a:off x="10552037" y="6199028"/>
            <a:ext cx="1205220"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Only error logs</a:t>
            </a:r>
          </a:p>
          <a:p>
            <a:pPr lvl="0">
              <a:defRPr/>
            </a:pPr>
            <a:r>
              <a:rPr lang="en-US" sz="1000" dirty="0">
                <a:solidFill>
                  <a:schemeClr val="tx2"/>
                </a:solidFill>
                <a:latin typeface="Calibri" panose="020F0502020204030204" pitchFamily="34" charset="0"/>
              </a:rPr>
              <a:t>(see Notes)</a:t>
            </a:r>
          </a:p>
        </p:txBody>
      </p:sp>
      <p:cxnSp>
        <p:nvCxnSpPr>
          <p:cNvPr id="14" name="Straight Arrow Connector 13">
            <a:extLst>
              <a:ext uri="{FF2B5EF4-FFF2-40B4-BE49-F238E27FC236}">
                <a16:creationId xmlns:a16="http://schemas.microsoft.com/office/drawing/2014/main" id="{9F31034C-817D-1D47-9F6A-B16E26AE27B6}"/>
              </a:ext>
            </a:extLst>
          </p:cNvPr>
          <p:cNvCxnSpPr>
            <a:cxnSpLocks/>
            <a:stCxn id="13" idx="1"/>
          </p:cNvCxnSpPr>
          <p:nvPr/>
        </p:nvCxnSpPr>
        <p:spPr bwMode="gray">
          <a:xfrm flipH="1" flipV="1">
            <a:off x="9896451" y="6199029"/>
            <a:ext cx="655586" cy="20005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64334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LB NSX Groups auto-created (1/2)</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lvl="0">
              <a:spcBef>
                <a:spcPts val="0"/>
              </a:spcBef>
              <a:buClr>
                <a:srgbClr val="717074">
                  <a:lumMod val="60000"/>
                  <a:lumOff val="40000"/>
                </a:srgbClr>
              </a:buClr>
              <a:buNone/>
            </a:pPr>
            <a:r>
              <a:rPr lang="en-US" sz="1600" dirty="0">
                <a:solidFill>
                  <a:srgbClr val="3F3F3F"/>
                </a:solidFill>
              </a:rPr>
              <a:t>NSX-T Manager creates automatically Groups for:</a:t>
            </a:r>
          </a:p>
          <a:p>
            <a:pPr marL="28575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Server Pool</a:t>
            </a:r>
          </a:p>
          <a:p>
            <a:pPr marL="28575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VIP</a:t>
            </a:r>
          </a:p>
          <a:p>
            <a:pPr>
              <a:spcBef>
                <a:spcPts val="0"/>
              </a:spcBef>
              <a:buClr>
                <a:srgbClr val="717074">
                  <a:lumMod val="60000"/>
                  <a:lumOff val="40000"/>
                </a:srgbClr>
              </a:buClr>
              <a:buNone/>
            </a:pPr>
            <a:endParaRPr lang="en-US" sz="1600" dirty="0">
              <a:solidFill>
                <a:srgbClr val="3F3F3F"/>
              </a:solidFill>
            </a:endParaRPr>
          </a:p>
          <a:p>
            <a:pPr>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600" dirty="0">
                <a:solidFill>
                  <a:srgbClr val="3F3F3F"/>
                </a:solidFill>
              </a:rPr>
              <a:t>This simplifies the creation of security:</a:t>
            </a:r>
          </a:p>
          <a:p>
            <a:pPr marL="285750" lvl="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T1 Gateway Firewall</a:t>
            </a:r>
          </a:p>
          <a:p>
            <a:pPr lvl="1" indent="0">
              <a:spcBef>
                <a:spcPts val="0"/>
              </a:spcBef>
              <a:buClr>
                <a:srgbClr val="717074">
                  <a:lumMod val="60000"/>
                  <a:lumOff val="40000"/>
                </a:srgbClr>
              </a:buClr>
              <a:buNone/>
            </a:pPr>
            <a:r>
              <a:rPr lang="en-US" sz="1400" dirty="0">
                <a:solidFill>
                  <a:srgbClr val="3F3F3F"/>
                </a:solidFill>
              </a:rPr>
              <a:t>Allow traffic from Clients to "LB VIP" (= </a:t>
            </a:r>
            <a:r>
              <a:rPr lang="en-US" sz="1400" dirty="0">
                <a:solidFill>
                  <a:srgbClr val="3F3F3F"/>
                </a:solidFill>
                <a:latin typeface="Courier New" panose="02070309020205020404" pitchFamily="49" charset="0"/>
                <a:cs typeface="Courier New" panose="02070309020205020404" pitchFamily="49" charset="0"/>
              </a:rPr>
              <a:t>NLB.VIP.[</a:t>
            </a:r>
            <a:r>
              <a:rPr lang="en-US" sz="1400" dirty="0" err="1">
                <a:solidFill>
                  <a:srgbClr val="3F3F3F"/>
                </a:solidFill>
                <a:latin typeface="Courier New" panose="02070309020205020404" pitchFamily="49" charset="0"/>
                <a:cs typeface="Courier New" panose="02070309020205020404" pitchFamily="49" charset="0"/>
              </a:rPr>
              <a:t>VIP_Name</a:t>
            </a:r>
            <a:r>
              <a:rPr lang="en-US" sz="1400" dirty="0">
                <a:solidFill>
                  <a:srgbClr val="3F3F3F"/>
                </a:solidFill>
                <a:latin typeface="Courier New" panose="02070309020205020404" pitchFamily="49" charset="0"/>
                <a:cs typeface="Courier New" panose="02070309020205020404" pitchFamily="49" charset="0"/>
              </a:rPr>
              <a:t>]</a:t>
            </a:r>
            <a:r>
              <a:rPr lang="en-US" sz="1400" dirty="0">
                <a:solidFill>
                  <a:srgbClr val="3F3F3F"/>
                </a:solidFill>
              </a:rPr>
              <a:t>)</a:t>
            </a:r>
          </a:p>
          <a:p>
            <a:pPr marL="285750" lvl="0" indent="-285750">
              <a:spcBef>
                <a:spcPts val="600"/>
              </a:spcBef>
              <a:buClr>
                <a:srgbClr val="717074">
                  <a:lumMod val="60000"/>
                  <a:lumOff val="40000"/>
                </a:srgbClr>
              </a:buClr>
              <a:buFont typeface="Arial" panose="020B0604020202020204" pitchFamily="34" charset="0"/>
              <a:buChar char="•"/>
            </a:pPr>
            <a:r>
              <a:rPr lang="en-US" sz="1600" dirty="0">
                <a:solidFill>
                  <a:srgbClr val="3F3F3F"/>
                </a:solidFill>
              </a:rPr>
              <a:t>DFW rules</a:t>
            </a:r>
          </a:p>
          <a:p>
            <a:pPr lvl="1" indent="0">
              <a:spcBef>
                <a:spcPts val="0"/>
              </a:spcBef>
              <a:buClr>
                <a:srgbClr val="717074">
                  <a:lumMod val="60000"/>
                  <a:lumOff val="40000"/>
                </a:srgbClr>
              </a:buClr>
              <a:buNone/>
            </a:pPr>
            <a:r>
              <a:rPr lang="en-US" sz="1400" dirty="0">
                <a:solidFill>
                  <a:srgbClr val="3F3F3F"/>
                </a:solidFill>
              </a:rPr>
              <a:t>On Pool Members, allow traffic from "LB" (= </a:t>
            </a:r>
            <a:r>
              <a:rPr lang="en-US" sz="1400" dirty="0" err="1">
                <a:solidFill>
                  <a:srgbClr val="3F3F3F"/>
                </a:solidFill>
                <a:latin typeface="Courier New" panose="02070309020205020404" pitchFamily="49" charset="0"/>
                <a:cs typeface="Courier New" panose="02070309020205020404" pitchFamily="49" charset="0"/>
              </a:rPr>
              <a:t>NLB.PoolLB</a:t>
            </a:r>
            <a:r>
              <a:rPr lang="en-US" sz="1400" dirty="0">
                <a:solidFill>
                  <a:srgbClr val="3F3F3F"/>
                </a:solidFill>
                <a:latin typeface="Courier New" panose="02070309020205020404" pitchFamily="49" charset="0"/>
                <a:cs typeface="Courier New" panose="02070309020205020404" pitchFamily="49" charset="0"/>
              </a:rPr>
              <a:t>.[</a:t>
            </a:r>
            <a:r>
              <a:rPr lang="en-US" sz="1400" dirty="0" err="1">
                <a:solidFill>
                  <a:srgbClr val="3F3F3F"/>
                </a:solidFill>
                <a:latin typeface="Courier New" panose="02070309020205020404" pitchFamily="49" charset="0"/>
                <a:cs typeface="Courier New" panose="02070309020205020404" pitchFamily="49" charset="0"/>
              </a:rPr>
              <a:t>Pool_Name</a:t>
            </a:r>
            <a:r>
              <a:rPr lang="en-US" sz="1400" dirty="0">
                <a:solidFill>
                  <a:srgbClr val="3F3F3F"/>
                </a:solidFill>
                <a:latin typeface="Courier New" panose="02070309020205020404" pitchFamily="49" charset="0"/>
                <a:cs typeface="Courier New" panose="02070309020205020404" pitchFamily="49" charset="0"/>
              </a:rPr>
              <a:t>]</a:t>
            </a:r>
          </a:p>
          <a:p>
            <a:pPr lvl="1" indent="0">
              <a:spcBef>
                <a:spcPts val="0"/>
              </a:spcBef>
              <a:buClr>
                <a:srgbClr val="717074">
                  <a:lumMod val="60000"/>
                  <a:lumOff val="40000"/>
                </a:srgbClr>
              </a:buClr>
              <a:buNone/>
            </a:pPr>
            <a:r>
              <a:rPr lang="en-US" sz="1400" dirty="0">
                <a:solidFill>
                  <a:srgbClr val="3F3F3F"/>
                </a:solidFill>
                <a:latin typeface="Courier New" panose="02070309020205020404" pitchFamily="49" charset="0"/>
                <a:cs typeface="Courier New" panose="02070309020205020404" pitchFamily="49" charset="0"/>
              </a:rPr>
              <a:t>[</a:t>
            </a:r>
            <a:r>
              <a:rPr lang="en-US" sz="1400" dirty="0" err="1">
                <a:solidFill>
                  <a:srgbClr val="3F3F3F"/>
                </a:solidFill>
                <a:latin typeface="Courier New" panose="02070309020205020404" pitchFamily="49" charset="0"/>
                <a:cs typeface="Courier New" panose="02070309020205020404" pitchFamily="49" charset="0"/>
              </a:rPr>
              <a:t>LB_Name</a:t>
            </a:r>
            <a:r>
              <a:rPr lang="en-US" sz="1400" dirty="0">
                <a:solidFill>
                  <a:srgbClr val="3F3F3F"/>
                </a:solidFill>
                <a:latin typeface="Courier New" panose="02070309020205020404" pitchFamily="49" charset="0"/>
                <a:cs typeface="Courier New" panose="02070309020205020404" pitchFamily="49" charset="0"/>
              </a:rPr>
              <a:t>]</a:t>
            </a:r>
            <a:r>
              <a:rPr lang="en-US" sz="1400" dirty="0">
                <a:solidFill>
                  <a:srgbClr val="3F3F3F"/>
                </a:solidFill>
              </a:rPr>
              <a:t>)</a:t>
            </a:r>
          </a:p>
          <a:p>
            <a:pPr marL="285750" lvl="0" indent="-285750">
              <a:spcBef>
                <a:spcPts val="0"/>
              </a:spcBef>
              <a:buClr>
                <a:srgbClr val="717074">
                  <a:lumMod val="60000"/>
                  <a:lumOff val="40000"/>
                </a:srgbClr>
              </a:buClr>
              <a:buFont typeface="Arial" panose="020B0604020202020204" pitchFamily="34" charset="0"/>
              <a:buChar char="•"/>
            </a:pPr>
            <a:endParaRPr lang="en-US" sz="1600" dirty="0">
              <a:solidFill>
                <a:srgbClr val="3F3F3F"/>
              </a:solidFill>
            </a:endParaRPr>
          </a:p>
          <a:p>
            <a:pPr>
              <a:spcBef>
                <a:spcPts val="0"/>
              </a:spcBef>
              <a:buClr>
                <a:srgbClr val="717074">
                  <a:lumMod val="60000"/>
                  <a:lumOff val="40000"/>
                </a:srgbClr>
              </a:buClr>
              <a:buNone/>
            </a:pPr>
            <a:r>
              <a:rPr lang="en-US" sz="1400" i="1" dirty="0">
                <a:solidFill>
                  <a:srgbClr val="3F3F3F"/>
                </a:solidFill>
              </a:rPr>
              <a:t>Note: [Pool/LB/VIP names] with more than 12 characters will be truncated in UI (Group Display Name). The Group ID is  NOT truncated.</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Explanation</a:t>
            </a:r>
          </a:p>
        </p:txBody>
      </p:sp>
      <p:grpSp>
        <p:nvGrpSpPr>
          <p:cNvPr id="130" name="Group 129">
            <a:extLst>
              <a:ext uri="{FF2B5EF4-FFF2-40B4-BE49-F238E27FC236}">
                <a16:creationId xmlns:a16="http://schemas.microsoft.com/office/drawing/2014/main" id="{AE7595F1-3275-4A05-9D7C-176D411FDA75}"/>
              </a:ext>
            </a:extLst>
          </p:cNvPr>
          <p:cNvGrpSpPr/>
          <p:nvPr/>
        </p:nvGrpSpPr>
        <p:grpSpPr>
          <a:xfrm>
            <a:off x="3328720" y="2044375"/>
            <a:ext cx="602248" cy="602488"/>
            <a:chOff x="7736620" y="7009631"/>
            <a:chExt cx="4501800" cy="4503600"/>
          </a:xfrm>
          <a:solidFill>
            <a:schemeClr val="accent1"/>
          </a:solidFill>
        </p:grpSpPr>
        <p:sp>
          <p:nvSpPr>
            <p:cNvPr id="131" name="Freeform: Shape 1">
              <a:extLst>
                <a:ext uri="{FF2B5EF4-FFF2-40B4-BE49-F238E27FC236}">
                  <a16:creationId xmlns:a16="http://schemas.microsoft.com/office/drawing/2014/main" id="{AEC29207-4E9B-40C3-889F-23D1D3A12FC4}"/>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2" name="Freeform: Shape 2">
              <a:extLst>
                <a:ext uri="{FF2B5EF4-FFF2-40B4-BE49-F238E27FC236}">
                  <a16:creationId xmlns:a16="http://schemas.microsoft.com/office/drawing/2014/main" id="{10AB6F8D-E555-4C99-8F42-1BAF3F370EF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3" name="Freeform: Shape 3">
              <a:extLst>
                <a:ext uri="{FF2B5EF4-FFF2-40B4-BE49-F238E27FC236}">
                  <a16:creationId xmlns:a16="http://schemas.microsoft.com/office/drawing/2014/main" id="{B09C1772-83A3-4F87-AA8E-96214D964C04}"/>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4" name="Freeform: Shape 4">
              <a:extLst>
                <a:ext uri="{FF2B5EF4-FFF2-40B4-BE49-F238E27FC236}">
                  <a16:creationId xmlns:a16="http://schemas.microsoft.com/office/drawing/2014/main" id="{D6F937EC-8593-4343-97ED-73DCC410CC91}"/>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5">
              <a:extLst>
                <a:ext uri="{FF2B5EF4-FFF2-40B4-BE49-F238E27FC236}">
                  <a16:creationId xmlns:a16="http://schemas.microsoft.com/office/drawing/2014/main" id="{E070CE1E-DF30-4491-B4F7-726089C320AA}"/>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36" name="Group 135">
            <a:extLst>
              <a:ext uri="{FF2B5EF4-FFF2-40B4-BE49-F238E27FC236}">
                <a16:creationId xmlns:a16="http://schemas.microsoft.com/office/drawing/2014/main" id="{FDE58471-4C67-4EE4-8897-B53B8AED4781}"/>
              </a:ext>
            </a:extLst>
          </p:cNvPr>
          <p:cNvGrpSpPr>
            <a:grpSpLocks noChangeAspect="1"/>
          </p:cNvGrpSpPr>
          <p:nvPr/>
        </p:nvGrpSpPr>
        <p:grpSpPr>
          <a:xfrm>
            <a:off x="3718934" y="1907829"/>
            <a:ext cx="364538" cy="338684"/>
            <a:chOff x="2560638" y="566738"/>
            <a:chExt cx="6486525" cy="6486525"/>
          </a:xfrm>
          <a:solidFill>
            <a:schemeClr val="accent1"/>
          </a:solidFill>
        </p:grpSpPr>
        <p:sp>
          <p:nvSpPr>
            <p:cNvPr id="137" name="Freeform 1">
              <a:extLst>
                <a:ext uri="{FF2B5EF4-FFF2-40B4-BE49-F238E27FC236}">
                  <a16:creationId xmlns:a16="http://schemas.microsoft.com/office/drawing/2014/main" id="{9B8CF33A-2E06-424E-A783-080D5089A673}"/>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8" name="Freeform 2">
              <a:extLst>
                <a:ext uri="{FF2B5EF4-FFF2-40B4-BE49-F238E27FC236}">
                  <a16:creationId xmlns:a16="http://schemas.microsoft.com/office/drawing/2014/main" id="{3BEC2659-8749-475B-88D3-737EB056E351}"/>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39" name="Freeform 3">
              <a:extLst>
                <a:ext uri="{FF2B5EF4-FFF2-40B4-BE49-F238E27FC236}">
                  <a16:creationId xmlns:a16="http://schemas.microsoft.com/office/drawing/2014/main" id="{4DABBBFA-7B92-4705-A48D-1864D421811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0" name="Freeform 4">
              <a:extLst>
                <a:ext uri="{FF2B5EF4-FFF2-40B4-BE49-F238E27FC236}">
                  <a16:creationId xmlns:a16="http://schemas.microsoft.com/office/drawing/2014/main" id="{BE92391D-8A7B-4513-92FF-CA9F062C3879}"/>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1" name="Freeform 5">
              <a:extLst>
                <a:ext uri="{FF2B5EF4-FFF2-40B4-BE49-F238E27FC236}">
                  <a16:creationId xmlns:a16="http://schemas.microsoft.com/office/drawing/2014/main" id="{8BD24E1C-C81E-42C8-9B4B-C7F90C8BC1C3}"/>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2" name="Freeform 6">
              <a:extLst>
                <a:ext uri="{FF2B5EF4-FFF2-40B4-BE49-F238E27FC236}">
                  <a16:creationId xmlns:a16="http://schemas.microsoft.com/office/drawing/2014/main" id="{35AAB340-AC56-44AB-A7ED-5A6FC0B2E70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7">
              <a:extLst>
                <a:ext uri="{FF2B5EF4-FFF2-40B4-BE49-F238E27FC236}">
                  <a16:creationId xmlns:a16="http://schemas.microsoft.com/office/drawing/2014/main" id="{8791A1C8-9A96-4FF2-86B7-82E31BCA36B9}"/>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8">
              <a:extLst>
                <a:ext uri="{FF2B5EF4-FFF2-40B4-BE49-F238E27FC236}">
                  <a16:creationId xmlns:a16="http://schemas.microsoft.com/office/drawing/2014/main" id="{6A683738-6CB3-4D37-8FAE-6322A8C9C144}"/>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9">
              <a:extLst>
                <a:ext uri="{FF2B5EF4-FFF2-40B4-BE49-F238E27FC236}">
                  <a16:creationId xmlns:a16="http://schemas.microsoft.com/office/drawing/2014/main" id="{2A5E292B-9556-435E-8535-EBA7E5AFB3DB}"/>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10">
              <a:extLst>
                <a:ext uri="{FF2B5EF4-FFF2-40B4-BE49-F238E27FC236}">
                  <a16:creationId xmlns:a16="http://schemas.microsoft.com/office/drawing/2014/main" id="{73D144AF-7D49-44CA-8D79-C791CE58303A}"/>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11">
              <a:extLst>
                <a:ext uri="{FF2B5EF4-FFF2-40B4-BE49-F238E27FC236}">
                  <a16:creationId xmlns:a16="http://schemas.microsoft.com/office/drawing/2014/main" id="{12B95537-C49C-4DA3-A380-5C2F3DD534A7}"/>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148" name="TextBox 147">
            <a:extLst>
              <a:ext uri="{FF2B5EF4-FFF2-40B4-BE49-F238E27FC236}">
                <a16:creationId xmlns:a16="http://schemas.microsoft.com/office/drawing/2014/main" id="{BFDD9A6F-9642-4787-8D5D-E65062BEBA40}"/>
              </a:ext>
            </a:extLst>
          </p:cNvPr>
          <p:cNvSpPr txBox="1"/>
          <p:nvPr/>
        </p:nvSpPr>
        <p:spPr>
          <a:xfrm>
            <a:off x="3271170" y="2728704"/>
            <a:ext cx="689163"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L4</a:t>
            </a:r>
          </a:p>
          <a:p>
            <a:r>
              <a:rPr lang="en-US" sz="1400" dirty="0">
                <a:solidFill>
                  <a:schemeClr val="accent1"/>
                </a:solidFill>
                <a:latin typeface="Calibri" panose="020F0502020204030204" pitchFamily="34" charset="0"/>
              </a:rPr>
              <a:t>TCP:80</a:t>
            </a:r>
          </a:p>
        </p:txBody>
      </p:sp>
      <p:cxnSp>
        <p:nvCxnSpPr>
          <p:cNvPr id="149" name="Straight Connector 148">
            <a:extLst>
              <a:ext uri="{FF2B5EF4-FFF2-40B4-BE49-F238E27FC236}">
                <a16:creationId xmlns:a16="http://schemas.microsoft.com/office/drawing/2014/main" id="{38920BE8-37F5-4415-97D5-8AA61F882569}"/>
              </a:ext>
            </a:extLst>
          </p:cNvPr>
          <p:cNvCxnSpPr>
            <a:cxnSpLocks/>
          </p:cNvCxnSpPr>
          <p:nvPr/>
        </p:nvCxnSpPr>
        <p:spPr>
          <a:xfrm>
            <a:off x="1256232" y="2367369"/>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81291E6C-058D-4469-8117-18FC1DED4E76}"/>
              </a:ext>
            </a:extLst>
          </p:cNvPr>
          <p:cNvCxnSpPr>
            <a:cxnSpLocks/>
          </p:cNvCxnSpPr>
          <p:nvPr/>
        </p:nvCxnSpPr>
        <p:spPr>
          <a:xfrm>
            <a:off x="3930968" y="2358824"/>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FC08EBF2-9A25-40EF-9221-19E6318E4596}"/>
              </a:ext>
            </a:extLst>
          </p:cNvPr>
          <p:cNvCxnSpPr>
            <a:cxnSpLocks/>
            <a:endCxn id="175" idx="2"/>
          </p:cNvCxnSpPr>
          <p:nvPr/>
        </p:nvCxnSpPr>
        <p:spPr bwMode="auto">
          <a:xfrm>
            <a:off x="5753655" y="1993740"/>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3D13462A-6B22-43BE-BA0B-4E0D7FDB25C3}"/>
              </a:ext>
            </a:extLst>
          </p:cNvPr>
          <p:cNvCxnSpPr>
            <a:cxnSpLocks/>
          </p:cNvCxnSpPr>
          <p:nvPr/>
        </p:nvCxnSpPr>
        <p:spPr>
          <a:xfrm>
            <a:off x="5765130" y="1816733"/>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C3031F44-4D27-4045-AB07-A4FF4CDD1E45}"/>
              </a:ext>
            </a:extLst>
          </p:cNvPr>
          <p:cNvCxnSpPr>
            <a:cxnSpLocks/>
            <a:endCxn id="177" idx="2"/>
          </p:cNvCxnSpPr>
          <p:nvPr/>
        </p:nvCxnSpPr>
        <p:spPr bwMode="auto">
          <a:xfrm flipV="1">
            <a:off x="5753386" y="2447992"/>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659D3AA3-3DB5-4C26-9881-96759EC8FAED}"/>
              </a:ext>
            </a:extLst>
          </p:cNvPr>
          <p:cNvCxnSpPr>
            <a:cxnSpLocks/>
            <a:endCxn id="178" idx="2"/>
          </p:cNvCxnSpPr>
          <p:nvPr/>
        </p:nvCxnSpPr>
        <p:spPr bwMode="auto">
          <a:xfrm>
            <a:off x="5753386" y="2908140"/>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55" name="Rounded Rectangle 109">
            <a:extLst>
              <a:ext uri="{FF2B5EF4-FFF2-40B4-BE49-F238E27FC236}">
                <a16:creationId xmlns:a16="http://schemas.microsoft.com/office/drawing/2014/main" id="{8D76AB57-C52D-478D-9692-4EECE45DB3D1}"/>
              </a:ext>
            </a:extLst>
          </p:cNvPr>
          <p:cNvSpPr/>
          <p:nvPr/>
        </p:nvSpPr>
        <p:spPr>
          <a:xfrm>
            <a:off x="6119450" y="1703649"/>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56" name="TextBox 155">
            <a:extLst>
              <a:ext uri="{FF2B5EF4-FFF2-40B4-BE49-F238E27FC236}">
                <a16:creationId xmlns:a16="http://schemas.microsoft.com/office/drawing/2014/main" id="{99AFE3F9-C3BE-444D-9FDA-FFBDFF04D06E}"/>
              </a:ext>
            </a:extLst>
          </p:cNvPr>
          <p:cNvSpPr txBox="1"/>
          <p:nvPr/>
        </p:nvSpPr>
        <p:spPr>
          <a:xfrm>
            <a:off x="6768985" y="1633877"/>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175" name="Oval 174">
            <a:extLst>
              <a:ext uri="{FF2B5EF4-FFF2-40B4-BE49-F238E27FC236}">
                <a16:creationId xmlns:a16="http://schemas.microsoft.com/office/drawing/2014/main" id="{4B956960-A813-4063-81B0-DFBAE5508A8E}"/>
              </a:ext>
            </a:extLst>
          </p:cNvPr>
          <p:cNvSpPr>
            <a:spLocks noChangeAspect="1"/>
          </p:cNvSpPr>
          <p:nvPr/>
        </p:nvSpPr>
        <p:spPr>
          <a:xfrm>
            <a:off x="6241084" y="181459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77" name="Oval 176">
            <a:extLst>
              <a:ext uri="{FF2B5EF4-FFF2-40B4-BE49-F238E27FC236}">
                <a16:creationId xmlns:a16="http://schemas.microsoft.com/office/drawing/2014/main" id="{594B1CD6-8911-4AA2-9D81-CDA9DB06AC59}"/>
              </a:ext>
            </a:extLst>
          </p:cNvPr>
          <p:cNvSpPr>
            <a:spLocks noChangeAspect="1"/>
          </p:cNvSpPr>
          <p:nvPr/>
        </p:nvSpPr>
        <p:spPr>
          <a:xfrm>
            <a:off x="6241084" y="226511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78" name="Oval 177">
            <a:extLst>
              <a:ext uri="{FF2B5EF4-FFF2-40B4-BE49-F238E27FC236}">
                <a16:creationId xmlns:a16="http://schemas.microsoft.com/office/drawing/2014/main" id="{51FACE6A-1CC4-4257-82CA-4FD612A2F450}"/>
              </a:ext>
            </a:extLst>
          </p:cNvPr>
          <p:cNvSpPr>
            <a:spLocks noChangeAspect="1"/>
          </p:cNvSpPr>
          <p:nvPr/>
        </p:nvSpPr>
        <p:spPr>
          <a:xfrm>
            <a:off x="6241084" y="272905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180" name="Group 179">
            <a:extLst>
              <a:ext uri="{FF2B5EF4-FFF2-40B4-BE49-F238E27FC236}">
                <a16:creationId xmlns:a16="http://schemas.microsoft.com/office/drawing/2014/main" id="{81F7E73C-621E-48BA-89F7-07AFE0BBBF3F}"/>
              </a:ext>
            </a:extLst>
          </p:cNvPr>
          <p:cNvGrpSpPr/>
          <p:nvPr/>
        </p:nvGrpSpPr>
        <p:grpSpPr>
          <a:xfrm>
            <a:off x="411939" y="1726922"/>
            <a:ext cx="621857" cy="1225361"/>
            <a:chOff x="3386589" y="1994436"/>
            <a:chExt cx="621857" cy="1225361"/>
          </a:xfrm>
        </p:grpSpPr>
        <p:grpSp>
          <p:nvGrpSpPr>
            <p:cNvPr id="181" name="Group 180">
              <a:extLst>
                <a:ext uri="{FF2B5EF4-FFF2-40B4-BE49-F238E27FC236}">
                  <a16:creationId xmlns:a16="http://schemas.microsoft.com/office/drawing/2014/main" id="{5BE9407C-E0D3-4963-8EDE-54A39C48D093}"/>
                </a:ext>
              </a:extLst>
            </p:cNvPr>
            <p:cNvGrpSpPr>
              <a:grpSpLocks noChangeAspect="1"/>
            </p:cNvGrpSpPr>
            <p:nvPr/>
          </p:nvGrpSpPr>
          <p:grpSpPr>
            <a:xfrm>
              <a:off x="3386589" y="1994436"/>
              <a:ext cx="618352" cy="573362"/>
              <a:chOff x="21532850" y="-24034750"/>
              <a:chExt cx="24393525" cy="22618700"/>
            </a:xfrm>
          </p:grpSpPr>
          <p:sp>
            <p:nvSpPr>
              <p:cNvPr id="198" name="Oval 42">
                <a:extLst>
                  <a:ext uri="{FF2B5EF4-FFF2-40B4-BE49-F238E27FC236}">
                    <a16:creationId xmlns:a16="http://schemas.microsoft.com/office/drawing/2014/main" id="{06BD92DC-A5FD-4941-9D83-8D42C4E79445}"/>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9" name="Freeform 43">
                <a:extLst>
                  <a:ext uri="{FF2B5EF4-FFF2-40B4-BE49-F238E27FC236}">
                    <a16:creationId xmlns:a16="http://schemas.microsoft.com/office/drawing/2014/main" id="{70A3C691-C9D4-4790-8BBA-3270958C6266}"/>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0" name="Freeform 44">
                <a:extLst>
                  <a:ext uri="{FF2B5EF4-FFF2-40B4-BE49-F238E27FC236}">
                    <a16:creationId xmlns:a16="http://schemas.microsoft.com/office/drawing/2014/main" id="{0136AD29-2D7F-475A-B7F5-A37792EB09CB}"/>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1" name="Freeform 45">
                <a:extLst>
                  <a:ext uri="{FF2B5EF4-FFF2-40B4-BE49-F238E27FC236}">
                    <a16:creationId xmlns:a16="http://schemas.microsoft.com/office/drawing/2014/main" id="{B17C4C3A-4604-4713-BFF5-226A2322201C}"/>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2" name="Freeform 46">
                <a:extLst>
                  <a:ext uri="{FF2B5EF4-FFF2-40B4-BE49-F238E27FC236}">
                    <a16:creationId xmlns:a16="http://schemas.microsoft.com/office/drawing/2014/main" id="{BC52A4E9-53FC-4F2B-AF62-AF378A1CCA9B}"/>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3" name="Oval 47">
                <a:extLst>
                  <a:ext uri="{FF2B5EF4-FFF2-40B4-BE49-F238E27FC236}">
                    <a16:creationId xmlns:a16="http://schemas.microsoft.com/office/drawing/2014/main" id="{C0666A1E-63C3-4A5D-9297-4D6CB3213B57}"/>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4" name="Freeform 48">
                <a:extLst>
                  <a:ext uri="{FF2B5EF4-FFF2-40B4-BE49-F238E27FC236}">
                    <a16:creationId xmlns:a16="http://schemas.microsoft.com/office/drawing/2014/main" id="{4BC43DAD-9B49-4A6C-8E2F-C28B0E02930C}"/>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5" name="Freeform 49">
                <a:extLst>
                  <a:ext uri="{FF2B5EF4-FFF2-40B4-BE49-F238E27FC236}">
                    <a16:creationId xmlns:a16="http://schemas.microsoft.com/office/drawing/2014/main" id="{4799CC86-BADB-4FF8-A290-0EAF54563809}"/>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6" name="Freeform 50">
                <a:extLst>
                  <a:ext uri="{FF2B5EF4-FFF2-40B4-BE49-F238E27FC236}">
                    <a16:creationId xmlns:a16="http://schemas.microsoft.com/office/drawing/2014/main" id="{18EBCBDF-277F-4C60-B316-87311A6EFA9D}"/>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7" name="Freeform 51">
                <a:extLst>
                  <a:ext uri="{FF2B5EF4-FFF2-40B4-BE49-F238E27FC236}">
                    <a16:creationId xmlns:a16="http://schemas.microsoft.com/office/drawing/2014/main" id="{67268FE2-18D7-46BB-9051-E8E3D7087765}"/>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8" name="Oval 52">
                <a:extLst>
                  <a:ext uri="{FF2B5EF4-FFF2-40B4-BE49-F238E27FC236}">
                    <a16:creationId xmlns:a16="http://schemas.microsoft.com/office/drawing/2014/main" id="{53D13362-93DA-46E5-B047-D55BA0E7EF6F}"/>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9" name="Freeform 53">
                <a:extLst>
                  <a:ext uri="{FF2B5EF4-FFF2-40B4-BE49-F238E27FC236}">
                    <a16:creationId xmlns:a16="http://schemas.microsoft.com/office/drawing/2014/main" id="{8A88401B-8477-4714-816B-92D70FC7AE72}"/>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0" name="Freeform 54">
                <a:extLst>
                  <a:ext uri="{FF2B5EF4-FFF2-40B4-BE49-F238E27FC236}">
                    <a16:creationId xmlns:a16="http://schemas.microsoft.com/office/drawing/2014/main" id="{A1CE6AFD-AAFA-486B-AB02-81BE149BB150}"/>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1" name="Freeform 55">
                <a:extLst>
                  <a:ext uri="{FF2B5EF4-FFF2-40B4-BE49-F238E27FC236}">
                    <a16:creationId xmlns:a16="http://schemas.microsoft.com/office/drawing/2014/main" id="{76D86D23-C63D-4621-96B3-5DE95266E870}"/>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12" name="Freeform 56">
                <a:extLst>
                  <a:ext uri="{FF2B5EF4-FFF2-40B4-BE49-F238E27FC236}">
                    <a16:creationId xmlns:a16="http://schemas.microsoft.com/office/drawing/2014/main" id="{32EDDEE0-8637-4B0D-A9B3-B57660F79AFE}"/>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82" name="Group 181">
              <a:extLst>
                <a:ext uri="{FF2B5EF4-FFF2-40B4-BE49-F238E27FC236}">
                  <a16:creationId xmlns:a16="http://schemas.microsoft.com/office/drawing/2014/main" id="{6575C3F9-AE75-4E6F-A82E-A5929B524788}"/>
                </a:ext>
              </a:extLst>
            </p:cNvPr>
            <p:cNvGrpSpPr>
              <a:grpSpLocks noChangeAspect="1"/>
            </p:cNvGrpSpPr>
            <p:nvPr/>
          </p:nvGrpSpPr>
          <p:grpSpPr>
            <a:xfrm>
              <a:off x="3390094" y="2646435"/>
              <a:ext cx="618352" cy="573362"/>
              <a:chOff x="21532850" y="-24034750"/>
              <a:chExt cx="24393525" cy="22618700"/>
            </a:xfrm>
          </p:grpSpPr>
          <p:sp>
            <p:nvSpPr>
              <p:cNvPr id="183" name="Oval 42">
                <a:extLst>
                  <a:ext uri="{FF2B5EF4-FFF2-40B4-BE49-F238E27FC236}">
                    <a16:creationId xmlns:a16="http://schemas.microsoft.com/office/drawing/2014/main" id="{55AC82A8-6E06-4F8C-BD8B-D0A2E0DA5171}"/>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4" name="Freeform 43">
                <a:extLst>
                  <a:ext uri="{FF2B5EF4-FFF2-40B4-BE49-F238E27FC236}">
                    <a16:creationId xmlns:a16="http://schemas.microsoft.com/office/drawing/2014/main" id="{3963146A-C043-48E1-A321-59832C2DF6CD}"/>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5" name="Freeform 44">
                <a:extLst>
                  <a:ext uri="{FF2B5EF4-FFF2-40B4-BE49-F238E27FC236}">
                    <a16:creationId xmlns:a16="http://schemas.microsoft.com/office/drawing/2014/main" id="{F9FAD261-8B35-4484-8BCC-6D954F6BB569}"/>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6" name="Freeform 45">
                <a:extLst>
                  <a:ext uri="{FF2B5EF4-FFF2-40B4-BE49-F238E27FC236}">
                    <a16:creationId xmlns:a16="http://schemas.microsoft.com/office/drawing/2014/main" id="{9A9DB1AF-52E6-40A2-880E-A2CAAB93F731}"/>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7" name="Freeform 46">
                <a:extLst>
                  <a:ext uri="{FF2B5EF4-FFF2-40B4-BE49-F238E27FC236}">
                    <a16:creationId xmlns:a16="http://schemas.microsoft.com/office/drawing/2014/main" id="{DF003240-D681-4BA9-9591-0291C39E5BEB}"/>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8" name="Oval 47">
                <a:extLst>
                  <a:ext uri="{FF2B5EF4-FFF2-40B4-BE49-F238E27FC236}">
                    <a16:creationId xmlns:a16="http://schemas.microsoft.com/office/drawing/2014/main" id="{35D821E7-D099-45DA-9F77-7EF9437B639D}"/>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9" name="Freeform 48">
                <a:extLst>
                  <a:ext uri="{FF2B5EF4-FFF2-40B4-BE49-F238E27FC236}">
                    <a16:creationId xmlns:a16="http://schemas.microsoft.com/office/drawing/2014/main" id="{B950625C-82CD-4681-9DED-5719A68A4258}"/>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0" name="Freeform 49">
                <a:extLst>
                  <a:ext uri="{FF2B5EF4-FFF2-40B4-BE49-F238E27FC236}">
                    <a16:creationId xmlns:a16="http://schemas.microsoft.com/office/drawing/2014/main" id="{D453655D-1128-4B9D-8D3B-C1059C69E184}"/>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 name="Freeform 50">
                <a:extLst>
                  <a:ext uri="{FF2B5EF4-FFF2-40B4-BE49-F238E27FC236}">
                    <a16:creationId xmlns:a16="http://schemas.microsoft.com/office/drawing/2014/main" id="{0E6F33F6-61DA-413C-9807-0EA6A6CBB1BD}"/>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2" name="Freeform 51">
                <a:extLst>
                  <a:ext uri="{FF2B5EF4-FFF2-40B4-BE49-F238E27FC236}">
                    <a16:creationId xmlns:a16="http://schemas.microsoft.com/office/drawing/2014/main" id="{CD371551-DA66-445F-8BCD-230EB211A5E9}"/>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3" name="Oval 52">
                <a:extLst>
                  <a:ext uri="{FF2B5EF4-FFF2-40B4-BE49-F238E27FC236}">
                    <a16:creationId xmlns:a16="http://schemas.microsoft.com/office/drawing/2014/main" id="{857264AA-2F94-4941-B1C1-A5E07B4F5842}"/>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4" name="Freeform 53">
                <a:extLst>
                  <a:ext uri="{FF2B5EF4-FFF2-40B4-BE49-F238E27FC236}">
                    <a16:creationId xmlns:a16="http://schemas.microsoft.com/office/drawing/2014/main" id="{F3DFA892-F13A-4449-B5AA-C51DE52015E2}"/>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5" name="Freeform 54">
                <a:extLst>
                  <a:ext uri="{FF2B5EF4-FFF2-40B4-BE49-F238E27FC236}">
                    <a16:creationId xmlns:a16="http://schemas.microsoft.com/office/drawing/2014/main" id="{D053E8DB-DCDB-4C01-AE74-8C5EB3C375E7}"/>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6" name="Freeform 55">
                <a:extLst>
                  <a:ext uri="{FF2B5EF4-FFF2-40B4-BE49-F238E27FC236}">
                    <a16:creationId xmlns:a16="http://schemas.microsoft.com/office/drawing/2014/main" id="{BE64DF6B-8A1D-40B4-947D-D0ADA8D72BEC}"/>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7" name="Freeform 56">
                <a:extLst>
                  <a:ext uri="{FF2B5EF4-FFF2-40B4-BE49-F238E27FC236}">
                    <a16:creationId xmlns:a16="http://schemas.microsoft.com/office/drawing/2014/main" id="{2CE31706-5E3A-4852-B846-0D202E900636}"/>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254" name="Straight Arrow Connector 253">
            <a:extLst>
              <a:ext uri="{FF2B5EF4-FFF2-40B4-BE49-F238E27FC236}">
                <a16:creationId xmlns:a16="http://schemas.microsoft.com/office/drawing/2014/main" id="{38607C85-6C90-4EFD-868C-E897CF9A3759}"/>
              </a:ext>
            </a:extLst>
          </p:cNvPr>
          <p:cNvCxnSpPr>
            <a:cxnSpLocks/>
          </p:cNvCxnSpPr>
          <p:nvPr/>
        </p:nvCxnSpPr>
        <p:spPr>
          <a:xfrm>
            <a:off x="3711836" y="3216112"/>
            <a:ext cx="0" cy="350550"/>
          </a:xfrm>
          <a:prstGeom prst="straightConnector1">
            <a:avLst/>
          </a:prstGeom>
          <a:ln w="38100">
            <a:solidFill>
              <a:srgbClr val="FF0000"/>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815758B4-535B-4A76-B139-F2031444F952}"/>
              </a:ext>
            </a:extLst>
          </p:cNvPr>
          <p:cNvSpPr txBox="1"/>
          <p:nvPr/>
        </p:nvSpPr>
        <p:spPr>
          <a:xfrm>
            <a:off x="357072" y="3616663"/>
            <a:ext cx="7044835" cy="2400657"/>
          </a:xfrm>
          <a:prstGeom prst="rect">
            <a:avLst/>
          </a:prstGeom>
          <a:noFill/>
          <a:ln w="28575">
            <a:solidFill>
              <a:srgbClr val="FF0000"/>
            </a:solidFill>
          </a:ln>
        </p:spPr>
        <p:txBody>
          <a:bodyPr wrap="square" tIns="45720" bIns="45720" rtlCol="0">
            <a:spAutoFit/>
          </a:bodyPr>
          <a:lstStyle/>
          <a:p>
            <a:r>
              <a:rPr lang="en-US" sz="1400" u="sng" dirty="0">
                <a:solidFill>
                  <a:schemeClr val="accent2"/>
                </a:solidFill>
                <a:latin typeface="Calibri" panose="020F0502020204030204" pitchFamily="34" charset="0"/>
              </a:rPr>
              <a:t>NSX-T Groups created:</a:t>
            </a:r>
          </a:p>
          <a:p>
            <a:pPr marL="285750" indent="-285750">
              <a:spcBef>
                <a:spcPts val="600"/>
              </a:spcBef>
              <a:buFont typeface="Arial" panose="020B0604020202020204" pitchFamily="34" charset="0"/>
              <a:buChar char="•"/>
            </a:pPr>
            <a:r>
              <a:rPr lang="en-US" sz="1400" dirty="0">
                <a:solidFill>
                  <a:schemeClr val="accent2"/>
                </a:solidFill>
                <a:latin typeface="Calibri" panose="020F0502020204030204" pitchFamily="34" charset="0"/>
              </a:rPr>
              <a:t>LB Pool Group (</a:t>
            </a:r>
            <a:r>
              <a:rPr lang="en-US" sz="1400" dirty="0" err="1">
                <a:solidFill>
                  <a:schemeClr val="accent2"/>
                </a:solidFill>
                <a:latin typeface="Calibri" panose="020F0502020204030204" pitchFamily="34" charset="0"/>
                <a:cs typeface="Courier New" panose="02070309020205020404" pitchFamily="49" charset="0"/>
              </a:rPr>
              <a:t>NLB.PoolLB</a:t>
            </a:r>
            <a:r>
              <a:rPr lang="en-US" sz="1400" dirty="0">
                <a:solidFill>
                  <a:schemeClr val="accent2"/>
                </a:solidFill>
                <a:latin typeface="Calibri" panose="020F0502020204030204" pitchFamily="34" charset="0"/>
                <a:cs typeface="Courier New" panose="02070309020205020404" pitchFamily="49" charset="0"/>
              </a:rPr>
              <a:t>.[</a:t>
            </a:r>
            <a:r>
              <a:rPr lang="en-US" sz="1400" dirty="0" err="1">
                <a:solidFill>
                  <a:schemeClr val="accent2"/>
                </a:solidFill>
                <a:latin typeface="Calibri" panose="020F0502020204030204" pitchFamily="34" charset="0"/>
                <a:cs typeface="Courier New" panose="02070309020205020404" pitchFamily="49" charset="0"/>
              </a:rPr>
              <a:t>Pool_Name</a:t>
            </a:r>
            <a:r>
              <a:rPr lang="en-US" sz="1400" dirty="0">
                <a:solidFill>
                  <a:schemeClr val="accent2"/>
                </a:solidFill>
                <a:latin typeface="Calibri" panose="020F0502020204030204" pitchFamily="34" charset="0"/>
                <a:cs typeface="Courier New" panose="02070309020205020404" pitchFamily="49" charset="0"/>
              </a:rPr>
              <a:t>][</a:t>
            </a:r>
            <a:r>
              <a:rPr lang="en-US" sz="1400" dirty="0" err="1">
                <a:solidFill>
                  <a:schemeClr val="accent2"/>
                </a:solidFill>
                <a:latin typeface="Calibri" panose="020F0502020204030204" pitchFamily="34" charset="0"/>
                <a:cs typeface="Courier New" panose="02070309020205020404" pitchFamily="49" charset="0"/>
              </a:rPr>
              <a:t>LB_Name</a:t>
            </a:r>
            <a:r>
              <a:rPr lang="en-US" sz="1400" dirty="0">
                <a:solidFill>
                  <a:schemeClr val="accent2"/>
                </a:solidFill>
                <a:latin typeface="Calibri" panose="020F0502020204030204" pitchFamily="34" charset="0"/>
                <a:cs typeface="Courier New" panose="02070309020205020404" pitchFamily="49" charset="0"/>
              </a:rPr>
              <a:t>]</a:t>
            </a:r>
            <a:r>
              <a:rPr lang="en-US" sz="1400" dirty="0">
                <a:solidFill>
                  <a:schemeClr val="accent2"/>
                </a:solidFill>
                <a:latin typeface="Calibri" panose="020F0502020204030204" pitchFamily="34" charset="0"/>
              </a:rPr>
              <a:t>)</a:t>
            </a:r>
          </a:p>
          <a:p>
            <a:pPr lvl="1"/>
            <a:r>
              <a:rPr lang="en-US" sz="1400" dirty="0">
                <a:solidFill>
                  <a:schemeClr val="accent2"/>
                </a:solidFill>
                <a:latin typeface="Calibri" panose="020F0502020204030204" pitchFamily="34" charset="0"/>
              </a:rPr>
              <a:t>Group Member IP Addresses:</a:t>
            </a:r>
          </a:p>
          <a:p>
            <a:pPr marL="742950" lvl="1" indent="-285750">
              <a:buFont typeface="Arial" panose="020B0604020202020204" pitchFamily="34" charset="0"/>
              <a:buChar char="•"/>
            </a:pPr>
            <a:r>
              <a:rPr lang="en-US" sz="1400" dirty="0">
                <a:solidFill>
                  <a:schemeClr val="accent2"/>
                </a:solidFill>
                <a:latin typeface="Calibri" panose="020F0502020204030204" pitchFamily="34" charset="0"/>
              </a:rPr>
              <a:t>If Pool configured with no LB-SNAT (Transparent): 0.0.0.0/0</a:t>
            </a:r>
          </a:p>
          <a:p>
            <a:pPr marL="742950" lvl="1" indent="-285750">
              <a:buFont typeface="Arial" panose="020B0604020202020204" pitchFamily="34" charset="0"/>
              <a:buChar char="•"/>
            </a:pPr>
            <a:r>
              <a:rPr lang="en-US" sz="1400" dirty="0">
                <a:solidFill>
                  <a:schemeClr val="accent2"/>
                </a:solidFill>
                <a:latin typeface="Calibri" panose="020F0502020204030204" pitchFamily="34" charset="0"/>
              </a:rPr>
              <a:t>If Pool configured with LB-SNAT Automap: T1-Uplink IP 100.64.x.y 					+ T1-ServiceInterface IP </a:t>
            </a:r>
          </a:p>
          <a:p>
            <a:pPr marL="742950" lvl="1" indent="-285750">
              <a:buFont typeface="Arial" panose="020B0604020202020204" pitchFamily="34" charset="0"/>
              <a:buChar char="•"/>
            </a:pPr>
            <a:r>
              <a:rPr lang="en-US" sz="1400" dirty="0">
                <a:solidFill>
                  <a:schemeClr val="accent2"/>
                </a:solidFill>
                <a:latin typeface="Calibri" panose="020F0502020204030204" pitchFamily="34" charset="0"/>
              </a:rPr>
              <a:t>If Pool configured with LB-SNAT IP-Pool: LB-SNAT IP-Pool</a:t>
            </a:r>
          </a:p>
          <a:p>
            <a:pPr marL="285750" indent="-285750">
              <a:spcBef>
                <a:spcPts val="600"/>
              </a:spcBef>
              <a:buFont typeface="Arial" panose="020B0604020202020204" pitchFamily="34" charset="0"/>
              <a:buChar char="•"/>
            </a:pPr>
            <a:r>
              <a:rPr lang="en-US" sz="1400" dirty="0">
                <a:solidFill>
                  <a:schemeClr val="accent2"/>
                </a:solidFill>
                <a:latin typeface="Calibri" panose="020F0502020204030204" pitchFamily="34" charset="0"/>
              </a:rPr>
              <a:t>VIP Group (</a:t>
            </a:r>
            <a:r>
              <a:rPr lang="en-US" sz="1400" dirty="0">
                <a:solidFill>
                  <a:schemeClr val="accent2"/>
                </a:solidFill>
                <a:latin typeface="Calibri" panose="020F0502020204030204" pitchFamily="34" charset="0"/>
                <a:cs typeface="Courier New" panose="02070309020205020404" pitchFamily="49" charset="0"/>
              </a:rPr>
              <a:t>NLB.VIP.[</a:t>
            </a:r>
            <a:r>
              <a:rPr lang="en-US" sz="1400" dirty="0" err="1">
                <a:solidFill>
                  <a:schemeClr val="accent2"/>
                </a:solidFill>
                <a:latin typeface="Calibri" panose="020F0502020204030204" pitchFamily="34" charset="0"/>
                <a:cs typeface="Courier New" panose="02070309020205020404" pitchFamily="49" charset="0"/>
              </a:rPr>
              <a:t>VIP_Name</a:t>
            </a:r>
            <a:r>
              <a:rPr lang="en-US" sz="1400" dirty="0">
                <a:solidFill>
                  <a:schemeClr val="accent2"/>
                </a:solidFill>
                <a:latin typeface="Calibri" panose="020F0502020204030204" pitchFamily="34" charset="0"/>
                <a:cs typeface="Courier New" panose="02070309020205020404" pitchFamily="49" charset="0"/>
              </a:rPr>
              <a:t>]</a:t>
            </a:r>
            <a:r>
              <a:rPr lang="en-US" sz="1400" dirty="0">
                <a:solidFill>
                  <a:schemeClr val="accent2"/>
                </a:solidFill>
                <a:latin typeface="Calibri" panose="020F0502020204030204" pitchFamily="34" charset="0"/>
              </a:rPr>
              <a:t>)</a:t>
            </a:r>
          </a:p>
          <a:p>
            <a:pPr lvl="1"/>
            <a:r>
              <a:rPr lang="en-US" sz="1400" dirty="0">
                <a:solidFill>
                  <a:schemeClr val="accent2"/>
                </a:solidFill>
                <a:latin typeface="Calibri" panose="020F0502020204030204" pitchFamily="34" charset="0"/>
              </a:rPr>
              <a:t>Group Member IP Addresses:</a:t>
            </a:r>
          </a:p>
          <a:p>
            <a:pPr marL="742950" lvl="1" indent="-285750">
              <a:buFont typeface="Arial" panose="020B0604020202020204" pitchFamily="34" charset="0"/>
              <a:buChar char="•"/>
            </a:pPr>
            <a:r>
              <a:rPr lang="en-US" sz="1400" dirty="0">
                <a:solidFill>
                  <a:schemeClr val="accent2"/>
                </a:solidFill>
                <a:latin typeface="Calibri" panose="020F0502020204030204" pitchFamily="34" charset="0"/>
              </a:rPr>
              <a:t>VIP IP@</a:t>
            </a:r>
          </a:p>
        </p:txBody>
      </p:sp>
    </p:spTree>
    <p:extLst>
      <p:ext uri="{BB962C8B-B14F-4D97-AF65-F5344CB8AC3E}">
        <p14:creationId xmlns:p14="http://schemas.microsoft.com/office/powerpoint/2010/main" val="3407678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Look at the NSX Groups auto-created by LB</a:t>
            </a:r>
          </a:p>
          <a:p>
            <a:pPr lvl="1"/>
            <a:r>
              <a:rPr lang="en-US" dirty="0"/>
              <a:t>Under Inventory – Groups - Groups</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LB NSX Groups auto-created (2/2)</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Visualization</a:t>
            </a:r>
          </a:p>
        </p:txBody>
      </p:sp>
      <p:pic>
        <p:nvPicPr>
          <p:cNvPr id="2" name="Picture 1">
            <a:extLst>
              <a:ext uri="{FF2B5EF4-FFF2-40B4-BE49-F238E27FC236}">
                <a16:creationId xmlns:a16="http://schemas.microsoft.com/office/drawing/2014/main" id="{3C1F0393-21F3-4223-9AF5-2B31AF20AFB8}"/>
              </a:ext>
            </a:extLst>
          </p:cNvPr>
          <p:cNvPicPr>
            <a:picLocks noChangeAspect="1"/>
          </p:cNvPicPr>
          <p:nvPr/>
        </p:nvPicPr>
        <p:blipFill>
          <a:blip r:embed="rId2"/>
          <a:stretch>
            <a:fillRect/>
          </a:stretch>
        </p:blipFill>
        <p:spPr>
          <a:xfrm>
            <a:off x="1494263" y="2508781"/>
            <a:ext cx="8558213" cy="3267075"/>
          </a:xfrm>
          <a:prstGeom prst="rect">
            <a:avLst/>
          </a:prstGeom>
        </p:spPr>
      </p:pic>
      <p:sp>
        <p:nvSpPr>
          <p:cNvPr id="11" name="Rectangle 10">
            <a:extLst>
              <a:ext uri="{FF2B5EF4-FFF2-40B4-BE49-F238E27FC236}">
                <a16:creationId xmlns:a16="http://schemas.microsoft.com/office/drawing/2014/main" id="{963F1091-F2C5-4AD2-9D1A-6C10D9B9F233}"/>
              </a:ext>
            </a:extLst>
          </p:cNvPr>
          <p:cNvSpPr/>
          <p:nvPr/>
        </p:nvSpPr>
        <p:spPr>
          <a:xfrm>
            <a:off x="7196254" y="130174"/>
            <a:ext cx="4728954" cy="1761011"/>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4" name="Picture 13">
            <a:extLst>
              <a:ext uri="{FF2B5EF4-FFF2-40B4-BE49-F238E27FC236}">
                <a16:creationId xmlns:a16="http://schemas.microsoft.com/office/drawing/2014/main" id="{6E8E36F7-8EF1-4394-BCD3-3928E9286472}"/>
              </a:ext>
            </a:extLst>
          </p:cNvPr>
          <p:cNvPicPr>
            <a:picLocks noChangeAspect="1"/>
          </p:cNvPicPr>
          <p:nvPr/>
        </p:nvPicPr>
        <p:blipFill rotWithShape="1">
          <a:blip r:embed="rId3"/>
          <a:srcRect r="2855"/>
          <a:stretch/>
        </p:blipFill>
        <p:spPr>
          <a:xfrm>
            <a:off x="7255639" y="214944"/>
            <a:ext cx="4669569" cy="1676241"/>
          </a:xfrm>
          <a:prstGeom prst="rect">
            <a:avLst/>
          </a:prstGeom>
        </p:spPr>
      </p:pic>
      <p:sp>
        <p:nvSpPr>
          <p:cNvPr id="8" name="TextBox 7">
            <a:extLst>
              <a:ext uri="{FF2B5EF4-FFF2-40B4-BE49-F238E27FC236}">
                <a16:creationId xmlns:a16="http://schemas.microsoft.com/office/drawing/2014/main" id="{110F26B2-982A-F549-9FC7-04D1467B815D}"/>
              </a:ext>
            </a:extLst>
          </p:cNvPr>
          <p:cNvSpPr txBox="1"/>
          <p:nvPr/>
        </p:nvSpPr>
        <p:spPr>
          <a:xfrm>
            <a:off x="4540195" y="2599710"/>
            <a:ext cx="4801513"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[Pool-Bugzilla] is truncated with [Pool…zilla] in the Group Display Name.</a:t>
            </a:r>
          </a:p>
          <a:p>
            <a:pPr lvl="0">
              <a:defRPr/>
            </a:pPr>
            <a:r>
              <a:rPr lang="en-US" sz="1000" dirty="0">
                <a:solidFill>
                  <a:schemeClr val="tx2"/>
                </a:solidFill>
                <a:latin typeface="Calibri" panose="020F0502020204030204" pitchFamily="34" charset="0"/>
              </a:rPr>
              <a:t>However the Group ID of that object is still </a:t>
            </a:r>
            <a:r>
              <a:rPr lang="en-US" sz="1000" dirty="0" err="1">
                <a:solidFill>
                  <a:schemeClr val="tx2"/>
                </a:solidFill>
                <a:latin typeface="Calibri" panose="020F0502020204030204" pitchFamily="34" charset="0"/>
              </a:rPr>
              <a:t>NLB.PoolLB</a:t>
            </a:r>
            <a:r>
              <a:rPr lang="en-US" sz="1000" dirty="0">
                <a:solidFill>
                  <a:schemeClr val="tx2"/>
                </a:solidFill>
                <a:latin typeface="Calibri" panose="020F0502020204030204" pitchFamily="34" charset="0"/>
              </a:rPr>
              <a:t>.[Pool-Bugzilla][LB1]</a:t>
            </a:r>
          </a:p>
        </p:txBody>
      </p:sp>
      <p:cxnSp>
        <p:nvCxnSpPr>
          <p:cNvPr id="9" name="Straight Arrow Connector 8">
            <a:extLst>
              <a:ext uri="{FF2B5EF4-FFF2-40B4-BE49-F238E27FC236}">
                <a16:creationId xmlns:a16="http://schemas.microsoft.com/office/drawing/2014/main" id="{1A9AF0CB-57FC-884D-8CAA-CDE75251DD46}"/>
              </a:ext>
            </a:extLst>
          </p:cNvPr>
          <p:cNvCxnSpPr>
            <a:cxnSpLocks/>
          </p:cNvCxnSpPr>
          <p:nvPr/>
        </p:nvCxnSpPr>
        <p:spPr bwMode="gray">
          <a:xfrm flipH="1">
            <a:off x="3967701" y="3015356"/>
            <a:ext cx="1434228" cy="1286300"/>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489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Monitor of Layer4 VIP</a:t>
            </a:r>
          </a:p>
          <a:p>
            <a:pPr lvl="1"/>
            <a:r>
              <a:rPr lang="en-US" dirty="0"/>
              <a:t>Under Advanced Networking &amp; Security – Load Balancing – Virtual Servers</a:t>
            </a:r>
          </a:p>
          <a:p>
            <a:pPr lvl="2"/>
            <a:r>
              <a:rPr lang="en-US" dirty="0"/>
              <a:t>Select Virtual Server</a:t>
            </a:r>
          </a:p>
          <a:p>
            <a:pPr lvl="1"/>
            <a:endParaRPr lang="en-US" dirty="0"/>
          </a:p>
          <a:p>
            <a:pPr lvl="1"/>
            <a:endParaRPr lang="en-US" dirty="0"/>
          </a:p>
          <a:p>
            <a:pPr lvl="1"/>
            <a:endParaRPr lang="en-US" dirty="0"/>
          </a:p>
          <a:p>
            <a:pPr lvl="1"/>
            <a:endParaRPr lang="en-US" dirty="0"/>
          </a:p>
          <a:p>
            <a:pPr lvl="1"/>
            <a:endParaRPr lang="en-US" dirty="0"/>
          </a:p>
          <a:p>
            <a:pPr lvl="1"/>
            <a:endParaRPr lang="en-US" dirty="0"/>
          </a:p>
          <a:p>
            <a:pPr lvl="1"/>
            <a:endParaRPr lang="en-US" dirty="0"/>
          </a:p>
          <a:p>
            <a:pPr lvl="2"/>
            <a:endParaRPr lang="en-US" dirty="0"/>
          </a:p>
          <a:p>
            <a:pPr lvl="2"/>
            <a:endParaRPr lang="en-US" dirty="0"/>
          </a:p>
          <a:p>
            <a:pPr lvl="1"/>
            <a:endParaRPr lang="en-US" dirty="0"/>
          </a:p>
        </p:txBody>
      </p:sp>
      <p:pic>
        <p:nvPicPr>
          <p:cNvPr id="6" name="Picture 5">
            <a:extLst>
              <a:ext uri="{FF2B5EF4-FFF2-40B4-BE49-F238E27FC236}">
                <a16:creationId xmlns:a16="http://schemas.microsoft.com/office/drawing/2014/main" id="{DB677A3E-CAF6-4693-BECC-ACA32B87A512}"/>
              </a:ext>
            </a:extLst>
          </p:cNvPr>
          <p:cNvPicPr>
            <a:picLocks noChangeAspect="1"/>
          </p:cNvPicPr>
          <p:nvPr/>
        </p:nvPicPr>
        <p:blipFill rotWithShape="1">
          <a:blip r:embed="rId2"/>
          <a:srcRect b="21685"/>
          <a:stretch/>
        </p:blipFill>
        <p:spPr>
          <a:xfrm>
            <a:off x="1813957" y="2621524"/>
            <a:ext cx="9043988" cy="4024399"/>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Layer4 VIP Monitoring/Statistics (1/3)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fr-FR" dirty="0"/>
              <a:t>Monitoring</a:t>
            </a:r>
            <a:endParaRPr lang="en-US" dirty="0"/>
          </a:p>
        </p:txBody>
      </p:sp>
      <p:sp>
        <p:nvSpPr>
          <p:cNvPr id="12" name="Rectangle 11">
            <a:extLst>
              <a:ext uri="{FF2B5EF4-FFF2-40B4-BE49-F238E27FC236}">
                <a16:creationId xmlns:a16="http://schemas.microsoft.com/office/drawing/2014/main" id="{F3BF29B5-64E5-4E0E-947F-8F9E0A794B6C}"/>
              </a:ext>
            </a:extLst>
          </p:cNvPr>
          <p:cNvSpPr/>
          <p:nvPr/>
        </p:nvSpPr>
        <p:spPr>
          <a:xfrm>
            <a:off x="6237249" y="5635773"/>
            <a:ext cx="4611655" cy="53457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8" name="TextBox 17">
            <a:extLst>
              <a:ext uri="{FF2B5EF4-FFF2-40B4-BE49-F238E27FC236}">
                <a16:creationId xmlns:a16="http://schemas.microsoft.com/office/drawing/2014/main" id="{865CD726-35EA-41C7-977E-71B9814081F6}"/>
              </a:ext>
            </a:extLst>
          </p:cNvPr>
          <p:cNvSpPr txBox="1"/>
          <p:nvPr/>
        </p:nvSpPr>
        <p:spPr>
          <a:xfrm>
            <a:off x="2825364" y="6272094"/>
            <a:ext cx="5664432" cy="461665"/>
          </a:xfrm>
          <a:prstGeom prst="rect">
            <a:avLst/>
          </a:prstGeom>
          <a:solidFill>
            <a:schemeClr val="bg1"/>
          </a:solidFill>
          <a:ln w="28575">
            <a:solidFill>
              <a:srgbClr val="FF0000"/>
            </a:solidFill>
          </a:ln>
        </p:spPr>
        <p:txBody>
          <a:bodyPr wrap="square" rtlCol="0" anchor="b">
            <a:spAutoFit/>
          </a:bodyPr>
          <a:lstStyle/>
          <a:p>
            <a:pPr lvl="0">
              <a:defRPr/>
            </a:pPr>
            <a:r>
              <a:rPr lang="en-US" sz="1200" dirty="0">
                <a:solidFill>
                  <a:schemeClr val="tx2"/>
                </a:solidFill>
                <a:latin typeface="Calibri" panose="020F0502020204030204" pitchFamily="34" charset="0"/>
              </a:rPr>
              <a:t>For VIP to run, make sure you have </a:t>
            </a:r>
          </a:p>
          <a:p>
            <a:pPr lvl="0">
              <a:defRPr/>
            </a:pPr>
            <a:r>
              <a:rPr lang="en-US" sz="1200" dirty="0">
                <a:solidFill>
                  <a:schemeClr val="tx2"/>
                </a:solidFill>
                <a:latin typeface="Calibri" panose="020F0502020204030204" pitchFamily="34" charset="0"/>
              </a:rPr>
              <a:t>the Pool attached to a VIP + VIP attached to LB + LB attached to T1</a:t>
            </a:r>
          </a:p>
        </p:txBody>
      </p:sp>
      <p:sp>
        <p:nvSpPr>
          <p:cNvPr id="19" name="Rectangle 18">
            <a:extLst>
              <a:ext uri="{FF2B5EF4-FFF2-40B4-BE49-F238E27FC236}">
                <a16:creationId xmlns:a16="http://schemas.microsoft.com/office/drawing/2014/main" id="{C70C368F-8D36-47C1-A4E8-3ADC76895654}"/>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0" name="Picture 19">
            <a:extLst>
              <a:ext uri="{FF2B5EF4-FFF2-40B4-BE49-F238E27FC236}">
                <a16:creationId xmlns:a16="http://schemas.microsoft.com/office/drawing/2014/main" id="{EF47BD26-C116-4176-B5AA-74C42B05EE1B}"/>
              </a:ext>
            </a:extLst>
          </p:cNvPr>
          <p:cNvPicPr>
            <a:picLocks noChangeAspect="1"/>
          </p:cNvPicPr>
          <p:nvPr/>
        </p:nvPicPr>
        <p:blipFill>
          <a:blip r:embed="rId3"/>
          <a:stretch>
            <a:fillRect/>
          </a:stretch>
        </p:blipFill>
        <p:spPr>
          <a:xfrm>
            <a:off x="7305074" y="195532"/>
            <a:ext cx="4751330" cy="1331482"/>
          </a:xfrm>
          <a:prstGeom prst="rect">
            <a:avLst/>
          </a:prstGeom>
        </p:spPr>
      </p:pic>
      <p:sp>
        <p:nvSpPr>
          <p:cNvPr id="21" name="TextBox 20">
            <a:extLst>
              <a:ext uri="{FF2B5EF4-FFF2-40B4-BE49-F238E27FC236}">
                <a16:creationId xmlns:a16="http://schemas.microsoft.com/office/drawing/2014/main" id="{85E9E339-52AD-452D-AA17-DAC74063A200}"/>
              </a:ext>
            </a:extLst>
          </p:cNvPr>
          <p:cNvSpPr txBox="1"/>
          <p:nvPr/>
        </p:nvSpPr>
        <p:spPr>
          <a:xfrm>
            <a:off x="9496850" y="2024065"/>
            <a:ext cx="184394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Deeper Status information available on Advanced UI.</a:t>
            </a:r>
          </a:p>
        </p:txBody>
      </p:sp>
      <p:cxnSp>
        <p:nvCxnSpPr>
          <p:cNvPr id="22" name="Straight Arrow Connector 21">
            <a:extLst>
              <a:ext uri="{FF2B5EF4-FFF2-40B4-BE49-F238E27FC236}">
                <a16:creationId xmlns:a16="http://schemas.microsoft.com/office/drawing/2014/main" id="{39D07751-59B3-4ED3-A4F6-59A4C15014AE}"/>
              </a:ext>
            </a:extLst>
          </p:cNvPr>
          <p:cNvCxnSpPr>
            <a:cxnSpLocks/>
            <a:stCxn id="21" idx="1"/>
          </p:cNvCxnSpPr>
          <p:nvPr/>
        </p:nvCxnSpPr>
        <p:spPr bwMode="gray">
          <a:xfrm flipH="1">
            <a:off x="8489796" y="2224120"/>
            <a:ext cx="1007054" cy="501233"/>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1043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9D8B53A0-4467-427F-9DEE-4A4C5CDBE3A7}"/>
              </a:ext>
            </a:extLst>
          </p:cNvPr>
          <p:cNvPicPr>
            <a:picLocks noChangeAspect="1"/>
          </p:cNvPicPr>
          <p:nvPr/>
        </p:nvPicPr>
        <p:blipFill rotWithShape="1">
          <a:blip r:embed="rId3"/>
          <a:srcRect b="25157"/>
          <a:stretch/>
        </p:blipFill>
        <p:spPr>
          <a:xfrm>
            <a:off x="6705143" y="5342154"/>
            <a:ext cx="4150519" cy="1252526"/>
          </a:xfrm>
          <a:prstGeom prst="rect">
            <a:avLst/>
          </a:prstGeom>
        </p:spPr>
      </p:pic>
      <p:pic>
        <p:nvPicPr>
          <p:cNvPr id="2" name="Picture 1">
            <a:extLst>
              <a:ext uri="{FF2B5EF4-FFF2-40B4-BE49-F238E27FC236}">
                <a16:creationId xmlns:a16="http://schemas.microsoft.com/office/drawing/2014/main" id="{DA56C9DC-897B-442B-89BF-2945733AF279}"/>
              </a:ext>
            </a:extLst>
          </p:cNvPr>
          <p:cNvPicPr>
            <a:picLocks noChangeAspect="1"/>
          </p:cNvPicPr>
          <p:nvPr/>
        </p:nvPicPr>
        <p:blipFill>
          <a:blip r:embed="rId4"/>
          <a:stretch>
            <a:fillRect/>
          </a:stretch>
        </p:blipFill>
        <p:spPr>
          <a:xfrm>
            <a:off x="1780505" y="5075962"/>
            <a:ext cx="4137566" cy="1566555"/>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For LB OneArm using T1 Service Interface</a:t>
            </a:r>
          </a:p>
          <a:p>
            <a:pPr lvl="1"/>
            <a:r>
              <a:rPr lang="en-US" dirty="0"/>
              <a:t>Under Networking – Tier-1 Gateways</a:t>
            </a:r>
          </a:p>
          <a:p>
            <a:pPr lvl="2"/>
            <a:r>
              <a:rPr lang="en-US" dirty="0"/>
              <a:t>Add Service Interface to New Tier-1</a:t>
            </a:r>
          </a:p>
          <a:p>
            <a:pPr lvl="3"/>
            <a:endParaRPr lang="en-US" dirty="0"/>
          </a:p>
          <a:p>
            <a:pPr lvl="3"/>
            <a:endParaRPr lang="en-US" dirty="0"/>
          </a:p>
          <a:p>
            <a:pPr lvl="3"/>
            <a:endParaRPr lang="en-US" dirty="0"/>
          </a:p>
          <a:p>
            <a:pPr lvl="3"/>
            <a:endParaRPr lang="en-US" dirty="0"/>
          </a:p>
          <a:p>
            <a:pPr lvl="3"/>
            <a:endParaRPr lang="en-US" dirty="0"/>
          </a:p>
          <a:p>
            <a:pPr lvl="2"/>
            <a:endParaRPr lang="en-US" dirty="0"/>
          </a:p>
          <a:p>
            <a:pPr lvl="2"/>
            <a:endParaRPr lang="en-US" dirty="0"/>
          </a:p>
          <a:p>
            <a:pPr lvl="2"/>
            <a:endParaRPr lang="en-US" dirty="0"/>
          </a:p>
          <a:p>
            <a:pPr lvl="2"/>
            <a:r>
              <a:rPr lang="en-US" dirty="0"/>
              <a:t>Configure its Default Gateway</a:t>
            </a:r>
          </a:p>
        </p:txBody>
      </p:sp>
      <p:pic>
        <p:nvPicPr>
          <p:cNvPr id="63" name="Picture 62">
            <a:extLst>
              <a:ext uri="{FF2B5EF4-FFF2-40B4-BE49-F238E27FC236}">
                <a16:creationId xmlns:a16="http://schemas.microsoft.com/office/drawing/2014/main" id="{F9BC5502-CA73-4B82-8193-E3124EBB2230}"/>
              </a:ext>
            </a:extLst>
          </p:cNvPr>
          <p:cNvPicPr>
            <a:picLocks noChangeAspect="1"/>
          </p:cNvPicPr>
          <p:nvPr/>
        </p:nvPicPr>
        <p:blipFill rotWithShape="1">
          <a:blip r:embed="rId5"/>
          <a:srcRect b="42691"/>
          <a:stretch/>
        </p:blipFill>
        <p:spPr>
          <a:xfrm>
            <a:off x="1544142" y="2698651"/>
            <a:ext cx="7986713" cy="1935100"/>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Configuration Steps (1/3)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Specific step for LB OneArm Deployment using T1 Service Interface</a:t>
            </a:r>
          </a:p>
        </p:txBody>
      </p:sp>
      <p:sp>
        <p:nvSpPr>
          <p:cNvPr id="21" name="TextBox 20">
            <a:extLst>
              <a:ext uri="{FF2B5EF4-FFF2-40B4-BE49-F238E27FC236}">
                <a16:creationId xmlns:a16="http://schemas.microsoft.com/office/drawing/2014/main" id="{8C73A353-B201-41C8-A598-971772110CAB}"/>
              </a:ext>
            </a:extLst>
          </p:cNvPr>
          <p:cNvSpPr txBox="1"/>
          <p:nvPr/>
        </p:nvSpPr>
        <p:spPr>
          <a:xfrm>
            <a:off x="5817802" y="2848044"/>
            <a:ext cx="1404091"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Select Overlay or VLAN Segment</a:t>
            </a:r>
          </a:p>
        </p:txBody>
      </p:sp>
      <p:cxnSp>
        <p:nvCxnSpPr>
          <p:cNvPr id="22" name="Straight Arrow Connector 21">
            <a:extLst>
              <a:ext uri="{FF2B5EF4-FFF2-40B4-BE49-F238E27FC236}">
                <a16:creationId xmlns:a16="http://schemas.microsoft.com/office/drawing/2014/main" id="{C33D7911-19A9-40ED-849C-8BCC0BA82546}"/>
              </a:ext>
            </a:extLst>
          </p:cNvPr>
          <p:cNvCxnSpPr>
            <a:cxnSpLocks/>
            <a:stCxn id="21" idx="2"/>
          </p:cNvCxnSpPr>
          <p:nvPr/>
        </p:nvCxnSpPr>
        <p:spPr bwMode="gray">
          <a:xfrm>
            <a:off x="6519848" y="3248154"/>
            <a:ext cx="282168" cy="72312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68D946A-D332-4302-860F-32E41FD9DE6D}"/>
              </a:ext>
            </a:extLst>
          </p:cNvPr>
          <p:cNvSpPr/>
          <p:nvPr/>
        </p:nvSpPr>
        <p:spPr>
          <a:xfrm>
            <a:off x="9731830" y="130174"/>
            <a:ext cx="2193378" cy="1670633"/>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2" name="Picture 61">
            <a:extLst>
              <a:ext uri="{FF2B5EF4-FFF2-40B4-BE49-F238E27FC236}">
                <a16:creationId xmlns:a16="http://schemas.microsoft.com/office/drawing/2014/main" id="{760494CB-3F44-4593-B6E3-F6B359C7EA49}"/>
              </a:ext>
            </a:extLst>
          </p:cNvPr>
          <p:cNvPicPr>
            <a:picLocks noChangeAspect="1"/>
          </p:cNvPicPr>
          <p:nvPr/>
        </p:nvPicPr>
        <p:blipFill>
          <a:blip r:embed="rId6"/>
          <a:stretch>
            <a:fillRect/>
          </a:stretch>
        </p:blipFill>
        <p:spPr>
          <a:xfrm>
            <a:off x="9911920" y="169055"/>
            <a:ext cx="1887485" cy="1585097"/>
          </a:xfrm>
          <a:prstGeom prst="rect">
            <a:avLst/>
          </a:prstGeom>
        </p:spPr>
      </p:pic>
      <p:sp>
        <p:nvSpPr>
          <p:cNvPr id="69" name="TextBox 68">
            <a:extLst>
              <a:ext uri="{FF2B5EF4-FFF2-40B4-BE49-F238E27FC236}">
                <a16:creationId xmlns:a16="http://schemas.microsoft.com/office/drawing/2014/main" id="{5134D3FF-70D2-4BF1-8511-5C5D3B33764A}"/>
              </a:ext>
            </a:extLst>
          </p:cNvPr>
          <p:cNvSpPr txBox="1"/>
          <p:nvPr/>
        </p:nvSpPr>
        <p:spPr>
          <a:xfrm>
            <a:off x="7804536" y="4942044"/>
            <a:ext cx="152228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Tier-1 or </a:t>
            </a:r>
          </a:p>
          <a:p>
            <a:pPr lvl="0">
              <a:defRPr/>
            </a:pPr>
            <a:r>
              <a:rPr lang="en-US" sz="1000" dirty="0">
                <a:solidFill>
                  <a:schemeClr val="tx2"/>
                </a:solidFill>
                <a:latin typeface="Calibri" panose="020F0502020204030204" pitchFamily="34" charset="0"/>
              </a:rPr>
              <a:t>Physical Router IP@</a:t>
            </a:r>
          </a:p>
        </p:txBody>
      </p:sp>
      <p:cxnSp>
        <p:nvCxnSpPr>
          <p:cNvPr id="70" name="Straight Arrow Connector 69">
            <a:extLst>
              <a:ext uri="{FF2B5EF4-FFF2-40B4-BE49-F238E27FC236}">
                <a16:creationId xmlns:a16="http://schemas.microsoft.com/office/drawing/2014/main" id="{1E587413-5A63-4E10-8E4A-FBF5EBDC8CB3}"/>
              </a:ext>
            </a:extLst>
          </p:cNvPr>
          <p:cNvCxnSpPr>
            <a:cxnSpLocks/>
            <a:stCxn id="69" idx="2"/>
          </p:cNvCxnSpPr>
          <p:nvPr/>
        </p:nvCxnSpPr>
        <p:spPr bwMode="gray">
          <a:xfrm flipH="1">
            <a:off x="7459090" y="5342154"/>
            <a:ext cx="1106586" cy="89965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DDBE18D3-EFF3-4B0B-B729-03D593B46ABC}"/>
              </a:ext>
            </a:extLst>
          </p:cNvPr>
          <p:cNvSpPr txBox="1"/>
          <p:nvPr/>
        </p:nvSpPr>
        <p:spPr>
          <a:xfrm>
            <a:off x="579808" y="5552757"/>
            <a:ext cx="1078485"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Default Route</a:t>
            </a:r>
          </a:p>
        </p:txBody>
      </p:sp>
      <p:cxnSp>
        <p:nvCxnSpPr>
          <p:cNvPr id="15" name="Straight Arrow Connector 14">
            <a:extLst>
              <a:ext uri="{FF2B5EF4-FFF2-40B4-BE49-F238E27FC236}">
                <a16:creationId xmlns:a16="http://schemas.microsoft.com/office/drawing/2014/main" id="{F87ED067-1400-4CAB-BB5D-11D7877A475B}"/>
              </a:ext>
            </a:extLst>
          </p:cNvPr>
          <p:cNvCxnSpPr>
            <a:cxnSpLocks/>
            <a:stCxn id="14" idx="2"/>
          </p:cNvCxnSpPr>
          <p:nvPr/>
        </p:nvCxnSpPr>
        <p:spPr bwMode="gray">
          <a:xfrm>
            <a:off x="1119051" y="5798978"/>
            <a:ext cx="732957" cy="16550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B5735F56-B161-491E-B22E-31B60F6989AA}"/>
              </a:ext>
            </a:extLst>
          </p:cNvPr>
          <p:cNvCxnSpPr>
            <a:cxnSpLocks/>
          </p:cNvCxnSpPr>
          <p:nvPr/>
        </p:nvCxnSpPr>
        <p:spPr bwMode="gray">
          <a:xfrm flipH="1" flipV="1">
            <a:off x="4428110" y="5964487"/>
            <a:ext cx="2350216" cy="277322"/>
          </a:xfrm>
          <a:prstGeom prst="straightConnector1">
            <a:avLst/>
          </a:prstGeom>
          <a:ln w="25400">
            <a:solidFill>
              <a:srgbClr val="FF0000"/>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29758538-2DC2-1049-B91E-4217BE45FC3A}"/>
              </a:ext>
            </a:extLst>
          </p:cNvPr>
          <p:cNvSpPr txBox="1"/>
          <p:nvPr/>
        </p:nvSpPr>
        <p:spPr>
          <a:xfrm>
            <a:off x="9731830" y="1997848"/>
            <a:ext cx="2318357" cy="861774"/>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u="sng" dirty="0">
                <a:solidFill>
                  <a:schemeClr val="tx2"/>
                </a:solidFill>
                <a:latin typeface="Calibri" panose="020F0502020204030204" pitchFamily="34" charset="0"/>
              </a:rPr>
              <a:t>Important Point:</a:t>
            </a:r>
          </a:p>
          <a:p>
            <a:pPr lvl="0">
              <a:defRPr/>
            </a:pPr>
            <a:r>
              <a:rPr lang="en-US" sz="1000" dirty="0">
                <a:solidFill>
                  <a:schemeClr val="tx2"/>
                </a:solidFill>
                <a:latin typeface="Calibri" panose="020F0502020204030204" pitchFamily="34" charset="0"/>
              </a:rPr>
              <a:t>Even if no overlay is used (everything is VLAN), Overlay must still be on configured on the Edge Nodes (see notes for more information).</a:t>
            </a:r>
          </a:p>
        </p:txBody>
      </p:sp>
    </p:spTree>
    <p:extLst>
      <p:ext uri="{BB962C8B-B14F-4D97-AF65-F5344CB8AC3E}">
        <p14:creationId xmlns:p14="http://schemas.microsoft.com/office/powerpoint/2010/main" val="4233266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Statistics of Layer4 VIP</a:t>
            </a:r>
          </a:p>
          <a:p>
            <a:pPr lvl="1"/>
            <a:r>
              <a:rPr lang="en-US" dirty="0"/>
              <a:t>Under Networking – Load Balancing – Virtual Servers</a:t>
            </a:r>
          </a:p>
          <a:p>
            <a:pPr lvl="2"/>
            <a:r>
              <a:rPr lang="en-US" dirty="0"/>
              <a:t>Expend Pool and Click on "View Statistics"</a:t>
            </a:r>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Layer4 VIP Monitoring/Statistics (2/3)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Statistics</a:t>
            </a:r>
          </a:p>
        </p:txBody>
      </p:sp>
      <p:sp>
        <p:nvSpPr>
          <p:cNvPr id="12" name="TextBox 11">
            <a:extLst>
              <a:ext uri="{FF2B5EF4-FFF2-40B4-BE49-F238E27FC236}">
                <a16:creationId xmlns:a16="http://schemas.microsoft.com/office/drawing/2014/main" id="{E9D8CCFE-161E-4260-9885-0470F1592891}"/>
              </a:ext>
            </a:extLst>
          </p:cNvPr>
          <p:cNvSpPr txBox="1"/>
          <p:nvPr/>
        </p:nvSpPr>
        <p:spPr>
          <a:xfrm>
            <a:off x="2825364" y="6260943"/>
            <a:ext cx="5664432" cy="461665"/>
          </a:xfrm>
          <a:prstGeom prst="rect">
            <a:avLst/>
          </a:prstGeom>
          <a:solidFill>
            <a:schemeClr val="bg1"/>
          </a:solidFill>
          <a:ln w="28575">
            <a:solidFill>
              <a:srgbClr val="FF0000"/>
            </a:solidFill>
          </a:ln>
        </p:spPr>
        <p:txBody>
          <a:bodyPr wrap="square" rtlCol="0" anchor="b">
            <a:spAutoFit/>
          </a:bodyPr>
          <a:lstStyle/>
          <a:p>
            <a:pPr lvl="0">
              <a:defRPr/>
            </a:pPr>
            <a:r>
              <a:rPr lang="en-US" sz="1200" dirty="0">
                <a:solidFill>
                  <a:schemeClr val="tx2"/>
                </a:solidFill>
                <a:latin typeface="Calibri" panose="020F0502020204030204" pitchFamily="34" charset="0"/>
              </a:rPr>
              <a:t>For VIP to run, make sure you have </a:t>
            </a:r>
          </a:p>
          <a:p>
            <a:pPr lvl="0">
              <a:defRPr/>
            </a:pPr>
            <a:r>
              <a:rPr lang="en-US" sz="1200" dirty="0">
                <a:solidFill>
                  <a:schemeClr val="tx2"/>
                </a:solidFill>
                <a:latin typeface="Calibri" panose="020F0502020204030204" pitchFamily="34" charset="0"/>
              </a:rPr>
              <a:t>the Pool attached to a VIP + VIP attached to LB + LB attached to T1</a:t>
            </a:r>
          </a:p>
        </p:txBody>
      </p:sp>
      <p:pic>
        <p:nvPicPr>
          <p:cNvPr id="16" name="Picture 15">
            <a:extLst>
              <a:ext uri="{FF2B5EF4-FFF2-40B4-BE49-F238E27FC236}">
                <a16:creationId xmlns:a16="http://schemas.microsoft.com/office/drawing/2014/main" id="{92E231A3-7A77-4FB2-8CAF-92D018D80B0B}"/>
              </a:ext>
            </a:extLst>
          </p:cNvPr>
          <p:cNvPicPr>
            <a:picLocks noChangeAspect="1"/>
          </p:cNvPicPr>
          <p:nvPr/>
        </p:nvPicPr>
        <p:blipFill>
          <a:blip r:embed="rId2"/>
          <a:stretch>
            <a:fillRect/>
          </a:stretch>
        </p:blipFill>
        <p:spPr>
          <a:xfrm>
            <a:off x="579809" y="2764156"/>
            <a:ext cx="4194810" cy="2244090"/>
          </a:xfrm>
          <a:prstGeom prst="rect">
            <a:avLst/>
          </a:prstGeom>
          <a:ln w="12700">
            <a:solidFill>
              <a:schemeClr val="tx1"/>
            </a:solidFill>
          </a:ln>
        </p:spPr>
      </p:pic>
      <p:pic>
        <p:nvPicPr>
          <p:cNvPr id="17" name="Picture 16">
            <a:extLst>
              <a:ext uri="{FF2B5EF4-FFF2-40B4-BE49-F238E27FC236}">
                <a16:creationId xmlns:a16="http://schemas.microsoft.com/office/drawing/2014/main" id="{970D964F-7A9B-42F0-8197-D9D98388AC75}"/>
              </a:ext>
            </a:extLst>
          </p:cNvPr>
          <p:cNvPicPr>
            <a:picLocks noChangeAspect="1"/>
          </p:cNvPicPr>
          <p:nvPr/>
        </p:nvPicPr>
        <p:blipFill>
          <a:blip r:embed="rId3"/>
          <a:stretch>
            <a:fillRect/>
          </a:stretch>
        </p:blipFill>
        <p:spPr>
          <a:xfrm>
            <a:off x="4337009" y="3235084"/>
            <a:ext cx="4709160" cy="2933700"/>
          </a:xfrm>
          <a:prstGeom prst="rect">
            <a:avLst/>
          </a:prstGeom>
          <a:ln w="12700">
            <a:solidFill>
              <a:schemeClr val="tx1"/>
            </a:solidFill>
          </a:ln>
        </p:spPr>
      </p:pic>
      <p:pic>
        <p:nvPicPr>
          <p:cNvPr id="18" name="Picture 17">
            <a:extLst>
              <a:ext uri="{FF2B5EF4-FFF2-40B4-BE49-F238E27FC236}">
                <a16:creationId xmlns:a16="http://schemas.microsoft.com/office/drawing/2014/main" id="{00829E0D-78FF-4FDC-8F33-4744F812D4A5}"/>
              </a:ext>
            </a:extLst>
          </p:cNvPr>
          <p:cNvPicPr>
            <a:picLocks noChangeAspect="1"/>
          </p:cNvPicPr>
          <p:nvPr/>
        </p:nvPicPr>
        <p:blipFill>
          <a:blip r:embed="rId4"/>
          <a:stretch>
            <a:fillRect/>
          </a:stretch>
        </p:blipFill>
        <p:spPr>
          <a:xfrm>
            <a:off x="7286082" y="3727709"/>
            <a:ext cx="4773930" cy="2045970"/>
          </a:xfrm>
          <a:prstGeom prst="rect">
            <a:avLst/>
          </a:prstGeom>
          <a:ln w="12700">
            <a:solidFill>
              <a:schemeClr val="tx1"/>
            </a:solidFill>
          </a:ln>
        </p:spPr>
      </p:pic>
      <p:cxnSp>
        <p:nvCxnSpPr>
          <p:cNvPr id="13" name="Straight Arrow Connector 12">
            <a:extLst>
              <a:ext uri="{FF2B5EF4-FFF2-40B4-BE49-F238E27FC236}">
                <a16:creationId xmlns:a16="http://schemas.microsoft.com/office/drawing/2014/main" id="{BF25D9EF-6870-4F07-A885-B85126276A4B}"/>
              </a:ext>
            </a:extLst>
          </p:cNvPr>
          <p:cNvCxnSpPr>
            <a:cxnSpLocks/>
          </p:cNvCxnSpPr>
          <p:nvPr/>
        </p:nvCxnSpPr>
        <p:spPr bwMode="gray">
          <a:xfrm>
            <a:off x="10120074" y="2615520"/>
            <a:ext cx="1452246" cy="2642279"/>
          </a:xfrm>
          <a:prstGeom prst="straightConnector1">
            <a:avLst/>
          </a:prstGeom>
          <a:ln w="25400">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pic>
        <p:nvPicPr>
          <p:cNvPr id="19" name="Picture 18">
            <a:extLst>
              <a:ext uri="{FF2B5EF4-FFF2-40B4-BE49-F238E27FC236}">
                <a16:creationId xmlns:a16="http://schemas.microsoft.com/office/drawing/2014/main" id="{9EBADFD0-A6E6-4E86-8993-C384FDE1F092}"/>
              </a:ext>
            </a:extLst>
          </p:cNvPr>
          <p:cNvPicPr>
            <a:picLocks noChangeAspect="1"/>
          </p:cNvPicPr>
          <p:nvPr/>
        </p:nvPicPr>
        <p:blipFill>
          <a:blip r:embed="rId5"/>
          <a:stretch>
            <a:fillRect/>
          </a:stretch>
        </p:blipFill>
        <p:spPr>
          <a:xfrm>
            <a:off x="9090117" y="2080177"/>
            <a:ext cx="2905125" cy="2309813"/>
          </a:xfrm>
          <a:prstGeom prst="rect">
            <a:avLst/>
          </a:prstGeom>
          <a:ln w="12700">
            <a:solidFill>
              <a:schemeClr val="tx1"/>
            </a:solidFill>
          </a:ln>
        </p:spPr>
      </p:pic>
      <p:sp>
        <p:nvSpPr>
          <p:cNvPr id="20" name="Rectangle 19">
            <a:extLst>
              <a:ext uri="{FF2B5EF4-FFF2-40B4-BE49-F238E27FC236}">
                <a16:creationId xmlns:a16="http://schemas.microsoft.com/office/drawing/2014/main" id="{FDF1570B-3B5C-4C9A-AE28-301D56BBC75A}"/>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1" name="Picture 20">
            <a:extLst>
              <a:ext uri="{FF2B5EF4-FFF2-40B4-BE49-F238E27FC236}">
                <a16:creationId xmlns:a16="http://schemas.microsoft.com/office/drawing/2014/main" id="{416071D0-0DBC-4484-8B3B-E72A7E397B4E}"/>
              </a:ext>
            </a:extLst>
          </p:cNvPr>
          <p:cNvPicPr>
            <a:picLocks noChangeAspect="1"/>
          </p:cNvPicPr>
          <p:nvPr/>
        </p:nvPicPr>
        <p:blipFill>
          <a:blip r:embed="rId6"/>
          <a:stretch>
            <a:fillRect/>
          </a:stretch>
        </p:blipFill>
        <p:spPr>
          <a:xfrm>
            <a:off x="7305074" y="195532"/>
            <a:ext cx="4751330" cy="1331482"/>
          </a:xfrm>
          <a:prstGeom prst="rect">
            <a:avLst/>
          </a:prstGeom>
        </p:spPr>
      </p:pic>
      <p:sp>
        <p:nvSpPr>
          <p:cNvPr id="15" name="TextBox 14">
            <a:extLst>
              <a:ext uri="{FF2B5EF4-FFF2-40B4-BE49-F238E27FC236}">
                <a16:creationId xmlns:a16="http://schemas.microsoft.com/office/drawing/2014/main" id="{E41D796F-3C8D-FC4B-81A1-9C1F9E99F118}"/>
              </a:ext>
            </a:extLst>
          </p:cNvPr>
          <p:cNvSpPr txBox="1"/>
          <p:nvPr/>
        </p:nvSpPr>
        <p:spPr>
          <a:xfrm>
            <a:off x="371036" y="5292920"/>
            <a:ext cx="3453166" cy="646331"/>
          </a:xfrm>
          <a:prstGeom prst="rect">
            <a:avLst/>
          </a:prstGeom>
          <a:solidFill>
            <a:schemeClr val="bg1"/>
          </a:solidFill>
          <a:ln w="28575">
            <a:solidFill>
              <a:schemeClr val="tx1"/>
            </a:solidFill>
          </a:ln>
        </p:spPr>
        <p:txBody>
          <a:bodyPr wrap="square" rtlCol="0" anchor="b">
            <a:spAutoFit/>
          </a:bodyPr>
          <a:lstStyle/>
          <a:p>
            <a:pPr marL="171450" lvl="0" indent="-171450">
              <a:buFont typeface="Arial" panose="020B0604020202020204" pitchFamily="34" charset="0"/>
              <a:buChar char="•"/>
              <a:defRPr/>
            </a:pPr>
            <a:r>
              <a:rPr lang="en-US" sz="1200" dirty="0">
                <a:solidFill>
                  <a:schemeClr val="tx2"/>
                </a:solidFill>
                <a:latin typeface="Calibri" panose="020F0502020204030204" pitchFamily="34" charset="0"/>
              </a:rPr>
              <a:t>L4-VIP work at layer4 =&gt; don’t have HTTP (layer7) statistics</a:t>
            </a:r>
          </a:p>
          <a:p>
            <a:pPr marL="171450" lvl="0" indent="-171450">
              <a:buFont typeface="Arial" panose="020B0604020202020204" pitchFamily="34" charset="0"/>
              <a:buChar char="•"/>
              <a:defRPr/>
            </a:pPr>
            <a:r>
              <a:rPr lang="en-US" sz="1200" dirty="0">
                <a:solidFill>
                  <a:schemeClr val="tx2"/>
                </a:solidFill>
                <a:latin typeface="Calibri" panose="020F0502020204030204" pitchFamily="34" charset="0"/>
              </a:rPr>
              <a:t>Bytes Rate statistics are not supported on L4-VIP</a:t>
            </a:r>
          </a:p>
        </p:txBody>
      </p:sp>
    </p:spTree>
    <p:extLst>
      <p:ext uri="{BB962C8B-B14F-4D97-AF65-F5344CB8AC3E}">
        <p14:creationId xmlns:p14="http://schemas.microsoft.com/office/powerpoint/2010/main" val="3697530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Real Time Statistics of Layer4 VIP</a:t>
            </a:r>
          </a:p>
          <a:p>
            <a:pPr lvl="1"/>
            <a:r>
              <a:rPr lang="en-US" dirty="0"/>
              <a:t>Under Advanced Networking &amp; Security – Load Balancing – Virtual Servers</a:t>
            </a:r>
          </a:p>
          <a:p>
            <a:pPr lvl="2"/>
            <a:r>
              <a:rPr lang="en-US" dirty="0"/>
              <a:t>Select Virtual Server</a:t>
            </a:r>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Layer4 VIP Monitoring/Statistics (2/3)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Real Time Statistics</a:t>
            </a:r>
          </a:p>
        </p:txBody>
      </p:sp>
      <p:sp>
        <p:nvSpPr>
          <p:cNvPr id="12" name="TextBox 11">
            <a:extLst>
              <a:ext uri="{FF2B5EF4-FFF2-40B4-BE49-F238E27FC236}">
                <a16:creationId xmlns:a16="http://schemas.microsoft.com/office/drawing/2014/main" id="{E9D8CCFE-161E-4260-9885-0470F1592891}"/>
              </a:ext>
            </a:extLst>
          </p:cNvPr>
          <p:cNvSpPr txBox="1"/>
          <p:nvPr/>
        </p:nvSpPr>
        <p:spPr>
          <a:xfrm>
            <a:off x="9212976" y="6009226"/>
            <a:ext cx="2458813" cy="646331"/>
          </a:xfrm>
          <a:prstGeom prst="rect">
            <a:avLst/>
          </a:prstGeom>
          <a:solidFill>
            <a:schemeClr val="bg1"/>
          </a:solidFill>
          <a:ln w="28575">
            <a:solidFill>
              <a:srgbClr val="FF0000"/>
            </a:solidFill>
          </a:ln>
        </p:spPr>
        <p:txBody>
          <a:bodyPr wrap="square" rtlCol="0" anchor="b">
            <a:spAutoFit/>
          </a:bodyPr>
          <a:lstStyle/>
          <a:p>
            <a:pPr lvl="0">
              <a:defRPr/>
            </a:pPr>
            <a:r>
              <a:rPr lang="en-US" sz="1200" dirty="0">
                <a:solidFill>
                  <a:schemeClr val="tx2"/>
                </a:solidFill>
                <a:latin typeface="Calibri" panose="020F0502020204030204" pitchFamily="34" charset="0"/>
              </a:rPr>
              <a:t>For VIP to run, make sure you have </a:t>
            </a:r>
          </a:p>
          <a:p>
            <a:pPr lvl="0">
              <a:defRPr/>
            </a:pPr>
            <a:r>
              <a:rPr lang="en-US" sz="1200" dirty="0">
                <a:solidFill>
                  <a:schemeClr val="tx2"/>
                </a:solidFill>
                <a:latin typeface="Calibri" panose="020F0502020204030204" pitchFamily="34" charset="0"/>
              </a:rPr>
              <a:t>the Pool attached to a VIP + VIP attached to LB + LB attached to T1</a:t>
            </a:r>
          </a:p>
        </p:txBody>
      </p:sp>
      <p:sp>
        <p:nvSpPr>
          <p:cNvPr id="20" name="Rectangle 19">
            <a:extLst>
              <a:ext uri="{FF2B5EF4-FFF2-40B4-BE49-F238E27FC236}">
                <a16:creationId xmlns:a16="http://schemas.microsoft.com/office/drawing/2014/main" id="{FDF1570B-3B5C-4C9A-AE28-301D56BBC75A}"/>
              </a:ext>
            </a:extLst>
          </p:cNvPr>
          <p:cNvSpPr/>
          <p:nvPr/>
        </p:nvSpPr>
        <p:spPr>
          <a:xfrm>
            <a:off x="7196254" y="130175"/>
            <a:ext cx="4728954" cy="147002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1" name="Picture 20">
            <a:extLst>
              <a:ext uri="{FF2B5EF4-FFF2-40B4-BE49-F238E27FC236}">
                <a16:creationId xmlns:a16="http://schemas.microsoft.com/office/drawing/2014/main" id="{416071D0-0DBC-4484-8B3B-E72A7E397B4E}"/>
              </a:ext>
            </a:extLst>
          </p:cNvPr>
          <p:cNvPicPr>
            <a:picLocks noChangeAspect="1"/>
          </p:cNvPicPr>
          <p:nvPr/>
        </p:nvPicPr>
        <p:blipFill>
          <a:blip r:embed="rId2"/>
          <a:stretch>
            <a:fillRect/>
          </a:stretch>
        </p:blipFill>
        <p:spPr>
          <a:xfrm>
            <a:off x="7305074" y="195532"/>
            <a:ext cx="4751330" cy="1331482"/>
          </a:xfrm>
          <a:prstGeom prst="rect">
            <a:avLst/>
          </a:prstGeom>
        </p:spPr>
      </p:pic>
      <p:pic>
        <p:nvPicPr>
          <p:cNvPr id="2" name="Picture 1">
            <a:extLst>
              <a:ext uri="{FF2B5EF4-FFF2-40B4-BE49-F238E27FC236}">
                <a16:creationId xmlns:a16="http://schemas.microsoft.com/office/drawing/2014/main" id="{4842DDF8-E0C8-449A-BD36-462E268BEA44}"/>
              </a:ext>
            </a:extLst>
          </p:cNvPr>
          <p:cNvPicPr>
            <a:picLocks noChangeAspect="1"/>
          </p:cNvPicPr>
          <p:nvPr/>
        </p:nvPicPr>
        <p:blipFill>
          <a:blip r:embed="rId3"/>
          <a:stretch>
            <a:fillRect/>
          </a:stretch>
        </p:blipFill>
        <p:spPr>
          <a:xfrm>
            <a:off x="3275583" y="2646680"/>
            <a:ext cx="5050732" cy="4008877"/>
          </a:xfrm>
          <a:prstGeom prst="rect">
            <a:avLst/>
          </a:prstGeom>
        </p:spPr>
      </p:pic>
      <p:sp>
        <p:nvSpPr>
          <p:cNvPr id="14" name="TextBox 13">
            <a:extLst>
              <a:ext uri="{FF2B5EF4-FFF2-40B4-BE49-F238E27FC236}">
                <a16:creationId xmlns:a16="http://schemas.microsoft.com/office/drawing/2014/main" id="{9F2B8A64-D7B0-44CB-AB4C-F34B53D3E331}"/>
              </a:ext>
            </a:extLst>
          </p:cNvPr>
          <p:cNvSpPr txBox="1"/>
          <p:nvPr/>
        </p:nvSpPr>
        <p:spPr>
          <a:xfrm>
            <a:off x="9212976" y="2468297"/>
            <a:ext cx="1772417"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Real Time Statistics available on Advanced UI.</a:t>
            </a:r>
          </a:p>
        </p:txBody>
      </p:sp>
      <p:cxnSp>
        <p:nvCxnSpPr>
          <p:cNvPr id="15" name="Straight Arrow Connector 14">
            <a:extLst>
              <a:ext uri="{FF2B5EF4-FFF2-40B4-BE49-F238E27FC236}">
                <a16:creationId xmlns:a16="http://schemas.microsoft.com/office/drawing/2014/main" id="{8FC9E6C7-D5DC-485B-8DE4-25944D63C242}"/>
              </a:ext>
            </a:extLst>
          </p:cNvPr>
          <p:cNvCxnSpPr>
            <a:cxnSpLocks/>
            <a:stCxn id="14" idx="1"/>
          </p:cNvCxnSpPr>
          <p:nvPr/>
        </p:nvCxnSpPr>
        <p:spPr bwMode="gray">
          <a:xfrm flipH="1">
            <a:off x="6128238" y="2668352"/>
            <a:ext cx="3084738" cy="73437"/>
          </a:xfrm>
          <a:prstGeom prst="straightConnector1">
            <a:avLst/>
          </a:prstGeom>
          <a:ln w="25400">
            <a:solidFill>
              <a:srgbClr val="FF0000"/>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C018635D-6DD8-4814-AB56-A62E490ADB41}"/>
              </a:ext>
            </a:extLst>
          </p:cNvPr>
          <p:cNvSpPr/>
          <p:nvPr/>
        </p:nvSpPr>
        <p:spPr>
          <a:xfrm>
            <a:off x="5042389" y="3609242"/>
            <a:ext cx="3209192" cy="3016296"/>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Tree>
    <p:extLst>
      <p:ext uri="{BB962C8B-B14F-4D97-AF65-F5344CB8AC3E}">
        <p14:creationId xmlns:p14="http://schemas.microsoft.com/office/powerpoint/2010/main" val="1503779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D204091-C49F-4785-9A3F-D44C89152143}"/>
              </a:ext>
            </a:extLst>
          </p:cNvPr>
          <p:cNvGraphicFramePr>
            <a:graphicFrameLocks/>
          </p:cNvGraphicFramePr>
          <p:nvPr>
            <p:extLst>
              <p:ext uri="{D42A27DB-BD31-4B8C-83A1-F6EECF244321}">
                <p14:modId xmlns:p14="http://schemas.microsoft.com/office/powerpoint/2010/main" val="229954633"/>
              </p:ext>
            </p:extLst>
          </p:nvPr>
        </p:nvGraphicFramePr>
        <p:xfrm>
          <a:off x="475757" y="1873429"/>
          <a:ext cx="9753600" cy="4389120"/>
        </p:xfrm>
        <a:graphic>
          <a:graphicData uri="http://schemas.openxmlformats.org/drawingml/2006/table">
            <a:tbl>
              <a:tblPr bandRow="1">
                <a:tableStyleId>{7E9639D4-E3E2-4D34-9284-5A2195B3D0D7}</a:tableStyleId>
              </a:tblPr>
              <a:tblGrid>
                <a:gridCol w="1234457">
                  <a:extLst>
                    <a:ext uri="{9D8B030D-6E8A-4147-A177-3AD203B41FA5}">
                      <a16:colId xmlns:a16="http://schemas.microsoft.com/office/drawing/2014/main" val="20000"/>
                    </a:ext>
                  </a:extLst>
                </a:gridCol>
                <a:gridCol w="8519143">
                  <a:extLst>
                    <a:ext uri="{9D8B030D-6E8A-4147-A177-3AD203B41FA5}">
                      <a16:colId xmlns:a16="http://schemas.microsoft.com/office/drawing/2014/main" val="20001"/>
                    </a:ext>
                  </a:extLst>
                </a:gridCol>
              </a:tblGrid>
              <a:tr h="548640">
                <a:tc>
                  <a:txBody>
                    <a:bodyPr/>
                    <a:lstStyle/>
                    <a:p>
                      <a:pPr algn="r"/>
                      <a:r>
                        <a:rPr lang="en-US" sz="1800" b="0" i="0" noProof="0" dirty="0">
                          <a:solidFill>
                            <a:schemeClr val="accent1"/>
                          </a:solidFill>
                          <a:latin typeface="Calibri" panose="020F0502020204030204" pitchFamily="34" charset="0"/>
                        </a:rPr>
                        <a:t>1</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LB Deployment Modes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0"/>
                  </a:ext>
                </a:extLst>
              </a:tr>
              <a:tr h="548640">
                <a:tc>
                  <a:txBody>
                    <a:bodyPr/>
                    <a:lstStyle/>
                    <a:p>
                      <a:pPr algn="r"/>
                      <a:r>
                        <a:rPr lang="en-US" sz="1800" b="0" i="0" noProof="0" dirty="0">
                          <a:solidFill>
                            <a:schemeClr val="accent1"/>
                          </a:solidFill>
                          <a:latin typeface="Calibri" panose="020F0502020204030204" pitchFamily="34" charset="0"/>
                        </a:rPr>
                        <a:t>2</a:t>
                      </a: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Monitors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1"/>
                  </a:ext>
                </a:extLst>
              </a:tr>
              <a:tr h="548640">
                <a:tc>
                  <a:txBody>
                    <a:bodyPr/>
                    <a:lstStyle/>
                    <a:p>
                      <a:pPr algn="r"/>
                      <a:r>
                        <a:rPr lang="fr-FR" sz="1800" b="0" i="0" noProof="0" dirty="0">
                          <a:solidFill>
                            <a:schemeClr val="accent1"/>
                          </a:solidFill>
                          <a:latin typeface="Calibri" panose="020F0502020204030204" pitchFamily="34" charset="0"/>
                        </a:rPr>
                        <a:t>3</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Server Pools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3"/>
                  </a:ext>
                </a:extLst>
              </a:tr>
              <a:tr h="548640">
                <a:tc>
                  <a:txBody>
                    <a:bodyPr/>
                    <a:lstStyle/>
                    <a:p>
                      <a:pPr algn="r"/>
                      <a:r>
                        <a:rPr lang="fr-FR" sz="1800" b="0" i="0" noProof="0" dirty="0">
                          <a:solidFill>
                            <a:schemeClr val="accent1"/>
                          </a:solidFill>
                          <a:latin typeface="Calibri" panose="020F0502020204030204" pitchFamily="34" charset="0"/>
                        </a:rPr>
                        <a:t>4</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tx1"/>
                          </a:solidFill>
                          <a:latin typeface="Calibri" panose="020F0502020204030204" pitchFamily="34" charset="0"/>
                        </a:rPr>
                        <a:t>Layer4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4"/>
                  </a:ext>
                </a:extLst>
              </a:tr>
              <a:tr h="548640">
                <a:tc>
                  <a:txBody>
                    <a:bodyPr/>
                    <a:lstStyle/>
                    <a:p>
                      <a:pPr algn="r"/>
                      <a:r>
                        <a:rPr lang="fr-FR" sz="1800" b="0" i="0" noProof="0" dirty="0">
                          <a:solidFill>
                            <a:schemeClr val="accent1"/>
                          </a:solidFill>
                          <a:latin typeface="Calibri" panose="020F0502020204030204" pitchFamily="34" charset="0"/>
                        </a:rPr>
                        <a:t>5</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solidFill>
                            <a:schemeClr val="accent1"/>
                          </a:solidFill>
                          <a:latin typeface="Calibri" panose="020F0502020204030204" pitchFamily="34" charset="0"/>
                        </a:rPr>
                        <a:t>Layer7 HTTP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125269716"/>
                  </a:ext>
                </a:extLst>
              </a:tr>
              <a:tr h="548640">
                <a:tc>
                  <a:txBody>
                    <a:bodyPr/>
                    <a:lstStyle/>
                    <a:p>
                      <a:pPr algn="r"/>
                      <a:r>
                        <a:rPr lang="fr-FR" sz="1800" b="0" i="0" noProof="0" dirty="0">
                          <a:solidFill>
                            <a:schemeClr val="accent1"/>
                          </a:solidFill>
                          <a:latin typeface="Calibri" panose="020F0502020204030204" pitchFamily="34" charset="0"/>
                        </a:rPr>
                        <a:t>6</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algn="l"/>
                      <a:r>
                        <a:rPr lang="en-US" sz="1800" b="0" i="0" noProof="0" dirty="0">
                          <a:latin typeface="Calibri" panose="020F0502020204030204" pitchFamily="34" charset="0"/>
                        </a:rPr>
                        <a:t>Layer7 HTTPS VIP</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326987232"/>
                  </a:ext>
                </a:extLst>
              </a:tr>
              <a:tr h="548640">
                <a:tc>
                  <a:txBody>
                    <a:bodyPr/>
                    <a:lstStyle/>
                    <a:p>
                      <a:pPr algn="r"/>
                      <a:r>
                        <a:rPr lang="fr-FR" sz="1800" b="0" i="0" noProof="0" dirty="0">
                          <a:solidFill>
                            <a:schemeClr val="accent1"/>
                          </a:solidFill>
                          <a:latin typeface="Calibri" panose="020F0502020204030204" pitchFamily="34" charset="0"/>
                        </a:rPr>
                        <a:t>7</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i="0" noProof="0" dirty="0">
                          <a:latin typeface="Calibri" panose="020F0502020204030204" pitchFamily="34" charset="0"/>
                        </a:rPr>
                        <a:t>LB Rules (HTTP or HTTPS)</a:t>
                      </a: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2270849694"/>
                  </a:ext>
                </a:extLst>
              </a:tr>
              <a:tr h="548640">
                <a:tc>
                  <a:txBody>
                    <a:bodyPr/>
                    <a:lstStyle/>
                    <a:p>
                      <a:pPr algn="r"/>
                      <a:r>
                        <a:rPr lang="fr-FR" sz="1800" b="0" i="0" noProof="0" dirty="0">
                          <a:solidFill>
                            <a:schemeClr val="accent1"/>
                          </a:solidFill>
                          <a:latin typeface="Calibri" panose="020F0502020204030204" pitchFamily="34" charset="0"/>
                        </a:rPr>
                        <a:t>8</a:t>
                      </a:r>
                      <a:endParaRPr lang="en-US" sz="1800" b="0" i="0" noProof="0" dirty="0">
                        <a:solidFill>
                          <a:schemeClr val="accent1"/>
                        </a:solidFill>
                        <a:latin typeface="Calibri" panose="020F0502020204030204" pitchFamily="34" charset="0"/>
                      </a:endParaRPr>
                    </a:p>
                  </a:txBody>
                  <a:tcPr marL="182784" marR="182784" marT="137160" marB="137160" anchor="ctr">
                    <a:lnL w="12700" cap="flat" cmpd="sng" algn="ctr">
                      <a:noFill/>
                      <a:prstDash val="solid"/>
                      <a:round/>
                      <a:headEnd type="none" w="med" len="med"/>
                      <a:tailEnd type="none" w="med" len="med"/>
                    </a:lnL>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b="0" i="0" noProof="0" dirty="0">
                          <a:latin typeface="Calibri" panose="020F0502020204030204" pitchFamily="34" charset="0"/>
                        </a:rPr>
                        <a:t>Troubleshooting</a:t>
                      </a:r>
                      <a:endParaRPr lang="en-US" sz="1800" b="0" i="0" noProof="0" dirty="0">
                        <a:latin typeface="Calibri" panose="020F0502020204030204" pitchFamily="34" charset="0"/>
                      </a:endParaRPr>
                    </a:p>
                  </a:txBody>
                  <a:tcPr marL="365570" marR="182784" marT="137160" marB="137160" anchor="ctr">
                    <a:lnR w="12700" cap="flat" cmpd="sng" algn="ctr">
                      <a:noFill/>
                      <a:prstDash val="solid"/>
                      <a:round/>
                      <a:headEnd type="none" w="med" len="med"/>
                      <a:tailEnd type="none" w="med" len="med"/>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446266231"/>
                  </a:ext>
                </a:extLst>
              </a:tr>
            </a:tbl>
          </a:graphicData>
        </a:graphic>
      </p:graphicFrame>
    </p:spTree>
    <p:extLst>
      <p:ext uri="{BB962C8B-B14F-4D97-AF65-F5344CB8AC3E}">
        <p14:creationId xmlns:p14="http://schemas.microsoft.com/office/powerpoint/2010/main" val="926130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2BEC417-27A4-4507-BE74-DBF291087A13}"/>
              </a:ext>
            </a:extLst>
          </p:cNvPr>
          <p:cNvSpPr>
            <a:spLocks noGrp="1"/>
          </p:cNvSpPr>
          <p:nvPr>
            <p:ph type="body" sz="quarter" idx="23"/>
          </p:nvPr>
        </p:nvSpPr>
        <p:spPr>
          <a:xfrm>
            <a:off x="2894013" y="1392216"/>
            <a:ext cx="5060524" cy="4322783"/>
          </a:xfrm>
        </p:spPr>
        <p:txBody>
          <a:bodyPr/>
          <a:lstStyle/>
          <a:p>
            <a:r>
              <a:rPr lang="en-US" dirty="0"/>
              <a:t>5. Layer7 HTTP VIP</a:t>
            </a:r>
          </a:p>
          <a:p>
            <a:pPr marL="342900" lvl="1" indent="-342900">
              <a:buFont typeface="Arial" panose="020B0604020202020204" pitchFamily="34" charset="0"/>
              <a:buChar char="•"/>
            </a:pPr>
            <a:r>
              <a:rPr lang="en-US" dirty="0"/>
              <a:t>Layer7 HTTP VIP Packet Flow</a:t>
            </a:r>
          </a:p>
          <a:p>
            <a:pPr marL="685800" lvl="2" indent="-342900">
              <a:buFont typeface="Arial" panose="020B0604020202020204" pitchFamily="34" charset="0"/>
              <a:buChar char="•"/>
            </a:pPr>
            <a:r>
              <a:rPr lang="en-US" sz="1600" dirty="0"/>
              <a:t>Transparent (No SNAT)</a:t>
            </a:r>
          </a:p>
          <a:p>
            <a:pPr marL="685800" lvl="2" indent="-342900">
              <a:buFont typeface="Arial" panose="020B0604020202020204" pitchFamily="34" charset="0"/>
              <a:buChar char="•"/>
            </a:pPr>
            <a:r>
              <a:rPr lang="en-US" sz="1600" dirty="0"/>
              <a:t>LB-SNAT (Automap or IP Pool)</a:t>
            </a:r>
          </a:p>
          <a:p>
            <a:pPr marL="685800" lvl="2" indent="-342900">
              <a:buFont typeface="Arial" panose="020B0604020202020204" pitchFamily="34" charset="0"/>
              <a:buChar char="•"/>
            </a:pPr>
            <a:endParaRPr lang="en-US" sz="1600" dirty="0"/>
          </a:p>
          <a:p>
            <a:pPr marL="342900" lvl="1" indent="-342900">
              <a:buFont typeface="Arial" panose="020B0604020202020204" pitchFamily="34" charset="0"/>
              <a:buChar char="•"/>
            </a:pPr>
            <a:r>
              <a:rPr lang="en-US" dirty="0"/>
              <a:t>Layer7 HTTP VIP Configuration</a:t>
            </a:r>
          </a:p>
          <a:p>
            <a:pPr marL="685800" lvl="2" indent="-342900">
              <a:buFont typeface="Arial" panose="020B0604020202020204" pitchFamily="34" charset="0"/>
              <a:buChar char="•"/>
            </a:pPr>
            <a:r>
              <a:rPr lang="en-US" sz="1600" dirty="0"/>
              <a:t>Minimum Configuration</a:t>
            </a:r>
          </a:p>
          <a:p>
            <a:pPr marL="914400" lvl="2" indent="-342900">
              <a:buFont typeface="Arial" panose="020B0604020202020204" pitchFamily="34" charset="0"/>
              <a:buChar char="•"/>
            </a:pPr>
            <a:r>
              <a:rPr lang="en-US" sz="1600" dirty="0"/>
              <a:t>HTTP Profile</a:t>
            </a:r>
          </a:p>
          <a:p>
            <a:pPr marL="914400" lvl="2" indent="-342900">
              <a:buFont typeface="Arial" panose="020B0604020202020204" pitchFamily="34" charset="0"/>
              <a:buChar char="•"/>
            </a:pPr>
            <a:r>
              <a:rPr lang="en-US" sz="1600" dirty="0"/>
              <a:t>Virtual Server L7 HTTP</a:t>
            </a:r>
          </a:p>
          <a:p>
            <a:pPr marL="685800" lvl="2" indent="-342900">
              <a:buFont typeface="Arial" panose="020B0604020202020204" pitchFamily="34" charset="0"/>
              <a:buChar char="•"/>
            </a:pPr>
            <a:r>
              <a:rPr lang="en-US" sz="1600" dirty="0"/>
              <a:t>Persistence</a:t>
            </a:r>
          </a:p>
          <a:p>
            <a:pPr marL="914400" lvl="2" indent="-342900">
              <a:buFont typeface="Arial" panose="020B0604020202020204" pitchFamily="34" charset="0"/>
              <a:buChar char="•"/>
            </a:pPr>
            <a:r>
              <a:rPr lang="en-US" sz="1600" dirty="0"/>
              <a:t>Source-IP Persistence</a:t>
            </a:r>
          </a:p>
          <a:p>
            <a:pPr marL="914400" lvl="2" indent="-342900">
              <a:buFont typeface="Arial" panose="020B0604020202020204" pitchFamily="34" charset="0"/>
              <a:buChar char="•"/>
            </a:pPr>
            <a:r>
              <a:rPr lang="en-US" sz="1600" dirty="0"/>
              <a:t>Cookie Persistence</a:t>
            </a:r>
          </a:p>
          <a:p>
            <a:pPr marL="914400" lvl="2" indent="-342900">
              <a:buFont typeface="Arial" panose="020B0604020202020204" pitchFamily="34" charset="0"/>
              <a:buChar char="•"/>
            </a:pPr>
            <a:r>
              <a:rPr lang="en-US" sz="1600" dirty="0"/>
              <a:t>Generic Persistence</a:t>
            </a:r>
          </a:p>
          <a:p>
            <a:pPr marL="685800" lvl="2" indent="-342900">
              <a:buFont typeface="Arial" panose="020B0604020202020204" pitchFamily="34" charset="0"/>
              <a:buChar char="•"/>
            </a:pPr>
            <a:r>
              <a:rPr lang="en-US" sz="1600" dirty="0"/>
              <a:t>Other configuration </a:t>
            </a:r>
          </a:p>
          <a:p>
            <a:pPr marL="914400" lvl="2" indent="-342900">
              <a:buFont typeface="Arial" panose="020B0604020202020204" pitchFamily="34" charset="0"/>
              <a:buChar char="•"/>
            </a:pPr>
            <a:r>
              <a:rPr lang="en-US" sz="1600" dirty="0"/>
              <a:t>X-Forwarded-For header (Client IP@ injected in http header)</a:t>
            </a:r>
          </a:p>
          <a:p>
            <a:pPr marL="914400" lvl="2" indent="-342900">
              <a:buFont typeface="Arial" panose="020B0604020202020204" pitchFamily="34" charset="0"/>
              <a:buChar char="•"/>
            </a:pPr>
            <a:r>
              <a:rPr lang="en-US" sz="1600" dirty="0"/>
              <a:t>Redirect Clients to HTTPS</a:t>
            </a:r>
          </a:p>
          <a:p>
            <a:pPr marL="914400" lvl="2" indent="-342900">
              <a:buFont typeface="Arial" panose="020B0604020202020204" pitchFamily="34" charset="0"/>
              <a:buChar char="•"/>
            </a:pPr>
            <a:r>
              <a:rPr lang="en-US" sz="1600" dirty="0"/>
              <a:t>NTLM Authentication / Server Keep-Alive</a:t>
            </a:r>
          </a:p>
          <a:p>
            <a:pPr marL="342900" lvl="1" indent="-342900">
              <a:buFont typeface="Arial" panose="020B0604020202020204" pitchFamily="34" charset="0"/>
              <a:buChar char="•"/>
            </a:pPr>
            <a:endParaRPr lang="en-US" dirty="0"/>
          </a:p>
        </p:txBody>
      </p:sp>
      <p:sp>
        <p:nvSpPr>
          <p:cNvPr id="3" name="Text Placeholder 1">
            <a:extLst>
              <a:ext uri="{FF2B5EF4-FFF2-40B4-BE49-F238E27FC236}">
                <a16:creationId xmlns:a16="http://schemas.microsoft.com/office/drawing/2014/main" id="{899C9E76-E425-47EA-A59C-883FC653D45C}"/>
              </a:ext>
            </a:extLst>
          </p:cNvPr>
          <p:cNvSpPr txBox="1">
            <a:spLocks/>
          </p:cNvSpPr>
          <p:nvPr/>
        </p:nvSpPr>
        <p:spPr>
          <a:xfrm>
            <a:off x="7596111" y="1392216"/>
            <a:ext cx="4592714" cy="4322783"/>
          </a:xfrm>
          <a:prstGeom prst="rect">
            <a:avLst/>
          </a:prstGeom>
        </p:spPr>
        <p:txBody>
          <a:bodyPr vert="horz" lIns="0" tIns="0" rIns="0" bIns="0" rtlCol="0" anchor="t">
            <a:noAutofit/>
          </a:bodyPr>
          <a:lstStyle>
            <a:lvl1pPr marL="0" indent="0" algn="l" defTabSz="914400" rtl="0" eaLnBrk="1" latinLnBrk="0" hangingPunct="1">
              <a:lnSpc>
                <a:spcPct val="100000"/>
              </a:lnSpc>
              <a:spcBef>
                <a:spcPts val="1800"/>
              </a:spcBef>
              <a:buClr>
                <a:schemeClr val="accent2"/>
              </a:buClr>
              <a:buSzPct val="90000"/>
              <a:buFont typeface="Open Sans" panose="020B0606030504020204" pitchFamily="34" charset="0"/>
              <a:buChar char="​"/>
              <a:defRPr sz="2000" kern="1200">
                <a:solidFill>
                  <a:schemeClr val="accent2"/>
                </a:solidFill>
                <a:latin typeface="+mn-lt"/>
                <a:ea typeface="+mn-ea"/>
                <a:cs typeface="+mn-cs"/>
              </a:defRPr>
            </a:lvl1pPr>
            <a:lvl2pPr marL="0" indent="0" algn="l" defTabSz="914400" rtl="0" eaLnBrk="1" latinLnBrk="0" hangingPunct="1">
              <a:lnSpc>
                <a:spcPct val="100000"/>
              </a:lnSpc>
              <a:spcBef>
                <a:spcPts val="6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2pPr>
            <a:lvl3pPr marL="342900" indent="0" algn="l" defTabSz="914400" rtl="0" eaLnBrk="1" latinLnBrk="0" hangingPunct="1">
              <a:lnSpc>
                <a:spcPct val="100000"/>
              </a:lnSpc>
              <a:spcBef>
                <a:spcPts val="300"/>
              </a:spcBef>
              <a:spcAft>
                <a:spcPts val="0"/>
              </a:spcAft>
              <a:buClr>
                <a:schemeClr val="tx2"/>
              </a:buClr>
              <a:buSzPct val="90000"/>
              <a:buFont typeface="Open Sans" panose="020B0606030504020204" pitchFamily="34" charset="0"/>
              <a:buNone/>
              <a:defRPr sz="1800" kern="1200">
                <a:solidFill>
                  <a:schemeClr val="tx2"/>
                </a:solidFill>
                <a:latin typeface="+mn-lt"/>
                <a:ea typeface="+mn-ea"/>
                <a:cs typeface="+mn-cs"/>
              </a:defRPr>
            </a:lvl3pPr>
            <a:lvl4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tabLst/>
              <a:defRPr sz="1800" kern="1200">
                <a:solidFill>
                  <a:schemeClr val="tx2"/>
                </a:solidFill>
                <a:latin typeface="+mn-lt"/>
                <a:ea typeface="+mn-ea"/>
                <a:cs typeface="+mn-cs"/>
              </a:defRPr>
            </a:lvl4pPr>
            <a:lvl5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tabLst/>
              <a:defRPr sz="1800" kern="1200">
                <a:solidFill>
                  <a:schemeClr val="tx2"/>
                </a:solidFill>
                <a:latin typeface="+mn-lt"/>
                <a:ea typeface="+mn-ea"/>
                <a:cs typeface="+mn-cs"/>
              </a:defRPr>
            </a:lvl5pPr>
            <a:lvl6pPr marL="342900" indent="0" algn="l" defTabSz="914400" rtl="0" eaLnBrk="1" latinLnBrk="0" hangingPunct="1">
              <a:lnSpc>
                <a:spcPct val="100000"/>
              </a:lnSpc>
              <a:spcBef>
                <a:spcPts val="18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6pPr>
            <a:lvl7pPr marL="342900" indent="0" algn="l" defTabSz="914400" rtl="0" eaLnBrk="1" latinLnBrk="0" hangingPunct="1">
              <a:lnSpc>
                <a:spcPct val="100000"/>
              </a:lnSpc>
              <a:spcBef>
                <a:spcPts val="3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7pPr>
            <a:lvl8pPr marL="342900" indent="0" algn="l" defTabSz="914400" rtl="0" eaLnBrk="1" latinLnBrk="0" hangingPunct="1">
              <a:lnSpc>
                <a:spcPct val="90000"/>
              </a:lnSpc>
              <a:spcBef>
                <a:spcPts val="6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8pPr>
            <a:lvl9pPr marL="342900" indent="0" algn="l" defTabSz="914400" rtl="0" eaLnBrk="1" latinLnBrk="0" hangingPunct="1">
              <a:lnSpc>
                <a:spcPct val="100000"/>
              </a:lnSpc>
              <a:spcBef>
                <a:spcPts val="1800"/>
              </a:spcBef>
              <a:buClr>
                <a:schemeClr val="tx2"/>
              </a:buClr>
              <a:buSzPct val="90000"/>
              <a:buFont typeface="Open Sans" panose="020B0606030504020204" pitchFamily="34" charset="0"/>
              <a:buChar char="​"/>
              <a:defRPr sz="1800" kern="1200">
                <a:solidFill>
                  <a:schemeClr val="tx2"/>
                </a:solidFill>
                <a:latin typeface="+mn-lt"/>
                <a:ea typeface="+mn-ea"/>
                <a:cs typeface="+mn-cs"/>
              </a:defRPr>
            </a:lvl9pPr>
          </a:lstStyle>
          <a:p>
            <a:r>
              <a:rPr lang="en-US" dirty="0">
                <a:latin typeface="Calibri" panose="020F0502020204030204" pitchFamily="34" charset="0"/>
              </a:rPr>
              <a:t> </a:t>
            </a:r>
          </a:p>
          <a:p>
            <a:pPr marL="342900" lvl="1" indent="-342900">
              <a:buFont typeface="Arial" panose="020B0604020202020204" pitchFamily="34" charset="0"/>
              <a:buChar char="•"/>
            </a:pPr>
            <a:endParaRPr lang="en-US" dirty="0">
              <a:latin typeface="Calibri" panose="020F0502020204030204" pitchFamily="34" charset="0"/>
            </a:endParaRPr>
          </a:p>
          <a:p>
            <a:pPr marL="685800" lvl="2" indent="-342900">
              <a:buFont typeface="Arial" panose="020B0604020202020204" pitchFamily="34" charset="0"/>
              <a:buChar char="•"/>
            </a:pPr>
            <a:endParaRPr lang="en-US" sz="1600" dirty="0">
              <a:latin typeface="Calibri" panose="020F0502020204030204" pitchFamily="34" charset="0"/>
            </a:endParaRPr>
          </a:p>
          <a:p>
            <a:pPr marL="685800" lvl="2" indent="-342900">
              <a:buFont typeface="Arial" panose="020B0604020202020204" pitchFamily="34" charset="0"/>
              <a:buChar char="•"/>
            </a:pPr>
            <a:endParaRPr lang="en-US" sz="1600" dirty="0">
              <a:latin typeface="Calibri" panose="020F0502020204030204" pitchFamily="34" charset="0"/>
            </a:endParaRPr>
          </a:p>
          <a:p>
            <a:pPr marL="685800" lvl="2" indent="-342900">
              <a:buFont typeface="Arial" panose="020B0604020202020204" pitchFamily="34" charset="0"/>
              <a:buChar char="•"/>
            </a:pPr>
            <a:endParaRPr lang="en-US" dirty="0">
              <a:latin typeface="Calibri" panose="020F0502020204030204" pitchFamily="34" charset="0"/>
            </a:endParaRPr>
          </a:p>
          <a:p>
            <a:pPr marL="342900" lvl="1" indent="-342900">
              <a:buFont typeface="Arial" panose="020B0604020202020204" pitchFamily="34" charset="0"/>
              <a:buChar char="•"/>
            </a:pPr>
            <a:r>
              <a:rPr lang="en-US" dirty="0">
                <a:latin typeface="Calibri" panose="020F0502020204030204" pitchFamily="34" charset="0"/>
              </a:rPr>
              <a:t>Layer7 HTTP VIP Configuration</a:t>
            </a:r>
          </a:p>
          <a:p>
            <a:pPr marL="685800" lvl="2" indent="-342900">
              <a:buFont typeface="Arial" panose="020B0604020202020204" pitchFamily="34" charset="0"/>
              <a:buChar char="•"/>
            </a:pPr>
            <a:r>
              <a:rPr lang="en-US" sz="1600" dirty="0">
                <a:latin typeface="Calibri" panose="020F0502020204030204" pitchFamily="34" charset="0"/>
              </a:rPr>
              <a:t>Other configuration </a:t>
            </a:r>
          </a:p>
          <a:p>
            <a:pPr marL="914400" lvl="2" indent="-342900">
              <a:buFont typeface="Arial" panose="020B0604020202020204" pitchFamily="34" charset="0"/>
              <a:buChar char="•"/>
            </a:pPr>
            <a:r>
              <a:rPr lang="en-US" sz="1600" dirty="0">
                <a:latin typeface="Calibri" panose="020F0502020204030204" pitchFamily="34" charset="0"/>
              </a:rPr>
              <a:t>Sorry Server Pool</a:t>
            </a:r>
          </a:p>
          <a:p>
            <a:pPr marL="914400" lvl="2" indent="-342900">
              <a:buFont typeface="Arial" panose="020B0604020202020204" pitchFamily="34" charset="0"/>
              <a:buChar char="•"/>
            </a:pPr>
            <a:r>
              <a:rPr lang="en-US" sz="1600" dirty="0">
                <a:latin typeface="Calibri" panose="020F0502020204030204" pitchFamily="34" charset="0"/>
              </a:rPr>
              <a:t>Connection Throttling/Rating </a:t>
            </a:r>
          </a:p>
          <a:p>
            <a:pPr marL="914400" lvl="2" indent="-342900">
              <a:buFont typeface="Arial" panose="020B0604020202020204" pitchFamily="34" charset="0"/>
              <a:buChar char="•"/>
            </a:pPr>
            <a:r>
              <a:rPr lang="en-US" sz="1600" dirty="0">
                <a:latin typeface="Calibri" panose="020F0502020204030204" pitchFamily="34" charset="0"/>
              </a:rPr>
              <a:t>Increase Response Header Size</a:t>
            </a:r>
          </a:p>
          <a:p>
            <a:pPr marL="914400" lvl="2" indent="-342900">
              <a:buFont typeface="Arial" panose="020B0604020202020204" pitchFamily="34" charset="0"/>
              <a:buChar char="•"/>
            </a:pPr>
            <a:r>
              <a:rPr lang="en-US" sz="1600" dirty="0">
                <a:latin typeface="Calibri" panose="020F0502020204030204" pitchFamily="34" charset="0"/>
              </a:rPr>
              <a:t>Response Buffering</a:t>
            </a:r>
          </a:p>
          <a:p>
            <a:pPr marL="914400" lvl="2" indent="-342900">
              <a:buFont typeface="Arial" panose="020B0604020202020204" pitchFamily="34" charset="0"/>
              <a:buChar char="•"/>
            </a:pPr>
            <a:r>
              <a:rPr lang="en-US" sz="1600" dirty="0">
                <a:latin typeface="Calibri" panose="020F0502020204030204" pitchFamily="34" charset="0"/>
              </a:rPr>
              <a:t>Access Log</a:t>
            </a:r>
          </a:p>
          <a:p>
            <a:pPr lvl="2"/>
            <a:endParaRPr lang="en-US" dirty="0">
              <a:latin typeface="Calibri" panose="020F0502020204030204" pitchFamily="34" charset="0"/>
            </a:endParaRPr>
          </a:p>
          <a:p>
            <a:pPr marL="342900" lvl="1" indent="-342900">
              <a:buFont typeface="Arial" panose="020B0604020202020204" pitchFamily="34" charset="0"/>
              <a:buChar char="•"/>
            </a:pPr>
            <a:r>
              <a:rPr lang="en-US" dirty="0">
                <a:latin typeface="Calibri" panose="020F0502020204030204" pitchFamily="34" charset="0"/>
              </a:rPr>
              <a:t>LB NSX Groups auto-created</a:t>
            </a:r>
          </a:p>
          <a:p>
            <a:pPr marL="685800" lvl="2" indent="-342900">
              <a:buFont typeface="Arial" panose="020B0604020202020204" pitchFamily="34" charset="0"/>
              <a:buChar char="•"/>
            </a:pPr>
            <a:endParaRPr lang="en-US" dirty="0">
              <a:latin typeface="Calibri" panose="020F0502020204030204" pitchFamily="34" charset="0"/>
            </a:endParaRPr>
          </a:p>
          <a:p>
            <a:pPr marL="342900" lvl="1" indent="-342900">
              <a:buFont typeface="Arial" panose="020B0604020202020204" pitchFamily="34" charset="0"/>
              <a:buChar char="•"/>
            </a:pPr>
            <a:r>
              <a:rPr lang="en-US" dirty="0">
                <a:latin typeface="Calibri" panose="020F0502020204030204" pitchFamily="34" charset="0"/>
              </a:rPr>
              <a:t>Layer7 HTTP VIP Monitoring/Statistics</a:t>
            </a:r>
          </a:p>
        </p:txBody>
      </p:sp>
    </p:spTree>
    <p:extLst>
      <p:ext uri="{BB962C8B-B14F-4D97-AF65-F5344CB8AC3E}">
        <p14:creationId xmlns:p14="http://schemas.microsoft.com/office/powerpoint/2010/main" val="3526008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Rounded Corners 100">
            <a:extLst>
              <a:ext uri="{FF2B5EF4-FFF2-40B4-BE49-F238E27FC236}">
                <a16:creationId xmlns:a16="http://schemas.microsoft.com/office/drawing/2014/main" id="{EF0F955B-D708-4612-8418-81CCBF5D970F}"/>
              </a:ext>
            </a:extLst>
          </p:cNvPr>
          <p:cNvSpPr/>
          <p:nvPr/>
        </p:nvSpPr>
        <p:spPr>
          <a:xfrm>
            <a:off x="145267" y="1787600"/>
            <a:ext cx="7436731" cy="3319657"/>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InLine</a:t>
            </a:r>
            <a:endParaRPr lang="en-US" sz="1400" dirty="0">
              <a:solidFill>
                <a:schemeClr val="tx1"/>
              </a:solidFill>
              <a:latin typeface="Calibri" panose="020F0502020204030204" pitchFamily="34" charset="0"/>
            </a:endParaRPr>
          </a:p>
        </p:txBody>
      </p:sp>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Packet Flow (1/2)</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Layer7 HTTP Load Balancing is done after Client TCP handshake + HTTP request.</a:t>
            </a:r>
          </a:p>
          <a:p>
            <a:pPr>
              <a:spcBef>
                <a:spcPts val="0"/>
              </a:spcBef>
              <a:buNone/>
            </a:pPr>
            <a:endParaRPr lang="en-US" sz="1600" dirty="0"/>
          </a:p>
          <a:p>
            <a:pPr>
              <a:spcBef>
                <a:spcPts val="0"/>
              </a:spcBef>
              <a:buNone/>
            </a:pPr>
            <a:r>
              <a:rPr lang="en-US" sz="1600" dirty="0"/>
              <a:t>By default on the server side, each TCP connection is closed by LB after each request.</a:t>
            </a:r>
          </a:p>
          <a:p>
            <a:pPr>
              <a:spcBef>
                <a:spcPts val="0"/>
              </a:spcBef>
              <a:buNone/>
            </a:pPr>
            <a:endParaRPr lang="en-US" sz="1600" dirty="0"/>
          </a:p>
          <a:p>
            <a:pPr>
              <a:spcBef>
                <a:spcPts val="0"/>
              </a:spcBef>
              <a:buNone/>
            </a:pPr>
            <a:endParaRPr lang="en-US" sz="1600" dirty="0"/>
          </a:p>
          <a:p>
            <a:pPr>
              <a:spcBef>
                <a:spcPts val="0"/>
              </a:spcBef>
              <a:buNone/>
            </a:pPr>
            <a:r>
              <a:rPr lang="en-US" sz="1400" i="1" dirty="0"/>
              <a:t>Note: Transparent Mode (for Client IP preservation) is a Server Pool setting.</a:t>
            </a:r>
          </a:p>
          <a:p>
            <a:pPr>
              <a:spcBef>
                <a:spcPts val="0"/>
              </a:spcBef>
              <a:buNone/>
            </a:pPr>
            <a:endParaRPr lang="en-US" sz="1600" dirty="0"/>
          </a:p>
          <a:p>
            <a:pPr>
              <a:spcBef>
                <a:spcPts val="0"/>
              </a:spcBef>
              <a:buNone/>
            </a:pPr>
            <a:endParaRPr lang="en-US" sz="16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Transparent (No SNAT)</a:t>
            </a:r>
          </a:p>
        </p:txBody>
      </p:sp>
      <p:cxnSp>
        <p:nvCxnSpPr>
          <p:cNvPr id="60" name="Straight Connector 59">
            <a:extLst>
              <a:ext uri="{FF2B5EF4-FFF2-40B4-BE49-F238E27FC236}">
                <a16:creationId xmlns:a16="http://schemas.microsoft.com/office/drawing/2014/main" id="{9D0DD963-0118-47CF-B8BF-3F73A3E48BB8}"/>
              </a:ext>
            </a:extLst>
          </p:cNvPr>
          <p:cNvCxnSpPr>
            <a:cxnSpLocks/>
            <a:stCxn id="119" idx="3"/>
          </p:cNvCxnSpPr>
          <p:nvPr/>
        </p:nvCxnSpPr>
        <p:spPr>
          <a:xfrm>
            <a:off x="3787537" y="3442091"/>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0422AFB4-05DA-4FA2-AF16-E698C037EC1C}"/>
              </a:ext>
            </a:extLst>
          </p:cNvPr>
          <p:cNvGrpSpPr/>
          <p:nvPr/>
        </p:nvGrpSpPr>
        <p:grpSpPr>
          <a:xfrm>
            <a:off x="3185289" y="3004306"/>
            <a:ext cx="754767" cy="739029"/>
            <a:chOff x="4317796" y="4561028"/>
            <a:chExt cx="754767" cy="739029"/>
          </a:xfrm>
        </p:grpSpPr>
        <p:grpSp>
          <p:nvGrpSpPr>
            <p:cNvPr id="104" name="Group 103">
              <a:extLst>
                <a:ext uri="{FF2B5EF4-FFF2-40B4-BE49-F238E27FC236}">
                  <a16:creationId xmlns:a16="http://schemas.microsoft.com/office/drawing/2014/main" id="{FE1AC02B-7D47-45B6-8EF6-0697758646EB}"/>
                </a:ext>
              </a:extLst>
            </p:cNvPr>
            <p:cNvGrpSpPr/>
            <p:nvPr/>
          </p:nvGrpSpPr>
          <p:grpSpPr>
            <a:xfrm>
              <a:off x="4317796" y="4697569"/>
              <a:ext cx="602248" cy="602488"/>
              <a:chOff x="7736620" y="7009631"/>
              <a:chExt cx="4501800" cy="4503600"/>
            </a:xfrm>
            <a:solidFill>
              <a:schemeClr val="accent1"/>
            </a:solidFill>
          </p:grpSpPr>
          <p:sp>
            <p:nvSpPr>
              <p:cNvPr id="119" name="Freeform: Shape 1">
                <a:extLst>
                  <a:ext uri="{FF2B5EF4-FFF2-40B4-BE49-F238E27FC236}">
                    <a16:creationId xmlns:a16="http://schemas.microsoft.com/office/drawing/2014/main" id="{A7FB8A35-AD22-489F-ADE9-9AC83D17238D}"/>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0" name="Freeform: Shape 2">
                <a:extLst>
                  <a:ext uri="{FF2B5EF4-FFF2-40B4-BE49-F238E27FC236}">
                    <a16:creationId xmlns:a16="http://schemas.microsoft.com/office/drawing/2014/main" id="{7F7E17A4-4EFA-4E3D-BE6C-D86C0E415F05}"/>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1" name="Freeform: Shape 3">
                <a:extLst>
                  <a:ext uri="{FF2B5EF4-FFF2-40B4-BE49-F238E27FC236}">
                    <a16:creationId xmlns:a16="http://schemas.microsoft.com/office/drawing/2014/main" id="{C832DE1F-F6B1-46EB-82DE-D587E3189E5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2" name="Freeform: Shape 4">
                <a:extLst>
                  <a:ext uri="{FF2B5EF4-FFF2-40B4-BE49-F238E27FC236}">
                    <a16:creationId xmlns:a16="http://schemas.microsoft.com/office/drawing/2014/main" id="{F1C97228-A970-4AD2-94A2-4B3EF599BD9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23" name="Freeform: Shape 5">
                <a:extLst>
                  <a:ext uri="{FF2B5EF4-FFF2-40B4-BE49-F238E27FC236}">
                    <a16:creationId xmlns:a16="http://schemas.microsoft.com/office/drawing/2014/main" id="{55ADDDE5-5EEB-4261-8D33-D7BA24E0CAE3}"/>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07" name="Group 106">
              <a:extLst>
                <a:ext uri="{FF2B5EF4-FFF2-40B4-BE49-F238E27FC236}">
                  <a16:creationId xmlns:a16="http://schemas.microsoft.com/office/drawing/2014/main" id="{F6A15B32-4AB5-4A2F-ADF8-84870E06A2CB}"/>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108" name="Freeform 1">
                <a:extLst>
                  <a:ext uri="{FF2B5EF4-FFF2-40B4-BE49-F238E27FC236}">
                    <a16:creationId xmlns:a16="http://schemas.microsoft.com/office/drawing/2014/main" id="{1AE380B2-61BB-406D-ACDC-056378387543}"/>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09" name="Freeform 2">
                <a:extLst>
                  <a:ext uri="{FF2B5EF4-FFF2-40B4-BE49-F238E27FC236}">
                    <a16:creationId xmlns:a16="http://schemas.microsoft.com/office/drawing/2014/main" id="{C6C1F55E-32FA-4520-A8B0-B5F62D5B1658}"/>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0" name="Freeform 3">
                <a:extLst>
                  <a:ext uri="{FF2B5EF4-FFF2-40B4-BE49-F238E27FC236}">
                    <a16:creationId xmlns:a16="http://schemas.microsoft.com/office/drawing/2014/main" id="{8A6A923C-334F-48F3-B579-1D26BB84B2D0}"/>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1" name="Freeform 4">
                <a:extLst>
                  <a:ext uri="{FF2B5EF4-FFF2-40B4-BE49-F238E27FC236}">
                    <a16:creationId xmlns:a16="http://schemas.microsoft.com/office/drawing/2014/main" id="{AF7E6C9C-A4D4-4C17-A323-10638AFB6F6A}"/>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2" name="Freeform 5">
                <a:extLst>
                  <a:ext uri="{FF2B5EF4-FFF2-40B4-BE49-F238E27FC236}">
                    <a16:creationId xmlns:a16="http://schemas.microsoft.com/office/drawing/2014/main" id="{4A82343B-E912-4953-B1C2-CA220E59F54C}"/>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3" name="Freeform 6">
                <a:extLst>
                  <a:ext uri="{FF2B5EF4-FFF2-40B4-BE49-F238E27FC236}">
                    <a16:creationId xmlns:a16="http://schemas.microsoft.com/office/drawing/2014/main" id="{9C3787F6-3809-4B36-A9EC-FE0A8DB6E72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4" name="Freeform 7">
                <a:extLst>
                  <a:ext uri="{FF2B5EF4-FFF2-40B4-BE49-F238E27FC236}">
                    <a16:creationId xmlns:a16="http://schemas.microsoft.com/office/drawing/2014/main" id="{BD1CAB12-8039-4897-89D5-9442AFC7A065}"/>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5" name="Freeform 8">
                <a:extLst>
                  <a:ext uri="{FF2B5EF4-FFF2-40B4-BE49-F238E27FC236}">
                    <a16:creationId xmlns:a16="http://schemas.microsoft.com/office/drawing/2014/main" id="{617E876E-D2D5-444A-B190-D496A2DF2ACF}"/>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6" name="Freeform 9">
                <a:extLst>
                  <a:ext uri="{FF2B5EF4-FFF2-40B4-BE49-F238E27FC236}">
                    <a16:creationId xmlns:a16="http://schemas.microsoft.com/office/drawing/2014/main" id="{82C32A49-0A41-4FBB-A898-8C212A686D33}"/>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7" name="Freeform 10">
                <a:extLst>
                  <a:ext uri="{FF2B5EF4-FFF2-40B4-BE49-F238E27FC236}">
                    <a16:creationId xmlns:a16="http://schemas.microsoft.com/office/drawing/2014/main" id="{DCED6107-3092-4DC7-807B-5DD28B7DFCCB}"/>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18" name="Freeform 11">
                <a:extLst>
                  <a:ext uri="{FF2B5EF4-FFF2-40B4-BE49-F238E27FC236}">
                    <a16:creationId xmlns:a16="http://schemas.microsoft.com/office/drawing/2014/main" id="{7356C981-220A-4EF3-A2DF-B9A590649776}"/>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sp>
        <p:nvSpPr>
          <p:cNvPr id="81" name="Right Arrow 29">
            <a:extLst>
              <a:ext uri="{FF2B5EF4-FFF2-40B4-BE49-F238E27FC236}">
                <a16:creationId xmlns:a16="http://schemas.microsoft.com/office/drawing/2014/main" id="{E9BCFBDD-1523-4C29-9900-6AB22033786D}"/>
              </a:ext>
            </a:extLst>
          </p:cNvPr>
          <p:cNvSpPr/>
          <p:nvPr/>
        </p:nvSpPr>
        <p:spPr>
          <a:xfrm rot="10800000">
            <a:off x="4192553" y="3774603"/>
            <a:ext cx="118668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2" name="TextBox 81">
            <a:extLst>
              <a:ext uri="{FF2B5EF4-FFF2-40B4-BE49-F238E27FC236}">
                <a16:creationId xmlns:a16="http://schemas.microsoft.com/office/drawing/2014/main" id="{7E8AFE15-D926-4A6D-8523-0B09E8D70361}"/>
              </a:ext>
            </a:extLst>
          </p:cNvPr>
          <p:cNvSpPr txBox="1"/>
          <p:nvPr/>
        </p:nvSpPr>
        <p:spPr>
          <a:xfrm>
            <a:off x="4192552" y="4056560"/>
            <a:ext cx="1364619" cy="553998"/>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Pool-IP:80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Client-IP:5000</a:t>
            </a:r>
          </a:p>
          <a:p>
            <a:r>
              <a:rPr lang="en-US" sz="1200" dirty="0">
                <a:solidFill>
                  <a:schemeClr val="accent2"/>
                </a:solidFill>
                <a:latin typeface="Calibri" panose="020F0502020204030204" pitchFamily="34" charset="0"/>
              </a:rPr>
              <a:t>(HTTP Response)</a:t>
            </a:r>
          </a:p>
        </p:txBody>
      </p:sp>
      <p:sp>
        <p:nvSpPr>
          <p:cNvPr id="84" name="Right Arrow 26">
            <a:extLst>
              <a:ext uri="{FF2B5EF4-FFF2-40B4-BE49-F238E27FC236}">
                <a16:creationId xmlns:a16="http://schemas.microsoft.com/office/drawing/2014/main" id="{4CE78EAF-9A25-4FC7-B2D5-5ECA7898C3A8}"/>
              </a:ext>
            </a:extLst>
          </p:cNvPr>
          <p:cNvSpPr/>
          <p:nvPr/>
        </p:nvSpPr>
        <p:spPr>
          <a:xfrm>
            <a:off x="1489362" y="3102612"/>
            <a:ext cx="11866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5" name="TextBox 84">
            <a:extLst>
              <a:ext uri="{FF2B5EF4-FFF2-40B4-BE49-F238E27FC236}">
                <a16:creationId xmlns:a16="http://schemas.microsoft.com/office/drawing/2014/main" id="{1C341F8B-470D-43D1-9CCF-C52E55C6DB9D}"/>
              </a:ext>
            </a:extLst>
          </p:cNvPr>
          <p:cNvSpPr txBox="1"/>
          <p:nvPr/>
        </p:nvSpPr>
        <p:spPr>
          <a:xfrm>
            <a:off x="1539564" y="1899322"/>
            <a:ext cx="1449404" cy="553998"/>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Client-IP:5000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VIP:80</a:t>
            </a:r>
          </a:p>
          <a:p>
            <a:r>
              <a:rPr lang="en-US" sz="1200" dirty="0">
                <a:solidFill>
                  <a:schemeClr val="accent2"/>
                </a:solidFill>
                <a:latin typeface="Calibri" panose="020F0502020204030204" pitchFamily="34" charset="0"/>
              </a:rPr>
              <a:t>(TCP handshake)</a:t>
            </a:r>
          </a:p>
        </p:txBody>
      </p:sp>
      <p:sp>
        <p:nvSpPr>
          <p:cNvPr id="86" name="Right Arrow 29">
            <a:extLst>
              <a:ext uri="{FF2B5EF4-FFF2-40B4-BE49-F238E27FC236}">
                <a16:creationId xmlns:a16="http://schemas.microsoft.com/office/drawing/2014/main" id="{3E4C0D90-7C18-48C5-989F-1DD372BBB419}"/>
              </a:ext>
            </a:extLst>
          </p:cNvPr>
          <p:cNvSpPr/>
          <p:nvPr/>
        </p:nvSpPr>
        <p:spPr>
          <a:xfrm rot="10800000">
            <a:off x="1539564" y="3774603"/>
            <a:ext cx="118668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8" name="Oval 87">
            <a:extLst>
              <a:ext uri="{FF2B5EF4-FFF2-40B4-BE49-F238E27FC236}">
                <a16:creationId xmlns:a16="http://schemas.microsoft.com/office/drawing/2014/main" id="{B5DCD605-50E5-4195-93DC-4816969C3D23}"/>
              </a:ext>
            </a:extLst>
          </p:cNvPr>
          <p:cNvSpPr>
            <a:spLocks noChangeAspect="1"/>
          </p:cNvSpPr>
          <p:nvPr/>
        </p:nvSpPr>
        <p:spPr>
          <a:xfrm>
            <a:off x="1197368" y="1916262"/>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90" name="Oval 89">
            <a:extLst>
              <a:ext uri="{FF2B5EF4-FFF2-40B4-BE49-F238E27FC236}">
                <a16:creationId xmlns:a16="http://schemas.microsoft.com/office/drawing/2014/main" id="{EC654BA5-3083-454F-8921-4191097EEA84}"/>
              </a:ext>
            </a:extLst>
          </p:cNvPr>
          <p:cNvSpPr>
            <a:spLocks noChangeAspect="1"/>
          </p:cNvSpPr>
          <p:nvPr/>
        </p:nvSpPr>
        <p:spPr>
          <a:xfrm>
            <a:off x="1900798" y="351379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4</a:t>
            </a:r>
          </a:p>
        </p:txBody>
      </p:sp>
      <p:sp>
        <p:nvSpPr>
          <p:cNvPr id="91" name="Oval 90">
            <a:extLst>
              <a:ext uri="{FF2B5EF4-FFF2-40B4-BE49-F238E27FC236}">
                <a16:creationId xmlns:a16="http://schemas.microsoft.com/office/drawing/2014/main" id="{F68BEE50-B341-470D-91F6-8450459F6C9B}"/>
              </a:ext>
            </a:extLst>
          </p:cNvPr>
          <p:cNvSpPr>
            <a:spLocks noChangeAspect="1"/>
          </p:cNvSpPr>
          <p:nvPr/>
        </p:nvSpPr>
        <p:spPr>
          <a:xfrm>
            <a:off x="4587262" y="350627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3</a:t>
            </a:r>
          </a:p>
        </p:txBody>
      </p:sp>
      <p:sp>
        <p:nvSpPr>
          <p:cNvPr id="92" name="TextBox 91">
            <a:extLst>
              <a:ext uri="{FF2B5EF4-FFF2-40B4-BE49-F238E27FC236}">
                <a16:creationId xmlns:a16="http://schemas.microsoft.com/office/drawing/2014/main" id="{6B8A0DF8-26E5-41C6-8639-B60504E35A26}"/>
              </a:ext>
            </a:extLst>
          </p:cNvPr>
          <p:cNvSpPr txBox="1"/>
          <p:nvPr/>
        </p:nvSpPr>
        <p:spPr>
          <a:xfrm>
            <a:off x="1539564" y="4056560"/>
            <a:ext cx="1364619" cy="553998"/>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VIP:80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Client-IP:5000</a:t>
            </a:r>
          </a:p>
          <a:p>
            <a:r>
              <a:rPr lang="en-US" sz="1200" dirty="0">
                <a:solidFill>
                  <a:schemeClr val="accent2"/>
                </a:solidFill>
                <a:latin typeface="Calibri" panose="020F0502020204030204" pitchFamily="34" charset="0"/>
              </a:rPr>
              <a:t>(HTTP Response)</a:t>
            </a:r>
          </a:p>
        </p:txBody>
      </p:sp>
      <p:cxnSp>
        <p:nvCxnSpPr>
          <p:cNvPr id="87" name="Straight Connector 86">
            <a:extLst>
              <a:ext uri="{FF2B5EF4-FFF2-40B4-BE49-F238E27FC236}">
                <a16:creationId xmlns:a16="http://schemas.microsoft.com/office/drawing/2014/main" id="{886792A8-973E-4A95-BFA5-699CD8C80DBF}"/>
              </a:ext>
            </a:extLst>
          </p:cNvPr>
          <p:cNvCxnSpPr>
            <a:cxnSpLocks/>
            <a:endCxn id="98" idx="2"/>
          </p:cNvCxnSpPr>
          <p:nvPr/>
        </p:nvCxnSpPr>
        <p:spPr bwMode="auto">
          <a:xfrm>
            <a:off x="5528536" y="2853110"/>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C876D0F0-B7EA-4C68-A2B5-075466290415}"/>
              </a:ext>
            </a:extLst>
          </p:cNvPr>
          <p:cNvCxnSpPr>
            <a:cxnSpLocks/>
          </p:cNvCxnSpPr>
          <p:nvPr/>
        </p:nvCxnSpPr>
        <p:spPr>
          <a:xfrm>
            <a:off x="5540011" y="2676103"/>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821CA586-C2A1-4F22-A12A-F786B35C187E}"/>
              </a:ext>
            </a:extLst>
          </p:cNvPr>
          <p:cNvCxnSpPr>
            <a:cxnSpLocks/>
            <a:endCxn id="99" idx="2"/>
          </p:cNvCxnSpPr>
          <p:nvPr/>
        </p:nvCxnSpPr>
        <p:spPr bwMode="auto">
          <a:xfrm flipV="1">
            <a:off x="5528267" y="3307362"/>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F557EFC8-918A-48CD-9A66-254C18B4F9BC}"/>
              </a:ext>
            </a:extLst>
          </p:cNvPr>
          <p:cNvCxnSpPr>
            <a:cxnSpLocks/>
            <a:endCxn id="100" idx="2"/>
          </p:cNvCxnSpPr>
          <p:nvPr/>
        </p:nvCxnSpPr>
        <p:spPr bwMode="auto">
          <a:xfrm>
            <a:off x="5528267" y="3767510"/>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96" name="Rounded Rectangle 109">
            <a:extLst>
              <a:ext uri="{FF2B5EF4-FFF2-40B4-BE49-F238E27FC236}">
                <a16:creationId xmlns:a16="http://schemas.microsoft.com/office/drawing/2014/main" id="{7A4B30C0-8F0C-4758-8FF2-54E460D204A7}"/>
              </a:ext>
            </a:extLst>
          </p:cNvPr>
          <p:cNvSpPr/>
          <p:nvPr/>
        </p:nvSpPr>
        <p:spPr>
          <a:xfrm>
            <a:off x="5894331" y="2563019"/>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97" name="TextBox 96">
            <a:extLst>
              <a:ext uri="{FF2B5EF4-FFF2-40B4-BE49-F238E27FC236}">
                <a16:creationId xmlns:a16="http://schemas.microsoft.com/office/drawing/2014/main" id="{8D2C7E30-F42B-4018-9EDF-E211FA17808F}"/>
              </a:ext>
            </a:extLst>
          </p:cNvPr>
          <p:cNvSpPr txBox="1"/>
          <p:nvPr/>
        </p:nvSpPr>
        <p:spPr>
          <a:xfrm>
            <a:off x="6543866" y="2493247"/>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98" name="Oval 97">
            <a:extLst>
              <a:ext uri="{FF2B5EF4-FFF2-40B4-BE49-F238E27FC236}">
                <a16:creationId xmlns:a16="http://schemas.microsoft.com/office/drawing/2014/main" id="{5BC3F8EC-CE48-4910-AFFB-878BFCC7C1EF}"/>
              </a:ext>
            </a:extLst>
          </p:cNvPr>
          <p:cNvSpPr>
            <a:spLocks noChangeAspect="1"/>
          </p:cNvSpPr>
          <p:nvPr/>
        </p:nvSpPr>
        <p:spPr>
          <a:xfrm>
            <a:off x="6015965" y="267396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9" name="Oval 98">
            <a:extLst>
              <a:ext uri="{FF2B5EF4-FFF2-40B4-BE49-F238E27FC236}">
                <a16:creationId xmlns:a16="http://schemas.microsoft.com/office/drawing/2014/main" id="{02686830-8563-4B31-8143-93EF5D4BFFFD}"/>
              </a:ext>
            </a:extLst>
          </p:cNvPr>
          <p:cNvSpPr>
            <a:spLocks noChangeAspect="1"/>
          </p:cNvSpPr>
          <p:nvPr/>
        </p:nvSpPr>
        <p:spPr>
          <a:xfrm>
            <a:off x="6015965" y="312448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00" name="Oval 99">
            <a:extLst>
              <a:ext uri="{FF2B5EF4-FFF2-40B4-BE49-F238E27FC236}">
                <a16:creationId xmlns:a16="http://schemas.microsoft.com/office/drawing/2014/main" id="{3396BA50-0C52-448B-B72B-4B5238377C67}"/>
              </a:ext>
            </a:extLst>
          </p:cNvPr>
          <p:cNvSpPr>
            <a:spLocks noChangeAspect="1"/>
          </p:cNvSpPr>
          <p:nvPr/>
        </p:nvSpPr>
        <p:spPr>
          <a:xfrm>
            <a:off x="6015965" y="358842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24" name="Rectangle 123">
            <a:extLst>
              <a:ext uri="{FF2B5EF4-FFF2-40B4-BE49-F238E27FC236}">
                <a16:creationId xmlns:a16="http://schemas.microsoft.com/office/drawing/2014/main" id="{9F640811-FEA7-48C8-A1D2-F4A300C84EAB}"/>
              </a:ext>
            </a:extLst>
          </p:cNvPr>
          <p:cNvSpPr/>
          <p:nvPr/>
        </p:nvSpPr>
        <p:spPr>
          <a:xfrm>
            <a:off x="2875278" y="2924246"/>
            <a:ext cx="1239185" cy="1261388"/>
          </a:xfrm>
          <a:prstGeom prst="rect">
            <a:avLst/>
          </a:prstGeom>
          <a:noFill/>
          <a:ln w="38100">
            <a:solidFill>
              <a:schemeClr val="accent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25" name="TextBox 124">
            <a:extLst>
              <a:ext uri="{FF2B5EF4-FFF2-40B4-BE49-F238E27FC236}">
                <a16:creationId xmlns:a16="http://schemas.microsoft.com/office/drawing/2014/main" id="{DAA72AF9-9D0B-4545-A207-6750CA322BAF}"/>
              </a:ext>
            </a:extLst>
          </p:cNvPr>
          <p:cNvSpPr txBox="1"/>
          <p:nvPr/>
        </p:nvSpPr>
        <p:spPr>
          <a:xfrm>
            <a:off x="3221793" y="3759881"/>
            <a:ext cx="802018" cy="400110"/>
          </a:xfrm>
          <a:prstGeom prst="rect">
            <a:avLst/>
          </a:prstGeom>
          <a:noFill/>
        </p:spPr>
        <p:txBody>
          <a:bodyPr wrap="square" rtlCol="0">
            <a:spAutoFit/>
          </a:bodyPr>
          <a:lstStyle/>
          <a:p>
            <a:r>
              <a:rPr lang="en-US" sz="1000" dirty="0">
                <a:solidFill>
                  <a:schemeClr val="accent1"/>
                </a:solidFill>
                <a:latin typeface="Calibri" panose="020F0502020204030204" pitchFamily="34" charset="0"/>
              </a:rPr>
              <a:t>LB</a:t>
            </a:r>
          </a:p>
          <a:p>
            <a:r>
              <a:rPr lang="en-US" sz="1000" dirty="0">
                <a:solidFill>
                  <a:schemeClr val="accent1"/>
                </a:solidFill>
                <a:latin typeface="Calibri" panose="020F0502020204030204" pitchFamily="34" charset="0"/>
              </a:rPr>
              <a:t>InLine</a:t>
            </a:r>
          </a:p>
        </p:txBody>
      </p:sp>
      <p:cxnSp>
        <p:nvCxnSpPr>
          <p:cNvPr id="126" name="Straight Connector 125">
            <a:extLst>
              <a:ext uri="{FF2B5EF4-FFF2-40B4-BE49-F238E27FC236}">
                <a16:creationId xmlns:a16="http://schemas.microsoft.com/office/drawing/2014/main" id="{4D47F353-FD8B-4ACC-AAFE-5A3877D46FB4}"/>
              </a:ext>
            </a:extLst>
          </p:cNvPr>
          <p:cNvCxnSpPr>
            <a:cxnSpLocks/>
            <a:endCxn id="119" idx="1"/>
          </p:cNvCxnSpPr>
          <p:nvPr/>
        </p:nvCxnSpPr>
        <p:spPr>
          <a:xfrm>
            <a:off x="1290129" y="3433280"/>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52" name="Group 251">
            <a:extLst>
              <a:ext uri="{FF2B5EF4-FFF2-40B4-BE49-F238E27FC236}">
                <a16:creationId xmlns:a16="http://schemas.microsoft.com/office/drawing/2014/main" id="{71EF5262-D841-4070-BC79-8A76A7F1DDCA}"/>
              </a:ext>
            </a:extLst>
          </p:cNvPr>
          <p:cNvGrpSpPr/>
          <p:nvPr/>
        </p:nvGrpSpPr>
        <p:grpSpPr>
          <a:xfrm>
            <a:off x="419374" y="2829410"/>
            <a:ext cx="621857" cy="1225361"/>
            <a:chOff x="3386589" y="1994436"/>
            <a:chExt cx="621857" cy="1225361"/>
          </a:xfrm>
        </p:grpSpPr>
        <p:grpSp>
          <p:nvGrpSpPr>
            <p:cNvPr id="257" name="Group 256">
              <a:extLst>
                <a:ext uri="{FF2B5EF4-FFF2-40B4-BE49-F238E27FC236}">
                  <a16:creationId xmlns:a16="http://schemas.microsoft.com/office/drawing/2014/main" id="{4FC2C8D9-E093-4000-AEE3-E7CF543E0A2B}"/>
                </a:ext>
              </a:extLst>
            </p:cNvPr>
            <p:cNvGrpSpPr>
              <a:grpSpLocks noChangeAspect="1"/>
            </p:cNvGrpSpPr>
            <p:nvPr/>
          </p:nvGrpSpPr>
          <p:grpSpPr>
            <a:xfrm>
              <a:off x="3386589" y="1994436"/>
              <a:ext cx="618352" cy="573362"/>
              <a:chOff x="21532850" y="-24034750"/>
              <a:chExt cx="24393525" cy="22618700"/>
            </a:xfrm>
          </p:grpSpPr>
          <p:sp>
            <p:nvSpPr>
              <p:cNvPr id="274" name="Oval 42">
                <a:extLst>
                  <a:ext uri="{FF2B5EF4-FFF2-40B4-BE49-F238E27FC236}">
                    <a16:creationId xmlns:a16="http://schemas.microsoft.com/office/drawing/2014/main" id="{9148EF2A-C98B-482E-AA84-1AD20C3CC8E5}"/>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5" name="Freeform 43">
                <a:extLst>
                  <a:ext uri="{FF2B5EF4-FFF2-40B4-BE49-F238E27FC236}">
                    <a16:creationId xmlns:a16="http://schemas.microsoft.com/office/drawing/2014/main" id="{D4DACEF5-BF7F-4918-BD5E-B3384483FD46}"/>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6" name="Freeform 44">
                <a:extLst>
                  <a:ext uri="{FF2B5EF4-FFF2-40B4-BE49-F238E27FC236}">
                    <a16:creationId xmlns:a16="http://schemas.microsoft.com/office/drawing/2014/main" id="{D343D3C2-6E9C-4441-B75C-483E261D5B19}"/>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7" name="Freeform 45">
                <a:extLst>
                  <a:ext uri="{FF2B5EF4-FFF2-40B4-BE49-F238E27FC236}">
                    <a16:creationId xmlns:a16="http://schemas.microsoft.com/office/drawing/2014/main" id="{CAFA04B2-1A0B-40DC-B2E0-69E2F8820C5F}"/>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8" name="Freeform 46">
                <a:extLst>
                  <a:ext uri="{FF2B5EF4-FFF2-40B4-BE49-F238E27FC236}">
                    <a16:creationId xmlns:a16="http://schemas.microsoft.com/office/drawing/2014/main" id="{3FE8C2B8-4086-48AF-A794-2A6B3894381C}"/>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0" name="Oval 47">
                <a:extLst>
                  <a:ext uri="{FF2B5EF4-FFF2-40B4-BE49-F238E27FC236}">
                    <a16:creationId xmlns:a16="http://schemas.microsoft.com/office/drawing/2014/main" id="{25C19CB1-B2FE-4DB7-B957-A60961F537F1}"/>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1" name="Freeform 48">
                <a:extLst>
                  <a:ext uri="{FF2B5EF4-FFF2-40B4-BE49-F238E27FC236}">
                    <a16:creationId xmlns:a16="http://schemas.microsoft.com/office/drawing/2014/main" id="{3FF1FE3F-9FEA-45D0-A43B-EB885DB730FD}"/>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2" name="Freeform 49">
                <a:extLst>
                  <a:ext uri="{FF2B5EF4-FFF2-40B4-BE49-F238E27FC236}">
                    <a16:creationId xmlns:a16="http://schemas.microsoft.com/office/drawing/2014/main" id="{6C119A01-50E7-40A7-A329-3A0CFFA69FA3}"/>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3" name="Freeform 50">
                <a:extLst>
                  <a:ext uri="{FF2B5EF4-FFF2-40B4-BE49-F238E27FC236}">
                    <a16:creationId xmlns:a16="http://schemas.microsoft.com/office/drawing/2014/main" id="{D40CB713-E6BD-47FF-B0CC-9F8F366136E5}"/>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4" name="Freeform 51">
                <a:extLst>
                  <a:ext uri="{FF2B5EF4-FFF2-40B4-BE49-F238E27FC236}">
                    <a16:creationId xmlns:a16="http://schemas.microsoft.com/office/drawing/2014/main" id="{C7BED3ED-FDC8-4E56-8567-9D421B94FCFE}"/>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7" name="Oval 52">
                <a:extLst>
                  <a:ext uri="{FF2B5EF4-FFF2-40B4-BE49-F238E27FC236}">
                    <a16:creationId xmlns:a16="http://schemas.microsoft.com/office/drawing/2014/main" id="{F7114785-6E0E-40BB-8147-3102AC736374}"/>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8" name="Freeform 53">
                <a:extLst>
                  <a:ext uri="{FF2B5EF4-FFF2-40B4-BE49-F238E27FC236}">
                    <a16:creationId xmlns:a16="http://schemas.microsoft.com/office/drawing/2014/main" id="{6B2E74EF-1572-44D0-8CF2-E11CDD45BB44}"/>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89" name="Freeform 54">
                <a:extLst>
                  <a:ext uri="{FF2B5EF4-FFF2-40B4-BE49-F238E27FC236}">
                    <a16:creationId xmlns:a16="http://schemas.microsoft.com/office/drawing/2014/main" id="{7EAF8295-B5E4-4434-A0DD-746A8761935A}"/>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0" name="Freeform 55">
                <a:extLst>
                  <a:ext uri="{FF2B5EF4-FFF2-40B4-BE49-F238E27FC236}">
                    <a16:creationId xmlns:a16="http://schemas.microsoft.com/office/drawing/2014/main" id="{BDAE18C0-FFD7-4562-929C-CE357CFB296E}"/>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91" name="Freeform 56">
                <a:extLst>
                  <a:ext uri="{FF2B5EF4-FFF2-40B4-BE49-F238E27FC236}">
                    <a16:creationId xmlns:a16="http://schemas.microsoft.com/office/drawing/2014/main" id="{5BFBA653-FB2D-4919-AD46-AC106DC6A060}"/>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258" name="Group 257">
              <a:extLst>
                <a:ext uri="{FF2B5EF4-FFF2-40B4-BE49-F238E27FC236}">
                  <a16:creationId xmlns:a16="http://schemas.microsoft.com/office/drawing/2014/main" id="{1075C536-3F30-4988-BA97-56B9ECA670DC}"/>
                </a:ext>
              </a:extLst>
            </p:cNvPr>
            <p:cNvGrpSpPr>
              <a:grpSpLocks noChangeAspect="1"/>
            </p:cNvGrpSpPr>
            <p:nvPr/>
          </p:nvGrpSpPr>
          <p:grpSpPr>
            <a:xfrm>
              <a:off x="3390094" y="2646435"/>
              <a:ext cx="618352" cy="573362"/>
              <a:chOff x="21532850" y="-24034750"/>
              <a:chExt cx="24393525" cy="22618700"/>
            </a:xfrm>
          </p:grpSpPr>
          <p:sp>
            <p:nvSpPr>
              <p:cNvPr id="259" name="Oval 42">
                <a:extLst>
                  <a:ext uri="{FF2B5EF4-FFF2-40B4-BE49-F238E27FC236}">
                    <a16:creationId xmlns:a16="http://schemas.microsoft.com/office/drawing/2014/main" id="{6879C3D3-BF0B-4C9D-9409-92FCBAEE491A}"/>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0" name="Freeform 43">
                <a:extLst>
                  <a:ext uri="{FF2B5EF4-FFF2-40B4-BE49-F238E27FC236}">
                    <a16:creationId xmlns:a16="http://schemas.microsoft.com/office/drawing/2014/main" id="{304812C5-3969-4C29-83AF-CF5C74A3A736}"/>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1" name="Freeform 44">
                <a:extLst>
                  <a:ext uri="{FF2B5EF4-FFF2-40B4-BE49-F238E27FC236}">
                    <a16:creationId xmlns:a16="http://schemas.microsoft.com/office/drawing/2014/main" id="{13623450-B371-4AD3-8D50-F1B207C9778E}"/>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2" name="Freeform 45">
                <a:extLst>
                  <a:ext uri="{FF2B5EF4-FFF2-40B4-BE49-F238E27FC236}">
                    <a16:creationId xmlns:a16="http://schemas.microsoft.com/office/drawing/2014/main" id="{F4654302-0DC8-4684-BCB0-38A4F8094D1A}"/>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3" name="Freeform 46">
                <a:extLst>
                  <a:ext uri="{FF2B5EF4-FFF2-40B4-BE49-F238E27FC236}">
                    <a16:creationId xmlns:a16="http://schemas.microsoft.com/office/drawing/2014/main" id="{26F10867-E48E-403D-AA20-C33DC8934A36}"/>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4" name="Oval 47">
                <a:extLst>
                  <a:ext uri="{FF2B5EF4-FFF2-40B4-BE49-F238E27FC236}">
                    <a16:creationId xmlns:a16="http://schemas.microsoft.com/office/drawing/2014/main" id="{7D85ADF0-D8A2-449A-9954-73B5E6773495}"/>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5" name="Freeform 48">
                <a:extLst>
                  <a:ext uri="{FF2B5EF4-FFF2-40B4-BE49-F238E27FC236}">
                    <a16:creationId xmlns:a16="http://schemas.microsoft.com/office/drawing/2014/main" id="{06CE88E3-BB29-4C2B-976F-F3CBFF94C856}"/>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6" name="Freeform 49">
                <a:extLst>
                  <a:ext uri="{FF2B5EF4-FFF2-40B4-BE49-F238E27FC236}">
                    <a16:creationId xmlns:a16="http://schemas.microsoft.com/office/drawing/2014/main" id="{D5295244-784F-4F63-8559-9F049CCBE98A}"/>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7" name="Freeform 50">
                <a:extLst>
                  <a:ext uri="{FF2B5EF4-FFF2-40B4-BE49-F238E27FC236}">
                    <a16:creationId xmlns:a16="http://schemas.microsoft.com/office/drawing/2014/main" id="{C18C01DD-BFFE-4128-B443-67708AA2E9E0}"/>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8" name="Freeform 51">
                <a:extLst>
                  <a:ext uri="{FF2B5EF4-FFF2-40B4-BE49-F238E27FC236}">
                    <a16:creationId xmlns:a16="http://schemas.microsoft.com/office/drawing/2014/main" id="{5AFC50D4-016F-43C2-A46B-A33915B8EDA5}"/>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69" name="Oval 52">
                <a:extLst>
                  <a:ext uri="{FF2B5EF4-FFF2-40B4-BE49-F238E27FC236}">
                    <a16:creationId xmlns:a16="http://schemas.microsoft.com/office/drawing/2014/main" id="{5E038509-4AA6-4598-9C2E-9F3F1ADFC8FC}"/>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0" name="Freeform 53">
                <a:extLst>
                  <a:ext uri="{FF2B5EF4-FFF2-40B4-BE49-F238E27FC236}">
                    <a16:creationId xmlns:a16="http://schemas.microsoft.com/office/drawing/2014/main" id="{DAFCE90C-4784-46D3-AB42-C4151ABAF293}"/>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1" name="Freeform 54">
                <a:extLst>
                  <a:ext uri="{FF2B5EF4-FFF2-40B4-BE49-F238E27FC236}">
                    <a16:creationId xmlns:a16="http://schemas.microsoft.com/office/drawing/2014/main" id="{AE5127F4-7B4C-4B0F-900B-7ED1DC2D6B80}"/>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2" name="Freeform 55">
                <a:extLst>
                  <a:ext uri="{FF2B5EF4-FFF2-40B4-BE49-F238E27FC236}">
                    <a16:creationId xmlns:a16="http://schemas.microsoft.com/office/drawing/2014/main" id="{70FFE10D-BCE2-43F7-96FE-AA1C6E96EFED}"/>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73" name="Freeform 56">
                <a:extLst>
                  <a:ext uri="{FF2B5EF4-FFF2-40B4-BE49-F238E27FC236}">
                    <a16:creationId xmlns:a16="http://schemas.microsoft.com/office/drawing/2014/main" id="{873FEF1A-32EB-4796-AA2D-45E80462881C}"/>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sp>
        <p:nvSpPr>
          <p:cNvPr id="5" name="Arrow: Left-Right 4">
            <a:extLst>
              <a:ext uri="{FF2B5EF4-FFF2-40B4-BE49-F238E27FC236}">
                <a16:creationId xmlns:a16="http://schemas.microsoft.com/office/drawing/2014/main" id="{DD6B91C1-FDCE-4DCB-B0CA-C54D0DA192DE}"/>
              </a:ext>
            </a:extLst>
          </p:cNvPr>
          <p:cNvSpPr/>
          <p:nvPr/>
        </p:nvSpPr>
        <p:spPr>
          <a:xfrm>
            <a:off x="1471688" y="2487082"/>
            <a:ext cx="1188720" cy="246888"/>
          </a:xfrm>
          <a:prstGeom prst="lef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2" name="TextBox 101">
            <a:extLst>
              <a:ext uri="{FF2B5EF4-FFF2-40B4-BE49-F238E27FC236}">
                <a16:creationId xmlns:a16="http://schemas.microsoft.com/office/drawing/2014/main" id="{9A6C1EC2-E06E-4CFA-990F-8C72DE0172C3}"/>
              </a:ext>
            </a:extLst>
          </p:cNvPr>
          <p:cNvSpPr txBox="1"/>
          <p:nvPr/>
        </p:nvSpPr>
        <p:spPr>
          <a:xfrm>
            <a:off x="1519554" y="2862157"/>
            <a:ext cx="1449404" cy="184666"/>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(HTTP Request)</a:t>
            </a:r>
          </a:p>
        </p:txBody>
      </p:sp>
      <p:sp>
        <p:nvSpPr>
          <p:cNvPr id="105" name="Right Arrow 26">
            <a:extLst>
              <a:ext uri="{FF2B5EF4-FFF2-40B4-BE49-F238E27FC236}">
                <a16:creationId xmlns:a16="http://schemas.microsoft.com/office/drawing/2014/main" id="{41E8B860-B083-4195-879F-2F335CF25BCF}"/>
              </a:ext>
            </a:extLst>
          </p:cNvPr>
          <p:cNvSpPr/>
          <p:nvPr/>
        </p:nvSpPr>
        <p:spPr>
          <a:xfrm>
            <a:off x="4263493" y="3102612"/>
            <a:ext cx="11866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6" name="TextBox 105">
            <a:extLst>
              <a:ext uri="{FF2B5EF4-FFF2-40B4-BE49-F238E27FC236}">
                <a16:creationId xmlns:a16="http://schemas.microsoft.com/office/drawing/2014/main" id="{B6ACD64C-A7B2-4A8A-B5A3-437B7E68DF07}"/>
              </a:ext>
            </a:extLst>
          </p:cNvPr>
          <p:cNvSpPr txBox="1"/>
          <p:nvPr/>
        </p:nvSpPr>
        <p:spPr>
          <a:xfrm>
            <a:off x="4313695" y="1899322"/>
            <a:ext cx="1449404" cy="553998"/>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Client-IP:5000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Pool-IP:80</a:t>
            </a:r>
          </a:p>
          <a:p>
            <a:r>
              <a:rPr lang="en-US" sz="1200" dirty="0">
                <a:solidFill>
                  <a:schemeClr val="accent2"/>
                </a:solidFill>
                <a:latin typeface="Calibri" panose="020F0502020204030204" pitchFamily="34" charset="0"/>
              </a:rPr>
              <a:t>(TCP handshake)</a:t>
            </a:r>
          </a:p>
        </p:txBody>
      </p:sp>
      <p:sp>
        <p:nvSpPr>
          <p:cNvPr id="127" name="Oval 126">
            <a:extLst>
              <a:ext uri="{FF2B5EF4-FFF2-40B4-BE49-F238E27FC236}">
                <a16:creationId xmlns:a16="http://schemas.microsoft.com/office/drawing/2014/main" id="{6C2B742B-C72A-415B-B6A7-5FB80C2E7DE0}"/>
              </a:ext>
            </a:extLst>
          </p:cNvPr>
          <p:cNvSpPr>
            <a:spLocks noChangeAspect="1"/>
          </p:cNvSpPr>
          <p:nvPr/>
        </p:nvSpPr>
        <p:spPr>
          <a:xfrm>
            <a:off x="3971499" y="1916262"/>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28" name="Arrow: Left-Right 127">
            <a:extLst>
              <a:ext uri="{FF2B5EF4-FFF2-40B4-BE49-F238E27FC236}">
                <a16:creationId xmlns:a16="http://schemas.microsoft.com/office/drawing/2014/main" id="{4070FBAC-1AF9-477A-A728-912A80263B27}"/>
              </a:ext>
            </a:extLst>
          </p:cNvPr>
          <p:cNvSpPr/>
          <p:nvPr/>
        </p:nvSpPr>
        <p:spPr>
          <a:xfrm>
            <a:off x="4245819" y="2487082"/>
            <a:ext cx="1188720" cy="246888"/>
          </a:xfrm>
          <a:prstGeom prst="lef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29" name="TextBox 128">
            <a:extLst>
              <a:ext uri="{FF2B5EF4-FFF2-40B4-BE49-F238E27FC236}">
                <a16:creationId xmlns:a16="http://schemas.microsoft.com/office/drawing/2014/main" id="{CA6BD467-9A2F-4DE5-9409-BBE2985E579F}"/>
              </a:ext>
            </a:extLst>
          </p:cNvPr>
          <p:cNvSpPr txBox="1"/>
          <p:nvPr/>
        </p:nvSpPr>
        <p:spPr>
          <a:xfrm>
            <a:off x="4293685" y="2862157"/>
            <a:ext cx="1449404" cy="184666"/>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(HTTP Request)</a:t>
            </a:r>
          </a:p>
        </p:txBody>
      </p:sp>
    </p:spTree>
    <p:extLst>
      <p:ext uri="{BB962C8B-B14F-4D97-AF65-F5344CB8AC3E}">
        <p14:creationId xmlns:p14="http://schemas.microsoft.com/office/powerpoint/2010/main" val="630602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Packet Flow (2/2)</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Layer7 HTTP Load Balancing is done after Client TCP handshake + HTTP request.</a:t>
            </a:r>
          </a:p>
          <a:p>
            <a:pPr lvl="0">
              <a:spcBef>
                <a:spcPts val="0"/>
              </a:spcBef>
              <a:buClr>
                <a:srgbClr val="717074">
                  <a:lumMod val="60000"/>
                  <a:lumOff val="40000"/>
                </a:srgbClr>
              </a:buClr>
              <a:buNone/>
            </a:pPr>
            <a:endParaRPr lang="en-US" sz="1600" dirty="0">
              <a:solidFill>
                <a:srgbClr val="3F3F3F"/>
              </a:solidFill>
            </a:endParaRPr>
          </a:p>
          <a:p>
            <a:pPr>
              <a:spcBef>
                <a:spcPts val="0"/>
              </a:spcBef>
              <a:buClr>
                <a:srgbClr val="717074">
                  <a:lumMod val="60000"/>
                  <a:lumOff val="40000"/>
                </a:srgbClr>
              </a:buClr>
              <a:buNone/>
            </a:pPr>
            <a:r>
              <a:rPr lang="en-US" sz="1600" dirty="0"/>
              <a:t>By default on the server side, each TCP connection is closed by LB after each request.</a:t>
            </a:r>
          </a:p>
          <a:p>
            <a:pPr>
              <a:spcBef>
                <a:spcPts val="0"/>
              </a:spcBef>
              <a:buClr>
                <a:srgbClr val="717074">
                  <a:lumMod val="60000"/>
                  <a:lumOff val="40000"/>
                </a:srgbClr>
              </a:buClr>
              <a:buNone/>
            </a:pPr>
            <a:endParaRPr lang="en-US" sz="1600" dirty="0"/>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400" i="1" dirty="0">
                <a:solidFill>
                  <a:srgbClr val="3F3F3F"/>
                </a:solidFill>
              </a:rPr>
              <a:t>Note: LB-SNAT Mode is a Server Pool setting.</a:t>
            </a: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endParaRPr lang="en-US" sz="1600" dirty="0">
              <a:solidFill>
                <a:srgbClr val="3F3F3F"/>
              </a:solidFill>
            </a:endParaRP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LB-SNAT (Automap or IP Pool)</a:t>
            </a:r>
          </a:p>
        </p:txBody>
      </p:sp>
      <p:sp>
        <p:nvSpPr>
          <p:cNvPr id="270" name="Rectangle: Rounded Corners 269">
            <a:extLst>
              <a:ext uri="{FF2B5EF4-FFF2-40B4-BE49-F238E27FC236}">
                <a16:creationId xmlns:a16="http://schemas.microsoft.com/office/drawing/2014/main" id="{E5903428-4C2E-4C1D-B2AE-B73F891C6EAF}"/>
              </a:ext>
            </a:extLst>
          </p:cNvPr>
          <p:cNvSpPr/>
          <p:nvPr/>
        </p:nvSpPr>
        <p:spPr>
          <a:xfrm>
            <a:off x="150047" y="1769171"/>
            <a:ext cx="2934527" cy="3319657"/>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InLine</a:t>
            </a:r>
            <a:endParaRPr lang="en-US" sz="1400" dirty="0">
              <a:solidFill>
                <a:schemeClr val="tx1"/>
              </a:solidFill>
              <a:latin typeface="Calibri" panose="020F0502020204030204" pitchFamily="34" charset="0"/>
            </a:endParaRPr>
          </a:p>
        </p:txBody>
      </p:sp>
      <p:sp>
        <p:nvSpPr>
          <p:cNvPr id="271" name="Rectangle: Rounded Corners 270">
            <a:extLst>
              <a:ext uri="{FF2B5EF4-FFF2-40B4-BE49-F238E27FC236}">
                <a16:creationId xmlns:a16="http://schemas.microsoft.com/office/drawing/2014/main" id="{C97F51A4-BA94-4218-B60B-9DF96AD8899C}"/>
              </a:ext>
            </a:extLst>
          </p:cNvPr>
          <p:cNvSpPr/>
          <p:nvPr/>
        </p:nvSpPr>
        <p:spPr>
          <a:xfrm>
            <a:off x="3331907" y="1787600"/>
            <a:ext cx="4447561" cy="3319657"/>
          </a:xfrm>
          <a:prstGeom prst="roundRect">
            <a:avLst>
              <a:gd name="adj" fmla="val 5507"/>
            </a:avLst>
          </a:prstGeom>
          <a:solidFill>
            <a:schemeClr val="bg1">
              <a:lumMod val="85000"/>
              <a:alpha val="50000"/>
            </a:schemeClr>
          </a:solidFill>
          <a:ln w="28575">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fr-FR" sz="1400" dirty="0">
                <a:solidFill>
                  <a:schemeClr val="tx1"/>
                </a:solidFill>
                <a:latin typeface="Calibri" panose="020F0502020204030204" pitchFamily="34" charset="0"/>
              </a:rPr>
              <a:t>LB OneArm</a:t>
            </a:r>
            <a:endParaRPr lang="en-US" sz="1400" dirty="0">
              <a:solidFill>
                <a:schemeClr val="tx1"/>
              </a:solidFill>
              <a:latin typeface="Calibri" panose="020F0502020204030204" pitchFamily="34" charset="0"/>
            </a:endParaRPr>
          </a:p>
        </p:txBody>
      </p:sp>
      <p:cxnSp>
        <p:nvCxnSpPr>
          <p:cNvPr id="273" name="Straight Connector 272">
            <a:extLst>
              <a:ext uri="{FF2B5EF4-FFF2-40B4-BE49-F238E27FC236}">
                <a16:creationId xmlns:a16="http://schemas.microsoft.com/office/drawing/2014/main" id="{E5200063-19B0-435A-8931-F72C37F662C0}"/>
              </a:ext>
            </a:extLst>
          </p:cNvPr>
          <p:cNvCxnSpPr>
            <a:cxnSpLocks/>
          </p:cNvCxnSpPr>
          <p:nvPr/>
        </p:nvCxnSpPr>
        <p:spPr>
          <a:xfrm>
            <a:off x="2513347" y="4158480"/>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DCACB923-8D2C-41C7-A1F8-1C73C8EBA92E}"/>
              </a:ext>
            </a:extLst>
          </p:cNvPr>
          <p:cNvCxnSpPr>
            <a:cxnSpLocks/>
          </p:cNvCxnSpPr>
          <p:nvPr/>
        </p:nvCxnSpPr>
        <p:spPr>
          <a:xfrm>
            <a:off x="1718752" y="4158480"/>
            <a:ext cx="1170481" cy="0"/>
          </a:xfrm>
          <a:prstGeom prst="line">
            <a:avLst/>
          </a:prstGeom>
          <a:ln w="19050">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8B44B88D-7F07-49B5-854A-2BCC127B85E1}"/>
              </a:ext>
            </a:extLst>
          </p:cNvPr>
          <p:cNvCxnSpPr>
            <a:cxnSpLocks/>
          </p:cNvCxnSpPr>
          <p:nvPr/>
        </p:nvCxnSpPr>
        <p:spPr>
          <a:xfrm>
            <a:off x="2057912" y="4157303"/>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C704D829-7E97-4FB1-B438-DA8836562C6A}"/>
              </a:ext>
            </a:extLst>
          </p:cNvPr>
          <p:cNvCxnSpPr>
            <a:cxnSpLocks/>
          </p:cNvCxnSpPr>
          <p:nvPr/>
        </p:nvCxnSpPr>
        <p:spPr>
          <a:xfrm>
            <a:off x="1741954" y="3279488"/>
            <a:ext cx="519032" cy="877507"/>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7" name="Oval 276">
            <a:extLst>
              <a:ext uri="{FF2B5EF4-FFF2-40B4-BE49-F238E27FC236}">
                <a16:creationId xmlns:a16="http://schemas.microsoft.com/office/drawing/2014/main" id="{FBD9256A-9B88-451E-9CEF-5C2D591A6938}"/>
              </a:ext>
            </a:extLst>
          </p:cNvPr>
          <p:cNvSpPr/>
          <p:nvPr/>
        </p:nvSpPr>
        <p:spPr>
          <a:xfrm>
            <a:off x="2362471" y="4443892"/>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78" name="Oval 277">
            <a:extLst>
              <a:ext uri="{FF2B5EF4-FFF2-40B4-BE49-F238E27FC236}">
                <a16:creationId xmlns:a16="http://schemas.microsoft.com/office/drawing/2014/main" id="{10FD6E2F-AB9F-4470-9216-8E607424E945}"/>
              </a:ext>
            </a:extLst>
          </p:cNvPr>
          <p:cNvSpPr/>
          <p:nvPr/>
        </p:nvSpPr>
        <p:spPr>
          <a:xfrm>
            <a:off x="1907036" y="4443892"/>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79" name="TextBox 278">
            <a:extLst>
              <a:ext uri="{FF2B5EF4-FFF2-40B4-BE49-F238E27FC236}">
                <a16:creationId xmlns:a16="http://schemas.microsoft.com/office/drawing/2014/main" id="{95E1BFE7-62C3-4023-8CC7-3A56234E6230}"/>
              </a:ext>
            </a:extLst>
          </p:cNvPr>
          <p:cNvSpPr txBox="1"/>
          <p:nvPr/>
        </p:nvSpPr>
        <p:spPr>
          <a:xfrm>
            <a:off x="1541457" y="2462144"/>
            <a:ext cx="928459" cy="246221"/>
          </a:xfrm>
          <a:prstGeom prst="rect">
            <a:avLst/>
          </a:prstGeom>
          <a:noFill/>
        </p:spPr>
        <p:txBody>
          <a:bodyPr wrap="square" rtlCol="0">
            <a:spAutoFit/>
          </a:bodyPr>
          <a:lstStyle/>
          <a:p>
            <a:r>
              <a:rPr lang="en-US" sz="1000" dirty="0">
                <a:latin typeface="Calibri" panose="020F0502020204030204" pitchFamily="34" charset="0"/>
              </a:rPr>
              <a:t>100.64.x.x</a:t>
            </a:r>
          </a:p>
        </p:txBody>
      </p:sp>
      <p:sp>
        <p:nvSpPr>
          <p:cNvPr id="280" name="Rectangle 279">
            <a:extLst>
              <a:ext uri="{FF2B5EF4-FFF2-40B4-BE49-F238E27FC236}">
                <a16:creationId xmlns:a16="http://schemas.microsoft.com/office/drawing/2014/main" id="{E75ABE8A-7545-4B6F-8F91-A4EB5F9E3F9A}"/>
              </a:ext>
            </a:extLst>
          </p:cNvPr>
          <p:cNvSpPr/>
          <p:nvPr/>
        </p:nvSpPr>
        <p:spPr>
          <a:xfrm>
            <a:off x="1114811" y="2446535"/>
            <a:ext cx="1439153" cy="989056"/>
          </a:xfrm>
          <a:prstGeom prst="rect">
            <a:avLst/>
          </a:prstGeom>
          <a:noFill/>
          <a:ln w="38100">
            <a:solidFill>
              <a:schemeClr val="accent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81" name="TextBox 280">
            <a:extLst>
              <a:ext uri="{FF2B5EF4-FFF2-40B4-BE49-F238E27FC236}">
                <a16:creationId xmlns:a16="http://schemas.microsoft.com/office/drawing/2014/main" id="{8B752195-60BE-4F9F-9344-3667697689BC}"/>
              </a:ext>
            </a:extLst>
          </p:cNvPr>
          <p:cNvSpPr txBox="1"/>
          <p:nvPr/>
        </p:nvSpPr>
        <p:spPr>
          <a:xfrm>
            <a:off x="1984637" y="2964166"/>
            <a:ext cx="802018" cy="400110"/>
          </a:xfrm>
          <a:prstGeom prst="rect">
            <a:avLst/>
          </a:prstGeom>
          <a:noFill/>
        </p:spPr>
        <p:txBody>
          <a:bodyPr wrap="square" rtlCol="0">
            <a:spAutoFit/>
          </a:bodyPr>
          <a:lstStyle/>
          <a:p>
            <a:r>
              <a:rPr lang="en-US" sz="1000" dirty="0">
                <a:solidFill>
                  <a:schemeClr val="accent1"/>
                </a:solidFill>
                <a:latin typeface="Calibri" panose="020F0502020204030204" pitchFamily="34" charset="0"/>
              </a:rPr>
              <a:t>LB</a:t>
            </a:r>
          </a:p>
          <a:p>
            <a:r>
              <a:rPr lang="en-US" sz="1000" dirty="0">
                <a:solidFill>
                  <a:schemeClr val="accent1"/>
                </a:solidFill>
                <a:latin typeface="Calibri" panose="020F0502020204030204" pitchFamily="34" charset="0"/>
              </a:rPr>
              <a:t>InLine</a:t>
            </a:r>
          </a:p>
        </p:txBody>
      </p:sp>
      <p:cxnSp>
        <p:nvCxnSpPr>
          <p:cNvPr id="282" name="Straight Connector 281">
            <a:extLst>
              <a:ext uri="{FF2B5EF4-FFF2-40B4-BE49-F238E27FC236}">
                <a16:creationId xmlns:a16="http://schemas.microsoft.com/office/drawing/2014/main" id="{145BB7C8-FCB3-46F3-BAE4-51D7D7080309}"/>
              </a:ext>
            </a:extLst>
          </p:cNvPr>
          <p:cNvCxnSpPr>
            <a:cxnSpLocks/>
          </p:cNvCxnSpPr>
          <p:nvPr/>
        </p:nvCxnSpPr>
        <p:spPr>
          <a:xfrm>
            <a:off x="7136151" y="2961521"/>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97448A88-5F3E-44BC-BDF8-6A09BFC9F3EA}"/>
              </a:ext>
            </a:extLst>
          </p:cNvPr>
          <p:cNvCxnSpPr>
            <a:cxnSpLocks/>
          </p:cNvCxnSpPr>
          <p:nvPr/>
        </p:nvCxnSpPr>
        <p:spPr>
          <a:xfrm>
            <a:off x="6711483" y="2960344"/>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6919534A-1C38-418B-B0C4-D4803139DF9C}"/>
              </a:ext>
            </a:extLst>
          </p:cNvPr>
          <p:cNvCxnSpPr>
            <a:cxnSpLocks/>
          </p:cNvCxnSpPr>
          <p:nvPr/>
        </p:nvCxnSpPr>
        <p:spPr>
          <a:xfrm flipH="1">
            <a:off x="3431999" y="2963164"/>
            <a:ext cx="3823240" cy="0"/>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85" name="Oval 284">
            <a:extLst>
              <a:ext uri="{FF2B5EF4-FFF2-40B4-BE49-F238E27FC236}">
                <a16:creationId xmlns:a16="http://schemas.microsoft.com/office/drawing/2014/main" id="{D65E1CC1-7712-47C4-9E38-38B105BDBE1E}"/>
              </a:ext>
            </a:extLst>
          </p:cNvPr>
          <p:cNvSpPr/>
          <p:nvPr/>
        </p:nvSpPr>
        <p:spPr>
          <a:xfrm>
            <a:off x="6985275" y="3246933"/>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86" name="Oval 285">
            <a:extLst>
              <a:ext uri="{FF2B5EF4-FFF2-40B4-BE49-F238E27FC236}">
                <a16:creationId xmlns:a16="http://schemas.microsoft.com/office/drawing/2014/main" id="{CE55220F-96FC-4760-96AA-B77154132008}"/>
              </a:ext>
            </a:extLst>
          </p:cNvPr>
          <p:cNvSpPr/>
          <p:nvPr/>
        </p:nvSpPr>
        <p:spPr>
          <a:xfrm>
            <a:off x="6560607" y="3246933"/>
            <a:ext cx="301752" cy="296911"/>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200" dirty="0">
                <a:latin typeface="Calibri" panose="020F0502020204030204" pitchFamily="34" charset="0"/>
              </a:rPr>
              <a:t>S</a:t>
            </a:r>
          </a:p>
        </p:txBody>
      </p:sp>
      <p:sp>
        <p:nvSpPr>
          <p:cNvPr id="287" name="TextBox 286">
            <a:extLst>
              <a:ext uri="{FF2B5EF4-FFF2-40B4-BE49-F238E27FC236}">
                <a16:creationId xmlns:a16="http://schemas.microsoft.com/office/drawing/2014/main" id="{C74ACC27-BD6C-4C2A-B1E0-32A7FFC2C5B5}"/>
              </a:ext>
            </a:extLst>
          </p:cNvPr>
          <p:cNvSpPr txBox="1"/>
          <p:nvPr/>
        </p:nvSpPr>
        <p:spPr>
          <a:xfrm>
            <a:off x="4807568" y="3041962"/>
            <a:ext cx="640693" cy="246221"/>
          </a:xfrm>
          <a:prstGeom prst="rect">
            <a:avLst/>
          </a:prstGeom>
          <a:noFill/>
        </p:spPr>
        <p:txBody>
          <a:bodyPr wrap="square" rtlCol="0">
            <a:spAutoFit/>
          </a:bodyPr>
          <a:lstStyle/>
          <a:p>
            <a:r>
              <a:rPr lang="en-US" sz="1000" dirty="0">
                <a:latin typeface="Calibri" panose="020F0502020204030204" pitchFamily="34" charset="0"/>
              </a:rPr>
              <a:t>10.1.1.7</a:t>
            </a:r>
          </a:p>
        </p:txBody>
      </p:sp>
      <p:sp>
        <p:nvSpPr>
          <p:cNvPr id="288" name="Rectangle 287">
            <a:extLst>
              <a:ext uri="{FF2B5EF4-FFF2-40B4-BE49-F238E27FC236}">
                <a16:creationId xmlns:a16="http://schemas.microsoft.com/office/drawing/2014/main" id="{409655C5-CBF0-40E0-8426-4DA4C0071630}"/>
              </a:ext>
            </a:extLst>
          </p:cNvPr>
          <p:cNvSpPr/>
          <p:nvPr/>
        </p:nvSpPr>
        <p:spPr>
          <a:xfrm>
            <a:off x="4375818" y="3048671"/>
            <a:ext cx="1528467" cy="1033524"/>
          </a:xfrm>
          <a:prstGeom prst="rect">
            <a:avLst/>
          </a:prstGeom>
          <a:noFill/>
          <a:ln w="38100">
            <a:solidFill>
              <a:schemeClr val="accent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289" name="TextBox 288">
            <a:extLst>
              <a:ext uri="{FF2B5EF4-FFF2-40B4-BE49-F238E27FC236}">
                <a16:creationId xmlns:a16="http://schemas.microsoft.com/office/drawing/2014/main" id="{3336B34F-242F-44D5-A65E-BD91D6221D91}"/>
              </a:ext>
            </a:extLst>
          </p:cNvPr>
          <p:cNvSpPr txBox="1"/>
          <p:nvPr/>
        </p:nvSpPr>
        <p:spPr>
          <a:xfrm>
            <a:off x="5177240" y="3633658"/>
            <a:ext cx="727045" cy="400110"/>
          </a:xfrm>
          <a:prstGeom prst="rect">
            <a:avLst/>
          </a:prstGeom>
          <a:noFill/>
        </p:spPr>
        <p:txBody>
          <a:bodyPr wrap="square" rtlCol="0">
            <a:spAutoFit/>
          </a:bodyPr>
          <a:lstStyle/>
          <a:p>
            <a:r>
              <a:rPr lang="en-US" sz="1000" dirty="0">
                <a:solidFill>
                  <a:schemeClr val="accent1"/>
                </a:solidFill>
                <a:latin typeface="Calibri" panose="020F0502020204030204" pitchFamily="34" charset="0"/>
              </a:rPr>
              <a:t>LB OneArm</a:t>
            </a:r>
          </a:p>
        </p:txBody>
      </p:sp>
      <p:sp>
        <p:nvSpPr>
          <p:cNvPr id="291" name="TextBox 290">
            <a:extLst>
              <a:ext uri="{FF2B5EF4-FFF2-40B4-BE49-F238E27FC236}">
                <a16:creationId xmlns:a16="http://schemas.microsoft.com/office/drawing/2014/main" id="{E01E747A-A64E-4B9C-A85A-13ACD51BC80C}"/>
              </a:ext>
            </a:extLst>
          </p:cNvPr>
          <p:cNvSpPr txBox="1"/>
          <p:nvPr/>
        </p:nvSpPr>
        <p:spPr>
          <a:xfrm>
            <a:off x="3420822" y="2737480"/>
            <a:ext cx="928459" cy="246221"/>
          </a:xfrm>
          <a:prstGeom prst="rect">
            <a:avLst/>
          </a:prstGeom>
          <a:noFill/>
        </p:spPr>
        <p:txBody>
          <a:bodyPr wrap="square" rtlCol="0">
            <a:spAutoFit/>
          </a:bodyPr>
          <a:lstStyle/>
          <a:p>
            <a:r>
              <a:rPr lang="en-US" sz="1000" dirty="0">
                <a:latin typeface="Calibri" panose="020F0502020204030204" pitchFamily="34" charset="0"/>
              </a:rPr>
              <a:t>10.1.1.0/24</a:t>
            </a:r>
          </a:p>
        </p:txBody>
      </p:sp>
      <p:cxnSp>
        <p:nvCxnSpPr>
          <p:cNvPr id="292" name="Straight Connector 291">
            <a:extLst>
              <a:ext uri="{FF2B5EF4-FFF2-40B4-BE49-F238E27FC236}">
                <a16:creationId xmlns:a16="http://schemas.microsoft.com/office/drawing/2014/main" id="{E8DCE81E-23A5-4D6F-A232-7016ABD6F8E6}"/>
              </a:ext>
            </a:extLst>
          </p:cNvPr>
          <p:cNvCxnSpPr>
            <a:cxnSpLocks/>
            <a:endCxn id="316" idx="0"/>
          </p:cNvCxnSpPr>
          <p:nvPr/>
        </p:nvCxnSpPr>
        <p:spPr>
          <a:xfrm>
            <a:off x="1570106" y="2235136"/>
            <a:ext cx="2754" cy="622353"/>
          </a:xfrm>
          <a:prstGeom prst="line">
            <a:avLst/>
          </a:prstGeom>
          <a:ln w="28575">
            <a:solidFill>
              <a:schemeClr val="tx1"/>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293" name="TextBox 292">
            <a:extLst>
              <a:ext uri="{FF2B5EF4-FFF2-40B4-BE49-F238E27FC236}">
                <a16:creationId xmlns:a16="http://schemas.microsoft.com/office/drawing/2014/main" id="{CC95D069-6137-4E8A-B42A-24739DE56768}"/>
              </a:ext>
            </a:extLst>
          </p:cNvPr>
          <p:cNvSpPr txBox="1"/>
          <p:nvPr/>
        </p:nvSpPr>
        <p:spPr>
          <a:xfrm>
            <a:off x="1125579" y="1969857"/>
            <a:ext cx="928459" cy="246221"/>
          </a:xfrm>
          <a:prstGeom prst="rect">
            <a:avLst/>
          </a:prstGeom>
          <a:noFill/>
        </p:spPr>
        <p:txBody>
          <a:bodyPr wrap="square" rtlCol="0">
            <a:spAutoFit/>
          </a:bodyPr>
          <a:lstStyle/>
          <a:p>
            <a:pPr algn="ctr"/>
            <a:r>
              <a:rPr lang="en-US" sz="1000" dirty="0">
                <a:latin typeface="Calibri" panose="020F0502020204030204" pitchFamily="34" charset="0"/>
              </a:rPr>
              <a:t>To T0</a:t>
            </a:r>
          </a:p>
        </p:txBody>
      </p:sp>
      <p:grpSp>
        <p:nvGrpSpPr>
          <p:cNvPr id="295" name="Group 294">
            <a:extLst>
              <a:ext uri="{FF2B5EF4-FFF2-40B4-BE49-F238E27FC236}">
                <a16:creationId xmlns:a16="http://schemas.microsoft.com/office/drawing/2014/main" id="{68813314-8417-4B28-8EE3-A77A567885CB}"/>
              </a:ext>
            </a:extLst>
          </p:cNvPr>
          <p:cNvGrpSpPr>
            <a:grpSpLocks noChangeAspect="1"/>
          </p:cNvGrpSpPr>
          <p:nvPr/>
        </p:nvGrpSpPr>
        <p:grpSpPr>
          <a:xfrm>
            <a:off x="5074897" y="2340638"/>
            <a:ext cx="383333" cy="396842"/>
            <a:chOff x="7736620" y="7009631"/>
            <a:chExt cx="4501800" cy="4503600"/>
          </a:xfrm>
          <a:solidFill>
            <a:schemeClr val="tx1"/>
          </a:solidFill>
        </p:grpSpPr>
        <p:sp>
          <p:nvSpPr>
            <p:cNvPr id="296" name="Freeform: Shape 1">
              <a:extLst>
                <a:ext uri="{FF2B5EF4-FFF2-40B4-BE49-F238E27FC236}">
                  <a16:creationId xmlns:a16="http://schemas.microsoft.com/office/drawing/2014/main" id="{7C2AD9F3-DF7C-4E02-9E64-05B5F362A0CE}"/>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97" name="Freeform: Shape 2">
              <a:extLst>
                <a:ext uri="{FF2B5EF4-FFF2-40B4-BE49-F238E27FC236}">
                  <a16:creationId xmlns:a16="http://schemas.microsoft.com/office/drawing/2014/main" id="{16F9C87D-873E-40A5-A4CF-792310A79B31}"/>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98" name="Freeform: Shape 3">
              <a:extLst>
                <a:ext uri="{FF2B5EF4-FFF2-40B4-BE49-F238E27FC236}">
                  <a16:creationId xmlns:a16="http://schemas.microsoft.com/office/drawing/2014/main" id="{03D03E08-596E-4AD7-952F-51404D77AE82}"/>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299" name="Freeform: Shape 4">
              <a:extLst>
                <a:ext uri="{FF2B5EF4-FFF2-40B4-BE49-F238E27FC236}">
                  <a16:creationId xmlns:a16="http://schemas.microsoft.com/office/drawing/2014/main" id="{BD5BE010-6E7E-4204-8209-DAB354DABAFD}"/>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00" name="Freeform: Shape 5">
              <a:extLst>
                <a:ext uri="{FF2B5EF4-FFF2-40B4-BE49-F238E27FC236}">
                  <a16:creationId xmlns:a16="http://schemas.microsoft.com/office/drawing/2014/main" id="{2DE4D068-36DA-4268-B2D0-10BDA8DAC596}"/>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tx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sp>
        <p:nvSpPr>
          <p:cNvPr id="301" name="TextBox 300">
            <a:extLst>
              <a:ext uri="{FF2B5EF4-FFF2-40B4-BE49-F238E27FC236}">
                <a16:creationId xmlns:a16="http://schemas.microsoft.com/office/drawing/2014/main" id="{A58308AE-6252-4F96-B7B0-E315CF509376}"/>
              </a:ext>
            </a:extLst>
          </p:cNvPr>
          <p:cNvSpPr txBox="1"/>
          <p:nvPr/>
        </p:nvSpPr>
        <p:spPr>
          <a:xfrm>
            <a:off x="5381417" y="2278711"/>
            <a:ext cx="1024705" cy="246221"/>
          </a:xfrm>
          <a:prstGeom prst="rect">
            <a:avLst/>
          </a:prstGeom>
          <a:noFill/>
        </p:spPr>
        <p:txBody>
          <a:bodyPr wrap="square" rtlCol="0">
            <a:spAutoFit/>
          </a:bodyPr>
          <a:lstStyle/>
          <a:p>
            <a:r>
              <a:rPr lang="en-US" sz="1000" dirty="0">
                <a:latin typeface="Calibri" panose="020F0502020204030204" pitchFamily="34" charset="0"/>
              </a:rPr>
              <a:t>T1-NoLB</a:t>
            </a:r>
          </a:p>
        </p:txBody>
      </p:sp>
      <p:cxnSp>
        <p:nvCxnSpPr>
          <p:cNvPr id="302" name="Straight Connector 301">
            <a:extLst>
              <a:ext uri="{FF2B5EF4-FFF2-40B4-BE49-F238E27FC236}">
                <a16:creationId xmlns:a16="http://schemas.microsoft.com/office/drawing/2014/main" id="{6A029189-DB61-42A1-8F45-9B0B7AC884CE}"/>
              </a:ext>
            </a:extLst>
          </p:cNvPr>
          <p:cNvCxnSpPr>
            <a:cxnSpLocks/>
          </p:cNvCxnSpPr>
          <p:nvPr/>
        </p:nvCxnSpPr>
        <p:spPr>
          <a:xfrm flipV="1">
            <a:off x="5272219" y="2737480"/>
            <a:ext cx="1" cy="23044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3" name="Straight Connector 302">
            <a:extLst>
              <a:ext uri="{FF2B5EF4-FFF2-40B4-BE49-F238E27FC236}">
                <a16:creationId xmlns:a16="http://schemas.microsoft.com/office/drawing/2014/main" id="{BB72D981-C97D-48FF-9267-F74F620C3C6F}"/>
              </a:ext>
            </a:extLst>
          </p:cNvPr>
          <p:cNvCxnSpPr>
            <a:cxnSpLocks/>
            <a:endCxn id="296" idx="0"/>
          </p:cNvCxnSpPr>
          <p:nvPr/>
        </p:nvCxnSpPr>
        <p:spPr>
          <a:xfrm>
            <a:off x="5266563" y="2047583"/>
            <a:ext cx="1" cy="293055"/>
          </a:xfrm>
          <a:prstGeom prst="line">
            <a:avLst/>
          </a:prstGeom>
          <a:ln w="28575">
            <a:solidFill>
              <a:schemeClr val="tx1"/>
            </a:solidFill>
            <a:miter lim="800000"/>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304" name="TextBox 303">
            <a:extLst>
              <a:ext uri="{FF2B5EF4-FFF2-40B4-BE49-F238E27FC236}">
                <a16:creationId xmlns:a16="http://schemas.microsoft.com/office/drawing/2014/main" id="{5CBFEDAB-DA3D-49A0-AAA5-A91181473571}"/>
              </a:ext>
            </a:extLst>
          </p:cNvPr>
          <p:cNvSpPr txBox="1"/>
          <p:nvPr/>
        </p:nvSpPr>
        <p:spPr>
          <a:xfrm>
            <a:off x="4822036" y="1820094"/>
            <a:ext cx="928459" cy="246221"/>
          </a:xfrm>
          <a:prstGeom prst="rect">
            <a:avLst/>
          </a:prstGeom>
          <a:noFill/>
        </p:spPr>
        <p:txBody>
          <a:bodyPr wrap="square" rtlCol="0">
            <a:spAutoFit/>
          </a:bodyPr>
          <a:lstStyle/>
          <a:p>
            <a:pPr algn="ctr"/>
            <a:r>
              <a:rPr lang="en-US" sz="1000" dirty="0">
                <a:latin typeface="Calibri" panose="020F0502020204030204" pitchFamily="34" charset="0"/>
              </a:rPr>
              <a:t>To T0</a:t>
            </a:r>
          </a:p>
        </p:txBody>
      </p:sp>
      <p:cxnSp>
        <p:nvCxnSpPr>
          <p:cNvPr id="305" name="Straight Connector 304">
            <a:extLst>
              <a:ext uri="{FF2B5EF4-FFF2-40B4-BE49-F238E27FC236}">
                <a16:creationId xmlns:a16="http://schemas.microsoft.com/office/drawing/2014/main" id="{8F07C52B-03A6-42DC-9B51-A01C2A2413F7}"/>
              </a:ext>
            </a:extLst>
          </p:cNvPr>
          <p:cNvCxnSpPr>
            <a:cxnSpLocks/>
            <a:endCxn id="337" idx="0"/>
          </p:cNvCxnSpPr>
          <p:nvPr/>
        </p:nvCxnSpPr>
        <p:spPr>
          <a:xfrm>
            <a:off x="4842790" y="2956760"/>
            <a:ext cx="0" cy="523480"/>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06" name="TextBox 305">
            <a:extLst>
              <a:ext uri="{FF2B5EF4-FFF2-40B4-BE49-F238E27FC236}">
                <a16:creationId xmlns:a16="http://schemas.microsoft.com/office/drawing/2014/main" id="{7CBD9687-801E-4AA1-BF10-798AED4A4484}"/>
              </a:ext>
            </a:extLst>
          </p:cNvPr>
          <p:cNvSpPr txBox="1"/>
          <p:nvPr/>
        </p:nvSpPr>
        <p:spPr>
          <a:xfrm>
            <a:off x="6816010" y="2342702"/>
            <a:ext cx="744114" cy="400110"/>
          </a:xfrm>
          <a:prstGeom prst="rect">
            <a:avLst/>
          </a:prstGeom>
          <a:noFill/>
          <a:ln>
            <a:solidFill>
              <a:schemeClr val="accent1"/>
            </a:solidFill>
          </a:ln>
        </p:spPr>
        <p:txBody>
          <a:bodyPr wrap="none" rtlCol="0">
            <a:spAutoFit/>
          </a:bodyPr>
          <a:lstStyle/>
          <a:p>
            <a:pPr lvl="0">
              <a:defRPr/>
            </a:pPr>
            <a:r>
              <a:rPr lang="en-US" sz="1000" dirty="0">
                <a:solidFill>
                  <a:schemeClr val="accent1"/>
                </a:solidFill>
                <a:latin typeface="Calibri" panose="020F0502020204030204" pitchFamily="34" charset="0"/>
              </a:rPr>
              <a:t>T1 Service </a:t>
            </a:r>
          </a:p>
          <a:p>
            <a:pPr lvl="0">
              <a:defRPr/>
            </a:pPr>
            <a:r>
              <a:rPr lang="en-US" sz="1000" dirty="0">
                <a:solidFill>
                  <a:schemeClr val="accent1"/>
                </a:solidFill>
                <a:latin typeface="Calibri" panose="020F0502020204030204" pitchFamily="34" charset="0"/>
              </a:rPr>
              <a:t>Interface</a:t>
            </a:r>
          </a:p>
        </p:txBody>
      </p:sp>
      <p:cxnSp>
        <p:nvCxnSpPr>
          <p:cNvPr id="307" name="Straight Arrow Connector 306">
            <a:extLst>
              <a:ext uri="{FF2B5EF4-FFF2-40B4-BE49-F238E27FC236}">
                <a16:creationId xmlns:a16="http://schemas.microsoft.com/office/drawing/2014/main" id="{DAED2242-05FB-4F60-913E-06C3788C8548}"/>
              </a:ext>
            </a:extLst>
          </p:cNvPr>
          <p:cNvCxnSpPr>
            <a:cxnSpLocks/>
            <a:stCxn id="306" idx="1"/>
          </p:cNvCxnSpPr>
          <p:nvPr/>
        </p:nvCxnSpPr>
        <p:spPr bwMode="gray">
          <a:xfrm flipH="1">
            <a:off x="6102370" y="2542757"/>
            <a:ext cx="713640" cy="356042"/>
          </a:xfrm>
          <a:prstGeom prst="straightConnector1">
            <a:avLst/>
          </a:prstGeom>
          <a:ln w="25400">
            <a:solidFill>
              <a:schemeClr val="accent1"/>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08" name="TextBox 307">
            <a:extLst>
              <a:ext uri="{FF2B5EF4-FFF2-40B4-BE49-F238E27FC236}">
                <a16:creationId xmlns:a16="http://schemas.microsoft.com/office/drawing/2014/main" id="{CAB22111-4D9D-4AA5-91A3-891A393DE1BB}"/>
              </a:ext>
            </a:extLst>
          </p:cNvPr>
          <p:cNvSpPr txBox="1"/>
          <p:nvPr/>
        </p:nvSpPr>
        <p:spPr>
          <a:xfrm>
            <a:off x="5252369" y="2674161"/>
            <a:ext cx="640693" cy="246221"/>
          </a:xfrm>
          <a:prstGeom prst="rect">
            <a:avLst/>
          </a:prstGeom>
          <a:noFill/>
        </p:spPr>
        <p:txBody>
          <a:bodyPr wrap="square" rtlCol="0">
            <a:spAutoFit/>
          </a:bodyPr>
          <a:lstStyle/>
          <a:p>
            <a:r>
              <a:rPr lang="en-US" sz="1000" dirty="0">
                <a:latin typeface="Calibri" panose="020F0502020204030204" pitchFamily="34" charset="0"/>
              </a:rPr>
              <a:t>10.1.1.1</a:t>
            </a:r>
          </a:p>
        </p:txBody>
      </p:sp>
      <p:sp>
        <p:nvSpPr>
          <p:cNvPr id="309" name="Right Arrow 26">
            <a:extLst>
              <a:ext uri="{FF2B5EF4-FFF2-40B4-BE49-F238E27FC236}">
                <a16:creationId xmlns:a16="http://schemas.microsoft.com/office/drawing/2014/main" id="{AF23BB1A-5FFF-491D-8B71-9D6A1B21A5F7}"/>
              </a:ext>
            </a:extLst>
          </p:cNvPr>
          <p:cNvSpPr/>
          <p:nvPr/>
        </p:nvSpPr>
        <p:spPr>
          <a:xfrm rot="18495136">
            <a:off x="562084" y="3720179"/>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grpSp>
        <p:nvGrpSpPr>
          <p:cNvPr id="313" name="Group 312">
            <a:extLst>
              <a:ext uri="{FF2B5EF4-FFF2-40B4-BE49-F238E27FC236}">
                <a16:creationId xmlns:a16="http://schemas.microsoft.com/office/drawing/2014/main" id="{B4DF2741-0DC0-4176-AD2D-20F8F9D6AD9C}"/>
              </a:ext>
            </a:extLst>
          </p:cNvPr>
          <p:cNvGrpSpPr>
            <a:grpSpLocks noChangeAspect="1"/>
          </p:cNvGrpSpPr>
          <p:nvPr/>
        </p:nvGrpSpPr>
        <p:grpSpPr>
          <a:xfrm>
            <a:off x="1317993" y="2727139"/>
            <a:ext cx="659218" cy="640081"/>
            <a:chOff x="1467367" y="4437360"/>
            <a:chExt cx="496673" cy="482255"/>
          </a:xfrm>
        </p:grpSpPr>
        <p:grpSp>
          <p:nvGrpSpPr>
            <p:cNvPr id="314" name="Group 313">
              <a:extLst>
                <a:ext uri="{FF2B5EF4-FFF2-40B4-BE49-F238E27FC236}">
                  <a16:creationId xmlns:a16="http://schemas.microsoft.com/office/drawing/2014/main" id="{364A140A-42FC-4946-95FB-4EF836E6C441}"/>
                </a:ext>
              </a:extLst>
            </p:cNvPr>
            <p:cNvGrpSpPr>
              <a:grpSpLocks noChangeAspect="1"/>
            </p:cNvGrpSpPr>
            <p:nvPr/>
          </p:nvGrpSpPr>
          <p:grpSpPr>
            <a:xfrm>
              <a:off x="1731232" y="4437360"/>
              <a:ext cx="232808" cy="223174"/>
              <a:chOff x="6167851" y="2280802"/>
              <a:chExt cx="601881" cy="557557"/>
            </a:xfrm>
            <a:solidFill>
              <a:schemeClr val="bg1">
                <a:lumMod val="85000"/>
                <a:alpha val="50000"/>
              </a:schemeClr>
            </a:solidFill>
          </p:grpSpPr>
          <p:sp>
            <p:nvSpPr>
              <p:cNvPr id="321" name="TextBox 320">
                <a:extLst>
                  <a:ext uri="{FF2B5EF4-FFF2-40B4-BE49-F238E27FC236}">
                    <a16:creationId xmlns:a16="http://schemas.microsoft.com/office/drawing/2014/main" id="{B4EB6738-5DFB-47F4-BE04-88B305119AC1}"/>
                  </a:ext>
                </a:extLst>
              </p:cNvPr>
              <p:cNvSpPr txBox="1"/>
              <p:nvPr/>
            </p:nvSpPr>
            <p:spPr>
              <a:xfrm>
                <a:off x="6167851" y="2280802"/>
                <a:ext cx="601881" cy="347596"/>
              </a:xfrm>
              <a:prstGeom prst="rect">
                <a:avLst/>
              </a:prstGeom>
              <a:grpFill/>
              <a:ln>
                <a:noFill/>
              </a:ln>
            </p:spPr>
            <p:txBody>
              <a:bodyPr wrap="square" lIns="0" tIns="0" rIns="0" bIns="0" rtlCol="0">
                <a:spAutoFit/>
              </a:bodyPr>
              <a:lstStyle/>
              <a:p>
                <a:pPr algn="l">
                  <a:spcAft>
                    <a:spcPts val="600"/>
                  </a:spcAft>
                </a:pPr>
                <a:endParaRPr lang="en-US" sz="1200" dirty="0">
                  <a:latin typeface="Calibri" panose="020F0502020204030204" pitchFamily="34" charset="0"/>
                </a:endParaRPr>
              </a:p>
            </p:txBody>
          </p:sp>
          <p:grpSp>
            <p:nvGrpSpPr>
              <p:cNvPr id="322" name="Group 321">
                <a:extLst>
                  <a:ext uri="{FF2B5EF4-FFF2-40B4-BE49-F238E27FC236}">
                    <a16:creationId xmlns:a16="http://schemas.microsoft.com/office/drawing/2014/main" id="{E8C75627-AB30-454F-90D6-CD3BAA5489AB}"/>
                  </a:ext>
                </a:extLst>
              </p:cNvPr>
              <p:cNvGrpSpPr>
                <a:grpSpLocks noChangeAspect="1"/>
              </p:cNvGrpSpPr>
              <p:nvPr/>
            </p:nvGrpSpPr>
            <p:grpSpPr>
              <a:xfrm>
                <a:off x="6168855" y="2281030"/>
                <a:ext cx="599872" cy="557329"/>
                <a:chOff x="2560638" y="566738"/>
                <a:chExt cx="6486525" cy="6486525"/>
              </a:xfrm>
              <a:grpFill/>
            </p:grpSpPr>
            <p:sp>
              <p:nvSpPr>
                <p:cNvPr id="323" name="Freeform 1">
                  <a:extLst>
                    <a:ext uri="{FF2B5EF4-FFF2-40B4-BE49-F238E27FC236}">
                      <a16:creationId xmlns:a16="http://schemas.microsoft.com/office/drawing/2014/main" id="{DBC60AC0-6BE8-4B1C-AD94-6CC418EBC180}"/>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4" name="Freeform 2">
                  <a:extLst>
                    <a:ext uri="{FF2B5EF4-FFF2-40B4-BE49-F238E27FC236}">
                      <a16:creationId xmlns:a16="http://schemas.microsoft.com/office/drawing/2014/main" id="{81167B85-2BA5-4D25-8CD4-142EADA79EE7}"/>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5" name="Freeform 3">
                  <a:extLst>
                    <a:ext uri="{FF2B5EF4-FFF2-40B4-BE49-F238E27FC236}">
                      <a16:creationId xmlns:a16="http://schemas.microsoft.com/office/drawing/2014/main" id="{23761C28-21CD-4AC0-9310-4507FA312D8B}"/>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6" name="Freeform 4">
                  <a:extLst>
                    <a:ext uri="{FF2B5EF4-FFF2-40B4-BE49-F238E27FC236}">
                      <a16:creationId xmlns:a16="http://schemas.microsoft.com/office/drawing/2014/main" id="{9C83EF9D-C002-4BA0-AF97-EAC3AE03D6EB}"/>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7" name="Freeform 5">
                  <a:extLst>
                    <a:ext uri="{FF2B5EF4-FFF2-40B4-BE49-F238E27FC236}">
                      <a16:creationId xmlns:a16="http://schemas.microsoft.com/office/drawing/2014/main" id="{B21E5AE1-0B46-4594-891A-D5D7237BFB28}"/>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8" name="Freeform 6">
                  <a:extLst>
                    <a:ext uri="{FF2B5EF4-FFF2-40B4-BE49-F238E27FC236}">
                      <a16:creationId xmlns:a16="http://schemas.microsoft.com/office/drawing/2014/main" id="{B35A03CE-8803-49E1-896A-44D6B8207F13}"/>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29" name="Freeform 7">
                  <a:extLst>
                    <a:ext uri="{FF2B5EF4-FFF2-40B4-BE49-F238E27FC236}">
                      <a16:creationId xmlns:a16="http://schemas.microsoft.com/office/drawing/2014/main" id="{755E25CA-C78A-4DC3-A9B0-528248131AA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0" name="Freeform 8">
                  <a:extLst>
                    <a:ext uri="{FF2B5EF4-FFF2-40B4-BE49-F238E27FC236}">
                      <a16:creationId xmlns:a16="http://schemas.microsoft.com/office/drawing/2014/main" id="{6DABFFA5-919A-4FC2-B68C-504F87F753D9}"/>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1" name="Freeform 9">
                  <a:extLst>
                    <a:ext uri="{FF2B5EF4-FFF2-40B4-BE49-F238E27FC236}">
                      <a16:creationId xmlns:a16="http://schemas.microsoft.com/office/drawing/2014/main" id="{DBF48AFA-FDB4-4381-AB7E-86C3A0009867}"/>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2" name="Freeform 10">
                  <a:extLst>
                    <a:ext uri="{FF2B5EF4-FFF2-40B4-BE49-F238E27FC236}">
                      <a16:creationId xmlns:a16="http://schemas.microsoft.com/office/drawing/2014/main" id="{CB81C10F-443F-4B17-A2EC-6501EBEA88E9}"/>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33" name="Freeform 11">
                  <a:extLst>
                    <a:ext uri="{FF2B5EF4-FFF2-40B4-BE49-F238E27FC236}">
                      <a16:creationId xmlns:a16="http://schemas.microsoft.com/office/drawing/2014/main" id="{3E45A119-4FFE-4C4D-8F47-1A60A3E58C39}"/>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grpSp>
          <p:nvGrpSpPr>
            <p:cNvPr id="315" name="Group 314">
              <a:extLst>
                <a:ext uri="{FF2B5EF4-FFF2-40B4-BE49-F238E27FC236}">
                  <a16:creationId xmlns:a16="http://schemas.microsoft.com/office/drawing/2014/main" id="{D19BAC5A-969B-4124-B891-0D07575BE8A0}"/>
                </a:ext>
              </a:extLst>
            </p:cNvPr>
            <p:cNvGrpSpPr>
              <a:grpSpLocks noChangeAspect="1"/>
            </p:cNvGrpSpPr>
            <p:nvPr/>
          </p:nvGrpSpPr>
          <p:grpSpPr>
            <a:xfrm>
              <a:off x="1467367" y="4535567"/>
              <a:ext cx="384048" cy="384048"/>
              <a:chOff x="7736620" y="7009631"/>
              <a:chExt cx="4501800" cy="4503600"/>
            </a:xfrm>
            <a:solidFill>
              <a:schemeClr val="accent1"/>
            </a:solidFill>
          </p:grpSpPr>
          <p:sp>
            <p:nvSpPr>
              <p:cNvPr id="316" name="Freeform: Shape 1">
                <a:extLst>
                  <a:ext uri="{FF2B5EF4-FFF2-40B4-BE49-F238E27FC236}">
                    <a16:creationId xmlns:a16="http://schemas.microsoft.com/office/drawing/2014/main" id="{96C280E2-EB10-43FD-8CAB-90D2D634C601}"/>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17" name="Freeform: Shape 2">
                <a:extLst>
                  <a:ext uri="{FF2B5EF4-FFF2-40B4-BE49-F238E27FC236}">
                    <a16:creationId xmlns:a16="http://schemas.microsoft.com/office/drawing/2014/main" id="{B3EE762D-A880-470A-922A-3CE0EADF5F27}"/>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18" name="Freeform: Shape 3">
                <a:extLst>
                  <a:ext uri="{FF2B5EF4-FFF2-40B4-BE49-F238E27FC236}">
                    <a16:creationId xmlns:a16="http://schemas.microsoft.com/office/drawing/2014/main" id="{3B0D04C3-7436-41D9-BBED-4CEE19A6B2D7}"/>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19" name="Freeform: Shape 4">
                <a:extLst>
                  <a:ext uri="{FF2B5EF4-FFF2-40B4-BE49-F238E27FC236}">
                    <a16:creationId xmlns:a16="http://schemas.microsoft.com/office/drawing/2014/main" id="{7B450E96-C98F-43D2-AF02-9F5B6E7BF27B}"/>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20" name="Freeform: Shape 5">
                <a:extLst>
                  <a:ext uri="{FF2B5EF4-FFF2-40B4-BE49-F238E27FC236}">
                    <a16:creationId xmlns:a16="http://schemas.microsoft.com/office/drawing/2014/main" id="{B8799E55-677D-4B65-8B28-4536D829C77D}"/>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grpSp>
        <p:nvGrpSpPr>
          <p:cNvPr id="334" name="Group 333">
            <a:extLst>
              <a:ext uri="{FF2B5EF4-FFF2-40B4-BE49-F238E27FC236}">
                <a16:creationId xmlns:a16="http://schemas.microsoft.com/office/drawing/2014/main" id="{CCDFA314-9D72-49B7-AFF9-CC3012484FB9}"/>
              </a:ext>
            </a:extLst>
          </p:cNvPr>
          <p:cNvGrpSpPr>
            <a:grpSpLocks noChangeAspect="1"/>
          </p:cNvGrpSpPr>
          <p:nvPr/>
        </p:nvGrpSpPr>
        <p:grpSpPr>
          <a:xfrm>
            <a:off x="4587923" y="3349890"/>
            <a:ext cx="659218" cy="640081"/>
            <a:chOff x="1467367" y="4437360"/>
            <a:chExt cx="496673" cy="482255"/>
          </a:xfrm>
        </p:grpSpPr>
        <p:grpSp>
          <p:nvGrpSpPr>
            <p:cNvPr id="335" name="Group 334">
              <a:extLst>
                <a:ext uri="{FF2B5EF4-FFF2-40B4-BE49-F238E27FC236}">
                  <a16:creationId xmlns:a16="http://schemas.microsoft.com/office/drawing/2014/main" id="{89F86CE9-3E89-4E88-8B5D-3B3A6746A019}"/>
                </a:ext>
              </a:extLst>
            </p:cNvPr>
            <p:cNvGrpSpPr>
              <a:grpSpLocks noChangeAspect="1"/>
            </p:cNvGrpSpPr>
            <p:nvPr/>
          </p:nvGrpSpPr>
          <p:grpSpPr>
            <a:xfrm>
              <a:off x="1731232" y="4437360"/>
              <a:ext cx="232808" cy="223174"/>
              <a:chOff x="6167851" y="2280802"/>
              <a:chExt cx="601881" cy="557557"/>
            </a:xfrm>
            <a:solidFill>
              <a:schemeClr val="bg1">
                <a:lumMod val="85000"/>
                <a:alpha val="50000"/>
              </a:schemeClr>
            </a:solidFill>
          </p:grpSpPr>
          <p:sp>
            <p:nvSpPr>
              <p:cNvPr id="342" name="TextBox 341">
                <a:extLst>
                  <a:ext uri="{FF2B5EF4-FFF2-40B4-BE49-F238E27FC236}">
                    <a16:creationId xmlns:a16="http://schemas.microsoft.com/office/drawing/2014/main" id="{52BCD940-7D51-4995-8E51-89E4001FE740}"/>
                  </a:ext>
                </a:extLst>
              </p:cNvPr>
              <p:cNvSpPr txBox="1"/>
              <p:nvPr/>
            </p:nvSpPr>
            <p:spPr>
              <a:xfrm>
                <a:off x="6167851" y="2280802"/>
                <a:ext cx="601881" cy="347596"/>
              </a:xfrm>
              <a:prstGeom prst="rect">
                <a:avLst/>
              </a:prstGeom>
              <a:grpFill/>
              <a:ln>
                <a:noFill/>
              </a:ln>
            </p:spPr>
            <p:txBody>
              <a:bodyPr wrap="square" lIns="0" tIns="0" rIns="0" bIns="0" rtlCol="0">
                <a:spAutoFit/>
              </a:bodyPr>
              <a:lstStyle/>
              <a:p>
                <a:pPr algn="l">
                  <a:spcAft>
                    <a:spcPts val="600"/>
                  </a:spcAft>
                </a:pPr>
                <a:endParaRPr lang="en-US" sz="1200" dirty="0">
                  <a:latin typeface="Calibri" panose="020F0502020204030204" pitchFamily="34" charset="0"/>
                </a:endParaRPr>
              </a:p>
            </p:txBody>
          </p:sp>
          <p:grpSp>
            <p:nvGrpSpPr>
              <p:cNvPr id="343" name="Group 342">
                <a:extLst>
                  <a:ext uri="{FF2B5EF4-FFF2-40B4-BE49-F238E27FC236}">
                    <a16:creationId xmlns:a16="http://schemas.microsoft.com/office/drawing/2014/main" id="{DAB94634-3A13-4641-A883-AE7CAB33588C}"/>
                  </a:ext>
                </a:extLst>
              </p:cNvPr>
              <p:cNvGrpSpPr>
                <a:grpSpLocks noChangeAspect="1"/>
              </p:cNvGrpSpPr>
              <p:nvPr/>
            </p:nvGrpSpPr>
            <p:grpSpPr>
              <a:xfrm>
                <a:off x="6168855" y="2281030"/>
                <a:ext cx="599872" cy="557329"/>
                <a:chOff x="2560638" y="566738"/>
                <a:chExt cx="6486525" cy="6486525"/>
              </a:xfrm>
              <a:grpFill/>
            </p:grpSpPr>
            <p:sp>
              <p:nvSpPr>
                <p:cNvPr id="344" name="Freeform 1">
                  <a:extLst>
                    <a:ext uri="{FF2B5EF4-FFF2-40B4-BE49-F238E27FC236}">
                      <a16:creationId xmlns:a16="http://schemas.microsoft.com/office/drawing/2014/main" id="{565C9119-AA25-4CFF-83DC-E0372B3E787A}"/>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5" name="Freeform 2">
                  <a:extLst>
                    <a:ext uri="{FF2B5EF4-FFF2-40B4-BE49-F238E27FC236}">
                      <a16:creationId xmlns:a16="http://schemas.microsoft.com/office/drawing/2014/main" id="{63D094C8-B041-4363-8C58-46EDCB0A3407}"/>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6" name="Freeform 3">
                  <a:extLst>
                    <a:ext uri="{FF2B5EF4-FFF2-40B4-BE49-F238E27FC236}">
                      <a16:creationId xmlns:a16="http://schemas.microsoft.com/office/drawing/2014/main" id="{87EAE4B5-F10E-48C1-9E8B-C070A57B2FED}"/>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7" name="Freeform 4">
                  <a:extLst>
                    <a:ext uri="{FF2B5EF4-FFF2-40B4-BE49-F238E27FC236}">
                      <a16:creationId xmlns:a16="http://schemas.microsoft.com/office/drawing/2014/main" id="{B41B262E-0613-44A5-AC6E-ABC2BCE58F6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8" name="Freeform 5">
                  <a:extLst>
                    <a:ext uri="{FF2B5EF4-FFF2-40B4-BE49-F238E27FC236}">
                      <a16:creationId xmlns:a16="http://schemas.microsoft.com/office/drawing/2014/main" id="{294F8B13-9C79-4FAA-BEBC-D8BE2A79C382}"/>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49" name="Freeform 6">
                  <a:extLst>
                    <a:ext uri="{FF2B5EF4-FFF2-40B4-BE49-F238E27FC236}">
                      <a16:creationId xmlns:a16="http://schemas.microsoft.com/office/drawing/2014/main" id="{EF7781D0-94B1-4205-8D9B-281B8BDFAAA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0" name="Freeform 7">
                  <a:extLst>
                    <a:ext uri="{FF2B5EF4-FFF2-40B4-BE49-F238E27FC236}">
                      <a16:creationId xmlns:a16="http://schemas.microsoft.com/office/drawing/2014/main" id="{A9B72762-E26F-4B5B-B7F3-8B56A09DABC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1" name="Freeform 8">
                  <a:extLst>
                    <a:ext uri="{FF2B5EF4-FFF2-40B4-BE49-F238E27FC236}">
                      <a16:creationId xmlns:a16="http://schemas.microsoft.com/office/drawing/2014/main" id="{278C4267-A66A-45EF-BC04-8D3ED869357C}"/>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2" name="Freeform 9">
                  <a:extLst>
                    <a:ext uri="{FF2B5EF4-FFF2-40B4-BE49-F238E27FC236}">
                      <a16:creationId xmlns:a16="http://schemas.microsoft.com/office/drawing/2014/main" id="{8A70776B-8919-4D70-A6C6-66A45C9A59D7}"/>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3" name="Freeform 10">
                  <a:extLst>
                    <a:ext uri="{FF2B5EF4-FFF2-40B4-BE49-F238E27FC236}">
                      <a16:creationId xmlns:a16="http://schemas.microsoft.com/office/drawing/2014/main" id="{98114A49-DCED-4F24-A88F-C991F0BB80D3}"/>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354" name="Freeform 11">
                  <a:extLst>
                    <a:ext uri="{FF2B5EF4-FFF2-40B4-BE49-F238E27FC236}">
                      <a16:creationId xmlns:a16="http://schemas.microsoft.com/office/drawing/2014/main" id="{235D404E-99A4-4126-945E-3CCCFC57F012}"/>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solidFill>
                  <a:schemeClr val="accent1"/>
                </a:solid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grpSp>
          <p:nvGrpSpPr>
            <p:cNvPr id="336" name="Group 335">
              <a:extLst>
                <a:ext uri="{FF2B5EF4-FFF2-40B4-BE49-F238E27FC236}">
                  <a16:creationId xmlns:a16="http://schemas.microsoft.com/office/drawing/2014/main" id="{F70BF851-0758-4338-A363-48479C6985B7}"/>
                </a:ext>
              </a:extLst>
            </p:cNvPr>
            <p:cNvGrpSpPr>
              <a:grpSpLocks noChangeAspect="1"/>
            </p:cNvGrpSpPr>
            <p:nvPr/>
          </p:nvGrpSpPr>
          <p:grpSpPr>
            <a:xfrm>
              <a:off x="1467367" y="4535567"/>
              <a:ext cx="384048" cy="384048"/>
              <a:chOff x="7736620" y="7009631"/>
              <a:chExt cx="4501800" cy="4503600"/>
            </a:xfrm>
            <a:solidFill>
              <a:schemeClr val="accent1"/>
            </a:solidFill>
          </p:grpSpPr>
          <p:sp>
            <p:nvSpPr>
              <p:cNvPr id="337" name="Freeform: Shape 1">
                <a:extLst>
                  <a:ext uri="{FF2B5EF4-FFF2-40B4-BE49-F238E27FC236}">
                    <a16:creationId xmlns:a16="http://schemas.microsoft.com/office/drawing/2014/main" id="{528E68D8-6BBD-41A4-9AE2-6CB3386AB670}"/>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38" name="Freeform: Shape 2">
                <a:extLst>
                  <a:ext uri="{FF2B5EF4-FFF2-40B4-BE49-F238E27FC236}">
                    <a16:creationId xmlns:a16="http://schemas.microsoft.com/office/drawing/2014/main" id="{34C3DC27-7350-4303-87EB-B81EB1CA3A8D}"/>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39" name="Freeform: Shape 3">
                <a:extLst>
                  <a:ext uri="{FF2B5EF4-FFF2-40B4-BE49-F238E27FC236}">
                    <a16:creationId xmlns:a16="http://schemas.microsoft.com/office/drawing/2014/main" id="{BDF418A0-1F6E-4951-93E8-A8D2532D6406}"/>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40" name="Freeform: Shape 4">
                <a:extLst>
                  <a:ext uri="{FF2B5EF4-FFF2-40B4-BE49-F238E27FC236}">
                    <a16:creationId xmlns:a16="http://schemas.microsoft.com/office/drawing/2014/main" id="{AEA71548-7A17-4E62-97F5-D8D5891A85DE}"/>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341" name="Freeform: Shape 5">
                <a:extLst>
                  <a:ext uri="{FF2B5EF4-FFF2-40B4-BE49-F238E27FC236}">
                    <a16:creationId xmlns:a16="http://schemas.microsoft.com/office/drawing/2014/main" id="{204AFF85-BF65-485A-961A-0C9CAEA25BE7}"/>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sp>
        <p:nvSpPr>
          <p:cNvPr id="355" name="Rounded Rectangle 109">
            <a:extLst>
              <a:ext uri="{FF2B5EF4-FFF2-40B4-BE49-F238E27FC236}">
                <a16:creationId xmlns:a16="http://schemas.microsoft.com/office/drawing/2014/main" id="{C0F2F423-050D-44D9-9BD3-51EA1F45D34D}"/>
              </a:ext>
            </a:extLst>
          </p:cNvPr>
          <p:cNvSpPr/>
          <p:nvPr/>
        </p:nvSpPr>
        <p:spPr>
          <a:xfrm>
            <a:off x="1813319" y="4328426"/>
            <a:ext cx="95374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356" name="TextBox 355">
            <a:extLst>
              <a:ext uri="{FF2B5EF4-FFF2-40B4-BE49-F238E27FC236}">
                <a16:creationId xmlns:a16="http://schemas.microsoft.com/office/drawing/2014/main" id="{735F495C-E9D9-4FF4-BA7F-51E5D25C0517}"/>
              </a:ext>
            </a:extLst>
          </p:cNvPr>
          <p:cNvSpPr txBox="1"/>
          <p:nvPr/>
        </p:nvSpPr>
        <p:spPr>
          <a:xfrm>
            <a:off x="1806579" y="4789326"/>
            <a:ext cx="1038132" cy="246221"/>
          </a:xfrm>
          <a:prstGeom prst="rect">
            <a:avLst/>
          </a:prstGeom>
          <a:noFill/>
        </p:spPr>
        <p:txBody>
          <a:bodyPr wrap="square" rtlCol="0">
            <a:spAutoFit/>
          </a:bodyPr>
          <a:lstStyle/>
          <a:p>
            <a:pPr fontAlgn="base">
              <a:spcBef>
                <a:spcPct val="0"/>
              </a:spcBef>
              <a:spcAft>
                <a:spcPct val="40000"/>
              </a:spcAft>
            </a:pPr>
            <a:r>
              <a:rPr lang="en-US" sz="1000" dirty="0">
                <a:solidFill>
                  <a:schemeClr val="accent1"/>
                </a:solidFill>
                <a:latin typeface="Calibri" panose="020F0502020204030204" pitchFamily="34" charset="0"/>
              </a:rPr>
              <a:t>Server Pool</a:t>
            </a:r>
            <a:endParaRPr lang="en-US" sz="1400" dirty="0">
              <a:solidFill>
                <a:schemeClr val="accent1"/>
              </a:solidFill>
              <a:latin typeface="Calibri" panose="020F0502020204030204" pitchFamily="34" charset="0"/>
            </a:endParaRPr>
          </a:p>
        </p:txBody>
      </p:sp>
      <p:sp>
        <p:nvSpPr>
          <p:cNvPr id="357" name="Rounded Rectangle 109">
            <a:extLst>
              <a:ext uri="{FF2B5EF4-FFF2-40B4-BE49-F238E27FC236}">
                <a16:creationId xmlns:a16="http://schemas.microsoft.com/office/drawing/2014/main" id="{C7828532-2CAE-45D2-9E54-7289B05F844F}"/>
              </a:ext>
            </a:extLst>
          </p:cNvPr>
          <p:cNvSpPr/>
          <p:nvPr/>
        </p:nvSpPr>
        <p:spPr>
          <a:xfrm>
            <a:off x="6429193" y="3166407"/>
            <a:ext cx="953743" cy="460900"/>
          </a:xfrm>
          <a:prstGeom prst="roundRect">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358" name="TextBox 357">
            <a:extLst>
              <a:ext uri="{FF2B5EF4-FFF2-40B4-BE49-F238E27FC236}">
                <a16:creationId xmlns:a16="http://schemas.microsoft.com/office/drawing/2014/main" id="{F030DADD-24EE-4737-A987-421F939D95A2}"/>
              </a:ext>
            </a:extLst>
          </p:cNvPr>
          <p:cNvSpPr txBox="1"/>
          <p:nvPr/>
        </p:nvSpPr>
        <p:spPr>
          <a:xfrm>
            <a:off x="6383978" y="3663662"/>
            <a:ext cx="1038132" cy="246221"/>
          </a:xfrm>
          <a:prstGeom prst="rect">
            <a:avLst/>
          </a:prstGeom>
          <a:noFill/>
        </p:spPr>
        <p:txBody>
          <a:bodyPr wrap="square" rtlCol="0">
            <a:spAutoFit/>
          </a:bodyPr>
          <a:lstStyle/>
          <a:p>
            <a:pPr fontAlgn="base">
              <a:spcBef>
                <a:spcPct val="0"/>
              </a:spcBef>
              <a:spcAft>
                <a:spcPct val="40000"/>
              </a:spcAft>
            </a:pPr>
            <a:r>
              <a:rPr lang="en-US" sz="1000" dirty="0">
                <a:solidFill>
                  <a:schemeClr val="accent1"/>
                </a:solidFill>
                <a:latin typeface="Calibri" panose="020F0502020204030204" pitchFamily="34" charset="0"/>
              </a:rPr>
              <a:t>Server Pool</a:t>
            </a:r>
            <a:endParaRPr lang="en-US" sz="1400" dirty="0">
              <a:solidFill>
                <a:schemeClr val="accent1"/>
              </a:solidFill>
              <a:latin typeface="Calibri" panose="020F0502020204030204" pitchFamily="34" charset="0"/>
            </a:endParaRPr>
          </a:p>
        </p:txBody>
      </p:sp>
      <p:cxnSp>
        <p:nvCxnSpPr>
          <p:cNvPr id="359" name="Straight Connector 358">
            <a:extLst>
              <a:ext uri="{FF2B5EF4-FFF2-40B4-BE49-F238E27FC236}">
                <a16:creationId xmlns:a16="http://schemas.microsoft.com/office/drawing/2014/main" id="{0AA79B79-DB24-44E4-B51F-75E37D1CBFE7}"/>
              </a:ext>
            </a:extLst>
          </p:cNvPr>
          <p:cNvCxnSpPr>
            <a:cxnSpLocks/>
          </p:cNvCxnSpPr>
          <p:nvPr/>
        </p:nvCxnSpPr>
        <p:spPr>
          <a:xfrm>
            <a:off x="1081782" y="4158172"/>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4AD4E5F5-1518-490B-BF42-5E10C20BD9C7}"/>
              </a:ext>
            </a:extLst>
          </p:cNvPr>
          <p:cNvCxnSpPr>
            <a:cxnSpLocks/>
          </p:cNvCxnSpPr>
          <p:nvPr/>
        </p:nvCxnSpPr>
        <p:spPr>
          <a:xfrm>
            <a:off x="287187" y="4158172"/>
            <a:ext cx="1181474" cy="0"/>
          </a:xfrm>
          <a:prstGeom prst="line">
            <a:avLst/>
          </a:prstGeom>
          <a:ln w="19050">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19B82399-C864-4FD5-AC37-1F96BAA56C60}"/>
              </a:ext>
            </a:extLst>
          </p:cNvPr>
          <p:cNvCxnSpPr>
            <a:cxnSpLocks/>
          </p:cNvCxnSpPr>
          <p:nvPr/>
        </p:nvCxnSpPr>
        <p:spPr>
          <a:xfrm>
            <a:off x="626347" y="4156995"/>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2" name="Oval 361">
            <a:extLst>
              <a:ext uri="{FF2B5EF4-FFF2-40B4-BE49-F238E27FC236}">
                <a16:creationId xmlns:a16="http://schemas.microsoft.com/office/drawing/2014/main" id="{0C9E50DE-0DAD-475A-8841-D81942D9E833}"/>
              </a:ext>
            </a:extLst>
          </p:cNvPr>
          <p:cNvSpPr/>
          <p:nvPr/>
        </p:nvSpPr>
        <p:spPr>
          <a:xfrm>
            <a:off x="930906" y="4443584"/>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sp>
        <p:nvSpPr>
          <p:cNvPr id="363" name="Oval 362">
            <a:extLst>
              <a:ext uri="{FF2B5EF4-FFF2-40B4-BE49-F238E27FC236}">
                <a16:creationId xmlns:a16="http://schemas.microsoft.com/office/drawing/2014/main" id="{C557C298-DED1-4B8C-8770-15C5F90ED866}"/>
              </a:ext>
            </a:extLst>
          </p:cNvPr>
          <p:cNvSpPr/>
          <p:nvPr/>
        </p:nvSpPr>
        <p:spPr>
          <a:xfrm>
            <a:off x="475471" y="4443584"/>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cxnSp>
        <p:nvCxnSpPr>
          <p:cNvPr id="366" name="Straight Connector 365">
            <a:extLst>
              <a:ext uri="{FF2B5EF4-FFF2-40B4-BE49-F238E27FC236}">
                <a16:creationId xmlns:a16="http://schemas.microsoft.com/office/drawing/2014/main" id="{80E8C18D-83A8-4075-B8E5-5DE15F0C5C26}"/>
              </a:ext>
            </a:extLst>
          </p:cNvPr>
          <p:cNvCxnSpPr>
            <a:cxnSpLocks/>
          </p:cNvCxnSpPr>
          <p:nvPr/>
        </p:nvCxnSpPr>
        <p:spPr>
          <a:xfrm flipH="1">
            <a:off x="924313" y="3289873"/>
            <a:ext cx="504034" cy="86712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9" name="Right Arrow 26">
            <a:extLst>
              <a:ext uri="{FF2B5EF4-FFF2-40B4-BE49-F238E27FC236}">
                <a16:creationId xmlns:a16="http://schemas.microsoft.com/office/drawing/2014/main" id="{599DABFD-5DAB-4FDC-846B-7F67B2F8833E}"/>
              </a:ext>
            </a:extLst>
          </p:cNvPr>
          <p:cNvSpPr/>
          <p:nvPr/>
        </p:nvSpPr>
        <p:spPr>
          <a:xfrm rot="7601549">
            <a:off x="182636" y="3499926"/>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70" name="Oval 369">
            <a:extLst>
              <a:ext uri="{FF2B5EF4-FFF2-40B4-BE49-F238E27FC236}">
                <a16:creationId xmlns:a16="http://schemas.microsoft.com/office/drawing/2014/main" id="{08C95C57-65C6-4939-8565-4F4B1DF85450}"/>
              </a:ext>
            </a:extLst>
          </p:cNvPr>
          <p:cNvSpPr>
            <a:spLocks noChangeAspect="1"/>
          </p:cNvSpPr>
          <p:nvPr/>
        </p:nvSpPr>
        <p:spPr>
          <a:xfrm>
            <a:off x="541205" y="364676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371" name="Right Arrow 26">
            <a:extLst>
              <a:ext uri="{FF2B5EF4-FFF2-40B4-BE49-F238E27FC236}">
                <a16:creationId xmlns:a16="http://schemas.microsoft.com/office/drawing/2014/main" id="{FFF9672E-28A9-445B-8F35-14498A4BAAA9}"/>
              </a:ext>
            </a:extLst>
          </p:cNvPr>
          <p:cNvSpPr/>
          <p:nvPr/>
        </p:nvSpPr>
        <p:spPr>
          <a:xfrm rot="3219263">
            <a:off x="1936079" y="3760258"/>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68" name="Oval 367">
            <a:extLst>
              <a:ext uri="{FF2B5EF4-FFF2-40B4-BE49-F238E27FC236}">
                <a16:creationId xmlns:a16="http://schemas.microsoft.com/office/drawing/2014/main" id="{5B9D6A03-B3D3-4ABC-A658-EB4F7DE0CAC0}"/>
              </a:ext>
            </a:extLst>
          </p:cNvPr>
          <p:cNvSpPr>
            <a:spLocks noChangeAspect="1"/>
          </p:cNvSpPr>
          <p:nvPr/>
        </p:nvSpPr>
        <p:spPr>
          <a:xfrm>
            <a:off x="231521" y="3340342"/>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
        <p:nvSpPr>
          <p:cNvPr id="372" name="Right Arrow 26">
            <a:extLst>
              <a:ext uri="{FF2B5EF4-FFF2-40B4-BE49-F238E27FC236}">
                <a16:creationId xmlns:a16="http://schemas.microsoft.com/office/drawing/2014/main" id="{5928E6B2-B488-453C-9BD6-8A525D882B38}"/>
              </a:ext>
            </a:extLst>
          </p:cNvPr>
          <p:cNvSpPr/>
          <p:nvPr/>
        </p:nvSpPr>
        <p:spPr>
          <a:xfrm rot="14186021">
            <a:off x="2310156" y="3600484"/>
            <a:ext cx="61311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73" name="Oval 372">
            <a:extLst>
              <a:ext uri="{FF2B5EF4-FFF2-40B4-BE49-F238E27FC236}">
                <a16:creationId xmlns:a16="http://schemas.microsoft.com/office/drawing/2014/main" id="{8EDCB96E-213F-4B07-B7B5-EE090A991CF5}"/>
              </a:ext>
            </a:extLst>
          </p:cNvPr>
          <p:cNvSpPr>
            <a:spLocks noChangeAspect="1"/>
          </p:cNvSpPr>
          <p:nvPr/>
        </p:nvSpPr>
        <p:spPr>
          <a:xfrm>
            <a:off x="2233558" y="363823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374" name="Oval 373">
            <a:extLst>
              <a:ext uri="{FF2B5EF4-FFF2-40B4-BE49-F238E27FC236}">
                <a16:creationId xmlns:a16="http://schemas.microsoft.com/office/drawing/2014/main" id="{E2D0E401-AE3C-45DB-B328-77C2CDB7A8F4}"/>
              </a:ext>
            </a:extLst>
          </p:cNvPr>
          <p:cNvSpPr>
            <a:spLocks noChangeAspect="1"/>
          </p:cNvSpPr>
          <p:nvPr/>
        </p:nvSpPr>
        <p:spPr>
          <a:xfrm>
            <a:off x="2629902" y="350107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cxnSp>
        <p:nvCxnSpPr>
          <p:cNvPr id="375" name="Straight Connector 374">
            <a:extLst>
              <a:ext uri="{FF2B5EF4-FFF2-40B4-BE49-F238E27FC236}">
                <a16:creationId xmlns:a16="http://schemas.microsoft.com/office/drawing/2014/main" id="{D4A75BE2-AF21-4020-8434-F35A4F060D28}"/>
              </a:ext>
            </a:extLst>
          </p:cNvPr>
          <p:cNvCxnSpPr>
            <a:cxnSpLocks/>
          </p:cNvCxnSpPr>
          <p:nvPr/>
        </p:nvCxnSpPr>
        <p:spPr>
          <a:xfrm>
            <a:off x="3977373" y="2960344"/>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DBC9A4E8-4A91-4F31-86AD-52A6731EF27C}"/>
              </a:ext>
            </a:extLst>
          </p:cNvPr>
          <p:cNvCxnSpPr>
            <a:cxnSpLocks/>
          </p:cNvCxnSpPr>
          <p:nvPr/>
        </p:nvCxnSpPr>
        <p:spPr>
          <a:xfrm>
            <a:off x="3573976" y="2959167"/>
            <a:ext cx="0" cy="285412"/>
          </a:xfrm>
          <a:prstGeom prst="line">
            <a:avLst/>
          </a:prstGeom>
          <a:ln w="28575">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77" name="Oval 376">
            <a:extLst>
              <a:ext uri="{FF2B5EF4-FFF2-40B4-BE49-F238E27FC236}">
                <a16:creationId xmlns:a16="http://schemas.microsoft.com/office/drawing/2014/main" id="{04682E93-F9F3-40E6-A745-C83216A3981C}"/>
              </a:ext>
            </a:extLst>
          </p:cNvPr>
          <p:cNvSpPr/>
          <p:nvPr/>
        </p:nvSpPr>
        <p:spPr>
          <a:xfrm>
            <a:off x="3826497" y="3245756"/>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sp>
        <p:nvSpPr>
          <p:cNvPr id="378" name="Oval 377">
            <a:extLst>
              <a:ext uri="{FF2B5EF4-FFF2-40B4-BE49-F238E27FC236}">
                <a16:creationId xmlns:a16="http://schemas.microsoft.com/office/drawing/2014/main" id="{85040794-E327-499E-8F8C-A515DB71BAE7}"/>
              </a:ext>
            </a:extLst>
          </p:cNvPr>
          <p:cNvSpPr/>
          <p:nvPr/>
        </p:nvSpPr>
        <p:spPr>
          <a:xfrm>
            <a:off x="3423100" y="3245756"/>
            <a:ext cx="301752" cy="296911"/>
          </a:xfrm>
          <a:prstGeom prst="ellipse">
            <a:avLst/>
          </a:prstGeom>
          <a:ln>
            <a:solidFill>
              <a:schemeClr val="tx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fr-FR" sz="1200" dirty="0">
                <a:latin typeface="Calibri" panose="020F0502020204030204" pitchFamily="34" charset="0"/>
              </a:rPr>
              <a:t>C</a:t>
            </a:r>
            <a:endParaRPr lang="en-US" sz="1200" dirty="0">
              <a:latin typeface="Calibri" panose="020F0502020204030204" pitchFamily="34" charset="0"/>
            </a:endParaRPr>
          </a:p>
        </p:txBody>
      </p:sp>
      <p:sp>
        <p:nvSpPr>
          <p:cNvPr id="379" name="Right Arrow 26">
            <a:extLst>
              <a:ext uri="{FF2B5EF4-FFF2-40B4-BE49-F238E27FC236}">
                <a16:creationId xmlns:a16="http://schemas.microsoft.com/office/drawing/2014/main" id="{40D1799B-4334-4978-9A96-F57F94747E38}"/>
              </a:ext>
            </a:extLst>
          </p:cNvPr>
          <p:cNvSpPr/>
          <p:nvPr/>
        </p:nvSpPr>
        <p:spPr>
          <a:xfrm>
            <a:off x="3813479" y="4188920"/>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0" name="Oval 379">
            <a:extLst>
              <a:ext uri="{FF2B5EF4-FFF2-40B4-BE49-F238E27FC236}">
                <a16:creationId xmlns:a16="http://schemas.microsoft.com/office/drawing/2014/main" id="{61CBE3AB-CAEE-44C2-94A4-7D8B147ED766}"/>
              </a:ext>
            </a:extLst>
          </p:cNvPr>
          <p:cNvSpPr>
            <a:spLocks noChangeAspect="1"/>
          </p:cNvSpPr>
          <p:nvPr/>
        </p:nvSpPr>
        <p:spPr>
          <a:xfrm>
            <a:off x="3944364" y="400156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381" name="Right Arrow 26">
            <a:extLst>
              <a:ext uri="{FF2B5EF4-FFF2-40B4-BE49-F238E27FC236}">
                <a16:creationId xmlns:a16="http://schemas.microsoft.com/office/drawing/2014/main" id="{D4945DEC-6793-449B-8E3F-B091BC827310}"/>
              </a:ext>
            </a:extLst>
          </p:cNvPr>
          <p:cNvSpPr/>
          <p:nvPr/>
        </p:nvSpPr>
        <p:spPr>
          <a:xfrm>
            <a:off x="5823164" y="4192347"/>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2" name="Oval 381">
            <a:extLst>
              <a:ext uri="{FF2B5EF4-FFF2-40B4-BE49-F238E27FC236}">
                <a16:creationId xmlns:a16="http://schemas.microsoft.com/office/drawing/2014/main" id="{2B0652B3-6D16-43AE-9918-9368276DE98B}"/>
              </a:ext>
            </a:extLst>
          </p:cNvPr>
          <p:cNvSpPr>
            <a:spLocks noChangeAspect="1"/>
          </p:cNvSpPr>
          <p:nvPr/>
        </p:nvSpPr>
        <p:spPr>
          <a:xfrm>
            <a:off x="6112838" y="400499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
        <p:nvSpPr>
          <p:cNvPr id="383" name="Right Arrow 26">
            <a:extLst>
              <a:ext uri="{FF2B5EF4-FFF2-40B4-BE49-F238E27FC236}">
                <a16:creationId xmlns:a16="http://schemas.microsoft.com/office/drawing/2014/main" id="{1E6CD856-A987-4044-849E-177C3A3306F6}"/>
              </a:ext>
            </a:extLst>
          </p:cNvPr>
          <p:cNvSpPr/>
          <p:nvPr/>
        </p:nvSpPr>
        <p:spPr>
          <a:xfrm rot="10800000">
            <a:off x="5823164" y="4644746"/>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4" name="Oval 383">
            <a:extLst>
              <a:ext uri="{FF2B5EF4-FFF2-40B4-BE49-F238E27FC236}">
                <a16:creationId xmlns:a16="http://schemas.microsoft.com/office/drawing/2014/main" id="{670EF77D-92EF-4F31-9758-521CD9CA185B}"/>
              </a:ext>
            </a:extLst>
          </p:cNvPr>
          <p:cNvSpPr>
            <a:spLocks noChangeAspect="1"/>
          </p:cNvSpPr>
          <p:nvPr/>
        </p:nvSpPr>
        <p:spPr>
          <a:xfrm>
            <a:off x="6112838" y="445739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385" name="Right Arrow 26">
            <a:extLst>
              <a:ext uri="{FF2B5EF4-FFF2-40B4-BE49-F238E27FC236}">
                <a16:creationId xmlns:a16="http://schemas.microsoft.com/office/drawing/2014/main" id="{18D41430-95D5-49DA-A749-1DFE8899A63D}"/>
              </a:ext>
            </a:extLst>
          </p:cNvPr>
          <p:cNvSpPr/>
          <p:nvPr/>
        </p:nvSpPr>
        <p:spPr>
          <a:xfrm rot="10800000">
            <a:off x="3786353" y="4649822"/>
            <a:ext cx="77444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386" name="Oval 385">
            <a:extLst>
              <a:ext uri="{FF2B5EF4-FFF2-40B4-BE49-F238E27FC236}">
                <a16:creationId xmlns:a16="http://schemas.microsoft.com/office/drawing/2014/main" id="{8AC69B93-3DE5-43CC-A3A4-8A9B91F222C3}"/>
              </a:ext>
            </a:extLst>
          </p:cNvPr>
          <p:cNvSpPr>
            <a:spLocks noChangeAspect="1"/>
          </p:cNvSpPr>
          <p:nvPr/>
        </p:nvSpPr>
        <p:spPr>
          <a:xfrm>
            <a:off x="3941879" y="4462471"/>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
        <p:nvSpPr>
          <p:cNvPr id="388" name="TextBox 387">
            <a:extLst>
              <a:ext uri="{FF2B5EF4-FFF2-40B4-BE49-F238E27FC236}">
                <a16:creationId xmlns:a16="http://schemas.microsoft.com/office/drawing/2014/main" id="{2C1C6926-D7B2-41AA-BF06-DA3AC0419041}"/>
              </a:ext>
            </a:extLst>
          </p:cNvPr>
          <p:cNvSpPr txBox="1"/>
          <p:nvPr/>
        </p:nvSpPr>
        <p:spPr>
          <a:xfrm>
            <a:off x="2411931" y="5408534"/>
            <a:ext cx="1353529" cy="738664"/>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LB-SNAT:6000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Pool-IP:80</a:t>
            </a:r>
          </a:p>
          <a:p>
            <a:r>
              <a:rPr lang="en-US" sz="1200" dirty="0">
                <a:solidFill>
                  <a:schemeClr val="accent2"/>
                </a:solidFill>
                <a:latin typeface="Calibri" panose="020F0502020204030204" pitchFamily="34" charset="0"/>
              </a:rPr>
              <a:t>(TCP handshake</a:t>
            </a:r>
          </a:p>
          <a:p>
            <a:r>
              <a:rPr lang="en-US" sz="1200" dirty="0">
                <a:solidFill>
                  <a:schemeClr val="accent2"/>
                </a:solidFill>
                <a:latin typeface="Calibri" panose="020F0502020204030204" pitchFamily="34" charset="0"/>
              </a:rPr>
              <a:t>+ HTTP Request)</a:t>
            </a:r>
          </a:p>
        </p:txBody>
      </p:sp>
      <p:sp>
        <p:nvSpPr>
          <p:cNvPr id="389" name="TextBox 388">
            <a:extLst>
              <a:ext uri="{FF2B5EF4-FFF2-40B4-BE49-F238E27FC236}">
                <a16:creationId xmlns:a16="http://schemas.microsoft.com/office/drawing/2014/main" id="{2115726E-8F7D-46D8-9532-9684FA04354C}"/>
              </a:ext>
            </a:extLst>
          </p:cNvPr>
          <p:cNvSpPr txBox="1"/>
          <p:nvPr/>
        </p:nvSpPr>
        <p:spPr>
          <a:xfrm>
            <a:off x="626346" y="5407864"/>
            <a:ext cx="1427691" cy="738664"/>
          </a:xfrm>
          <a:prstGeom prst="rect">
            <a:avLst/>
          </a:prstGeom>
        </p:spPr>
        <p:txBody>
          <a:bodyPr wrap="square" lIns="0" tIns="0" rIns="0" bIns="0" rtlCol="0" anchor="t">
            <a:spAutoFit/>
          </a:bodyPr>
          <a:lstStyle/>
          <a:p>
            <a:r>
              <a:rPr lang="en-US" sz="1200" dirty="0">
                <a:solidFill>
                  <a:schemeClr val="accent2"/>
                </a:solidFill>
                <a:latin typeface="Calibri" panose="020F0502020204030204" pitchFamily="34" charset="0"/>
              </a:rPr>
              <a:t>Client-IP:5000</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VIP:80</a:t>
            </a:r>
          </a:p>
          <a:p>
            <a:r>
              <a:rPr lang="en-US" sz="1200" dirty="0">
                <a:solidFill>
                  <a:schemeClr val="accent2"/>
                </a:solidFill>
                <a:latin typeface="Calibri" panose="020F0502020204030204" pitchFamily="34" charset="0"/>
              </a:rPr>
              <a:t>(TCP handshake</a:t>
            </a:r>
          </a:p>
          <a:p>
            <a:r>
              <a:rPr lang="en-US" sz="1200" dirty="0">
                <a:solidFill>
                  <a:schemeClr val="accent2"/>
                </a:solidFill>
                <a:latin typeface="Calibri" panose="020F0502020204030204" pitchFamily="34" charset="0"/>
              </a:rPr>
              <a:t>+ HTTP Request)</a:t>
            </a:r>
          </a:p>
        </p:txBody>
      </p:sp>
      <p:sp>
        <p:nvSpPr>
          <p:cNvPr id="390" name="Oval 389">
            <a:extLst>
              <a:ext uri="{FF2B5EF4-FFF2-40B4-BE49-F238E27FC236}">
                <a16:creationId xmlns:a16="http://schemas.microsoft.com/office/drawing/2014/main" id="{08A973AB-8A07-48C9-8040-B62AC06A3301}"/>
              </a:ext>
            </a:extLst>
          </p:cNvPr>
          <p:cNvSpPr>
            <a:spLocks noChangeAspect="1"/>
          </p:cNvSpPr>
          <p:nvPr/>
        </p:nvSpPr>
        <p:spPr>
          <a:xfrm>
            <a:off x="273470" y="557381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391" name="Oval 390">
            <a:extLst>
              <a:ext uri="{FF2B5EF4-FFF2-40B4-BE49-F238E27FC236}">
                <a16:creationId xmlns:a16="http://schemas.microsoft.com/office/drawing/2014/main" id="{490F43FF-B761-4412-9335-41470E128D8D}"/>
              </a:ext>
            </a:extLst>
          </p:cNvPr>
          <p:cNvSpPr>
            <a:spLocks noChangeAspect="1"/>
          </p:cNvSpPr>
          <p:nvPr/>
        </p:nvSpPr>
        <p:spPr>
          <a:xfrm>
            <a:off x="2056225" y="557448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sp>
        <p:nvSpPr>
          <p:cNvPr id="395" name="TextBox 394">
            <a:extLst>
              <a:ext uri="{FF2B5EF4-FFF2-40B4-BE49-F238E27FC236}">
                <a16:creationId xmlns:a16="http://schemas.microsoft.com/office/drawing/2014/main" id="{C810C1A4-D0B2-4D3D-9F6D-5E20B809AAD1}"/>
              </a:ext>
            </a:extLst>
          </p:cNvPr>
          <p:cNvSpPr txBox="1"/>
          <p:nvPr/>
        </p:nvSpPr>
        <p:spPr>
          <a:xfrm>
            <a:off x="4318783" y="5412254"/>
            <a:ext cx="1539323" cy="553998"/>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Pool-IP:80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LB-SNAT:6000</a:t>
            </a:r>
          </a:p>
          <a:p>
            <a:r>
              <a:rPr lang="en-US" sz="1200" dirty="0">
                <a:solidFill>
                  <a:schemeClr val="accent2"/>
                </a:solidFill>
                <a:latin typeface="Calibri" panose="020F0502020204030204" pitchFamily="34" charset="0"/>
              </a:rPr>
              <a:t>(HTTP Response)</a:t>
            </a:r>
          </a:p>
        </p:txBody>
      </p:sp>
      <p:sp>
        <p:nvSpPr>
          <p:cNvPr id="396" name="Oval 395">
            <a:extLst>
              <a:ext uri="{FF2B5EF4-FFF2-40B4-BE49-F238E27FC236}">
                <a16:creationId xmlns:a16="http://schemas.microsoft.com/office/drawing/2014/main" id="{9B4D2CAF-B6AF-4603-AC8C-FB3C93379C0D}"/>
              </a:ext>
            </a:extLst>
          </p:cNvPr>
          <p:cNvSpPr>
            <a:spLocks noChangeAspect="1"/>
          </p:cNvSpPr>
          <p:nvPr/>
        </p:nvSpPr>
        <p:spPr>
          <a:xfrm>
            <a:off x="3963077" y="557820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3</a:t>
            </a:r>
          </a:p>
        </p:txBody>
      </p:sp>
      <p:sp>
        <p:nvSpPr>
          <p:cNvPr id="397" name="TextBox 396">
            <a:extLst>
              <a:ext uri="{FF2B5EF4-FFF2-40B4-BE49-F238E27FC236}">
                <a16:creationId xmlns:a16="http://schemas.microsoft.com/office/drawing/2014/main" id="{493D972A-BC46-481D-9C16-242711AD5AFF}"/>
              </a:ext>
            </a:extLst>
          </p:cNvPr>
          <p:cNvSpPr txBox="1"/>
          <p:nvPr/>
        </p:nvSpPr>
        <p:spPr>
          <a:xfrm>
            <a:off x="6500701" y="5415974"/>
            <a:ext cx="1353529" cy="553998"/>
          </a:xfrm>
          <a:prstGeom prst="rect">
            <a:avLst/>
          </a:prstGeom>
        </p:spPr>
        <p:txBody>
          <a:bodyPr wrap="square" lIns="0" tIns="0" rIns="0" bIns="0" rtlCol="0" anchor="b">
            <a:spAutoFit/>
          </a:bodyPr>
          <a:lstStyle/>
          <a:p>
            <a:r>
              <a:rPr lang="en-US" sz="1200" dirty="0">
                <a:solidFill>
                  <a:schemeClr val="accent2"/>
                </a:solidFill>
                <a:latin typeface="Calibri" panose="020F0502020204030204" pitchFamily="34" charset="0"/>
              </a:rPr>
              <a:t>VIP:80 </a:t>
            </a:r>
          </a:p>
          <a:p>
            <a:pPr marL="171450" indent="-171450">
              <a:buFont typeface="Symbol" panose="05050102010706020507" pitchFamily="18" charset="2"/>
              <a:buChar char="Þ"/>
            </a:pPr>
            <a:r>
              <a:rPr lang="en-US" sz="1200" dirty="0">
                <a:solidFill>
                  <a:schemeClr val="accent2"/>
                </a:solidFill>
                <a:latin typeface="Calibri" panose="020F0502020204030204" pitchFamily="34" charset="0"/>
              </a:rPr>
              <a:t> Client-IP:5000</a:t>
            </a:r>
          </a:p>
          <a:p>
            <a:r>
              <a:rPr lang="en-US" sz="1200" dirty="0">
                <a:solidFill>
                  <a:schemeClr val="accent2"/>
                </a:solidFill>
                <a:latin typeface="Calibri" panose="020F0502020204030204" pitchFamily="34" charset="0"/>
              </a:rPr>
              <a:t>(HTTP Response)</a:t>
            </a:r>
          </a:p>
        </p:txBody>
      </p:sp>
      <p:sp>
        <p:nvSpPr>
          <p:cNvPr id="398" name="Oval 397">
            <a:extLst>
              <a:ext uri="{FF2B5EF4-FFF2-40B4-BE49-F238E27FC236}">
                <a16:creationId xmlns:a16="http://schemas.microsoft.com/office/drawing/2014/main" id="{EC5EFDB0-A1DA-430C-9B70-C146510A6E16}"/>
              </a:ext>
            </a:extLst>
          </p:cNvPr>
          <p:cNvSpPr>
            <a:spLocks noChangeAspect="1"/>
          </p:cNvSpPr>
          <p:nvPr/>
        </p:nvSpPr>
        <p:spPr>
          <a:xfrm>
            <a:off x="6144995" y="558192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Tree>
    <p:extLst>
      <p:ext uri="{BB962C8B-B14F-4D97-AF65-F5344CB8AC3E}">
        <p14:creationId xmlns:p14="http://schemas.microsoft.com/office/powerpoint/2010/main" val="1558967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Load Balancing is done at the Request level.</a:t>
            </a:r>
          </a:p>
          <a:p>
            <a:pPr>
              <a:spcBef>
                <a:spcPts val="0"/>
              </a:spcBef>
              <a:buNone/>
            </a:pPr>
            <a:endParaRPr lang="en-US" sz="1600" dirty="0"/>
          </a:p>
          <a:p>
            <a:pPr>
              <a:spcBef>
                <a:spcPts val="0"/>
              </a:spcBef>
              <a:buNone/>
            </a:pPr>
            <a:r>
              <a:rPr lang="en-US" sz="1600" dirty="0"/>
              <a:t>Different requests from the same client / same TCP connection are load balanced to different Pool Members.</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Minimum Configuration (1/3)</a:t>
            </a:r>
          </a:p>
        </p:txBody>
      </p:sp>
      <p:grpSp>
        <p:nvGrpSpPr>
          <p:cNvPr id="56" name="Group 55">
            <a:extLst>
              <a:ext uri="{FF2B5EF4-FFF2-40B4-BE49-F238E27FC236}">
                <a16:creationId xmlns:a16="http://schemas.microsoft.com/office/drawing/2014/main" id="{4D7D4783-B3DA-4F23-847F-52191C6FC1D9}"/>
              </a:ext>
            </a:extLst>
          </p:cNvPr>
          <p:cNvGrpSpPr/>
          <p:nvPr/>
        </p:nvGrpSpPr>
        <p:grpSpPr>
          <a:xfrm>
            <a:off x="3239511" y="2255989"/>
            <a:ext cx="602248" cy="602488"/>
            <a:chOff x="7736620" y="7009631"/>
            <a:chExt cx="4501800" cy="4503600"/>
          </a:xfrm>
          <a:solidFill>
            <a:schemeClr val="accent1"/>
          </a:solidFill>
        </p:grpSpPr>
        <p:sp>
          <p:nvSpPr>
            <p:cNvPr id="57" name="Freeform: Shape 1">
              <a:extLst>
                <a:ext uri="{FF2B5EF4-FFF2-40B4-BE49-F238E27FC236}">
                  <a16:creationId xmlns:a16="http://schemas.microsoft.com/office/drawing/2014/main" id="{2F0A20C3-41D1-497C-85B1-941D04BF1A91}"/>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58" name="Freeform: Shape 2">
              <a:extLst>
                <a:ext uri="{FF2B5EF4-FFF2-40B4-BE49-F238E27FC236}">
                  <a16:creationId xmlns:a16="http://schemas.microsoft.com/office/drawing/2014/main" id="{FE0613E6-09AB-4904-8533-34211865E601}"/>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59" name="Freeform: Shape 3">
              <a:extLst>
                <a:ext uri="{FF2B5EF4-FFF2-40B4-BE49-F238E27FC236}">
                  <a16:creationId xmlns:a16="http://schemas.microsoft.com/office/drawing/2014/main" id="{C849A3CC-ABFA-42D9-A0B5-5A21ED44701F}"/>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60" name="Freeform: Shape 4">
              <a:extLst>
                <a:ext uri="{FF2B5EF4-FFF2-40B4-BE49-F238E27FC236}">
                  <a16:creationId xmlns:a16="http://schemas.microsoft.com/office/drawing/2014/main" id="{3592FC28-9C8D-4339-AB1C-56099E7407F2}"/>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61" name="Freeform: Shape 5">
              <a:extLst>
                <a:ext uri="{FF2B5EF4-FFF2-40B4-BE49-F238E27FC236}">
                  <a16:creationId xmlns:a16="http://schemas.microsoft.com/office/drawing/2014/main" id="{B3F61796-DC15-4446-A583-4D430A270D5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62" name="Group 61">
            <a:extLst>
              <a:ext uri="{FF2B5EF4-FFF2-40B4-BE49-F238E27FC236}">
                <a16:creationId xmlns:a16="http://schemas.microsoft.com/office/drawing/2014/main" id="{D08FF4E2-0893-4809-AEF8-821427B17B8D}"/>
              </a:ext>
            </a:extLst>
          </p:cNvPr>
          <p:cNvGrpSpPr>
            <a:grpSpLocks noChangeAspect="1"/>
          </p:cNvGrpSpPr>
          <p:nvPr/>
        </p:nvGrpSpPr>
        <p:grpSpPr>
          <a:xfrm>
            <a:off x="3629725" y="2119443"/>
            <a:ext cx="364538" cy="338684"/>
            <a:chOff x="2560638" y="566738"/>
            <a:chExt cx="6486525" cy="6486525"/>
          </a:xfrm>
          <a:solidFill>
            <a:schemeClr val="accent1"/>
          </a:solidFill>
        </p:grpSpPr>
        <p:sp>
          <p:nvSpPr>
            <p:cNvPr id="63" name="Freeform 1">
              <a:extLst>
                <a:ext uri="{FF2B5EF4-FFF2-40B4-BE49-F238E27FC236}">
                  <a16:creationId xmlns:a16="http://schemas.microsoft.com/office/drawing/2014/main" id="{A2E91B7B-ED8B-4DCE-B024-D0FDCB2F6AF9}"/>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4" name="Freeform 2">
              <a:extLst>
                <a:ext uri="{FF2B5EF4-FFF2-40B4-BE49-F238E27FC236}">
                  <a16:creationId xmlns:a16="http://schemas.microsoft.com/office/drawing/2014/main" id="{A7826E7B-EA39-4B3F-BA9F-060B106DA1DB}"/>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5" name="Freeform 3">
              <a:extLst>
                <a:ext uri="{FF2B5EF4-FFF2-40B4-BE49-F238E27FC236}">
                  <a16:creationId xmlns:a16="http://schemas.microsoft.com/office/drawing/2014/main" id="{2A626545-7D56-4CC7-B435-B151A440E336}"/>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6" name="Freeform 4">
              <a:extLst>
                <a:ext uri="{FF2B5EF4-FFF2-40B4-BE49-F238E27FC236}">
                  <a16:creationId xmlns:a16="http://schemas.microsoft.com/office/drawing/2014/main" id="{5EB6781E-2FD2-4FD8-8EE8-BC1522F8E8FB}"/>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7" name="Freeform 5">
              <a:extLst>
                <a:ext uri="{FF2B5EF4-FFF2-40B4-BE49-F238E27FC236}">
                  <a16:creationId xmlns:a16="http://schemas.microsoft.com/office/drawing/2014/main" id="{47F2BC28-EA9E-4556-9F9E-C0188C40939C}"/>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8" name="Freeform 6">
              <a:extLst>
                <a:ext uri="{FF2B5EF4-FFF2-40B4-BE49-F238E27FC236}">
                  <a16:creationId xmlns:a16="http://schemas.microsoft.com/office/drawing/2014/main" id="{9702FC26-F93B-4DE9-ADB9-BF4309A969A0}"/>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9" name="Freeform 7">
              <a:extLst>
                <a:ext uri="{FF2B5EF4-FFF2-40B4-BE49-F238E27FC236}">
                  <a16:creationId xmlns:a16="http://schemas.microsoft.com/office/drawing/2014/main" id="{A401EFE5-3377-4BA4-A742-FE87574CA531}"/>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0" name="Freeform 8">
              <a:extLst>
                <a:ext uri="{FF2B5EF4-FFF2-40B4-BE49-F238E27FC236}">
                  <a16:creationId xmlns:a16="http://schemas.microsoft.com/office/drawing/2014/main" id="{58CDC92C-149C-4EB8-B9FD-C487B5ABFB0B}"/>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1" name="Freeform 9">
              <a:extLst>
                <a:ext uri="{FF2B5EF4-FFF2-40B4-BE49-F238E27FC236}">
                  <a16:creationId xmlns:a16="http://schemas.microsoft.com/office/drawing/2014/main" id="{26355EF5-08E4-4FAA-9B4A-A72355907A9E}"/>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2" name="Freeform 10">
              <a:extLst>
                <a:ext uri="{FF2B5EF4-FFF2-40B4-BE49-F238E27FC236}">
                  <a16:creationId xmlns:a16="http://schemas.microsoft.com/office/drawing/2014/main" id="{AD3D5D19-BC00-4686-91C6-D2EAC91222BF}"/>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3" name="Freeform 11">
              <a:extLst>
                <a:ext uri="{FF2B5EF4-FFF2-40B4-BE49-F238E27FC236}">
                  <a16:creationId xmlns:a16="http://schemas.microsoft.com/office/drawing/2014/main" id="{4F648AEB-1854-4328-842C-8BD68948156F}"/>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nvGrpSpPr>
          <p:cNvPr id="74" name="Group 73">
            <a:extLst>
              <a:ext uri="{FF2B5EF4-FFF2-40B4-BE49-F238E27FC236}">
                <a16:creationId xmlns:a16="http://schemas.microsoft.com/office/drawing/2014/main" id="{BE65A483-6334-4284-ACAF-F4700F0FB179}"/>
              </a:ext>
            </a:extLst>
          </p:cNvPr>
          <p:cNvGrpSpPr>
            <a:grpSpLocks noChangeAspect="1"/>
          </p:cNvGrpSpPr>
          <p:nvPr/>
        </p:nvGrpSpPr>
        <p:grpSpPr>
          <a:xfrm>
            <a:off x="277128" y="2139075"/>
            <a:ext cx="731520" cy="731520"/>
            <a:chOff x="609600" y="1371441"/>
            <a:chExt cx="1828959" cy="1828959"/>
          </a:xfrm>
        </p:grpSpPr>
        <p:sp>
          <p:nvSpPr>
            <p:cNvPr id="75" name="Oval 74">
              <a:extLst>
                <a:ext uri="{FF2B5EF4-FFF2-40B4-BE49-F238E27FC236}">
                  <a16:creationId xmlns:a16="http://schemas.microsoft.com/office/drawing/2014/main" id="{E874D3C1-E6F4-4338-9B46-7B94223BCC91}"/>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76" name="Freeform 5">
              <a:extLst>
                <a:ext uri="{FF2B5EF4-FFF2-40B4-BE49-F238E27FC236}">
                  <a16:creationId xmlns:a16="http://schemas.microsoft.com/office/drawing/2014/main" id="{8DC1599F-7082-4A9A-AF6D-786FBEE44226}"/>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77" name="TextBox 76">
            <a:extLst>
              <a:ext uri="{FF2B5EF4-FFF2-40B4-BE49-F238E27FC236}">
                <a16:creationId xmlns:a16="http://schemas.microsoft.com/office/drawing/2014/main" id="{99C8CB9C-A054-4112-8294-E87B7B911679}"/>
              </a:ext>
            </a:extLst>
          </p:cNvPr>
          <p:cNvSpPr txBox="1"/>
          <p:nvPr/>
        </p:nvSpPr>
        <p:spPr>
          <a:xfrm>
            <a:off x="3171143" y="2940318"/>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cxnSp>
        <p:nvCxnSpPr>
          <p:cNvPr id="78" name="Straight Connector 77">
            <a:extLst>
              <a:ext uri="{FF2B5EF4-FFF2-40B4-BE49-F238E27FC236}">
                <a16:creationId xmlns:a16="http://schemas.microsoft.com/office/drawing/2014/main" id="{2DE75EDF-1CD2-46F7-A14E-8D60510811BC}"/>
              </a:ext>
            </a:extLst>
          </p:cNvPr>
          <p:cNvCxnSpPr>
            <a:cxnSpLocks/>
            <a:endCxn id="84" idx="2"/>
          </p:cNvCxnSpPr>
          <p:nvPr/>
        </p:nvCxnSpPr>
        <p:spPr bwMode="auto">
          <a:xfrm>
            <a:off x="5664446" y="22053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2000C542-BEB6-43A1-898E-BA71D2622DFB}"/>
              </a:ext>
            </a:extLst>
          </p:cNvPr>
          <p:cNvCxnSpPr>
            <a:cxnSpLocks/>
          </p:cNvCxnSpPr>
          <p:nvPr/>
        </p:nvCxnSpPr>
        <p:spPr>
          <a:xfrm>
            <a:off x="5675921" y="20283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C7534224-A837-4EFF-80AA-0031A7FB577F}"/>
              </a:ext>
            </a:extLst>
          </p:cNvPr>
          <p:cNvCxnSpPr>
            <a:cxnSpLocks/>
            <a:endCxn id="85" idx="2"/>
          </p:cNvCxnSpPr>
          <p:nvPr/>
        </p:nvCxnSpPr>
        <p:spPr bwMode="auto">
          <a:xfrm flipV="1">
            <a:off x="5664177" y="26596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81" name="Straight Connector 80">
            <a:extLst>
              <a:ext uri="{FF2B5EF4-FFF2-40B4-BE49-F238E27FC236}">
                <a16:creationId xmlns:a16="http://schemas.microsoft.com/office/drawing/2014/main" id="{C8888500-C055-4CA0-B4ED-69BA473BE2B4}"/>
              </a:ext>
            </a:extLst>
          </p:cNvPr>
          <p:cNvCxnSpPr>
            <a:cxnSpLocks/>
            <a:endCxn id="86" idx="2"/>
          </p:cNvCxnSpPr>
          <p:nvPr/>
        </p:nvCxnSpPr>
        <p:spPr bwMode="auto">
          <a:xfrm>
            <a:off x="5664177" y="311975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82" name="Rounded Rectangle 109">
            <a:extLst>
              <a:ext uri="{FF2B5EF4-FFF2-40B4-BE49-F238E27FC236}">
                <a16:creationId xmlns:a16="http://schemas.microsoft.com/office/drawing/2014/main" id="{303CF43F-2FC6-426D-AB05-13817E25887E}"/>
              </a:ext>
            </a:extLst>
          </p:cNvPr>
          <p:cNvSpPr/>
          <p:nvPr/>
        </p:nvSpPr>
        <p:spPr>
          <a:xfrm>
            <a:off x="6030241" y="19152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83" name="TextBox 82">
            <a:extLst>
              <a:ext uri="{FF2B5EF4-FFF2-40B4-BE49-F238E27FC236}">
                <a16:creationId xmlns:a16="http://schemas.microsoft.com/office/drawing/2014/main" id="{162672ED-41C4-4F60-BDD7-D0CE1B507B98}"/>
              </a:ext>
            </a:extLst>
          </p:cNvPr>
          <p:cNvSpPr txBox="1"/>
          <p:nvPr/>
        </p:nvSpPr>
        <p:spPr>
          <a:xfrm>
            <a:off x="6679776" y="18454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84" name="Oval 83">
            <a:extLst>
              <a:ext uri="{FF2B5EF4-FFF2-40B4-BE49-F238E27FC236}">
                <a16:creationId xmlns:a16="http://schemas.microsoft.com/office/drawing/2014/main" id="{4FCD10AC-99C8-4ECC-805B-C96CDEA74360}"/>
              </a:ext>
            </a:extLst>
          </p:cNvPr>
          <p:cNvSpPr>
            <a:spLocks noChangeAspect="1"/>
          </p:cNvSpPr>
          <p:nvPr/>
        </p:nvSpPr>
        <p:spPr>
          <a:xfrm>
            <a:off x="6151875" y="20262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85" name="Oval 84">
            <a:extLst>
              <a:ext uri="{FF2B5EF4-FFF2-40B4-BE49-F238E27FC236}">
                <a16:creationId xmlns:a16="http://schemas.microsoft.com/office/drawing/2014/main" id="{322389F3-36A5-4741-A48E-89406238ED15}"/>
              </a:ext>
            </a:extLst>
          </p:cNvPr>
          <p:cNvSpPr>
            <a:spLocks noChangeAspect="1"/>
          </p:cNvSpPr>
          <p:nvPr/>
        </p:nvSpPr>
        <p:spPr>
          <a:xfrm>
            <a:off x="6151875" y="24767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86" name="Oval 85">
            <a:extLst>
              <a:ext uri="{FF2B5EF4-FFF2-40B4-BE49-F238E27FC236}">
                <a16:creationId xmlns:a16="http://schemas.microsoft.com/office/drawing/2014/main" id="{C9B03435-36CA-466B-B6BD-47493BED126E}"/>
              </a:ext>
            </a:extLst>
          </p:cNvPr>
          <p:cNvSpPr>
            <a:spLocks noChangeAspect="1"/>
          </p:cNvSpPr>
          <p:nvPr/>
        </p:nvSpPr>
        <p:spPr>
          <a:xfrm>
            <a:off x="6151875" y="29406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87" name="Straight Connector 86">
            <a:extLst>
              <a:ext uri="{FF2B5EF4-FFF2-40B4-BE49-F238E27FC236}">
                <a16:creationId xmlns:a16="http://schemas.microsoft.com/office/drawing/2014/main" id="{70033E3C-1DD1-4AF9-8F1E-F03243B51D0B}"/>
              </a:ext>
            </a:extLst>
          </p:cNvPr>
          <p:cNvCxnSpPr>
            <a:cxnSpLocks/>
          </p:cNvCxnSpPr>
          <p:nvPr/>
        </p:nvCxnSpPr>
        <p:spPr>
          <a:xfrm>
            <a:off x="3841759" y="2570438"/>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C40448F8-B208-42AB-8450-EAAC85A5F8DC}"/>
              </a:ext>
            </a:extLst>
          </p:cNvPr>
          <p:cNvCxnSpPr>
            <a:cxnSpLocks/>
          </p:cNvCxnSpPr>
          <p:nvPr/>
        </p:nvCxnSpPr>
        <p:spPr>
          <a:xfrm>
            <a:off x="1167023" y="2578983"/>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0" name="Oval 89">
            <a:extLst>
              <a:ext uri="{FF2B5EF4-FFF2-40B4-BE49-F238E27FC236}">
                <a16:creationId xmlns:a16="http://schemas.microsoft.com/office/drawing/2014/main" id="{B8B86377-597C-4E82-9B85-2E7FEC1E65ED}"/>
              </a:ext>
            </a:extLst>
          </p:cNvPr>
          <p:cNvSpPr>
            <a:spLocks noChangeAspect="1"/>
          </p:cNvSpPr>
          <p:nvPr/>
        </p:nvSpPr>
        <p:spPr>
          <a:xfrm>
            <a:off x="614113" y="4106088"/>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92" name="Right Arrow 26">
            <a:extLst>
              <a:ext uri="{FF2B5EF4-FFF2-40B4-BE49-F238E27FC236}">
                <a16:creationId xmlns:a16="http://schemas.microsoft.com/office/drawing/2014/main" id="{2A0FC0BE-CB1C-49C5-A46F-9BAA1B3857A3}"/>
              </a:ext>
            </a:extLst>
          </p:cNvPr>
          <p:cNvSpPr/>
          <p:nvPr/>
        </p:nvSpPr>
        <p:spPr>
          <a:xfrm>
            <a:off x="1126751" y="4108203"/>
            <a:ext cx="210854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3" name="Rectangle 92">
            <a:extLst>
              <a:ext uri="{FF2B5EF4-FFF2-40B4-BE49-F238E27FC236}">
                <a16:creationId xmlns:a16="http://schemas.microsoft.com/office/drawing/2014/main" id="{7D8C18D9-0E88-4C96-80EA-10876F6934C2}"/>
              </a:ext>
            </a:extLst>
          </p:cNvPr>
          <p:cNvSpPr/>
          <p:nvPr/>
        </p:nvSpPr>
        <p:spPr>
          <a:xfrm>
            <a:off x="3968761" y="3827186"/>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Request1</a:t>
            </a:r>
          </a:p>
        </p:txBody>
      </p:sp>
      <p:sp>
        <p:nvSpPr>
          <p:cNvPr id="97" name="Right Arrow 26">
            <a:extLst>
              <a:ext uri="{FF2B5EF4-FFF2-40B4-BE49-F238E27FC236}">
                <a16:creationId xmlns:a16="http://schemas.microsoft.com/office/drawing/2014/main" id="{0021E77F-B7B6-44C9-9FAC-4776E069953D}"/>
              </a:ext>
            </a:extLst>
          </p:cNvPr>
          <p:cNvSpPr/>
          <p:nvPr/>
        </p:nvSpPr>
        <p:spPr>
          <a:xfrm>
            <a:off x="3883695" y="4108203"/>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1" name="Rectangle 100">
            <a:extLst>
              <a:ext uri="{FF2B5EF4-FFF2-40B4-BE49-F238E27FC236}">
                <a16:creationId xmlns:a16="http://schemas.microsoft.com/office/drawing/2014/main" id="{1FB39E22-698D-4429-86AD-E98F87CCBF58}"/>
              </a:ext>
            </a:extLst>
          </p:cNvPr>
          <p:cNvSpPr/>
          <p:nvPr/>
        </p:nvSpPr>
        <p:spPr>
          <a:xfrm>
            <a:off x="1164595" y="3883528"/>
            <a:ext cx="2108542"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HTTP Request1</a:t>
            </a:r>
          </a:p>
        </p:txBody>
      </p:sp>
      <p:sp>
        <p:nvSpPr>
          <p:cNvPr id="102" name="Oval 101">
            <a:extLst>
              <a:ext uri="{FF2B5EF4-FFF2-40B4-BE49-F238E27FC236}">
                <a16:creationId xmlns:a16="http://schemas.microsoft.com/office/drawing/2014/main" id="{87862461-80EE-46DA-9BAC-DFF1C5F00E72}"/>
              </a:ext>
            </a:extLst>
          </p:cNvPr>
          <p:cNvSpPr>
            <a:spLocks noChangeAspect="1"/>
          </p:cNvSpPr>
          <p:nvPr/>
        </p:nvSpPr>
        <p:spPr>
          <a:xfrm>
            <a:off x="5780151" y="406874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a:r>
              <a:rPr lang="en-US" sz="1400" dirty="0">
                <a:solidFill>
                  <a:schemeClr val="accent2"/>
                </a:solidFill>
                <a:latin typeface="Calibri" panose="020F0502020204030204" pitchFamily="34" charset="0"/>
              </a:rPr>
              <a:t>S1</a:t>
            </a:r>
          </a:p>
        </p:txBody>
      </p:sp>
      <p:sp>
        <p:nvSpPr>
          <p:cNvPr id="103" name="Oval 102">
            <a:extLst>
              <a:ext uri="{FF2B5EF4-FFF2-40B4-BE49-F238E27FC236}">
                <a16:creationId xmlns:a16="http://schemas.microsoft.com/office/drawing/2014/main" id="{99E59630-48B0-49E0-B7CA-DCF61ADEFB43}"/>
              </a:ext>
            </a:extLst>
          </p:cNvPr>
          <p:cNvSpPr>
            <a:spLocks noChangeAspect="1"/>
          </p:cNvSpPr>
          <p:nvPr/>
        </p:nvSpPr>
        <p:spPr>
          <a:xfrm>
            <a:off x="614112" y="516310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04" name="Right Arrow 26">
            <a:extLst>
              <a:ext uri="{FF2B5EF4-FFF2-40B4-BE49-F238E27FC236}">
                <a16:creationId xmlns:a16="http://schemas.microsoft.com/office/drawing/2014/main" id="{D5812406-2357-4BB0-8074-732E605611B5}"/>
              </a:ext>
            </a:extLst>
          </p:cNvPr>
          <p:cNvSpPr/>
          <p:nvPr/>
        </p:nvSpPr>
        <p:spPr>
          <a:xfrm>
            <a:off x="1126750" y="5165224"/>
            <a:ext cx="210854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5" name="Rectangle 104">
            <a:extLst>
              <a:ext uri="{FF2B5EF4-FFF2-40B4-BE49-F238E27FC236}">
                <a16:creationId xmlns:a16="http://schemas.microsoft.com/office/drawing/2014/main" id="{4D1A9D25-48ED-461E-A803-807A84430AD4}"/>
              </a:ext>
            </a:extLst>
          </p:cNvPr>
          <p:cNvSpPr/>
          <p:nvPr/>
        </p:nvSpPr>
        <p:spPr>
          <a:xfrm>
            <a:off x="3968760" y="4884207"/>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Request2</a:t>
            </a:r>
          </a:p>
        </p:txBody>
      </p:sp>
      <p:sp>
        <p:nvSpPr>
          <p:cNvPr id="106" name="Right Arrow 26">
            <a:extLst>
              <a:ext uri="{FF2B5EF4-FFF2-40B4-BE49-F238E27FC236}">
                <a16:creationId xmlns:a16="http://schemas.microsoft.com/office/drawing/2014/main" id="{A2CAB003-048B-4E4B-9614-AD54F2BCC2E5}"/>
              </a:ext>
            </a:extLst>
          </p:cNvPr>
          <p:cNvSpPr/>
          <p:nvPr/>
        </p:nvSpPr>
        <p:spPr>
          <a:xfrm>
            <a:off x="3883695" y="5165224"/>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7" name="Rectangle 106">
            <a:extLst>
              <a:ext uri="{FF2B5EF4-FFF2-40B4-BE49-F238E27FC236}">
                <a16:creationId xmlns:a16="http://schemas.microsoft.com/office/drawing/2014/main" id="{1F16A984-9990-4747-84CA-F9424D68FE10}"/>
              </a:ext>
            </a:extLst>
          </p:cNvPr>
          <p:cNvSpPr/>
          <p:nvPr/>
        </p:nvSpPr>
        <p:spPr>
          <a:xfrm>
            <a:off x="1164594" y="4940549"/>
            <a:ext cx="2108542"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HTTP Request2</a:t>
            </a:r>
          </a:p>
        </p:txBody>
      </p:sp>
      <p:sp>
        <p:nvSpPr>
          <p:cNvPr id="108" name="Oval 107">
            <a:extLst>
              <a:ext uri="{FF2B5EF4-FFF2-40B4-BE49-F238E27FC236}">
                <a16:creationId xmlns:a16="http://schemas.microsoft.com/office/drawing/2014/main" id="{511C4DFA-0674-4197-9715-F9E78906848E}"/>
              </a:ext>
            </a:extLst>
          </p:cNvPr>
          <p:cNvSpPr>
            <a:spLocks noChangeAspect="1"/>
          </p:cNvSpPr>
          <p:nvPr/>
        </p:nvSpPr>
        <p:spPr>
          <a:xfrm>
            <a:off x="5780150" y="5086355"/>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a:r>
              <a:rPr lang="en-US" sz="1400" dirty="0">
                <a:solidFill>
                  <a:schemeClr val="accent2"/>
                </a:solidFill>
                <a:latin typeface="Calibri" panose="020F0502020204030204" pitchFamily="34" charset="0"/>
              </a:rPr>
              <a:t>S3</a:t>
            </a:r>
          </a:p>
        </p:txBody>
      </p:sp>
    </p:spTree>
    <p:extLst>
      <p:ext uri="{BB962C8B-B14F-4D97-AF65-F5344CB8AC3E}">
        <p14:creationId xmlns:p14="http://schemas.microsoft.com/office/powerpoint/2010/main" val="1843816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the default HTTP profile, or Create a new one</a:t>
            </a:r>
          </a:p>
          <a:p>
            <a:pPr lvl="1"/>
            <a:r>
              <a:rPr lang="en-US" dirty="0"/>
              <a:t>Under Networking – Load Balancing – Profiles </a:t>
            </a:r>
          </a:p>
          <a:p>
            <a:pPr lvl="2"/>
            <a:r>
              <a:rPr lang="en-US" dirty="0"/>
              <a:t>Add Application Profile – HTTP</a:t>
            </a:r>
          </a:p>
          <a:p>
            <a:pPr lvl="1"/>
            <a:endParaRPr lang="en-US" dirty="0"/>
          </a:p>
        </p:txBody>
      </p:sp>
      <p:pic>
        <p:nvPicPr>
          <p:cNvPr id="7" name="Picture 6">
            <a:extLst>
              <a:ext uri="{FF2B5EF4-FFF2-40B4-BE49-F238E27FC236}">
                <a16:creationId xmlns:a16="http://schemas.microsoft.com/office/drawing/2014/main" id="{B042BD6D-B0D3-4B1E-BCC2-96EF956AC7AB}"/>
              </a:ext>
            </a:extLst>
          </p:cNvPr>
          <p:cNvPicPr>
            <a:picLocks noChangeAspect="1"/>
          </p:cNvPicPr>
          <p:nvPr/>
        </p:nvPicPr>
        <p:blipFill>
          <a:blip r:embed="rId2"/>
          <a:stretch>
            <a:fillRect/>
          </a:stretch>
        </p:blipFill>
        <p:spPr>
          <a:xfrm>
            <a:off x="1391295" y="2682874"/>
            <a:ext cx="9825038" cy="376237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Minimum Configuration (2/3)</a:t>
            </a:r>
          </a:p>
        </p:txBody>
      </p:sp>
      <p:sp>
        <p:nvSpPr>
          <p:cNvPr id="8" name="TextBox 7">
            <a:extLst>
              <a:ext uri="{FF2B5EF4-FFF2-40B4-BE49-F238E27FC236}">
                <a16:creationId xmlns:a16="http://schemas.microsoft.com/office/drawing/2014/main" id="{FD779368-FEB5-4D77-963D-73E5A38DF7AA}"/>
              </a:ext>
            </a:extLst>
          </p:cNvPr>
          <p:cNvSpPr txBox="1"/>
          <p:nvPr/>
        </p:nvSpPr>
        <p:spPr>
          <a:xfrm>
            <a:off x="6906322" y="2262789"/>
            <a:ext cx="1930337"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long Clients idle connections remain before LB closes them (FIN).</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5984891" y="2816787"/>
            <a:ext cx="1886600" cy="121252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FCBBAF00-1317-45CB-971E-6F316AC1EE92}"/>
              </a:ext>
            </a:extLst>
          </p:cNvPr>
          <p:cNvSpPr txBox="1"/>
          <p:nvPr/>
        </p:nvSpPr>
        <p:spPr>
          <a:xfrm>
            <a:off x="9062224" y="2142246"/>
            <a:ext cx="3075540" cy="707886"/>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How long LB waits for Server HTTP Response before LB gives up and:</a:t>
            </a:r>
          </a:p>
          <a:p>
            <a:pPr lvl="0">
              <a:defRPr/>
            </a:pPr>
            <a:r>
              <a:rPr lang="en-US" sz="1000" dirty="0">
                <a:solidFill>
                  <a:schemeClr val="tx2"/>
                </a:solidFill>
                <a:latin typeface="Calibri" panose="020F0502020204030204" pitchFamily="34" charset="0"/>
              </a:rPr>
              <a:t>  . Close the connection to the pool member</a:t>
            </a:r>
          </a:p>
          <a:p>
            <a:pPr lvl="0">
              <a:defRPr/>
            </a:pPr>
            <a:r>
              <a:rPr lang="en-US" sz="1000" dirty="0">
                <a:solidFill>
                  <a:schemeClr val="tx2"/>
                </a:solidFill>
                <a:latin typeface="Calibri" panose="020F0502020204030204" pitchFamily="34" charset="0"/>
              </a:rPr>
              <a:t>  . Retry the request to another server</a:t>
            </a:r>
          </a:p>
        </p:txBody>
      </p:sp>
      <p:cxnSp>
        <p:nvCxnSpPr>
          <p:cNvPr id="16" name="Straight Arrow Connector 15">
            <a:extLst>
              <a:ext uri="{FF2B5EF4-FFF2-40B4-BE49-F238E27FC236}">
                <a16:creationId xmlns:a16="http://schemas.microsoft.com/office/drawing/2014/main" id="{FDAD1302-D3AC-4586-8D24-47775C9CF3D0}"/>
              </a:ext>
            </a:extLst>
          </p:cNvPr>
          <p:cNvCxnSpPr>
            <a:cxnSpLocks/>
            <a:stCxn id="15" idx="2"/>
          </p:cNvCxnSpPr>
          <p:nvPr/>
        </p:nvCxnSpPr>
        <p:spPr bwMode="gray">
          <a:xfrm flipH="1">
            <a:off x="8836660" y="2850132"/>
            <a:ext cx="1763334" cy="221995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2FC115CD-0C2B-4752-B0FC-EACE24B65927}"/>
              </a:ext>
            </a:extLst>
          </p:cNvPr>
          <p:cNvSpPr/>
          <p:nvPr/>
        </p:nvSpPr>
        <p:spPr>
          <a:xfrm>
            <a:off x="7196254" y="130175"/>
            <a:ext cx="4728954" cy="1138950"/>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6" name="Picture 25">
            <a:extLst>
              <a:ext uri="{FF2B5EF4-FFF2-40B4-BE49-F238E27FC236}">
                <a16:creationId xmlns:a16="http://schemas.microsoft.com/office/drawing/2014/main" id="{BB6704A2-1BDB-47E3-8758-97A548A6E9E2}"/>
              </a:ext>
            </a:extLst>
          </p:cNvPr>
          <p:cNvPicPr>
            <a:picLocks noChangeAspect="1"/>
          </p:cNvPicPr>
          <p:nvPr/>
        </p:nvPicPr>
        <p:blipFill>
          <a:blip r:embed="rId3"/>
          <a:stretch>
            <a:fillRect/>
          </a:stretch>
        </p:blipFill>
        <p:spPr>
          <a:xfrm>
            <a:off x="7285148" y="161784"/>
            <a:ext cx="4715055" cy="1024217"/>
          </a:xfrm>
          <a:prstGeom prst="rect">
            <a:avLst/>
          </a:prstGeom>
        </p:spPr>
      </p:pic>
    </p:spTree>
    <p:extLst>
      <p:ext uri="{BB962C8B-B14F-4D97-AF65-F5344CB8AC3E}">
        <p14:creationId xmlns:p14="http://schemas.microsoft.com/office/powerpoint/2010/main" val="918129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Virtual Server</a:t>
            </a:r>
          </a:p>
          <a:p>
            <a:pPr lvl="1"/>
            <a:r>
              <a:rPr lang="en-US" dirty="0"/>
              <a:t>Under Networking – Load Balancing – Virtual Servers </a:t>
            </a:r>
          </a:p>
          <a:p>
            <a:pPr lvl="2"/>
            <a:r>
              <a:rPr lang="en-US" dirty="0"/>
              <a:t>Add Virtual Server – L7 HTTP</a:t>
            </a:r>
          </a:p>
          <a:p>
            <a:pPr lvl="1"/>
            <a:endParaRPr lang="en-US" dirty="0"/>
          </a:p>
        </p:txBody>
      </p:sp>
      <p:pic>
        <p:nvPicPr>
          <p:cNvPr id="2" name="Picture 1">
            <a:extLst>
              <a:ext uri="{FF2B5EF4-FFF2-40B4-BE49-F238E27FC236}">
                <a16:creationId xmlns:a16="http://schemas.microsoft.com/office/drawing/2014/main" id="{7D99179F-8207-45FE-9CF5-9C140587CCB8}"/>
              </a:ext>
            </a:extLst>
          </p:cNvPr>
          <p:cNvPicPr>
            <a:picLocks noChangeAspect="1"/>
          </p:cNvPicPr>
          <p:nvPr/>
        </p:nvPicPr>
        <p:blipFill rotWithShape="1">
          <a:blip r:embed="rId2"/>
          <a:srcRect b="11950"/>
          <a:stretch/>
        </p:blipFill>
        <p:spPr>
          <a:xfrm>
            <a:off x="1531433" y="2671352"/>
            <a:ext cx="9929813" cy="4034043"/>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Minimum Configuration (3/3)</a:t>
            </a:r>
          </a:p>
        </p:txBody>
      </p:sp>
      <p:sp>
        <p:nvSpPr>
          <p:cNvPr id="8" name="TextBox 7">
            <a:extLst>
              <a:ext uri="{FF2B5EF4-FFF2-40B4-BE49-F238E27FC236}">
                <a16:creationId xmlns:a16="http://schemas.microsoft.com/office/drawing/2014/main" id="{FD779368-FEB5-4D77-963D-73E5A38DF7AA}"/>
              </a:ext>
            </a:extLst>
          </p:cNvPr>
          <p:cNvSpPr txBox="1"/>
          <p:nvPr/>
        </p:nvSpPr>
        <p:spPr>
          <a:xfrm>
            <a:off x="4510313" y="3006944"/>
            <a:ext cx="1126214"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VIP IP address</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4510313" y="3253165"/>
            <a:ext cx="563107" cy="478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058F240D-7F5C-4504-B42B-40440FB878C8}"/>
              </a:ext>
            </a:extLst>
          </p:cNvPr>
          <p:cNvSpPr txBox="1"/>
          <p:nvPr/>
        </p:nvSpPr>
        <p:spPr>
          <a:xfrm>
            <a:off x="9595619" y="4707560"/>
            <a:ext cx="1310274"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L7 HTTP Profile</a:t>
            </a:r>
          </a:p>
        </p:txBody>
      </p:sp>
      <p:cxnSp>
        <p:nvCxnSpPr>
          <p:cNvPr id="24" name="Straight Arrow Connector 23">
            <a:extLst>
              <a:ext uri="{FF2B5EF4-FFF2-40B4-BE49-F238E27FC236}">
                <a16:creationId xmlns:a16="http://schemas.microsoft.com/office/drawing/2014/main" id="{463C4029-420D-47D7-B72B-66C83F6DE05D}"/>
              </a:ext>
            </a:extLst>
          </p:cNvPr>
          <p:cNvCxnSpPr>
            <a:cxnSpLocks/>
            <a:stCxn id="23" idx="0"/>
          </p:cNvCxnSpPr>
          <p:nvPr/>
        </p:nvCxnSpPr>
        <p:spPr bwMode="gray">
          <a:xfrm flipH="1" flipV="1">
            <a:off x="9975964" y="4470290"/>
            <a:ext cx="274792" cy="23727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C1456A8F-13BC-4508-8874-9B1CA76E140B}"/>
              </a:ext>
            </a:extLst>
          </p:cNvPr>
          <p:cNvSpPr txBox="1"/>
          <p:nvPr/>
        </p:nvSpPr>
        <p:spPr>
          <a:xfrm>
            <a:off x="5757386" y="3006944"/>
            <a:ext cx="1126214"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VIP TCP Port</a:t>
            </a:r>
          </a:p>
        </p:txBody>
      </p:sp>
      <p:cxnSp>
        <p:nvCxnSpPr>
          <p:cNvPr id="20" name="Straight Arrow Connector 19">
            <a:extLst>
              <a:ext uri="{FF2B5EF4-FFF2-40B4-BE49-F238E27FC236}">
                <a16:creationId xmlns:a16="http://schemas.microsoft.com/office/drawing/2014/main" id="{D245E09A-61B1-46B3-BF70-BB36772E0D78}"/>
              </a:ext>
            </a:extLst>
          </p:cNvPr>
          <p:cNvCxnSpPr>
            <a:cxnSpLocks/>
            <a:stCxn id="19" idx="2"/>
          </p:cNvCxnSpPr>
          <p:nvPr/>
        </p:nvCxnSpPr>
        <p:spPr bwMode="gray">
          <a:xfrm flipH="1">
            <a:off x="5636527" y="3253165"/>
            <a:ext cx="683966" cy="4787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2FA439C5-F8BC-4201-BE01-BA8E28AA1B8D}"/>
              </a:ext>
            </a:extLst>
          </p:cNvPr>
          <p:cNvSpPr txBox="1"/>
          <p:nvPr/>
        </p:nvSpPr>
        <p:spPr>
          <a:xfrm>
            <a:off x="7492348" y="2857719"/>
            <a:ext cx="1246768"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Load Balancer hosting the VIP</a:t>
            </a:r>
          </a:p>
        </p:txBody>
      </p:sp>
      <p:cxnSp>
        <p:nvCxnSpPr>
          <p:cNvPr id="22" name="Straight Arrow Connector 21">
            <a:extLst>
              <a:ext uri="{FF2B5EF4-FFF2-40B4-BE49-F238E27FC236}">
                <a16:creationId xmlns:a16="http://schemas.microsoft.com/office/drawing/2014/main" id="{5ACF1A77-1555-47B3-BFED-79A12BAEEDBB}"/>
              </a:ext>
            </a:extLst>
          </p:cNvPr>
          <p:cNvCxnSpPr>
            <a:cxnSpLocks/>
            <a:stCxn id="21" idx="2"/>
          </p:cNvCxnSpPr>
          <p:nvPr/>
        </p:nvCxnSpPr>
        <p:spPr bwMode="gray">
          <a:xfrm flipH="1">
            <a:off x="7627434" y="3257829"/>
            <a:ext cx="488298" cy="47411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59A54608-0E55-4A50-AC3F-7B1BF04954B6}"/>
              </a:ext>
            </a:extLst>
          </p:cNvPr>
          <p:cNvSpPr txBox="1"/>
          <p:nvPr/>
        </p:nvSpPr>
        <p:spPr>
          <a:xfrm>
            <a:off x="9017863" y="3006399"/>
            <a:ext cx="1459067"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Pool load balanced</a:t>
            </a:r>
          </a:p>
        </p:txBody>
      </p:sp>
      <p:cxnSp>
        <p:nvCxnSpPr>
          <p:cNvPr id="26" name="Straight Arrow Connector 25">
            <a:extLst>
              <a:ext uri="{FF2B5EF4-FFF2-40B4-BE49-F238E27FC236}">
                <a16:creationId xmlns:a16="http://schemas.microsoft.com/office/drawing/2014/main" id="{F555BF92-0393-4067-9203-A99C14CD9B00}"/>
              </a:ext>
            </a:extLst>
          </p:cNvPr>
          <p:cNvCxnSpPr>
            <a:cxnSpLocks/>
            <a:stCxn id="25" idx="2"/>
          </p:cNvCxnSpPr>
          <p:nvPr/>
        </p:nvCxnSpPr>
        <p:spPr bwMode="gray">
          <a:xfrm flipH="1">
            <a:off x="9210907" y="3252620"/>
            <a:ext cx="536490" cy="47932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F0D01623-3A63-4AFD-A1ED-270018A05AC0}"/>
              </a:ext>
            </a:extLst>
          </p:cNvPr>
          <p:cNvSpPr txBox="1"/>
          <p:nvPr/>
        </p:nvSpPr>
        <p:spPr>
          <a:xfrm>
            <a:off x="7627434" y="5098745"/>
            <a:ext cx="4155281" cy="707886"/>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Optional:</a:t>
            </a:r>
          </a:p>
          <a:p>
            <a:pPr lvl="0">
              <a:defRPr/>
            </a:pPr>
            <a:r>
              <a:rPr lang="en-US" sz="1000" dirty="0">
                <a:solidFill>
                  <a:schemeClr val="tx2"/>
                </a:solidFill>
                <a:latin typeface="Calibri" panose="020F0502020204030204" pitchFamily="34" charset="0"/>
              </a:rPr>
              <a:t>Only required if Pool Members are NOT configured with Port information (for instance using Pool with Group Membership)</a:t>
            </a:r>
          </a:p>
          <a:p>
            <a:pPr lvl="0">
              <a:defRPr/>
            </a:pPr>
            <a:r>
              <a:rPr lang="en-US" sz="1000" dirty="0">
                <a:solidFill>
                  <a:schemeClr val="tx2"/>
                </a:solidFill>
                <a:latin typeface="Calibri" panose="020F0502020204030204" pitchFamily="34" charset="0"/>
              </a:rPr>
              <a:t>AND if Pool Members TCP Ports is different than VIP Port.</a:t>
            </a:r>
          </a:p>
        </p:txBody>
      </p:sp>
      <p:cxnSp>
        <p:nvCxnSpPr>
          <p:cNvPr id="29" name="Straight Arrow Connector 28">
            <a:extLst>
              <a:ext uri="{FF2B5EF4-FFF2-40B4-BE49-F238E27FC236}">
                <a16:creationId xmlns:a16="http://schemas.microsoft.com/office/drawing/2014/main" id="{7981AA83-01EC-4213-88B4-EC875614BA1E}"/>
              </a:ext>
            </a:extLst>
          </p:cNvPr>
          <p:cNvCxnSpPr>
            <a:cxnSpLocks/>
            <a:stCxn id="28" idx="2"/>
          </p:cNvCxnSpPr>
          <p:nvPr/>
        </p:nvCxnSpPr>
        <p:spPr bwMode="gray">
          <a:xfrm flipH="1">
            <a:off x="9402209" y="5806631"/>
            <a:ext cx="302866" cy="47697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1" name="Rectangle 30">
            <a:extLst>
              <a:ext uri="{FF2B5EF4-FFF2-40B4-BE49-F238E27FC236}">
                <a16:creationId xmlns:a16="http://schemas.microsoft.com/office/drawing/2014/main" id="{40E342F4-7E07-4E6A-87AA-ACC32D80ED3F}"/>
              </a:ext>
            </a:extLst>
          </p:cNvPr>
          <p:cNvSpPr/>
          <p:nvPr/>
        </p:nvSpPr>
        <p:spPr>
          <a:xfrm>
            <a:off x="7196254" y="130175"/>
            <a:ext cx="4728954" cy="1138950"/>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32" name="Picture 31">
            <a:extLst>
              <a:ext uri="{FF2B5EF4-FFF2-40B4-BE49-F238E27FC236}">
                <a16:creationId xmlns:a16="http://schemas.microsoft.com/office/drawing/2014/main" id="{5F75C3A4-D9CE-4F41-8F0B-0BD3F8345E81}"/>
              </a:ext>
            </a:extLst>
          </p:cNvPr>
          <p:cNvPicPr>
            <a:picLocks noChangeAspect="1"/>
          </p:cNvPicPr>
          <p:nvPr/>
        </p:nvPicPr>
        <p:blipFill>
          <a:blip r:embed="rId3"/>
          <a:stretch>
            <a:fillRect/>
          </a:stretch>
        </p:blipFill>
        <p:spPr>
          <a:xfrm>
            <a:off x="7285148" y="161784"/>
            <a:ext cx="4715055" cy="1024217"/>
          </a:xfrm>
          <a:prstGeom prst="rect">
            <a:avLst/>
          </a:prstGeom>
        </p:spPr>
      </p:pic>
    </p:spTree>
    <p:extLst>
      <p:ext uri="{BB962C8B-B14F-4D97-AF65-F5344CB8AC3E}">
        <p14:creationId xmlns:p14="http://schemas.microsoft.com/office/powerpoint/2010/main" val="3486767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In case of Source-IP Persistence configuration, Load Balancer creates a persistence table with Client IP@ and Selected Pool Member information.</a:t>
            </a:r>
          </a:p>
          <a:p>
            <a:pPr>
              <a:spcBef>
                <a:spcPts val="0"/>
              </a:spcBef>
              <a:buNone/>
            </a:pPr>
            <a:endParaRPr lang="en-US" sz="1600" dirty="0"/>
          </a:p>
          <a:p>
            <a:pPr>
              <a:spcBef>
                <a:spcPts val="0"/>
              </a:spcBef>
              <a:buNone/>
            </a:pPr>
            <a:r>
              <a:rPr lang="en-US" sz="1600" dirty="0"/>
              <a:t>This table is used by the Load Balancer to send the same Client IP@ always to the same Pool Member.</a:t>
            </a:r>
          </a:p>
          <a:p>
            <a:pPr>
              <a:spcBef>
                <a:spcPts val="0"/>
              </a:spcBef>
              <a:buNone/>
            </a:pPr>
            <a:endParaRPr lang="en-US" sz="1600" dirty="0"/>
          </a:p>
          <a:p>
            <a:pPr>
              <a:spcBef>
                <a:spcPts val="0"/>
              </a:spcBef>
              <a:buNone/>
            </a:pPr>
            <a:r>
              <a:rPr lang="en-US" sz="1400" i="1" dirty="0"/>
              <a:t>Note about Pool Member Down:</a:t>
            </a:r>
          </a:p>
          <a:p>
            <a:pPr>
              <a:spcBef>
                <a:spcPts val="0"/>
              </a:spcBef>
              <a:buNone/>
            </a:pPr>
            <a:r>
              <a:rPr lang="en-US" sz="1400" i="1" dirty="0"/>
              <a:t>Let's say Client IP1 has a Source-IP Persistence to Pool Member 1.</a:t>
            </a:r>
          </a:p>
          <a:p>
            <a:pPr>
              <a:spcBef>
                <a:spcPts val="0"/>
              </a:spcBef>
              <a:buNone/>
            </a:pPr>
            <a:r>
              <a:rPr lang="en-US" sz="1400" i="1" dirty="0"/>
              <a:t>Then later that Pool Member1 is detected down by LB Monitor.</a:t>
            </a:r>
          </a:p>
          <a:p>
            <a:pPr>
              <a:spcBef>
                <a:spcPts val="0"/>
              </a:spcBef>
              <a:buNone/>
            </a:pPr>
            <a:r>
              <a:rPr lang="en-US" sz="1400" i="1" dirty="0"/>
              <a:t>New connections from Client IP1 will be load balanced to another Pool Member and its persistence entry will be updated with that new Pool Member. So all future Client IP1 connections will use that use Pool Member (even if old Pool Member comes back up)</a:t>
            </a:r>
            <a:endParaRPr lang="en-US" sz="1400" dirty="0"/>
          </a:p>
          <a:p>
            <a:pPr>
              <a:spcBef>
                <a:spcPts val="0"/>
              </a:spcBef>
              <a:buNone/>
            </a:pPr>
            <a:endParaRPr lang="en-US" sz="14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Persistence - Source-IP Persistence (1/3)</a:t>
            </a:r>
          </a:p>
        </p:txBody>
      </p:sp>
      <p:grpSp>
        <p:nvGrpSpPr>
          <p:cNvPr id="43" name="Group 42">
            <a:extLst>
              <a:ext uri="{FF2B5EF4-FFF2-40B4-BE49-F238E27FC236}">
                <a16:creationId xmlns:a16="http://schemas.microsoft.com/office/drawing/2014/main" id="{5D3A4CCB-43BA-4D75-8B1F-4A6D44CCF86B}"/>
              </a:ext>
            </a:extLst>
          </p:cNvPr>
          <p:cNvGrpSpPr/>
          <p:nvPr/>
        </p:nvGrpSpPr>
        <p:grpSpPr>
          <a:xfrm>
            <a:off x="3239511" y="2255989"/>
            <a:ext cx="602248" cy="602488"/>
            <a:chOff x="7736620" y="7009631"/>
            <a:chExt cx="4501800" cy="4503600"/>
          </a:xfrm>
          <a:solidFill>
            <a:schemeClr val="accent1"/>
          </a:solidFill>
        </p:grpSpPr>
        <p:sp>
          <p:nvSpPr>
            <p:cNvPr id="59" name="Freeform: Shape 1">
              <a:extLst>
                <a:ext uri="{FF2B5EF4-FFF2-40B4-BE49-F238E27FC236}">
                  <a16:creationId xmlns:a16="http://schemas.microsoft.com/office/drawing/2014/main" id="{205E7463-7B03-4CF3-AD4C-272F1FFD0911}"/>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61" name="Freeform: Shape 2">
              <a:extLst>
                <a:ext uri="{FF2B5EF4-FFF2-40B4-BE49-F238E27FC236}">
                  <a16:creationId xmlns:a16="http://schemas.microsoft.com/office/drawing/2014/main" id="{028FCBB3-538F-4607-8803-F3E8EF88280B}"/>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62" name="Freeform: Shape 3">
              <a:extLst>
                <a:ext uri="{FF2B5EF4-FFF2-40B4-BE49-F238E27FC236}">
                  <a16:creationId xmlns:a16="http://schemas.microsoft.com/office/drawing/2014/main" id="{0670475B-68EA-4688-9CFA-3D685C15A06F}"/>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63" name="Freeform: Shape 4">
              <a:extLst>
                <a:ext uri="{FF2B5EF4-FFF2-40B4-BE49-F238E27FC236}">
                  <a16:creationId xmlns:a16="http://schemas.microsoft.com/office/drawing/2014/main" id="{5BF03621-A015-49AC-838C-5094B01E71E0}"/>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64" name="Freeform: Shape 5">
              <a:extLst>
                <a:ext uri="{FF2B5EF4-FFF2-40B4-BE49-F238E27FC236}">
                  <a16:creationId xmlns:a16="http://schemas.microsoft.com/office/drawing/2014/main" id="{1638977D-6F4A-4611-86D1-A310534A60F5}"/>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65" name="Group 64">
            <a:extLst>
              <a:ext uri="{FF2B5EF4-FFF2-40B4-BE49-F238E27FC236}">
                <a16:creationId xmlns:a16="http://schemas.microsoft.com/office/drawing/2014/main" id="{68B603A8-8983-45C9-859E-D1109C91B4B4}"/>
              </a:ext>
            </a:extLst>
          </p:cNvPr>
          <p:cNvGrpSpPr>
            <a:grpSpLocks noChangeAspect="1"/>
          </p:cNvGrpSpPr>
          <p:nvPr/>
        </p:nvGrpSpPr>
        <p:grpSpPr>
          <a:xfrm>
            <a:off x="3629725" y="2119443"/>
            <a:ext cx="364538" cy="338684"/>
            <a:chOff x="2560638" y="566738"/>
            <a:chExt cx="6486525" cy="6486525"/>
          </a:xfrm>
          <a:solidFill>
            <a:schemeClr val="accent1"/>
          </a:solidFill>
        </p:grpSpPr>
        <p:sp>
          <p:nvSpPr>
            <p:cNvPr id="66" name="Freeform 1">
              <a:extLst>
                <a:ext uri="{FF2B5EF4-FFF2-40B4-BE49-F238E27FC236}">
                  <a16:creationId xmlns:a16="http://schemas.microsoft.com/office/drawing/2014/main" id="{BB5F9357-7021-492F-8ECD-0181BEAABFE9}"/>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7" name="Freeform 2">
              <a:extLst>
                <a:ext uri="{FF2B5EF4-FFF2-40B4-BE49-F238E27FC236}">
                  <a16:creationId xmlns:a16="http://schemas.microsoft.com/office/drawing/2014/main" id="{62701095-64B3-4255-9EC1-A5C24577585B}"/>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8" name="Freeform 3">
              <a:extLst>
                <a:ext uri="{FF2B5EF4-FFF2-40B4-BE49-F238E27FC236}">
                  <a16:creationId xmlns:a16="http://schemas.microsoft.com/office/drawing/2014/main" id="{E7EC5DF1-11B1-4195-94EE-E63C3DC78273}"/>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9" name="Freeform 4">
              <a:extLst>
                <a:ext uri="{FF2B5EF4-FFF2-40B4-BE49-F238E27FC236}">
                  <a16:creationId xmlns:a16="http://schemas.microsoft.com/office/drawing/2014/main" id="{DD0E5BF5-5D3A-4873-9625-A272AF352D67}"/>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0" name="Freeform 5">
              <a:extLst>
                <a:ext uri="{FF2B5EF4-FFF2-40B4-BE49-F238E27FC236}">
                  <a16:creationId xmlns:a16="http://schemas.microsoft.com/office/drawing/2014/main" id="{988E8FD2-D30D-4ED6-9A82-FD4593CEF4BB}"/>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1" name="Freeform 6">
              <a:extLst>
                <a:ext uri="{FF2B5EF4-FFF2-40B4-BE49-F238E27FC236}">
                  <a16:creationId xmlns:a16="http://schemas.microsoft.com/office/drawing/2014/main" id="{CF72ACCA-0BD2-4F19-86EE-451E2249F237}"/>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2" name="Freeform 7">
              <a:extLst>
                <a:ext uri="{FF2B5EF4-FFF2-40B4-BE49-F238E27FC236}">
                  <a16:creationId xmlns:a16="http://schemas.microsoft.com/office/drawing/2014/main" id="{7944ECDE-1293-45A3-9634-CE01FEB0251A}"/>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3" name="Freeform 8">
              <a:extLst>
                <a:ext uri="{FF2B5EF4-FFF2-40B4-BE49-F238E27FC236}">
                  <a16:creationId xmlns:a16="http://schemas.microsoft.com/office/drawing/2014/main" id="{355B11C0-BEC0-40E8-82B8-19CE656F37F1}"/>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4" name="Freeform 9">
              <a:extLst>
                <a:ext uri="{FF2B5EF4-FFF2-40B4-BE49-F238E27FC236}">
                  <a16:creationId xmlns:a16="http://schemas.microsoft.com/office/drawing/2014/main" id="{0EA53F66-808A-4812-9648-A0368F622AC6}"/>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5" name="Freeform 10">
              <a:extLst>
                <a:ext uri="{FF2B5EF4-FFF2-40B4-BE49-F238E27FC236}">
                  <a16:creationId xmlns:a16="http://schemas.microsoft.com/office/drawing/2014/main" id="{4D31A4FD-9507-470F-8C49-482E680FF84C}"/>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76" name="Freeform 11">
              <a:extLst>
                <a:ext uri="{FF2B5EF4-FFF2-40B4-BE49-F238E27FC236}">
                  <a16:creationId xmlns:a16="http://schemas.microsoft.com/office/drawing/2014/main" id="{6C49981B-59D7-4932-A40F-6AE35DCF1037}"/>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nvGrpSpPr>
          <p:cNvPr id="77" name="Group 76">
            <a:extLst>
              <a:ext uri="{FF2B5EF4-FFF2-40B4-BE49-F238E27FC236}">
                <a16:creationId xmlns:a16="http://schemas.microsoft.com/office/drawing/2014/main" id="{75691EEF-56E7-4EDB-95E6-FD3F707D837C}"/>
              </a:ext>
            </a:extLst>
          </p:cNvPr>
          <p:cNvGrpSpPr>
            <a:grpSpLocks noChangeAspect="1"/>
          </p:cNvGrpSpPr>
          <p:nvPr/>
        </p:nvGrpSpPr>
        <p:grpSpPr>
          <a:xfrm>
            <a:off x="277128" y="2139075"/>
            <a:ext cx="731520" cy="731520"/>
            <a:chOff x="609600" y="1371441"/>
            <a:chExt cx="1828959" cy="1828959"/>
          </a:xfrm>
        </p:grpSpPr>
        <p:sp>
          <p:nvSpPr>
            <p:cNvPr id="78" name="Oval 77">
              <a:extLst>
                <a:ext uri="{FF2B5EF4-FFF2-40B4-BE49-F238E27FC236}">
                  <a16:creationId xmlns:a16="http://schemas.microsoft.com/office/drawing/2014/main" id="{9856ACA2-D61F-4163-BD3A-D07B7A1CBEA2}"/>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79" name="Freeform 5">
              <a:extLst>
                <a:ext uri="{FF2B5EF4-FFF2-40B4-BE49-F238E27FC236}">
                  <a16:creationId xmlns:a16="http://schemas.microsoft.com/office/drawing/2014/main" id="{1E4BBBD8-8436-410D-B299-D1231C9347AC}"/>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80" name="TextBox 79">
            <a:extLst>
              <a:ext uri="{FF2B5EF4-FFF2-40B4-BE49-F238E27FC236}">
                <a16:creationId xmlns:a16="http://schemas.microsoft.com/office/drawing/2014/main" id="{6B618F0D-835A-47CC-B50B-E459598E7F86}"/>
              </a:ext>
            </a:extLst>
          </p:cNvPr>
          <p:cNvSpPr txBox="1"/>
          <p:nvPr/>
        </p:nvSpPr>
        <p:spPr>
          <a:xfrm>
            <a:off x="3171143" y="2940318"/>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cxnSp>
        <p:nvCxnSpPr>
          <p:cNvPr id="81" name="Straight Connector 80">
            <a:extLst>
              <a:ext uri="{FF2B5EF4-FFF2-40B4-BE49-F238E27FC236}">
                <a16:creationId xmlns:a16="http://schemas.microsoft.com/office/drawing/2014/main" id="{A382219D-CA8E-4A1D-9A3D-23F629060114}"/>
              </a:ext>
            </a:extLst>
          </p:cNvPr>
          <p:cNvCxnSpPr>
            <a:cxnSpLocks/>
            <a:endCxn id="87" idx="2"/>
          </p:cNvCxnSpPr>
          <p:nvPr/>
        </p:nvCxnSpPr>
        <p:spPr bwMode="auto">
          <a:xfrm>
            <a:off x="5664446" y="22053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1186809A-05FC-4A45-A48E-286968315D96}"/>
              </a:ext>
            </a:extLst>
          </p:cNvPr>
          <p:cNvCxnSpPr>
            <a:cxnSpLocks/>
          </p:cNvCxnSpPr>
          <p:nvPr/>
        </p:nvCxnSpPr>
        <p:spPr>
          <a:xfrm>
            <a:off x="5675921" y="20283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E79300BE-7F67-49FA-8399-7E3A3C87A0B1}"/>
              </a:ext>
            </a:extLst>
          </p:cNvPr>
          <p:cNvCxnSpPr>
            <a:cxnSpLocks/>
            <a:endCxn id="89" idx="2"/>
          </p:cNvCxnSpPr>
          <p:nvPr/>
        </p:nvCxnSpPr>
        <p:spPr bwMode="auto">
          <a:xfrm flipV="1">
            <a:off x="5664177" y="26596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84" name="Straight Connector 83">
            <a:extLst>
              <a:ext uri="{FF2B5EF4-FFF2-40B4-BE49-F238E27FC236}">
                <a16:creationId xmlns:a16="http://schemas.microsoft.com/office/drawing/2014/main" id="{DD7B22CD-F916-4636-B4B2-3BDDEB941154}"/>
              </a:ext>
            </a:extLst>
          </p:cNvPr>
          <p:cNvCxnSpPr>
            <a:cxnSpLocks/>
            <a:endCxn id="90" idx="2"/>
          </p:cNvCxnSpPr>
          <p:nvPr/>
        </p:nvCxnSpPr>
        <p:spPr bwMode="auto">
          <a:xfrm>
            <a:off x="5664177" y="311975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85" name="Rounded Rectangle 109">
            <a:extLst>
              <a:ext uri="{FF2B5EF4-FFF2-40B4-BE49-F238E27FC236}">
                <a16:creationId xmlns:a16="http://schemas.microsoft.com/office/drawing/2014/main" id="{773B3AC9-129B-4034-A337-22E6A767DC9A}"/>
              </a:ext>
            </a:extLst>
          </p:cNvPr>
          <p:cNvSpPr/>
          <p:nvPr/>
        </p:nvSpPr>
        <p:spPr>
          <a:xfrm>
            <a:off x="6030241" y="19152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86" name="TextBox 85">
            <a:extLst>
              <a:ext uri="{FF2B5EF4-FFF2-40B4-BE49-F238E27FC236}">
                <a16:creationId xmlns:a16="http://schemas.microsoft.com/office/drawing/2014/main" id="{0C7027D3-A1FF-4D87-B76F-7BD78CE4C5B3}"/>
              </a:ext>
            </a:extLst>
          </p:cNvPr>
          <p:cNvSpPr txBox="1"/>
          <p:nvPr/>
        </p:nvSpPr>
        <p:spPr>
          <a:xfrm>
            <a:off x="6679776" y="18454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87" name="Oval 86">
            <a:extLst>
              <a:ext uri="{FF2B5EF4-FFF2-40B4-BE49-F238E27FC236}">
                <a16:creationId xmlns:a16="http://schemas.microsoft.com/office/drawing/2014/main" id="{A0C1CC8B-67F7-4D4B-92DC-5AF2252BC7E4}"/>
              </a:ext>
            </a:extLst>
          </p:cNvPr>
          <p:cNvSpPr>
            <a:spLocks noChangeAspect="1"/>
          </p:cNvSpPr>
          <p:nvPr/>
        </p:nvSpPr>
        <p:spPr>
          <a:xfrm>
            <a:off x="6151875" y="20262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89" name="Oval 88">
            <a:extLst>
              <a:ext uri="{FF2B5EF4-FFF2-40B4-BE49-F238E27FC236}">
                <a16:creationId xmlns:a16="http://schemas.microsoft.com/office/drawing/2014/main" id="{79C6ED4F-8CAD-4719-ACC1-51DD5ECA0B9B}"/>
              </a:ext>
            </a:extLst>
          </p:cNvPr>
          <p:cNvSpPr>
            <a:spLocks noChangeAspect="1"/>
          </p:cNvSpPr>
          <p:nvPr/>
        </p:nvSpPr>
        <p:spPr>
          <a:xfrm>
            <a:off x="6151875" y="24767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0" name="Oval 89">
            <a:extLst>
              <a:ext uri="{FF2B5EF4-FFF2-40B4-BE49-F238E27FC236}">
                <a16:creationId xmlns:a16="http://schemas.microsoft.com/office/drawing/2014/main" id="{440C4C08-ECA2-446B-8AB4-2E93C848F266}"/>
              </a:ext>
            </a:extLst>
          </p:cNvPr>
          <p:cNvSpPr>
            <a:spLocks noChangeAspect="1"/>
          </p:cNvSpPr>
          <p:nvPr/>
        </p:nvSpPr>
        <p:spPr>
          <a:xfrm>
            <a:off x="6151875" y="29406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91" name="Straight Connector 90">
            <a:extLst>
              <a:ext uri="{FF2B5EF4-FFF2-40B4-BE49-F238E27FC236}">
                <a16:creationId xmlns:a16="http://schemas.microsoft.com/office/drawing/2014/main" id="{26A5BB54-BE99-4123-BCA8-DA2E0D023F2E}"/>
              </a:ext>
            </a:extLst>
          </p:cNvPr>
          <p:cNvCxnSpPr>
            <a:cxnSpLocks/>
          </p:cNvCxnSpPr>
          <p:nvPr/>
        </p:nvCxnSpPr>
        <p:spPr>
          <a:xfrm>
            <a:off x="3841759" y="2570438"/>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33709196-849B-474A-98AD-753211EB8B72}"/>
              </a:ext>
            </a:extLst>
          </p:cNvPr>
          <p:cNvCxnSpPr>
            <a:cxnSpLocks/>
          </p:cNvCxnSpPr>
          <p:nvPr/>
        </p:nvCxnSpPr>
        <p:spPr>
          <a:xfrm>
            <a:off x="1167023" y="2578983"/>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EE10B797-B8E1-4A45-AA4E-E7CB6DA7D836}"/>
              </a:ext>
            </a:extLst>
          </p:cNvPr>
          <p:cNvSpPr>
            <a:spLocks noChangeAspect="1"/>
          </p:cNvSpPr>
          <p:nvPr/>
        </p:nvSpPr>
        <p:spPr>
          <a:xfrm>
            <a:off x="614113" y="379077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94" name="Rectangle 93">
            <a:extLst>
              <a:ext uri="{FF2B5EF4-FFF2-40B4-BE49-F238E27FC236}">
                <a16:creationId xmlns:a16="http://schemas.microsoft.com/office/drawing/2014/main" id="{9E9AECF4-1F13-4FFF-A219-8B5DD9A2745A}"/>
              </a:ext>
            </a:extLst>
          </p:cNvPr>
          <p:cNvSpPr/>
          <p:nvPr/>
        </p:nvSpPr>
        <p:spPr>
          <a:xfrm>
            <a:off x="1126748" y="4096364"/>
            <a:ext cx="2502977"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HTTP Response1</a:t>
            </a:r>
          </a:p>
        </p:txBody>
      </p:sp>
      <p:sp>
        <p:nvSpPr>
          <p:cNvPr id="95" name="Right Arrow 26">
            <a:extLst>
              <a:ext uri="{FF2B5EF4-FFF2-40B4-BE49-F238E27FC236}">
                <a16:creationId xmlns:a16="http://schemas.microsoft.com/office/drawing/2014/main" id="{686BEAE1-1CE9-4A8D-AFB2-FD0EB7E81398}"/>
              </a:ext>
            </a:extLst>
          </p:cNvPr>
          <p:cNvSpPr/>
          <p:nvPr/>
        </p:nvSpPr>
        <p:spPr>
          <a:xfrm>
            <a:off x="1126751" y="3792890"/>
            <a:ext cx="210854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6" name="Rectangle 95">
            <a:extLst>
              <a:ext uri="{FF2B5EF4-FFF2-40B4-BE49-F238E27FC236}">
                <a16:creationId xmlns:a16="http://schemas.microsoft.com/office/drawing/2014/main" id="{6D1C86D9-5F04-46CE-82B5-4025B3FEDB40}"/>
              </a:ext>
            </a:extLst>
          </p:cNvPr>
          <p:cNvSpPr/>
          <p:nvPr/>
        </p:nvSpPr>
        <p:spPr>
          <a:xfrm>
            <a:off x="3968761" y="3511873"/>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Request1</a:t>
            </a:r>
          </a:p>
        </p:txBody>
      </p:sp>
      <p:sp>
        <p:nvSpPr>
          <p:cNvPr id="97" name="Right Arrow 26">
            <a:extLst>
              <a:ext uri="{FF2B5EF4-FFF2-40B4-BE49-F238E27FC236}">
                <a16:creationId xmlns:a16="http://schemas.microsoft.com/office/drawing/2014/main" id="{2E191E65-5E00-4D83-8B55-05F0F1C3BA8C}"/>
              </a:ext>
            </a:extLst>
          </p:cNvPr>
          <p:cNvSpPr/>
          <p:nvPr/>
        </p:nvSpPr>
        <p:spPr>
          <a:xfrm>
            <a:off x="3883695" y="3792890"/>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8" name="Right Arrow 29">
            <a:extLst>
              <a:ext uri="{FF2B5EF4-FFF2-40B4-BE49-F238E27FC236}">
                <a16:creationId xmlns:a16="http://schemas.microsoft.com/office/drawing/2014/main" id="{35370207-9BA9-4F70-9599-6ABF19B26BFA}"/>
              </a:ext>
            </a:extLst>
          </p:cNvPr>
          <p:cNvSpPr/>
          <p:nvPr/>
        </p:nvSpPr>
        <p:spPr>
          <a:xfrm rot="10800000">
            <a:off x="3883696" y="4326264"/>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9" name="Rectangle 98">
            <a:extLst>
              <a:ext uri="{FF2B5EF4-FFF2-40B4-BE49-F238E27FC236}">
                <a16:creationId xmlns:a16="http://schemas.microsoft.com/office/drawing/2014/main" id="{17A566C4-3E86-48A4-B1FB-6922C21FC82A}"/>
              </a:ext>
            </a:extLst>
          </p:cNvPr>
          <p:cNvSpPr/>
          <p:nvPr/>
        </p:nvSpPr>
        <p:spPr>
          <a:xfrm>
            <a:off x="3918461" y="4096364"/>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Response1</a:t>
            </a:r>
          </a:p>
        </p:txBody>
      </p:sp>
      <p:sp>
        <p:nvSpPr>
          <p:cNvPr id="100" name="Right Arrow 29">
            <a:extLst>
              <a:ext uri="{FF2B5EF4-FFF2-40B4-BE49-F238E27FC236}">
                <a16:creationId xmlns:a16="http://schemas.microsoft.com/office/drawing/2014/main" id="{5F761015-A193-443A-9461-4A8BA2D81675}"/>
              </a:ext>
            </a:extLst>
          </p:cNvPr>
          <p:cNvSpPr/>
          <p:nvPr/>
        </p:nvSpPr>
        <p:spPr>
          <a:xfrm rot="10800000">
            <a:off x="1131009" y="4326264"/>
            <a:ext cx="21042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1" name="Rectangle 100">
            <a:extLst>
              <a:ext uri="{FF2B5EF4-FFF2-40B4-BE49-F238E27FC236}">
                <a16:creationId xmlns:a16="http://schemas.microsoft.com/office/drawing/2014/main" id="{E7D30E7D-FA29-42EF-839B-BBFBBA0C9356}"/>
              </a:ext>
            </a:extLst>
          </p:cNvPr>
          <p:cNvSpPr/>
          <p:nvPr/>
        </p:nvSpPr>
        <p:spPr>
          <a:xfrm>
            <a:off x="1164595" y="3568215"/>
            <a:ext cx="2108542"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HTTP Request1</a:t>
            </a:r>
          </a:p>
        </p:txBody>
      </p:sp>
      <p:sp>
        <p:nvSpPr>
          <p:cNvPr id="102" name="Oval 101">
            <a:extLst>
              <a:ext uri="{FF2B5EF4-FFF2-40B4-BE49-F238E27FC236}">
                <a16:creationId xmlns:a16="http://schemas.microsoft.com/office/drawing/2014/main" id="{215AD87A-3C43-4F66-8067-FB40F62D67F4}"/>
              </a:ext>
            </a:extLst>
          </p:cNvPr>
          <p:cNvSpPr>
            <a:spLocks noChangeAspect="1"/>
          </p:cNvSpPr>
          <p:nvPr/>
        </p:nvSpPr>
        <p:spPr>
          <a:xfrm>
            <a:off x="5780151" y="406874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a:r>
              <a:rPr lang="en-US" sz="1400" dirty="0">
                <a:solidFill>
                  <a:schemeClr val="accent2"/>
                </a:solidFill>
                <a:latin typeface="Calibri" panose="020F0502020204030204" pitchFamily="34" charset="0"/>
              </a:rPr>
              <a:t>S1</a:t>
            </a:r>
          </a:p>
        </p:txBody>
      </p:sp>
      <p:sp>
        <p:nvSpPr>
          <p:cNvPr id="103" name="Oval 102">
            <a:extLst>
              <a:ext uri="{FF2B5EF4-FFF2-40B4-BE49-F238E27FC236}">
                <a16:creationId xmlns:a16="http://schemas.microsoft.com/office/drawing/2014/main" id="{08F0FEDD-DEE3-448D-AE32-53BDE7217C61}"/>
              </a:ext>
            </a:extLst>
          </p:cNvPr>
          <p:cNvSpPr>
            <a:spLocks noChangeAspect="1"/>
          </p:cNvSpPr>
          <p:nvPr/>
        </p:nvSpPr>
        <p:spPr>
          <a:xfrm>
            <a:off x="614112" y="516310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04" name="Right Arrow 26">
            <a:extLst>
              <a:ext uri="{FF2B5EF4-FFF2-40B4-BE49-F238E27FC236}">
                <a16:creationId xmlns:a16="http://schemas.microsoft.com/office/drawing/2014/main" id="{7BCF2EB6-CC77-4F49-943D-5A2719488173}"/>
              </a:ext>
            </a:extLst>
          </p:cNvPr>
          <p:cNvSpPr/>
          <p:nvPr/>
        </p:nvSpPr>
        <p:spPr>
          <a:xfrm>
            <a:off x="1126750" y="5165224"/>
            <a:ext cx="210854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5" name="Rectangle 104">
            <a:extLst>
              <a:ext uri="{FF2B5EF4-FFF2-40B4-BE49-F238E27FC236}">
                <a16:creationId xmlns:a16="http://schemas.microsoft.com/office/drawing/2014/main" id="{C71B2150-6049-4B8E-854A-FCED07A43B5B}"/>
              </a:ext>
            </a:extLst>
          </p:cNvPr>
          <p:cNvSpPr/>
          <p:nvPr/>
        </p:nvSpPr>
        <p:spPr>
          <a:xfrm>
            <a:off x="3968760" y="4884207"/>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Request2</a:t>
            </a:r>
          </a:p>
        </p:txBody>
      </p:sp>
      <p:sp>
        <p:nvSpPr>
          <p:cNvPr id="106" name="Right Arrow 26">
            <a:extLst>
              <a:ext uri="{FF2B5EF4-FFF2-40B4-BE49-F238E27FC236}">
                <a16:creationId xmlns:a16="http://schemas.microsoft.com/office/drawing/2014/main" id="{F6E2D055-9EB2-4EC7-9EE8-BA966841041F}"/>
              </a:ext>
            </a:extLst>
          </p:cNvPr>
          <p:cNvSpPr/>
          <p:nvPr/>
        </p:nvSpPr>
        <p:spPr>
          <a:xfrm>
            <a:off x="3883695" y="5165224"/>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7" name="Rectangle 106">
            <a:extLst>
              <a:ext uri="{FF2B5EF4-FFF2-40B4-BE49-F238E27FC236}">
                <a16:creationId xmlns:a16="http://schemas.microsoft.com/office/drawing/2014/main" id="{A9E6100E-1417-4472-B339-48BD5C7CE9C1}"/>
              </a:ext>
            </a:extLst>
          </p:cNvPr>
          <p:cNvSpPr/>
          <p:nvPr/>
        </p:nvSpPr>
        <p:spPr>
          <a:xfrm>
            <a:off x="1164594" y="4940549"/>
            <a:ext cx="2108542"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HTTP Request2</a:t>
            </a:r>
          </a:p>
        </p:txBody>
      </p:sp>
      <p:sp>
        <p:nvSpPr>
          <p:cNvPr id="108" name="Oval 107">
            <a:extLst>
              <a:ext uri="{FF2B5EF4-FFF2-40B4-BE49-F238E27FC236}">
                <a16:creationId xmlns:a16="http://schemas.microsoft.com/office/drawing/2014/main" id="{EDF20B5E-42D5-4C6F-A806-934ECA48487D}"/>
              </a:ext>
            </a:extLst>
          </p:cNvPr>
          <p:cNvSpPr>
            <a:spLocks noChangeAspect="1"/>
          </p:cNvSpPr>
          <p:nvPr/>
        </p:nvSpPr>
        <p:spPr>
          <a:xfrm>
            <a:off x="5780150" y="5086355"/>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a:r>
              <a:rPr lang="en-US" sz="1400" dirty="0">
                <a:solidFill>
                  <a:schemeClr val="accent2"/>
                </a:solidFill>
                <a:latin typeface="Calibri" panose="020F0502020204030204" pitchFamily="34" charset="0"/>
              </a:rPr>
              <a:t>S1</a:t>
            </a:r>
          </a:p>
        </p:txBody>
      </p:sp>
    </p:spTree>
    <p:extLst>
      <p:ext uri="{BB962C8B-B14F-4D97-AF65-F5344CB8AC3E}">
        <p14:creationId xmlns:p14="http://schemas.microsoft.com/office/powerpoint/2010/main" val="4270274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For LB OneArm using T1 Uplink Interface</a:t>
            </a:r>
          </a:p>
          <a:p>
            <a:pPr lvl="1"/>
            <a:r>
              <a:rPr lang="en-US" dirty="0"/>
              <a:t>Under Networking – Tier-1 Gateways</a:t>
            </a:r>
          </a:p>
          <a:p>
            <a:pPr lvl="2"/>
            <a:r>
              <a:rPr lang="en-US" dirty="0"/>
              <a:t>Attach Tier-1 to Tier-0</a:t>
            </a:r>
          </a:p>
          <a:p>
            <a:pPr marL="273050" lvl="1" indent="0">
              <a:buNone/>
            </a:pPr>
            <a:endParaRPr lang="en-US" dirty="0"/>
          </a:p>
          <a:p>
            <a:pPr lvl="1"/>
            <a:endParaRPr lang="en-US" dirty="0"/>
          </a:p>
          <a:p>
            <a:pPr lvl="1"/>
            <a:endParaRPr lang="en-US" dirty="0"/>
          </a:p>
          <a:p>
            <a:pPr lvl="2"/>
            <a:endParaRPr lang="en-US" dirty="0"/>
          </a:p>
        </p:txBody>
      </p:sp>
      <p:pic>
        <p:nvPicPr>
          <p:cNvPr id="9" name="Picture 8">
            <a:extLst>
              <a:ext uri="{FF2B5EF4-FFF2-40B4-BE49-F238E27FC236}">
                <a16:creationId xmlns:a16="http://schemas.microsoft.com/office/drawing/2014/main" id="{E99FAF9D-BC2A-4F2F-B204-C135382F2601}"/>
              </a:ext>
            </a:extLst>
          </p:cNvPr>
          <p:cNvPicPr>
            <a:picLocks noChangeAspect="1"/>
          </p:cNvPicPr>
          <p:nvPr/>
        </p:nvPicPr>
        <p:blipFill rotWithShape="1">
          <a:blip r:embed="rId2"/>
          <a:srcRect b="46973"/>
          <a:stretch/>
        </p:blipFill>
        <p:spPr>
          <a:xfrm>
            <a:off x="1518834" y="2739642"/>
            <a:ext cx="10039350" cy="1560712"/>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Configuration Steps (2/3)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Specific step for LB OneArm Deployment using T1 Uplink Interface</a:t>
            </a:r>
          </a:p>
        </p:txBody>
      </p:sp>
      <p:sp>
        <p:nvSpPr>
          <p:cNvPr id="21" name="TextBox 20">
            <a:extLst>
              <a:ext uri="{FF2B5EF4-FFF2-40B4-BE49-F238E27FC236}">
                <a16:creationId xmlns:a16="http://schemas.microsoft.com/office/drawing/2014/main" id="{8C73A353-B201-41C8-A598-971772110CAB}"/>
              </a:ext>
            </a:extLst>
          </p:cNvPr>
          <p:cNvSpPr txBox="1"/>
          <p:nvPr/>
        </p:nvSpPr>
        <p:spPr>
          <a:xfrm>
            <a:off x="4841860" y="3014828"/>
            <a:ext cx="1726891" cy="246221"/>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Select T0 to attach it to</a:t>
            </a:r>
          </a:p>
        </p:txBody>
      </p:sp>
      <p:cxnSp>
        <p:nvCxnSpPr>
          <p:cNvPr id="22" name="Straight Arrow Connector 21">
            <a:extLst>
              <a:ext uri="{FF2B5EF4-FFF2-40B4-BE49-F238E27FC236}">
                <a16:creationId xmlns:a16="http://schemas.microsoft.com/office/drawing/2014/main" id="{C33D7911-19A9-40ED-849C-8BCC0BA82546}"/>
              </a:ext>
            </a:extLst>
          </p:cNvPr>
          <p:cNvCxnSpPr>
            <a:cxnSpLocks/>
            <a:stCxn id="21" idx="2"/>
          </p:cNvCxnSpPr>
          <p:nvPr/>
        </p:nvCxnSpPr>
        <p:spPr bwMode="gray">
          <a:xfrm flipH="1">
            <a:off x="5449078" y="3261049"/>
            <a:ext cx="256228" cy="611155"/>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68D946A-D332-4302-860F-32E41FD9DE6D}"/>
              </a:ext>
            </a:extLst>
          </p:cNvPr>
          <p:cNvSpPr/>
          <p:nvPr/>
        </p:nvSpPr>
        <p:spPr>
          <a:xfrm>
            <a:off x="9709528" y="130174"/>
            <a:ext cx="2193378" cy="1670633"/>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 name="Picture 5">
            <a:extLst>
              <a:ext uri="{FF2B5EF4-FFF2-40B4-BE49-F238E27FC236}">
                <a16:creationId xmlns:a16="http://schemas.microsoft.com/office/drawing/2014/main" id="{A132A1F9-5568-46C1-96A5-16D7C5DF42A2}"/>
              </a:ext>
            </a:extLst>
          </p:cNvPr>
          <p:cNvPicPr>
            <a:picLocks noChangeAspect="1"/>
          </p:cNvPicPr>
          <p:nvPr/>
        </p:nvPicPr>
        <p:blipFill>
          <a:blip r:embed="rId3"/>
          <a:stretch>
            <a:fillRect/>
          </a:stretch>
        </p:blipFill>
        <p:spPr>
          <a:xfrm>
            <a:off x="10425891" y="240096"/>
            <a:ext cx="938865" cy="1560711"/>
          </a:xfrm>
          <a:prstGeom prst="rect">
            <a:avLst/>
          </a:prstGeom>
        </p:spPr>
      </p:pic>
    </p:spTree>
    <p:extLst>
      <p:ext uri="{BB962C8B-B14F-4D97-AF65-F5344CB8AC3E}">
        <p14:creationId xmlns:p14="http://schemas.microsoft.com/office/powerpoint/2010/main" val="578654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the default Source-IP Persistence profile, or Create a new one</a:t>
            </a:r>
          </a:p>
          <a:p>
            <a:pPr lvl="1"/>
            <a:r>
              <a:rPr lang="en-US" dirty="0"/>
              <a:t>Under Networking – Load Balancing – Profiles </a:t>
            </a:r>
          </a:p>
          <a:p>
            <a:pPr lvl="2"/>
            <a:r>
              <a:rPr lang="en-US" dirty="0"/>
              <a:t>Add Persistence Profile – Source IP</a:t>
            </a:r>
          </a:p>
          <a:p>
            <a:pPr lvl="1"/>
            <a:endParaRPr lang="en-US" dirty="0"/>
          </a:p>
        </p:txBody>
      </p:sp>
      <p:pic>
        <p:nvPicPr>
          <p:cNvPr id="2" name="Picture 1">
            <a:extLst>
              <a:ext uri="{FF2B5EF4-FFF2-40B4-BE49-F238E27FC236}">
                <a16:creationId xmlns:a16="http://schemas.microsoft.com/office/drawing/2014/main" id="{F8C73E96-DE6C-418F-9B98-6AD564BBDE5B}"/>
              </a:ext>
            </a:extLst>
          </p:cNvPr>
          <p:cNvPicPr>
            <a:picLocks noChangeAspect="1"/>
          </p:cNvPicPr>
          <p:nvPr/>
        </p:nvPicPr>
        <p:blipFill>
          <a:blip r:embed="rId3"/>
          <a:stretch>
            <a:fillRect/>
          </a:stretch>
        </p:blipFill>
        <p:spPr>
          <a:xfrm>
            <a:off x="1307184" y="2785435"/>
            <a:ext cx="9963150" cy="3324225"/>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Persistence - Source-IP Persistence (2/3)</a:t>
            </a:r>
          </a:p>
        </p:txBody>
      </p:sp>
      <p:sp>
        <p:nvSpPr>
          <p:cNvPr id="8" name="TextBox 7">
            <a:extLst>
              <a:ext uri="{FF2B5EF4-FFF2-40B4-BE49-F238E27FC236}">
                <a16:creationId xmlns:a16="http://schemas.microsoft.com/office/drawing/2014/main" id="{FD779368-FEB5-4D77-963D-73E5A38DF7AA}"/>
              </a:ext>
            </a:extLst>
          </p:cNvPr>
          <p:cNvSpPr txBox="1"/>
          <p:nvPr/>
        </p:nvSpPr>
        <p:spPr>
          <a:xfrm>
            <a:off x="6898887" y="2575642"/>
            <a:ext cx="2587084"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Same Source IP Persistence Table is shared among different VIP</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7181385" y="2975752"/>
            <a:ext cx="1011044" cy="113533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4FF0E97-4851-430E-8C9B-78A8B23CF145}"/>
              </a:ext>
            </a:extLst>
          </p:cNvPr>
          <p:cNvSpPr txBox="1"/>
          <p:nvPr/>
        </p:nvSpPr>
        <p:spPr>
          <a:xfrm>
            <a:off x="9318943" y="5340656"/>
            <a:ext cx="2642070" cy="400110"/>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How long an idle client entry remains in the Source IP Persistence Table.</a:t>
            </a:r>
          </a:p>
        </p:txBody>
      </p:sp>
      <p:cxnSp>
        <p:nvCxnSpPr>
          <p:cNvPr id="18" name="Straight Arrow Connector 17">
            <a:extLst>
              <a:ext uri="{FF2B5EF4-FFF2-40B4-BE49-F238E27FC236}">
                <a16:creationId xmlns:a16="http://schemas.microsoft.com/office/drawing/2014/main" id="{12AE3053-7552-4586-9FCB-0D2A18ACEA26}"/>
              </a:ext>
            </a:extLst>
          </p:cNvPr>
          <p:cNvCxnSpPr>
            <a:cxnSpLocks/>
            <a:stCxn id="17" idx="0"/>
          </p:cNvCxnSpPr>
          <p:nvPr/>
        </p:nvCxnSpPr>
        <p:spPr bwMode="gray">
          <a:xfrm flipH="1" flipV="1">
            <a:off x="9121698" y="4676078"/>
            <a:ext cx="1518280" cy="66457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C2ACBCA-E2D6-41CE-9671-1161B6431E0E}"/>
              </a:ext>
            </a:extLst>
          </p:cNvPr>
          <p:cNvSpPr txBox="1"/>
          <p:nvPr/>
        </p:nvSpPr>
        <p:spPr>
          <a:xfrm>
            <a:off x="6397082" y="6045139"/>
            <a:ext cx="412595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Synchronize Source IP Persistence Table with LB Standby.</a:t>
            </a:r>
          </a:p>
          <a:p>
            <a:pPr lvl="0">
              <a:defRPr/>
            </a:pPr>
            <a:r>
              <a:rPr lang="en-US" sz="1000" dirty="0">
                <a:solidFill>
                  <a:schemeClr val="tx2"/>
                </a:solidFill>
                <a:latin typeface="Calibri" panose="020F0502020204030204" pitchFamily="34" charset="0"/>
              </a:rPr>
              <a:t>So even in case of LB failover, Client IP persistence remains.</a:t>
            </a:r>
          </a:p>
        </p:txBody>
      </p:sp>
      <p:cxnSp>
        <p:nvCxnSpPr>
          <p:cNvPr id="21" name="Straight Arrow Connector 20">
            <a:extLst>
              <a:ext uri="{FF2B5EF4-FFF2-40B4-BE49-F238E27FC236}">
                <a16:creationId xmlns:a16="http://schemas.microsoft.com/office/drawing/2014/main" id="{F1CD9664-B09F-45CF-87E6-7C0F43EE00E7}"/>
              </a:ext>
            </a:extLst>
          </p:cNvPr>
          <p:cNvCxnSpPr>
            <a:cxnSpLocks/>
            <a:stCxn id="20" idx="0"/>
          </p:cNvCxnSpPr>
          <p:nvPr/>
        </p:nvCxnSpPr>
        <p:spPr bwMode="gray">
          <a:xfrm flipV="1">
            <a:off x="8460057" y="5181600"/>
            <a:ext cx="353243" cy="86353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D442C47D-C9F7-44D9-B023-40D80DF133AE}"/>
              </a:ext>
            </a:extLst>
          </p:cNvPr>
          <p:cNvSpPr txBox="1"/>
          <p:nvPr/>
        </p:nvSpPr>
        <p:spPr>
          <a:xfrm>
            <a:off x="81776" y="4482791"/>
            <a:ext cx="2153924" cy="1631216"/>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 With this option enabled:</a:t>
            </a:r>
          </a:p>
          <a:p>
            <a:pPr lvl="0">
              <a:defRPr/>
            </a:pPr>
            <a:r>
              <a:rPr lang="en-US" sz="1000" dirty="0">
                <a:solidFill>
                  <a:schemeClr val="tx2"/>
                </a:solidFill>
                <a:latin typeface="Calibri" panose="020F0502020204030204" pitchFamily="34" charset="0"/>
              </a:rPr>
              <a:t>If Source IP Persistence Table is full, then oldest entry is replaced by new entry</a:t>
            </a:r>
          </a:p>
          <a:p>
            <a:pPr lvl="0">
              <a:defRPr/>
            </a:pPr>
            <a:r>
              <a:rPr lang="en-US" sz="1000" dirty="0">
                <a:solidFill>
                  <a:schemeClr val="tx2"/>
                </a:solidFill>
                <a:latin typeface="Calibri" panose="020F0502020204030204" pitchFamily="34" charset="0"/>
              </a:rPr>
              <a:t>. With this option disabled:</a:t>
            </a:r>
          </a:p>
          <a:p>
            <a:pPr lvl="0">
              <a:defRPr/>
            </a:pPr>
            <a:r>
              <a:rPr lang="en-US" sz="1000" dirty="0">
                <a:solidFill>
                  <a:schemeClr val="tx2"/>
                </a:solidFill>
                <a:latin typeface="Calibri" panose="020F0502020204030204" pitchFamily="34" charset="0"/>
              </a:rPr>
              <a:t>If Source IP Persistence Table is full, new client connection will be rejected</a:t>
            </a:r>
          </a:p>
          <a:p>
            <a:pPr lvl="0">
              <a:defRPr/>
            </a:pPr>
            <a:endParaRPr lang="en-US" sz="1000" dirty="0">
              <a:solidFill>
                <a:schemeClr val="tx2"/>
              </a:solidFill>
              <a:latin typeface="Calibri" panose="020F0502020204030204" pitchFamily="34" charset="0"/>
            </a:endParaRPr>
          </a:p>
          <a:p>
            <a:pPr lvl="0">
              <a:defRPr/>
            </a:pPr>
            <a:r>
              <a:rPr lang="en-US" sz="1000" dirty="0">
                <a:solidFill>
                  <a:schemeClr val="tx2"/>
                </a:solidFill>
                <a:latin typeface="Calibri" panose="020F0502020204030204" pitchFamily="34" charset="0"/>
              </a:rPr>
              <a:t>Size of the Source-IP Persistence table in the Notes.</a:t>
            </a:r>
          </a:p>
        </p:txBody>
      </p:sp>
      <p:cxnSp>
        <p:nvCxnSpPr>
          <p:cNvPr id="27" name="Straight Arrow Connector 26">
            <a:extLst>
              <a:ext uri="{FF2B5EF4-FFF2-40B4-BE49-F238E27FC236}">
                <a16:creationId xmlns:a16="http://schemas.microsoft.com/office/drawing/2014/main" id="{D0353F15-94C8-414A-9EA2-7B011AC1C4CF}"/>
              </a:ext>
            </a:extLst>
          </p:cNvPr>
          <p:cNvCxnSpPr>
            <a:cxnSpLocks/>
            <a:stCxn id="26" idx="3"/>
          </p:cNvCxnSpPr>
          <p:nvPr/>
        </p:nvCxnSpPr>
        <p:spPr bwMode="gray">
          <a:xfrm flipV="1">
            <a:off x="2235700" y="5077523"/>
            <a:ext cx="1407032" cy="22087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983C28A0-E0C3-4551-929A-AB7D33980F6D}"/>
              </a:ext>
            </a:extLst>
          </p:cNvPr>
          <p:cNvSpPr/>
          <p:nvPr/>
        </p:nvSpPr>
        <p:spPr>
          <a:xfrm>
            <a:off x="7196254" y="130175"/>
            <a:ext cx="4728954" cy="131013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7" name="Picture 6">
            <a:extLst>
              <a:ext uri="{FF2B5EF4-FFF2-40B4-BE49-F238E27FC236}">
                <a16:creationId xmlns:a16="http://schemas.microsoft.com/office/drawing/2014/main" id="{E5B48473-AF3D-4FEB-9C15-A23233323E21}"/>
              </a:ext>
            </a:extLst>
          </p:cNvPr>
          <p:cNvPicPr>
            <a:picLocks noChangeAspect="1"/>
          </p:cNvPicPr>
          <p:nvPr/>
        </p:nvPicPr>
        <p:blipFill rotWithShape="1">
          <a:blip r:embed="rId4"/>
          <a:srcRect r="3820"/>
          <a:stretch/>
        </p:blipFill>
        <p:spPr>
          <a:xfrm>
            <a:off x="7281206" y="158023"/>
            <a:ext cx="4644002" cy="1199797"/>
          </a:xfrm>
          <a:prstGeom prst="rect">
            <a:avLst/>
          </a:prstGeom>
        </p:spPr>
      </p:pic>
    </p:spTree>
    <p:extLst>
      <p:ext uri="{BB962C8B-B14F-4D97-AF65-F5344CB8AC3E}">
        <p14:creationId xmlns:p14="http://schemas.microsoft.com/office/powerpoint/2010/main" val="3521549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Same configuration as "L7 HTTP VIP Minimum Configuration", with the extra configuration</a:t>
            </a:r>
          </a:p>
          <a:p>
            <a:pPr lvl="1"/>
            <a:r>
              <a:rPr lang="en-US" dirty="0"/>
              <a:t>Under Networking – Load Balancing – Virtual Servers </a:t>
            </a:r>
          </a:p>
          <a:p>
            <a:pPr lvl="2"/>
            <a:r>
              <a:rPr lang="en-US" dirty="0"/>
              <a:t>Add Virtual Server – L7 HTTP</a:t>
            </a:r>
          </a:p>
          <a:p>
            <a:pPr lvl="1"/>
            <a:endParaRPr lang="en-US" dirty="0"/>
          </a:p>
        </p:txBody>
      </p:sp>
      <p:pic>
        <p:nvPicPr>
          <p:cNvPr id="6" name="Picture 5">
            <a:extLst>
              <a:ext uri="{FF2B5EF4-FFF2-40B4-BE49-F238E27FC236}">
                <a16:creationId xmlns:a16="http://schemas.microsoft.com/office/drawing/2014/main" id="{530AFD17-7F99-4A44-9E69-FDFB0B5C1BD3}"/>
              </a:ext>
            </a:extLst>
          </p:cNvPr>
          <p:cNvPicPr>
            <a:picLocks noChangeAspect="1"/>
          </p:cNvPicPr>
          <p:nvPr/>
        </p:nvPicPr>
        <p:blipFill>
          <a:blip r:embed="rId2"/>
          <a:stretch>
            <a:fillRect/>
          </a:stretch>
        </p:blipFill>
        <p:spPr>
          <a:xfrm>
            <a:off x="1753424" y="2706841"/>
            <a:ext cx="9910763" cy="3586163"/>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Persistence - Source-IP Persistence (3/3)</a:t>
            </a:r>
          </a:p>
        </p:txBody>
      </p:sp>
      <p:sp>
        <p:nvSpPr>
          <p:cNvPr id="27" name="TextBox 26">
            <a:extLst>
              <a:ext uri="{FF2B5EF4-FFF2-40B4-BE49-F238E27FC236}">
                <a16:creationId xmlns:a16="http://schemas.microsoft.com/office/drawing/2014/main" id="{2EB0FE91-954C-44F2-851B-589FB641C7C6}"/>
              </a:ext>
            </a:extLst>
          </p:cNvPr>
          <p:cNvSpPr txBox="1"/>
          <p:nvPr/>
        </p:nvSpPr>
        <p:spPr>
          <a:xfrm>
            <a:off x="839969" y="4504775"/>
            <a:ext cx="1826911"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Source IP Persistence</a:t>
            </a:r>
          </a:p>
        </p:txBody>
      </p:sp>
      <p:cxnSp>
        <p:nvCxnSpPr>
          <p:cNvPr id="30" name="Straight Arrow Connector 29">
            <a:extLst>
              <a:ext uri="{FF2B5EF4-FFF2-40B4-BE49-F238E27FC236}">
                <a16:creationId xmlns:a16="http://schemas.microsoft.com/office/drawing/2014/main" id="{C67E6A75-B14F-42B4-AEDA-E36DB4E50524}"/>
              </a:ext>
            </a:extLst>
          </p:cNvPr>
          <p:cNvCxnSpPr>
            <a:cxnSpLocks/>
            <a:stCxn id="27" idx="3"/>
          </p:cNvCxnSpPr>
          <p:nvPr/>
        </p:nvCxnSpPr>
        <p:spPr bwMode="gray">
          <a:xfrm>
            <a:off x="2666880" y="4627886"/>
            <a:ext cx="1414051" cy="12311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BE8B1855-3389-4A7D-90AC-1A87ED464F30}"/>
              </a:ext>
            </a:extLst>
          </p:cNvPr>
          <p:cNvSpPr txBox="1"/>
          <p:nvPr/>
        </p:nvSpPr>
        <p:spPr>
          <a:xfrm>
            <a:off x="839969" y="4972228"/>
            <a:ext cx="1826911"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Source IP Persistence Profile</a:t>
            </a:r>
          </a:p>
        </p:txBody>
      </p:sp>
      <p:cxnSp>
        <p:nvCxnSpPr>
          <p:cNvPr id="42" name="Straight Arrow Connector 41">
            <a:extLst>
              <a:ext uri="{FF2B5EF4-FFF2-40B4-BE49-F238E27FC236}">
                <a16:creationId xmlns:a16="http://schemas.microsoft.com/office/drawing/2014/main" id="{5560EE89-0F88-499F-B424-00254A9A0C7F}"/>
              </a:ext>
            </a:extLst>
          </p:cNvPr>
          <p:cNvCxnSpPr>
            <a:cxnSpLocks/>
            <a:stCxn id="41" idx="3"/>
          </p:cNvCxnSpPr>
          <p:nvPr/>
        </p:nvCxnSpPr>
        <p:spPr bwMode="gray">
          <a:xfrm flipV="1">
            <a:off x="2666880" y="5091019"/>
            <a:ext cx="1414051" cy="432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22B4C294-4912-4354-9ACC-92CF9F4B62D9}"/>
              </a:ext>
            </a:extLst>
          </p:cNvPr>
          <p:cNvSpPr/>
          <p:nvPr/>
        </p:nvSpPr>
        <p:spPr>
          <a:xfrm>
            <a:off x="7196254" y="130175"/>
            <a:ext cx="4728954" cy="131013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3" name="Picture 12">
            <a:extLst>
              <a:ext uri="{FF2B5EF4-FFF2-40B4-BE49-F238E27FC236}">
                <a16:creationId xmlns:a16="http://schemas.microsoft.com/office/drawing/2014/main" id="{2810CC63-D6C7-4297-8574-CC84D9C3AEFB}"/>
              </a:ext>
            </a:extLst>
          </p:cNvPr>
          <p:cNvPicPr>
            <a:picLocks noChangeAspect="1"/>
          </p:cNvPicPr>
          <p:nvPr/>
        </p:nvPicPr>
        <p:blipFill rotWithShape="1">
          <a:blip r:embed="rId3"/>
          <a:srcRect r="3820"/>
          <a:stretch/>
        </p:blipFill>
        <p:spPr>
          <a:xfrm>
            <a:off x="7281206" y="158023"/>
            <a:ext cx="4644002" cy="1199797"/>
          </a:xfrm>
          <a:prstGeom prst="rect">
            <a:avLst/>
          </a:prstGeom>
        </p:spPr>
      </p:pic>
    </p:spTree>
    <p:extLst>
      <p:ext uri="{BB962C8B-B14F-4D97-AF65-F5344CB8AC3E}">
        <p14:creationId xmlns:p14="http://schemas.microsoft.com/office/powerpoint/2010/main" val="3992071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In case of Cookie Persistence configuration, Load Balancer inserts in its responses a Cookie with Pool Member information.</a:t>
            </a:r>
          </a:p>
          <a:p>
            <a:pPr>
              <a:spcBef>
                <a:spcPts val="0"/>
              </a:spcBef>
              <a:buNone/>
            </a:pPr>
            <a:endParaRPr lang="en-US" sz="1600" dirty="0"/>
          </a:p>
          <a:p>
            <a:pPr>
              <a:spcBef>
                <a:spcPts val="0"/>
              </a:spcBef>
              <a:buNone/>
            </a:pPr>
            <a:r>
              <a:rPr lang="en-US" sz="1600" dirty="0"/>
              <a:t>Follow-up Clients requests have the Cookie and Load Balancer uses that information to send the Request to the same Pool Member.</a:t>
            </a:r>
          </a:p>
          <a:p>
            <a:pPr>
              <a:spcBef>
                <a:spcPts val="0"/>
              </a:spcBef>
              <a:buNone/>
            </a:pPr>
            <a:endParaRPr lang="en-US" sz="1600" dirty="0"/>
          </a:p>
          <a:p>
            <a:pPr>
              <a:spcBef>
                <a:spcPts val="0"/>
              </a:spcBef>
              <a:buNone/>
            </a:pPr>
            <a:r>
              <a:rPr lang="en-US" sz="1400" i="1" dirty="0"/>
              <a:t>Note about Pool Member Down:</a:t>
            </a:r>
          </a:p>
          <a:p>
            <a:pPr>
              <a:spcBef>
                <a:spcPts val="0"/>
              </a:spcBef>
              <a:buNone/>
            </a:pPr>
            <a:r>
              <a:rPr lang="en-US" sz="1400" i="1" dirty="0"/>
              <a:t>Let's say Client IP1 has a Cookie Persistence for Pool Member 1.</a:t>
            </a:r>
          </a:p>
          <a:p>
            <a:pPr>
              <a:spcBef>
                <a:spcPts val="0"/>
              </a:spcBef>
              <a:buNone/>
            </a:pPr>
            <a:r>
              <a:rPr lang="en-US" sz="1400" i="1" dirty="0"/>
              <a:t>Then later that Pool Member1 is detected down by LB Monitor.</a:t>
            </a:r>
          </a:p>
          <a:p>
            <a:pPr>
              <a:spcBef>
                <a:spcPts val="0"/>
              </a:spcBef>
              <a:buNone/>
            </a:pPr>
            <a:r>
              <a:rPr lang="en-US" sz="1400" i="1" dirty="0"/>
              <a:t>New connections from Client IP1 will be load balanced to another Pool Member and Cookie persistence will be with that new Pool Member. So all future Client IP1 connections will use that use Pool Member (even if old Pool Member comes back up)</a:t>
            </a:r>
            <a:endParaRPr lang="en-US" sz="1400" dirty="0"/>
          </a:p>
          <a:p>
            <a:pPr>
              <a:spcBef>
                <a:spcPts val="0"/>
              </a:spcBef>
              <a:buNone/>
            </a:pPr>
            <a:endParaRPr lang="en-US" sz="1400" dirty="0"/>
          </a:p>
          <a:p>
            <a:pPr>
              <a:spcBef>
                <a:spcPts val="0"/>
              </a:spcBef>
              <a:buNone/>
            </a:pPr>
            <a:endParaRPr lang="en-US" sz="16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Persistence - Cookie Persistence (1/3)</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3239511" y="2255989"/>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629725" y="2119443"/>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nvGrpSpPr>
          <p:cNvPr id="157" name="Group 156">
            <a:extLst>
              <a:ext uri="{FF2B5EF4-FFF2-40B4-BE49-F238E27FC236}">
                <a16:creationId xmlns:a16="http://schemas.microsoft.com/office/drawing/2014/main" id="{C83F132A-F9B1-42B0-B4B5-F51B70729BB8}"/>
              </a:ext>
            </a:extLst>
          </p:cNvPr>
          <p:cNvGrpSpPr>
            <a:grpSpLocks noChangeAspect="1"/>
          </p:cNvGrpSpPr>
          <p:nvPr/>
        </p:nvGrpSpPr>
        <p:grpSpPr>
          <a:xfrm>
            <a:off x="277128" y="2139075"/>
            <a:ext cx="731520" cy="731520"/>
            <a:chOff x="609600" y="1371441"/>
            <a:chExt cx="1828959" cy="1828959"/>
          </a:xfrm>
        </p:grpSpPr>
        <p:sp>
          <p:nvSpPr>
            <p:cNvPr id="158" name="Oval 157">
              <a:extLst>
                <a:ext uri="{FF2B5EF4-FFF2-40B4-BE49-F238E27FC236}">
                  <a16:creationId xmlns:a16="http://schemas.microsoft.com/office/drawing/2014/main" id="{FC4184ED-E67C-489E-ACFF-7E5D1CE0BDF3}"/>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159" name="Freeform 5">
              <a:extLst>
                <a:ext uri="{FF2B5EF4-FFF2-40B4-BE49-F238E27FC236}">
                  <a16:creationId xmlns:a16="http://schemas.microsoft.com/office/drawing/2014/main" id="{05C32EB9-A27A-48A9-B767-7CF75E4FD385}"/>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44" name="TextBox 43">
            <a:extLst>
              <a:ext uri="{FF2B5EF4-FFF2-40B4-BE49-F238E27FC236}">
                <a16:creationId xmlns:a16="http://schemas.microsoft.com/office/drawing/2014/main" id="{D9ECAB3A-05F8-4943-B865-8D0FA0B37391}"/>
              </a:ext>
            </a:extLst>
          </p:cNvPr>
          <p:cNvSpPr txBox="1"/>
          <p:nvPr/>
        </p:nvSpPr>
        <p:spPr>
          <a:xfrm>
            <a:off x="3171143" y="2940318"/>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cxnSp>
        <p:nvCxnSpPr>
          <p:cNvPr id="45" name="Straight Connector 44">
            <a:extLst>
              <a:ext uri="{FF2B5EF4-FFF2-40B4-BE49-F238E27FC236}">
                <a16:creationId xmlns:a16="http://schemas.microsoft.com/office/drawing/2014/main" id="{EF335D9A-9DA3-4F6D-9F19-779796318547}"/>
              </a:ext>
            </a:extLst>
          </p:cNvPr>
          <p:cNvCxnSpPr>
            <a:cxnSpLocks/>
            <a:endCxn id="51" idx="2"/>
          </p:cNvCxnSpPr>
          <p:nvPr/>
        </p:nvCxnSpPr>
        <p:spPr bwMode="auto">
          <a:xfrm>
            <a:off x="5664446" y="22053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3DA72452-2A1C-482A-886C-CA6184CCEC86}"/>
              </a:ext>
            </a:extLst>
          </p:cNvPr>
          <p:cNvCxnSpPr>
            <a:cxnSpLocks/>
          </p:cNvCxnSpPr>
          <p:nvPr/>
        </p:nvCxnSpPr>
        <p:spPr>
          <a:xfrm>
            <a:off x="5675921" y="20283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E830488-48C6-41A6-91C6-BEA8DC192E38}"/>
              </a:ext>
            </a:extLst>
          </p:cNvPr>
          <p:cNvCxnSpPr>
            <a:cxnSpLocks/>
            <a:endCxn id="52" idx="2"/>
          </p:cNvCxnSpPr>
          <p:nvPr/>
        </p:nvCxnSpPr>
        <p:spPr bwMode="auto">
          <a:xfrm flipV="1">
            <a:off x="5664177" y="26596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4DE76A39-FD37-41FD-BB5C-FD7F546B3F90}"/>
              </a:ext>
            </a:extLst>
          </p:cNvPr>
          <p:cNvCxnSpPr>
            <a:cxnSpLocks/>
            <a:endCxn id="53" idx="2"/>
          </p:cNvCxnSpPr>
          <p:nvPr/>
        </p:nvCxnSpPr>
        <p:spPr bwMode="auto">
          <a:xfrm>
            <a:off x="5664177" y="3119754"/>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49" name="Rounded Rectangle 109">
            <a:extLst>
              <a:ext uri="{FF2B5EF4-FFF2-40B4-BE49-F238E27FC236}">
                <a16:creationId xmlns:a16="http://schemas.microsoft.com/office/drawing/2014/main" id="{741D5C78-E35B-4D87-8E8F-9639DC968CAA}"/>
              </a:ext>
            </a:extLst>
          </p:cNvPr>
          <p:cNvSpPr/>
          <p:nvPr/>
        </p:nvSpPr>
        <p:spPr>
          <a:xfrm>
            <a:off x="6030241" y="19152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50" name="TextBox 49">
            <a:extLst>
              <a:ext uri="{FF2B5EF4-FFF2-40B4-BE49-F238E27FC236}">
                <a16:creationId xmlns:a16="http://schemas.microsoft.com/office/drawing/2014/main" id="{33B79D77-5FAC-44D9-8BBE-44BE92FEDA64}"/>
              </a:ext>
            </a:extLst>
          </p:cNvPr>
          <p:cNvSpPr txBox="1"/>
          <p:nvPr/>
        </p:nvSpPr>
        <p:spPr>
          <a:xfrm>
            <a:off x="6679776" y="18454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51" name="Oval 50">
            <a:extLst>
              <a:ext uri="{FF2B5EF4-FFF2-40B4-BE49-F238E27FC236}">
                <a16:creationId xmlns:a16="http://schemas.microsoft.com/office/drawing/2014/main" id="{2A5E3076-43B1-4F2A-BB3F-EFBD17AF03B7}"/>
              </a:ext>
            </a:extLst>
          </p:cNvPr>
          <p:cNvSpPr>
            <a:spLocks noChangeAspect="1"/>
          </p:cNvSpPr>
          <p:nvPr/>
        </p:nvSpPr>
        <p:spPr>
          <a:xfrm>
            <a:off x="6151875" y="20262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2" name="Oval 51">
            <a:extLst>
              <a:ext uri="{FF2B5EF4-FFF2-40B4-BE49-F238E27FC236}">
                <a16:creationId xmlns:a16="http://schemas.microsoft.com/office/drawing/2014/main" id="{B3E592BC-09D2-475B-B57A-A97B66A7FF29}"/>
              </a:ext>
            </a:extLst>
          </p:cNvPr>
          <p:cNvSpPr>
            <a:spLocks noChangeAspect="1"/>
          </p:cNvSpPr>
          <p:nvPr/>
        </p:nvSpPr>
        <p:spPr>
          <a:xfrm>
            <a:off x="6151875" y="24767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3" name="Oval 52">
            <a:extLst>
              <a:ext uri="{FF2B5EF4-FFF2-40B4-BE49-F238E27FC236}">
                <a16:creationId xmlns:a16="http://schemas.microsoft.com/office/drawing/2014/main" id="{8A424AC7-6A1A-440B-801F-9C5BA574CED3}"/>
              </a:ext>
            </a:extLst>
          </p:cNvPr>
          <p:cNvSpPr>
            <a:spLocks noChangeAspect="1"/>
          </p:cNvSpPr>
          <p:nvPr/>
        </p:nvSpPr>
        <p:spPr>
          <a:xfrm>
            <a:off x="6151875" y="29406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54" name="Straight Connector 53">
            <a:extLst>
              <a:ext uri="{FF2B5EF4-FFF2-40B4-BE49-F238E27FC236}">
                <a16:creationId xmlns:a16="http://schemas.microsoft.com/office/drawing/2014/main" id="{69E41F1F-E787-4146-B678-91F9EFE02AE5}"/>
              </a:ext>
            </a:extLst>
          </p:cNvPr>
          <p:cNvCxnSpPr>
            <a:cxnSpLocks/>
          </p:cNvCxnSpPr>
          <p:nvPr/>
        </p:nvCxnSpPr>
        <p:spPr>
          <a:xfrm>
            <a:off x="3841759" y="2570438"/>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AE8BEC3D-FB10-40FF-B880-DE1C569111EB}"/>
              </a:ext>
            </a:extLst>
          </p:cNvPr>
          <p:cNvCxnSpPr>
            <a:cxnSpLocks/>
          </p:cNvCxnSpPr>
          <p:nvPr/>
        </p:nvCxnSpPr>
        <p:spPr>
          <a:xfrm>
            <a:off x="1167023" y="2578983"/>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9" name="Oval 58">
            <a:extLst>
              <a:ext uri="{FF2B5EF4-FFF2-40B4-BE49-F238E27FC236}">
                <a16:creationId xmlns:a16="http://schemas.microsoft.com/office/drawing/2014/main" id="{5BC5341F-DFFF-43FF-8189-DAC45110DE19}"/>
              </a:ext>
            </a:extLst>
          </p:cNvPr>
          <p:cNvSpPr>
            <a:spLocks noChangeAspect="1"/>
          </p:cNvSpPr>
          <p:nvPr/>
        </p:nvSpPr>
        <p:spPr>
          <a:xfrm>
            <a:off x="614113" y="379077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61" name="Rectangle 60">
            <a:extLst>
              <a:ext uri="{FF2B5EF4-FFF2-40B4-BE49-F238E27FC236}">
                <a16:creationId xmlns:a16="http://schemas.microsoft.com/office/drawing/2014/main" id="{D5C0AE7C-9B91-475B-832A-1F2562B7E0CE}"/>
              </a:ext>
            </a:extLst>
          </p:cNvPr>
          <p:cNvSpPr/>
          <p:nvPr/>
        </p:nvSpPr>
        <p:spPr>
          <a:xfrm>
            <a:off x="1126748" y="4076075"/>
            <a:ext cx="2502977"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HTTP Response1</a:t>
            </a:r>
          </a:p>
          <a:p>
            <a:r>
              <a:rPr lang="en-US" sz="1200" dirty="0">
                <a:solidFill>
                  <a:srgbClr val="FF0000"/>
                </a:solidFill>
                <a:latin typeface="Calibri" panose="020F0502020204030204" pitchFamily="34" charset="0"/>
              </a:rPr>
              <a:t>+ Set-Cookie NSX-Cookie=S1</a:t>
            </a:r>
          </a:p>
        </p:txBody>
      </p:sp>
      <p:sp>
        <p:nvSpPr>
          <p:cNvPr id="71" name="Right Arrow 26">
            <a:extLst>
              <a:ext uri="{FF2B5EF4-FFF2-40B4-BE49-F238E27FC236}">
                <a16:creationId xmlns:a16="http://schemas.microsoft.com/office/drawing/2014/main" id="{D329E39A-267C-4409-9641-403817AB7976}"/>
              </a:ext>
            </a:extLst>
          </p:cNvPr>
          <p:cNvSpPr/>
          <p:nvPr/>
        </p:nvSpPr>
        <p:spPr>
          <a:xfrm>
            <a:off x="1126751" y="3792890"/>
            <a:ext cx="210854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74" name="Rectangle 73">
            <a:extLst>
              <a:ext uri="{FF2B5EF4-FFF2-40B4-BE49-F238E27FC236}">
                <a16:creationId xmlns:a16="http://schemas.microsoft.com/office/drawing/2014/main" id="{36EA58B1-6E25-4433-A0F4-FDF86562F7F7}"/>
              </a:ext>
            </a:extLst>
          </p:cNvPr>
          <p:cNvSpPr/>
          <p:nvPr/>
        </p:nvSpPr>
        <p:spPr>
          <a:xfrm>
            <a:off x="3968761" y="3511873"/>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Request1</a:t>
            </a:r>
          </a:p>
        </p:txBody>
      </p:sp>
      <p:sp>
        <p:nvSpPr>
          <p:cNvPr id="75" name="Right Arrow 26">
            <a:extLst>
              <a:ext uri="{FF2B5EF4-FFF2-40B4-BE49-F238E27FC236}">
                <a16:creationId xmlns:a16="http://schemas.microsoft.com/office/drawing/2014/main" id="{778E2F2A-1AB3-4F71-9799-16F004E15EC8}"/>
              </a:ext>
            </a:extLst>
          </p:cNvPr>
          <p:cNvSpPr/>
          <p:nvPr/>
        </p:nvSpPr>
        <p:spPr>
          <a:xfrm>
            <a:off x="3883695" y="3792890"/>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76" name="Right Arrow 29">
            <a:extLst>
              <a:ext uri="{FF2B5EF4-FFF2-40B4-BE49-F238E27FC236}">
                <a16:creationId xmlns:a16="http://schemas.microsoft.com/office/drawing/2014/main" id="{A1DE018E-8268-4F2A-9C9E-B0C86EEC0FFF}"/>
              </a:ext>
            </a:extLst>
          </p:cNvPr>
          <p:cNvSpPr/>
          <p:nvPr/>
        </p:nvSpPr>
        <p:spPr>
          <a:xfrm rot="10800000">
            <a:off x="3883696" y="4546983"/>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78" name="Rectangle 77">
            <a:extLst>
              <a:ext uri="{FF2B5EF4-FFF2-40B4-BE49-F238E27FC236}">
                <a16:creationId xmlns:a16="http://schemas.microsoft.com/office/drawing/2014/main" id="{1F00AB39-DBBC-4F63-BD73-A3FCAB85EC37}"/>
              </a:ext>
            </a:extLst>
          </p:cNvPr>
          <p:cNvSpPr/>
          <p:nvPr/>
        </p:nvSpPr>
        <p:spPr>
          <a:xfrm>
            <a:off x="3918461" y="4317083"/>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Response1</a:t>
            </a:r>
          </a:p>
        </p:txBody>
      </p:sp>
      <p:sp>
        <p:nvSpPr>
          <p:cNvPr id="79" name="Right Arrow 29">
            <a:extLst>
              <a:ext uri="{FF2B5EF4-FFF2-40B4-BE49-F238E27FC236}">
                <a16:creationId xmlns:a16="http://schemas.microsoft.com/office/drawing/2014/main" id="{B0249D4B-BB3F-4172-AB03-3769F8006829}"/>
              </a:ext>
            </a:extLst>
          </p:cNvPr>
          <p:cNvSpPr/>
          <p:nvPr/>
        </p:nvSpPr>
        <p:spPr>
          <a:xfrm rot="10800000">
            <a:off x="1131009" y="4546983"/>
            <a:ext cx="21042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1" name="Rectangle 80">
            <a:extLst>
              <a:ext uri="{FF2B5EF4-FFF2-40B4-BE49-F238E27FC236}">
                <a16:creationId xmlns:a16="http://schemas.microsoft.com/office/drawing/2014/main" id="{E4F11314-0BE8-4F70-9343-BE77D347E6CA}"/>
              </a:ext>
            </a:extLst>
          </p:cNvPr>
          <p:cNvSpPr/>
          <p:nvPr/>
        </p:nvSpPr>
        <p:spPr>
          <a:xfrm>
            <a:off x="1164595" y="3568215"/>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Request1</a:t>
            </a:r>
          </a:p>
        </p:txBody>
      </p:sp>
      <p:sp>
        <p:nvSpPr>
          <p:cNvPr id="82" name="Oval 81">
            <a:extLst>
              <a:ext uri="{FF2B5EF4-FFF2-40B4-BE49-F238E27FC236}">
                <a16:creationId xmlns:a16="http://schemas.microsoft.com/office/drawing/2014/main" id="{02AD030F-9497-4108-A528-CEBE320D8E39}"/>
              </a:ext>
            </a:extLst>
          </p:cNvPr>
          <p:cNvSpPr>
            <a:spLocks noChangeAspect="1"/>
          </p:cNvSpPr>
          <p:nvPr/>
        </p:nvSpPr>
        <p:spPr>
          <a:xfrm>
            <a:off x="5780151" y="406874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a:r>
              <a:rPr lang="en-US" sz="1400" dirty="0">
                <a:solidFill>
                  <a:schemeClr val="accent2"/>
                </a:solidFill>
                <a:latin typeface="Calibri" panose="020F0502020204030204" pitchFamily="34" charset="0"/>
              </a:rPr>
              <a:t>S1</a:t>
            </a:r>
          </a:p>
        </p:txBody>
      </p:sp>
      <p:sp>
        <p:nvSpPr>
          <p:cNvPr id="83" name="Oval 82">
            <a:extLst>
              <a:ext uri="{FF2B5EF4-FFF2-40B4-BE49-F238E27FC236}">
                <a16:creationId xmlns:a16="http://schemas.microsoft.com/office/drawing/2014/main" id="{E4369FFF-CFD5-42DB-A429-81DE082C857F}"/>
              </a:ext>
            </a:extLst>
          </p:cNvPr>
          <p:cNvSpPr>
            <a:spLocks noChangeAspect="1"/>
          </p:cNvSpPr>
          <p:nvPr/>
        </p:nvSpPr>
        <p:spPr>
          <a:xfrm>
            <a:off x="614112" y="5549367"/>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85" name="Right Arrow 26">
            <a:extLst>
              <a:ext uri="{FF2B5EF4-FFF2-40B4-BE49-F238E27FC236}">
                <a16:creationId xmlns:a16="http://schemas.microsoft.com/office/drawing/2014/main" id="{434467C6-68F7-45F8-AADD-F1DFD5E7B336}"/>
              </a:ext>
            </a:extLst>
          </p:cNvPr>
          <p:cNvSpPr/>
          <p:nvPr/>
        </p:nvSpPr>
        <p:spPr>
          <a:xfrm>
            <a:off x="1126750" y="5551482"/>
            <a:ext cx="210854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6" name="Rectangle 85">
            <a:extLst>
              <a:ext uri="{FF2B5EF4-FFF2-40B4-BE49-F238E27FC236}">
                <a16:creationId xmlns:a16="http://schemas.microsoft.com/office/drawing/2014/main" id="{FEE7745B-A5ED-4C15-A3D9-BDE1A5DACAFF}"/>
              </a:ext>
            </a:extLst>
          </p:cNvPr>
          <p:cNvSpPr/>
          <p:nvPr/>
        </p:nvSpPr>
        <p:spPr>
          <a:xfrm>
            <a:off x="3968760" y="5270465"/>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Request2</a:t>
            </a:r>
          </a:p>
        </p:txBody>
      </p:sp>
      <p:sp>
        <p:nvSpPr>
          <p:cNvPr id="87" name="Right Arrow 26">
            <a:extLst>
              <a:ext uri="{FF2B5EF4-FFF2-40B4-BE49-F238E27FC236}">
                <a16:creationId xmlns:a16="http://schemas.microsoft.com/office/drawing/2014/main" id="{2AEDF589-0839-4066-963D-B7E0EAC2FA1F}"/>
              </a:ext>
            </a:extLst>
          </p:cNvPr>
          <p:cNvSpPr/>
          <p:nvPr/>
        </p:nvSpPr>
        <p:spPr>
          <a:xfrm>
            <a:off x="3883695" y="5551482"/>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2" name="Rectangle 91">
            <a:extLst>
              <a:ext uri="{FF2B5EF4-FFF2-40B4-BE49-F238E27FC236}">
                <a16:creationId xmlns:a16="http://schemas.microsoft.com/office/drawing/2014/main" id="{AEB9909C-47F4-47FB-87D9-6A1870F55A08}"/>
              </a:ext>
            </a:extLst>
          </p:cNvPr>
          <p:cNvSpPr/>
          <p:nvPr/>
        </p:nvSpPr>
        <p:spPr>
          <a:xfrm>
            <a:off x="1164594" y="5142141"/>
            <a:ext cx="2108542"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HTTP Request2</a:t>
            </a:r>
          </a:p>
          <a:p>
            <a:r>
              <a:rPr lang="en-US" sz="1200" dirty="0">
                <a:solidFill>
                  <a:srgbClr val="FF0000"/>
                </a:solidFill>
                <a:latin typeface="Calibri" panose="020F0502020204030204" pitchFamily="34" charset="0"/>
              </a:rPr>
              <a:t>+ Cookie NSX-Cookie=S1</a:t>
            </a:r>
          </a:p>
        </p:txBody>
      </p:sp>
      <p:sp>
        <p:nvSpPr>
          <p:cNvPr id="93" name="Oval 92">
            <a:extLst>
              <a:ext uri="{FF2B5EF4-FFF2-40B4-BE49-F238E27FC236}">
                <a16:creationId xmlns:a16="http://schemas.microsoft.com/office/drawing/2014/main" id="{68A78FCB-2B33-46FF-8DD7-912E0A8FE1A4}"/>
              </a:ext>
            </a:extLst>
          </p:cNvPr>
          <p:cNvSpPr>
            <a:spLocks noChangeAspect="1"/>
          </p:cNvSpPr>
          <p:nvPr/>
        </p:nvSpPr>
        <p:spPr>
          <a:xfrm>
            <a:off x="5780150" y="5472613"/>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a:r>
              <a:rPr lang="en-US" sz="1400" dirty="0">
                <a:solidFill>
                  <a:schemeClr val="accent2"/>
                </a:solidFill>
                <a:latin typeface="Calibri" panose="020F0502020204030204" pitchFamily="34" charset="0"/>
              </a:rPr>
              <a:t>S1</a:t>
            </a:r>
          </a:p>
        </p:txBody>
      </p:sp>
    </p:spTree>
    <p:extLst>
      <p:ext uri="{BB962C8B-B14F-4D97-AF65-F5344CB8AC3E}">
        <p14:creationId xmlns:p14="http://schemas.microsoft.com/office/powerpoint/2010/main" val="1875284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EC49FFC0-9E62-0D4B-9EF3-700205B1F36D}"/>
              </a:ext>
            </a:extLst>
          </p:cNvPr>
          <p:cNvPicPr>
            <a:picLocks noChangeAspect="1"/>
          </p:cNvPicPr>
          <p:nvPr/>
        </p:nvPicPr>
        <p:blipFill>
          <a:blip r:embed="rId3"/>
          <a:stretch>
            <a:fillRect/>
          </a:stretch>
        </p:blipFill>
        <p:spPr>
          <a:xfrm>
            <a:off x="1293230" y="2958755"/>
            <a:ext cx="9410700" cy="3670300"/>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the default Cookie Persistence profile, </a:t>
            </a:r>
          </a:p>
          <a:p>
            <a:pPr>
              <a:spcBef>
                <a:spcPts val="0"/>
              </a:spcBef>
            </a:pPr>
            <a:r>
              <a:rPr lang="en-US" dirty="0"/>
              <a:t>or Create a new one</a:t>
            </a:r>
          </a:p>
          <a:p>
            <a:pPr lvl="1"/>
            <a:r>
              <a:rPr lang="en-US" dirty="0"/>
              <a:t>Under Networking – Load Balancing – Profiles </a:t>
            </a:r>
          </a:p>
          <a:p>
            <a:pPr lvl="2"/>
            <a:r>
              <a:rPr lang="en-US" dirty="0"/>
              <a:t>Add Persistence Profile – Cookie</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Persistence - Cookie Persistence (2/3)</a:t>
            </a:r>
          </a:p>
        </p:txBody>
      </p:sp>
      <p:sp>
        <p:nvSpPr>
          <p:cNvPr id="8" name="TextBox 7">
            <a:extLst>
              <a:ext uri="{FF2B5EF4-FFF2-40B4-BE49-F238E27FC236}">
                <a16:creationId xmlns:a16="http://schemas.microsoft.com/office/drawing/2014/main" id="{FD779368-FEB5-4D77-963D-73E5A38DF7AA}"/>
              </a:ext>
            </a:extLst>
          </p:cNvPr>
          <p:cNvSpPr txBox="1"/>
          <p:nvPr/>
        </p:nvSpPr>
        <p:spPr>
          <a:xfrm>
            <a:off x="4800870" y="3283787"/>
            <a:ext cx="2587084"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Same Source IP Persistence Table is shared among different L7 VIP</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5998580" y="3683897"/>
            <a:ext cx="95832" cy="325032"/>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4FF0E97-4851-430E-8C9B-78A8B23CF145}"/>
              </a:ext>
            </a:extLst>
          </p:cNvPr>
          <p:cNvSpPr txBox="1"/>
          <p:nvPr/>
        </p:nvSpPr>
        <p:spPr>
          <a:xfrm>
            <a:off x="9289100" y="3644742"/>
            <a:ext cx="2829660" cy="3016210"/>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Cookie settings (for Cookie Insert mode only)</a:t>
            </a:r>
          </a:p>
          <a:p>
            <a:pPr lvl="0">
              <a:defRPr/>
            </a:pPr>
            <a:r>
              <a:rPr lang="en-US" sz="1000" dirty="0">
                <a:solidFill>
                  <a:schemeClr val="tx2"/>
                </a:solidFill>
                <a:latin typeface="Calibri" panose="020F0502020204030204" pitchFamily="34" charset="0"/>
              </a:rPr>
              <a:t>. Domain: Cookie Domain</a:t>
            </a:r>
          </a:p>
          <a:p>
            <a:pPr lvl="0">
              <a:defRPr/>
            </a:pPr>
            <a:r>
              <a:rPr lang="en-US" sz="1000" dirty="0">
                <a:solidFill>
                  <a:schemeClr val="tx2"/>
                </a:solidFill>
                <a:latin typeface="Calibri" panose="020F0502020204030204" pitchFamily="34" charset="0"/>
              </a:rPr>
              <a:t>. Path: Cookie Path</a:t>
            </a:r>
          </a:p>
          <a:p>
            <a:pPr lvl="0">
              <a:defRPr/>
            </a:pPr>
            <a:r>
              <a:rPr lang="en-US" sz="1000" dirty="0">
                <a:solidFill>
                  <a:schemeClr val="tx2"/>
                </a:solidFill>
                <a:latin typeface="Calibri" panose="020F0502020204030204" pitchFamily="34" charset="0"/>
              </a:rPr>
              <a:t>. Type: Session Cookie (not stored and lost when browser is closed) or Persistence Cookie (stored by browser and not lost when browser is closed)</a:t>
            </a:r>
          </a:p>
          <a:p>
            <a:pPr>
              <a:defRPr/>
            </a:pPr>
            <a:r>
              <a:rPr lang="en-US" sz="1000" dirty="0">
                <a:solidFill>
                  <a:schemeClr val="tx2"/>
                </a:solidFill>
                <a:latin typeface="Calibri" panose="020F0502020204030204" pitchFamily="34" charset="0"/>
              </a:rPr>
              <a:t>. Secure Flag: When enabled, it prevents browsers from sending cookie over http adding Cookie option “secure” (only available in Cookie Mode Insert).</a:t>
            </a:r>
          </a:p>
          <a:p>
            <a:pPr lvl="0">
              <a:defRPr/>
            </a:pPr>
            <a:r>
              <a:rPr lang="en-US" sz="1000" dirty="0">
                <a:solidFill>
                  <a:schemeClr val="tx2"/>
                </a:solidFill>
                <a:latin typeface="Calibri" panose="020F0502020204030204" pitchFamily="34" charset="0"/>
              </a:rPr>
              <a:t>. Max Idle Time: How long in seconds idle clients keep persistence. If empty for Session Cookie, persistence is always honored as long as browser is not closed.</a:t>
            </a:r>
          </a:p>
          <a:p>
            <a:pPr>
              <a:defRPr/>
            </a:pPr>
            <a:r>
              <a:rPr lang="en-US" sz="1000" dirty="0">
                <a:solidFill>
                  <a:schemeClr val="tx2"/>
                </a:solidFill>
                <a:latin typeface="Calibri" panose="020F0502020204030204" pitchFamily="34" charset="0"/>
              </a:rPr>
              <a:t>. Max Cookie Age: Only for Session Cookie, how long in seconds clients keep persistence overall from their very first request. If empty, persistence is always honored as long as browser is not closed.</a:t>
            </a:r>
          </a:p>
          <a:p>
            <a:pPr>
              <a:defRPr/>
            </a:pPr>
            <a:r>
              <a:rPr lang="en-US" sz="1000" dirty="0">
                <a:solidFill>
                  <a:schemeClr val="tx2"/>
                </a:solidFill>
                <a:latin typeface="Calibri" panose="020F0502020204030204" pitchFamily="34" charset="0"/>
              </a:rPr>
              <a:t>See Notes for more information.</a:t>
            </a:r>
          </a:p>
        </p:txBody>
      </p:sp>
      <p:cxnSp>
        <p:nvCxnSpPr>
          <p:cNvPr id="18" name="Straight Arrow Connector 17">
            <a:extLst>
              <a:ext uri="{FF2B5EF4-FFF2-40B4-BE49-F238E27FC236}">
                <a16:creationId xmlns:a16="http://schemas.microsoft.com/office/drawing/2014/main" id="{12AE3053-7552-4586-9FCB-0D2A18ACEA26}"/>
              </a:ext>
            </a:extLst>
          </p:cNvPr>
          <p:cNvCxnSpPr>
            <a:cxnSpLocks/>
          </p:cNvCxnSpPr>
          <p:nvPr/>
        </p:nvCxnSpPr>
        <p:spPr bwMode="gray">
          <a:xfrm flipH="1">
            <a:off x="8172450" y="4865939"/>
            <a:ext cx="1116651" cy="4045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D442C47D-C9F7-44D9-B023-40D80DF133AE}"/>
              </a:ext>
            </a:extLst>
          </p:cNvPr>
          <p:cNvSpPr txBox="1"/>
          <p:nvPr/>
        </p:nvSpPr>
        <p:spPr>
          <a:xfrm>
            <a:off x="104078" y="3164595"/>
            <a:ext cx="2297151" cy="1631216"/>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Cookie Fallback Enabled:</a:t>
            </a:r>
          </a:p>
          <a:p>
            <a:pPr lvl="0">
              <a:defRPr/>
            </a:pPr>
            <a:r>
              <a:rPr lang="en-US" sz="1000" dirty="0">
                <a:solidFill>
                  <a:schemeClr val="tx2"/>
                </a:solidFill>
                <a:latin typeface="Calibri" panose="020F0502020204030204" pitchFamily="34" charset="0"/>
              </a:rPr>
              <a:t>Client HTTP Request with Cookie pointing to a Pool Member in DISABLED or DOWN state is load balanced to new Pool Member UP and cookie is updated.</a:t>
            </a:r>
          </a:p>
          <a:p>
            <a:pPr lvl="0">
              <a:defRPr/>
            </a:pPr>
            <a:r>
              <a:rPr lang="en-US" sz="1000" dirty="0">
                <a:solidFill>
                  <a:schemeClr val="tx2"/>
                </a:solidFill>
                <a:latin typeface="Calibri" panose="020F0502020204030204" pitchFamily="34" charset="0"/>
              </a:rPr>
              <a:t>Option Disabled:</a:t>
            </a:r>
          </a:p>
          <a:p>
            <a:pPr lvl="0">
              <a:defRPr/>
            </a:pPr>
            <a:r>
              <a:rPr lang="en-US" sz="1000" dirty="0">
                <a:solidFill>
                  <a:schemeClr val="tx2"/>
                </a:solidFill>
                <a:latin typeface="Calibri" panose="020F0502020204030204" pitchFamily="34" charset="0"/>
              </a:rPr>
              <a:t>Client HTTP Request with Cookie pointing to a Pool Member in DISABLED or DOWN state is rejected (502 HTTP Error)</a:t>
            </a:r>
          </a:p>
        </p:txBody>
      </p:sp>
      <p:cxnSp>
        <p:nvCxnSpPr>
          <p:cNvPr id="27" name="Straight Arrow Connector 26">
            <a:extLst>
              <a:ext uri="{FF2B5EF4-FFF2-40B4-BE49-F238E27FC236}">
                <a16:creationId xmlns:a16="http://schemas.microsoft.com/office/drawing/2014/main" id="{D0353F15-94C8-414A-9EA2-7B011AC1C4CF}"/>
              </a:ext>
            </a:extLst>
          </p:cNvPr>
          <p:cNvCxnSpPr>
            <a:cxnSpLocks/>
            <a:stCxn id="26" idx="3"/>
          </p:cNvCxnSpPr>
          <p:nvPr/>
        </p:nvCxnSpPr>
        <p:spPr bwMode="gray">
          <a:xfrm>
            <a:off x="2401229" y="3980203"/>
            <a:ext cx="927759" cy="117264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314E577-EA94-4445-9A35-14F9BD288CF7}"/>
              </a:ext>
            </a:extLst>
          </p:cNvPr>
          <p:cNvSpPr txBox="1"/>
          <p:nvPr/>
        </p:nvSpPr>
        <p:spPr>
          <a:xfrm>
            <a:off x="104078" y="4906389"/>
            <a:ext cx="2297151" cy="861774"/>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Cookie Garbling Enabled:</a:t>
            </a:r>
          </a:p>
          <a:p>
            <a:pPr lvl="0">
              <a:defRPr/>
            </a:pPr>
            <a:r>
              <a:rPr lang="en-US" sz="1000" dirty="0">
                <a:solidFill>
                  <a:schemeClr val="tx2"/>
                </a:solidFill>
                <a:latin typeface="Calibri" panose="020F0502020204030204" pitchFamily="34" charset="0"/>
              </a:rPr>
              <a:t>Pool Member IP information is encoded.</a:t>
            </a:r>
          </a:p>
          <a:p>
            <a:pPr lvl="0">
              <a:defRPr/>
            </a:pPr>
            <a:r>
              <a:rPr lang="en-US" sz="1000" dirty="0">
                <a:solidFill>
                  <a:schemeClr val="tx2"/>
                </a:solidFill>
                <a:latin typeface="Calibri" panose="020F0502020204030204" pitchFamily="34" charset="0"/>
              </a:rPr>
              <a:t>Option Disabled:</a:t>
            </a:r>
          </a:p>
          <a:p>
            <a:pPr lvl="0">
              <a:defRPr/>
            </a:pPr>
            <a:r>
              <a:rPr lang="en-US" sz="1000" dirty="0">
                <a:solidFill>
                  <a:schemeClr val="tx2"/>
                </a:solidFill>
                <a:latin typeface="Calibri" panose="020F0502020204030204" pitchFamily="34" charset="0"/>
              </a:rPr>
              <a:t>Pool Member IP information is in clear text.</a:t>
            </a:r>
          </a:p>
        </p:txBody>
      </p:sp>
      <p:cxnSp>
        <p:nvCxnSpPr>
          <p:cNvPr id="23" name="Straight Arrow Connector 22">
            <a:extLst>
              <a:ext uri="{FF2B5EF4-FFF2-40B4-BE49-F238E27FC236}">
                <a16:creationId xmlns:a16="http://schemas.microsoft.com/office/drawing/2014/main" id="{6E6685BD-47A4-4BD2-9034-50F38032ACD9}"/>
              </a:ext>
            </a:extLst>
          </p:cNvPr>
          <p:cNvCxnSpPr>
            <a:cxnSpLocks/>
            <a:stCxn id="22" idx="3"/>
          </p:cNvCxnSpPr>
          <p:nvPr/>
        </p:nvCxnSpPr>
        <p:spPr bwMode="gray">
          <a:xfrm>
            <a:off x="2401229" y="5337276"/>
            <a:ext cx="927759" cy="10029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E0CB8807-A99E-48A8-901D-F163A6486BB2}"/>
              </a:ext>
            </a:extLst>
          </p:cNvPr>
          <p:cNvSpPr txBox="1"/>
          <p:nvPr/>
        </p:nvSpPr>
        <p:spPr>
          <a:xfrm>
            <a:off x="7805855" y="2716438"/>
            <a:ext cx="4264024" cy="707886"/>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Cookie Mode:</a:t>
            </a:r>
          </a:p>
          <a:p>
            <a:pPr lvl="0">
              <a:defRPr/>
            </a:pPr>
            <a:r>
              <a:rPr lang="en-US" sz="1000" dirty="0">
                <a:solidFill>
                  <a:schemeClr val="tx2"/>
                </a:solidFill>
                <a:latin typeface="Calibri" panose="020F0502020204030204" pitchFamily="34" charset="0"/>
              </a:rPr>
              <a:t>. Insert: Adds a unique cookie to identify the session</a:t>
            </a:r>
          </a:p>
          <a:p>
            <a:pPr lvl="0">
              <a:defRPr/>
            </a:pPr>
            <a:r>
              <a:rPr lang="en-US" sz="1000" dirty="0">
                <a:solidFill>
                  <a:schemeClr val="tx2"/>
                </a:solidFill>
                <a:latin typeface="Calibri" panose="020F0502020204030204" pitchFamily="34" charset="0"/>
              </a:rPr>
              <a:t>. Prefix: Appends to the Pool Member HTTP cookie information</a:t>
            </a:r>
          </a:p>
          <a:p>
            <a:pPr lvl="0">
              <a:defRPr/>
            </a:pPr>
            <a:r>
              <a:rPr lang="en-US" sz="1000" dirty="0">
                <a:solidFill>
                  <a:schemeClr val="tx2"/>
                </a:solidFill>
                <a:latin typeface="Calibri" panose="020F0502020204030204" pitchFamily="34" charset="0"/>
              </a:rPr>
              <a:t>. Rewrite: Rewrites the Pool Member HTTP cookie information</a:t>
            </a:r>
          </a:p>
        </p:txBody>
      </p:sp>
      <p:cxnSp>
        <p:nvCxnSpPr>
          <p:cNvPr id="25" name="Straight Arrow Connector 24">
            <a:extLst>
              <a:ext uri="{FF2B5EF4-FFF2-40B4-BE49-F238E27FC236}">
                <a16:creationId xmlns:a16="http://schemas.microsoft.com/office/drawing/2014/main" id="{CF2EAEBD-ABA0-4B91-81BB-735B9E6F257A}"/>
              </a:ext>
            </a:extLst>
          </p:cNvPr>
          <p:cNvCxnSpPr>
            <a:cxnSpLocks/>
          </p:cNvCxnSpPr>
          <p:nvPr/>
        </p:nvCxnSpPr>
        <p:spPr bwMode="gray">
          <a:xfrm flipH="1">
            <a:off x="8403725" y="3433677"/>
            <a:ext cx="571884" cy="963913"/>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DAA1C4E6-0D92-425B-AF58-196B5F0777C2}"/>
              </a:ext>
            </a:extLst>
          </p:cNvPr>
          <p:cNvSpPr/>
          <p:nvPr/>
        </p:nvSpPr>
        <p:spPr>
          <a:xfrm>
            <a:off x="6793455" y="130175"/>
            <a:ext cx="5131753" cy="131669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44" name="Picture 43">
            <a:extLst>
              <a:ext uri="{FF2B5EF4-FFF2-40B4-BE49-F238E27FC236}">
                <a16:creationId xmlns:a16="http://schemas.microsoft.com/office/drawing/2014/main" id="{61C09D22-3020-430C-9187-AAC500B78FD9}"/>
              </a:ext>
            </a:extLst>
          </p:cNvPr>
          <p:cNvPicPr>
            <a:picLocks noChangeAspect="1"/>
          </p:cNvPicPr>
          <p:nvPr/>
        </p:nvPicPr>
        <p:blipFill>
          <a:blip r:embed="rId4"/>
          <a:stretch>
            <a:fillRect/>
          </a:stretch>
        </p:blipFill>
        <p:spPr>
          <a:xfrm>
            <a:off x="6860801" y="133633"/>
            <a:ext cx="5131753" cy="1307705"/>
          </a:xfrm>
          <a:prstGeom prst="rect">
            <a:avLst/>
          </a:prstGeom>
        </p:spPr>
      </p:pic>
      <p:sp>
        <p:nvSpPr>
          <p:cNvPr id="19" name="TextBox 18">
            <a:extLst>
              <a:ext uri="{FF2B5EF4-FFF2-40B4-BE49-F238E27FC236}">
                <a16:creationId xmlns:a16="http://schemas.microsoft.com/office/drawing/2014/main" id="{2C738A8C-2CE8-6245-AE0F-044AE4B0D840}"/>
              </a:ext>
            </a:extLst>
          </p:cNvPr>
          <p:cNvSpPr txBox="1"/>
          <p:nvPr/>
        </p:nvSpPr>
        <p:spPr>
          <a:xfrm>
            <a:off x="4802720" y="5611362"/>
            <a:ext cx="1329210" cy="276999"/>
          </a:xfrm>
          <a:prstGeom prst="rect">
            <a:avLst/>
          </a:prstGeom>
          <a:solidFill>
            <a:srgbClr val="FFC000">
              <a:alpha val="20000"/>
            </a:srgbClr>
          </a:solidFill>
          <a:ln w="28575">
            <a:solidFill>
              <a:srgbClr val="FF0000"/>
            </a:solidFill>
          </a:ln>
        </p:spPr>
        <p:txBody>
          <a:bodyPr wrap="square" rtlCol="0">
            <a:spAutoFit/>
          </a:bodyPr>
          <a:lstStyle/>
          <a:p>
            <a:pPr lvl="0">
              <a:defRPr/>
            </a:pPr>
            <a:r>
              <a:rPr lang="en-US" sz="1200" dirty="0">
                <a:solidFill>
                  <a:srgbClr val="FF0000"/>
                </a:solidFill>
                <a:latin typeface="Calibri" panose="020F0502020204030204" pitchFamily="34" charset="0"/>
              </a:rPr>
              <a:t>New NSX-T 3.1</a:t>
            </a:r>
          </a:p>
        </p:txBody>
      </p:sp>
      <p:cxnSp>
        <p:nvCxnSpPr>
          <p:cNvPr id="20" name="Straight Arrow Connector 19">
            <a:extLst>
              <a:ext uri="{FF2B5EF4-FFF2-40B4-BE49-F238E27FC236}">
                <a16:creationId xmlns:a16="http://schemas.microsoft.com/office/drawing/2014/main" id="{DADAAFE3-0451-6545-B4B7-8B90069EDF6E}"/>
              </a:ext>
            </a:extLst>
          </p:cNvPr>
          <p:cNvCxnSpPr>
            <a:cxnSpLocks/>
            <a:stCxn id="19" idx="1"/>
          </p:cNvCxnSpPr>
          <p:nvPr/>
        </p:nvCxnSpPr>
        <p:spPr bwMode="gray">
          <a:xfrm flipH="1">
            <a:off x="4114800" y="5749862"/>
            <a:ext cx="687920" cy="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AC3A6F0C-A85D-2249-8ABB-AF1BB6664599}"/>
              </a:ext>
            </a:extLst>
          </p:cNvPr>
          <p:cNvCxnSpPr>
            <a:cxnSpLocks/>
            <a:stCxn id="19" idx="3"/>
          </p:cNvCxnSpPr>
          <p:nvPr/>
        </p:nvCxnSpPr>
        <p:spPr bwMode="gray">
          <a:xfrm>
            <a:off x="6131930" y="5749862"/>
            <a:ext cx="661525" cy="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980D34E4-D25A-9F4A-B00E-118D22FC7FBB}"/>
              </a:ext>
            </a:extLst>
          </p:cNvPr>
          <p:cNvSpPr txBox="1"/>
          <p:nvPr/>
        </p:nvSpPr>
        <p:spPr>
          <a:xfrm>
            <a:off x="104078" y="5856566"/>
            <a:ext cx="2297151" cy="861774"/>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err="1">
                <a:solidFill>
                  <a:schemeClr val="tx2"/>
                </a:solidFill>
                <a:latin typeface="Calibri" panose="020F0502020204030204" pitchFamily="34" charset="0"/>
              </a:rPr>
              <a:t>HttpOnly</a:t>
            </a:r>
            <a:r>
              <a:rPr lang="en-US" sz="1000" dirty="0">
                <a:solidFill>
                  <a:schemeClr val="tx2"/>
                </a:solidFill>
                <a:latin typeface="Calibri" panose="020F0502020204030204" pitchFamily="34" charset="0"/>
              </a:rPr>
              <a:t> Flag Enabled:</a:t>
            </a:r>
          </a:p>
          <a:p>
            <a:pPr lvl="0">
              <a:defRPr/>
            </a:pPr>
            <a:r>
              <a:rPr lang="en-US" sz="1000" dirty="0">
                <a:solidFill>
                  <a:schemeClr val="tx2"/>
                </a:solidFill>
                <a:latin typeface="Calibri" panose="020F0502020204030204" pitchFamily="34" charset="0"/>
              </a:rPr>
              <a:t>Prevents a script running in the </a:t>
            </a:r>
            <a:br>
              <a:rPr lang="en-US" sz="1000" dirty="0">
                <a:solidFill>
                  <a:schemeClr val="tx2"/>
                </a:solidFill>
                <a:latin typeface="Calibri" panose="020F0502020204030204" pitchFamily="34" charset="0"/>
              </a:rPr>
            </a:br>
            <a:r>
              <a:rPr lang="en-US" sz="1000" dirty="0">
                <a:solidFill>
                  <a:schemeClr val="tx2"/>
                </a:solidFill>
                <a:latin typeface="Calibri" panose="020F0502020204030204" pitchFamily="34" charset="0"/>
              </a:rPr>
              <a:t>browser from accessing the cookie adding Cookie option “</a:t>
            </a:r>
            <a:r>
              <a:rPr lang="en-US" sz="1000" dirty="0" err="1">
                <a:solidFill>
                  <a:schemeClr val="tx2"/>
                </a:solidFill>
                <a:latin typeface="Calibri" panose="020F0502020204030204" pitchFamily="34" charset="0"/>
              </a:rPr>
              <a:t>httponly</a:t>
            </a:r>
            <a:r>
              <a:rPr lang="en-US" sz="1000" dirty="0">
                <a:solidFill>
                  <a:schemeClr val="tx2"/>
                </a:solidFill>
                <a:latin typeface="Calibri" panose="020F0502020204030204" pitchFamily="34" charset="0"/>
              </a:rPr>
              <a:t>” (only available in Cookie Mode Insert)..</a:t>
            </a:r>
          </a:p>
        </p:txBody>
      </p:sp>
      <p:cxnSp>
        <p:nvCxnSpPr>
          <p:cNvPr id="31" name="Straight Arrow Connector 30">
            <a:extLst>
              <a:ext uri="{FF2B5EF4-FFF2-40B4-BE49-F238E27FC236}">
                <a16:creationId xmlns:a16="http://schemas.microsoft.com/office/drawing/2014/main" id="{59E76884-DF9E-7746-B054-8A17E5146065}"/>
              </a:ext>
            </a:extLst>
          </p:cNvPr>
          <p:cNvCxnSpPr>
            <a:cxnSpLocks/>
            <a:stCxn id="30" idx="3"/>
          </p:cNvCxnSpPr>
          <p:nvPr/>
        </p:nvCxnSpPr>
        <p:spPr bwMode="gray">
          <a:xfrm flipV="1">
            <a:off x="2401229" y="5817259"/>
            <a:ext cx="927759" cy="47019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77286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Same configuration as "L7 HTTP VIP Minimum </a:t>
            </a:r>
          </a:p>
          <a:p>
            <a:pPr>
              <a:spcBef>
                <a:spcPts val="0"/>
              </a:spcBef>
            </a:pPr>
            <a:r>
              <a:rPr lang="en-US" dirty="0"/>
              <a:t>Configuration", with the extra configuration</a:t>
            </a:r>
          </a:p>
          <a:p>
            <a:pPr lvl="1"/>
            <a:r>
              <a:rPr lang="en-US" dirty="0"/>
              <a:t>Under Networking – Load Balancing – Virtual Servers </a:t>
            </a:r>
          </a:p>
          <a:p>
            <a:pPr lvl="2"/>
            <a:r>
              <a:rPr lang="en-US" dirty="0"/>
              <a:t>Add Virtual Server – L7 HTTP</a:t>
            </a:r>
          </a:p>
          <a:p>
            <a:pPr lvl="1"/>
            <a:endParaRPr lang="en-US" dirty="0"/>
          </a:p>
        </p:txBody>
      </p:sp>
      <p:pic>
        <p:nvPicPr>
          <p:cNvPr id="7" name="Picture 6">
            <a:extLst>
              <a:ext uri="{FF2B5EF4-FFF2-40B4-BE49-F238E27FC236}">
                <a16:creationId xmlns:a16="http://schemas.microsoft.com/office/drawing/2014/main" id="{530B5D8B-7611-4639-BF2F-F0BAD86F50FE}"/>
              </a:ext>
            </a:extLst>
          </p:cNvPr>
          <p:cNvPicPr>
            <a:picLocks noChangeAspect="1"/>
          </p:cNvPicPr>
          <p:nvPr/>
        </p:nvPicPr>
        <p:blipFill>
          <a:blip r:embed="rId2"/>
          <a:stretch>
            <a:fillRect/>
          </a:stretch>
        </p:blipFill>
        <p:spPr>
          <a:xfrm>
            <a:off x="1739588" y="2984666"/>
            <a:ext cx="9953625" cy="3605213"/>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Persistence - Cookie Persistence (3/3)</a:t>
            </a:r>
          </a:p>
        </p:txBody>
      </p:sp>
      <p:sp>
        <p:nvSpPr>
          <p:cNvPr id="27" name="TextBox 26">
            <a:extLst>
              <a:ext uri="{FF2B5EF4-FFF2-40B4-BE49-F238E27FC236}">
                <a16:creationId xmlns:a16="http://schemas.microsoft.com/office/drawing/2014/main" id="{2EB0FE91-954C-44F2-851B-589FB641C7C6}"/>
              </a:ext>
            </a:extLst>
          </p:cNvPr>
          <p:cNvSpPr txBox="1"/>
          <p:nvPr/>
        </p:nvSpPr>
        <p:spPr>
          <a:xfrm>
            <a:off x="839969" y="4809575"/>
            <a:ext cx="1826911"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Cookie Persistence</a:t>
            </a:r>
          </a:p>
        </p:txBody>
      </p:sp>
      <p:cxnSp>
        <p:nvCxnSpPr>
          <p:cNvPr id="30" name="Straight Arrow Connector 29">
            <a:extLst>
              <a:ext uri="{FF2B5EF4-FFF2-40B4-BE49-F238E27FC236}">
                <a16:creationId xmlns:a16="http://schemas.microsoft.com/office/drawing/2014/main" id="{C67E6A75-B14F-42B4-AEDA-E36DB4E50524}"/>
              </a:ext>
            </a:extLst>
          </p:cNvPr>
          <p:cNvCxnSpPr>
            <a:cxnSpLocks/>
            <a:stCxn id="27" idx="3"/>
          </p:cNvCxnSpPr>
          <p:nvPr/>
        </p:nvCxnSpPr>
        <p:spPr bwMode="gray">
          <a:xfrm>
            <a:off x="2666880" y="4932686"/>
            <a:ext cx="1414051" cy="12311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BE8B1855-3389-4A7D-90AC-1A87ED464F30}"/>
              </a:ext>
            </a:extLst>
          </p:cNvPr>
          <p:cNvSpPr txBox="1"/>
          <p:nvPr/>
        </p:nvSpPr>
        <p:spPr>
          <a:xfrm>
            <a:off x="839969" y="5277028"/>
            <a:ext cx="1826911"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Cookie Persistence Profile</a:t>
            </a:r>
          </a:p>
        </p:txBody>
      </p:sp>
      <p:cxnSp>
        <p:nvCxnSpPr>
          <p:cNvPr id="42" name="Straight Arrow Connector 41">
            <a:extLst>
              <a:ext uri="{FF2B5EF4-FFF2-40B4-BE49-F238E27FC236}">
                <a16:creationId xmlns:a16="http://schemas.microsoft.com/office/drawing/2014/main" id="{5560EE89-0F88-499F-B424-00254A9A0C7F}"/>
              </a:ext>
            </a:extLst>
          </p:cNvPr>
          <p:cNvCxnSpPr>
            <a:cxnSpLocks/>
            <a:stCxn id="41" idx="3"/>
          </p:cNvCxnSpPr>
          <p:nvPr/>
        </p:nvCxnSpPr>
        <p:spPr bwMode="gray">
          <a:xfrm flipV="1">
            <a:off x="2666880" y="5395819"/>
            <a:ext cx="1414051" cy="432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57CF4D8A-1F73-4B33-8D65-D9ECBFC2C4C6}"/>
              </a:ext>
            </a:extLst>
          </p:cNvPr>
          <p:cNvSpPr/>
          <p:nvPr/>
        </p:nvSpPr>
        <p:spPr>
          <a:xfrm>
            <a:off x="6793455" y="130175"/>
            <a:ext cx="5131753" cy="1316696"/>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5" name="Picture 14">
            <a:extLst>
              <a:ext uri="{FF2B5EF4-FFF2-40B4-BE49-F238E27FC236}">
                <a16:creationId xmlns:a16="http://schemas.microsoft.com/office/drawing/2014/main" id="{1483A9CA-831A-443D-B6A1-A6D55796F628}"/>
              </a:ext>
            </a:extLst>
          </p:cNvPr>
          <p:cNvPicPr>
            <a:picLocks noChangeAspect="1"/>
          </p:cNvPicPr>
          <p:nvPr/>
        </p:nvPicPr>
        <p:blipFill>
          <a:blip r:embed="rId3"/>
          <a:stretch>
            <a:fillRect/>
          </a:stretch>
        </p:blipFill>
        <p:spPr>
          <a:xfrm>
            <a:off x="6860801" y="133633"/>
            <a:ext cx="5131753" cy="1307705"/>
          </a:xfrm>
          <a:prstGeom prst="rect">
            <a:avLst/>
          </a:prstGeom>
        </p:spPr>
      </p:pic>
    </p:spTree>
    <p:extLst>
      <p:ext uri="{BB962C8B-B14F-4D97-AF65-F5344CB8AC3E}">
        <p14:creationId xmlns:p14="http://schemas.microsoft.com/office/powerpoint/2010/main" val="2309676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Generic Persistence is offered for customers who want persistence on other than source IP or NSX Cookie.</a:t>
            </a:r>
          </a:p>
          <a:p>
            <a:pPr>
              <a:spcBef>
                <a:spcPts val="0"/>
              </a:spcBef>
              <a:buNone/>
            </a:pPr>
            <a:r>
              <a:rPr lang="en-US" sz="1600" dirty="0"/>
              <a:t>Generic Persistence can be done on any specific Client Request field, such as Cookie JSESSION or XFF header.</a:t>
            </a:r>
          </a:p>
          <a:p>
            <a:pPr>
              <a:spcBef>
                <a:spcPts val="0"/>
              </a:spcBef>
              <a:buNone/>
            </a:pPr>
            <a:endParaRPr lang="en-US" sz="1600" dirty="0"/>
          </a:p>
          <a:p>
            <a:pPr>
              <a:spcBef>
                <a:spcPts val="0"/>
              </a:spcBef>
              <a:buNone/>
            </a:pPr>
            <a:r>
              <a:rPr lang="en-US" sz="1600" dirty="0"/>
              <a:t>Load Balancer creates a persistence table with that request or response field (like Application Set-Cookie JSESSIONID).</a:t>
            </a:r>
          </a:p>
          <a:p>
            <a:pPr>
              <a:spcBef>
                <a:spcPts val="0"/>
              </a:spcBef>
              <a:buNone/>
            </a:pPr>
            <a:endParaRPr lang="en-US" sz="1600" dirty="0"/>
          </a:p>
          <a:p>
            <a:pPr>
              <a:spcBef>
                <a:spcPts val="0"/>
              </a:spcBef>
              <a:buNone/>
            </a:pPr>
            <a:r>
              <a:rPr lang="en-US" sz="1600" dirty="0"/>
              <a:t>This table is used by the Load Balancer to always send the follow-up requests with the same field to the same Pool Member.</a:t>
            </a:r>
          </a:p>
          <a:p>
            <a:pPr>
              <a:spcBef>
                <a:spcPts val="0"/>
              </a:spcBef>
              <a:buNone/>
            </a:pPr>
            <a:endParaRPr lang="en-US" sz="1600" dirty="0"/>
          </a:p>
          <a:p>
            <a:pPr>
              <a:spcBef>
                <a:spcPts val="0"/>
              </a:spcBef>
              <a:buNone/>
            </a:pPr>
            <a:r>
              <a:rPr lang="en-US" sz="1400" i="1" dirty="0"/>
              <a:t>Note about Pool Member Down:</a:t>
            </a:r>
          </a:p>
          <a:p>
            <a:pPr>
              <a:spcBef>
                <a:spcPts val="0"/>
              </a:spcBef>
              <a:buNone/>
            </a:pPr>
            <a:r>
              <a:rPr lang="en-US" sz="1400" i="1" dirty="0"/>
              <a:t>Same behavior as Source-IP and Cookie Persistence</a:t>
            </a:r>
            <a:endParaRPr lang="en-US" sz="1400"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Persistence - Generic Persistence (1/4)</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3239511" y="2255989"/>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629725" y="2119443"/>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nvGrpSpPr>
          <p:cNvPr id="157" name="Group 156">
            <a:extLst>
              <a:ext uri="{FF2B5EF4-FFF2-40B4-BE49-F238E27FC236}">
                <a16:creationId xmlns:a16="http://schemas.microsoft.com/office/drawing/2014/main" id="{C83F132A-F9B1-42B0-B4B5-F51B70729BB8}"/>
              </a:ext>
            </a:extLst>
          </p:cNvPr>
          <p:cNvGrpSpPr>
            <a:grpSpLocks noChangeAspect="1"/>
          </p:cNvGrpSpPr>
          <p:nvPr/>
        </p:nvGrpSpPr>
        <p:grpSpPr>
          <a:xfrm>
            <a:off x="277128" y="2139075"/>
            <a:ext cx="731520" cy="731520"/>
            <a:chOff x="609600" y="1371441"/>
            <a:chExt cx="1828959" cy="1828959"/>
          </a:xfrm>
        </p:grpSpPr>
        <p:sp>
          <p:nvSpPr>
            <p:cNvPr id="158" name="Oval 157">
              <a:extLst>
                <a:ext uri="{FF2B5EF4-FFF2-40B4-BE49-F238E27FC236}">
                  <a16:creationId xmlns:a16="http://schemas.microsoft.com/office/drawing/2014/main" id="{FC4184ED-E67C-489E-ACFF-7E5D1CE0BDF3}"/>
                </a:ext>
              </a:extLst>
            </p:cNvPr>
            <p:cNvSpPr/>
            <p:nvPr/>
          </p:nvSpPr>
          <p:spPr>
            <a:xfrm>
              <a:off x="609600" y="1371441"/>
              <a:ext cx="1828959" cy="1828959"/>
            </a:xfrm>
            <a:prstGeom prst="ellipse">
              <a:avLst/>
            </a:prstGeom>
            <a:solidFill>
              <a:schemeClr val="tx1"/>
            </a:solidFill>
            <a:ln w="7620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alibri" panose="020F0502020204030204" pitchFamily="34" charset="0"/>
              </a:endParaRPr>
            </a:p>
          </p:txBody>
        </p:sp>
        <p:sp>
          <p:nvSpPr>
            <p:cNvPr id="159" name="Freeform 5">
              <a:extLst>
                <a:ext uri="{FF2B5EF4-FFF2-40B4-BE49-F238E27FC236}">
                  <a16:creationId xmlns:a16="http://schemas.microsoft.com/office/drawing/2014/main" id="{05C32EB9-A27A-48A9-B767-7CF75E4FD385}"/>
                </a:ext>
              </a:extLst>
            </p:cNvPr>
            <p:cNvSpPr>
              <a:spLocks noChangeAspect="1" noEditPoints="1"/>
            </p:cNvSpPr>
            <p:nvPr/>
          </p:nvSpPr>
          <p:spPr bwMode="auto">
            <a:xfrm>
              <a:off x="1224303" y="1730881"/>
              <a:ext cx="616246" cy="1097558"/>
            </a:xfrm>
            <a:custGeom>
              <a:avLst/>
              <a:gdLst>
                <a:gd name="T0" fmla="*/ 172 w 216"/>
                <a:gd name="T1" fmla="*/ 158 h 384"/>
                <a:gd name="T2" fmla="*/ 135 w 216"/>
                <a:gd name="T3" fmla="*/ 158 h 384"/>
                <a:gd name="T4" fmla="*/ 108 w 216"/>
                <a:gd name="T5" fmla="*/ 186 h 384"/>
                <a:gd name="T6" fmla="*/ 80 w 216"/>
                <a:gd name="T7" fmla="*/ 158 h 384"/>
                <a:gd name="T8" fmla="*/ 43 w 216"/>
                <a:gd name="T9" fmla="*/ 158 h 384"/>
                <a:gd name="T10" fmla="*/ 0 w 216"/>
                <a:gd name="T11" fmla="*/ 204 h 384"/>
                <a:gd name="T12" fmla="*/ 0 w 216"/>
                <a:gd name="T13" fmla="*/ 384 h 384"/>
                <a:gd name="T14" fmla="*/ 216 w 216"/>
                <a:gd name="T15" fmla="*/ 384 h 384"/>
                <a:gd name="T16" fmla="*/ 216 w 216"/>
                <a:gd name="T17" fmla="*/ 204 h 384"/>
                <a:gd name="T18" fmla="*/ 172 w 216"/>
                <a:gd name="T19" fmla="*/ 158 h 384"/>
                <a:gd name="T20" fmla="*/ 108 w 216"/>
                <a:gd name="T21" fmla="*/ 209 h 384"/>
                <a:gd name="T22" fmla="*/ 127 w 216"/>
                <a:gd name="T23" fmla="*/ 228 h 384"/>
                <a:gd name="T24" fmla="*/ 108 w 216"/>
                <a:gd name="T25" fmla="*/ 248 h 384"/>
                <a:gd name="T26" fmla="*/ 88 w 216"/>
                <a:gd name="T27" fmla="*/ 228 h 384"/>
                <a:gd name="T28" fmla="*/ 108 w 216"/>
                <a:gd name="T29" fmla="*/ 209 h 384"/>
                <a:gd name="T30" fmla="*/ 200 w 216"/>
                <a:gd name="T31" fmla="*/ 368 h 384"/>
                <a:gd name="T32" fmla="*/ 16 w 216"/>
                <a:gd name="T33" fmla="*/ 368 h 384"/>
                <a:gd name="T34" fmla="*/ 16 w 216"/>
                <a:gd name="T35" fmla="*/ 211 h 384"/>
                <a:gd name="T36" fmla="*/ 50 w 216"/>
                <a:gd name="T37" fmla="*/ 174 h 384"/>
                <a:gd name="T38" fmla="*/ 74 w 216"/>
                <a:gd name="T39" fmla="*/ 174 h 384"/>
                <a:gd name="T40" fmla="*/ 97 w 216"/>
                <a:gd name="T41" fmla="*/ 197 h 384"/>
                <a:gd name="T42" fmla="*/ 66 w 216"/>
                <a:gd name="T43" fmla="*/ 228 h 384"/>
                <a:gd name="T44" fmla="*/ 108 w 216"/>
                <a:gd name="T45" fmla="*/ 270 h 384"/>
                <a:gd name="T46" fmla="*/ 150 w 216"/>
                <a:gd name="T47" fmla="*/ 228 h 384"/>
                <a:gd name="T48" fmla="*/ 119 w 216"/>
                <a:gd name="T49" fmla="*/ 197 h 384"/>
                <a:gd name="T50" fmla="*/ 141 w 216"/>
                <a:gd name="T51" fmla="*/ 174 h 384"/>
                <a:gd name="T52" fmla="*/ 165 w 216"/>
                <a:gd name="T53" fmla="*/ 174 h 384"/>
                <a:gd name="T54" fmla="*/ 200 w 216"/>
                <a:gd name="T55" fmla="*/ 211 h 384"/>
                <a:gd name="T56" fmla="*/ 200 w 216"/>
                <a:gd name="T57" fmla="*/ 368 h 384"/>
                <a:gd name="T58" fmla="*/ 108 w 216"/>
                <a:gd name="T59" fmla="*/ 151 h 384"/>
                <a:gd name="T60" fmla="*/ 183 w 216"/>
                <a:gd name="T61" fmla="*/ 75 h 384"/>
                <a:gd name="T62" fmla="*/ 108 w 216"/>
                <a:gd name="T63" fmla="*/ 0 h 384"/>
                <a:gd name="T64" fmla="*/ 32 w 216"/>
                <a:gd name="T65" fmla="*/ 75 h 384"/>
                <a:gd name="T66" fmla="*/ 108 w 216"/>
                <a:gd name="T67" fmla="*/ 151 h 384"/>
                <a:gd name="T68" fmla="*/ 108 w 216"/>
                <a:gd name="T69" fmla="*/ 16 h 384"/>
                <a:gd name="T70" fmla="*/ 167 w 216"/>
                <a:gd name="T71" fmla="*/ 75 h 384"/>
                <a:gd name="T72" fmla="*/ 108 w 216"/>
                <a:gd name="T73" fmla="*/ 135 h 384"/>
                <a:gd name="T74" fmla="*/ 48 w 216"/>
                <a:gd name="T75" fmla="*/ 75 h 384"/>
                <a:gd name="T76" fmla="*/ 108 w 216"/>
                <a:gd name="T77" fmla="*/ 1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384">
                  <a:moveTo>
                    <a:pt x="172" y="158"/>
                  </a:moveTo>
                  <a:cubicBezTo>
                    <a:pt x="135" y="158"/>
                    <a:pt x="135" y="158"/>
                    <a:pt x="135" y="158"/>
                  </a:cubicBezTo>
                  <a:cubicBezTo>
                    <a:pt x="108" y="186"/>
                    <a:pt x="108" y="186"/>
                    <a:pt x="108" y="186"/>
                  </a:cubicBezTo>
                  <a:cubicBezTo>
                    <a:pt x="80" y="158"/>
                    <a:pt x="80" y="158"/>
                    <a:pt x="80" y="158"/>
                  </a:cubicBezTo>
                  <a:cubicBezTo>
                    <a:pt x="43" y="158"/>
                    <a:pt x="43" y="158"/>
                    <a:pt x="43" y="158"/>
                  </a:cubicBezTo>
                  <a:cubicBezTo>
                    <a:pt x="0" y="204"/>
                    <a:pt x="0" y="204"/>
                    <a:pt x="0" y="204"/>
                  </a:cubicBezTo>
                  <a:cubicBezTo>
                    <a:pt x="0" y="384"/>
                    <a:pt x="0" y="384"/>
                    <a:pt x="0" y="384"/>
                  </a:cubicBezTo>
                  <a:cubicBezTo>
                    <a:pt x="216" y="384"/>
                    <a:pt x="216" y="384"/>
                    <a:pt x="216" y="384"/>
                  </a:cubicBezTo>
                  <a:cubicBezTo>
                    <a:pt x="216" y="204"/>
                    <a:pt x="216" y="204"/>
                    <a:pt x="216" y="204"/>
                  </a:cubicBezTo>
                  <a:lnTo>
                    <a:pt x="172" y="158"/>
                  </a:lnTo>
                  <a:close/>
                  <a:moveTo>
                    <a:pt x="108" y="209"/>
                  </a:moveTo>
                  <a:cubicBezTo>
                    <a:pt x="127" y="228"/>
                    <a:pt x="127" y="228"/>
                    <a:pt x="127" y="228"/>
                  </a:cubicBezTo>
                  <a:cubicBezTo>
                    <a:pt x="108" y="248"/>
                    <a:pt x="108" y="248"/>
                    <a:pt x="108" y="248"/>
                  </a:cubicBezTo>
                  <a:cubicBezTo>
                    <a:pt x="88" y="228"/>
                    <a:pt x="88" y="228"/>
                    <a:pt x="88" y="228"/>
                  </a:cubicBezTo>
                  <a:lnTo>
                    <a:pt x="108" y="209"/>
                  </a:lnTo>
                  <a:close/>
                  <a:moveTo>
                    <a:pt x="200" y="368"/>
                  </a:moveTo>
                  <a:cubicBezTo>
                    <a:pt x="16" y="368"/>
                    <a:pt x="16" y="368"/>
                    <a:pt x="16" y="368"/>
                  </a:cubicBezTo>
                  <a:cubicBezTo>
                    <a:pt x="16" y="211"/>
                    <a:pt x="16" y="211"/>
                    <a:pt x="16" y="211"/>
                  </a:cubicBezTo>
                  <a:cubicBezTo>
                    <a:pt x="50" y="174"/>
                    <a:pt x="50" y="174"/>
                    <a:pt x="50" y="174"/>
                  </a:cubicBezTo>
                  <a:cubicBezTo>
                    <a:pt x="74" y="174"/>
                    <a:pt x="74" y="174"/>
                    <a:pt x="74" y="174"/>
                  </a:cubicBezTo>
                  <a:cubicBezTo>
                    <a:pt x="97" y="197"/>
                    <a:pt x="97" y="197"/>
                    <a:pt x="97" y="197"/>
                  </a:cubicBezTo>
                  <a:cubicBezTo>
                    <a:pt x="66" y="228"/>
                    <a:pt x="66" y="228"/>
                    <a:pt x="66" y="228"/>
                  </a:cubicBezTo>
                  <a:cubicBezTo>
                    <a:pt x="108" y="270"/>
                    <a:pt x="108" y="270"/>
                    <a:pt x="108" y="270"/>
                  </a:cubicBezTo>
                  <a:cubicBezTo>
                    <a:pt x="150" y="228"/>
                    <a:pt x="150" y="228"/>
                    <a:pt x="150" y="228"/>
                  </a:cubicBezTo>
                  <a:cubicBezTo>
                    <a:pt x="119" y="197"/>
                    <a:pt x="119" y="197"/>
                    <a:pt x="119" y="197"/>
                  </a:cubicBezTo>
                  <a:cubicBezTo>
                    <a:pt x="141" y="174"/>
                    <a:pt x="141" y="174"/>
                    <a:pt x="141" y="174"/>
                  </a:cubicBezTo>
                  <a:cubicBezTo>
                    <a:pt x="165" y="174"/>
                    <a:pt x="165" y="174"/>
                    <a:pt x="165" y="174"/>
                  </a:cubicBezTo>
                  <a:cubicBezTo>
                    <a:pt x="200" y="211"/>
                    <a:pt x="200" y="211"/>
                    <a:pt x="200" y="211"/>
                  </a:cubicBezTo>
                  <a:lnTo>
                    <a:pt x="200" y="368"/>
                  </a:lnTo>
                  <a:close/>
                  <a:moveTo>
                    <a:pt x="108" y="151"/>
                  </a:moveTo>
                  <a:cubicBezTo>
                    <a:pt x="149" y="151"/>
                    <a:pt x="183" y="117"/>
                    <a:pt x="183" y="75"/>
                  </a:cubicBezTo>
                  <a:cubicBezTo>
                    <a:pt x="183" y="34"/>
                    <a:pt x="149" y="0"/>
                    <a:pt x="108" y="0"/>
                  </a:cubicBezTo>
                  <a:cubicBezTo>
                    <a:pt x="66" y="0"/>
                    <a:pt x="32" y="34"/>
                    <a:pt x="32" y="75"/>
                  </a:cubicBezTo>
                  <a:cubicBezTo>
                    <a:pt x="32" y="117"/>
                    <a:pt x="66" y="151"/>
                    <a:pt x="108" y="151"/>
                  </a:cubicBezTo>
                  <a:close/>
                  <a:moveTo>
                    <a:pt x="108" y="16"/>
                  </a:moveTo>
                  <a:cubicBezTo>
                    <a:pt x="141" y="16"/>
                    <a:pt x="167" y="43"/>
                    <a:pt x="167" y="75"/>
                  </a:cubicBezTo>
                  <a:cubicBezTo>
                    <a:pt x="167" y="108"/>
                    <a:pt x="141" y="135"/>
                    <a:pt x="108" y="135"/>
                  </a:cubicBezTo>
                  <a:cubicBezTo>
                    <a:pt x="75" y="135"/>
                    <a:pt x="48" y="108"/>
                    <a:pt x="48" y="75"/>
                  </a:cubicBezTo>
                  <a:cubicBezTo>
                    <a:pt x="48" y="43"/>
                    <a:pt x="75" y="16"/>
                    <a:pt x="10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44" name="TextBox 43">
            <a:extLst>
              <a:ext uri="{FF2B5EF4-FFF2-40B4-BE49-F238E27FC236}">
                <a16:creationId xmlns:a16="http://schemas.microsoft.com/office/drawing/2014/main" id="{D9ECAB3A-05F8-4943-B865-8D0FA0B37391}"/>
              </a:ext>
            </a:extLst>
          </p:cNvPr>
          <p:cNvSpPr txBox="1"/>
          <p:nvPr/>
        </p:nvSpPr>
        <p:spPr>
          <a:xfrm>
            <a:off x="3171143" y="2994910"/>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cxnSp>
        <p:nvCxnSpPr>
          <p:cNvPr id="45" name="Straight Connector 44">
            <a:extLst>
              <a:ext uri="{FF2B5EF4-FFF2-40B4-BE49-F238E27FC236}">
                <a16:creationId xmlns:a16="http://schemas.microsoft.com/office/drawing/2014/main" id="{EF335D9A-9DA3-4F6D-9F19-779796318547}"/>
              </a:ext>
            </a:extLst>
          </p:cNvPr>
          <p:cNvCxnSpPr>
            <a:cxnSpLocks/>
            <a:endCxn id="51" idx="2"/>
          </p:cNvCxnSpPr>
          <p:nvPr/>
        </p:nvCxnSpPr>
        <p:spPr bwMode="auto">
          <a:xfrm>
            <a:off x="5664446" y="2205354"/>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3DA72452-2A1C-482A-886C-CA6184CCEC86}"/>
              </a:ext>
            </a:extLst>
          </p:cNvPr>
          <p:cNvCxnSpPr>
            <a:cxnSpLocks/>
          </p:cNvCxnSpPr>
          <p:nvPr/>
        </p:nvCxnSpPr>
        <p:spPr>
          <a:xfrm>
            <a:off x="5675921" y="2028347"/>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E830488-48C6-41A6-91C6-BEA8DC192E38}"/>
              </a:ext>
            </a:extLst>
          </p:cNvPr>
          <p:cNvCxnSpPr>
            <a:cxnSpLocks/>
            <a:endCxn id="52" idx="2"/>
          </p:cNvCxnSpPr>
          <p:nvPr/>
        </p:nvCxnSpPr>
        <p:spPr bwMode="auto">
          <a:xfrm flipV="1">
            <a:off x="5664177" y="2659606"/>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4DE76A39-FD37-41FD-BB5C-FD7F546B3F90}"/>
              </a:ext>
            </a:extLst>
          </p:cNvPr>
          <p:cNvCxnSpPr>
            <a:cxnSpLocks/>
          </p:cNvCxnSpPr>
          <p:nvPr/>
        </p:nvCxnSpPr>
        <p:spPr bwMode="auto">
          <a:xfrm>
            <a:off x="5664177" y="3069242"/>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49" name="Rounded Rectangle 109">
            <a:extLst>
              <a:ext uri="{FF2B5EF4-FFF2-40B4-BE49-F238E27FC236}">
                <a16:creationId xmlns:a16="http://schemas.microsoft.com/office/drawing/2014/main" id="{741D5C78-E35B-4D87-8E8F-9639DC968CAA}"/>
              </a:ext>
            </a:extLst>
          </p:cNvPr>
          <p:cNvSpPr/>
          <p:nvPr/>
        </p:nvSpPr>
        <p:spPr>
          <a:xfrm>
            <a:off x="6030241" y="1915263"/>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50" name="TextBox 49">
            <a:extLst>
              <a:ext uri="{FF2B5EF4-FFF2-40B4-BE49-F238E27FC236}">
                <a16:creationId xmlns:a16="http://schemas.microsoft.com/office/drawing/2014/main" id="{33B79D77-5FAC-44D9-8BBE-44BE92FEDA64}"/>
              </a:ext>
            </a:extLst>
          </p:cNvPr>
          <p:cNvSpPr txBox="1"/>
          <p:nvPr/>
        </p:nvSpPr>
        <p:spPr>
          <a:xfrm>
            <a:off x="6679776" y="1845491"/>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51" name="Oval 50">
            <a:extLst>
              <a:ext uri="{FF2B5EF4-FFF2-40B4-BE49-F238E27FC236}">
                <a16:creationId xmlns:a16="http://schemas.microsoft.com/office/drawing/2014/main" id="{2A5E3076-43B1-4F2A-BB3F-EFBD17AF03B7}"/>
              </a:ext>
            </a:extLst>
          </p:cNvPr>
          <p:cNvSpPr>
            <a:spLocks noChangeAspect="1"/>
          </p:cNvSpPr>
          <p:nvPr/>
        </p:nvSpPr>
        <p:spPr>
          <a:xfrm>
            <a:off x="6151875" y="202620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2" name="Oval 51">
            <a:extLst>
              <a:ext uri="{FF2B5EF4-FFF2-40B4-BE49-F238E27FC236}">
                <a16:creationId xmlns:a16="http://schemas.microsoft.com/office/drawing/2014/main" id="{B3E592BC-09D2-475B-B57A-A97B66A7FF29}"/>
              </a:ext>
            </a:extLst>
          </p:cNvPr>
          <p:cNvSpPr>
            <a:spLocks noChangeAspect="1"/>
          </p:cNvSpPr>
          <p:nvPr/>
        </p:nvSpPr>
        <p:spPr>
          <a:xfrm>
            <a:off x="6151875" y="247672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3" name="Oval 52">
            <a:extLst>
              <a:ext uri="{FF2B5EF4-FFF2-40B4-BE49-F238E27FC236}">
                <a16:creationId xmlns:a16="http://schemas.microsoft.com/office/drawing/2014/main" id="{8A424AC7-6A1A-440B-801F-9C5BA574CED3}"/>
              </a:ext>
            </a:extLst>
          </p:cNvPr>
          <p:cNvSpPr>
            <a:spLocks noChangeAspect="1"/>
          </p:cNvSpPr>
          <p:nvPr/>
        </p:nvSpPr>
        <p:spPr>
          <a:xfrm>
            <a:off x="6151875" y="2940672"/>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54" name="Straight Connector 53">
            <a:extLst>
              <a:ext uri="{FF2B5EF4-FFF2-40B4-BE49-F238E27FC236}">
                <a16:creationId xmlns:a16="http://schemas.microsoft.com/office/drawing/2014/main" id="{69E41F1F-E787-4146-B678-91F9EFE02AE5}"/>
              </a:ext>
            </a:extLst>
          </p:cNvPr>
          <p:cNvCxnSpPr>
            <a:cxnSpLocks/>
          </p:cNvCxnSpPr>
          <p:nvPr/>
        </p:nvCxnSpPr>
        <p:spPr>
          <a:xfrm>
            <a:off x="3841759" y="2570438"/>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AE8BEC3D-FB10-40FF-B880-DE1C569111EB}"/>
              </a:ext>
            </a:extLst>
          </p:cNvPr>
          <p:cNvCxnSpPr>
            <a:cxnSpLocks/>
          </p:cNvCxnSpPr>
          <p:nvPr/>
        </p:nvCxnSpPr>
        <p:spPr>
          <a:xfrm>
            <a:off x="1167023" y="2578983"/>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9" name="Oval 58">
            <a:extLst>
              <a:ext uri="{FF2B5EF4-FFF2-40B4-BE49-F238E27FC236}">
                <a16:creationId xmlns:a16="http://schemas.microsoft.com/office/drawing/2014/main" id="{5BC5341F-DFFF-43FF-8189-DAC45110DE19}"/>
              </a:ext>
            </a:extLst>
          </p:cNvPr>
          <p:cNvSpPr>
            <a:spLocks noChangeAspect="1"/>
          </p:cNvSpPr>
          <p:nvPr/>
        </p:nvSpPr>
        <p:spPr>
          <a:xfrm>
            <a:off x="614113" y="3633121"/>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61" name="Rectangle 60">
            <a:extLst>
              <a:ext uri="{FF2B5EF4-FFF2-40B4-BE49-F238E27FC236}">
                <a16:creationId xmlns:a16="http://schemas.microsoft.com/office/drawing/2014/main" id="{D5C0AE7C-9B91-475B-832A-1F2562B7E0CE}"/>
              </a:ext>
            </a:extLst>
          </p:cNvPr>
          <p:cNvSpPr/>
          <p:nvPr/>
        </p:nvSpPr>
        <p:spPr>
          <a:xfrm>
            <a:off x="1126748" y="3875435"/>
            <a:ext cx="2502977"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HTTP Response1</a:t>
            </a:r>
          </a:p>
          <a:p>
            <a:r>
              <a:rPr lang="en-US" sz="1200" dirty="0">
                <a:solidFill>
                  <a:srgbClr val="FF0000"/>
                </a:solidFill>
                <a:latin typeface="Calibri" panose="020F0502020204030204" pitchFamily="34" charset="0"/>
              </a:rPr>
              <a:t>+ Set-Cookie JSESSIONID = xxx</a:t>
            </a:r>
          </a:p>
        </p:txBody>
      </p:sp>
      <p:sp>
        <p:nvSpPr>
          <p:cNvPr id="71" name="Right Arrow 26">
            <a:extLst>
              <a:ext uri="{FF2B5EF4-FFF2-40B4-BE49-F238E27FC236}">
                <a16:creationId xmlns:a16="http://schemas.microsoft.com/office/drawing/2014/main" id="{D329E39A-267C-4409-9641-403817AB7976}"/>
              </a:ext>
            </a:extLst>
          </p:cNvPr>
          <p:cNvSpPr/>
          <p:nvPr/>
        </p:nvSpPr>
        <p:spPr>
          <a:xfrm>
            <a:off x="1126751" y="3689828"/>
            <a:ext cx="210854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74" name="Rectangle 73">
            <a:extLst>
              <a:ext uri="{FF2B5EF4-FFF2-40B4-BE49-F238E27FC236}">
                <a16:creationId xmlns:a16="http://schemas.microsoft.com/office/drawing/2014/main" id="{36EA58B1-6E25-4433-A0F4-FDF86562F7F7}"/>
              </a:ext>
            </a:extLst>
          </p:cNvPr>
          <p:cNvSpPr/>
          <p:nvPr/>
        </p:nvSpPr>
        <p:spPr>
          <a:xfrm>
            <a:off x="3968761" y="3408811"/>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Request1</a:t>
            </a:r>
          </a:p>
        </p:txBody>
      </p:sp>
      <p:sp>
        <p:nvSpPr>
          <p:cNvPr id="75" name="Right Arrow 26">
            <a:extLst>
              <a:ext uri="{FF2B5EF4-FFF2-40B4-BE49-F238E27FC236}">
                <a16:creationId xmlns:a16="http://schemas.microsoft.com/office/drawing/2014/main" id="{778E2F2A-1AB3-4F71-9799-16F004E15EC8}"/>
              </a:ext>
            </a:extLst>
          </p:cNvPr>
          <p:cNvSpPr/>
          <p:nvPr/>
        </p:nvSpPr>
        <p:spPr>
          <a:xfrm>
            <a:off x="3883695" y="3689828"/>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76" name="Right Arrow 29">
            <a:extLst>
              <a:ext uri="{FF2B5EF4-FFF2-40B4-BE49-F238E27FC236}">
                <a16:creationId xmlns:a16="http://schemas.microsoft.com/office/drawing/2014/main" id="{A1DE018E-8268-4F2A-9C9E-B0C86EEC0FFF}"/>
              </a:ext>
            </a:extLst>
          </p:cNvPr>
          <p:cNvSpPr/>
          <p:nvPr/>
        </p:nvSpPr>
        <p:spPr>
          <a:xfrm rot="10800000">
            <a:off x="3883696" y="4319047"/>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78" name="Rectangle 77">
            <a:extLst>
              <a:ext uri="{FF2B5EF4-FFF2-40B4-BE49-F238E27FC236}">
                <a16:creationId xmlns:a16="http://schemas.microsoft.com/office/drawing/2014/main" id="{1F00AB39-DBBC-4F63-BD73-A3FCAB85EC37}"/>
              </a:ext>
            </a:extLst>
          </p:cNvPr>
          <p:cNvSpPr/>
          <p:nvPr/>
        </p:nvSpPr>
        <p:spPr>
          <a:xfrm>
            <a:off x="3918461" y="3931777"/>
            <a:ext cx="2108542"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HTTP Response1</a:t>
            </a:r>
          </a:p>
          <a:p>
            <a:r>
              <a:rPr lang="en-US" sz="1200" dirty="0">
                <a:solidFill>
                  <a:srgbClr val="FF0000"/>
                </a:solidFill>
                <a:latin typeface="Calibri" panose="020F0502020204030204" pitchFamily="34" charset="0"/>
              </a:rPr>
              <a:t>+ Set-Cookie JSESSIONID = xxx</a:t>
            </a:r>
          </a:p>
        </p:txBody>
      </p:sp>
      <p:sp>
        <p:nvSpPr>
          <p:cNvPr id="79" name="Right Arrow 29">
            <a:extLst>
              <a:ext uri="{FF2B5EF4-FFF2-40B4-BE49-F238E27FC236}">
                <a16:creationId xmlns:a16="http://schemas.microsoft.com/office/drawing/2014/main" id="{B0249D4B-BB3F-4172-AB03-3769F8006829}"/>
              </a:ext>
            </a:extLst>
          </p:cNvPr>
          <p:cNvSpPr/>
          <p:nvPr/>
        </p:nvSpPr>
        <p:spPr>
          <a:xfrm rot="10800000">
            <a:off x="1131009" y="4319047"/>
            <a:ext cx="210428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1" name="Rectangle 80">
            <a:extLst>
              <a:ext uri="{FF2B5EF4-FFF2-40B4-BE49-F238E27FC236}">
                <a16:creationId xmlns:a16="http://schemas.microsoft.com/office/drawing/2014/main" id="{E4F11314-0BE8-4F70-9343-BE77D347E6CA}"/>
              </a:ext>
            </a:extLst>
          </p:cNvPr>
          <p:cNvSpPr/>
          <p:nvPr/>
        </p:nvSpPr>
        <p:spPr>
          <a:xfrm>
            <a:off x="1164595" y="3465153"/>
            <a:ext cx="2502976"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HTTP Request1</a:t>
            </a:r>
          </a:p>
        </p:txBody>
      </p:sp>
      <p:sp>
        <p:nvSpPr>
          <p:cNvPr id="82" name="Oval 81">
            <a:extLst>
              <a:ext uri="{FF2B5EF4-FFF2-40B4-BE49-F238E27FC236}">
                <a16:creationId xmlns:a16="http://schemas.microsoft.com/office/drawing/2014/main" id="{02AD030F-9497-4108-A528-CEBE320D8E39}"/>
              </a:ext>
            </a:extLst>
          </p:cNvPr>
          <p:cNvSpPr>
            <a:spLocks noChangeAspect="1"/>
          </p:cNvSpPr>
          <p:nvPr/>
        </p:nvSpPr>
        <p:spPr>
          <a:xfrm>
            <a:off x="5979847" y="3963644"/>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a:r>
              <a:rPr lang="en-US" sz="1400" dirty="0">
                <a:solidFill>
                  <a:schemeClr val="accent2"/>
                </a:solidFill>
                <a:latin typeface="Calibri" panose="020F0502020204030204" pitchFamily="34" charset="0"/>
              </a:rPr>
              <a:t>S1</a:t>
            </a:r>
          </a:p>
        </p:txBody>
      </p:sp>
      <p:sp>
        <p:nvSpPr>
          <p:cNvPr id="83" name="Oval 82">
            <a:extLst>
              <a:ext uri="{FF2B5EF4-FFF2-40B4-BE49-F238E27FC236}">
                <a16:creationId xmlns:a16="http://schemas.microsoft.com/office/drawing/2014/main" id="{E4369FFF-CFD5-42DB-A429-81DE082C857F}"/>
              </a:ext>
            </a:extLst>
          </p:cNvPr>
          <p:cNvSpPr>
            <a:spLocks noChangeAspect="1"/>
          </p:cNvSpPr>
          <p:nvPr/>
        </p:nvSpPr>
        <p:spPr>
          <a:xfrm>
            <a:off x="614112" y="5134443"/>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85" name="Right Arrow 26">
            <a:extLst>
              <a:ext uri="{FF2B5EF4-FFF2-40B4-BE49-F238E27FC236}">
                <a16:creationId xmlns:a16="http://schemas.microsoft.com/office/drawing/2014/main" id="{434467C6-68F7-45F8-AADD-F1DFD5E7B336}"/>
              </a:ext>
            </a:extLst>
          </p:cNvPr>
          <p:cNvSpPr/>
          <p:nvPr/>
        </p:nvSpPr>
        <p:spPr>
          <a:xfrm>
            <a:off x="1126750" y="5136558"/>
            <a:ext cx="2108542"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86" name="Rectangle 85">
            <a:extLst>
              <a:ext uri="{FF2B5EF4-FFF2-40B4-BE49-F238E27FC236}">
                <a16:creationId xmlns:a16="http://schemas.microsoft.com/office/drawing/2014/main" id="{FEE7745B-A5ED-4C15-A3D9-BDE1A5DACAFF}"/>
              </a:ext>
            </a:extLst>
          </p:cNvPr>
          <p:cNvSpPr/>
          <p:nvPr/>
        </p:nvSpPr>
        <p:spPr>
          <a:xfrm>
            <a:off x="3968760" y="4855541"/>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Request2</a:t>
            </a:r>
          </a:p>
        </p:txBody>
      </p:sp>
      <p:sp>
        <p:nvSpPr>
          <p:cNvPr id="87" name="Right Arrow 26">
            <a:extLst>
              <a:ext uri="{FF2B5EF4-FFF2-40B4-BE49-F238E27FC236}">
                <a16:creationId xmlns:a16="http://schemas.microsoft.com/office/drawing/2014/main" id="{2AEDF589-0839-4066-963D-B7E0EAC2FA1F}"/>
              </a:ext>
            </a:extLst>
          </p:cNvPr>
          <p:cNvSpPr/>
          <p:nvPr/>
        </p:nvSpPr>
        <p:spPr>
          <a:xfrm>
            <a:off x="3883695" y="5136558"/>
            <a:ext cx="1792224"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2" name="Rectangle 91">
            <a:extLst>
              <a:ext uri="{FF2B5EF4-FFF2-40B4-BE49-F238E27FC236}">
                <a16:creationId xmlns:a16="http://schemas.microsoft.com/office/drawing/2014/main" id="{AEB9909C-47F4-47FB-87D9-6A1870F55A08}"/>
              </a:ext>
            </a:extLst>
          </p:cNvPr>
          <p:cNvSpPr/>
          <p:nvPr/>
        </p:nvSpPr>
        <p:spPr>
          <a:xfrm>
            <a:off x="1164594" y="4727217"/>
            <a:ext cx="2108542" cy="461665"/>
          </a:xfrm>
          <a:prstGeom prst="rect">
            <a:avLst/>
          </a:prstGeom>
        </p:spPr>
        <p:txBody>
          <a:bodyPr wrap="square" anchor="b">
            <a:spAutoFit/>
          </a:bodyPr>
          <a:lstStyle/>
          <a:p>
            <a:r>
              <a:rPr lang="en-US" sz="1200" dirty="0">
                <a:solidFill>
                  <a:schemeClr val="accent2"/>
                </a:solidFill>
                <a:latin typeface="Calibri" panose="020F0502020204030204" pitchFamily="34" charset="0"/>
              </a:rPr>
              <a:t>HTTP Request2</a:t>
            </a:r>
          </a:p>
          <a:p>
            <a:r>
              <a:rPr lang="en-US" sz="1200" dirty="0">
                <a:solidFill>
                  <a:srgbClr val="FF0000"/>
                </a:solidFill>
                <a:latin typeface="Calibri" panose="020F0502020204030204" pitchFamily="34" charset="0"/>
              </a:rPr>
              <a:t>+ Cookie JSESSIONID = xxx</a:t>
            </a:r>
          </a:p>
        </p:txBody>
      </p:sp>
      <p:sp>
        <p:nvSpPr>
          <p:cNvPr id="93" name="Oval 92">
            <a:extLst>
              <a:ext uri="{FF2B5EF4-FFF2-40B4-BE49-F238E27FC236}">
                <a16:creationId xmlns:a16="http://schemas.microsoft.com/office/drawing/2014/main" id="{68A78FCB-2B33-46FF-8DD7-912E0A8FE1A4}"/>
              </a:ext>
            </a:extLst>
          </p:cNvPr>
          <p:cNvSpPr>
            <a:spLocks noChangeAspect="1"/>
          </p:cNvSpPr>
          <p:nvPr/>
        </p:nvSpPr>
        <p:spPr>
          <a:xfrm>
            <a:off x="5979846" y="505768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a:r>
              <a:rPr lang="en-US" sz="1400" dirty="0">
                <a:solidFill>
                  <a:schemeClr val="accent2"/>
                </a:solidFill>
                <a:latin typeface="Calibri" panose="020F0502020204030204" pitchFamily="34" charset="0"/>
              </a:rPr>
              <a:t>S1</a:t>
            </a:r>
          </a:p>
        </p:txBody>
      </p:sp>
    </p:spTree>
    <p:extLst>
      <p:ext uri="{BB962C8B-B14F-4D97-AF65-F5344CB8AC3E}">
        <p14:creationId xmlns:p14="http://schemas.microsoft.com/office/powerpoint/2010/main" val="1442197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B907B407-8839-CF4C-AF3B-2759041F29E1}"/>
              </a:ext>
            </a:extLst>
          </p:cNvPr>
          <p:cNvGrpSpPr/>
          <p:nvPr/>
        </p:nvGrpSpPr>
        <p:grpSpPr>
          <a:xfrm>
            <a:off x="6793455" y="106425"/>
            <a:ext cx="5131753" cy="2388212"/>
            <a:chOff x="6793455" y="106425"/>
            <a:chExt cx="5131753" cy="2388212"/>
          </a:xfrm>
        </p:grpSpPr>
        <p:sp>
          <p:nvSpPr>
            <p:cNvPr id="34" name="Rectangle 33">
              <a:extLst>
                <a:ext uri="{FF2B5EF4-FFF2-40B4-BE49-F238E27FC236}">
                  <a16:creationId xmlns:a16="http://schemas.microsoft.com/office/drawing/2014/main" id="{DAA1C4E6-0D92-425B-AF58-196B5F0777C2}"/>
                </a:ext>
              </a:extLst>
            </p:cNvPr>
            <p:cNvSpPr/>
            <p:nvPr/>
          </p:nvSpPr>
          <p:spPr>
            <a:xfrm>
              <a:off x="6793455" y="106425"/>
              <a:ext cx="5131753" cy="236446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6" name="Picture 5">
              <a:extLst>
                <a:ext uri="{FF2B5EF4-FFF2-40B4-BE49-F238E27FC236}">
                  <a16:creationId xmlns:a16="http://schemas.microsoft.com/office/drawing/2014/main" id="{46B5EEBF-7FD7-964A-81AA-9F6157F3DEDF}"/>
                </a:ext>
              </a:extLst>
            </p:cNvPr>
            <p:cNvPicPr>
              <a:picLocks noChangeAspect="1"/>
            </p:cNvPicPr>
            <p:nvPr/>
          </p:nvPicPr>
          <p:blipFill>
            <a:blip r:embed="rId3"/>
            <a:stretch>
              <a:fillRect/>
            </a:stretch>
          </p:blipFill>
          <p:spPr>
            <a:xfrm>
              <a:off x="7050962" y="108942"/>
              <a:ext cx="4837430" cy="2385695"/>
            </a:xfrm>
            <a:prstGeom prst="rect">
              <a:avLst/>
            </a:prstGeom>
          </p:spPr>
        </p:pic>
      </p:grpSp>
      <p:pic>
        <p:nvPicPr>
          <p:cNvPr id="2" name="Picture 1">
            <a:extLst>
              <a:ext uri="{FF2B5EF4-FFF2-40B4-BE49-F238E27FC236}">
                <a16:creationId xmlns:a16="http://schemas.microsoft.com/office/drawing/2014/main" id="{FAD16C9D-7689-FD49-8C1A-6A71CC601B24}"/>
              </a:ext>
            </a:extLst>
          </p:cNvPr>
          <p:cNvPicPr>
            <a:picLocks noChangeAspect="1"/>
          </p:cNvPicPr>
          <p:nvPr/>
        </p:nvPicPr>
        <p:blipFill>
          <a:blip r:embed="rId4"/>
          <a:stretch>
            <a:fillRect/>
          </a:stretch>
        </p:blipFill>
        <p:spPr>
          <a:xfrm>
            <a:off x="376346" y="2772955"/>
            <a:ext cx="11725275" cy="2657475"/>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the default Generic Persistence profile, or Create a new one</a:t>
            </a:r>
          </a:p>
          <a:p>
            <a:pPr lvl="1"/>
            <a:r>
              <a:rPr lang="en-US" dirty="0"/>
              <a:t>Under Networking – Load Balancing – Profiles </a:t>
            </a:r>
          </a:p>
          <a:p>
            <a:pPr lvl="2"/>
            <a:r>
              <a:rPr lang="en-US" dirty="0"/>
              <a:t>Add Persistence Profile – Generic</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Persistence - Generic Persistence </a:t>
            </a:r>
            <a:r>
              <a:rPr lang="en-US" i="1" dirty="0"/>
              <a:t>on JSESSIONID </a:t>
            </a:r>
            <a:r>
              <a:rPr lang="en-US" dirty="0"/>
              <a:t>(2/4)</a:t>
            </a:r>
          </a:p>
        </p:txBody>
      </p:sp>
      <p:sp>
        <p:nvSpPr>
          <p:cNvPr id="8" name="TextBox 7">
            <a:extLst>
              <a:ext uri="{FF2B5EF4-FFF2-40B4-BE49-F238E27FC236}">
                <a16:creationId xmlns:a16="http://schemas.microsoft.com/office/drawing/2014/main" id="{FD779368-FEB5-4D77-963D-73E5A38DF7AA}"/>
              </a:ext>
            </a:extLst>
          </p:cNvPr>
          <p:cNvSpPr txBox="1"/>
          <p:nvPr/>
        </p:nvSpPr>
        <p:spPr>
          <a:xfrm>
            <a:off x="5613317" y="2234688"/>
            <a:ext cx="2587084"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Same Source IP Persistence Table is shared among different L7 VIP</a:t>
            </a:r>
          </a:p>
        </p:txBody>
      </p:sp>
      <p:cxnSp>
        <p:nvCxnSpPr>
          <p:cNvPr id="9" name="Straight Arrow Connector 8">
            <a:extLst>
              <a:ext uri="{FF2B5EF4-FFF2-40B4-BE49-F238E27FC236}">
                <a16:creationId xmlns:a16="http://schemas.microsoft.com/office/drawing/2014/main" id="{A20AB587-CE50-44B7-991B-44EC9D6F51B5}"/>
              </a:ext>
            </a:extLst>
          </p:cNvPr>
          <p:cNvCxnSpPr>
            <a:cxnSpLocks/>
            <a:stCxn id="8" idx="2"/>
          </p:cNvCxnSpPr>
          <p:nvPr/>
        </p:nvCxnSpPr>
        <p:spPr bwMode="gray">
          <a:xfrm flipH="1">
            <a:off x="6262103" y="2634798"/>
            <a:ext cx="644756" cy="35891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1AA7B9B5-AF52-CD45-AB22-73D8C9EA905C}"/>
              </a:ext>
            </a:extLst>
          </p:cNvPr>
          <p:cNvSpPr txBox="1"/>
          <p:nvPr/>
        </p:nvSpPr>
        <p:spPr>
          <a:xfrm>
            <a:off x="9104771" y="2385657"/>
            <a:ext cx="2642070" cy="400110"/>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How long an idle client entry remains in the Source IP Persistence Table.</a:t>
            </a:r>
          </a:p>
        </p:txBody>
      </p:sp>
      <p:cxnSp>
        <p:nvCxnSpPr>
          <p:cNvPr id="21" name="Straight Arrow Connector 20">
            <a:extLst>
              <a:ext uri="{FF2B5EF4-FFF2-40B4-BE49-F238E27FC236}">
                <a16:creationId xmlns:a16="http://schemas.microsoft.com/office/drawing/2014/main" id="{97D4B158-4FF2-EA49-91CD-01BFF0560A91}"/>
              </a:ext>
            </a:extLst>
          </p:cNvPr>
          <p:cNvCxnSpPr>
            <a:cxnSpLocks/>
            <a:stCxn id="20" idx="2"/>
          </p:cNvCxnSpPr>
          <p:nvPr/>
        </p:nvCxnSpPr>
        <p:spPr bwMode="gray">
          <a:xfrm flipH="1">
            <a:off x="9469677" y="2785767"/>
            <a:ext cx="956129" cy="631727"/>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026BB2A6-3AA6-CF4A-8426-C319EC5006F4}"/>
              </a:ext>
            </a:extLst>
          </p:cNvPr>
          <p:cNvSpPr txBox="1"/>
          <p:nvPr/>
        </p:nvSpPr>
        <p:spPr>
          <a:xfrm>
            <a:off x="4074451" y="4769817"/>
            <a:ext cx="4125950"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Synchronize Source IP Persistence Table with LB Standby.</a:t>
            </a:r>
          </a:p>
          <a:p>
            <a:pPr lvl="0">
              <a:defRPr/>
            </a:pPr>
            <a:r>
              <a:rPr lang="en-US" sz="1000" dirty="0">
                <a:solidFill>
                  <a:schemeClr val="tx2"/>
                </a:solidFill>
                <a:latin typeface="Calibri" panose="020F0502020204030204" pitchFamily="34" charset="0"/>
              </a:rPr>
              <a:t>So even in case of LB failover, Client IP persistence remains.</a:t>
            </a:r>
          </a:p>
        </p:txBody>
      </p:sp>
      <p:cxnSp>
        <p:nvCxnSpPr>
          <p:cNvPr id="29" name="Straight Arrow Connector 28">
            <a:extLst>
              <a:ext uri="{FF2B5EF4-FFF2-40B4-BE49-F238E27FC236}">
                <a16:creationId xmlns:a16="http://schemas.microsoft.com/office/drawing/2014/main" id="{017C8346-B303-414E-8557-500A80F4AFD7}"/>
              </a:ext>
            </a:extLst>
          </p:cNvPr>
          <p:cNvCxnSpPr>
            <a:cxnSpLocks/>
          </p:cNvCxnSpPr>
          <p:nvPr/>
        </p:nvCxnSpPr>
        <p:spPr bwMode="gray">
          <a:xfrm flipH="1" flipV="1">
            <a:off x="3525250" y="4523082"/>
            <a:ext cx="526093" cy="462087"/>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5373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8546D4FA-061D-0740-B3E4-56492C1486D8}"/>
              </a:ext>
            </a:extLst>
          </p:cNvPr>
          <p:cNvPicPr>
            <a:picLocks noChangeAspect="1"/>
          </p:cNvPicPr>
          <p:nvPr/>
        </p:nvPicPr>
        <p:blipFill rotWithShape="1">
          <a:blip r:embed="rId3"/>
          <a:srcRect b="19391"/>
          <a:stretch/>
        </p:blipFill>
        <p:spPr>
          <a:xfrm>
            <a:off x="2168151" y="2597456"/>
            <a:ext cx="8404860" cy="4115373"/>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LB rules to configure Generic Persistence</a:t>
            </a:r>
          </a:p>
          <a:p>
            <a:pPr lvl="1"/>
            <a:r>
              <a:rPr lang="en-US" dirty="0"/>
              <a:t>Under Networking – Load Balancing – Virtual Servers </a:t>
            </a:r>
          </a:p>
          <a:p>
            <a:pPr lvl="2"/>
            <a:r>
              <a:rPr lang="en-US" dirty="0"/>
              <a:t>Add Response Rewrite Phase</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Persistence - Generic Persistence </a:t>
            </a:r>
            <a:r>
              <a:rPr lang="en-US" i="1" dirty="0"/>
              <a:t>on JSESSIONID </a:t>
            </a:r>
            <a:r>
              <a:rPr lang="en-US" dirty="0"/>
              <a:t>(3/4)</a:t>
            </a:r>
          </a:p>
        </p:txBody>
      </p:sp>
      <p:sp>
        <p:nvSpPr>
          <p:cNvPr id="26" name="TextBox 25">
            <a:extLst>
              <a:ext uri="{FF2B5EF4-FFF2-40B4-BE49-F238E27FC236}">
                <a16:creationId xmlns:a16="http://schemas.microsoft.com/office/drawing/2014/main" id="{D442C47D-C9F7-44D9-B023-40D80DF133AE}"/>
              </a:ext>
            </a:extLst>
          </p:cNvPr>
          <p:cNvSpPr txBox="1"/>
          <p:nvPr/>
        </p:nvSpPr>
        <p:spPr>
          <a:xfrm>
            <a:off x="317418" y="4857689"/>
            <a:ext cx="2297151"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Create Generic Persistence when “Set-Cookie JSESSIONID” is present</a:t>
            </a:r>
          </a:p>
        </p:txBody>
      </p:sp>
      <p:cxnSp>
        <p:nvCxnSpPr>
          <p:cNvPr id="27" name="Straight Arrow Connector 26">
            <a:extLst>
              <a:ext uri="{FF2B5EF4-FFF2-40B4-BE49-F238E27FC236}">
                <a16:creationId xmlns:a16="http://schemas.microsoft.com/office/drawing/2014/main" id="{D0353F15-94C8-414A-9EA2-7B011AC1C4CF}"/>
              </a:ext>
            </a:extLst>
          </p:cNvPr>
          <p:cNvCxnSpPr>
            <a:cxnSpLocks/>
            <a:stCxn id="26" idx="3"/>
          </p:cNvCxnSpPr>
          <p:nvPr/>
        </p:nvCxnSpPr>
        <p:spPr bwMode="gray">
          <a:xfrm>
            <a:off x="2614569" y="5057744"/>
            <a:ext cx="1102408" cy="49990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50F80CF8-D5D3-6C4F-AE2D-A3C0507DC8AE}"/>
              </a:ext>
            </a:extLst>
          </p:cNvPr>
          <p:cNvSpPr txBox="1"/>
          <p:nvPr/>
        </p:nvSpPr>
        <p:spPr>
          <a:xfrm>
            <a:off x="9025805" y="4945057"/>
            <a:ext cx="3052450" cy="400110"/>
          </a:xfrm>
          <a:prstGeom prst="rect">
            <a:avLst/>
          </a:prstGeom>
          <a:solidFill>
            <a:schemeClr val="bg1">
              <a:alpha val="90000"/>
            </a:schemeClr>
          </a:solidFill>
          <a:ln w="28575">
            <a:solidFill>
              <a:srgbClr val="FF0000"/>
            </a:solidFill>
          </a:ln>
        </p:spPr>
        <p:txBody>
          <a:bodyPr wrap="square" rtlCol="0" anchor="ctr">
            <a:spAutoFit/>
          </a:bodyPr>
          <a:lstStyle/>
          <a:p>
            <a:pPr lvl="0">
              <a:defRPr/>
            </a:pPr>
            <a:r>
              <a:rPr lang="en-US" sz="1000" dirty="0">
                <a:solidFill>
                  <a:schemeClr val="tx2"/>
                </a:solidFill>
                <a:latin typeface="Calibri" panose="020F0502020204030204" pitchFamily="34" charset="0"/>
              </a:rPr>
              <a:t>“Crete the persistence entry based on the “Set-Cookie JSESSIONID” value.</a:t>
            </a:r>
          </a:p>
        </p:txBody>
      </p:sp>
      <p:cxnSp>
        <p:nvCxnSpPr>
          <p:cNvPr id="78" name="Straight Arrow Connector 77">
            <a:extLst>
              <a:ext uri="{FF2B5EF4-FFF2-40B4-BE49-F238E27FC236}">
                <a16:creationId xmlns:a16="http://schemas.microsoft.com/office/drawing/2014/main" id="{B8A81A61-4869-724E-8B43-F23577D2DC79}"/>
              </a:ext>
            </a:extLst>
          </p:cNvPr>
          <p:cNvCxnSpPr>
            <a:cxnSpLocks/>
            <a:stCxn id="77" idx="1"/>
          </p:cNvCxnSpPr>
          <p:nvPr/>
        </p:nvCxnSpPr>
        <p:spPr bwMode="gray">
          <a:xfrm flipH="1">
            <a:off x="8609610" y="5145112"/>
            <a:ext cx="416195" cy="326624"/>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3C99A56A-D63F-7D4B-A99D-E6EDE39A8A9C}"/>
              </a:ext>
            </a:extLst>
          </p:cNvPr>
          <p:cNvSpPr txBox="1"/>
          <p:nvPr/>
        </p:nvSpPr>
        <p:spPr>
          <a:xfrm>
            <a:off x="4308708" y="2489843"/>
            <a:ext cx="2585722" cy="461665"/>
          </a:xfrm>
          <a:prstGeom prst="rect">
            <a:avLst/>
          </a:prstGeom>
          <a:solidFill>
            <a:schemeClr val="bg1">
              <a:alpha val="90000"/>
            </a:schemeClr>
          </a:solidFill>
          <a:ln w="28575">
            <a:solidFill>
              <a:srgbClr val="FF0000"/>
            </a:solidFill>
          </a:ln>
        </p:spPr>
        <p:txBody>
          <a:bodyPr wrap="square" rtlCol="0">
            <a:spAutoFit/>
          </a:bodyPr>
          <a:lstStyle/>
          <a:p>
            <a:pPr lvl="0" algn="ctr">
              <a:defRPr/>
            </a:pPr>
            <a:r>
              <a:rPr lang="en-US" sz="1200" dirty="0">
                <a:solidFill>
                  <a:schemeClr val="tx2"/>
                </a:solidFill>
                <a:latin typeface="Calibri" panose="020F0502020204030204" pitchFamily="34" charset="0"/>
              </a:rPr>
              <a:t>Example for Generic Persistence based on Cookie JSESSION</a:t>
            </a:r>
          </a:p>
        </p:txBody>
      </p:sp>
      <p:grpSp>
        <p:nvGrpSpPr>
          <p:cNvPr id="15" name="Group 14">
            <a:extLst>
              <a:ext uri="{FF2B5EF4-FFF2-40B4-BE49-F238E27FC236}">
                <a16:creationId xmlns:a16="http://schemas.microsoft.com/office/drawing/2014/main" id="{D680CB63-E8D6-1944-8B4D-3058AF722BBA}"/>
              </a:ext>
            </a:extLst>
          </p:cNvPr>
          <p:cNvGrpSpPr/>
          <p:nvPr/>
        </p:nvGrpSpPr>
        <p:grpSpPr>
          <a:xfrm>
            <a:off x="6793455" y="106425"/>
            <a:ext cx="5131753" cy="2388212"/>
            <a:chOff x="6793455" y="106425"/>
            <a:chExt cx="5131753" cy="2388212"/>
          </a:xfrm>
        </p:grpSpPr>
        <p:sp>
          <p:nvSpPr>
            <p:cNvPr id="16" name="Rectangle 15">
              <a:extLst>
                <a:ext uri="{FF2B5EF4-FFF2-40B4-BE49-F238E27FC236}">
                  <a16:creationId xmlns:a16="http://schemas.microsoft.com/office/drawing/2014/main" id="{B5576513-E729-724F-BE95-13E71A126BD5}"/>
                </a:ext>
              </a:extLst>
            </p:cNvPr>
            <p:cNvSpPr/>
            <p:nvPr/>
          </p:nvSpPr>
          <p:spPr>
            <a:xfrm>
              <a:off x="6793455" y="106425"/>
              <a:ext cx="5131753" cy="236446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0" name="Picture 19">
              <a:extLst>
                <a:ext uri="{FF2B5EF4-FFF2-40B4-BE49-F238E27FC236}">
                  <a16:creationId xmlns:a16="http://schemas.microsoft.com/office/drawing/2014/main" id="{24C20B51-4F42-0A43-AC93-F5D430E9704C}"/>
                </a:ext>
              </a:extLst>
            </p:cNvPr>
            <p:cNvPicPr>
              <a:picLocks noChangeAspect="1"/>
            </p:cNvPicPr>
            <p:nvPr/>
          </p:nvPicPr>
          <p:blipFill>
            <a:blip r:embed="rId4"/>
            <a:stretch>
              <a:fillRect/>
            </a:stretch>
          </p:blipFill>
          <p:spPr>
            <a:xfrm>
              <a:off x="7050962" y="108942"/>
              <a:ext cx="4837430" cy="2385695"/>
            </a:xfrm>
            <a:prstGeom prst="rect">
              <a:avLst/>
            </a:prstGeom>
          </p:spPr>
        </p:pic>
      </p:grpSp>
    </p:spTree>
    <p:extLst>
      <p:ext uri="{BB962C8B-B14F-4D97-AF65-F5344CB8AC3E}">
        <p14:creationId xmlns:p14="http://schemas.microsoft.com/office/powerpoint/2010/main" val="3524488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D026617-C331-154C-8CEB-C05161517BDF}"/>
              </a:ext>
            </a:extLst>
          </p:cNvPr>
          <p:cNvPicPr>
            <a:picLocks noChangeAspect="1"/>
          </p:cNvPicPr>
          <p:nvPr/>
        </p:nvPicPr>
        <p:blipFill rotWithShape="1">
          <a:blip r:embed="rId3"/>
          <a:srcRect b="16344"/>
          <a:stretch/>
        </p:blipFill>
        <p:spPr>
          <a:xfrm>
            <a:off x="1429177" y="2682080"/>
            <a:ext cx="8450580" cy="4066978"/>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LB rules to configure Generic Persistence</a:t>
            </a:r>
          </a:p>
          <a:p>
            <a:pPr lvl="1"/>
            <a:r>
              <a:rPr lang="en-US" dirty="0"/>
              <a:t>Under Networking – Load Balancing – Virtual Servers </a:t>
            </a:r>
          </a:p>
          <a:p>
            <a:pPr lvl="2"/>
            <a:r>
              <a:rPr lang="en-US" dirty="0"/>
              <a:t>Add Request Forwarding Phase</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Persistence - Generic Persistence </a:t>
            </a:r>
            <a:r>
              <a:rPr lang="en-US" i="1" dirty="0"/>
              <a:t>on JSESSIONID </a:t>
            </a:r>
            <a:r>
              <a:rPr lang="en-US" dirty="0"/>
              <a:t>(4/4)</a:t>
            </a:r>
          </a:p>
        </p:txBody>
      </p:sp>
      <p:sp>
        <p:nvSpPr>
          <p:cNvPr id="17" name="TextBox 16">
            <a:extLst>
              <a:ext uri="{FF2B5EF4-FFF2-40B4-BE49-F238E27FC236}">
                <a16:creationId xmlns:a16="http://schemas.microsoft.com/office/drawing/2014/main" id="{C4FF0E97-4851-430E-8C9B-78A8B23CF145}"/>
              </a:ext>
            </a:extLst>
          </p:cNvPr>
          <p:cNvSpPr txBox="1"/>
          <p:nvPr/>
        </p:nvSpPr>
        <p:spPr>
          <a:xfrm>
            <a:off x="9288679" y="4851698"/>
            <a:ext cx="2878422" cy="400110"/>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Enable Generic Persistence based on the Cookie JSESSIONID (built-in variable “_</a:t>
            </a:r>
            <a:r>
              <a:rPr lang="en-US" sz="1000" dirty="0" err="1">
                <a:solidFill>
                  <a:schemeClr val="tx2"/>
                </a:solidFill>
                <a:latin typeface="Calibri" panose="020F0502020204030204" pitchFamily="34" charset="0"/>
              </a:rPr>
              <a:t>cookie_JSESSIONID</a:t>
            </a:r>
            <a:r>
              <a:rPr lang="en-US" sz="1000" dirty="0">
                <a:solidFill>
                  <a:schemeClr val="tx2"/>
                </a:solidFill>
                <a:latin typeface="Calibri" panose="020F0502020204030204" pitchFamily="34" charset="0"/>
              </a:rPr>
              <a:t>”)</a:t>
            </a:r>
          </a:p>
        </p:txBody>
      </p:sp>
      <p:cxnSp>
        <p:nvCxnSpPr>
          <p:cNvPr id="18" name="Straight Arrow Connector 17">
            <a:extLst>
              <a:ext uri="{FF2B5EF4-FFF2-40B4-BE49-F238E27FC236}">
                <a16:creationId xmlns:a16="http://schemas.microsoft.com/office/drawing/2014/main" id="{12AE3053-7552-4586-9FCB-0D2A18ACEA26}"/>
              </a:ext>
            </a:extLst>
          </p:cNvPr>
          <p:cNvCxnSpPr>
            <a:cxnSpLocks/>
            <a:stCxn id="17" idx="1"/>
          </p:cNvCxnSpPr>
          <p:nvPr/>
        </p:nvCxnSpPr>
        <p:spPr bwMode="gray">
          <a:xfrm flipH="1">
            <a:off x="8734723" y="5051753"/>
            <a:ext cx="553956" cy="56324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D442C47D-C9F7-44D9-B023-40D80DF133AE}"/>
              </a:ext>
            </a:extLst>
          </p:cNvPr>
          <p:cNvSpPr txBox="1"/>
          <p:nvPr/>
        </p:nvSpPr>
        <p:spPr>
          <a:xfrm>
            <a:off x="280602" y="5350243"/>
            <a:ext cx="2297151" cy="400110"/>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Enforce Generic Persistence only if Cookie JSESSIONID is present</a:t>
            </a:r>
          </a:p>
        </p:txBody>
      </p:sp>
      <p:cxnSp>
        <p:nvCxnSpPr>
          <p:cNvPr id="27" name="Straight Arrow Connector 26">
            <a:extLst>
              <a:ext uri="{FF2B5EF4-FFF2-40B4-BE49-F238E27FC236}">
                <a16:creationId xmlns:a16="http://schemas.microsoft.com/office/drawing/2014/main" id="{D0353F15-94C8-414A-9EA2-7B011AC1C4CF}"/>
              </a:ext>
            </a:extLst>
          </p:cNvPr>
          <p:cNvCxnSpPr>
            <a:cxnSpLocks/>
            <a:stCxn id="26" idx="3"/>
          </p:cNvCxnSpPr>
          <p:nvPr/>
        </p:nvCxnSpPr>
        <p:spPr bwMode="gray">
          <a:xfrm>
            <a:off x="2577753" y="5550298"/>
            <a:ext cx="486081" cy="38749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50F80CF8-D5D3-6C4F-AE2D-A3C0507DC8AE}"/>
              </a:ext>
            </a:extLst>
          </p:cNvPr>
          <p:cNvSpPr txBox="1"/>
          <p:nvPr/>
        </p:nvSpPr>
        <p:spPr>
          <a:xfrm>
            <a:off x="8872758" y="6195060"/>
            <a:ext cx="3052450" cy="553998"/>
          </a:xfrm>
          <a:prstGeom prst="rect">
            <a:avLst/>
          </a:prstGeom>
          <a:solidFill>
            <a:schemeClr val="bg1">
              <a:alpha val="90000"/>
            </a:schemeClr>
          </a:solidFill>
          <a:ln w="28575">
            <a:solidFill>
              <a:srgbClr val="FF0000"/>
            </a:solidFill>
          </a:ln>
        </p:spPr>
        <p:txBody>
          <a:bodyPr wrap="square" rtlCol="0" anchor="ctr">
            <a:spAutoFit/>
          </a:bodyPr>
          <a:lstStyle/>
          <a:p>
            <a:pPr lvl="0">
              <a:defRPr/>
            </a:pPr>
            <a:r>
              <a:rPr lang="en-US" sz="1000" dirty="0">
                <a:solidFill>
                  <a:schemeClr val="tx2"/>
                </a:solidFill>
                <a:latin typeface="Calibri" panose="020F0502020204030204" pitchFamily="34" charset="0"/>
              </a:rPr>
              <a:t>“Hash Variable” has to be used if the Variable is very long, as NSX-T Generic Persistence stores only its first 64 characters.</a:t>
            </a:r>
          </a:p>
        </p:txBody>
      </p:sp>
      <p:cxnSp>
        <p:nvCxnSpPr>
          <p:cNvPr id="78" name="Straight Arrow Connector 77">
            <a:extLst>
              <a:ext uri="{FF2B5EF4-FFF2-40B4-BE49-F238E27FC236}">
                <a16:creationId xmlns:a16="http://schemas.microsoft.com/office/drawing/2014/main" id="{B8A81A61-4869-724E-8B43-F23577D2DC79}"/>
              </a:ext>
            </a:extLst>
          </p:cNvPr>
          <p:cNvCxnSpPr>
            <a:cxnSpLocks/>
            <a:stCxn id="77" idx="1"/>
          </p:cNvCxnSpPr>
          <p:nvPr/>
        </p:nvCxnSpPr>
        <p:spPr bwMode="gray">
          <a:xfrm flipH="1" flipV="1">
            <a:off x="8318802" y="6368451"/>
            <a:ext cx="553956" cy="10360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21" name="Group 20">
            <a:extLst>
              <a:ext uri="{FF2B5EF4-FFF2-40B4-BE49-F238E27FC236}">
                <a16:creationId xmlns:a16="http://schemas.microsoft.com/office/drawing/2014/main" id="{A91FBFC5-72CE-574E-95A1-E94B520DBA00}"/>
              </a:ext>
            </a:extLst>
          </p:cNvPr>
          <p:cNvGrpSpPr/>
          <p:nvPr/>
        </p:nvGrpSpPr>
        <p:grpSpPr>
          <a:xfrm>
            <a:off x="6793455" y="106425"/>
            <a:ext cx="5131753" cy="2388212"/>
            <a:chOff x="6793455" y="106425"/>
            <a:chExt cx="5131753" cy="2388212"/>
          </a:xfrm>
        </p:grpSpPr>
        <p:sp>
          <p:nvSpPr>
            <p:cNvPr id="22" name="Rectangle 21">
              <a:extLst>
                <a:ext uri="{FF2B5EF4-FFF2-40B4-BE49-F238E27FC236}">
                  <a16:creationId xmlns:a16="http://schemas.microsoft.com/office/drawing/2014/main" id="{CE4D9FFB-8F05-7047-9C24-4B4783745D4C}"/>
                </a:ext>
              </a:extLst>
            </p:cNvPr>
            <p:cNvSpPr/>
            <p:nvPr/>
          </p:nvSpPr>
          <p:spPr>
            <a:xfrm>
              <a:off x="6793455" y="106425"/>
              <a:ext cx="5131753" cy="236446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3" name="Picture 22">
              <a:extLst>
                <a:ext uri="{FF2B5EF4-FFF2-40B4-BE49-F238E27FC236}">
                  <a16:creationId xmlns:a16="http://schemas.microsoft.com/office/drawing/2014/main" id="{8B5EACA6-2044-F449-840A-C6912C304B5E}"/>
                </a:ext>
              </a:extLst>
            </p:cNvPr>
            <p:cNvPicPr>
              <a:picLocks noChangeAspect="1"/>
            </p:cNvPicPr>
            <p:nvPr/>
          </p:nvPicPr>
          <p:blipFill>
            <a:blip r:embed="rId4"/>
            <a:stretch>
              <a:fillRect/>
            </a:stretch>
          </p:blipFill>
          <p:spPr>
            <a:xfrm>
              <a:off x="7050962" y="108942"/>
              <a:ext cx="4837430" cy="2385695"/>
            </a:xfrm>
            <a:prstGeom prst="rect">
              <a:avLst/>
            </a:prstGeom>
          </p:spPr>
        </p:pic>
      </p:grpSp>
      <p:sp>
        <p:nvSpPr>
          <p:cNvPr id="24" name="TextBox 23">
            <a:extLst>
              <a:ext uri="{FF2B5EF4-FFF2-40B4-BE49-F238E27FC236}">
                <a16:creationId xmlns:a16="http://schemas.microsoft.com/office/drawing/2014/main" id="{1E7CF532-E04D-C54E-ACBF-B7A988B2C4F8}"/>
              </a:ext>
            </a:extLst>
          </p:cNvPr>
          <p:cNvSpPr txBox="1"/>
          <p:nvPr/>
        </p:nvSpPr>
        <p:spPr>
          <a:xfrm>
            <a:off x="4308708" y="2489843"/>
            <a:ext cx="2585722" cy="461665"/>
          </a:xfrm>
          <a:prstGeom prst="rect">
            <a:avLst/>
          </a:prstGeom>
          <a:solidFill>
            <a:schemeClr val="bg1">
              <a:alpha val="90000"/>
            </a:schemeClr>
          </a:solidFill>
          <a:ln w="28575">
            <a:solidFill>
              <a:srgbClr val="FF0000"/>
            </a:solidFill>
          </a:ln>
        </p:spPr>
        <p:txBody>
          <a:bodyPr wrap="square" rtlCol="0">
            <a:spAutoFit/>
          </a:bodyPr>
          <a:lstStyle/>
          <a:p>
            <a:pPr lvl="0" algn="ctr">
              <a:defRPr/>
            </a:pPr>
            <a:r>
              <a:rPr lang="en-US" sz="1200" dirty="0">
                <a:solidFill>
                  <a:schemeClr val="tx2"/>
                </a:solidFill>
                <a:latin typeface="Calibri" panose="020F0502020204030204" pitchFamily="34" charset="0"/>
              </a:rPr>
              <a:t>Example for Generic Persistence based on Cookie JSESSION</a:t>
            </a:r>
          </a:p>
        </p:txBody>
      </p:sp>
    </p:spTree>
    <p:extLst>
      <p:ext uri="{BB962C8B-B14F-4D97-AF65-F5344CB8AC3E}">
        <p14:creationId xmlns:p14="http://schemas.microsoft.com/office/powerpoint/2010/main" val="3899036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070FAD1-AC8E-2C43-BAAC-E410D05D80F4}"/>
              </a:ext>
            </a:extLst>
          </p:cNvPr>
          <p:cNvPicPr>
            <a:picLocks noChangeAspect="1"/>
          </p:cNvPicPr>
          <p:nvPr/>
        </p:nvPicPr>
        <p:blipFill>
          <a:blip r:embed="rId3"/>
          <a:stretch>
            <a:fillRect/>
          </a:stretch>
        </p:blipFill>
        <p:spPr>
          <a:xfrm>
            <a:off x="1659554" y="2643506"/>
            <a:ext cx="8450580" cy="4084320"/>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Use LB rules to configure Generic Persistence</a:t>
            </a:r>
          </a:p>
          <a:p>
            <a:pPr lvl="1"/>
            <a:r>
              <a:rPr lang="en-US" dirty="0"/>
              <a:t>Under Networking – Load Balancing – Virtual Servers </a:t>
            </a:r>
          </a:p>
          <a:p>
            <a:pPr lvl="2"/>
            <a:r>
              <a:rPr lang="en-US" dirty="0"/>
              <a:t>Add Request Forwarding Phase</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Persistence - Generic Persistence </a:t>
            </a:r>
            <a:r>
              <a:rPr lang="en-US" i="1" dirty="0"/>
              <a:t>on XFF </a:t>
            </a:r>
            <a:r>
              <a:rPr lang="en-US" dirty="0"/>
              <a:t>(other)</a:t>
            </a:r>
          </a:p>
        </p:txBody>
      </p:sp>
      <p:sp>
        <p:nvSpPr>
          <p:cNvPr id="34" name="Rectangle 33">
            <a:extLst>
              <a:ext uri="{FF2B5EF4-FFF2-40B4-BE49-F238E27FC236}">
                <a16:creationId xmlns:a16="http://schemas.microsoft.com/office/drawing/2014/main" id="{DAA1C4E6-0D92-425B-AF58-196B5F0777C2}"/>
              </a:ext>
            </a:extLst>
          </p:cNvPr>
          <p:cNvSpPr/>
          <p:nvPr/>
        </p:nvSpPr>
        <p:spPr>
          <a:xfrm>
            <a:off x="6793455" y="130174"/>
            <a:ext cx="5131753" cy="2534077"/>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9" name="Picture 8">
            <a:extLst>
              <a:ext uri="{FF2B5EF4-FFF2-40B4-BE49-F238E27FC236}">
                <a16:creationId xmlns:a16="http://schemas.microsoft.com/office/drawing/2014/main" id="{9A6F07AE-40C1-8C4B-9A0B-C52EAB688DDF}"/>
              </a:ext>
            </a:extLst>
          </p:cNvPr>
          <p:cNvPicPr>
            <a:picLocks noChangeAspect="1"/>
          </p:cNvPicPr>
          <p:nvPr/>
        </p:nvPicPr>
        <p:blipFill>
          <a:blip r:embed="rId4"/>
          <a:stretch>
            <a:fillRect/>
          </a:stretch>
        </p:blipFill>
        <p:spPr>
          <a:xfrm>
            <a:off x="6999596" y="128376"/>
            <a:ext cx="4837430" cy="2517775"/>
          </a:xfrm>
          <a:prstGeom prst="rect">
            <a:avLst/>
          </a:prstGeom>
        </p:spPr>
      </p:pic>
      <p:sp>
        <p:nvSpPr>
          <p:cNvPr id="19" name="TextBox 18">
            <a:extLst>
              <a:ext uri="{FF2B5EF4-FFF2-40B4-BE49-F238E27FC236}">
                <a16:creationId xmlns:a16="http://schemas.microsoft.com/office/drawing/2014/main" id="{C50704C2-7A5A-C648-B4DA-C7E336CC5D38}"/>
              </a:ext>
            </a:extLst>
          </p:cNvPr>
          <p:cNvSpPr txBox="1"/>
          <p:nvPr/>
        </p:nvSpPr>
        <p:spPr>
          <a:xfrm>
            <a:off x="3937650" y="2656099"/>
            <a:ext cx="2608084" cy="461665"/>
          </a:xfrm>
          <a:prstGeom prst="rect">
            <a:avLst/>
          </a:prstGeom>
          <a:solidFill>
            <a:schemeClr val="bg1">
              <a:alpha val="90000"/>
            </a:schemeClr>
          </a:solidFill>
          <a:ln w="28575">
            <a:solidFill>
              <a:srgbClr val="FF0000"/>
            </a:solidFill>
          </a:ln>
        </p:spPr>
        <p:txBody>
          <a:bodyPr wrap="square" rtlCol="0">
            <a:spAutoFit/>
          </a:bodyPr>
          <a:lstStyle/>
          <a:p>
            <a:pPr lvl="0" algn="ctr">
              <a:defRPr/>
            </a:pPr>
            <a:r>
              <a:rPr lang="en-US" sz="1200" dirty="0">
                <a:solidFill>
                  <a:schemeClr val="tx2"/>
                </a:solidFill>
                <a:latin typeface="Calibri" panose="020F0502020204030204" pitchFamily="34" charset="0"/>
              </a:rPr>
              <a:t>Example for Generic Persistence based on X-Forwarded-For header</a:t>
            </a:r>
          </a:p>
        </p:txBody>
      </p:sp>
      <p:sp>
        <p:nvSpPr>
          <p:cNvPr id="30" name="TextBox 29">
            <a:extLst>
              <a:ext uri="{FF2B5EF4-FFF2-40B4-BE49-F238E27FC236}">
                <a16:creationId xmlns:a16="http://schemas.microsoft.com/office/drawing/2014/main" id="{91D1AEB7-CD03-E142-A8FA-F2AC4A70C020}"/>
              </a:ext>
            </a:extLst>
          </p:cNvPr>
          <p:cNvSpPr txBox="1"/>
          <p:nvPr/>
        </p:nvSpPr>
        <p:spPr>
          <a:xfrm>
            <a:off x="9046786" y="4727250"/>
            <a:ext cx="3052450" cy="400110"/>
          </a:xfrm>
          <a:prstGeom prst="rect">
            <a:avLst/>
          </a:prstGeom>
          <a:solidFill>
            <a:schemeClr val="bg1">
              <a:alpha val="90000"/>
            </a:schemeClr>
          </a:solidFill>
          <a:ln w="28575">
            <a:solidFill>
              <a:srgbClr val="FF0000"/>
            </a:solidFill>
          </a:ln>
        </p:spPr>
        <p:txBody>
          <a:bodyPr wrap="square" rtlCol="0" anchor="t">
            <a:spAutoFit/>
          </a:bodyPr>
          <a:lstStyle/>
          <a:p>
            <a:pPr lvl="0">
              <a:defRPr/>
            </a:pPr>
            <a:r>
              <a:rPr lang="en-US" sz="1000" dirty="0">
                <a:solidFill>
                  <a:schemeClr val="tx2"/>
                </a:solidFill>
                <a:latin typeface="Calibri" panose="020F0502020204030204" pitchFamily="34" charset="0"/>
              </a:rPr>
              <a:t>Enable Generic Persistence based on the Header X-Forwarded-For (variable “</a:t>
            </a:r>
            <a:r>
              <a:rPr lang="en-US" sz="1000" dirty="0" err="1">
                <a:solidFill>
                  <a:schemeClr val="tx2"/>
                </a:solidFill>
                <a:latin typeface="Calibri" panose="020F0502020204030204" pitchFamily="34" charset="0"/>
              </a:rPr>
              <a:t>xff</a:t>
            </a:r>
            <a:r>
              <a:rPr lang="en-US" sz="1000" dirty="0">
                <a:solidFill>
                  <a:schemeClr val="tx2"/>
                </a:solidFill>
                <a:latin typeface="Calibri" panose="020F0502020204030204" pitchFamily="34" charset="0"/>
              </a:rPr>
              <a:t>”)</a:t>
            </a:r>
          </a:p>
        </p:txBody>
      </p:sp>
      <p:cxnSp>
        <p:nvCxnSpPr>
          <p:cNvPr id="31" name="Straight Arrow Connector 30">
            <a:extLst>
              <a:ext uri="{FF2B5EF4-FFF2-40B4-BE49-F238E27FC236}">
                <a16:creationId xmlns:a16="http://schemas.microsoft.com/office/drawing/2014/main" id="{1146B655-8F5D-F941-8E36-CC135FD35D5E}"/>
              </a:ext>
            </a:extLst>
          </p:cNvPr>
          <p:cNvCxnSpPr>
            <a:cxnSpLocks/>
            <a:stCxn id="30" idx="1"/>
          </p:cNvCxnSpPr>
          <p:nvPr/>
        </p:nvCxnSpPr>
        <p:spPr bwMode="gray">
          <a:xfrm flipH="1">
            <a:off x="8492830" y="4927305"/>
            <a:ext cx="553956" cy="563249"/>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A4C7F6CF-CA6D-D64D-B5CA-730A221B0586}"/>
              </a:ext>
            </a:extLst>
          </p:cNvPr>
          <p:cNvSpPr txBox="1"/>
          <p:nvPr/>
        </p:nvSpPr>
        <p:spPr>
          <a:xfrm>
            <a:off x="9046786" y="6174399"/>
            <a:ext cx="3052450" cy="553998"/>
          </a:xfrm>
          <a:prstGeom prst="rect">
            <a:avLst/>
          </a:prstGeom>
          <a:solidFill>
            <a:schemeClr val="bg1">
              <a:alpha val="90000"/>
            </a:schemeClr>
          </a:solidFill>
          <a:ln w="28575">
            <a:solidFill>
              <a:srgbClr val="FF0000"/>
            </a:solidFill>
          </a:ln>
        </p:spPr>
        <p:txBody>
          <a:bodyPr wrap="square" rtlCol="0" anchor="ctr">
            <a:spAutoFit/>
          </a:bodyPr>
          <a:lstStyle/>
          <a:p>
            <a:pPr lvl="0">
              <a:defRPr/>
            </a:pPr>
            <a:r>
              <a:rPr lang="en-US" sz="1000" dirty="0">
                <a:solidFill>
                  <a:schemeClr val="tx2"/>
                </a:solidFill>
                <a:latin typeface="Calibri" panose="020F0502020204030204" pitchFamily="34" charset="0"/>
              </a:rPr>
              <a:t>“Hash Variable” has to be used if the Variable is very long, as NSX-T Generic Persistence stores only its first 64 characters.</a:t>
            </a:r>
          </a:p>
        </p:txBody>
      </p:sp>
      <p:cxnSp>
        <p:nvCxnSpPr>
          <p:cNvPr id="33" name="Straight Arrow Connector 32">
            <a:extLst>
              <a:ext uri="{FF2B5EF4-FFF2-40B4-BE49-F238E27FC236}">
                <a16:creationId xmlns:a16="http://schemas.microsoft.com/office/drawing/2014/main" id="{4DF197AF-2543-7748-9E3F-6A67013966AB}"/>
              </a:ext>
            </a:extLst>
          </p:cNvPr>
          <p:cNvCxnSpPr>
            <a:cxnSpLocks/>
            <a:stCxn id="32" idx="1"/>
          </p:cNvCxnSpPr>
          <p:nvPr/>
        </p:nvCxnSpPr>
        <p:spPr bwMode="gray">
          <a:xfrm flipH="1" flipV="1">
            <a:off x="8492830" y="6347790"/>
            <a:ext cx="553956" cy="10360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B01B61E8-802B-E148-B3F4-356ECA5C2E24}"/>
              </a:ext>
            </a:extLst>
          </p:cNvPr>
          <p:cNvSpPr txBox="1"/>
          <p:nvPr/>
        </p:nvSpPr>
        <p:spPr>
          <a:xfrm>
            <a:off x="475136" y="4907642"/>
            <a:ext cx="2297151" cy="707886"/>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Enforce Generic Persistence only if Header X-Forwarded-For.</a:t>
            </a:r>
          </a:p>
          <a:p>
            <a:pPr lvl="0">
              <a:defRPr/>
            </a:pPr>
            <a:r>
              <a:rPr lang="en-US" sz="1000" dirty="0">
                <a:solidFill>
                  <a:schemeClr val="tx2"/>
                </a:solidFill>
                <a:latin typeface="Calibri" panose="020F0502020204030204" pitchFamily="34" charset="0"/>
              </a:rPr>
              <a:t>And create a variable “</a:t>
            </a:r>
            <a:r>
              <a:rPr lang="en-US" sz="1000" dirty="0" err="1">
                <a:solidFill>
                  <a:schemeClr val="tx2"/>
                </a:solidFill>
                <a:latin typeface="Calibri" panose="020F0502020204030204" pitchFamily="34" charset="0"/>
              </a:rPr>
              <a:t>xff</a:t>
            </a:r>
            <a:r>
              <a:rPr lang="en-US" sz="1000" dirty="0">
                <a:solidFill>
                  <a:schemeClr val="tx2"/>
                </a:solidFill>
                <a:latin typeface="Calibri" panose="020F0502020204030204" pitchFamily="34" charset="0"/>
              </a:rPr>
              <a:t>” with the value of the X-Forwarded-For.</a:t>
            </a:r>
          </a:p>
        </p:txBody>
      </p:sp>
      <p:cxnSp>
        <p:nvCxnSpPr>
          <p:cNvPr id="36" name="Straight Arrow Connector 35">
            <a:extLst>
              <a:ext uri="{FF2B5EF4-FFF2-40B4-BE49-F238E27FC236}">
                <a16:creationId xmlns:a16="http://schemas.microsoft.com/office/drawing/2014/main" id="{395FD3F3-1E27-C14A-B745-59988AA21293}"/>
              </a:ext>
            </a:extLst>
          </p:cNvPr>
          <p:cNvCxnSpPr>
            <a:cxnSpLocks/>
            <a:stCxn id="35" idx="3"/>
          </p:cNvCxnSpPr>
          <p:nvPr/>
        </p:nvCxnSpPr>
        <p:spPr bwMode="gray">
          <a:xfrm>
            <a:off x="2772287" y="5261585"/>
            <a:ext cx="481671" cy="267756"/>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2857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7758260" cy="4572000"/>
          </a:xfrm>
        </p:spPr>
        <p:txBody>
          <a:bodyPr/>
          <a:lstStyle/>
          <a:p>
            <a:r>
              <a:rPr lang="en-US" dirty="0"/>
              <a:t>Configure</a:t>
            </a:r>
          </a:p>
          <a:p>
            <a:pPr lvl="1"/>
            <a:r>
              <a:rPr lang="en-US" dirty="0"/>
              <a:t>Load Balancer (see section below "Load Balancer Deployment"</a:t>
            </a:r>
            <a:r>
              <a:rPr lang="en-US" dirty="0">
                <a:solidFill>
                  <a:schemeClr val="tx1"/>
                </a:solidFill>
              </a:rPr>
              <a:t>)</a:t>
            </a:r>
            <a:endParaRPr lang="en-US" dirty="0"/>
          </a:p>
          <a:p>
            <a:pPr lvl="1"/>
            <a:r>
              <a:rPr lang="en-US" dirty="0"/>
              <a:t>Monitor (see section "</a:t>
            </a:r>
            <a:r>
              <a:rPr lang="en-US" dirty="0">
                <a:solidFill>
                  <a:schemeClr val="tx1"/>
                </a:solidFill>
              </a:rPr>
              <a:t>Monitors and Server Pools")</a:t>
            </a:r>
            <a:endParaRPr lang="en-US" dirty="0"/>
          </a:p>
          <a:p>
            <a:pPr lvl="1"/>
            <a:r>
              <a:rPr lang="en-US" dirty="0"/>
              <a:t>Pool (see section "</a:t>
            </a:r>
            <a:r>
              <a:rPr lang="en-US" dirty="0">
                <a:solidFill>
                  <a:schemeClr val="tx1"/>
                </a:solidFill>
              </a:rPr>
              <a:t>Monitors and Server Pools")</a:t>
            </a:r>
            <a:endParaRPr lang="en-US" dirty="0"/>
          </a:p>
          <a:p>
            <a:pPr lvl="1"/>
            <a:r>
              <a:rPr lang="en-US" dirty="0"/>
              <a:t>Virtual Servers (see section " Layer4 VIP, </a:t>
            </a:r>
            <a:r>
              <a:rPr lang="en-US" dirty="0">
                <a:solidFill>
                  <a:schemeClr val="tx1"/>
                </a:solidFill>
              </a:rPr>
              <a:t>"</a:t>
            </a:r>
            <a:r>
              <a:rPr lang="en-US" dirty="0"/>
              <a:t> Layer7 HTTP VIP", and " Layer7 HTTP VIP"</a:t>
            </a:r>
            <a:r>
              <a:rPr lang="en-US" dirty="0">
                <a:solidFill>
                  <a:schemeClr val="tx1"/>
                </a:solidFill>
              </a:rPr>
              <a:t>)</a:t>
            </a:r>
            <a:endParaRPr lang="en-US" dirty="0"/>
          </a:p>
          <a:p>
            <a:pPr lvl="1"/>
            <a:endParaRPr lang="en-US" dirty="0"/>
          </a:p>
          <a:p>
            <a:pPr lvl="1"/>
            <a:endParaRPr lang="en-US" dirty="0"/>
          </a:p>
          <a:p>
            <a:pPr lvl="1"/>
            <a:endParaRPr lang="en-US" dirty="0"/>
          </a:p>
          <a:p>
            <a:pPr lvl="1"/>
            <a:endParaRPr lang="en-US" dirty="0"/>
          </a:p>
          <a:p>
            <a:pPr lvl="1"/>
            <a:endParaRPr lang="en-US" dirty="0"/>
          </a:p>
          <a:p>
            <a:pPr lvl="2"/>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Configuration Steps (3/3)</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InLine and LB OneArm Deployment</a:t>
            </a:r>
          </a:p>
        </p:txBody>
      </p:sp>
      <p:sp>
        <p:nvSpPr>
          <p:cNvPr id="8" name="Rectangle 7">
            <a:extLst>
              <a:ext uri="{FF2B5EF4-FFF2-40B4-BE49-F238E27FC236}">
                <a16:creationId xmlns:a16="http://schemas.microsoft.com/office/drawing/2014/main" id="{B2E3D957-8BDE-4273-A8FC-8489DBAA793F}"/>
              </a:ext>
            </a:extLst>
          </p:cNvPr>
          <p:cNvSpPr/>
          <p:nvPr/>
        </p:nvSpPr>
        <p:spPr>
          <a:xfrm>
            <a:off x="8528179" y="130174"/>
            <a:ext cx="3374895" cy="3871205"/>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9" name="Picture 8">
            <a:extLst>
              <a:ext uri="{FF2B5EF4-FFF2-40B4-BE49-F238E27FC236}">
                <a16:creationId xmlns:a16="http://schemas.microsoft.com/office/drawing/2014/main" id="{62BAEC98-5C53-4F47-9CA5-E9B17A792313}"/>
              </a:ext>
            </a:extLst>
          </p:cNvPr>
          <p:cNvPicPr>
            <a:picLocks noChangeAspect="1"/>
          </p:cNvPicPr>
          <p:nvPr/>
        </p:nvPicPr>
        <p:blipFill>
          <a:blip r:embed="rId2"/>
          <a:stretch>
            <a:fillRect/>
          </a:stretch>
        </p:blipFill>
        <p:spPr>
          <a:xfrm>
            <a:off x="8636735" y="2093822"/>
            <a:ext cx="3004369" cy="1792379"/>
          </a:xfrm>
          <a:prstGeom prst="rect">
            <a:avLst/>
          </a:prstGeom>
        </p:spPr>
      </p:pic>
      <p:pic>
        <p:nvPicPr>
          <p:cNvPr id="10" name="Picture 9">
            <a:extLst>
              <a:ext uri="{FF2B5EF4-FFF2-40B4-BE49-F238E27FC236}">
                <a16:creationId xmlns:a16="http://schemas.microsoft.com/office/drawing/2014/main" id="{7E8EE0B7-3413-4DDE-83F1-32BC0D8CB014}"/>
              </a:ext>
            </a:extLst>
          </p:cNvPr>
          <p:cNvPicPr>
            <a:picLocks noChangeAspect="1"/>
          </p:cNvPicPr>
          <p:nvPr/>
        </p:nvPicPr>
        <p:blipFill>
          <a:blip r:embed="rId3"/>
          <a:stretch>
            <a:fillRect/>
          </a:stretch>
        </p:blipFill>
        <p:spPr>
          <a:xfrm>
            <a:off x="8829385" y="184110"/>
            <a:ext cx="2811719" cy="1750923"/>
          </a:xfrm>
          <a:prstGeom prst="rect">
            <a:avLst/>
          </a:prstGeom>
        </p:spPr>
      </p:pic>
      <p:cxnSp>
        <p:nvCxnSpPr>
          <p:cNvPr id="11" name="Straight Connector 10">
            <a:extLst>
              <a:ext uri="{FF2B5EF4-FFF2-40B4-BE49-F238E27FC236}">
                <a16:creationId xmlns:a16="http://schemas.microsoft.com/office/drawing/2014/main" id="{70D68B4C-3B80-4E22-B359-3E49C0F7BC43}"/>
              </a:ext>
            </a:extLst>
          </p:cNvPr>
          <p:cNvCxnSpPr>
            <a:cxnSpLocks/>
            <a:stCxn id="8" idx="3"/>
            <a:endCxn id="8" idx="1"/>
          </p:cNvCxnSpPr>
          <p:nvPr/>
        </p:nvCxnSpPr>
        <p:spPr bwMode="gray">
          <a:xfrm flipH="1">
            <a:off x="8528179" y="2065777"/>
            <a:ext cx="3374895" cy="0"/>
          </a:xfrm>
          <a:prstGeom prst="line">
            <a:avLst/>
          </a:prstGeom>
          <a:ln w="19050">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1825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Client request is load balanced to Pool Member with extra HTTP Headers:</a:t>
            </a:r>
          </a:p>
          <a:p>
            <a:pPr marL="285750" indent="-285750">
              <a:spcBef>
                <a:spcPts val="0"/>
              </a:spcBef>
              <a:buFont typeface="Arial" panose="020B0604020202020204" pitchFamily="34" charset="0"/>
              <a:buChar char="•"/>
            </a:pPr>
            <a:r>
              <a:rPr lang="en-US" sz="1600" dirty="0"/>
              <a:t>X-Forwarded-For</a:t>
            </a:r>
          </a:p>
          <a:p>
            <a:pPr marL="742950" lvl="1" indent="-285750">
              <a:spcBef>
                <a:spcPts val="0"/>
              </a:spcBef>
            </a:pPr>
            <a:r>
              <a:rPr lang="en-US" sz="1400" dirty="0"/>
              <a:t>Value= Client IP@</a:t>
            </a:r>
          </a:p>
          <a:p>
            <a:pPr marL="285750" indent="-285750">
              <a:spcBef>
                <a:spcPts val="0"/>
              </a:spcBef>
              <a:buFont typeface="Arial" panose="020B0604020202020204" pitchFamily="34" charset="0"/>
              <a:buChar char="•"/>
            </a:pPr>
            <a:r>
              <a:rPr lang="en-US" sz="1600" dirty="0"/>
              <a:t>X-Forwarded-Proto</a:t>
            </a:r>
          </a:p>
          <a:p>
            <a:pPr marL="742950" lvl="1" indent="-285750">
              <a:spcBef>
                <a:spcPts val="0"/>
              </a:spcBef>
            </a:pPr>
            <a:r>
              <a:rPr lang="en-US" sz="1400" dirty="0"/>
              <a:t>Value= http | https </a:t>
            </a:r>
            <a:r>
              <a:rPr lang="en-US" sz="1200" i="1" dirty="0"/>
              <a:t>(based VIP listening on http or https)</a:t>
            </a:r>
            <a:endParaRPr lang="en-US" sz="1400" i="1" dirty="0"/>
          </a:p>
          <a:p>
            <a:pPr marL="285750" indent="-285750">
              <a:spcBef>
                <a:spcPts val="0"/>
              </a:spcBef>
              <a:buFont typeface="Arial" panose="020B0604020202020204" pitchFamily="34" charset="0"/>
              <a:buChar char="•"/>
            </a:pPr>
            <a:r>
              <a:rPr lang="en-US" sz="1600" dirty="0"/>
              <a:t>X-Forwarded-Port</a:t>
            </a:r>
          </a:p>
          <a:p>
            <a:pPr marL="742950" lvl="1" indent="-285750">
              <a:spcBef>
                <a:spcPts val="0"/>
              </a:spcBef>
            </a:pPr>
            <a:r>
              <a:rPr lang="en-US" sz="1400" dirty="0"/>
              <a:t>Value= VIP port</a:t>
            </a:r>
          </a:p>
          <a:p>
            <a:pPr>
              <a:spcBef>
                <a:spcPts val="0"/>
              </a:spcBef>
              <a:buNone/>
            </a:pPr>
            <a:endParaRPr lang="en-US" sz="1600" dirty="0"/>
          </a:p>
          <a:p>
            <a:pPr>
              <a:spcBef>
                <a:spcPts val="0"/>
              </a:spcBef>
              <a:buNone/>
            </a:pPr>
            <a:endParaRPr lang="en-US" sz="1600" dirty="0"/>
          </a:p>
          <a:p>
            <a:pPr>
              <a:spcBef>
                <a:spcPts val="0"/>
              </a:spcBef>
              <a:buNone/>
            </a:pPr>
            <a:r>
              <a:rPr lang="en-US" sz="1200" i="1" dirty="0"/>
              <a:t>Note:</a:t>
            </a:r>
          </a:p>
          <a:p>
            <a:pPr>
              <a:spcBef>
                <a:spcPts val="0"/>
              </a:spcBef>
              <a:buNone/>
            </a:pPr>
            <a:r>
              <a:rPr lang="en-US" sz="1200" i="1" dirty="0"/>
              <a:t>Web servers may need information, such as client IP@, for logging or other purposes.</a:t>
            </a:r>
          </a:p>
          <a:p>
            <a:pPr>
              <a:spcBef>
                <a:spcPts val="0"/>
              </a:spcBef>
              <a:buNone/>
            </a:pPr>
            <a:r>
              <a:rPr lang="en-US" sz="1200" i="1" dirty="0"/>
              <a:t>In case of LB-NAT configuration on the Pool, Web servers will see the LB-NAT IP address in the source IP. However configuring the web servers to look at those HTTP headers, they can still retrieve the real Client IP information.</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X-Forwarded-For header (1/2)</a:t>
            </a:r>
          </a:p>
        </p:txBody>
      </p:sp>
      <p:cxnSp>
        <p:nvCxnSpPr>
          <p:cNvPr id="42" name="Straight Connector 41">
            <a:extLst>
              <a:ext uri="{FF2B5EF4-FFF2-40B4-BE49-F238E27FC236}">
                <a16:creationId xmlns:a16="http://schemas.microsoft.com/office/drawing/2014/main" id="{6F419DA9-0F4D-41C2-B8CE-B69F914A83A5}"/>
              </a:ext>
            </a:extLst>
          </p:cNvPr>
          <p:cNvCxnSpPr>
            <a:cxnSpLocks/>
            <a:stCxn id="57" idx="3"/>
          </p:cNvCxnSpPr>
          <p:nvPr/>
        </p:nvCxnSpPr>
        <p:spPr>
          <a:xfrm>
            <a:off x="3937311" y="3247197"/>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0114F0BE-2A21-4A55-8621-8AE79117EBB5}"/>
              </a:ext>
            </a:extLst>
          </p:cNvPr>
          <p:cNvGrpSpPr/>
          <p:nvPr/>
        </p:nvGrpSpPr>
        <p:grpSpPr>
          <a:xfrm>
            <a:off x="3335063" y="2809412"/>
            <a:ext cx="754767" cy="739029"/>
            <a:chOff x="4317796" y="4561028"/>
            <a:chExt cx="754767" cy="739029"/>
          </a:xfrm>
        </p:grpSpPr>
        <p:grpSp>
          <p:nvGrpSpPr>
            <p:cNvPr id="44" name="Group 43">
              <a:extLst>
                <a:ext uri="{FF2B5EF4-FFF2-40B4-BE49-F238E27FC236}">
                  <a16:creationId xmlns:a16="http://schemas.microsoft.com/office/drawing/2014/main" id="{84C89175-437A-42F6-A97B-35101FCBAF59}"/>
                </a:ext>
              </a:extLst>
            </p:cNvPr>
            <p:cNvGrpSpPr/>
            <p:nvPr/>
          </p:nvGrpSpPr>
          <p:grpSpPr>
            <a:xfrm>
              <a:off x="4317796" y="4697569"/>
              <a:ext cx="602248" cy="602488"/>
              <a:chOff x="7736620" y="7009631"/>
              <a:chExt cx="4501800" cy="4503600"/>
            </a:xfrm>
            <a:solidFill>
              <a:schemeClr val="accent1"/>
            </a:solidFill>
          </p:grpSpPr>
          <p:sp>
            <p:nvSpPr>
              <p:cNvPr id="57" name="Freeform: Shape 1">
                <a:extLst>
                  <a:ext uri="{FF2B5EF4-FFF2-40B4-BE49-F238E27FC236}">
                    <a16:creationId xmlns:a16="http://schemas.microsoft.com/office/drawing/2014/main" id="{861D7060-6177-4A70-8A47-83684583A186}"/>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58" name="Freeform: Shape 2">
                <a:extLst>
                  <a:ext uri="{FF2B5EF4-FFF2-40B4-BE49-F238E27FC236}">
                    <a16:creationId xmlns:a16="http://schemas.microsoft.com/office/drawing/2014/main" id="{3C076AD9-76BC-42FA-839F-91664E0BCEE2}"/>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59" name="Freeform: Shape 3">
                <a:extLst>
                  <a:ext uri="{FF2B5EF4-FFF2-40B4-BE49-F238E27FC236}">
                    <a16:creationId xmlns:a16="http://schemas.microsoft.com/office/drawing/2014/main" id="{8F66C9A3-6AED-44E7-AD7E-CDA7D4FF227C}"/>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0" name="Freeform: Shape 4">
                <a:extLst>
                  <a:ext uri="{FF2B5EF4-FFF2-40B4-BE49-F238E27FC236}">
                    <a16:creationId xmlns:a16="http://schemas.microsoft.com/office/drawing/2014/main" id="{2B8C762C-DCE8-4DF3-82EE-3B8B2200D2FC}"/>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1" name="Freeform: Shape 5">
                <a:extLst>
                  <a:ext uri="{FF2B5EF4-FFF2-40B4-BE49-F238E27FC236}">
                    <a16:creationId xmlns:a16="http://schemas.microsoft.com/office/drawing/2014/main" id="{2A397788-E171-4CCF-9705-A3BDDE3F960B}"/>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45" name="Group 44">
              <a:extLst>
                <a:ext uri="{FF2B5EF4-FFF2-40B4-BE49-F238E27FC236}">
                  <a16:creationId xmlns:a16="http://schemas.microsoft.com/office/drawing/2014/main" id="{7C0AD528-F9E8-4AC1-A851-CD4B83CC2744}"/>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46" name="Freeform 1">
                <a:extLst>
                  <a:ext uri="{FF2B5EF4-FFF2-40B4-BE49-F238E27FC236}">
                    <a16:creationId xmlns:a16="http://schemas.microsoft.com/office/drawing/2014/main" id="{1E4BE781-6A21-4B6C-82C0-CE97785859A0}"/>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47" name="Freeform 2">
                <a:extLst>
                  <a:ext uri="{FF2B5EF4-FFF2-40B4-BE49-F238E27FC236}">
                    <a16:creationId xmlns:a16="http://schemas.microsoft.com/office/drawing/2014/main" id="{86B3B900-6120-47EA-9E4E-A5A0D6AA1612}"/>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48" name="Freeform 3">
                <a:extLst>
                  <a:ext uri="{FF2B5EF4-FFF2-40B4-BE49-F238E27FC236}">
                    <a16:creationId xmlns:a16="http://schemas.microsoft.com/office/drawing/2014/main" id="{0A4BE936-2E8C-4580-B2A3-33EE4410510C}"/>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49" name="Freeform 4">
                <a:extLst>
                  <a:ext uri="{FF2B5EF4-FFF2-40B4-BE49-F238E27FC236}">
                    <a16:creationId xmlns:a16="http://schemas.microsoft.com/office/drawing/2014/main" id="{20098C63-9248-4489-8C19-1D34CE2993C6}"/>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0" name="Freeform 5">
                <a:extLst>
                  <a:ext uri="{FF2B5EF4-FFF2-40B4-BE49-F238E27FC236}">
                    <a16:creationId xmlns:a16="http://schemas.microsoft.com/office/drawing/2014/main" id="{88D3A7B4-E993-4ED0-AE72-B15428E8C60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1" name="Freeform 6">
                <a:extLst>
                  <a:ext uri="{FF2B5EF4-FFF2-40B4-BE49-F238E27FC236}">
                    <a16:creationId xmlns:a16="http://schemas.microsoft.com/office/drawing/2014/main" id="{B2CD3F41-41A3-4188-A549-27DF014E0D5B}"/>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2" name="Freeform 7">
                <a:extLst>
                  <a:ext uri="{FF2B5EF4-FFF2-40B4-BE49-F238E27FC236}">
                    <a16:creationId xmlns:a16="http://schemas.microsoft.com/office/drawing/2014/main" id="{8B651E29-3013-4C92-B61B-0DFE29C5E097}"/>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3" name="Freeform 8">
                <a:extLst>
                  <a:ext uri="{FF2B5EF4-FFF2-40B4-BE49-F238E27FC236}">
                    <a16:creationId xmlns:a16="http://schemas.microsoft.com/office/drawing/2014/main" id="{82B25B10-06D5-4138-AC62-7CF9A3B7DCE2}"/>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4" name="Freeform 9">
                <a:extLst>
                  <a:ext uri="{FF2B5EF4-FFF2-40B4-BE49-F238E27FC236}">
                    <a16:creationId xmlns:a16="http://schemas.microsoft.com/office/drawing/2014/main" id="{4749A26F-4BB0-4381-8F7E-E155C58DC274}"/>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5" name="Freeform 10">
                <a:extLst>
                  <a:ext uri="{FF2B5EF4-FFF2-40B4-BE49-F238E27FC236}">
                    <a16:creationId xmlns:a16="http://schemas.microsoft.com/office/drawing/2014/main" id="{1F058BCB-1E3D-4AD0-BEE7-8AF2202B3E3F}"/>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6" name="Freeform 11">
                <a:extLst>
                  <a:ext uri="{FF2B5EF4-FFF2-40B4-BE49-F238E27FC236}">
                    <a16:creationId xmlns:a16="http://schemas.microsoft.com/office/drawing/2014/main" id="{D1D8C3C8-4428-4933-84A4-5A68FEC1997F}"/>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62" name="Straight Connector 61">
            <a:extLst>
              <a:ext uri="{FF2B5EF4-FFF2-40B4-BE49-F238E27FC236}">
                <a16:creationId xmlns:a16="http://schemas.microsoft.com/office/drawing/2014/main" id="{E5995559-304C-46BE-9170-F6BE16C0671F}"/>
              </a:ext>
            </a:extLst>
          </p:cNvPr>
          <p:cNvCxnSpPr>
            <a:cxnSpLocks/>
          </p:cNvCxnSpPr>
          <p:nvPr/>
        </p:nvCxnSpPr>
        <p:spPr>
          <a:xfrm>
            <a:off x="5689785" y="2481209"/>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4A673A59-2E43-4F4B-B684-9B0D9380661F}"/>
              </a:ext>
            </a:extLst>
          </p:cNvPr>
          <p:cNvCxnSpPr>
            <a:cxnSpLocks/>
            <a:endCxn id="57" idx="1"/>
          </p:cNvCxnSpPr>
          <p:nvPr/>
        </p:nvCxnSpPr>
        <p:spPr>
          <a:xfrm>
            <a:off x="1439903" y="3238386"/>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5F23C37C-9BC0-44A6-BD33-41DD739DB170}"/>
              </a:ext>
            </a:extLst>
          </p:cNvPr>
          <p:cNvSpPr txBox="1"/>
          <p:nvPr/>
        </p:nvSpPr>
        <p:spPr>
          <a:xfrm>
            <a:off x="3164103" y="3537417"/>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grpSp>
        <p:nvGrpSpPr>
          <p:cNvPr id="72" name="Group 71">
            <a:extLst>
              <a:ext uri="{FF2B5EF4-FFF2-40B4-BE49-F238E27FC236}">
                <a16:creationId xmlns:a16="http://schemas.microsoft.com/office/drawing/2014/main" id="{C8FFC92A-418B-4E2E-9BEC-F58193028649}"/>
              </a:ext>
            </a:extLst>
          </p:cNvPr>
          <p:cNvGrpSpPr/>
          <p:nvPr/>
        </p:nvGrpSpPr>
        <p:grpSpPr>
          <a:xfrm>
            <a:off x="547286" y="2458626"/>
            <a:ext cx="621857" cy="1225361"/>
            <a:chOff x="3386589" y="1994436"/>
            <a:chExt cx="621857" cy="1225361"/>
          </a:xfrm>
        </p:grpSpPr>
        <p:grpSp>
          <p:nvGrpSpPr>
            <p:cNvPr id="73" name="Group 72">
              <a:extLst>
                <a:ext uri="{FF2B5EF4-FFF2-40B4-BE49-F238E27FC236}">
                  <a16:creationId xmlns:a16="http://schemas.microsoft.com/office/drawing/2014/main" id="{E4799ECA-29DE-4D01-A4A2-06AA05C81185}"/>
                </a:ext>
              </a:extLst>
            </p:cNvPr>
            <p:cNvGrpSpPr>
              <a:grpSpLocks noChangeAspect="1"/>
            </p:cNvGrpSpPr>
            <p:nvPr/>
          </p:nvGrpSpPr>
          <p:grpSpPr>
            <a:xfrm>
              <a:off x="3386589" y="1994436"/>
              <a:ext cx="618352" cy="573362"/>
              <a:chOff x="21532850" y="-24034750"/>
              <a:chExt cx="24393525" cy="22618700"/>
            </a:xfrm>
          </p:grpSpPr>
          <p:sp>
            <p:nvSpPr>
              <p:cNvPr id="90" name="Oval 42">
                <a:extLst>
                  <a:ext uri="{FF2B5EF4-FFF2-40B4-BE49-F238E27FC236}">
                    <a16:creationId xmlns:a16="http://schemas.microsoft.com/office/drawing/2014/main" id="{60BD3911-66BB-409D-8326-2FB33923FCB1}"/>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 name="Freeform 43">
                <a:extLst>
                  <a:ext uri="{FF2B5EF4-FFF2-40B4-BE49-F238E27FC236}">
                    <a16:creationId xmlns:a16="http://schemas.microsoft.com/office/drawing/2014/main" id="{F6E66448-8FF2-4FF9-A305-05CF96DF1625}"/>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 name="Freeform 44">
                <a:extLst>
                  <a:ext uri="{FF2B5EF4-FFF2-40B4-BE49-F238E27FC236}">
                    <a16:creationId xmlns:a16="http://schemas.microsoft.com/office/drawing/2014/main" id="{EBBC2784-42DF-47C5-84DE-3DDECF571A14}"/>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 name="Freeform 45">
                <a:extLst>
                  <a:ext uri="{FF2B5EF4-FFF2-40B4-BE49-F238E27FC236}">
                    <a16:creationId xmlns:a16="http://schemas.microsoft.com/office/drawing/2014/main" id="{28998327-EAD9-4BB8-BB4F-8A6660D6105F}"/>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1" name="Freeform 46">
                <a:extLst>
                  <a:ext uri="{FF2B5EF4-FFF2-40B4-BE49-F238E27FC236}">
                    <a16:creationId xmlns:a16="http://schemas.microsoft.com/office/drawing/2014/main" id="{D655CE3E-E828-4792-A957-D0C271F18805}"/>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2" name="Oval 47">
                <a:extLst>
                  <a:ext uri="{FF2B5EF4-FFF2-40B4-BE49-F238E27FC236}">
                    <a16:creationId xmlns:a16="http://schemas.microsoft.com/office/drawing/2014/main" id="{FEAC6D13-FA2D-49D8-BB35-21A2FFDBB9F3}"/>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3" name="Freeform 48">
                <a:extLst>
                  <a:ext uri="{FF2B5EF4-FFF2-40B4-BE49-F238E27FC236}">
                    <a16:creationId xmlns:a16="http://schemas.microsoft.com/office/drawing/2014/main" id="{F3FD9B22-968B-42EC-B77F-BE5A19E0A380}"/>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4" name="Freeform 49">
                <a:extLst>
                  <a:ext uri="{FF2B5EF4-FFF2-40B4-BE49-F238E27FC236}">
                    <a16:creationId xmlns:a16="http://schemas.microsoft.com/office/drawing/2014/main" id="{9312D0D7-F7B7-4733-AAD1-57FFC802DA18}"/>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5" name="Freeform 50">
                <a:extLst>
                  <a:ext uri="{FF2B5EF4-FFF2-40B4-BE49-F238E27FC236}">
                    <a16:creationId xmlns:a16="http://schemas.microsoft.com/office/drawing/2014/main" id="{C9845858-B658-4F22-8AE8-D6ED172288EF}"/>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6" name="Freeform 51">
                <a:extLst>
                  <a:ext uri="{FF2B5EF4-FFF2-40B4-BE49-F238E27FC236}">
                    <a16:creationId xmlns:a16="http://schemas.microsoft.com/office/drawing/2014/main" id="{5FE2705E-7A14-4CCE-A341-FC764A047914}"/>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7" name="Oval 52">
                <a:extLst>
                  <a:ext uri="{FF2B5EF4-FFF2-40B4-BE49-F238E27FC236}">
                    <a16:creationId xmlns:a16="http://schemas.microsoft.com/office/drawing/2014/main" id="{7228446E-F460-49F4-A606-41FB1C7B2E7F}"/>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8" name="Freeform 53">
                <a:extLst>
                  <a:ext uri="{FF2B5EF4-FFF2-40B4-BE49-F238E27FC236}">
                    <a16:creationId xmlns:a16="http://schemas.microsoft.com/office/drawing/2014/main" id="{4BD58244-5FAA-4609-836F-AFEA6C1B49C5}"/>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9" name="Freeform 54">
                <a:extLst>
                  <a:ext uri="{FF2B5EF4-FFF2-40B4-BE49-F238E27FC236}">
                    <a16:creationId xmlns:a16="http://schemas.microsoft.com/office/drawing/2014/main" id="{8EEDBEED-6CEF-4411-B3EC-4FE871C1C1F1}"/>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0" name="Freeform 55">
                <a:extLst>
                  <a:ext uri="{FF2B5EF4-FFF2-40B4-BE49-F238E27FC236}">
                    <a16:creationId xmlns:a16="http://schemas.microsoft.com/office/drawing/2014/main" id="{8F1C1C5A-141A-49C7-809B-287A168CC5D6}"/>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1" name="Freeform 56">
                <a:extLst>
                  <a:ext uri="{FF2B5EF4-FFF2-40B4-BE49-F238E27FC236}">
                    <a16:creationId xmlns:a16="http://schemas.microsoft.com/office/drawing/2014/main" id="{CBF26CA3-E2E6-4230-A77B-2E2B0675FB54}"/>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74" name="Group 73">
              <a:extLst>
                <a:ext uri="{FF2B5EF4-FFF2-40B4-BE49-F238E27FC236}">
                  <a16:creationId xmlns:a16="http://schemas.microsoft.com/office/drawing/2014/main" id="{6561760C-B597-451D-BF40-9D2FC02CCCCE}"/>
                </a:ext>
              </a:extLst>
            </p:cNvPr>
            <p:cNvGrpSpPr>
              <a:grpSpLocks noChangeAspect="1"/>
            </p:cNvGrpSpPr>
            <p:nvPr/>
          </p:nvGrpSpPr>
          <p:grpSpPr>
            <a:xfrm>
              <a:off x="3390094" y="2646435"/>
              <a:ext cx="618352" cy="573362"/>
              <a:chOff x="21532850" y="-24034750"/>
              <a:chExt cx="24393525" cy="22618700"/>
            </a:xfrm>
          </p:grpSpPr>
          <p:sp>
            <p:nvSpPr>
              <p:cNvPr id="75" name="Oval 42">
                <a:extLst>
                  <a:ext uri="{FF2B5EF4-FFF2-40B4-BE49-F238E27FC236}">
                    <a16:creationId xmlns:a16="http://schemas.microsoft.com/office/drawing/2014/main" id="{50F276A9-E720-4CE9-A2B3-DA83F6D4C7F8}"/>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6" name="Freeform 43">
                <a:extLst>
                  <a:ext uri="{FF2B5EF4-FFF2-40B4-BE49-F238E27FC236}">
                    <a16:creationId xmlns:a16="http://schemas.microsoft.com/office/drawing/2014/main" id="{B8B7DC71-3231-449E-B307-8AE7E1AC5388}"/>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7" name="Freeform 44">
                <a:extLst>
                  <a:ext uri="{FF2B5EF4-FFF2-40B4-BE49-F238E27FC236}">
                    <a16:creationId xmlns:a16="http://schemas.microsoft.com/office/drawing/2014/main" id="{2B0BFE19-A9FD-425A-A016-CD210D9B62CC}"/>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8" name="Freeform 45">
                <a:extLst>
                  <a:ext uri="{FF2B5EF4-FFF2-40B4-BE49-F238E27FC236}">
                    <a16:creationId xmlns:a16="http://schemas.microsoft.com/office/drawing/2014/main" id="{84EAA5FC-419C-49CC-ABD9-6F3F08C60B63}"/>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9" name="Freeform 46">
                <a:extLst>
                  <a:ext uri="{FF2B5EF4-FFF2-40B4-BE49-F238E27FC236}">
                    <a16:creationId xmlns:a16="http://schemas.microsoft.com/office/drawing/2014/main" id="{EC8CACB3-D825-487F-BFC9-E89212C7B092}"/>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0" name="Oval 47">
                <a:extLst>
                  <a:ext uri="{FF2B5EF4-FFF2-40B4-BE49-F238E27FC236}">
                    <a16:creationId xmlns:a16="http://schemas.microsoft.com/office/drawing/2014/main" id="{5256F2B4-2049-4F33-A8AC-75EAD606D62A}"/>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1" name="Freeform 48">
                <a:extLst>
                  <a:ext uri="{FF2B5EF4-FFF2-40B4-BE49-F238E27FC236}">
                    <a16:creationId xmlns:a16="http://schemas.microsoft.com/office/drawing/2014/main" id="{31C3CF92-E284-4F2E-9AD0-74D6341F0326}"/>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2" name="Freeform 49">
                <a:extLst>
                  <a:ext uri="{FF2B5EF4-FFF2-40B4-BE49-F238E27FC236}">
                    <a16:creationId xmlns:a16="http://schemas.microsoft.com/office/drawing/2014/main" id="{945E6970-D9D2-42B8-88B7-5388F7EA1CC3}"/>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3" name="Freeform 50">
                <a:extLst>
                  <a:ext uri="{FF2B5EF4-FFF2-40B4-BE49-F238E27FC236}">
                    <a16:creationId xmlns:a16="http://schemas.microsoft.com/office/drawing/2014/main" id="{F8067B9F-0553-4838-AD46-B5CBE3306A9D}"/>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4" name="Freeform 51">
                <a:extLst>
                  <a:ext uri="{FF2B5EF4-FFF2-40B4-BE49-F238E27FC236}">
                    <a16:creationId xmlns:a16="http://schemas.microsoft.com/office/drawing/2014/main" id="{67BF4FBA-8E79-4AEA-B45E-80853F59A64F}"/>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5" name="Oval 52">
                <a:extLst>
                  <a:ext uri="{FF2B5EF4-FFF2-40B4-BE49-F238E27FC236}">
                    <a16:creationId xmlns:a16="http://schemas.microsoft.com/office/drawing/2014/main" id="{A511A8E7-88AA-44A4-B3EB-8B738189A2CD}"/>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6" name="Freeform 53">
                <a:extLst>
                  <a:ext uri="{FF2B5EF4-FFF2-40B4-BE49-F238E27FC236}">
                    <a16:creationId xmlns:a16="http://schemas.microsoft.com/office/drawing/2014/main" id="{A299BE18-99F4-4A42-B6AA-896DA99ED255}"/>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7" name="Freeform 54">
                <a:extLst>
                  <a:ext uri="{FF2B5EF4-FFF2-40B4-BE49-F238E27FC236}">
                    <a16:creationId xmlns:a16="http://schemas.microsoft.com/office/drawing/2014/main" id="{381A54BC-5CAB-476A-A354-5C3F762A8323}"/>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8" name="Freeform 55">
                <a:extLst>
                  <a:ext uri="{FF2B5EF4-FFF2-40B4-BE49-F238E27FC236}">
                    <a16:creationId xmlns:a16="http://schemas.microsoft.com/office/drawing/2014/main" id="{7656DA07-F403-4672-B40F-56750178C32C}"/>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9" name="Freeform 56">
                <a:extLst>
                  <a:ext uri="{FF2B5EF4-FFF2-40B4-BE49-F238E27FC236}">
                    <a16:creationId xmlns:a16="http://schemas.microsoft.com/office/drawing/2014/main" id="{71653459-D221-450E-B5F2-39986BE063CF}"/>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151" name="Straight Connector 150">
            <a:extLst>
              <a:ext uri="{FF2B5EF4-FFF2-40B4-BE49-F238E27FC236}">
                <a16:creationId xmlns:a16="http://schemas.microsoft.com/office/drawing/2014/main" id="{8D2C1E4D-66E8-4FEE-9A89-423BC2EEB7A9}"/>
              </a:ext>
            </a:extLst>
          </p:cNvPr>
          <p:cNvCxnSpPr>
            <a:cxnSpLocks/>
            <a:endCxn id="155" idx="2"/>
          </p:cNvCxnSpPr>
          <p:nvPr/>
        </p:nvCxnSpPr>
        <p:spPr bwMode="auto">
          <a:xfrm>
            <a:off x="5691427" y="2667828"/>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D226F24C-6980-4CCE-A23D-E83A409D3F00}"/>
              </a:ext>
            </a:extLst>
          </p:cNvPr>
          <p:cNvCxnSpPr>
            <a:cxnSpLocks/>
            <a:endCxn id="156" idx="2"/>
          </p:cNvCxnSpPr>
          <p:nvPr/>
        </p:nvCxnSpPr>
        <p:spPr bwMode="auto">
          <a:xfrm flipV="1">
            <a:off x="5691158" y="3122080"/>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4774CD9D-644B-46A3-B721-3C84C6F3D1E6}"/>
              </a:ext>
            </a:extLst>
          </p:cNvPr>
          <p:cNvCxnSpPr>
            <a:cxnSpLocks/>
            <a:endCxn id="157" idx="2"/>
          </p:cNvCxnSpPr>
          <p:nvPr/>
        </p:nvCxnSpPr>
        <p:spPr bwMode="auto">
          <a:xfrm>
            <a:off x="5691158" y="3582228"/>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154" name="Rounded Rectangle 109">
            <a:extLst>
              <a:ext uri="{FF2B5EF4-FFF2-40B4-BE49-F238E27FC236}">
                <a16:creationId xmlns:a16="http://schemas.microsoft.com/office/drawing/2014/main" id="{A7E47EE3-6B8C-401E-AC83-0DD46C5E5DD8}"/>
              </a:ext>
            </a:extLst>
          </p:cNvPr>
          <p:cNvSpPr/>
          <p:nvPr/>
        </p:nvSpPr>
        <p:spPr>
          <a:xfrm>
            <a:off x="6057222" y="2377737"/>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155" name="Oval 154">
            <a:extLst>
              <a:ext uri="{FF2B5EF4-FFF2-40B4-BE49-F238E27FC236}">
                <a16:creationId xmlns:a16="http://schemas.microsoft.com/office/drawing/2014/main" id="{0CAE7246-EE23-42FC-B159-95FE64CA9AED}"/>
              </a:ext>
            </a:extLst>
          </p:cNvPr>
          <p:cNvSpPr>
            <a:spLocks noChangeAspect="1"/>
          </p:cNvSpPr>
          <p:nvPr/>
        </p:nvSpPr>
        <p:spPr>
          <a:xfrm>
            <a:off x="6178856" y="2488680"/>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56" name="Oval 155">
            <a:extLst>
              <a:ext uri="{FF2B5EF4-FFF2-40B4-BE49-F238E27FC236}">
                <a16:creationId xmlns:a16="http://schemas.microsoft.com/office/drawing/2014/main" id="{49D0A898-3368-45E6-AA79-842AEC648F45}"/>
              </a:ext>
            </a:extLst>
          </p:cNvPr>
          <p:cNvSpPr>
            <a:spLocks noChangeAspect="1"/>
          </p:cNvSpPr>
          <p:nvPr/>
        </p:nvSpPr>
        <p:spPr>
          <a:xfrm>
            <a:off x="6178856" y="2939200"/>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57" name="Oval 156">
            <a:extLst>
              <a:ext uri="{FF2B5EF4-FFF2-40B4-BE49-F238E27FC236}">
                <a16:creationId xmlns:a16="http://schemas.microsoft.com/office/drawing/2014/main" id="{55551B05-A0C7-4538-BD67-E70AA71030B1}"/>
              </a:ext>
            </a:extLst>
          </p:cNvPr>
          <p:cNvSpPr>
            <a:spLocks noChangeAspect="1"/>
          </p:cNvSpPr>
          <p:nvPr/>
        </p:nvSpPr>
        <p:spPr>
          <a:xfrm>
            <a:off x="6178856" y="3403146"/>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59" name="Oval 158">
            <a:extLst>
              <a:ext uri="{FF2B5EF4-FFF2-40B4-BE49-F238E27FC236}">
                <a16:creationId xmlns:a16="http://schemas.microsoft.com/office/drawing/2014/main" id="{B22FFAF4-08E0-4E69-8F9B-078ED21604DB}"/>
              </a:ext>
            </a:extLst>
          </p:cNvPr>
          <p:cNvSpPr>
            <a:spLocks noChangeAspect="1"/>
          </p:cNvSpPr>
          <p:nvPr/>
        </p:nvSpPr>
        <p:spPr>
          <a:xfrm>
            <a:off x="976723" y="4169148"/>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163" name="Rectangle 162">
            <a:extLst>
              <a:ext uri="{FF2B5EF4-FFF2-40B4-BE49-F238E27FC236}">
                <a16:creationId xmlns:a16="http://schemas.microsoft.com/office/drawing/2014/main" id="{C48316D8-4AE3-4719-8FA1-08E1A2EED12D}"/>
              </a:ext>
            </a:extLst>
          </p:cNvPr>
          <p:cNvSpPr/>
          <p:nvPr/>
        </p:nvSpPr>
        <p:spPr>
          <a:xfrm>
            <a:off x="1489359" y="4426278"/>
            <a:ext cx="2108542"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a:t>
            </a:r>
          </a:p>
        </p:txBody>
      </p:sp>
      <p:sp>
        <p:nvSpPr>
          <p:cNvPr id="164" name="Right Arrow 26">
            <a:extLst>
              <a:ext uri="{FF2B5EF4-FFF2-40B4-BE49-F238E27FC236}">
                <a16:creationId xmlns:a16="http://schemas.microsoft.com/office/drawing/2014/main" id="{56271DE1-0743-4BBC-8575-73AA1499D01B}"/>
              </a:ext>
            </a:extLst>
          </p:cNvPr>
          <p:cNvSpPr/>
          <p:nvPr/>
        </p:nvSpPr>
        <p:spPr>
          <a:xfrm>
            <a:off x="1489361" y="4171263"/>
            <a:ext cx="158082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5" name="Oval 164">
            <a:extLst>
              <a:ext uri="{FF2B5EF4-FFF2-40B4-BE49-F238E27FC236}">
                <a16:creationId xmlns:a16="http://schemas.microsoft.com/office/drawing/2014/main" id="{1B456E6D-437C-44CA-9AFE-282E5247A674}"/>
              </a:ext>
            </a:extLst>
          </p:cNvPr>
          <p:cNvSpPr>
            <a:spLocks noChangeAspect="1"/>
          </p:cNvSpPr>
          <p:nvPr/>
        </p:nvSpPr>
        <p:spPr>
          <a:xfrm>
            <a:off x="3597901" y="4169148"/>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68" name="Rectangle 167">
            <a:extLst>
              <a:ext uri="{FF2B5EF4-FFF2-40B4-BE49-F238E27FC236}">
                <a16:creationId xmlns:a16="http://schemas.microsoft.com/office/drawing/2014/main" id="{357409B8-8606-4778-A2BE-86979B86FB5F}"/>
              </a:ext>
            </a:extLst>
          </p:cNvPr>
          <p:cNvSpPr/>
          <p:nvPr/>
        </p:nvSpPr>
        <p:spPr>
          <a:xfrm>
            <a:off x="3968760" y="4426278"/>
            <a:ext cx="2581815" cy="830997"/>
          </a:xfrm>
          <a:prstGeom prst="rect">
            <a:avLst/>
          </a:prstGeom>
        </p:spPr>
        <p:txBody>
          <a:bodyPr wrap="square" anchor="t">
            <a:spAutoFit/>
          </a:bodyPr>
          <a:lstStyle/>
          <a:p>
            <a:r>
              <a:rPr lang="en-US" sz="1200" dirty="0">
                <a:solidFill>
                  <a:schemeClr val="accent2"/>
                </a:solidFill>
                <a:latin typeface="Calibri" panose="020F0502020204030204" pitchFamily="34" charset="0"/>
              </a:rPr>
              <a:t>HTTP Request</a:t>
            </a:r>
          </a:p>
          <a:p>
            <a:r>
              <a:rPr lang="en-US" sz="1200" dirty="0">
                <a:solidFill>
                  <a:schemeClr val="accent2"/>
                </a:solidFill>
                <a:latin typeface="Calibri" panose="020F0502020204030204" pitchFamily="34" charset="0"/>
              </a:rPr>
              <a:t>+ X-Forwarded-For: Client-IP@</a:t>
            </a:r>
          </a:p>
          <a:p>
            <a:r>
              <a:rPr lang="en-US" sz="1200" dirty="0">
                <a:solidFill>
                  <a:schemeClr val="accent2"/>
                </a:solidFill>
                <a:latin typeface="Calibri" panose="020F0502020204030204" pitchFamily="34" charset="0"/>
              </a:rPr>
              <a:t>+ X-Forwarded-Proto: http</a:t>
            </a:r>
          </a:p>
          <a:p>
            <a:r>
              <a:rPr lang="en-US" sz="1200" dirty="0">
                <a:solidFill>
                  <a:schemeClr val="accent2"/>
                </a:solidFill>
                <a:latin typeface="Calibri" panose="020F0502020204030204" pitchFamily="34" charset="0"/>
              </a:rPr>
              <a:t>+ X-Forwarded-Port: 80</a:t>
            </a:r>
          </a:p>
        </p:txBody>
      </p:sp>
      <p:sp>
        <p:nvSpPr>
          <p:cNvPr id="169" name="Right Arrow 26">
            <a:extLst>
              <a:ext uri="{FF2B5EF4-FFF2-40B4-BE49-F238E27FC236}">
                <a16:creationId xmlns:a16="http://schemas.microsoft.com/office/drawing/2014/main" id="{0676D82B-65B4-4076-ABD1-7CB2A3B4BCCB}"/>
              </a:ext>
            </a:extLst>
          </p:cNvPr>
          <p:cNvSpPr/>
          <p:nvPr/>
        </p:nvSpPr>
        <p:spPr>
          <a:xfrm>
            <a:off x="3968763" y="4171263"/>
            <a:ext cx="158082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75" name="TextBox 174">
            <a:extLst>
              <a:ext uri="{FF2B5EF4-FFF2-40B4-BE49-F238E27FC236}">
                <a16:creationId xmlns:a16="http://schemas.microsoft.com/office/drawing/2014/main" id="{828727B7-39C4-4F7F-9CA0-02C5B5D6E8DA}"/>
              </a:ext>
            </a:extLst>
          </p:cNvPr>
          <p:cNvSpPr txBox="1"/>
          <p:nvPr/>
        </p:nvSpPr>
        <p:spPr>
          <a:xfrm>
            <a:off x="6679776" y="2357869"/>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Tree>
    <p:extLst>
      <p:ext uri="{BB962C8B-B14F-4D97-AF65-F5344CB8AC3E}">
        <p14:creationId xmlns:p14="http://schemas.microsoft.com/office/powerpoint/2010/main" val="3226035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08013" y="1453849"/>
            <a:ext cx="10972800" cy="4572000"/>
          </a:xfrm>
        </p:spPr>
        <p:txBody>
          <a:bodyPr/>
          <a:lstStyle/>
          <a:p>
            <a:r>
              <a:rPr lang="en-US" dirty="0"/>
              <a:t>Create new HTTP Profile </a:t>
            </a:r>
          </a:p>
          <a:p>
            <a:pPr>
              <a:spcBef>
                <a:spcPts val="0"/>
              </a:spcBef>
            </a:pPr>
            <a:r>
              <a:rPr lang="en-US" dirty="0"/>
              <a:t>and use it un the L7 HTTP Virtual Server</a:t>
            </a:r>
          </a:p>
          <a:p>
            <a:pPr lvl="1"/>
            <a:r>
              <a:rPr lang="en-US" dirty="0"/>
              <a:t>Under Networking – Load Balancing – Profiles </a:t>
            </a:r>
          </a:p>
          <a:p>
            <a:pPr lvl="2"/>
            <a:r>
              <a:rPr lang="en-US" dirty="0"/>
              <a:t>Add Application Profile – HTTP</a:t>
            </a:r>
          </a:p>
          <a:p>
            <a:pPr lvl="1"/>
            <a:endParaRPr lang="en-US" dirty="0"/>
          </a:p>
        </p:txBody>
      </p:sp>
      <p:pic>
        <p:nvPicPr>
          <p:cNvPr id="2" name="Picture 1">
            <a:extLst>
              <a:ext uri="{FF2B5EF4-FFF2-40B4-BE49-F238E27FC236}">
                <a16:creationId xmlns:a16="http://schemas.microsoft.com/office/drawing/2014/main" id="{FA49C0FF-1572-4E80-A9A7-76734C4582CB}"/>
              </a:ext>
            </a:extLst>
          </p:cNvPr>
          <p:cNvPicPr>
            <a:picLocks noChangeAspect="1"/>
          </p:cNvPicPr>
          <p:nvPr/>
        </p:nvPicPr>
        <p:blipFill rotWithShape="1">
          <a:blip r:embed="rId2"/>
          <a:srcRect b="2784"/>
          <a:stretch/>
        </p:blipFill>
        <p:spPr>
          <a:xfrm>
            <a:off x="1509131" y="3005526"/>
            <a:ext cx="9815513" cy="3690036"/>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X-Forwarded-For header (2/2)</a:t>
            </a:r>
          </a:p>
        </p:txBody>
      </p:sp>
      <p:sp>
        <p:nvSpPr>
          <p:cNvPr id="15" name="TextBox 14">
            <a:extLst>
              <a:ext uri="{FF2B5EF4-FFF2-40B4-BE49-F238E27FC236}">
                <a16:creationId xmlns:a16="http://schemas.microsoft.com/office/drawing/2014/main" id="{FCBBAF00-1317-45CB-971E-6F316AC1EE92}"/>
              </a:ext>
            </a:extLst>
          </p:cNvPr>
          <p:cNvSpPr txBox="1"/>
          <p:nvPr/>
        </p:nvSpPr>
        <p:spPr>
          <a:xfrm>
            <a:off x="6378498" y="2256378"/>
            <a:ext cx="5456664" cy="861774"/>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 Insert: If the XFF HTTP header is not present in the incoming request, then the LB inserts a new XFF header with the client IP@. If XFF HTTP header is present in the incoming request, then the LB appends the SFF header with the client IP@.</a:t>
            </a:r>
          </a:p>
          <a:p>
            <a:pPr lvl="0">
              <a:defRPr/>
            </a:pPr>
            <a:r>
              <a:rPr lang="en-US" sz="1000" dirty="0">
                <a:solidFill>
                  <a:schemeClr val="tx2"/>
                </a:solidFill>
                <a:latin typeface="Calibri" panose="020F0502020204030204" pitchFamily="34" charset="0"/>
              </a:rPr>
              <a:t>. Replace: If the XFF HTTP header is already present in the incoming request then the LB replaces the header</a:t>
            </a:r>
          </a:p>
        </p:txBody>
      </p:sp>
      <p:cxnSp>
        <p:nvCxnSpPr>
          <p:cNvPr id="16" name="Straight Arrow Connector 15">
            <a:extLst>
              <a:ext uri="{FF2B5EF4-FFF2-40B4-BE49-F238E27FC236}">
                <a16:creationId xmlns:a16="http://schemas.microsoft.com/office/drawing/2014/main" id="{FDAD1302-D3AC-4586-8D24-47775C9CF3D0}"/>
              </a:ext>
            </a:extLst>
          </p:cNvPr>
          <p:cNvCxnSpPr>
            <a:cxnSpLocks/>
            <a:stCxn id="15" idx="2"/>
          </p:cNvCxnSpPr>
          <p:nvPr/>
        </p:nvCxnSpPr>
        <p:spPr bwMode="gray">
          <a:xfrm flipH="1">
            <a:off x="9062226" y="3118152"/>
            <a:ext cx="44604" cy="1543448"/>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E1DD146-F2F8-454A-ACFE-C6368C3AFFD2}"/>
              </a:ext>
            </a:extLst>
          </p:cNvPr>
          <p:cNvSpPr/>
          <p:nvPr/>
        </p:nvSpPr>
        <p:spPr>
          <a:xfrm>
            <a:off x="7330966" y="130174"/>
            <a:ext cx="4594242" cy="1931670"/>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7" name="Picture 6">
            <a:extLst>
              <a:ext uri="{FF2B5EF4-FFF2-40B4-BE49-F238E27FC236}">
                <a16:creationId xmlns:a16="http://schemas.microsoft.com/office/drawing/2014/main" id="{2082BD9E-88F3-E640-943C-21D93A9CAC73}"/>
              </a:ext>
            </a:extLst>
          </p:cNvPr>
          <p:cNvPicPr>
            <a:picLocks noChangeAspect="1"/>
          </p:cNvPicPr>
          <p:nvPr/>
        </p:nvPicPr>
        <p:blipFill>
          <a:blip r:embed="rId3"/>
          <a:stretch>
            <a:fillRect/>
          </a:stretch>
        </p:blipFill>
        <p:spPr>
          <a:xfrm>
            <a:off x="7417329" y="152752"/>
            <a:ext cx="4664075" cy="1931670"/>
          </a:xfrm>
          <a:prstGeom prst="rect">
            <a:avLst/>
          </a:prstGeom>
        </p:spPr>
      </p:pic>
    </p:spTree>
    <p:extLst>
      <p:ext uri="{BB962C8B-B14F-4D97-AF65-F5344CB8AC3E}">
        <p14:creationId xmlns:p14="http://schemas.microsoft.com/office/powerpoint/2010/main" val="1680941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a:spcBef>
                <a:spcPts val="0"/>
              </a:spcBef>
              <a:buNone/>
            </a:pPr>
            <a:r>
              <a:rPr lang="en-US" sz="1600" dirty="0"/>
              <a:t>Client access application on HTTP.</a:t>
            </a:r>
          </a:p>
          <a:p>
            <a:pPr>
              <a:spcBef>
                <a:spcPts val="0"/>
              </a:spcBef>
              <a:buNone/>
            </a:pPr>
            <a:endParaRPr lang="en-US" sz="1600" dirty="0"/>
          </a:p>
          <a:p>
            <a:pPr>
              <a:spcBef>
                <a:spcPts val="0"/>
              </a:spcBef>
              <a:buNone/>
            </a:pPr>
            <a:r>
              <a:rPr lang="en-US" sz="1600" dirty="0"/>
              <a:t>Load balancer asks the client to come back on HTTPS (via HTTP Redirect).</a:t>
            </a:r>
          </a:p>
          <a:p>
            <a:pPr>
              <a:spcBef>
                <a:spcPts val="0"/>
              </a:spcBef>
              <a:buNone/>
            </a:pPr>
            <a:endParaRPr lang="en-US" sz="1600" dirty="0"/>
          </a:p>
          <a:p>
            <a:pPr>
              <a:spcBef>
                <a:spcPts val="0"/>
              </a:spcBef>
              <a:buNone/>
            </a:pPr>
            <a:r>
              <a:rPr lang="en-US" sz="1600" dirty="0"/>
              <a:t>2 Options:</a:t>
            </a:r>
          </a:p>
          <a:p>
            <a:pPr marL="285750" indent="-285750">
              <a:spcBef>
                <a:spcPts val="600"/>
              </a:spcBef>
              <a:buFont typeface="Arial" panose="020B0604020202020204" pitchFamily="34" charset="0"/>
              <a:buChar char="•"/>
            </a:pPr>
            <a:r>
              <a:rPr lang="en-US" sz="1600" dirty="0"/>
              <a:t>HTTP Redirect 301</a:t>
            </a:r>
          </a:p>
          <a:p>
            <a:pPr lvl="1" indent="0">
              <a:spcBef>
                <a:spcPts val="0"/>
              </a:spcBef>
              <a:buNone/>
            </a:pPr>
            <a:r>
              <a:rPr lang="en-US" sz="1400" dirty="0"/>
              <a:t>Redirect all clients to the same page.</a:t>
            </a:r>
          </a:p>
          <a:p>
            <a:pPr>
              <a:spcBef>
                <a:spcPts val="0"/>
              </a:spcBef>
              <a:buNone/>
            </a:pPr>
            <a:endParaRPr lang="en-US" sz="1600" dirty="0"/>
          </a:p>
          <a:p>
            <a:pPr marL="285750" indent="-285750">
              <a:spcBef>
                <a:spcPts val="0"/>
              </a:spcBef>
              <a:buFont typeface="Arial" panose="020B0604020202020204" pitchFamily="34" charset="0"/>
              <a:buChar char="•"/>
            </a:pPr>
            <a:r>
              <a:rPr lang="en-US" sz="1600" dirty="0"/>
              <a:t>HTTP to HTTPS Redirect 301</a:t>
            </a:r>
          </a:p>
          <a:p>
            <a:pPr lvl="1" indent="0">
              <a:spcBef>
                <a:spcPts val="0"/>
              </a:spcBef>
              <a:buNone/>
            </a:pPr>
            <a:r>
              <a:rPr lang="en-US" sz="1400" dirty="0"/>
              <a:t>Redirect all HTTP Clients request to the same site/page on HTTPS</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Redirect Clients to HTTPS (1/3)</a:t>
            </a:r>
          </a:p>
        </p:txBody>
      </p:sp>
      <p:sp>
        <p:nvSpPr>
          <p:cNvPr id="51" name="Oval 50">
            <a:extLst>
              <a:ext uri="{FF2B5EF4-FFF2-40B4-BE49-F238E27FC236}">
                <a16:creationId xmlns:a16="http://schemas.microsoft.com/office/drawing/2014/main" id="{8B219AAB-4802-4F10-BAAA-F21DA7A062A9}"/>
              </a:ext>
            </a:extLst>
          </p:cNvPr>
          <p:cNvSpPr>
            <a:spLocks noChangeAspect="1"/>
          </p:cNvSpPr>
          <p:nvPr/>
        </p:nvSpPr>
        <p:spPr>
          <a:xfrm>
            <a:off x="10174222" y="377408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1</a:t>
            </a:r>
          </a:p>
        </p:txBody>
      </p:sp>
      <p:sp>
        <p:nvSpPr>
          <p:cNvPr id="52" name="Oval 51">
            <a:extLst>
              <a:ext uri="{FF2B5EF4-FFF2-40B4-BE49-F238E27FC236}">
                <a16:creationId xmlns:a16="http://schemas.microsoft.com/office/drawing/2014/main" id="{EB76E52D-0ACE-43D7-981D-9F9FEEC72998}"/>
              </a:ext>
            </a:extLst>
          </p:cNvPr>
          <p:cNvSpPr>
            <a:spLocks noChangeAspect="1"/>
          </p:cNvSpPr>
          <p:nvPr/>
        </p:nvSpPr>
        <p:spPr>
          <a:xfrm>
            <a:off x="11166521" y="4688704"/>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en-US" sz="1400" dirty="0">
                <a:solidFill>
                  <a:srgbClr val="FF0000"/>
                </a:solidFill>
                <a:latin typeface="Calibri" panose="020F0502020204030204" pitchFamily="34" charset="0"/>
              </a:rPr>
              <a:t>2</a:t>
            </a:r>
          </a:p>
        </p:txBody>
      </p:sp>
      <p:cxnSp>
        <p:nvCxnSpPr>
          <p:cNvPr id="40" name="Straight Connector 39">
            <a:extLst>
              <a:ext uri="{FF2B5EF4-FFF2-40B4-BE49-F238E27FC236}">
                <a16:creationId xmlns:a16="http://schemas.microsoft.com/office/drawing/2014/main" id="{16885E2D-D0A6-4026-B4B8-CBC6E6C71A17}"/>
              </a:ext>
            </a:extLst>
          </p:cNvPr>
          <p:cNvCxnSpPr>
            <a:cxnSpLocks/>
            <a:stCxn id="61" idx="3"/>
          </p:cNvCxnSpPr>
          <p:nvPr/>
        </p:nvCxnSpPr>
        <p:spPr>
          <a:xfrm>
            <a:off x="3937311" y="2916120"/>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5E433FE2-6F55-4254-93F9-9D89A2C4035E}"/>
              </a:ext>
            </a:extLst>
          </p:cNvPr>
          <p:cNvGrpSpPr/>
          <p:nvPr/>
        </p:nvGrpSpPr>
        <p:grpSpPr>
          <a:xfrm>
            <a:off x="3335063" y="2478335"/>
            <a:ext cx="754767" cy="739029"/>
            <a:chOff x="4317796" y="4561028"/>
            <a:chExt cx="754767" cy="739029"/>
          </a:xfrm>
        </p:grpSpPr>
        <p:grpSp>
          <p:nvGrpSpPr>
            <p:cNvPr id="42" name="Group 41">
              <a:extLst>
                <a:ext uri="{FF2B5EF4-FFF2-40B4-BE49-F238E27FC236}">
                  <a16:creationId xmlns:a16="http://schemas.microsoft.com/office/drawing/2014/main" id="{635208DB-8AA2-4685-BCAB-54FAE17B8D1F}"/>
                </a:ext>
              </a:extLst>
            </p:cNvPr>
            <p:cNvGrpSpPr/>
            <p:nvPr/>
          </p:nvGrpSpPr>
          <p:grpSpPr>
            <a:xfrm>
              <a:off x="4317796" y="4697569"/>
              <a:ext cx="602248" cy="602488"/>
              <a:chOff x="7736620" y="7009631"/>
              <a:chExt cx="4501800" cy="4503600"/>
            </a:xfrm>
            <a:solidFill>
              <a:schemeClr val="accent1"/>
            </a:solidFill>
          </p:grpSpPr>
          <p:sp>
            <p:nvSpPr>
              <p:cNvPr id="61" name="Freeform: Shape 1">
                <a:extLst>
                  <a:ext uri="{FF2B5EF4-FFF2-40B4-BE49-F238E27FC236}">
                    <a16:creationId xmlns:a16="http://schemas.microsoft.com/office/drawing/2014/main" id="{0759F56D-1CAF-4EBF-B055-DC11484230BE}"/>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2" name="Freeform: Shape 2">
                <a:extLst>
                  <a:ext uri="{FF2B5EF4-FFF2-40B4-BE49-F238E27FC236}">
                    <a16:creationId xmlns:a16="http://schemas.microsoft.com/office/drawing/2014/main" id="{B8EF7B5E-88A2-42E4-8046-953EE76B3DB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3" name="Freeform: Shape 3">
                <a:extLst>
                  <a:ext uri="{FF2B5EF4-FFF2-40B4-BE49-F238E27FC236}">
                    <a16:creationId xmlns:a16="http://schemas.microsoft.com/office/drawing/2014/main" id="{AACC3565-5995-4A4B-A12A-79A7EED1E6BF}"/>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4" name="Freeform: Shape 4">
                <a:extLst>
                  <a:ext uri="{FF2B5EF4-FFF2-40B4-BE49-F238E27FC236}">
                    <a16:creationId xmlns:a16="http://schemas.microsoft.com/office/drawing/2014/main" id="{72E6974D-5E67-494B-9931-5A853EF3E1D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5" name="Freeform: Shape 5">
                <a:extLst>
                  <a:ext uri="{FF2B5EF4-FFF2-40B4-BE49-F238E27FC236}">
                    <a16:creationId xmlns:a16="http://schemas.microsoft.com/office/drawing/2014/main" id="{F133D2BE-5C25-4C31-B2AC-F4495B267539}"/>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43" name="Group 42">
              <a:extLst>
                <a:ext uri="{FF2B5EF4-FFF2-40B4-BE49-F238E27FC236}">
                  <a16:creationId xmlns:a16="http://schemas.microsoft.com/office/drawing/2014/main" id="{11576292-E1B6-42ED-8C00-439DC39A4C07}"/>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46" name="Freeform 1">
                <a:extLst>
                  <a:ext uri="{FF2B5EF4-FFF2-40B4-BE49-F238E27FC236}">
                    <a16:creationId xmlns:a16="http://schemas.microsoft.com/office/drawing/2014/main" id="{4DDEBDF0-C65F-45E9-8162-17E8336B3D57}"/>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49" name="Freeform 2">
                <a:extLst>
                  <a:ext uri="{FF2B5EF4-FFF2-40B4-BE49-F238E27FC236}">
                    <a16:creationId xmlns:a16="http://schemas.microsoft.com/office/drawing/2014/main" id="{D5E85B13-5455-4511-A986-56E4665204B5}"/>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0" name="Freeform 3">
                <a:extLst>
                  <a:ext uri="{FF2B5EF4-FFF2-40B4-BE49-F238E27FC236}">
                    <a16:creationId xmlns:a16="http://schemas.microsoft.com/office/drawing/2014/main" id="{9DCA6607-64D4-4DD3-8CB2-C965157C4010}"/>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3" name="Freeform 4">
                <a:extLst>
                  <a:ext uri="{FF2B5EF4-FFF2-40B4-BE49-F238E27FC236}">
                    <a16:creationId xmlns:a16="http://schemas.microsoft.com/office/drawing/2014/main" id="{3627149B-C3F7-4911-9D64-7FC3C5601CD4}"/>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4" name="Freeform 5">
                <a:extLst>
                  <a:ext uri="{FF2B5EF4-FFF2-40B4-BE49-F238E27FC236}">
                    <a16:creationId xmlns:a16="http://schemas.microsoft.com/office/drawing/2014/main" id="{9DF25300-4731-4677-9EEE-0D2D155B13BC}"/>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5" name="Freeform 6">
                <a:extLst>
                  <a:ext uri="{FF2B5EF4-FFF2-40B4-BE49-F238E27FC236}">
                    <a16:creationId xmlns:a16="http://schemas.microsoft.com/office/drawing/2014/main" id="{75C4E354-9876-4752-92AE-BFA7C5A08C19}"/>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6" name="Freeform 7">
                <a:extLst>
                  <a:ext uri="{FF2B5EF4-FFF2-40B4-BE49-F238E27FC236}">
                    <a16:creationId xmlns:a16="http://schemas.microsoft.com/office/drawing/2014/main" id="{FC0BF4F3-3692-4822-AA77-2C0DADE113F0}"/>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7" name="Freeform 8">
                <a:extLst>
                  <a:ext uri="{FF2B5EF4-FFF2-40B4-BE49-F238E27FC236}">
                    <a16:creationId xmlns:a16="http://schemas.microsoft.com/office/drawing/2014/main" id="{96F17744-2D1B-45AB-9C51-CE310CB32154}"/>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8" name="Freeform 9">
                <a:extLst>
                  <a:ext uri="{FF2B5EF4-FFF2-40B4-BE49-F238E27FC236}">
                    <a16:creationId xmlns:a16="http://schemas.microsoft.com/office/drawing/2014/main" id="{C871423B-2BF5-495A-9956-B55E8960EC2D}"/>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9" name="Freeform 10">
                <a:extLst>
                  <a:ext uri="{FF2B5EF4-FFF2-40B4-BE49-F238E27FC236}">
                    <a16:creationId xmlns:a16="http://schemas.microsoft.com/office/drawing/2014/main" id="{9C00574E-C710-493C-A035-5F615505257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0" name="Freeform 11">
                <a:extLst>
                  <a:ext uri="{FF2B5EF4-FFF2-40B4-BE49-F238E27FC236}">
                    <a16:creationId xmlns:a16="http://schemas.microsoft.com/office/drawing/2014/main" id="{2138A6D7-6803-4210-99CC-9D1F485AFF93}"/>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67" name="Straight Connector 66">
            <a:extLst>
              <a:ext uri="{FF2B5EF4-FFF2-40B4-BE49-F238E27FC236}">
                <a16:creationId xmlns:a16="http://schemas.microsoft.com/office/drawing/2014/main" id="{665DEC8C-F93A-4073-82E6-E87BA568CA95}"/>
              </a:ext>
            </a:extLst>
          </p:cNvPr>
          <p:cNvCxnSpPr>
            <a:cxnSpLocks/>
          </p:cNvCxnSpPr>
          <p:nvPr/>
        </p:nvCxnSpPr>
        <p:spPr>
          <a:xfrm>
            <a:off x="5689785" y="2150132"/>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0" name="Rounded Rectangle 109">
            <a:extLst>
              <a:ext uri="{FF2B5EF4-FFF2-40B4-BE49-F238E27FC236}">
                <a16:creationId xmlns:a16="http://schemas.microsoft.com/office/drawing/2014/main" id="{F683828C-754C-4C0A-AB40-569CE5007BE2}"/>
              </a:ext>
            </a:extLst>
          </p:cNvPr>
          <p:cNvSpPr/>
          <p:nvPr/>
        </p:nvSpPr>
        <p:spPr>
          <a:xfrm>
            <a:off x="6044105" y="2037048"/>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cxnSp>
        <p:nvCxnSpPr>
          <p:cNvPr id="74" name="Straight Connector 73">
            <a:extLst>
              <a:ext uri="{FF2B5EF4-FFF2-40B4-BE49-F238E27FC236}">
                <a16:creationId xmlns:a16="http://schemas.microsoft.com/office/drawing/2014/main" id="{0AEEE9FA-3171-441C-AFED-E9C429ACE565}"/>
              </a:ext>
            </a:extLst>
          </p:cNvPr>
          <p:cNvCxnSpPr>
            <a:cxnSpLocks/>
            <a:endCxn id="61" idx="1"/>
          </p:cNvCxnSpPr>
          <p:nvPr/>
        </p:nvCxnSpPr>
        <p:spPr>
          <a:xfrm>
            <a:off x="1439903" y="2907309"/>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0413D42B-F2F6-4A5F-814E-7682907CC7B2}"/>
              </a:ext>
            </a:extLst>
          </p:cNvPr>
          <p:cNvSpPr txBox="1"/>
          <p:nvPr/>
        </p:nvSpPr>
        <p:spPr>
          <a:xfrm>
            <a:off x="3164103" y="3206340"/>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sp>
        <p:nvSpPr>
          <p:cNvPr id="77" name="Oval 76">
            <a:extLst>
              <a:ext uri="{FF2B5EF4-FFF2-40B4-BE49-F238E27FC236}">
                <a16:creationId xmlns:a16="http://schemas.microsoft.com/office/drawing/2014/main" id="{622CD7A0-D52D-43D5-8E81-1619AEC91C48}"/>
              </a:ext>
            </a:extLst>
          </p:cNvPr>
          <p:cNvSpPr>
            <a:spLocks noChangeAspect="1"/>
          </p:cNvSpPr>
          <p:nvPr/>
        </p:nvSpPr>
        <p:spPr>
          <a:xfrm>
            <a:off x="4293840" y="4711639"/>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81" name="Rectangle 80">
            <a:extLst>
              <a:ext uri="{FF2B5EF4-FFF2-40B4-BE49-F238E27FC236}">
                <a16:creationId xmlns:a16="http://schemas.microsoft.com/office/drawing/2014/main" id="{D37E3667-975E-41A8-AE03-1DB138DAA479}"/>
              </a:ext>
            </a:extLst>
          </p:cNvPr>
          <p:cNvSpPr/>
          <p:nvPr/>
        </p:nvSpPr>
        <p:spPr>
          <a:xfrm>
            <a:off x="468653" y="3720741"/>
            <a:ext cx="3036525" cy="276999"/>
          </a:xfrm>
          <a:prstGeom prst="rect">
            <a:avLst/>
          </a:prstGeom>
        </p:spPr>
        <p:txBody>
          <a:bodyPr wrap="square" anchor="t">
            <a:spAutoFit/>
          </a:bodyPr>
          <a:lstStyle/>
          <a:p>
            <a:r>
              <a:rPr lang="en-US" sz="1200" dirty="0">
                <a:solidFill>
                  <a:schemeClr val="accent2"/>
                </a:solidFill>
                <a:latin typeface="Calibri" panose="020F0502020204030204" pitchFamily="34" charset="0"/>
              </a:rPr>
              <a:t>GET http://www.xyz.com/page1.html</a:t>
            </a:r>
          </a:p>
        </p:txBody>
      </p:sp>
      <p:sp>
        <p:nvSpPr>
          <p:cNvPr id="82" name="Right Arrow 26">
            <a:extLst>
              <a:ext uri="{FF2B5EF4-FFF2-40B4-BE49-F238E27FC236}">
                <a16:creationId xmlns:a16="http://schemas.microsoft.com/office/drawing/2014/main" id="{B254BFED-70B0-4F51-B2B1-C66FDBC5EA04}"/>
              </a:ext>
            </a:extLst>
          </p:cNvPr>
          <p:cNvSpPr/>
          <p:nvPr/>
        </p:nvSpPr>
        <p:spPr>
          <a:xfrm>
            <a:off x="360540" y="3974194"/>
            <a:ext cx="3459856"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90" name="Right Arrow 29">
            <a:extLst>
              <a:ext uri="{FF2B5EF4-FFF2-40B4-BE49-F238E27FC236}">
                <a16:creationId xmlns:a16="http://schemas.microsoft.com/office/drawing/2014/main" id="{8A9784D6-729A-47B3-BA86-CE55BA78FDA0}"/>
              </a:ext>
            </a:extLst>
          </p:cNvPr>
          <p:cNvSpPr/>
          <p:nvPr/>
        </p:nvSpPr>
        <p:spPr>
          <a:xfrm rot="10800000">
            <a:off x="360538" y="4428735"/>
            <a:ext cx="3459857"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13" name="Oval 112">
            <a:extLst>
              <a:ext uri="{FF2B5EF4-FFF2-40B4-BE49-F238E27FC236}">
                <a16:creationId xmlns:a16="http://schemas.microsoft.com/office/drawing/2014/main" id="{F939E780-9BCC-4A52-90C6-95CEB49E9AC1}"/>
              </a:ext>
            </a:extLst>
          </p:cNvPr>
          <p:cNvSpPr>
            <a:spLocks noChangeAspect="1"/>
          </p:cNvSpPr>
          <p:nvPr/>
        </p:nvSpPr>
        <p:spPr>
          <a:xfrm>
            <a:off x="4293840" y="507010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15" name="Rectangle 114">
            <a:extLst>
              <a:ext uri="{FF2B5EF4-FFF2-40B4-BE49-F238E27FC236}">
                <a16:creationId xmlns:a16="http://schemas.microsoft.com/office/drawing/2014/main" id="{8D3A18FD-DA2A-4390-AFB2-85F27830B9FC}"/>
              </a:ext>
            </a:extLst>
          </p:cNvPr>
          <p:cNvSpPr/>
          <p:nvPr/>
        </p:nvSpPr>
        <p:spPr>
          <a:xfrm>
            <a:off x="176985" y="4711639"/>
            <a:ext cx="4022259" cy="646331"/>
          </a:xfrm>
          <a:prstGeom prst="rect">
            <a:avLst/>
          </a:prstGeom>
        </p:spPr>
        <p:txBody>
          <a:bodyPr wrap="square" anchor="t">
            <a:spAutoFit/>
          </a:bodyPr>
          <a:lstStyle/>
          <a:p>
            <a:pPr algn="r"/>
            <a:r>
              <a:rPr lang="en-US" sz="1200" dirty="0">
                <a:solidFill>
                  <a:schemeClr val="accent2"/>
                </a:solidFill>
                <a:latin typeface="Calibri" panose="020F0502020204030204" pitchFamily="34" charset="0"/>
              </a:rPr>
              <a:t>Redirect https://</a:t>
            </a:r>
            <a:r>
              <a:rPr lang="en-US" sz="1200" dirty="0" err="1">
                <a:solidFill>
                  <a:schemeClr val="accent2"/>
                </a:solidFill>
                <a:latin typeface="Calibri" panose="020F0502020204030204" pitchFamily="34" charset="0"/>
              </a:rPr>
              <a:t>maintenance.xyz.com</a:t>
            </a:r>
            <a:r>
              <a:rPr lang="en-US" sz="1200" dirty="0">
                <a:solidFill>
                  <a:schemeClr val="accent2"/>
                </a:solidFill>
                <a:latin typeface="Calibri" panose="020F0502020204030204" pitchFamily="34" charset="0"/>
              </a:rPr>
              <a:t>/</a:t>
            </a:r>
            <a:r>
              <a:rPr lang="en-US" sz="1200" dirty="0" err="1">
                <a:solidFill>
                  <a:schemeClr val="accent2"/>
                </a:solidFill>
                <a:latin typeface="Calibri" panose="020F0502020204030204" pitchFamily="34" charset="0"/>
              </a:rPr>
              <a:t>sorry.html</a:t>
            </a:r>
            <a:endParaRPr lang="en-US" sz="1200" dirty="0">
              <a:solidFill>
                <a:schemeClr val="accent2"/>
              </a:solidFill>
              <a:latin typeface="Calibri" panose="020F0502020204030204" pitchFamily="34" charset="0"/>
            </a:endParaRPr>
          </a:p>
          <a:p>
            <a:pPr algn="r"/>
            <a:endParaRPr lang="en-US" sz="1200" dirty="0">
              <a:solidFill>
                <a:schemeClr val="accent2"/>
              </a:solidFill>
              <a:latin typeface="Calibri" panose="020F0502020204030204" pitchFamily="34" charset="0"/>
            </a:endParaRPr>
          </a:p>
          <a:p>
            <a:pPr algn="r"/>
            <a:r>
              <a:rPr lang="en-US" sz="1200" dirty="0">
                <a:solidFill>
                  <a:schemeClr val="accent2"/>
                </a:solidFill>
                <a:latin typeface="Calibri" panose="020F0502020204030204" pitchFamily="34" charset="0"/>
              </a:rPr>
              <a:t>Redirect https://www.xyz.com/page1.html</a:t>
            </a:r>
          </a:p>
        </p:txBody>
      </p:sp>
      <p:grpSp>
        <p:nvGrpSpPr>
          <p:cNvPr id="116" name="Group 115">
            <a:extLst>
              <a:ext uri="{FF2B5EF4-FFF2-40B4-BE49-F238E27FC236}">
                <a16:creationId xmlns:a16="http://schemas.microsoft.com/office/drawing/2014/main" id="{F34589ED-9DDD-4E78-8328-82EB887E6364}"/>
              </a:ext>
            </a:extLst>
          </p:cNvPr>
          <p:cNvGrpSpPr/>
          <p:nvPr/>
        </p:nvGrpSpPr>
        <p:grpSpPr>
          <a:xfrm>
            <a:off x="547286" y="2127549"/>
            <a:ext cx="621857" cy="1225361"/>
            <a:chOff x="3386589" y="1994436"/>
            <a:chExt cx="621857" cy="1225361"/>
          </a:xfrm>
        </p:grpSpPr>
        <p:grpSp>
          <p:nvGrpSpPr>
            <p:cNvPr id="119" name="Group 118">
              <a:extLst>
                <a:ext uri="{FF2B5EF4-FFF2-40B4-BE49-F238E27FC236}">
                  <a16:creationId xmlns:a16="http://schemas.microsoft.com/office/drawing/2014/main" id="{67EF7E50-EBB2-48E8-80A2-EB6331E35C92}"/>
                </a:ext>
              </a:extLst>
            </p:cNvPr>
            <p:cNvGrpSpPr>
              <a:grpSpLocks noChangeAspect="1"/>
            </p:cNvGrpSpPr>
            <p:nvPr/>
          </p:nvGrpSpPr>
          <p:grpSpPr>
            <a:xfrm>
              <a:off x="3386589" y="1994436"/>
              <a:ext cx="618352" cy="573362"/>
              <a:chOff x="21532850" y="-24034750"/>
              <a:chExt cx="24393525" cy="22618700"/>
            </a:xfrm>
          </p:grpSpPr>
          <p:sp>
            <p:nvSpPr>
              <p:cNvPr id="140" name="Oval 42">
                <a:extLst>
                  <a:ext uri="{FF2B5EF4-FFF2-40B4-BE49-F238E27FC236}">
                    <a16:creationId xmlns:a16="http://schemas.microsoft.com/office/drawing/2014/main" id="{41885D44-A1FE-4816-A69C-3AEA67C66388}"/>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1" name="Freeform 43">
                <a:extLst>
                  <a:ext uri="{FF2B5EF4-FFF2-40B4-BE49-F238E27FC236}">
                    <a16:creationId xmlns:a16="http://schemas.microsoft.com/office/drawing/2014/main" id="{4C381D68-D036-4853-846F-A6A0B9D93EF1}"/>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2" name="Freeform 44">
                <a:extLst>
                  <a:ext uri="{FF2B5EF4-FFF2-40B4-BE49-F238E27FC236}">
                    <a16:creationId xmlns:a16="http://schemas.microsoft.com/office/drawing/2014/main" id="{F533E6CE-62EA-436E-BA49-2C662C1EADF5}"/>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3" name="Freeform 45">
                <a:extLst>
                  <a:ext uri="{FF2B5EF4-FFF2-40B4-BE49-F238E27FC236}">
                    <a16:creationId xmlns:a16="http://schemas.microsoft.com/office/drawing/2014/main" id="{2AA9AE5F-16A6-47C5-8171-1618895003AB}"/>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4" name="Freeform 46">
                <a:extLst>
                  <a:ext uri="{FF2B5EF4-FFF2-40B4-BE49-F238E27FC236}">
                    <a16:creationId xmlns:a16="http://schemas.microsoft.com/office/drawing/2014/main" id="{AC22B79D-775E-4000-86D9-E05416A8AAF4}"/>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5" name="Oval 47">
                <a:extLst>
                  <a:ext uri="{FF2B5EF4-FFF2-40B4-BE49-F238E27FC236}">
                    <a16:creationId xmlns:a16="http://schemas.microsoft.com/office/drawing/2014/main" id="{F0850B9B-E065-4C22-98CA-5BD114E09DEF}"/>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6" name="Freeform 48">
                <a:extLst>
                  <a:ext uri="{FF2B5EF4-FFF2-40B4-BE49-F238E27FC236}">
                    <a16:creationId xmlns:a16="http://schemas.microsoft.com/office/drawing/2014/main" id="{027DD751-B577-465D-B4FC-EFD1A2BB18F8}"/>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7" name="Freeform 49">
                <a:extLst>
                  <a:ext uri="{FF2B5EF4-FFF2-40B4-BE49-F238E27FC236}">
                    <a16:creationId xmlns:a16="http://schemas.microsoft.com/office/drawing/2014/main" id="{56B9B66F-2DA8-465D-B5A5-A2A06242C3CB}"/>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8" name="Freeform 50">
                <a:extLst>
                  <a:ext uri="{FF2B5EF4-FFF2-40B4-BE49-F238E27FC236}">
                    <a16:creationId xmlns:a16="http://schemas.microsoft.com/office/drawing/2014/main" id="{32CCE6F4-BD0D-4FBF-B9D8-2CB7ED9EC60E}"/>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9" name="Freeform 51">
                <a:extLst>
                  <a:ext uri="{FF2B5EF4-FFF2-40B4-BE49-F238E27FC236}">
                    <a16:creationId xmlns:a16="http://schemas.microsoft.com/office/drawing/2014/main" id="{F3FE2629-4B6C-4362-9783-26E6AF31A3BE}"/>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0" name="Oval 52">
                <a:extLst>
                  <a:ext uri="{FF2B5EF4-FFF2-40B4-BE49-F238E27FC236}">
                    <a16:creationId xmlns:a16="http://schemas.microsoft.com/office/drawing/2014/main" id="{8BEDF861-2A78-4752-8AEC-74CF90CE9306}"/>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1" name="Freeform 53">
                <a:extLst>
                  <a:ext uri="{FF2B5EF4-FFF2-40B4-BE49-F238E27FC236}">
                    <a16:creationId xmlns:a16="http://schemas.microsoft.com/office/drawing/2014/main" id="{F606212F-F9EC-4C17-A970-361F6978D5B5}"/>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2" name="Freeform 54">
                <a:extLst>
                  <a:ext uri="{FF2B5EF4-FFF2-40B4-BE49-F238E27FC236}">
                    <a16:creationId xmlns:a16="http://schemas.microsoft.com/office/drawing/2014/main" id="{33FFC7DA-6934-465D-95CE-943FDFDD2BCF}"/>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3" name="Freeform 55">
                <a:extLst>
                  <a:ext uri="{FF2B5EF4-FFF2-40B4-BE49-F238E27FC236}">
                    <a16:creationId xmlns:a16="http://schemas.microsoft.com/office/drawing/2014/main" id="{ABC15ACE-4EB7-43E1-96CD-DF73EC52C01A}"/>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4" name="Freeform 56">
                <a:extLst>
                  <a:ext uri="{FF2B5EF4-FFF2-40B4-BE49-F238E27FC236}">
                    <a16:creationId xmlns:a16="http://schemas.microsoft.com/office/drawing/2014/main" id="{91888B52-DF6E-4DDA-ABFA-BE992029333B}"/>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20" name="Group 119">
              <a:extLst>
                <a:ext uri="{FF2B5EF4-FFF2-40B4-BE49-F238E27FC236}">
                  <a16:creationId xmlns:a16="http://schemas.microsoft.com/office/drawing/2014/main" id="{40C954AF-E9BB-4282-AD86-F772AD518FA4}"/>
                </a:ext>
              </a:extLst>
            </p:cNvPr>
            <p:cNvGrpSpPr>
              <a:grpSpLocks noChangeAspect="1"/>
            </p:cNvGrpSpPr>
            <p:nvPr/>
          </p:nvGrpSpPr>
          <p:grpSpPr>
            <a:xfrm>
              <a:off x="3390094" y="2646435"/>
              <a:ext cx="618352" cy="573362"/>
              <a:chOff x="21532850" y="-24034750"/>
              <a:chExt cx="24393525" cy="22618700"/>
            </a:xfrm>
          </p:grpSpPr>
          <p:sp>
            <p:nvSpPr>
              <p:cNvPr id="121" name="Oval 42">
                <a:extLst>
                  <a:ext uri="{FF2B5EF4-FFF2-40B4-BE49-F238E27FC236}">
                    <a16:creationId xmlns:a16="http://schemas.microsoft.com/office/drawing/2014/main" id="{466EDF5B-830A-46BE-8018-386AAA16760F}"/>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 name="Freeform 43">
                <a:extLst>
                  <a:ext uri="{FF2B5EF4-FFF2-40B4-BE49-F238E27FC236}">
                    <a16:creationId xmlns:a16="http://schemas.microsoft.com/office/drawing/2014/main" id="{133E695A-F603-4BAE-AD96-5DD5CDA65233}"/>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 name="Freeform 44">
                <a:extLst>
                  <a:ext uri="{FF2B5EF4-FFF2-40B4-BE49-F238E27FC236}">
                    <a16:creationId xmlns:a16="http://schemas.microsoft.com/office/drawing/2014/main" id="{8917030F-3F6D-4051-A36F-AEB2C2CED5CF}"/>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 name="Freeform 45">
                <a:extLst>
                  <a:ext uri="{FF2B5EF4-FFF2-40B4-BE49-F238E27FC236}">
                    <a16:creationId xmlns:a16="http://schemas.microsoft.com/office/drawing/2014/main" id="{B686F5A8-4DAA-4E31-9DC0-5A0E0BE1F562}"/>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 name="Freeform 46">
                <a:extLst>
                  <a:ext uri="{FF2B5EF4-FFF2-40B4-BE49-F238E27FC236}">
                    <a16:creationId xmlns:a16="http://schemas.microsoft.com/office/drawing/2014/main" id="{617659E7-7C78-4375-95A0-D04BF5949C3C}"/>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 name="Oval 47">
                <a:extLst>
                  <a:ext uri="{FF2B5EF4-FFF2-40B4-BE49-F238E27FC236}">
                    <a16:creationId xmlns:a16="http://schemas.microsoft.com/office/drawing/2014/main" id="{FD99B329-329D-4566-8781-5CEF6038C570}"/>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1" name="Freeform 48">
                <a:extLst>
                  <a:ext uri="{FF2B5EF4-FFF2-40B4-BE49-F238E27FC236}">
                    <a16:creationId xmlns:a16="http://schemas.microsoft.com/office/drawing/2014/main" id="{31D5068F-9EDA-42DE-B904-831C6778B06D}"/>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2" name="Freeform 49">
                <a:extLst>
                  <a:ext uri="{FF2B5EF4-FFF2-40B4-BE49-F238E27FC236}">
                    <a16:creationId xmlns:a16="http://schemas.microsoft.com/office/drawing/2014/main" id="{2CB52013-ABA5-4489-B305-D23FC8A6D5C0}"/>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3" name="Freeform 50">
                <a:extLst>
                  <a:ext uri="{FF2B5EF4-FFF2-40B4-BE49-F238E27FC236}">
                    <a16:creationId xmlns:a16="http://schemas.microsoft.com/office/drawing/2014/main" id="{3C216988-7725-4E9F-A4D3-248BD0CAC649}"/>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4" name="Freeform 51">
                <a:extLst>
                  <a:ext uri="{FF2B5EF4-FFF2-40B4-BE49-F238E27FC236}">
                    <a16:creationId xmlns:a16="http://schemas.microsoft.com/office/drawing/2014/main" id="{E4A7E60B-7F8B-4200-A633-3654F4E38D89}"/>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5" name="Oval 52">
                <a:extLst>
                  <a:ext uri="{FF2B5EF4-FFF2-40B4-BE49-F238E27FC236}">
                    <a16:creationId xmlns:a16="http://schemas.microsoft.com/office/drawing/2014/main" id="{FFBAB533-4F07-41D7-A8F5-F291FCDF91FD}"/>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6" name="Freeform 53">
                <a:extLst>
                  <a:ext uri="{FF2B5EF4-FFF2-40B4-BE49-F238E27FC236}">
                    <a16:creationId xmlns:a16="http://schemas.microsoft.com/office/drawing/2014/main" id="{73911F8A-13E0-41D5-A4FC-23BEE6955D50}"/>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7" name="Freeform 54">
                <a:extLst>
                  <a:ext uri="{FF2B5EF4-FFF2-40B4-BE49-F238E27FC236}">
                    <a16:creationId xmlns:a16="http://schemas.microsoft.com/office/drawing/2014/main" id="{C39CE377-AD94-4C4D-A9D9-21285015C531}"/>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8" name="Freeform 55">
                <a:extLst>
                  <a:ext uri="{FF2B5EF4-FFF2-40B4-BE49-F238E27FC236}">
                    <a16:creationId xmlns:a16="http://schemas.microsoft.com/office/drawing/2014/main" id="{04B506A9-7BDC-4E13-8997-266D676C61CF}"/>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9" name="Freeform 56">
                <a:extLst>
                  <a:ext uri="{FF2B5EF4-FFF2-40B4-BE49-F238E27FC236}">
                    <a16:creationId xmlns:a16="http://schemas.microsoft.com/office/drawing/2014/main" id="{DC0F8771-C94B-481D-A702-3FF86F3A540D}"/>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sp>
        <p:nvSpPr>
          <p:cNvPr id="158" name="TextBox 157">
            <a:extLst>
              <a:ext uri="{FF2B5EF4-FFF2-40B4-BE49-F238E27FC236}">
                <a16:creationId xmlns:a16="http://schemas.microsoft.com/office/drawing/2014/main" id="{6A8BCB6A-C008-41A4-8B2D-3B90BB9D90D3}"/>
              </a:ext>
            </a:extLst>
          </p:cNvPr>
          <p:cNvSpPr txBox="1"/>
          <p:nvPr/>
        </p:nvSpPr>
        <p:spPr>
          <a:xfrm>
            <a:off x="6674392" y="2093570"/>
            <a:ext cx="1038132" cy="609398"/>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No</a:t>
            </a:r>
          </a:p>
          <a:p>
            <a:pPr fontAlgn="base">
              <a:spcBef>
                <a:spcPct val="0"/>
              </a:spcBef>
              <a:spcAft>
                <a:spcPct val="40000"/>
              </a:spcAft>
            </a:pPr>
            <a:r>
              <a:rPr lang="en-US" sz="1400" dirty="0">
                <a:solidFill>
                  <a:schemeClr val="accent1"/>
                </a:solidFill>
                <a:latin typeface="Calibri" panose="020F0502020204030204" pitchFamily="34" charset="0"/>
              </a:rPr>
              <a:t>Pool</a:t>
            </a:r>
            <a:endParaRPr lang="en-US" sz="2400" dirty="0">
              <a:solidFill>
                <a:schemeClr val="accent1"/>
              </a:solidFill>
              <a:latin typeface="Calibri" panose="020F0502020204030204" pitchFamily="34" charset="0"/>
            </a:endParaRPr>
          </a:p>
        </p:txBody>
      </p:sp>
    </p:spTree>
    <p:extLst>
      <p:ext uri="{BB962C8B-B14F-4D97-AF65-F5344CB8AC3E}">
        <p14:creationId xmlns:p14="http://schemas.microsoft.com/office/powerpoint/2010/main" val="3842303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BA8A281-F023-854A-A0F8-0A461B7C69A2}"/>
              </a:ext>
            </a:extLst>
          </p:cNvPr>
          <p:cNvPicPr>
            <a:picLocks noChangeAspect="1"/>
          </p:cNvPicPr>
          <p:nvPr/>
        </p:nvPicPr>
        <p:blipFill rotWithShape="1">
          <a:blip r:embed="rId3"/>
          <a:srcRect b="18033"/>
          <a:stretch/>
        </p:blipFill>
        <p:spPr>
          <a:xfrm>
            <a:off x="1413025" y="2981959"/>
            <a:ext cx="9907016" cy="3730870"/>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new HTTP Profile and use it </a:t>
            </a:r>
          </a:p>
          <a:p>
            <a:pPr>
              <a:spcBef>
                <a:spcPts val="0"/>
              </a:spcBef>
            </a:pPr>
            <a:r>
              <a:rPr lang="en-US" dirty="0"/>
              <a:t>in the L7 HTTP Virtual Server</a:t>
            </a:r>
          </a:p>
          <a:p>
            <a:pPr lvl="1"/>
            <a:r>
              <a:rPr lang="en-US" dirty="0"/>
              <a:t>Under Networking – Load Balancing – Profiles </a:t>
            </a:r>
          </a:p>
          <a:p>
            <a:pPr lvl="2"/>
            <a:r>
              <a:rPr lang="en-US" dirty="0"/>
              <a:t>Add Application Profile – HTTP</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Redirect Clients to HTTPS (2/3)</a:t>
            </a:r>
          </a:p>
        </p:txBody>
      </p:sp>
      <p:sp>
        <p:nvSpPr>
          <p:cNvPr id="9" name="TextBox 8">
            <a:extLst>
              <a:ext uri="{FF2B5EF4-FFF2-40B4-BE49-F238E27FC236}">
                <a16:creationId xmlns:a16="http://schemas.microsoft.com/office/drawing/2014/main" id="{67755047-D14C-4194-926E-9B44E80FBCA4}"/>
              </a:ext>
            </a:extLst>
          </p:cNvPr>
          <p:cNvSpPr txBox="1"/>
          <p:nvPr/>
        </p:nvSpPr>
        <p:spPr>
          <a:xfrm>
            <a:off x="111512" y="5272822"/>
            <a:ext cx="2168793"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Redirection:</a:t>
            </a:r>
          </a:p>
          <a:p>
            <a:pPr lvl="0">
              <a:defRPr/>
            </a:pPr>
            <a:r>
              <a:rPr lang="en-US" sz="1000" dirty="0">
                <a:solidFill>
                  <a:schemeClr val="tx2"/>
                </a:solidFill>
                <a:latin typeface="Calibri" panose="020F0502020204030204" pitchFamily="34" charset="0"/>
              </a:rPr>
              <a:t>In this mode specify the “HTTP Redirect:</a:t>
            </a:r>
          </a:p>
        </p:txBody>
      </p:sp>
      <p:cxnSp>
        <p:nvCxnSpPr>
          <p:cNvPr id="10" name="Straight Arrow Connector 9">
            <a:extLst>
              <a:ext uri="{FF2B5EF4-FFF2-40B4-BE49-F238E27FC236}">
                <a16:creationId xmlns:a16="http://schemas.microsoft.com/office/drawing/2014/main" id="{DCA6F21D-393C-4582-B05D-64C6FA84C06A}"/>
              </a:ext>
            </a:extLst>
          </p:cNvPr>
          <p:cNvCxnSpPr>
            <a:cxnSpLocks/>
            <a:stCxn id="9" idx="3"/>
          </p:cNvCxnSpPr>
          <p:nvPr/>
        </p:nvCxnSpPr>
        <p:spPr bwMode="gray">
          <a:xfrm>
            <a:off x="2280305" y="5549821"/>
            <a:ext cx="1473939" cy="20890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B23904EE-633B-42DE-9480-D4BC75386EE7}"/>
              </a:ext>
            </a:extLst>
          </p:cNvPr>
          <p:cNvSpPr/>
          <p:nvPr/>
        </p:nvSpPr>
        <p:spPr>
          <a:xfrm>
            <a:off x="7300686" y="130174"/>
            <a:ext cx="4624522" cy="1977111"/>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 name="Picture 1">
            <a:extLst>
              <a:ext uri="{FF2B5EF4-FFF2-40B4-BE49-F238E27FC236}">
                <a16:creationId xmlns:a16="http://schemas.microsoft.com/office/drawing/2014/main" id="{92664E42-23BD-C54B-AEC0-3F98C3570A33}"/>
              </a:ext>
            </a:extLst>
          </p:cNvPr>
          <p:cNvPicPr>
            <a:picLocks noChangeAspect="1"/>
          </p:cNvPicPr>
          <p:nvPr/>
        </p:nvPicPr>
        <p:blipFill>
          <a:blip r:embed="rId4"/>
          <a:stretch>
            <a:fillRect/>
          </a:stretch>
        </p:blipFill>
        <p:spPr>
          <a:xfrm>
            <a:off x="7817717" y="202285"/>
            <a:ext cx="3939540" cy="1905000"/>
          </a:xfrm>
          <a:prstGeom prst="rect">
            <a:avLst/>
          </a:prstGeom>
        </p:spPr>
      </p:pic>
    </p:spTree>
    <p:extLst>
      <p:ext uri="{BB962C8B-B14F-4D97-AF65-F5344CB8AC3E}">
        <p14:creationId xmlns:p14="http://schemas.microsoft.com/office/powerpoint/2010/main" val="415899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new HTTP Profile and use it </a:t>
            </a:r>
          </a:p>
          <a:p>
            <a:pPr>
              <a:spcBef>
                <a:spcPts val="0"/>
              </a:spcBef>
            </a:pPr>
            <a:r>
              <a:rPr lang="en-US" dirty="0"/>
              <a:t>in the L7 HTTP Virtual Server</a:t>
            </a:r>
          </a:p>
          <a:p>
            <a:pPr lvl="1"/>
            <a:r>
              <a:rPr lang="en-US" dirty="0"/>
              <a:t>Under Networking – Load Balancing – Profiles </a:t>
            </a:r>
          </a:p>
          <a:p>
            <a:pPr lvl="2"/>
            <a:r>
              <a:rPr lang="en-US" dirty="0"/>
              <a:t>Add Application Profile – HTTP</a:t>
            </a:r>
          </a:p>
          <a:p>
            <a:pPr lvl="1"/>
            <a:endParaRPr lang="en-US" dirty="0"/>
          </a:p>
        </p:txBody>
      </p:sp>
      <p:pic>
        <p:nvPicPr>
          <p:cNvPr id="11" name="Picture 10">
            <a:extLst>
              <a:ext uri="{FF2B5EF4-FFF2-40B4-BE49-F238E27FC236}">
                <a16:creationId xmlns:a16="http://schemas.microsoft.com/office/drawing/2014/main" id="{3577AC24-CA65-49D0-A2F0-E16411376AA3}"/>
              </a:ext>
            </a:extLst>
          </p:cNvPr>
          <p:cNvPicPr>
            <a:picLocks noChangeAspect="1"/>
          </p:cNvPicPr>
          <p:nvPr/>
        </p:nvPicPr>
        <p:blipFill rotWithShape="1">
          <a:blip r:embed="rId3"/>
          <a:srcRect b="2675"/>
          <a:stretch/>
        </p:blipFill>
        <p:spPr>
          <a:xfrm>
            <a:off x="1449660" y="3023265"/>
            <a:ext cx="9829800" cy="3689564"/>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Redirect Clients to HTTPS (3/3)</a:t>
            </a:r>
          </a:p>
        </p:txBody>
      </p:sp>
      <p:sp>
        <p:nvSpPr>
          <p:cNvPr id="9" name="TextBox 8">
            <a:extLst>
              <a:ext uri="{FF2B5EF4-FFF2-40B4-BE49-F238E27FC236}">
                <a16:creationId xmlns:a16="http://schemas.microsoft.com/office/drawing/2014/main" id="{67755047-D14C-4194-926E-9B44E80FBCA4}"/>
              </a:ext>
            </a:extLst>
          </p:cNvPr>
          <p:cNvSpPr txBox="1"/>
          <p:nvPr/>
        </p:nvSpPr>
        <p:spPr>
          <a:xfrm>
            <a:off x="111512" y="5272822"/>
            <a:ext cx="2168793" cy="553998"/>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Redirection:</a:t>
            </a:r>
          </a:p>
          <a:p>
            <a:pPr lvl="0">
              <a:defRPr/>
            </a:pPr>
            <a:r>
              <a:rPr lang="en-US" sz="1000" dirty="0">
                <a:solidFill>
                  <a:schemeClr val="tx2"/>
                </a:solidFill>
                <a:latin typeface="Calibri" panose="020F0502020204030204" pitchFamily="34" charset="0"/>
              </a:rPr>
              <a:t>In this mode specify the “HTTP to HTTPS Redirect:</a:t>
            </a:r>
          </a:p>
        </p:txBody>
      </p:sp>
      <p:cxnSp>
        <p:nvCxnSpPr>
          <p:cNvPr id="10" name="Straight Arrow Connector 9">
            <a:extLst>
              <a:ext uri="{FF2B5EF4-FFF2-40B4-BE49-F238E27FC236}">
                <a16:creationId xmlns:a16="http://schemas.microsoft.com/office/drawing/2014/main" id="{DCA6F21D-393C-4582-B05D-64C6FA84C06A}"/>
              </a:ext>
            </a:extLst>
          </p:cNvPr>
          <p:cNvCxnSpPr>
            <a:cxnSpLocks/>
            <a:stCxn id="9" idx="3"/>
          </p:cNvCxnSpPr>
          <p:nvPr/>
        </p:nvCxnSpPr>
        <p:spPr bwMode="gray">
          <a:xfrm>
            <a:off x="2280305" y="5549821"/>
            <a:ext cx="1473939" cy="208901"/>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B23904EE-633B-42DE-9480-D4BC75386EE7}"/>
              </a:ext>
            </a:extLst>
          </p:cNvPr>
          <p:cNvSpPr/>
          <p:nvPr/>
        </p:nvSpPr>
        <p:spPr>
          <a:xfrm>
            <a:off x="7300686" y="130174"/>
            <a:ext cx="4624522" cy="1977111"/>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139" name="Picture 138">
            <a:extLst>
              <a:ext uri="{FF2B5EF4-FFF2-40B4-BE49-F238E27FC236}">
                <a16:creationId xmlns:a16="http://schemas.microsoft.com/office/drawing/2014/main" id="{707B5154-718D-0C47-947B-B4F82EE07684}"/>
              </a:ext>
            </a:extLst>
          </p:cNvPr>
          <p:cNvPicPr>
            <a:picLocks noChangeAspect="1"/>
          </p:cNvPicPr>
          <p:nvPr/>
        </p:nvPicPr>
        <p:blipFill>
          <a:blip r:embed="rId4"/>
          <a:stretch>
            <a:fillRect/>
          </a:stretch>
        </p:blipFill>
        <p:spPr>
          <a:xfrm>
            <a:off x="7588990" y="200519"/>
            <a:ext cx="4526280" cy="1836420"/>
          </a:xfrm>
          <a:prstGeom prst="rect">
            <a:avLst/>
          </a:prstGeom>
        </p:spPr>
      </p:pic>
    </p:spTree>
    <p:extLst>
      <p:ext uri="{BB962C8B-B14F-4D97-AF65-F5344CB8AC3E}">
        <p14:creationId xmlns:p14="http://schemas.microsoft.com/office/powerpoint/2010/main" val="1116444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91440"/>
          <a:lstStyle/>
          <a:p>
            <a:pPr>
              <a:spcBef>
                <a:spcPts val="0"/>
              </a:spcBef>
              <a:buNone/>
            </a:pPr>
            <a:r>
              <a:rPr lang="en-US" sz="1600" dirty="0"/>
              <a:t>Client access application on HTTP to Web Servers configured with NTLM authentication.</a:t>
            </a:r>
          </a:p>
          <a:p>
            <a:pPr>
              <a:spcBef>
                <a:spcPts val="0"/>
              </a:spcBef>
              <a:buNone/>
            </a:pPr>
            <a:r>
              <a:rPr lang="en-US" sz="1600" dirty="0"/>
              <a:t>NTLM Authentication authenticate the TCP connection. And once authenticated, all HTTP requests is that TCP connection are replied.</a:t>
            </a:r>
          </a:p>
          <a:p>
            <a:pPr>
              <a:spcBef>
                <a:spcPts val="0"/>
              </a:spcBef>
              <a:buNone/>
            </a:pPr>
            <a:endParaRPr lang="en-US" sz="1600" dirty="0"/>
          </a:p>
          <a:p>
            <a:pPr>
              <a:spcBef>
                <a:spcPts val="0"/>
              </a:spcBef>
              <a:buNone/>
            </a:pPr>
            <a:endParaRPr lang="en-US" sz="1600" dirty="0"/>
          </a:p>
          <a:p>
            <a:pPr>
              <a:spcBef>
                <a:spcPts val="0"/>
              </a:spcBef>
              <a:buNone/>
            </a:pPr>
            <a:r>
              <a:rPr lang="en-US" sz="1600" dirty="0"/>
              <a:t>When NTLM configuration / Server Keep-Alive is enabled, </a:t>
            </a:r>
            <a:r>
              <a:rPr lang="en-US" sz="1600" u="sng" dirty="0"/>
              <a:t>as soon a Client request contains NTLM authentication (NTLM Negotiate)</a:t>
            </a:r>
            <a:r>
              <a:rPr lang="en-US" sz="1600" dirty="0"/>
              <a:t> this Client TCP connection is stick to one dedicated Server TCP connection.</a:t>
            </a:r>
          </a:p>
          <a:p>
            <a:pPr>
              <a:spcBef>
                <a:spcPts val="0"/>
              </a:spcBef>
              <a:buNone/>
            </a:pPr>
            <a:endParaRPr lang="en-US" sz="1600" dirty="0"/>
          </a:p>
          <a:p>
            <a:pPr>
              <a:spcBef>
                <a:spcPts val="0"/>
              </a:spcBef>
              <a:buNone/>
            </a:pPr>
            <a:r>
              <a:rPr lang="en-US" sz="1400" i="1" dirty="0"/>
              <a:t>Note: “NTLM + </a:t>
            </a:r>
            <a:r>
              <a:rPr lang="en-US" sz="1400" i="1" dirty="0" err="1"/>
              <a:t>Sce</a:t>
            </a:r>
            <a:r>
              <a:rPr lang="en-US" sz="1400" i="1" dirty="0"/>
              <a:t>-IP Persistence”:</a:t>
            </a:r>
          </a:p>
          <a:p>
            <a:pPr>
              <a:spcBef>
                <a:spcPts val="0"/>
              </a:spcBef>
              <a:buNone/>
            </a:pPr>
            <a:r>
              <a:rPr lang="en-US" sz="1400" i="1" dirty="0"/>
              <a:t>If “Client/Server traffic NOT always uses NTLM Authentication”, then NSX configuration requires “Pool-SNAT”.</a:t>
            </a:r>
          </a:p>
          <a:p>
            <a:endParaRPr lang="en-US" sz="1600" dirty="0"/>
          </a:p>
          <a:p>
            <a:pPr>
              <a:spcBef>
                <a:spcPts val="0"/>
              </a:spcBef>
              <a:buNone/>
            </a:pPr>
            <a:endParaRPr lang="en-US" sz="1600" i="1" dirty="0"/>
          </a:p>
          <a:p>
            <a:pPr>
              <a:spcBef>
                <a:spcPts val="0"/>
              </a:spcBef>
              <a:buNone/>
            </a:pPr>
            <a:endParaRPr lang="en-US" sz="1400" i="1" dirty="0"/>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NTLM Authentication / Server Keep-Alive (1/2)</a:t>
            </a:r>
          </a:p>
        </p:txBody>
      </p:sp>
      <p:cxnSp>
        <p:nvCxnSpPr>
          <p:cNvPr id="40" name="Straight Connector 39">
            <a:extLst>
              <a:ext uri="{FF2B5EF4-FFF2-40B4-BE49-F238E27FC236}">
                <a16:creationId xmlns:a16="http://schemas.microsoft.com/office/drawing/2014/main" id="{16885E2D-D0A6-4026-B4B8-CBC6E6C71A17}"/>
              </a:ext>
            </a:extLst>
          </p:cNvPr>
          <p:cNvCxnSpPr>
            <a:cxnSpLocks/>
            <a:stCxn id="61" idx="3"/>
          </p:cNvCxnSpPr>
          <p:nvPr/>
        </p:nvCxnSpPr>
        <p:spPr>
          <a:xfrm>
            <a:off x="3937311" y="2916120"/>
            <a:ext cx="1770291"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5E433FE2-6F55-4254-93F9-9D89A2C4035E}"/>
              </a:ext>
            </a:extLst>
          </p:cNvPr>
          <p:cNvGrpSpPr/>
          <p:nvPr/>
        </p:nvGrpSpPr>
        <p:grpSpPr>
          <a:xfrm>
            <a:off x="3335063" y="2478335"/>
            <a:ext cx="754767" cy="739029"/>
            <a:chOff x="4317796" y="4561028"/>
            <a:chExt cx="754767" cy="739029"/>
          </a:xfrm>
        </p:grpSpPr>
        <p:grpSp>
          <p:nvGrpSpPr>
            <p:cNvPr id="42" name="Group 41">
              <a:extLst>
                <a:ext uri="{FF2B5EF4-FFF2-40B4-BE49-F238E27FC236}">
                  <a16:creationId xmlns:a16="http://schemas.microsoft.com/office/drawing/2014/main" id="{635208DB-8AA2-4685-BCAB-54FAE17B8D1F}"/>
                </a:ext>
              </a:extLst>
            </p:cNvPr>
            <p:cNvGrpSpPr/>
            <p:nvPr/>
          </p:nvGrpSpPr>
          <p:grpSpPr>
            <a:xfrm>
              <a:off x="4317796" y="4697569"/>
              <a:ext cx="602248" cy="602488"/>
              <a:chOff x="7736620" y="7009631"/>
              <a:chExt cx="4501800" cy="4503600"/>
            </a:xfrm>
            <a:solidFill>
              <a:schemeClr val="accent1"/>
            </a:solidFill>
          </p:grpSpPr>
          <p:sp>
            <p:nvSpPr>
              <p:cNvPr id="61" name="Freeform: Shape 1">
                <a:extLst>
                  <a:ext uri="{FF2B5EF4-FFF2-40B4-BE49-F238E27FC236}">
                    <a16:creationId xmlns:a16="http://schemas.microsoft.com/office/drawing/2014/main" id="{0759F56D-1CAF-4EBF-B055-DC11484230BE}"/>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2" name="Freeform: Shape 2">
                <a:extLst>
                  <a:ext uri="{FF2B5EF4-FFF2-40B4-BE49-F238E27FC236}">
                    <a16:creationId xmlns:a16="http://schemas.microsoft.com/office/drawing/2014/main" id="{B8EF7B5E-88A2-42E4-8046-953EE76B3DB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3" name="Freeform: Shape 3">
                <a:extLst>
                  <a:ext uri="{FF2B5EF4-FFF2-40B4-BE49-F238E27FC236}">
                    <a16:creationId xmlns:a16="http://schemas.microsoft.com/office/drawing/2014/main" id="{AACC3565-5995-4A4B-A12A-79A7EED1E6BF}"/>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4" name="Freeform: Shape 4">
                <a:extLst>
                  <a:ext uri="{FF2B5EF4-FFF2-40B4-BE49-F238E27FC236}">
                    <a16:creationId xmlns:a16="http://schemas.microsoft.com/office/drawing/2014/main" id="{72E6974D-5E67-494B-9931-5A853EF3E1D3}"/>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sp>
            <p:nvSpPr>
              <p:cNvPr id="65" name="Freeform: Shape 5">
                <a:extLst>
                  <a:ext uri="{FF2B5EF4-FFF2-40B4-BE49-F238E27FC236}">
                    <a16:creationId xmlns:a16="http://schemas.microsoft.com/office/drawing/2014/main" id="{F133D2BE-5C25-4C31-B2AC-F4495B267539}"/>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a:ln>
                    <a:noFill/>
                  </a:ln>
                  <a:solidFill>
                    <a:srgbClr val="717074"/>
                  </a:solidFill>
                  <a:effectLst/>
                  <a:uLnTx/>
                  <a:uFillTx/>
                  <a:latin typeface="Arial" pitchFamily="18"/>
                  <a:ea typeface="Arial" pitchFamily="2"/>
                  <a:cs typeface="Arial" pitchFamily="2"/>
                </a:endParaRPr>
              </a:p>
            </p:txBody>
          </p:sp>
        </p:grpSp>
        <p:grpSp>
          <p:nvGrpSpPr>
            <p:cNvPr id="43" name="Group 42">
              <a:extLst>
                <a:ext uri="{FF2B5EF4-FFF2-40B4-BE49-F238E27FC236}">
                  <a16:creationId xmlns:a16="http://schemas.microsoft.com/office/drawing/2014/main" id="{11576292-E1B6-42ED-8C00-439DC39A4C07}"/>
                </a:ext>
              </a:extLst>
            </p:cNvPr>
            <p:cNvGrpSpPr>
              <a:grpSpLocks noChangeAspect="1"/>
            </p:cNvGrpSpPr>
            <p:nvPr/>
          </p:nvGrpSpPr>
          <p:grpSpPr>
            <a:xfrm>
              <a:off x="4708024" y="4561028"/>
              <a:ext cx="364539" cy="338685"/>
              <a:chOff x="2560638" y="566738"/>
              <a:chExt cx="6486525" cy="6486525"/>
            </a:xfrm>
            <a:solidFill>
              <a:schemeClr val="accent1"/>
            </a:solidFill>
          </p:grpSpPr>
          <p:sp>
            <p:nvSpPr>
              <p:cNvPr id="46" name="Freeform 1">
                <a:extLst>
                  <a:ext uri="{FF2B5EF4-FFF2-40B4-BE49-F238E27FC236}">
                    <a16:creationId xmlns:a16="http://schemas.microsoft.com/office/drawing/2014/main" id="{4DDEBDF0-C65F-45E9-8162-17E8336B3D57}"/>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49" name="Freeform 2">
                <a:extLst>
                  <a:ext uri="{FF2B5EF4-FFF2-40B4-BE49-F238E27FC236}">
                    <a16:creationId xmlns:a16="http://schemas.microsoft.com/office/drawing/2014/main" id="{D5E85B13-5455-4511-A986-56E4665204B5}"/>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0" name="Freeform 3">
                <a:extLst>
                  <a:ext uri="{FF2B5EF4-FFF2-40B4-BE49-F238E27FC236}">
                    <a16:creationId xmlns:a16="http://schemas.microsoft.com/office/drawing/2014/main" id="{9DCA6607-64D4-4DD3-8CB2-C965157C4010}"/>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3" name="Freeform 4">
                <a:extLst>
                  <a:ext uri="{FF2B5EF4-FFF2-40B4-BE49-F238E27FC236}">
                    <a16:creationId xmlns:a16="http://schemas.microsoft.com/office/drawing/2014/main" id="{3627149B-C3F7-4911-9D64-7FC3C5601CD4}"/>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4" name="Freeform 5">
                <a:extLst>
                  <a:ext uri="{FF2B5EF4-FFF2-40B4-BE49-F238E27FC236}">
                    <a16:creationId xmlns:a16="http://schemas.microsoft.com/office/drawing/2014/main" id="{9DF25300-4731-4677-9EEE-0D2D155B13BC}"/>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5" name="Freeform 6">
                <a:extLst>
                  <a:ext uri="{FF2B5EF4-FFF2-40B4-BE49-F238E27FC236}">
                    <a16:creationId xmlns:a16="http://schemas.microsoft.com/office/drawing/2014/main" id="{75C4E354-9876-4752-92AE-BFA7C5A08C19}"/>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6" name="Freeform 7">
                <a:extLst>
                  <a:ext uri="{FF2B5EF4-FFF2-40B4-BE49-F238E27FC236}">
                    <a16:creationId xmlns:a16="http://schemas.microsoft.com/office/drawing/2014/main" id="{FC0BF4F3-3692-4822-AA77-2C0DADE113F0}"/>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7" name="Freeform 8">
                <a:extLst>
                  <a:ext uri="{FF2B5EF4-FFF2-40B4-BE49-F238E27FC236}">
                    <a16:creationId xmlns:a16="http://schemas.microsoft.com/office/drawing/2014/main" id="{96F17744-2D1B-45AB-9C51-CE310CB32154}"/>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8" name="Freeform 9">
                <a:extLst>
                  <a:ext uri="{FF2B5EF4-FFF2-40B4-BE49-F238E27FC236}">
                    <a16:creationId xmlns:a16="http://schemas.microsoft.com/office/drawing/2014/main" id="{C871423B-2BF5-495A-9956-B55E8960EC2D}"/>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59" name="Freeform 10">
                <a:extLst>
                  <a:ext uri="{FF2B5EF4-FFF2-40B4-BE49-F238E27FC236}">
                    <a16:creationId xmlns:a16="http://schemas.microsoft.com/office/drawing/2014/main" id="{9C00574E-C710-493C-A035-5F615505257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60" name="Freeform 11">
                <a:extLst>
                  <a:ext uri="{FF2B5EF4-FFF2-40B4-BE49-F238E27FC236}">
                    <a16:creationId xmlns:a16="http://schemas.microsoft.com/office/drawing/2014/main" id="{2138A6D7-6803-4210-99CC-9D1F485AFF93}"/>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grpSp>
      <p:cxnSp>
        <p:nvCxnSpPr>
          <p:cNvPr id="74" name="Straight Connector 73">
            <a:extLst>
              <a:ext uri="{FF2B5EF4-FFF2-40B4-BE49-F238E27FC236}">
                <a16:creationId xmlns:a16="http://schemas.microsoft.com/office/drawing/2014/main" id="{0AEEE9FA-3171-441C-AFED-E9C429ACE565}"/>
              </a:ext>
            </a:extLst>
          </p:cNvPr>
          <p:cNvCxnSpPr>
            <a:cxnSpLocks/>
            <a:endCxn id="61" idx="1"/>
          </p:cNvCxnSpPr>
          <p:nvPr/>
        </p:nvCxnSpPr>
        <p:spPr>
          <a:xfrm>
            <a:off x="1439903" y="2907309"/>
            <a:ext cx="1895160" cy="8811"/>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0413D42B-F2F6-4A5F-814E-7682907CC7B2}"/>
              </a:ext>
            </a:extLst>
          </p:cNvPr>
          <p:cNvSpPr txBox="1"/>
          <p:nvPr/>
        </p:nvSpPr>
        <p:spPr>
          <a:xfrm>
            <a:off x="3164103" y="3206340"/>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sp>
        <p:nvSpPr>
          <p:cNvPr id="77" name="Oval 76">
            <a:extLst>
              <a:ext uri="{FF2B5EF4-FFF2-40B4-BE49-F238E27FC236}">
                <a16:creationId xmlns:a16="http://schemas.microsoft.com/office/drawing/2014/main" id="{622CD7A0-D52D-43D5-8E81-1619AEC91C48}"/>
              </a:ext>
            </a:extLst>
          </p:cNvPr>
          <p:cNvSpPr>
            <a:spLocks noChangeAspect="1"/>
          </p:cNvSpPr>
          <p:nvPr/>
        </p:nvSpPr>
        <p:spPr>
          <a:xfrm>
            <a:off x="75440" y="3594723"/>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1</a:t>
            </a:r>
            <a:endParaRPr lang="en-US" sz="1400" dirty="0">
              <a:solidFill>
                <a:srgbClr val="FF0000"/>
              </a:solidFill>
              <a:latin typeface="Calibri" panose="020F0502020204030204" pitchFamily="34" charset="0"/>
            </a:endParaRPr>
          </a:p>
        </p:txBody>
      </p:sp>
      <p:sp>
        <p:nvSpPr>
          <p:cNvPr id="81" name="Rectangle 80">
            <a:extLst>
              <a:ext uri="{FF2B5EF4-FFF2-40B4-BE49-F238E27FC236}">
                <a16:creationId xmlns:a16="http://schemas.microsoft.com/office/drawing/2014/main" id="{D37E3667-975E-41A8-AE03-1DB138DAA479}"/>
              </a:ext>
            </a:extLst>
          </p:cNvPr>
          <p:cNvSpPr/>
          <p:nvPr/>
        </p:nvSpPr>
        <p:spPr>
          <a:xfrm>
            <a:off x="404855" y="3598839"/>
            <a:ext cx="3036525"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TCP1: GET 1.html + NTLM Negotiate</a:t>
            </a:r>
          </a:p>
        </p:txBody>
      </p:sp>
      <p:sp>
        <p:nvSpPr>
          <p:cNvPr id="82" name="Right Arrow 26">
            <a:extLst>
              <a:ext uri="{FF2B5EF4-FFF2-40B4-BE49-F238E27FC236}">
                <a16:creationId xmlns:a16="http://schemas.microsoft.com/office/drawing/2014/main" id="{B254BFED-70B0-4F51-B2B1-C66FDBC5EA04}"/>
              </a:ext>
            </a:extLst>
          </p:cNvPr>
          <p:cNvSpPr/>
          <p:nvPr/>
        </p:nvSpPr>
        <p:spPr>
          <a:xfrm>
            <a:off x="428853" y="3782965"/>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grpSp>
        <p:nvGrpSpPr>
          <p:cNvPr id="116" name="Group 115">
            <a:extLst>
              <a:ext uri="{FF2B5EF4-FFF2-40B4-BE49-F238E27FC236}">
                <a16:creationId xmlns:a16="http://schemas.microsoft.com/office/drawing/2014/main" id="{F34589ED-9DDD-4E78-8328-82EB887E6364}"/>
              </a:ext>
            </a:extLst>
          </p:cNvPr>
          <p:cNvGrpSpPr/>
          <p:nvPr/>
        </p:nvGrpSpPr>
        <p:grpSpPr>
          <a:xfrm>
            <a:off x="547286" y="2127549"/>
            <a:ext cx="621857" cy="1225361"/>
            <a:chOff x="3386589" y="1994436"/>
            <a:chExt cx="621857" cy="1225361"/>
          </a:xfrm>
        </p:grpSpPr>
        <p:grpSp>
          <p:nvGrpSpPr>
            <p:cNvPr id="119" name="Group 118">
              <a:extLst>
                <a:ext uri="{FF2B5EF4-FFF2-40B4-BE49-F238E27FC236}">
                  <a16:creationId xmlns:a16="http://schemas.microsoft.com/office/drawing/2014/main" id="{67EF7E50-EBB2-48E8-80A2-EB6331E35C92}"/>
                </a:ext>
              </a:extLst>
            </p:cNvPr>
            <p:cNvGrpSpPr>
              <a:grpSpLocks noChangeAspect="1"/>
            </p:cNvGrpSpPr>
            <p:nvPr/>
          </p:nvGrpSpPr>
          <p:grpSpPr>
            <a:xfrm>
              <a:off x="3386589" y="1994436"/>
              <a:ext cx="618352" cy="573362"/>
              <a:chOff x="21532850" y="-24034750"/>
              <a:chExt cx="24393525" cy="22618700"/>
            </a:xfrm>
          </p:grpSpPr>
          <p:sp>
            <p:nvSpPr>
              <p:cNvPr id="140" name="Oval 42">
                <a:extLst>
                  <a:ext uri="{FF2B5EF4-FFF2-40B4-BE49-F238E27FC236}">
                    <a16:creationId xmlns:a16="http://schemas.microsoft.com/office/drawing/2014/main" id="{41885D44-A1FE-4816-A69C-3AEA67C66388}"/>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1" name="Freeform 43">
                <a:extLst>
                  <a:ext uri="{FF2B5EF4-FFF2-40B4-BE49-F238E27FC236}">
                    <a16:creationId xmlns:a16="http://schemas.microsoft.com/office/drawing/2014/main" id="{4C381D68-D036-4853-846F-A6A0B9D93EF1}"/>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2" name="Freeform 44">
                <a:extLst>
                  <a:ext uri="{FF2B5EF4-FFF2-40B4-BE49-F238E27FC236}">
                    <a16:creationId xmlns:a16="http://schemas.microsoft.com/office/drawing/2014/main" id="{F533E6CE-62EA-436E-BA49-2C662C1EADF5}"/>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3" name="Freeform 45">
                <a:extLst>
                  <a:ext uri="{FF2B5EF4-FFF2-40B4-BE49-F238E27FC236}">
                    <a16:creationId xmlns:a16="http://schemas.microsoft.com/office/drawing/2014/main" id="{2AA9AE5F-16A6-47C5-8171-1618895003AB}"/>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4" name="Freeform 46">
                <a:extLst>
                  <a:ext uri="{FF2B5EF4-FFF2-40B4-BE49-F238E27FC236}">
                    <a16:creationId xmlns:a16="http://schemas.microsoft.com/office/drawing/2014/main" id="{AC22B79D-775E-4000-86D9-E05416A8AAF4}"/>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5" name="Oval 47">
                <a:extLst>
                  <a:ext uri="{FF2B5EF4-FFF2-40B4-BE49-F238E27FC236}">
                    <a16:creationId xmlns:a16="http://schemas.microsoft.com/office/drawing/2014/main" id="{F0850B9B-E065-4C22-98CA-5BD114E09DEF}"/>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6" name="Freeform 48">
                <a:extLst>
                  <a:ext uri="{FF2B5EF4-FFF2-40B4-BE49-F238E27FC236}">
                    <a16:creationId xmlns:a16="http://schemas.microsoft.com/office/drawing/2014/main" id="{027DD751-B577-465D-B4FC-EFD1A2BB18F8}"/>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7" name="Freeform 49">
                <a:extLst>
                  <a:ext uri="{FF2B5EF4-FFF2-40B4-BE49-F238E27FC236}">
                    <a16:creationId xmlns:a16="http://schemas.microsoft.com/office/drawing/2014/main" id="{56B9B66F-2DA8-465D-B5A5-A2A06242C3CB}"/>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8" name="Freeform 50">
                <a:extLst>
                  <a:ext uri="{FF2B5EF4-FFF2-40B4-BE49-F238E27FC236}">
                    <a16:creationId xmlns:a16="http://schemas.microsoft.com/office/drawing/2014/main" id="{32CCE6F4-BD0D-4FBF-B9D8-2CB7ED9EC60E}"/>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9" name="Freeform 51">
                <a:extLst>
                  <a:ext uri="{FF2B5EF4-FFF2-40B4-BE49-F238E27FC236}">
                    <a16:creationId xmlns:a16="http://schemas.microsoft.com/office/drawing/2014/main" id="{F3FE2629-4B6C-4362-9783-26E6AF31A3BE}"/>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0" name="Oval 52">
                <a:extLst>
                  <a:ext uri="{FF2B5EF4-FFF2-40B4-BE49-F238E27FC236}">
                    <a16:creationId xmlns:a16="http://schemas.microsoft.com/office/drawing/2014/main" id="{8BEDF861-2A78-4752-8AEC-74CF90CE9306}"/>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1" name="Freeform 53">
                <a:extLst>
                  <a:ext uri="{FF2B5EF4-FFF2-40B4-BE49-F238E27FC236}">
                    <a16:creationId xmlns:a16="http://schemas.microsoft.com/office/drawing/2014/main" id="{F606212F-F9EC-4C17-A970-361F6978D5B5}"/>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2" name="Freeform 54">
                <a:extLst>
                  <a:ext uri="{FF2B5EF4-FFF2-40B4-BE49-F238E27FC236}">
                    <a16:creationId xmlns:a16="http://schemas.microsoft.com/office/drawing/2014/main" id="{33FFC7DA-6934-465D-95CE-943FDFDD2BCF}"/>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3" name="Freeform 55">
                <a:extLst>
                  <a:ext uri="{FF2B5EF4-FFF2-40B4-BE49-F238E27FC236}">
                    <a16:creationId xmlns:a16="http://schemas.microsoft.com/office/drawing/2014/main" id="{ABC15ACE-4EB7-43E1-96CD-DF73EC52C01A}"/>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54" name="Freeform 56">
                <a:extLst>
                  <a:ext uri="{FF2B5EF4-FFF2-40B4-BE49-F238E27FC236}">
                    <a16:creationId xmlns:a16="http://schemas.microsoft.com/office/drawing/2014/main" id="{91888B52-DF6E-4DDA-ABFA-BE992029333B}"/>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20" name="Group 119">
              <a:extLst>
                <a:ext uri="{FF2B5EF4-FFF2-40B4-BE49-F238E27FC236}">
                  <a16:creationId xmlns:a16="http://schemas.microsoft.com/office/drawing/2014/main" id="{40C954AF-E9BB-4282-AD86-F772AD518FA4}"/>
                </a:ext>
              </a:extLst>
            </p:cNvPr>
            <p:cNvGrpSpPr>
              <a:grpSpLocks noChangeAspect="1"/>
            </p:cNvGrpSpPr>
            <p:nvPr/>
          </p:nvGrpSpPr>
          <p:grpSpPr>
            <a:xfrm>
              <a:off x="3390094" y="2646435"/>
              <a:ext cx="618352" cy="573362"/>
              <a:chOff x="21532850" y="-24034750"/>
              <a:chExt cx="24393525" cy="22618700"/>
            </a:xfrm>
          </p:grpSpPr>
          <p:sp>
            <p:nvSpPr>
              <p:cNvPr id="121" name="Oval 42">
                <a:extLst>
                  <a:ext uri="{FF2B5EF4-FFF2-40B4-BE49-F238E27FC236}">
                    <a16:creationId xmlns:a16="http://schemas.microsoft.com/office/drawing/2014/main" id="{466EDF5B-830A-46BE-8018-386AAA16760F}"/>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 name="Freeform 43">
                <a:extLst>
                  <a:ext uri="{FF2B5EF4-FFF2-40B4-BE49-F238E27FC236}">
                    <a16:creationId xmlns:a16="http://schemas.microsoft.com/office/drawing/2014/main" id="{133E695A-F603-4BAE-AD96-5DD5CDA65233}"/>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 name="Freeform 44">
                <a:extLst>
                  <a:ext uri="{FF2B5EF4-FFF2-40B4-BE49-F238E27FC236}">
                    <a16:creationId xmlns:a16="http://schemas.microsoft.com/office/drawing/2014/main" id="{8917030F-3F6D-4051-A36F-AEB2C2CED5CF}"/>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 name="Freeform 45">
                <a:extLst>
                  <a:ext uri="{FF2B5EF4-FFF2-40B4-BE49-F238E27FC236}">
                    <a16:creationId xmlns:a16="http://schemas.microsoft.com/office/drawing/2014/main" id="{B686F5A8-4DAA-4E31-9DC0-5A0E0BE1F562}"/>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 name="Freeform 46">
                <a:extLst>
                  <a:ext uri="{FF2B5EF4-FFF2-40B4-BE49-F238E27FC236}">
                    <a16:creationId xmlns:a16="http://schemas.microsoft.com/office/drawing/2014/main" id="{617659E7-7C78-4375-95A0-D04BF5949C3C}"/>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 name="Oval 47">
                <a:extLst>
                  <a:ext uri="{FF2B5EF4-FFF2-40B4-BE49-F238E27FC236}">
                    <a16:creationId xmlns:a16="http://schemas.microsoft.com/office/drawing/2014/main" id="{FD99B329-329D-4566-8781-5CEF6038C570}"/>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1" name="Freeform 48">
                <a:extLst>
                  <a:ext uri="{FF2B5EF4-FFF2-40B4-BE49-F238E27FC236}">
                    <a16:creationId xmlns:a16="http://schemas.microsoft.com/office/drawing/2014/main" id="{31D5068F-9EDA-42DE-B904-831C6778B06D}"/>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2" name="Freeform 49">
                <a:extLst>
                  <a:ext uri="{FF2B5EF4-FFF2-40B4-BE49-F238E27FC236}">
                    <a16:creationId xmlns:a16="http://schemas.microsoft.com/office/drawing/2014/main" id="{2CB52013-ABA5-4489-B305-D23FC8A6D5C0}"/>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3" name="Freeform 50">
                <a:extLst>
                  <a:ext uri="{FF2B5EF4-FFF2-40B4-BE49-F238E27FC236}">
                    <a16:creationId xmlns:a16="http://schemas.microsoft.com/office/drawing/2014/main" id="{3C216988-7725-4E9F-A4D3-248BD0CAC649}"/>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4" name="Freeform 51">
                <a:extLst>
                  <a:ext uri="{FF2B5EF4-FFF2-40B4-BE49-F238E27FC236}">
                    <a16:creationId xmlns:a16="http://schemas.microsoft.com/office/drawing/2014/main" id="{E4A7E60B-7F8B-4200-A633-3654F4E38D89}"/>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5" name="Oval 52">
                <a:extLst>
                  <a:ext uri="{FF2B5EF4-FFF2-40B4-BE49-F238E27FC236}">
                    <a16:creationId xmlns:a16="http://schemas.microsoft.com/office/drawing/2014/main" id="{FFBAB533-4F07-41D7-A8F5-F291FCDF91FD}"/>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6" name="Freeform 53">
                <a:extLst>
                  <a:ext uri="{FF2B5EF4-FFF2-40B4-BE49-F238E27FC236}">
                    <a16:creationId xmlns:a16="http://schemas.microsoft.com/office/drawing/2014/main" id="{73911F8A-13E0-41D5-A4FC-23BEE6955D50}"/>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7" name="Freeform 54">
                <a:extLst>
                  <a:ext uri="{FF2B5EF4-FFF2-40B4-BE49-F238E27FC236}">
                    <a16:creationId xmlns:a16="http://schemas.microsoft.com/office/drawing/2014/main" id="{C39CE377-AD94-4C4D-A9D9-21285015C531}"/>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8" name="Freeform 55">
                <a:extLst>
                  <a:ext uri="{FF2B5EF4-FFF2-40B4-BE49-F238E27FC236}">
                    <a16:creationId xmlns:a16="http://schemas.microsoft.com/office/drawing/2014/main" id="{04B506A9-7BDC-4E13-8997-266D676C61CF}"/>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9" name="Freeform 56">
                <a:extLst>
                  <a:ext uri="{FF2B5EF4-FFF2-40B4-BE49-F238E27FC236}">
                    <a16:creationId xmlns:a16="http://schemas.microsoft.com/office/drawing/2014/main" id="{DC0F8771-C94B-481D-A702-3FF86F3A540D}"/>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85" name="Straight Connector 84">
            <a:extLst>
              <a:ext uri="{FF2B5EF4-FFF2-40B4-BE49-F238E27FC236}">
                <a16:creationId xmlns:a16="http://schemas.microsoft.com/office/drawing/2014/main" id="{E453E2C1-FADD-684B-A043-C1A245106D14}"/>
              </a:ext>
            </a:extLst>
          </p:cNvPr>
          <p:cNvCxnSpPr>
            <a:cxnSpLocks/>
          </p:cNvCxnSpPr>
          <p:nvPr/>
        </p:nvCxnSpPr>
        <p:spPr>
          <a:xfrm>
            <a:off x="5689785" y="1976240"/>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72E58C25-AFFF-724D-99FB-2F6B5E68E328}"/>
              </a:ext>
            </a:extLst>
          </p:cNvPr>
          <p:cNvCxnSpPr>
            <a:cxnSpLocks/>
            <a:endCxn id="91" idx="2"/>
          </p:cNvCxnSpPr>
          <p:nvPr/>
        </p:nvCxnSpPr>
        <p:spPr bwMode="auto">
          <a:xfrm>
            <a:off x="5691427" y="2162859"/>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EF4CA177-CE89-414C-AC17-9B79655D84F5}"/>
              </a:ext>
            </a:extLst>
          </p:cNvPr>
          <p:cNvCxnSpPr>
            <a:cxnSpLocks/>
            <a:endCxn id="92" idx="2"/>
          </p:cNvCxnSpPr>
          <p:nvPr/>
        </p:nvCxnSpPr>
        <p:spPr bwMode="auto">
          <a:xfrm flipV="1">
            <a:off x="5691158" y="2617111"/>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19054B79-56C4-0549-A3BE-3948E9BF3371}"/>
              </a:ext>
            </a:extLst>
          </p:cNvPr>
          <p:cNvCxnSpPr>
            <a:cxnSpLocks/>
            <a:endCxn id="93" idx="2"/>
          </p:cNvCxnSpPr>
          <p:nvPr/>
        </p:nvCxnSpPr>
        <p:spPr bwMode="auto">
          <a:xfrm>
            <a:off x="5691158" y="3077259"/>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89" name="Rounded Rectangle 109">
            <a:extLst>
              <a:ext uri="{FF2B5EF4-FFF2-40B4-BE49-F238E27FC236}">
                <a16:creationId xmlns:a16="http://schemas.microsoft.com/office/drawing/2014/main" id="{4809256A-B45F-8948-84D2-B713A1CEA44F}"/>
              </a:ext>
            </a:extLst>
          </p:cNvPr>
          <p:cNvSpPr/>
          <p:nvPr/>
        </p:nvSpPr>
        <p:spPr>
          <a:xfrm>
            <a:off x="6057222" y="1872768"/>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91" name="Oval 90">
            <a:extLst>
              <a:ext uri="{FF2B5EF4-FFF2-40B4-BE49-F238E27FC236}">
                <a16:creationId xmlns:a16="http://schemas.microsoft.com/office/drawing/2014/main" id="{4E15950A-B006-CC40-9263-52C97AF8F8B6}"/>
              </a:ext>
            </a:extLst>
          </p:cNvPr>
          <p:cNvSpPr>
            <a:spLocks noChangeAspect="1"/>
          </p:cNvSpPr>
          <p:nvPr/>
        </p:nvSpPr>
        <p:spPr>
          <a:xfrm>
            <a:off x="6178856" y="198371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2" name="Oval 91">
            <a:extLst>
              <a:ext uri="{FF2B5EF4-FFF2-40B4-BE49-F238E27FC236}">
                <a16:creationId xmlns:a16="http://schemas.microsoft.com/office/drawing/2014/main" id="{CB37E0A6-56E1-1A4E-BB09-C8DF9665A037}"/>
              </a:ext>
            </a:extLst>
          </p:cNvPr>
          <p:cNvSpPr>
            <a:spLocks noChangeAspect="1"/>
          </p:cNvSpPr>
          <p:nvPr/>
        </p:nvSpPr>
        <p:spPr>
          <a:xfrm>
            <a:off x="6178856" y="2434231"/>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3" name="Oval 92">
            <a:extLst>
              <a:ext uri="{FF2B5EF4-FFF2-40B4-BE49-F238E27FC236}">
                <a16:creationId xmlns:a16="http://schemas.microsoft.com/office/drawing/2014/main" id="{8F446362-DA8D-3D4F-8003-F60DE5290764}"/>
              </a:ext>
            </a:extLst>
          </p:cNvPr>
          <p:cNvSpPr>
            <a:spLocks noChangeAspect="1"/>
          </p:cNvSpPr>
          <p:nvPr/>
        </p:nvSpPr>
        <p:spPr>
          <a:xfrm>
            <a:off x="6178856" y="2898177"/>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4" name="TextBox 93">
            <a:extLst>
              <a:ext uri="{FF2B5EF4-FFF2-40B4-BE49-F238E27FC236}">
                <a16:creationId xmlns:a16="http://schemas.microsoft.com/office/drawing/2014/main" id="{C917185A-1995-0E4A-ABC9-85B1C5B01EFA}"/>
              </a:ext>
            </a:extLst>
          </p:cNvPr>
          <p:cNvSpPr txBox="1"/>
          <p:nvPr/>
        </p:nvSpPr>
        <p:spPr>
          <a:xfrm>
            <a:off x="6679776" y="1852900"/>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99" name="Right Arrow 26">
            <a:extLst>
              <a:ext uri="{FF2B5EF4-FFF2-40B4-BE49-F238E27FC236}">
                <a16:creationId xmlns:a16="http://schemas.microsoft.com/office/drawing/2014/main" id="{DF9F9150-C95F-6F45-8B4E-B9D901E7C1DB}"/>
              </a:ext>
            </a:extLst>
          </p:cNvPr>
          <p:cNvSpPr/>
          <p:nvPr/>
        </p:nvSpPr>
        <p:spPr>
          <a:xfrm>
            <a:off x="3767983" y="3782965"/>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0" name="Rectangle 99">
            <a:extLst>
              <a:ext uri="{FF2B5EF4-FFF2-40B4-BE49-F238E27FC236}">
                <a16:creationId xmlns:a16="http://schemas.microsoft.com/office/drawing/2014/main" id="{5A5A8114-7177-C748-B6DD-B0032AB8C75E}"/>
              </a:ext>
            </a:extLst>
          </p:cNvPr>
          <p:cNvSpPr/>
          <p:nvPr/>
        </p:nvSpPr>
        <p:spPr>
          <a:xfrm>
            <a:off x="3701221" y="3598839"/>
            <a:ext cx="2647099"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TCP1: GET 1.html + NTLM Negotiate</a:t>
            </a:r>
          </a:p>
        </p:txBody>
      </p:sp>
      <p:sp>
        <p:nvSpPr>
          <p:cNvPr id="101" name="Right Arrow 26">
            <a:extLst>
              <a:ext uri="{FF2B5EF4-FFF2-40B4-BE49-F238E27FC236}">
                <a16:creationId xmlns:a16="http://schemas.microsoft.com/office/drawing/2014/main" id="{EFD6A5C8-97E4-9B41-9199-90F821D8635F}"/>
              </a:ext>
            </a:extLst>
          </p:cNvPr>
          <p:cNvSpPr/>
          <p:nvPr/>
        </p:nvSpPr>
        <p:spPr>
          <a:xfrm rot="10800000">
            <a:off x="3767983" y="4128187"/>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2" name="Rectangle 101">
            <a:extLst>
              <a:ext uri="{FF2B5EF4-FFF2-40B4-BE49-F238E27FC236}">
                <a16:creationId xmlns:a16="http://schemas.microsoft.com/office/drawing/2014/main" id="{1F74F68A-4196-CA4D-96DB-1C794184C56F}"/>
              </a:ext>
            </a:extLst>
          </p:cNvPr>
          <p:cNvSpPr/>
          <p:nvPr/>
        </p:nvSpPr>
        <p:spPr>
          <a:xfrm>
            <a:off x="3719767" y="3958393"/>
            <a:ext cx="3030853" cy="276999"/>
          </a:xfrm>
          <a:prstGeom prst="rect">
            <a:avLst/>
          </a:prstGeom>
        </p:spPr>
        <p:txBody>
          <a:bodyPr wrap="square" anchor="b">
            <a:spAutoFit/>
          </a:bodyPr>
          <a:lstStyle/>
          <a:p>
            <a:pPr algn="r"/>
            <a:r>
              <a:rPr lang="en-US" sz="1200" dirty="0">
                <a:solidFill>
                  <a:schemeClr val="accent2"/>
                </a:solidFill>
                <a:latin typeface="Calibri" panose="020F0502020204030204" pitchFamily="34" charset="0"/>
              </a:rPr>
              <a:t>TCP1: Status Code: 401  + NTLM Challenge</a:t>
            </a:r>
          </a:p>
        </p:txBody>
      </p:sp>
      <p:sp>
        <p:nvSpPr>
          <p:cNvPr id="103" name="Right Arrow 26">
            <a:extLst>
              <a:ext uri="{FF2B5EF4-FFF2-40B4-BE49-F238E27FC236}">
                <a16:creationId xmlns:a16="http://schemas.microsoft.com/office/drawing/2014/main" id="{7224BC1E-A125-9646-887E-C1EFA3C2DE1D}"/>
              </a:ext>
            </a:extLst>
          </p:cNvPr>
          <p:cNvSpPr/>
          <p:nvPr/>
        </p:nvSpPr>
        <p:spPr>
          <a:xfrm rot="10800000">
            <a:off x="428853" y="4128188"/>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04" name="Rectangle 103">
            <a:extLst>
              <a:ext uri="{FF2B5EF4-FFF2-40B4-BE49-F238E27FC236}">
                <a16:creationId xmlns:a16="http://schemas.microsoft.com/office/drawing/2014/main" id="{60E0C176-0289-2F4A-9847-720F045ECE81}"/>
              </a:ext>
            </a:extLst>
          </p:cNvPr>
          <p:cNvSpPr/>
          <p:nvPr/>
        </p:nvSpPr>
        <p:spPr>
          <a:xfrm>
            <a:off x="394427" y="3958393"/>
            <a:ext cx="3025242" cy="276999"/>
          </a:xfrm>
          <a:prstGeom prst="rect">
            <a:avLst/>
          </a:prstGeom>
        </p:spPr>
        <p:txBody>
          <a:bodyPr wrap="square" anchor="b">
            <a:spAutoFit/>
          </a:bodyPr>
          <a:lstStyle/>
          <a:p>
            <a:pPr algn="r"/>
            <a:r>
              <a:rPr lang="en-US" sz="1200" dirty="0">
                <a:solidFill>
                  <a:schemeClr val="accent2"/>
                </a:solidFill>
                <a:latin typeface="Calibri" panose="020F0502020204030204" pitchFamily="34" charset="0"/>
              </a:rPr>
              <a:t>TCP1: Status Code: 401  + NTLM Challenge</a:t>
            </a:r>
          </a:p>
        </p:txBody>
      </p:sp>
      <p:sp>
        <p:nvSpPr>
          <p:cNvPr id="105" name="Oval 104">
            <a:extLst>
              <a:ext uri="{FF2B5EF4-FFF2-40B4-BE49-F238E27FC236}">
                <a16:creationId xmlns:a16="http://schemas.microsoft.com/office/drawing/2014/main" id="{6B6F5227-C65C-E941-B878-8E9C2095A193}"/>
              </a:ext>
            </a:extLst>
          </p:cNvPr>
          <p:cNvSpPr>
            <a:spLocks noChangeAspect="1"/>
          </p:cNvSpPr>
          <p:nvPr/>
        </p:nvSpPr>
        <p:spPr>
          <a:xfrm>
            <a:off x="6764020" y="3973020"/>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2</a:t>
            </a:r>
            <a:endParaRPr lang="en-US" sz="1400" dirty="0">
              <a:solidFill>
                <a:srgbClr val="FF0000"/>
              </a:solidFill>
              <a:latin typeface="Calibri" panose="020F0502020204030204" pitchFamily="34" charset="0"/>
            </a:endParaRPr>
          </a:p>
        </p:txBody>
      </p:sp>
      <p:sp>
        <p:nvSpPr>
          <p:cNvPr id="112" name="Right Arrow 26">
            <a:extLst>
              <a:ext uri="{FF2B5EF4-FFF2-40B4-BE49-F238E27FC236}">
                <a16:creationId xmlns:a16="http://schemas.microsoft.com/office/drawing/2014/main" id="{A54F202B-D6C0-2949-BABB-32C367A3A904}"/>
              </a:ext>
            </a:extLst>
          </p:cNvPr>
          <p:cNvSpPr/>
          <p:nvPr/>
        </p:nvSpPr>
        <p:spPr>
          <a:xfrm>
            <a:off x="428853" y="4500010"/>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14" name="Right Arrow 26">
            <a:extLst>
              <a:ext uri="{FF2B5EF4-FFF2-40B4-BE49-F238E27FC236}">
                <a16:creationId xmlns:a16="http://schemas.microsoft.com/office/drawing/2014/main" id="{4FD8E4E5-9D4C-824D-900B-4BCDBF0CBBC5}"/>
              </a:ext>
            </a:extLst>
          </p:cNvPr>
          <p:cNvSpPr/>
          <p:nvPr/>
        </p:nvSpPr>
        <p:spPr>
          <a:xfrm>
            <a:off x="3767983" y="4500010"/>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spcAft>
                <a:spcPts val="600"/>
              </a:spcAft>
            </a:pPr>
            <a:endParaRPr lang="en-US" sz="1200" dirty="0">
              <a:solidFill>
                <a:schemeClr val="bg1"/>
              </a:solidFill>
              <a:latin typeface="Calibri" panose="020F0502020204030204" pitchFamily="34" charset="0"/>
            </a:endParaRPr>
          </a:p>
        </p:txBody>
      </p:sp>
      <p:sp>
        <p:nvSpPr>
          <p:cNvPr id="118" name="Oval 117">
            <a:extLst>
              <a:ext uri="{FF2B5EF4-FFF2-40B4-BE49-F238E27FC236}">
                <a16:creationId xmlns:a16="http://schemas.microsoft.com/office/drawing/2014/main" id="{6976015F-B67B-2E4A-93C2-9DCFE86FC208}"/>
              </a:ext>
            </a:extLst>
          </p:cNvPr>
          <p:cNvSpPr>
            <a:spLocks noChangeAspect="1"/>
          </p:cNvSpPr>
          <p:nvPr/>
        </p:nvSpPr>
        <p:spPr>
          <a:xfrm>
            <a:off x="75440" y="4378428"/>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3</a:t>
            </a:r>
            <a:endParaRPr lang="en-US" sz="1400" dirty="0">
              <a:solidFill>
                <a:srgbClr val="FF0000"/>
              </a:solidFill>
              <a:latin typeface="Calibri" panose="020F0502020204030204" pitchFamily="34" charset="0"/>
            </a:endParaRPr>
          </a:p>
        </p:txBody>
      </p:sp>
      <p:sp>
        <p:nvSpPr>
          <p:cNvPr id="122" name="Rectangle 121">
            <a:extLst>
              <a:ext uri="{FF2B5EF4-FFF2-40B4-BE49-F238E27FC236}">
                <a16:creationId xmlns:a16="http://schemas.microsoft.com/office/drawing/2014/main" id="{70C0C07A-FF02-504C-A06D-2AB390F287AC}"/>
              </a:ext>
            </a:extLst>
          </p:cNvPr>
          <p:cNvSpPr/>
          <p:nvPr/>
        </p:nvSpPr>
        <p:spPr>
          <a:xfrm>
            <a:off x="379832" y="4316983"/>
            <a:ext cx="3036525"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TCP1: GET 1.html + NTLM Authenticate</a:t>
            </a:r>
          </a:p>
        </p:txBody>
      </p:sp>
      <p:sp>
        <p:nvSpPr>
          <p:cNvPr id="123" name="Rectangle 122">
            <a:extLst>
              <a:ext uri="{FF2B5EF4-FFF2-40B4-BE49-F238E27FC236}">
                <a16:creationId xmlns:a16="http://schemas.microsoft.com/office/drawing/2014/main" id="{DCA0F163-789C-664D-AA7C-64F1BFA3CAE4}"/>
              </a:ext>
            </a:extLst>
          </p:cNvPr>
          <p:cNvSpPr/>
          <p:nvPr/>
        </p:nvSpPr>
        <p:spPr>
          <a:xfrm>
            <a:off x="3676198" y="4316983"/>
            <a:ext cx="2647099"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TCP1: GET 1.html + NTLM Authenticate</a:t>
            </a:r>
          </a:p>
        </p:txBody>
      </p:sp>
      <p:sp>
        <p:nvSpPr>
          <p:cNvPr id="124" name="Right Arrow 26">
            <a:extLst>
              <a:ext uri="{FF2B5EF4-FFF2-40B4-BE49-F238E27FC236}">
                <a16:creationId xmlns:a16="http://schemas.microsoft.com/office/drawing/2014/main" id="{7645F6F2-A195-394B-9A5D-7184242A6DAE}"/>
              </a:ext>
            </a:extLst>
          </p:cNvPr>
          <p:cNvSpPr/>
          <p:nvPr/>
        </p:nvSpPr>
        <p:spPr>
          <a:xfrm rot="10800000">
            <a:off x="3767983" y="4837837"/>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26" name="Rectangle 125">
            <a:extLst>
              <a:ext uri="{FF2B5EF4-FFF2-40B4-BE49-F238E27FC236}">
                <a16:creationId xmlns:a16="http://schemas.microsoft.com/office/drawing/2014/main" id="{02662D0C-C279-734A-9D6B-8643C0932EAA}"/>
              </a:ext>
            </a:extLst>
          </p:cNvPr>
          <p:cNvSpPr/>
          <p:nvPr/>
        </p:nvSpPr>
        <p:spPr>
          <a:xfrm>
            <a:off x="3989952" y="4668043"/>
            <a:ext cx="2743200" cy="276999"/>
          </a:xfrm>
          <a:prstGeom prst="rect">
            <a:avLst/>
          </a:prstGeom>
        </p:spPr>
        <p:txBody>
          <a:bodyPr wrap="square" anchor="b">
            <a:spAutoFit/>
          </a:bodyPr>
          <a:lstStyle/>
          <a:p>
            <a:pPr algn="r"/>
            <a:r>
              <a:rPr lang="en-US" sz="1200" dirty="0">
                <a:solidFill>
                  <a:schemeClr val="accent2"/>
                </a:solidFill>
                <a:latin typeface="Calibri" panose="020F0502020204030204" pitchFamily="34" charset="0"/>
              </a:rPr>
              <a:t>TCP1: Status Code: 200</a:t>
            </a:r>
          </a:p>
        </p:txBody>
      </p:sp>
      <p:sp>
        <p:nvSpPr>
          <p:cNvPr id="155" name="Right Arrow 26">
            <a:extLst>
              <a:ext uri="{FF2B5EF4-FFF2-40B4-BE49-F238E27FC236}">
                <a16:creationId xmlns:a16="http://schemas.microsoft.com/office/drawing/2014/main" id="{46B70488-F669-7041-A9C1-59B0623D3068}"/>
              </a:ext>
            </a:extLst>
          </p:cNvPr>
          <p:cNvSpPr/>
          <p:nvPr/>
        </p:nvSpPr>
        <p:spPr>
          <a:xfrm rot="10800000">
            <a:off x="428852" y="4837838"/>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56" name="Rectangle 155">
            <a:extLst>
              <a:ext uri="{FF2B5EF4-FFF2-40B4-BE49-F238E27FC236}">
                <a16:creationId xmlns:a16="http://schemas.microsoft.com/office/drawing/2014/main" id="{65C8BFCD-D57A-784F-849A-48B9DF6B5FE3}"/>
              </a:ext>
            </a:extLst>
          </p:cNvPr>
          <p:cNvSpPr/>
          <p:nvPr/>
        </p:nvSpPr>
        <p:spPr>
          <a:xfrm>
            <a:off x="866895" y="4668043"/>
            <a:ext cx="2553396" cy="276999"/>
          </a:xfrm>
          <a:prstGeom prst="rect">
            <a:avLst/>
          </a:prstGeom>
        </p:spPr>
        <p:txBody>
          <a:bodyPr wrap="square" anchor="b">
            <a:spAutoFit/>
          </a:bodyPr>
          <a:lstStyle/>
          <a:p>
            <a:pPr algn="r"/>
            <a:r>
              <a:rPr lang="en-US" sz="1200" dirty="0">
                <a:solidFill>
                  <a:schemeClr val="accent2"/>
                </a:solidFill>
                <a:latin typeface="Calibri" panose="020F0502020204030204" pitchFamily="34" charset="0"/>
              </a:rPr>
              <a:t>TCP1: Status Code: 200</a:t>
            </a:r>
          </a:p>
        </p:txBody>
      </p:sp>
      <p:sp>
        <p:nvSpPr>
          <p:cNvPr id="157" name="Oval 156">
            <a:extLst>
              <a:ext uri="{FF2B5EF4-FFF2-40B4-BE49-F238E27FC236}">
                <a16:creationId xmlns:a16="http://schemas.microsoft.com/office/drawing/2014/main" id="{0894936C-2106-CB49-BCDC-47393035DC83}"/>
              </a:ext>
            </a:extLst>
          </p:cNvPr>
          <p:cNvSpPr>
            <a:spLocks noChangeAspect="1"/>
          </p:cNvSpPr>
          <p:nvPr/>
        </p:nvSpPr>
        <p:spPr>
          <a:xfrm>
            <a:off x="6764020" y="4677406"/>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4</a:t>
            </a:r>
            <a:endParaRPr lang="en-US" sz="1400" dirty="0">
              <a:solidFill>
                <a:srgbClr val="FF0000"/>
              </a:solidFill>
              <a:latin typeface="Calibri" panose="020F0502020204030204" pitchFamily="34" charset="0"/>
            </a:endParaRPr>
          </a:p>
        </p:txBody>
      </p:sp>
      <p:sp>
        <p:nvSpPr>
          <p:cNvPr id="159" name="Right Arrow 26">
            <a:extLst>
              <a:ext uri="{FF2B5EF4-FFF2-40B4-BE49-F238E27FC236}">
                <a16:creationId xmlns:a16="http://schemas.microsoft.com/office/drawing/2014/main" id="{91659C39-65F8-FE41-AF88-F52645062EEC}"/>
              </a:ext>
            </a:extLst>
          </p:cNvPr>
          <p:cNvSpPr/>
          <p:nvPr/>
        </p:nvSpPr>
        <p:spPr>
          <a:xfrm>
            <a:off x="428853" y="5415855"/>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0" name="Right Arrow 26">
            <a:extLst>
              <a:ext uri="{FF2B5EF4-FFF2-40B4-BE49-F238E27FC236}">
                <a16:creationId xmlns:a16="http://schemas.microsoft.com/office/drawing/2014/main" id="{FCDBAA4C-5B8A-5A4E-BEE3-74453BE931FF}"/>
              </a:ext>
            </a:extLst>
          </p:cNvPr>
          <p:cNvSpPr/>
          <p:nvPr/>
        </p:nvSpPr>
        <p:spPr>
          <a:xfrm>
            <a:off x="3767983" y="5415855"/>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spcAft>
                <a:spcPts val="600"/>
              </a:spcAft>
            </a:pPr>
            <a:endParaRPr lang="en-US" sz="1200" dirty="0">
              <a:solidFill>
                <a:schemeClr val="bg1"/>
              </a:solidFill>
              <a:latin typeface="Calibri" panose="020F0502020204030204" pitchFamily="34" charset="0"/>
            </a:endParaRPr>
          </a:p>
        </p:txBody>
      </p:sp>
      <p:sp>
        <p:nvSpPr>
          <p:cNvPr id="161" name="Oval 160">
            <a:extLst>
              <a:ext uri="{FF2B5EF4-FFF2-40B4-BE49-F238E27FC236}">
                <a16:creationId xmlns:a16="http://schemas.microsoft.com/office/drawing/2014/main" id="{F2DD6059-1CAD-D042-87CA-36F2B2501B37}"/>
              </a:ext>
            </a:extLst>
          </p:cNvPr>
          <p:cNvSpPr>
            <a:spLocks noChangeAspect="1"/>
          </p:cNvSpPr>
          <p:nvPr/>
        </p:nvSpPr>
        <p:spPr>
          <a:xfrm>
            <a:off x="75440" y="5312448"/>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5</a:t>
            </a:r>
            <a:endParaRPr lang="en-US" sz="1400" dirty="0">
              <a:solidFill>
                <a:srgbClr val="FF0000"/>
              </a:solidFill>
              <a:latin typeface="Calibri" panose="020F0502020204030204" pitchFamily="34" charset="0"/>
            </a:endParaRPr>
          </a:p>
        </p:txBody>
      </p:sp>
      <p:sp>
        <p:nvSpPr>
          <p:cNvPr id="162" name="Rectangle 161">
            <a:extLst>
              <a:ext uri="{FF2B5EF4-FFF2-40B4-BE49-F238E27FC236}">
                <a16:creationId xmlns:a16="http://schemas.microsoft.com/office/drawing/2014/main" id="{B8B698AB-E335-2043-8FB9-12B4AD554C9A}"/>
              </a:ext>
            </a:extLst>
          </p:cNvPr>
          <p:cNvSpPr/>
          <p:nvPr/>
        </p:nvSpPr>
        <p:spPr>
          <a:xfrm>
            <a:off x="404855" y="5249752"/>
            <a:ext cx="3036525"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TCP1: GET 2.html</a:t>
            </a:r>
          </a:p>
        </p:txBody>
      </p:sp>
      <p:sp>
        <p:nvSpPr>
          <p:cNvPr id="163" name="Rectangle 162">
            <a:extLst>
              <a:ext uri="{FF2B5EF4-FFF2-40B4-BE49-F238E27FC236}">
                <a16:creationId xmlns:a16="http://schemas.microsoft.com/office/drawing/2014/main" id="{99229660-6818-D846-A7C9-17A717C825D9}"/>
              </a:ext>
            </a:extLst>
          </p:cNvPr>
          <p:cNvSpPr/>
          <p:nvPr/>
        </p:nvSpPr>
        <p:spPr>
          <a:xfrm>
            <a:off x="3701221" y="5249752"/>
            <a:ext cx="2647099" cy="276999"/>
          </a:xfrm>
          <a:prstGeom prst="rect">
            <a:avLst/>
          </a:prstGeom>
        </p:spPr>
        <p:txBody>
          <a:bodyPr wrap="square" anchor="b">
            <a:spAutoFit/>
          </a:bodyPr>
          <a:lstStyle/>
          <a:p>
            <a:r>
              <a:rPr lang="en-US" sz="1200" dirty="0">
                <a:solidFill>
                  <a:schemeClr val="accent2"/>
                </a:solidFill>
                <a:latin typeface="Calibri" panose="020F0502020204030204" pitchFamily="34" charset="0"/>
              </a:rPr>
              <a:t>TCP1: GET 2.html</a:t>
            </a:r>
          </a:p>
        </p:txBody>
      </p:sp>
      <p:sp>
        <p:nvSpPr>
          <p:cNvPr id="164" name="Right Arrow 26">
            <a:extLst>
              <a:ext uri="{FF2B5EF4-FFF2-40B4-BE49-F238E27FC236}">
                <a16:creationId xmlns:a16="http://schemas.microsoft.com/office/drawing/2014/main" id="{2EC61A97-8F2A-5D40-9B1D-0B563721F858}"/>
              </a:ext>
            </a:extLst>
          </p:cNvPr>
          <p:cNvSpPr/>
          <p:nvPr/>
        </p:nvSpPr>
        <p:spPr>
          <a:xfrm rot="10800000">
            <a:off x="3767983" y="5791412"/>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5" name="Rectangle 164">
            <a:extLst>
              <a:ext uri="{FF2B5EF4-FFF2-40B4-BE49-F238E27FC236}">
                <a16:creationId xmlns:a16="http://schemas.microsoft.com/office/drawing/2014/main" id="{7C9242CF-1755-B840-ACD6-794C2EBA4A48}"/>
              </a:ext>
            </a:extLst>
          </p:cNvPr>
          <p:cNvSpPr/>
          <p:nvPr/>
        </p:nvSpPr>
        <p:spPr>
          <a:xfrm>
            <a:off x="4022432" y="5618109"/>
            <a:ext cx="2743200" cy="276999"/>
          </a:xfrm>
          <a:prstGeom prst="rect">
            <a:avLst/>
          </a:prstGeom>
        </p:spPr>
        <p:txBody>
          <a:bodyPr wrap="square" anchor="b">
            <a:spAutoFit/>
          </a:bodyPr>
          <a:lstStyle/>
          <a:p>
            <a:pPr algn="r"/>
            <a:r>
              <a:rPr lang="en-US" sz="1200" dirty="0">
                <a:solidFill>
                  <a:schemeClr val="accent2"/>
                </a:solidFill>
                <a:latin typeface="Calibri" panose="020F0502020204030204" pitchFamily="34" charset="0"/>
              </a:rPr>
              <a:t>TCP1: Status Code: 200</a:t>
            </a:r>
          </a:p>
        </p:txBody>
      </p:sp>
      <p:sp>
        <p:nvSpPr>
          <p:cNvPr id="166" name="Right Arrow 26">
            <a:extLst>
              <a:ext uri="{FF2B5EF4-FFF2-40B4-BE49-F238E27FC236}">
                <a16:creationId xmlns:a16="http://schemas.microsoft.com/office/drawing/2014/main" id="{8F28DDF0-94C9-3B4B-ADD9-4C85EF7E7B66}"/>
              </a:ext>
            </a:extLst>
          </p:cNvPr>
          <p:cNvSpPr/>
          <p:nvPr/>
        </p:nvSpPr>
        <p:spPr>
          <a:xfrm rot="10800000">
            <a:off x="428853" y="5791413"/>
            <a:ext cx="2926080" cy="246056"/>
          </a:xfrm>
          <a:prstGeom prst="rightArrow">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sp>
        <p:nvSpPr>
          <p:cNvPr id="167" name="Rectangle 166">
            <a:extLst>
              <a:ext uri="{FF2B5EF4-FFF2-40B4-BE49-F238E27FC236}">
                <a16:creationId xmlns:a16="http://schemas.microsoft.com/office/drawing/2014/main" id="{08B35B3C-E089-E744-A432-AE469FE8129F}"/>
              </a:ext>
            </a:extLst>
          </p:cNvPr>
          <p:cNvSpPr/>
          <p:nvPr/>
        </p:nvSpPr>
        <p:spPr>
          <a:xfrm>
            <a:off x="891918" y="5618109"/>
            <a:ext cx="2553396" cy="276999"/>
          </a:xfrm>
          <a:prstGeom prst="rect">
            <a:avLst/>
          </a:prstGeom>
        </p:spPr>
        <p:txBody>
          <a:bodyPr wrap="square" anchor="b">
            <a:spAutoFit/>
          </a:bodyPr>
          <a:lstStyle/>
          <a:p>
            <a:pPr algn="r"/>
            <a:r>
              <a:rPr lang="en-US" sz="1200" dirty="0">
                <a:solidFill>
                  <a:schemeClr val="accent2"/>
                </a:solidFill>
                <a:latin typeface="Calibri" panose="020F0502020204030204" pitchFamily="34" charset="0"/>
              </a:rPr>
              <a:t>TCP1: Status Code: 200</a:t>
            </a:r>
          </a:p>
        </p:txBody>
      </p:sp>
      <p:sp>
        <p:nvSpPr>
          <p:cNvPr id="168" name="Oval 167">
            <a:extLst>
              <a:ext uri="{FF2B5EF4-FFF2-40B4-BE49-F238E27FC236}">
                <a16:creationId xmlns:a16="http://schemas.microsoft.com/office/drawing/2014/main" id="{349CD793-0A80-544D-BB09-A5BED7A5B319}"/>
              </a:ext>
            </a:extLst>
          </p:cNvPr>
          <p:cNvSpPr>
            <a:spLocks noChangeAspect="1"/>
          </p:cNvSpPr>
          <p:nvPr/>
        </p:nvSpPr>
        <p:spPr>
          <a:xfrm>
            <a:off x="6764020" y="5663585"/>
            <a:ext cx="274320" cy="274320"/>
          </a:xfrm>
          <a:prstGeom prst="ellipse">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r>
              <a:rPr lang="fr-FR" sz="1400" dirty="0">
                <a:solidFill>
                  <a:srgbClr val="FF0000"/>
                </a:solidFill>
                <a:latin typeface="Calibri" panose="020F0502020204030204" pitchFamily="34" charset="0"/>
              </a:rPr>
              <a:t>6</a:t>
            </a:r>
            <a:endParaRPr lang="en-US" sz="1400" dirty="0">
              <a:solidFill>
                <a:srgbClr val="FF0000"/>
              </a:solidFill>
              <a:latin typeface="Calibri" panose="020F0502020204030204" pitchFamily="34" charset="0"/>
            </a:endParaRPr>
          </a:p>
        </p:txBody>
      </p:sp>
    </p:spTree>
    <p:extLst>
      <p:ext uri="{BB962C8B-B14F-4D97-AF65-F5344CB8AC3E}">
        <p14:creationId xmlns:p14="http://schemas.microsoft.com/office/powerpoint/2010/main" val="3293107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B23904EE-633B-42DE-9480-D4BC75386EE7}"/>
              </a:ext>
            </a:extLst>
          </p:cNvPr>
          <p:cNvSpPr/>
          <p:nvPr/>
        </p:nvSpPr>
        <p:spPr>
          <a:xfrm>
            <a:off x="7300686" y="130173"/>
            <a:ext cx="4626864" cy="2560320"/>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2" name="Picture 1">
            <a:extLst>
              <a:ext uri="{FF2B5EF4-FFF2-40B4-BE49-F238E27FC236}">
                <a16:creationId xmlns:a16="http://schemas.microsoft.com/office/drawing/2014/main" id="{F0D69904-6C4B-B24C-8CE4-CE17B0166C8D}"/>
              </a:ext>
            </a:extLst>
          </p:cNvPr>
          <p:cNvPicPr>
            <a:picLocks noChangeAspect="1"/>
          </p:cNvPicPr>
          <p:nvPr/>
        </p:nvPicPr>
        <p:blipFill>
          <a:blip r:embed="rId2"/>
          <a:stretch>
            <a:fillRect/>
          </a:stretch>
        </p:blipFill>
        <p:spPr>
          <a:xfrm>
            <a:off x="7322728" y="145171"/>
            <a:ext cx="4602480" cy="2537460"/>
          </a:xfrm>
          <a:prstGeom prst="rect">
            <a:avLst/>
          </a:prstGeom>
        </p:spPr>
      </p:pic>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p:txBody>
          <a:bodyPr/>
          <a:lstStyle/>
          <a:p>
            <a:r>
              <a:rPr lang="en-US" dirty="0"/>
              <a:t>Create new HTTP Profile and use it </a:t>
            </a:r>
          </a:p>
          <a:p>
            <a:pPr>
              <a:spcBef>
                <a:spcPts val="0"/>
              </a:spcBef>
            </a:pPr>
            <a:r>
              <a:rPr lang="en-US" dirty="0"/>
              <a:t>in the L7 HTTP Virtual Server</a:t>
            </a:r>
          </a:p>
          <a:p>
            <a:pPr lvl="1"/>
            <a:r>
              <a:rPr lang="en-US" dirty="0"/>
              <a:t>Under Networking – Load Balancing – Profiles </a:t>
            </a:r>
          </a:p>
          <a:p>
            <a:pPr lvl="2"/>
            <a:r>
              <a:rPr lang="en-US" dirty="0"/>
              <a:t>Add Application Profile – HTTP</a:t>
            </a:r>
          </a:p>
          <a:p>
            <a:pPr lvl="1"/>
            <a:endParaRPr lang="en-US" dirty="0"/>
          </a:p>
        </p:txBody>
      </p:sp>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a:t>
            </a:r>
          </a:p>
          <a:p>
            <a:r>
              <a:rPr lang="en-US" dirty="0"/>
              <a:t>NTLM Authentication / Server Keep-Alive (2/2)</a:t>
            </a:r>
          </a:p>
        </p:txBody>
      </p:sp>
      <p:pic>
        <p:nvPicPr>
          <p:cNvPr id="7" name="Picture 6">
            <a:extLst>
              <a:ext uri="{FF2B5EF4-FFF2-40B4-BE49-F238E27FC236}">
                <a16:creationId xmlns:a16="http://schemas.microsoft.com/office/drawing/2014/main" id="{FC503C1E-4391-7047-A115-A0CB70E70997}"/>
              </a:ext>
            </a:extLst>
          </p:cNvPr>
          <p:cNvPicPr>
            <a:picLocks noChangeAspect="1"/>
          </p:cNvPicPr>
          <p:nvPr/>
        </p:nvPicPr>
        <p:blipFill>
          <a:blip r:embed="rId3"/>
          <a:stretch>
            <a:fillRect/>
          </a:stretch>
        </p:blipFill>
        <p:spPr>
          <a:xfrm>
            <a:off x="1657905" y="2965209"/>
            <a:ext cx="8890000" cy="3695700"/>
          </a:xfrm>
          <a:prstGeom prst="rect">
            <a:avLst/>
          </a:prstGeom>
        </p:spPr>
      </p:pic>
      <p:sp>
        <p:nvSpPr>
          <p:cNvPr id="9" name="TextBox 8">
            <a:extLst>
              <a:ext uri="{FF2B5EF4-FFF2-40B4-BE49-F238E27FC236}">
                <a16:creationId xmlns:a16="http://schemas.microsoft.com/office/drawing/2014/main" id="{67755047-D14C-4194-926E-9B44E80FBCA4}"/>
              </a:ext>
            </a:extLst>
          </p:cNvPr>
          <p:cNvSpPr txBox="1"/>
          <p:nvPr/>
        </p:nvSpPr>
        <p:spPr>
          <a:xfrm>
            <a:off x="7300686" y="6016565"/>
            <a:ext cx="2357664" cy="400110"/>
          </a:xfrm>
          <a:prstGeom prst="rect">
            <a:avLst/>
          </a:prstGeom>
          <a:solidFill>
            <a:schemeClr val="bg1">
              <a:alpha val="90000"/>
            </a:schemeClr>
          </a:solidFill>
          <a:ln w="28575">
            <a:solidFill>
              <a:srgbClr val="FF0000"/>
            </a:solidFill>
          </a:ln>
        </p:spPr>
        <p:txBody>
          <a:bodyPr wrap="square" rtlCol="0" anchor="b">
            <a:spAutoFit/>
          </a:bodyPr>
          <a:lstStyle/>
          <a:p>
            <a:pPr lvl="0">
              <a:defRPr/>
            </a:pPr>
            <a:r>
              <a:rPr lang="en-US" sz="1000" dirty="0">
                <a:solidFill>
                  <a:schemeClr val="tx2"/>
                </a:solidFill>
                <a:latin typeface="Calibri" panose="020F0502020204030204" pitchFamily="34" charset="0"/>
              </a:rPr>
              <a:t>Enable Server Keep-Alive</a:t>
            </a:r>
          </a:p>
          <a:p>
            <a:pPr lvl="0">
              <a:defRPr/>
            </a:pPr>
            <a:r>
              <a:rPr lang="en-US" sz="1000" dirty="0">
                <a:solidFill>
                  <a:schemeClr val="tx2"/>
                </a:solidFill>
                <a:latin typeface="Calibri" panose="020F0502020204030204" pitchFamily="34" charset="0"/>
              </a:rPr>
              <a:t>(previously called “NTLM Authentication”)</a:t>
            </a:r>
          </a:p>
        </p:txBody>
      </p:sp>
      <p:cxnSp>
        <p:nvCxnSpPr>
          <p:cNvPr id="10" name="Straight Arrow Connector 9">
            <a:extLst>
              <a:ext uri="{FF2B5EF4-FFF2-40B4-BE49-F238E27FC236}">
                <a16:creationId xmlns:a16="http://schemas.microsoft.com/office/drawing/2014/main" id="{DCA6F21D-393C-4582-B05D-64C6FA84C06A}"/>
              </a:ext>
            </a:extLst>
          </p:cNvPr>
          <p:cNvCxnSpPr>
            <a:cxnSpLocks/>
            <a:stCxn id="9" idx="0"/>
          </p:cNvCxnSpPr>
          <p:nvPr/>
        </p:nvCxnSpPr>
        <p:spPr bwMode="gray">
          <a:xfrm flipH="1" flipV="1">
            <a:off x="8385084" y="5592875"/>
            <a:ext cx="94434" cy="42369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8979A2C3-1D29-E041-ACD2-E90B9BBF1ADA}"/>
              </a:ext>
            </a:extLst>
          </p:cNvPr>
          <p:cNvSpPr txBox="1"/>
          <p:nvPr/>
        </p:nvSpPr>
        <p:spPr>
          <a:xfrm>
            <a:off x="10172199" y="6172201"/>
            <a:ext cx="1101776" cy="276999"/>
          </a:xfrm>
          <a:prstGeom prst="rect">
            <a:avLst/>
          </a:prstGeom>
          <a:solidFill>
            <a:srgbClr val="FFC000">
              <a:alpha val="20000"/>
            </a:srgbClr>
          </a:solidFill>
          <a:ln w="28575">
            <a:solidFill>
              <a:srgbClr val="FF0000"/>
            </a:solidFill>
          </a:ln>
        </p:spPr>
        <p:txBody>
          <a:bodyPr wrap="none" rtlCol="0">
            <a:spAutoFit/>
          </a:bodyPr>
          <a:lstStyle/>
          <a:p>
            <a:pPr lvl="0">
              <a:defRPr/>
            </a:pPr>
            <a:r>
              <a:rPr lang="en-US" sz="1200" dirty="0">
                <a:solidFill>
                  <a:srgbClr val="FF0000"/>
                </a:solidFill>
                <a:latin typeface="Calibri" panose="020F0502020204030204" pitchFamily="34" charset="0"/>
              </a:rPr>
              <a:t>New NSX-T 3.1</a:t>
            </a:r>
          </a:p>
        </p:txBody>
      </p:sp>
      <p:cxnSp>
        <p:nvCxnSpPr>
          <p:cNvPr id="13" name="Straight Arrow Connector 12">
            <a:extLst>
              <a:ext uri="{FF2B5EF4-FFF2-40B4-BE49-F238E27FC236}">
                <a16:creationId xmlns:a16="http://schemas.microsoft.com/office/drawing/2014/main" id="{AE0FCAB8-EC18-4C46-8F02-D19EE485A5C3}"/>
              </a:ext>
            </a:extLst>
          </p:cNvPr>
          <p:cNvCxnSpPr>
            <a:cxnSpLocks/>
            <a:stCxn id="12" idx="1"/>
          </p:cNvCxnSpPr>
          <p:nvPr/>
        </p:nvCxnSpPr>
        <p:spPr bwMode="gray">
          <a:xfrm flipH="1" flipV="1">
            <a:off x="9753759" y="6172201"/>
            <a:ext cx="418440" cy="13850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9717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rIns="182880"/>
          <a:lstStyle/>
          <a:p>
            <a:pPr>
              <a:spcBef>
                <a:spcPts val="0"/>
              </a:spcBef>
              <a:buNone/>
            </a:pPr>
            <a:r>
              <a:rPr lang="en-US" sz="1600" dirty="0"/>
              <a:t>If Server Pool is dead, then Load Balancer will load balance clients to a (Sorry) Server Pool.</a:t>
            </a:r>
          </a:p>
          <a:p>
            <a:pPr>
              <a:spcBef>
                <a:spcPts val="0"/>
              </a:spcBef>
              <a:buNone/>
            </a:pPr>
            <a:endParaRPr lang="en-US" sz="1600" dirty="0"/>
          </a:p>
          <a:p>
            <a:pPr>
              <a:spcBef>
                <a:spcPts val="0"/>
              </a:spcBef>
              <a:buNone/>
            </a:pPr>
            <a:r>
              <a:rPr lang="en-US" sz="1400" i="1" dirty="0"/>
              <a:t>Note: In case of L7-VIP with Persistence (Source-IP or Cookie), persistence is not offered on Sorry Server Pool.</a:t>
            </a:r>
          </a:p>
          <a:p>
            <a:pPr>
              <a:spcBef>
                <a:spcPts val="0"/>
              </a:spcBef>
              <a:buNone/>
            </a:pPr>
            <a:r>
              <a:rPr lang="en-US" sz="1400" i="1" dirty="0"/>
              <a:t>When Main Server Pool is Down, Clients will be load balanced without persistence to Sorry Server Pool.</a:t>
            </a:r>
          </a:p>
          <a:p>
            <a:pPr>
              <a:spcBef>
                <a:spcPts val="0"/>
              </a:spcBef>
              <a:buNone/>
            </a:pPr>
            <a:r>
              <a:rPr lang="en-US" sz="1400" i="1" dirty="0"/>
              <a:t>Then when Main Server Pool becomes UP again, immediately Clients are load balanced to Main Server Pool with Persistence.</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Sorry Server Pool (1/2)</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3328720" y="3047982"/>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718934" y="2911436"/>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44" name="TextBox 43">
            <a:extLst>
              <a:ext uri="{FF2B5EF4-FFF2-40B4-BE49-F238E27FC236}">
                <a16:creationId xmlns:a16="http://schemas.microsoft.com/office/drawing/2014/main" id="{DCC58321-A004-49FD-9911-CC2273524AC1}"/>
              </a:ext>
            </a:extLst>
          </p:cNvPr>
          <p:cNvSpPr txBox="1"/>
          <p:nvPr/>
        </p:nvSpPr>
        <p:spPr>
          <a:xfrm>
            <a:off x="3271170" y="3732311"/>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cxnSp>
        <p:nvCxnSpPr>
          <p:cNvPr id="50" name="Straight Connector 49">
            <a:extLst>
              <a:ext uri="{FF2B5EF4-FFF2-40B4-BE49-F238E27FC236}">
                <a16:creationId xmlns:a16="http://schemas.microsoft.com/office/drawing/2014/main" id="{D877FF4F-EE81-4BBE-BBE7-22EE02D6751C}"/>
              </a:ext>
            </a:extLst>
          </p:cNvPr>
          <p:cNvCxnSpPr>
            <a:cxnSpLocks/>
            <a:endCxn id="55" idx="2"/>
          </p:cNvCxnSpPr>
          <p:nvPr/>
        </p:nvCxnSpPr>
        <p:spPr bwMode="auto">
          <a:xfrm>
            <a:off x="5753655" y="2997347"/>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53AA20BF-3B9E-4B97-B4F4-73A4473A33BC}"/>
              </a:ext>
            </a:extLst>
          </p:cNvPr>
          <p:cNvCxnSpPr>
            <a:cxnSpLocks/>
          </p:cNvCxnSpPr>
          <p:nvPr/>
        </p:nvCxnSpPr>
        <p:spPr>
          <a:xfrm>
            <a:off x="5765130" y="2820340"/>
            <a:ext cx="11476" cy="2718099"/>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3D43131-CF98-4F56-A9B8-6263E84E0989}"/>
              </a:ext>
            </a:extLst>
          </p:cNvPr>
          <p:cNvCxnSpPr>
            <a:cxnSpLocks/>
            <a:endCxn id="56" idx="2"/>
          </p:cNvCxnSpPr>
          <p:nvPr/>
        </p:nvCxnSpPr>
        <p:spPr bwMode="auto">
          <a:xfrm flipV="1">
            <a:off x="5753386" y="3451599"/>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5BA7BA6A-C996-41A2-9125-3CE919EA64C7}"/>
              </a:ext>
            </a:extLst>
          </p:cNvPr>
          <p:cNvCxnSpPr>
            <a:cxnSpLocks/>
            <a:endCxn id="57" idx="2"/>
          </p:cNvCxnSpPr>
          <p:nvPr/>
        </p:nvCxnSpPr>
        <p:spPr bwMode="auto">
          <a:xfrm>
            <a:off x="5753386" y="3911747"/>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54" name="Rounded Rectangle 109">
            <a:extLst>
              <a:ext uri="{FF2B5EF4-FFF2-40B4-BE49-F238E27FC236}">
                <a16:creationId xmlns:a16="http://schemas.microsoft.com/office/drawing/2014/main" id="{0CFF7165-7EBC-4210-AD9D-E16BEEE41F30}"/>
              </a:ext>
            </a:extLst>
          </p:cNvPr>
          <p:cNvSpPr/>
          <p:nvPr/>
        </p:nvSpPr>
        <p:spPr>
          <a:xfrm>
            <a:off x="6119450" y="2707255"/>
            <a:ext cx="636280" cy="1529209"/>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55" name="Oval 54">
            <a:extLst>
              <a:ext uri="{FF2B5EF4-FFF2-40B4-BE49-F238E27FC236}">
                <a16:creationId xmlns:a16="http://schemas.microsoft.com/office/drawing/2014/main" id="{9676E474-FCE9-4DC7-BDE5-3B69CED5D699}"/>
              </a:ext>
            </a:extLst>
          </p:cNvPr>
          <p:cNvSpPr>
            <a:spLocks noChangeAspect="1"/>
          </p:cNvSpPr>
          <p:nvPr/>
        </p:nvSpPr>
        <p:spPr>
          <a:xfrm>
            <a:off x="6241084" y="281819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6" name="Oval 55">
            <a:extLst>
              <a:ext uri="{FF2B5EF4-FFF2-40B4-BE49-F238E27FC236}">
                <a16:creationId xmlns:a16="http://schemas.microsoft.com/office/drawing/2014/main" id="{DC94FB0E-6360-4388-A1B6-E48FDB191C19}"/>
              </a:ext>
            </a:extLst>
          </p:cNvPr>
          <p:cNvSpPr>
            <a:spLocks noChangeAspect="1"/>
          </p:cNvSpPr>
          <p:nvPr/>
        </p:nvSpPr>
        <p:spPr>
          <a:xfrm>
            <a:off x="6241084" y="326871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57" name="Oval 56">
            <a:extLst>
              <a:ext uri="{FF2B5EF4-FFF2-40B4-BE49-F238E27FC236}">
                <a16:creationId xmlns:a16="http://schemas.microsoft.com/office/drawing/2014/main" id="{49FE23BC-880C-4391-BAF9-3B2952C9E760}"/>
              </a:ext>
            </a:extLst>
          </p:cNvPr>
          <p:cNvSpPr>
            <a:spLocks noChangeAspect="1"/>
          </p:cNvSpPr>
          <p:nvPr/>
        </p:nvSpPr>
        <p:spPr>
          <a:xfrm>
            <a:off x="6241084" y="3732665"/>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cxnSp>
        <p:nvCxnSpPr>
          <p:cNvPr id="58" name="Straight Connector 57">
            <a:extLst>
              <a:ext uri="{FF2B5EF4-FFF2-40B4-BE49-F238E27FC236}">
                <a16:creationId xmlns:a16="http://schemas.microsoft.com/office/drawing/2014/main" id="{F4776C2D-E4E4-4895-82A6-EF982561523F}"/>
              </a:ext>
            </a:extLst>
          </p:cNvPr>
          <p:cNvCxnSpPr>
            <a:cxnSpLocks/>
          </p:cNvCxnSpPr>
          <p:nvPr/>
        </p:nvCxnSpPr>
        <p:spPr>
          <a:xfrm>
            <a:off x="1256232" y="3370976"/>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900D5D8-5244-4A4B-A22A-1562B91DB3E6}"/>
              </a:ext>
            </a:extLst>
          </p:cNvPr>
          <p:cNvCxnSpPr>
            <a:cxnSpLocks/>
          </p:cNvCxnSpPr>
          <p:nvPr/>
        </p:nvCxnSpPr>
        <p:spPr>
          <a:xfrm>
            <a:off x="3930968" y="3362431"/>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FF1C9E35-AA48-4345-8E96-5D979349E6CE}"/>
              </a:ext>
            </a:extLst>
          </p:cNvPr>
          <p:cNvSpPr txBox="1"/>
          <p:nvPr/>
        </p:nvSpPr>
        <p:spPr>
          <a:xfrm>
            <a:off x="6768985" y="2637484"/>
            <a:ext cx="1164250"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Pool1</a:t>
            </a:r>
          </a:p>
        </p:txBody>
      </p:sp>
      <p:cxnSp>
        <p:nvCxnSpPr>
          <p:cNvPr id="64" name="Straight Connector 63">
            <a:extLst>
              <a:ext uri="{FF2B5EF4-FFF2-40B4-BE49-F238E27FC236}">
                <a16:creationId xmlns:a16="http://schemas.microsoft.com/office/drawing/2014/main" id="{36F7C315-AEF6-4EE9-BC0E-B9D0E0547C0A}"/>
              </a:ext>
            </a:extLst>
          </p:cNvPr>
          <p:cNvCxnSpPr>
            <a:cxnSpLocks/>
            <a:endCxn id="66" idx="2"/>
          </p:cNvCxnSpPr>
          <p:nvPr/>
        </p:nvCxnSpPr>
        <p:spPr bwMode="auto">
          <a:xfrm flipV="1">
            <a:off x="5770652" y="4805268"/>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C1FBEA0F-461D-4E64-83F1-2E4D746DD585}"/>
              </a:ext>
            </a:extLst>
          </p:cNvPr>
          <p:cNvCxnSpPr>
            <a:cxnSpLocks/>
            <a:endCxn id="67" idx="2"/>
          </p:cNvCxnSpPr>
          <p:nvPr/>
        </p:nvCxnSpPr>
        <p:spPr bwMode="auto">
          <a:xfrm>
            <a:off x="5770652" y="5265416"/>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66" name="Oval 65">
            <a:extLst>
              <a:ext uri="{FF2B5EF4-FFF2-40B4-BE49-F238E27FC236}">
                <a16:creationId xmlns:a16="http://schemas.microsoft.com/office/drawing/2014/main" id="{D519D893-D653-4535-9B0A-202B12E90BB2}"/>
              </a:ext>
            </a:extLst>
          </p:cNvPr>
          <p:cNvSpPr>
            <a:spLocks noChangeAspect="1"/>
          </p:cNvSpPr>
          <p:nvPr/>
        </p:nvSpPr>
        <p:spPr>
          <a:xfrm>
            <a:off x="6258350" y="4622388"/>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67" name="Oval 66">
            <a:extLst>
              <a:ext uri="{FF2B5EF4-FFF2-40B4-BE49-F238E27FC236}">
                <a16:creationId xmlns:a16="http://schemas.microsoft.com/office/drawing/2014/main" id="{388B32DF-6BDE-4903-A582-924FD486FAAA}"/>
              </a:ext>
            </a:extLst>
          </p:cNvPr>
          <p:cNvSpPr>
            <a:spLocks noChangeAspect="1"/>
          </p:cNvSpPr>
          <p:nvPr/>
        </p:nvSpPr>
        <p:spPr>
          <a:xfrm>
            <a:off x="6258350" y="5086334"/>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grpSp>
        <p:nvGrpSpPr>
          <p:cNvPr id="68" name="Group 67">
            <a:extLst>
              <a:ext uri="{FF2B5EF4-FFF2-40B4-BE49-F238E27FC236}">
                <a16:creationId xmlns:a16="http://schemas.microsoft.com/office/drawing/2014/main" id="{FE21023B-49E4-424E-AE8B-F39BAA98D7FB}"/>
              </a:ext>
            </a:extLst>
          </p:cNvPr>
          <p:cNvGrpSpPr>
            <a:grpSpLocks noChangeAspect="1"/>
          </p:cNvGrpSpPr>
          <p:nvPr/>
        </p:nvGrpSpPr>
        <p:grpSpPr>
          <a:xfrm>
            <a:off x="6242426" y="2816669"/>
            <a:ext cx="367545" cy="365760"/>
            <a:chOff x="8380423" y="468351"/>
            <a:chExt cx="459431" cy="457200"/>
          </a:xfrm>
        </p:grpSpPr>
        <p:sp>
          <p:nvSpPr>
            <p:cNvPr id="69" name="Rectangle 68">
              <a:extLst>
                <a:ext uri="{FF2B5EF4-FFF2-40B4-BE49-F238E27FC236}">
                  <a16:creationId xmlns:a16="http://schemas.microsoft.com/office/drawing/2014/main" id="{0946BEF1-A012-4F53-919B-E6A287C1B6A3}"/>
                </a:ext>
              </a:extLst>
            </p:cNvPr>
            <p:cNvSpPr>
              <a:spLocks noChangeAspect="1"/>
            </p:cNvSpPr>
            <p:nvPr/>
          </p:nvSpPr>
          <p:spPr>
            <a:xfrm>
              <a:off x="8380423" y="468351"/>
              <a:ext cx="457200" cy="457200"/>
            </a:xfrm>
            <a:prstGeom prst="rect">
              <a:avLst/>
            </a:prstGeom>
            <a:solidFill>
              <a:schemeClr val="bg1">
                <a:alpha val="5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70" name="Straight Connector 69">
              <a:extLst>
                <a:ext uri="{FF2B5EF4-FFF2-40B4-BE49-F238E27FC236}">
                  <a16:creationId xmlns:a16="http://schemas.microsoft.com/office/drawing/2014/main" id="{DCC2AB04-FF57-424B-85AC-C1DF251BEDD3}"/>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6697024C-D9BC-4298-B64F-A2AFDB9F0EB0}"/>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D4AD226B-377F-4833-AE79-906AA19D35BB}"/>
              </a:ext>
            </a:extLst>
          </p:cNvPr>
          <p:cNvGrpSpPr>
            <a:grpSpLocks noChangeAspect="1"/>
          </p:cNvGrpSpPr>
          <p:nvPr/>
        </p:nvGrpSpPr>
        <p:grpSpPr>
          <a:xfrm>
            <a:off x="6237621" y="3267527"/>
            <a:ext cx="367545" cy="365760"/>
            <a:chOff x="8380423" y="468351"/>
            <a:chExt cx="459431" cy="457200"/>
          </a:xfrm>
        </p:grpSpPr>
        <p:sp>
          <p:nvSpPr>
            <p:cNvPr id="73" name="Rectangle 72">
              <a:extLst>
                <a:ext uri="{FF2B5EF4-FFF2-40B4-BE49-F238E27FC236}">
                  <a16:creationId xmlns:a16="http://schemas.microsoft.com/office/drawing/2014/main" id="{4C56DC2C-98BC-43C0-B6BA-690E544CB364}"/>
                </a:ext>
              </a:extLst>
            </p:cNvPr>
            <p:cNvSpPr>
              <a:spLocks noChangeAspect="1"/>
            </p:cNvSpPr>
            <p:nvPr/>
          </p:nvSpPr>
          <p:spPr>
            <a:xfrm>
              <a:off x="8380423" y="468351"/>
              <a:ext cx="457200" cy="457200"/>
            </a:xfrm>
            <a:prstGeom prst="rect">
              <a:avLst/>
            </a:prstGeom>
            <a:solidFill>
              <a:schemeClr val="bg1">
                <a:alpha val="5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74" name="Straight Connector 73">
              <a:extLst>
                <a:ext uri="{FF2B5EF4-FFF2-40B4-BE49-F238E27FC236}">
                  <a16:creationId xmlns:a16="http://schemas.microsoft.com/office/drawing/2014/main" id="{C00B847D-9E71-4AA6-9AB8-DCF684CE0114}"/>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519E34A7-5CFB-43FA-9BE4-6C99344C6C99}"/>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CB6EC6D9-EA0B-4700-8634-895372ACD69C}"/>
              </a:ext>
            </a:extLst>
          </p:cNvPr>
          <p:cNvGrpSpPr>
            <a:grpSpLocks noChangeAspect="1"/>
          </p:cNvGrpSpPr>
          <p:nvPr/>
        </p:nvGrpSpPr>
        <p:grpSpPr>
          <a:xfrm>
            <a:off x="6240996" y="3732546"/>
            <a:ext cx="367545" cy="365760"/>
            <a:chOff x="8380423" y="468351"/>
            <a:chExt cx="459431" cy="457200"/>
          </a:xfrm>
        </p:grpSpPr>
        <p:sp>
          <p:nvSpPr>
            <p:cNvPr id="77" name="Rectangle 76">
              <a:extLst>
                <a:ext uri="{FF2B5EF4-FFF2-40B4-BE49-F238E27FC236}">
                  <a16:creationId xmlns:a16="http://schemas.microsoft.com/office/drawing/2014/main" id="{115DEADF-ACCA-4C23-957D-F870D51BEEF2}"/>
                </a:ext>
              </a:extLst>
            </p:cNvPr>
            <p:cNvSpPr>
              <a:spLocks noChangeAspect="1"/>
            </p:cNvSpPr>
            <p:nvPr/>
          </p:nvSpPr>
          <p:spPr>
            <a:xfrm>
              <a:off x="8380423" y="468351"/>
              <a:ext cx="457200" cy="457200"/>
            </a:xfrm>
            <a:prstGeom prst="rect">
              <a:avLst/>
            </a:prstGeom>
            <a:solidFill>
              <a:schemeClr val="bg1">
                <a:alpha val="5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78" name="Straight Connector 77">
              <a:extLst>
                <a:ext uri="{FF2B5EF4-FFF2-40B4-BE49-F238E27FC236}">
                  <a16:creationId xmlns:a16="http://schemas.microsoft.com/office/drawing/2014/main" id="{E5358C43-116B-4521-AF1E-404E3CA22B39}"/>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36F5B47-82B1-4CE5-879A-5CC5195E5D29}"/>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sp>
        <p:nvSpPr>
          <p:cNvPr id="80" name="Rounded Rectangle 109">
            <a:extLst>
              <a:ext uri="{FF2B5EF4-FFF2-40B4-BE49-F238E27FC236}">
                <a16:creationId xmlns:a16="http://schemas.microsoft.com/office/drawing/2014/main" id="{F82BB690-3E8D-417E-83A8-7803ED7C9781}"/>
              </a:ext>
            </a:extLst>
          </p:cNvPr>
          <p:cNvSpPr/>
          <p:nvPr/>
        </p:nvSpPr>
        <p:spPr>
          <a:xfrm>
            <a:off x="6119450" y="4528178"/>
            <a:ext cx="636280" cy="1047432"/>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81" name="TextBox 80">
            <a:extLst>
              <a:ext uri="{FF2B5EF4-FFF2-40B4-BE49-F238E27FC236}">
                <a16:creationId xmlns:a16="http://schemas.microsoft.com/office/drawing/2014/main" id="{385DAABA-6007-41C2-BDBD-77F99F849A7A}"/>
              </a:ext>
            </a:extLst>
          </p:cNvPr>
          <p:cNvSpPr txBox="1"/>
          <p:nvPr/>
        </p:nvSpPr>
        <p:spPr>
          <a:xfrm>
            <a:off x="6768985" y="4421236"/>
            <a:ext cx="1164250" cy="523220"/>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Sorry Server Pool  Pool2</a:t>
            </a:r>
          </a:p>
        </p:txBody>
      </p:sp>
      <p:sp>
        <p:nvSpPr>
          <p:cNvPr id="82" name="TextBox 81">
            <a:extLst>
              <a:ext uri="{FF2B5EF4-FFF2-40B4-BE49-F238E27FC236}">
                <a16:creationId xmlns:a16="http://schemas.microsoft.com/office/drawing/2014/main" id="{F929D6C1-88E0-485A-93F9-5E368D9C0770}"/>
              </a:ext>
            </a:extLst>
          </p:cNvPr>
          <p:cNvSpPr txBox="1"/>
          <p:nvPr/>
        </p:nvSpPr>
        <p:spPr>
          <a:xfrm>
            <a:off x="1736454" y="2433233"/>
            <a:ext cx="1797159" cy="523220"/>
          </a:xfrm>
          <a:prstGeom prst="rect">
            <a:avLst/>
          </a:prstGeom>
          <a:noFill/>
        </p:spPr>
        <p:txBody>
          <a:bodyPr wrap="none" rtlCol="0" anchor="b">
            <a:spAutoFit/>
          </a:bodyPr>
          <a:lstStyle/>
          <a:p>
            <a:r>
              <a:rPr lang="en-US" sz="1400" dirty="0">
                <a:solidFill>
                  <a:schemeClr val="accent2"/>
                </a:solidFill>
                <a:latin typeface="Calibri" panose="020F0502020204030204" pitchFamily="34" charset="0"/>
              </a:rPr>
              <a:t>Connections to VIP:80</a:t>
            </a:r>
          </a:p>
          <a:p>
            <a:r>
              <a:rPr lang="en-US" sz="1400" dirty="0">
                <a:solidFill>
                  <a:schemeClr val="accent2"/>
                </a:solidFill>
                <a:latin typeface="Calibri" panose="020F0502020204030204" pitchFamily="34" charset="0"/>
              </a:rPr>
              <a:t>HTTP Requests</a:t>
            </a:r>
          </a:p>
        </p:txBody>
      </p:sp>
      <p:cxnSp>
        <p:nvCxnSpPr>
          <p:cNvPr id="83" name="Straight Arrow Connector 82">
            <a:extLst>
              <a:ext uri="{FF2B5EF4-FFF2-40B4-BE49-F238E27FC236}">
                <a16:creationId xmlns:a16="http://schemas.microsoft.com/office/drawing/2014/main" id="{7BA2FEE7-4440-4D63-B824-99E3CEBB6D76}"/>
              </a:ext>
            </a:extLst>
          </p:cNvPr>
          <p:cNvCxnSpPr>
            <a:cxnSpLocks/>
          </p:cNvCxnSpPr>
          <p:nvPr/>
        </p:nvCxnSpPr>
        <p:spPr>
          <a:xfrm>
            <a:off x="1507763" y="3205664"/>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97AC66CE-9C4E-4287-8612-383CAA093402}"/>
              </a:ext>
            </a:extLst>
          </p:cNvPr>
          <p:cNvCxnSpPr>
            <a:cxnSpLocks/>
          </p:cNvCxnSpPr>
          <p:nvPr/>
        </p:nvCxnSpPr>
        <p:spPr>
          <a:xfrm>
            <a:off x="1507763" y="3093123"/>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73EA8873-59CE-4469-9140-477891171C76}"/>
              </a:ext>
            </a:extLst>
          </p:cNvPr>
          <p:cNvCxnSpPr>
            <a:cxnSpLocks/>
          </p:cNvCxnSpPr>
          <p:nvPr/>
        </p:nvCxnSpPr>
        <p:spPr>
          <a:xfrm>
            <a:off x="1502875" y="3616513"/>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187EE6F3-82FA-4CFC-A91E-2F0EB9A326BA}"/>
              </a:ext>
            </a:extLst>
          </p:cNvPr>
          <p:cNvCxnSpPr>
            <a:cxnSpLocks/>
          </p:cNvCxnSpPr>
          <p:nvPr/>
        </p:nvCxnSpPr>
        <p:spPr>
          <a:xfrm>
            <a:off x="1502875" y="3503972"/>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C77D5F84-9922-49B6-B1E5-38F3E7EB2DB2}"/>
              </a:ext>
            </a:extLst>
          </p:cNvPr>
          <p:cNvCxnSpPr>
            <a:cxnSpLocks/>
          </p:cNvCxnSpPr>
          <p:nvPr/>
        </p:nvCxnSpPr>
        <p:spPr>
          <a:xfrm>
            <a:off x="4229437" y="3250120"/>
            <a:ext cx="1965549" cy="178643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E33386DC-CCCE-452E-A3FE-1A30D52DF9F4}"/>
              </a:ext>
            </a:extLst>
          </p:cNvPr>
          <p:cNvCxnSpPr>
            <a:cxnSpLocks/>
          </p:cNvCxnSpPr>
          <p:nvPr/>
        </p:nvCxnSpPr>
        <p:spPr>
          <a:xfrm>
            <a:off x="4318450" y="3007090"/>
            <a:ext cx="1876536" cy="1615298"/>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91F90F2-9957-4C2E-8322-68A0053DE96A}"/>
              </a:ext>
            </a:extLst>
          </p:cNvPr>
          <p:cNvCxnSpPr>
            <a:cxnSpLocks/>
          </p:cNvCxnSpPr>
          <p:nvPr/>
        </p:nvCxnSpPr>
        <p:spPr>
          <a:xfrm>
            <a:off x="4281475" y="3125454"/>
            <a:ext cx="1889603" cy="1635974"/>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0D98C8D2-14C1-47E0-B110-A479B0C57B9C}"/>
              </a:ext>
            </a:extLst>
          </p:cNvPr>
          <p:cNvCxnSpPr>
            <a:cxnSpLocks/>
          </p:cNvCxnSpPr>
          <p:nvPr/>
        </p:nvCxnSpPr>
        <p:spPr>
          <a:xfrm>
            <a:off x="4164701" y="3362431"/>
            <a:ext cx="2030285" cy="1857366"/>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C69E78C0-C179-4612-AD72-5A5A39488077}"/>
              </a:ext>
            </a:extLst>
          </p:cNvPr>
          <p:cNvGrpSpPr/>
          <p:nvPr/>
        </p:nvGrpSpPr>
        <p:grpSpPr>
          <a:xfrm>
            <a:off x="411200" y="2675526"/>
            <a:ext cx="621857" cy="1225361"/>
            <a:chOff x="3386589" y="1994436"/>
            <a:chExt cx="621857" cy="1225361"/>
          </a:xfrm>
        </p:grpSpPr>
        <p:grpSp>
          <p:nvGrpSpPr>
            <p:cNvPr id="92" name="Group 91">
              <a:extLst>
                <a:ext uri="{FF2B5EF4-FFF2-40B4-BE49-F238E27FC236}">
                  <a16:creationId xmlns:a16="http://schemas.microsoft.com/office/drawing/2014/main" id="{342AE907-9A82-4DD3-B32A-C34F4273C15E}"/>
                </a:ext>
              </a:extLst>
            </p:cNvPr>
            <p:cNvGrpSpPr>
              <a:grpSpLocks noChangeAspect="1"/>
            </p:cNvGrpSpPr>
            <p:nvPr/>
          </p:nvGrpSpPr>
          <p:grpSpPr>
            <a:xfrm>
              <a:off x="3386589" y="1994436"/>
              <a:ext cx="618352" cy="573362"/>
              <a:chOff x="21532850" y="-24034750"/>
              <a:chExt cx="24393525" cy="22618700"/>
            </a:xfrm>
          </p:grpSpPr>
          <p:sp>
            <p:nvSpPr>
              <p:cNvPr id="109" name="Oval 42">
                <a:extLst>
                  <a:ext uri="{FF2B5EF4-FFF2-40B4-BE49-F238E27FC236}">
                    <a16:creationId xmlns:a16="http://schemas.microsoft.com/office/drawing/2014/main" id="{BE051D86-41C8-487A-BBC5-659137FCCF42}"/>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0" name="Freeform 43">
                <a:extLst>
                  <a:ext uri="{FF2B5EF4-FFF2-40B4-BE49-F238E27FC236}">
                    <a16:creationId xmlns:a16="http://schemas.microsoft.com/office/drawing/2014/main" id="{CD597A86-0FB6-4471-A3A5-61A5152AF937}"/>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1" name="Freeform 44">
                <a:extLst>
                  <a:ext uri="{FF2B5EF4-FFF2-40B4-BE49-F238E27FC236}">
                    <a16:creationId xmlns:a16="http://schemas.microsoft.com/office/drawing/2014/main" id="{2A8DD099-61A8-485C-8EA3-B544543A1415}"/>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2" name="Freeform 45">
                <a:extLst>
                  <a:ext uri="{FF2B5EF4-FFF2-40B4-BE49-F238E27FC236}">
                    <a16:creationId xmlns:a16="http://schemas.microsoft.com/office/drawing/2014/main" id="{4360FD16-18ED-49A2-9442-7B6CAA162D99}"/>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3" name="Freeform 46">
                <a:extLst>
                  <a:ext uri="{FF2B5EF4-FFF2-40B4-BE49-F238E27FC236}">
                    <a16:creationId xmlns:a16="http://schemas.microsoft.com/office/drawing/2014/main" id="{416E333E-AE50-46E2-8A9A-E97A9F1F74A7}"/>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4" name="Oval 47">
                <a:extLst>
                  <a:ext uri="{FF2B5EF4-FFF2-40B4-BE49-F238E27FC236}">
                    <a16:creationId xmlns:a16="http://schemas.microsoft.com/office/drawing/2014/main" id="{ED905E50-5B0F-4190-B151-A0FA4E47ED66}"/>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5" name="Freeform 48">
                <a:extLst>
                  <a:ext uri="{FF2B5EF4-FFF2-40B4-BE49-F238E27FC236}">
                    <a16:creationId xmlns:a16="http://schemas.microsoft.com/office/drawing/2014/main" id="{DF27FF8B-9A77-4870-AD2E-3FC39E26E96E}"/>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6" name="Freeform 49">
                <a:extLst>
                  <a:ext uri="{FF2B5EF4-FFF2-40B4-BE49-F238E27FC236}">
                    <a16:creationId xmlns:a16="http://schemas.microsoft.com/office/drawing/2014/main" id="{9709E8BD-0DB1-45D6-8E60-23CF4135CFF6}"/>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7" name="Freeform 50">
                <a:extLst>
                  <a:ext uri="{FF2B5EF4-FFF2-40B4-BE49-F238E27FC236}">
                    <a16:creationId xmlns:a16="http://schemas.microsoft.com/office/drawing/2014/main" id="{7BDAE3D2-ACC3-458F-9ED5-DC66697787A2}"/>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8" name="Freeform 51">
                <a:extLst>
                  <a:ext uri="{FF2B5EF4-FFF2-40B4-BE49-F238E27FC236}">
                    <a16:creationId xmlns:a16="http://schemas.microsoft.com/office/drawing/2014/main" id="{2B59E470-B1C9-48E1-A925-524BFF0BD381}"/>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9" name="Oval 52">
                <a:extLst>
                  <a:ext uri="{FF2B5EF4-FFF2-40B4-BE49-F238E27FC236}">
                    <a16:creationId xmlns:a16="http://schemas.microsoft.com/office/drawing/2014/main" id="{CF7EC551-22A1-42E5-B586-C207B08073B2}"/>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0" name="Freeform 53">
                <a:extLst>
                  <a:ext uri="{FF2B5EF4-FFF2-40B4-BE49-F238E27FC236}">
                    <a16:creationId xmlns:a16="http://schemas.microsoft.com/office/drawing/2014/main" id="{C64C9B75-3CA2-42FE-9EF8-2799E60761D0}"/>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1" name="Freeform 54">
                <a:extLst>
                  <a:ext uri="{FF2B5EF4-FFF2-40B4-BE49-F238E27FC236}">
                    <a16:creationId xmlns:a16="http://schemas.microsoft.com/office/drawing/2014/main" id="{0C6F20C7-3717-4AD0-83D5-CD82A1ED6C9F}"/>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2" name="Freeform 55">
                <a:extLst>
                  <a:ext uri="{FF2B5EF4-FFF2-40B4-BE49-F238E27FC236}">
                    <a16:creationId xmlns:a16="http://schemas.microsoft.com/office/drawing/2014/main" id="{C2CAB215-9565-4DE4-8A84-946FCB43D752}"/>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3" name="Freeform 56">
                <a:extLst>
                  <a:ext uri="{FF2B5EF4-FFF2-40B4-BE49-F238E27FC236}">
                    <a16:creationId xmlns:a16="http://schemas.microsoft.com/office/drawing/2014/main" id="{D7E17868-4BB2-4BDF-B538-90778AB09479}"/>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93" name="Group 92">
              <a:extLst>
                <a:ext uri="{FF2B5EF4-FFF2-40B4-BE49-F238E27FC236}">
                  <a16:creationId xmlns:a16="http://schemas.microsoft.com/office/drawing/2014/main" id="{897EEF4B-E66D-4DD1-B00E-47D3079707B6}"/>
                </a:ext>
              </a:extLst>
            </p:cNvPr>
            <p:cNvGrpSpPr>
              <a:grpSpLocks noChangeAspect="1"/>
            </p:cNvGrpSpPr>
            <p:nvPr/>
          </p:nvGrpSpPr>
          <p:grpSpPr>
            <a:xfrm>
              <a:off x="3390094" y="2646435"/>
              <a:ext cx="618352" cy="573362"/>
              <a:chOff x="21532850" y="-24034750"/>
              <a:chExt cx="24393525" cy="22618700"/>
            </a:xfrm>
          </p:grpSpPr>
          <p:sp>
            <p:nvSpPr>
              <p:cNvPr id="94" name="Oval 42">
                <a:extLst>
                  <a:ext uri="{FF2B5EF4-FFF2-40B4-BE49-F238E27FC236}">
                    <a16:creationId xmlns:a16="http://schemas.microsoft.com/office/drawing/2014/main" id="{B7A6FB15-4ED0-4C2D-B572-55F58AF6F23D}"/>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5" name="Freeform 43">
                <a:extLst>
                  <a:ext uri="{FF2B5EF4-FFF2-40B4-BE49-F238E27FC236}">
                    <a16:creationId xmlns:a16="http://schemas.microsoft.com/office/drawing/2014/main" id="{E71AC8FB-AC84-44C8-B881-F3993C1F1FE9}"/>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6" name="Freeform 44">
                <a:extLst>
                  <a:ext uri="{FF2B5EF4-FFF2-40B4-BE49-F238E27FC236}">
                    <a16:creationId xmlns:a16="http://schemas.microsoft.com/office/drawing/2014/main" id="{B47F3486-8E02-4EDE-ADE5-1BE8FB342548}"/>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7" name="Freeform 45">
                <a:extLst>
                  <a:ext uri="{FF2B5EF4-FFF2-40B4-BE49-F238E27FC236}">
                    <a16:creationId xmlns:a16="http://schemas.microsoft.com/office/drawing/2014/main" id="{98B96274-2554-484E-9625-E916D6E1017C}"/>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8" name="Freeform 46">
                <a:extLst>
                  <a:ext uri="{FF2B5EF4-FFF2-40B4-BE49-F238E27FC236}">
                    <a16:creationId xmlns:a16="http://schemas.microsoft.com/office/drawing/2014/main" id="{E705092C-23C9-43D7-9C35-2D64649AEB99}"/>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9" name="Oval 47">
                <a:extLst>
                  <a:ext uri="{FF2B5EF4-FFF2-40B4-BE49-F238E27FC236}">
                    <a16:creationId xmlns:a16="http://schemas.microsoft.com/office/drawing/2014/main" id="{AAA81653-813B-42B4-AF5E-9D93F6F188D2}"/>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0" name="Freeform 48">
                <a:extLst>
                  <a:ext uri="{FF2B5EF4-FFF2-40B4-BE49-F238E27FC236}">
                    <a16:creationId xmlns:a16="http://schemas.microsoft.com/office/drawing/2014/main" id="{49ED321F-1C0A-4385-BAF7-C53050674533}"/>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1" name="Freeform 49">
                <a:extLst>
                  <a:ext uri="{FF2B5EF4-FFF2-40B4-BE49-F238E27FC236}">
                    <a16:creationId xmlns:a16="http://schemas.microsoft.com/office/drawing/2014/main" id="{1C69BEA8-EBDC-414D-9394-481E81A7756F}"/>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2" name="Freeform 50">
                <a:extLst>
                  <a:ext uri="{FF2B5EF4-FFF2-40B4-BE49-F238E27FC236}">
                    <a16:creationId xmlns:a16="http://schemas.microsoft.com/office/drawing/2014/main" id="{06BA1D14-53F4-4EBF-B402-99734F5E42F0}"/>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3" name="Freeform 51">
                <a:extLst>
                  <a:ext uri="{FF2B5EF4-FFF2-40B4-BE49-F238E27FC236}">
                    <a16:creationId xmlns:a16="http://schemas.microsoft.com/office/drawing/2014/main" id="{CC8776AC-6347-43F1-8639-21C4D849E666}"/>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4" name="Oval 52">
                <a:extLst>
                  <a:ext uri="{FF2B5EF4-FFF2-40B4-BE49-F238E27FC236}">
                    <a16:creationId xmlns:a16="http://schemas.microsoft.com/office/drawing/2014/main" id="{0133D800-9F0F-4177-B88F-DBE26A671CC7}"/>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5" name="Freeform 53">
                <a:extLst>
                  <a:ext uri="{FF2B5EF4-FFF2-40B4-BE49-F238E27FC236}">
                    <a16:creationId xmlns:a16="http://schemas.microsoft.com/office/drawing/2014/main" id="{D0BF2D11-35C0-4B65-B12C-CDC6756EC7F6}"/>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6" name="Freeform 54">
                <a:extLst>
                  <a:ext uri="{FF2B5EF4-FFF2-40B4-BE49-F238E27FC236}">
                    <a16:creationId xmlns:a16="http://schemas.microsoft.com/office/drawing/2014/main" id="{D1711AA5-B695-459F-9405-00FA4795AEF8}"/>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7" name="Freeform 55">
                <a:extLst>
                  <a:ext uri="{FF2B5EF4-FFF2-40B4-BE49-F238E27FC236}">
                    <a16:creationId xmlns:a16="http://schemas.microsoft.com/office/drawing/2014/main" id="{2AEFA7F8-8E06-4E40-877A-19B82B3609E3}"/>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8" name="Freeform 56">
                <a:extLst>
                  <a:ext uri="{FF2B5EF4-FFF2-40B4-BE49-F238E27FC236}">
                    <a16:creationId xmlns:a16="http://schemas.microsoft.com/office/drawing/2014/main" id="{8BF29C7E-6B0B-4622-A36F-23C0F7E06F6E}"/>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spTree>
    <p:extLst>
      <p:ext uri="{BB962C8B-B14F-4D97-AF65-F5344CB8AC3E}">
        <p14:creationId xmlns:p14="http://schemas.microsoft.com/office/powerpoint/2010/main" val="100983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209A7C4-C0FA-4B08-9C47-B76B5C3BCE6B}"/>
              </a:ext>
            </a:extLst>
          </p:cNvPr>
          <p:cNvSpPr>
            <a:spLocks noGrp="1"/>
          </p:cNvSpPr>
          <p:nvPr>
            <p:ph sz="quarter" idx="14"/>
          </p:nvPr>
        </p:nvSpPr>
        <p:spPr>
          <a:xfrm>
            <a:off x="616505" y="1600201"/>
            <a:ext cx="10972800" cy="4572000"/>
          </a:xfrm>
        </p:spPr>
        <p:txBody>
          <a:bodyPr/>
          <a:lstStyle/>
          <a:p>
            <a:r>
              <a:rPr lang="en-US" dirty="0"/>
              <a:t>Same configuration as "L7 HTTP VIP Minimum </a:t>
            </a:r>
          </a:p>
          <a:p>
            <a:pPr>
              <a:spcBef>
                <a:spcPts val="0"/>
              </a:spcBef>
            </a:pPr>
            <a:r>
              <a:rPr lang="en-US" dirty="0"/>
              <a:t>Configuration", with the extra configuration</a:t>
            </a:r>
          </a:p>
          <a:p>
            <a:pPr lvl="1"/>
            <a:r>
              <a:rPr lang="en-US" dirty="0"/>
              <a:t>Under Networking – Load Balancing – Virtual Servers </a:t>
            </a:r>
          </a:p>
          <a:p>
            <a:pPr lvl="2"/>
            <a:r>
              <a:rPr lang="en-US" dirty="0"/>
              <a:t>Add Virtual Server – L7 HTTP</a:t>
            </a:r>
          </a:p>
          <a:p>
            <a:pPr lvl="1"/>
            <a:endParaRPr lang="en-US" dirty="0"/>
          </a:p>
        </p:txBody>
      </p:sp>
      <p:pic>
        <p:nvPicPr>
          <p:cNvPr id="2" name="Picture 1">
            <a:extLst>
              <a:ext uri="{FF2B5EF4-FFF2-40B4-BE49-F238E27FC236}">
                <a16:creationId xmlns:a16="http://schemas.microsoft.com/office/drawing/2014/main" id="{E5E794CE-C136-4EBA-BBB3-C4A2B4CA097B}"/>
              </a:ext>
            </a:extLst>
          </p:cNvPr>
          <p:cNvPicPr>
            <a:picLocks noChangeAspect="1"/>
          </p:cNvPicPr>
          <p:nvPr/>
        </p:nvPicPr>
        <p:blipFill rotWithShape="1">
          <a:blip r:embed="rId2"/>
          <a:srcRect b="17733"/>
          <a:stretch/>
        </p:blipFill>
        <p:spPr>
          <a:xfrm>
            <a:off x="1656795" y="2943088"/>
            <a:ext cx="9915525" cy="3784737"/>
          </a:xfrm>
          <a:prstGeom prst="rect">
            <a:avLst/>
          </a:prstGeom>
        </p:spPr>
      </p:pic>
      <p:sp>
        <p:nvSpPr>
          <p:cNvPr id="3" name="Title 2">
            <a:extLst>
              <a:ext uri="{FF2B5EF4-FFF2-40B4-BE49-F238E27FC236}">
                <a16:creationId xmlns:a16="http://schemas.microsoft.com/office/drawing/2014/main" id="{DA41C91E-8ADC-4590-954C-1573E8B23C65}"/>
              </a:ext>
            </a:extLst>
          </p:cNvPr>
          <p:cNvSpPr>
            <a:spLocks noGrp="1"/>
          </p:cNvSpPr>
          <p:nvPr>
            <p:ph type="title"/>
          </p:nvPr>
        </p:nvSpPr>
        <p:spPr/>
        <p:txBody>
          <a:bodyPr/>
          <a:lstStyle/>
          <a:p>
            <a:r>
              <a:rPr lang="en-US" dirty="0"/>
              <a:t>Layer7 HTTP VIP Configuration</a:t>
            </a:r>
          </a:p>
        </p:txBody>
      </p:sp>
      <p:sp>
        <p:nvSpPr>
          <p:cNvPr id="4" name="Subtitle 3">
            <a:extLst>
              <a:ext uri="{FF2B5EF4-FFF2-40B4-BE49-F238E27FC236}">
                <a16:creationId xmlns:a16="http://schemas.microsoft.com/office/drawing/2014/main" id="{7E2C5180-9282-497B-A8A2-061E6BFE6CA8}"/>
              </a:ext>
            </a:extLst>
          </p:cNvPr>
          <p:cNvSpPr>
            <a:spLocks noGrp="1"/>
          </p:cNvSpPr>
          <p:nvPr>
            <p:ph type="subTitle" idx="10"/>
          </p:nvPr>
        </p:nvSpPr>
        <p:spPr/>
        <p:txBody>
          <a:bodyPr/>
          <a:lstStyle/>
          <a:p>
            <a:r>
              <a:rPr lang="en-US" dirty="0"/>
              <a:t>Other configuration - Sorry Server Pool (2/2)</a:t>
            </a:r>
          </a:p>
        </p:txBody>
      </p:sp>
      <p:sp>
        <p:nvSpPr>
          <p:cNvPr id="27" name="TextBox 26">
            <a:extLst>
              <a:ext uri="{FF2B5EF4-FFF2-40B4-BE49-F238E27FC236}">
                <a16:creationId xmlns:a16="http://schemas.microsoft.com/office/drawing/2014/main" id="{2EB0FE91-954C-44F2-851B-589FB641C7C6}"/>
              </a:ext>
            </a:extLst>
          </p:cNvPr>
          <p:cNvSpPr txBox="1"/>
          <p:nvPr/>
        </p:nvSpPr>
        <p:spPr>
          <a:xfrm>
            <a:off x="996176" y="5852521"/>
            <a:ext cx="1431123" cy="246221"/>
          </a:xfrm>
          <a:prstGeom prst="rect">
            <a:avLst/>
          </a:prstGeom>
          <a:solidFill>
            <a:schemeClr val="bg1">
              <a:alpha val="90000"/>
            </a:schemeClr>
          </a:solidFill>
          <a:ln w="28575">
            <a:solidFill>
              <a:srgbClr val="FF0000"/>
            </a:solidFill>
          </a:ln>
        </p:spPr>
        <p:txBody>
          <a:bodyPr wrap="square" rtlCol="0">
            <a:spAutoFit/>
          </a:bodyPr>
          <a:lstStyle/>
          <a:p>
            <a:pPr lvl="0">
              <a:defRPr/>
            </a:pPr>
            <a:r>
              <a:rPr lang="en-US" sz="1000" dirty="0">
                <a:solidFill>
                  <a:schemeClr val="tx2"/>
                </a:solidFill>
                <a:latin typeface="Calibri" panose="020F0502020204030204" pitchFamily="34" charset="0"/>
              </a:rPr>
              <a:t>Sorry Server Pool</a:t>
            </a:r>
          </a:p>
        </p:txBody>
      </p:sp>
      <p:cxnSp>
        <p:nvCxnSpPr>
          <p:cNvPr id="30" name="Straight Arrow Connector 29">
            <a:extLst>
              <a:ext uri="{FF2B5EF4-FFF2-40B4-BE49-F238E27FC236}">
                <a16:creationId xmlns:a16="http://schemas.microsoft.com/office/drawing/2014/main" id="{C67E6A75-B14F-42B4-AEDA-E36DB4E50524}"/>
              </a:ext>
            </a:extLst>
          </p:cNvPr>
          <p:cNvCxnSpPr>
            <a:cxnSpLocks/>
            <a:stCxn id="27" idx="3"/>
          </p:cNvCxnSpPr>
          <p:nvPr/>
        </p:nvCxnSpPr>
        <p:spPr bwMode="gray">
          <a:xfrm>
            <a:off x="2427299" y="5975632"/>
            <a:ext cx="1587139" cy="123110"/>
          </a:xfrm>
          <a:prstGeom prst="straightConnector1">
            <a:avLst/>
          </a:prstGeom>
          <a:ln w="25400">
            <a:solidFill>
              <a:srgbClr val="FF0000"/>
            </a:solidFill>
            <a:miter lim="80000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CB655ECB-D33D-48AE-9571-DD0901E95C0C}"/>
              </a:ext>
            </a:extLst>
          </p:cNvPr>
          <p:cNvSpPr/>
          <p:nvPr/>
        </p:nvSpPr>
        <p:spPr>
          <a:xfrm>
            <a:off x="7188820" y="130175"/>
            <a:ext cx="4736388" cy="2119212"/>
          </a:xfrm>
          <a:prstGeom prst="rect">
            <a:avLst/>
          </a:prstGeom>
          <a:solidFill>
            <a:schemeClr val="bg2"/>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pic>
        <p:nvPicPr>
          <p:cNvPr id="7" name="Picture 6">
            <a:extLst>
              <a:ext uri="{FF2B5EF4-FFF2-40B4-BE49-F238E27FC236}">
                <a16:creationId xmlns:a16="http://schemas.microsoft.com/office/drawing/2014/main" id="{5039D95C-F61F-40EB-B785-BB349A992D87}"/>
              </a:ext>
            </a:extLst>
          </p:cNvPr>
          <p:cNvPicPr>
            <a:picLocks noChangeAspect="1"/>
          </p:cNvPicPr>
          <p:nvPr/>
        </p:nvPicPr>
        <p:blipFill>
          <a:blip r:embed="rId3"/>
          <a:stretch>
            <a:fillRect/>
          </a:stretch>
        </p:blipFill>
        <p:spPr>
          <a:xfrm>
            <a:off x="7298800" y="143778"/>
            <a:ext cx="4890025" cy="2104217"/>
          </a:xfrm>
          <a:prstGeom prst="rect">
            <a:avLst/>
          </a:prstGeom>
        </p:spPr>
      </p:pic>
    </p:spTree>
    <p:extLst>
      <p:ext uri="{BB962C8B-B14F-4D97-AF65-F5344CB8AC3E}">
        <p14:creationId xmlns:p14="http://schemas.microsoft.com/office/powerpoint/2010/main" val="125410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FEE29F-94B1-0B41-B552-47A545785480}"/>
              </a:ext>
            </a:extLst>
          </p:cNvPr>
          <p:cNvSpPr>
            <a:spLocks noGrp="1"/>
          </p:cNvSpPr>
          <p:nvPr>
            <p:ph type="title"/>
          </p:nvPr>
        </p:nvSpPr>
        <p:spPr/>
        <p:txBody>
          <a:bodyPr/>
          <a:lstStyle/>
          <a:p>
            <a:r>
              <a:rPr lang="en-US" dirty="0"/>
              <a:t>Layer7 HTTP VIP Configuration</a:t>
            </a:r>
          </a:p>
        </p:txBody>
      </p:sp>
      <p:sp>
        <p:nvSpPr>
          <p:cNvPr id="3" name="Text Placeholder 2">
            <a:extLst>
              <a:ext uri="{FF2B5EF4-FFF2-40B4-BE49-F238E27FC236}">
                <a16:creationId xmlns:a16="http://schemas.microsoft.com/office/drawing/2014/main" id="{D643E6AA-A40B-4C48-9090-1C151CCAA206}"/>
              </a:ext>
            </a:extLst>
          </p:cNvPr>
          <p:cNvSpPr>
            <a:spLocks noGrp="1"/>
          </p:cNvSpPr>
          <p:nvPr>
            <p:ph type="body" sz="quarter" idx="17"/>
          </p:nvPr>
        </p:nvSpPr>
        <p:spPr>
          <a:xfrm>
            <a:off x="8380413" y="1600200"/>
            <a:ext cx="3808412" cy="4572000"/>
          </a:xfrm>
        </p:spPr>
        <p:txBody>
          <a:bodyPr tIns="182880"/>
          <a:lstStyle/>
          <a:p>
            <a:pPr lvl="0">
              <a:spcBef>
                <a:spcPts val="0"/>
              </a:spcBef>
              <a:buClr>
                <a:srgbClr val="717074">
                  <a:lumMod val="60000"/>
                  <a:lumOff val="40000"/>
                </a:srgbClr>
              </a:buClr>
              <a:buNone/>
            </a:pPr>
            <a:r>
              <a:rPr lang="en-US" sz="1600" dirty="0">
                <a:solidFill>
                  <a:srgbClr val="3F3F3F"/>
                </a:solidFill>
              </a:rPr>
              <a:t>Load Balancer can protect against excessive load.</a:t>
            </a:r>
          </a:p>
          <a:p>
            <a:pPr lvl="0">
              <a:spcBef>
                <a:spcPts val="0"/>
              </a:spcBef>
              <a:buClr>
                <a:srgbClr val="717074">
                  <a:lumMod val="60000"/>
                  <a:lumOff val="40000"/>
                </a:srgbClr>
              </a:buClr>
              <a:buNone/>
            </a:pPr>
            <a:endParaRPr lang="en-US" sz="1600" dirty="0">
              <a:solidFill>
                <a:srgbClr val="3F3F3F"/>
              </a:solidFill>
            </a:endParaRPr>
          </a:p>
          <a:p>
            <a:pPr lvl="0">
              <a:spcBef>
                <a:spcPts val="0"/>
              </a:spcBef>
              <a:buClr>
                <a:srgbClr val="717074">
                  <a:lumMod val="60000"/>
                  <a:lumOff val="40000"/>
                </a:srgbClr>
              </a:buClr>
              <a:buNone/>
            </a:pPr>
            <a:r>
              <a:rPr lang="en-US" sz="1600" dirty="0">
                <a:solidFill>
                  <a:srgbClr val="3F3F3F"/>
                </a:solidFill>
              </a:rPr>
              <a:t>Load Balancer will stop load balancing new connections if VIP reached its:</a:t>
            </a:r>
          </a:p>
          <a:p>
            <a:pPr marL="285750" lvl="0" indent="-285750">
              <a:spcBef>
                <a:spcPts val="0"/>
              </a:spcBef>
              <a:buClr>
                <a:srgbClr val="717074">
                  <a:lumMod val="60000"/>
                  <a:lumOff val="40000"/>
                </a:srgbClr>
              </a:buClr>
              <a:buFont typeface="Arial" panose="020B0604020202020204" pitchFamily="34" charset="0"/>
              <a:buChar char="•"/>
            </a:pPr>
            <a:r>
              <a:rPr lang="en-US" sz="1600" dirty="0">
                <a:solidFill>
                  <a:srgbClr val="3F3F3F"/>
                </a:solidFill>
              </a:rPr>
              <a:t>"Max Concurrent Connections"</a:t>
            </a:r>
          </a:p>
          <a:p>
            <a:pPr marL="285750" lvl="0" indent="-285750">
              <a:spcBef>
                <a:spcPts val="0"/>
              </a:spcBef>
              <a:buClr>
                <a:srgbClr val="717074">
                  <a:lumMod val="60000"/>
                  <a:lumOff val="40000"/>
                </a:srgbClr>
              </a:buClr>
              <a:buFont typeface="Arial" panose="020B0604020202020204" pitchFamily="34" charset="0"/>
              <a:buChar char="•"/>
            </a:pPr>
            <a:r>
              <a:rPr lang="en-US" sz="1600" dirty="0">
                <a:solidFill>
                  <a:srgbClr val="3F3F3F"/>
                </a:solidFill>
              </a:rPr>
              <a:t>or "Max New Connection Rate".</a:t>
            </a:r>
          </a:p>
          <a:p>
            <a:pPr lvl="0">
              <a:spcBef>
                <a:spcPts val="0"/>
              </a:spcBef>
              <a:buClr>
                <a:srgbClr val="717074">
                  <a:lumMod val="60000"/>
                  <a:lumOff val="40000"/>
                </a:srgbClr>
              </a:buClr>
              <a:buNone/>
            </a:pPr>
            <a:endParaRPr lang="en-US" dirty="0">
              <a:solidFill>
                <a:srgbClr val="3F3F3F"/>
              </a:solidFill>
            </a:endParaRPr>
          </a:p>
          <a:p>
            <a:pPr lvl="0">
              <a:spcBef>
                <a:spcPts val="0"/>
              </a:spcBef>
              <a:buClr>
                <a:srgbClr val="717074">
                  <a:lumMod val="60000"/>
                  <a:lumOff val="40000"/>
                </a:srgbClr>
              </a:buClr>
              <a:buNone/>
            </a:pPr>
            <a:r>
              <a:rPr lang="en-US" sz="1400" i="1" dirty="0">
                <a:solidFill>
                  <a:srgbClr val="3F3F3F"/>
                </a:solidFill>
              </a:rPr>
              <a:t>Note: VIP L7 Persistence (Source IP or Cookie) does not override this option.</a:t>
            </a:r>
          </a:p>
          <a:p>
            <a:pPr lvl="0">
              <a:spcBef>
                <a:spcPts val="0"/>
              </a:spcBef>
              <a:buClr>
                <a:srgbClr val="717074">
                  <a:lumMod val="60000"/>
                  <a:lumOff val="40000"/>
                </a:srgbClr>
              </a:buClr>
              <a:buNone/>
            </a:pPr>
            <a:r>
              <a:rPr lang="en-US" sz="1400" i="1" dirty="0">
                <a:solidFill>
                  <a:srgbClr val="3F3F3F"/>
                </a:solidFill>
              </a:rPr>
              <a:t>If a former client that is load balanced to a Pool Member sends a new connection when the VIP L4 reached its limit, this former client new connection will be discarded.</a:t>
            </a:r>
          </a:p>
        </p:txBody>
      </p:sp>
      <p:sp>
        <p:nvSpPr>
          <p:cNvPr id="4" name="Subtitle 3">
            <a:extLst>
              <a:ext uri="{FF2B5EF4-FFF2-40B4-BE49-F238E27FC236}">
                <a16:creationId xmlns:a16="http://schemas.microsoft.com/office/drawing/2014/main" id="{D4ECD91D-4C9A-8E43-8922-3D2033C7BF9E}"/>
              </a:ext>
            </a:extLst>
          </p:cNvPr>
          <p:cNvSpPr>
            <a:spLocks noGrp="1"/>
          </p:cNvSpPr>
          <p:nvPr>
            <p:ph type="subTitle" idx="10"/>
          </p:nvPr>
        </p:nvSpPr>
        <p:spPr>
          <a:xfrm>
            <a:off x="592866" y="811830"/>
            <a:ext cx="10962687" cy="247743"/>
          </a:xfrm>
        </p:spPr>
        <p:txBody>
          <a:bodyPr/>
          <a:lstStyle/>
          <a:p>
            <a:r>
              <a:rPr lang="en-US" dirty="0"/>
              <a:t>Other configuration - Connection Throttling/Rating (1/2)</a:t>
            </a:r>
          </a:p>
        </p:txBody>
      </p:sp>
      <p:grpSp>
        <p:nvGrpSpPr>
          <p:cNvPr id="133" name="Group 132">
            <a:extLst>
              <a:ext uri="{FF2B5EF4-FFF2-40B4-BE49-F238E27FC236}">
                <a16:creationId xmlns:a16="http://schemas.microsoft.com/office/drawing/2014/main" id="{AD21BE0B-F0D8-4361-A612-D24EAA34B2D9}"/>
              </a:ext>
            </a:extLst>
          </p:cNvPr>
          <p:cNvGrpSpPr/>
          <p:nvPr/>
        </p:nvGrpSpPr>
        <p:grpSpPr>
          <a:xfrm>
            <a:off x="3328720" y="3047982"/>
            <a:ext cx="602248" cy="602488"/>
            <a:chOff x="7736620" y="7009631"/>
            <a:chExt cx="4501800" cy="4503600"/>
          </a:xfrm>
          <a:solidFill>
            <a:schemeClr val="accent1"/>
          </a:solidFill>
        </p:grpSpPr>
        <p:sp>
          <p:nvSpPr>
            <p:cNvPr id="134" name="Freeform: Shape 1">
              <a:extLst>
                <a:ext uri="{FF2B5EF4-FFF2-40B4-BE49-F238E27FC236}">
                  <a16:creationId xmlns:a16="http://schemas.microsoft.com/office/drawing/2014/main" id="{08379F74-DC5A-48F6-A74E-B7AAB8F28B23}"/>
                </a:ext>
              </a:extLst>
            </p:cNvPr>
            <p:cNvSpPr/>
            <p:nvPr/>
          </p:nvSpPr>
          <p:spPr>
            <a:xfrm>
              <a:off x="7736620" y="7009631"/>
              <a:ext cx="4501800" cy="4503600"/>
            </a:xfrm>
            <a:custGeom>
              <a:avLst/>
              <a:gdLst/>
              <a:ahLst/>
              <a:cxnLst>
                <a:cxn ang="3cd4">
                  <a:pos x="hc" y="t"/>
                </a:cxn>
                <a:cxn ang="cd2">
                  <a:pos x="l" y="vc"/>
                </a:cxn>
                <a:cxn ang="cd4">
                  <a:pos x="hc" y="b"/>
                </a:cxn>
                <a:cxn ang="0">
                  <a:pos x="r" y="vc"/>
                </a:cxn>
              </a:cxnLst>
              <a:rect l="l" t="t" r="r" b="b"/>
              <a:pathLst>
                <a:path w="12506" h="12511">
                  <a:moveTo>
                    <a:pt x="6251" y="521"/>
                  </a:moveTo>
                  <a:lnTo>
                    <a:pt x="6399" y="525"/>
                  </a:lnTo>
                  <a:lnTo>
                    <a:pt x="6546" y="530"/>
                  </a:lnTo>
                  <a:lnTo>
                    <a:pt x="6694" y="538"/>
                  </a:lnTo>
                  <a:lnTo>
                    <a:pt x="6838" y="550"/>
                  </a:lnTo>
                  <a:lnTo>
                    <a:pt x="6981" y="566"/>
                  </a:lnTo>
                  <a:lnTo>
                    <a:pt x="7125" y="587"/>
                  </a:lnTo>
                  <a:lnTo>
                    <a:pt x="7265" y="612"/>
                  </a:lnTo>
                  <a:lnTo>
                    <a:pt x="7409" y="640"/>
                  </a:lnTo>
                  <a:lnTo>
                    <a:pt x="7548" y="669"/>
                  </a:lnTo>
                  <a:lnTo>
                    <a:pt x="7684" y="702"/>
                  </a:lnTo>
                  <a:lnTo>
                    <a:pt x="7819" y="739"/>
                  </a:lnTo>
                  <a:lnTo>
                    <a:pt x="7954" y="780"/>
                  </a:lnTo>
                  <a:lnTo>
                    <a:pt x="8090" y="825"/>
                  </a:lnTo>
                  <a:lnTo>
                    <a:pt x="8221" y="870"/>
                  </a:lnTo>
                  <a:lnTo>
                    <a:pt x="8352" y="919"/>
                  </a:lnTo>
                  <a:lnTo>
                    <a:pt x="8484" y="973"/>
                  </a:lnTo>
                  <a:lnTo>
                    <a:pt x="8611" y="1030"/>
                  </a:lnTo>
                  <a:lnTo>
                    <a:pt x="8734" y="1088"/>
                  </a:lnTo>
                  <a:lnTo>
                    <a:pt x="8861" y="1149"/>
                  </a:lnTo>
                  <a:lnTo>
                    <a:pt x="8985" y="1215"/>
                  </a:lnTo>
                  <a:lnTo>
                    <a:pt x="9104" y="1285"/>
                  </a:lnTo>
                  <a:lnTo>
                    <a:pt x="9222" y="1354"/>
                  </a:lnTo>
                  <a:lnTo>
                    <a:pt x="9341" y="1428"/>
                  </a:lnTo>
                  <a:lnTo>
                    <a:pt x="9456" y="1502"/>
                  </a:lnTo>
                  <a:lnTo>
                    <a:pt x="9571" y="1581"/>
                  </a:lnTo>
                  <a:lnTo>
                    <a:pt x="9682" y="1663"/>
                  </a:lnTo>
                  <a:lnTo>
                    <a:pt x="9789" y="1749"/>
                  </a:lnTo>
                  <a:lnTo>
                    <a:pt x="9896" y="1835"/>
                  </a:lnTo>
                  <a:lnTo>
                    <a:pt x="10002" y="1921"/>
                  </a:lnTo>
                  <a:lnTo>
                    <a:pt x="10105" y="2016"/>
                  </a:lnTo>
                  <a:lnTo>
                    <a:pt x="10207" y="2106"/>
                  </a:lnTo>
                  <a:lnTo>
                    <a:pt x="10306" y="2205"/>
                  </a:lnTo>
                  <a:lnTo>
                    <a:pt x="10400" y="2303"/>
                  </a:lnTo>
                  <a:lnTo>
                    <a:pt x="10495" y="2401"/>
                  </a:lnTo>
                  <a:lnTo>
                    <a:pt x="10585" y="2504"/>
                  </a:lnTo>
                  <a:lnTo>
                    <a:pt x="10675" y="2611"/>
                  </a:lnTo>
                  <a:lnTo>
                    <a:pt x="10762" y="2717"/>
                  </a:lnTo>
                  <a:lnTo>
                    <a:pt x="10844" y="2828"/>
                  </a:lnTo>
                  <a:lnTo>
                    <a:pt x="10926" y="2939"/>
                  </a:lnTo>
                  <a:lnTo>
                    <a:pt x="11004" y="3054"/>
                  </a:lnTo>
                  <a:lnTo>
                    <a:pt x="11082" y="3169"/>
                  </a:lnTo>
                  <a:lnTo>
                    <a:pt x="11156" y="3284"/>
                  </a:lnTo>
                  <a:lnTo>
                    <a:pt x="11225" y="3403"/>
                  </a:lnTo>
                  <a:lnTo>
                    <a:pt x="11291" y="3526"/>
                  </a:lnTo>
                  <a:lnTo>
                    <a:pt x="11357" y="3649"/>
                  </a:lnTo>
                  <a:lnTo>
                    <a:pt x="11419" y="3773"/>
                  </a:lnTo>
                  <a:lnTo>
                    <a:pt x="11480" y="3900"/>
                  </a:lnTo>
                  <a:lnTo>
                    <a:pt x="11533" y="4027"/>
                  </a:lnTo>
                  <a:lnTo>
                    <a:pt x="11587" y="4154"/>
                  </a:lnTo>
                  <a:lnTo>
                    <a:pt x="11636" y="4285"/>
                  </a:lnTo>
                  <a:lnTo>
                    <a:pt x="11685" y="4417"/>
                  </a:lnTo>
                  <a:lnTo>
                    <a:pt x="11726" y="4553"/>
                  </a:lnTo>
                  <a:lnTo>
                    <a:pt x="11767" y="4688"/>
                  </a:lnTo>
                  <a:lnTo>
                    <a:pt x="11804" y="4823"/>
                  </a:lnTo>
                  <a:lnTo>
                    <a:pt x="11837" y="4963"/>
                  </a:lnTo>
                  <a:lnTo>
                    <a:pt x="11870" y="5103"/>
                  </a:lnTo>
                  <a:lnTo>
                    <a:pt x="11895" y="5242"/>
                  </a:lnTo>
                  <a:lnTo>
                    <a:pt x="11919" y="5386"/>
                  </a:lnTo>
                  <a:lnTo>
                    <a:pt x="11940" y="5525"/>
                  </a:lnTo>
                  <a:lnTo>
                    <a:pt x="11956" y="5669"/>
                  </a:lnTo>
                  <a:lnTo>
                    <a:pt x="11968" y="5817"/>
                  </a:lnTo>
                  <a:lnTo>
                    <a:pt x="11976" y="5961"/>
                  </a:lnTo>
                  <a:lnTo>
                    <a:pt x="11985" y="6108"/>
                  </a:lnTo>
                  <a:lnTo>
                    <a:pt x="11985" y="6256"/>
                  </a:lnTo>
                  <a:lnTo>
                    <a:pt x="11985" y="6403"/>
                  </a:lnTo>
                  <a:lnTo>
                    <a:pt x="11976" y="6550"/>
                  </a:lnTo>
                  <a:lnTo>
                    <a:pt x="11968" y="6694"/>
                  </a:lnTo>
                  <a:lnTo>
                    <a:pt x="11956" y="6842"/>
                  </a:lnTo>
                  <a:lnTo>
                    <a:pt x="11940" y="6986"/>
                  </a:lnTo>
                  <a:lnTo>
                    <a:pt x="11919" y="7125"/>
                  </a:lnTo>
                  <a:lnTo>
                    <a:pt x="11895" y="7269"/>
                  </a:lnTo>
                  <a:lnTo>
                    <a:pt x="11870" y="7408"/>
                  </a:lnTo>
                  <a:lnTo>
                    <a:pt x="11837" y="7548"/>
                  </a:lnTo>
                  <a:lnTo>
                    <a:pt x="11804" y="7688"/>
                  </a:lnTo>
                  <a:lnTo>
                    <a:pt x="11767" y="7823"/>
                  </a:lnTo>
                  <a:lnTo>
                    <a:pt x="11726" y="7958"/>
                  </a:lnTo>
                  <a:lnTo>
                    <a:pt x="11685" y="8094"/>
                  </a:lnTo>
                  <a:lnTo>
                    <a:pt x="11636" y="8226"/>
                  </a:lnTo>
                  <a:lnTo>
                    <a:pt x="11587" y="8357"/>
                  </a:lnTo>
                  <a:lnTo>
                    <a:pt x="11533" y="8484"/>
                  </a:lnTo>
                  <a:lnTo>
                    <a:pt x="11480" y="8611"/>
                  </a:lnTo>
                  <a:lnTo>
                    <a:pt x="11419" y="8738"/>
                  </a:lnTo>
                  <a:lnTo>
                    <a:pt x="11357" y="8862"/>
                  </a:lnTo>
                  <a:lnTo>
                    <a:pt x="11291" y="8985"/>
                  </a:lnTo>
                  <a:lnTo>
                    <a:pt x="11225" y="9108"/>
                  </a:lnTo>
                  <a:lnTo>
                    <a:pt x="11156" y="9227"/>
                  </a:lnTo>
                  <a:lnTo>
                    <a:pt x="11082" y="9342"/>
                  </a:lnTo>
                  <a:lnTo>
                    <a:pt x="11004" y="9457"/>
                  </a:lnTo>
                  <a:lnTo>
                    <a:pt x="10926" y="9572"/>
                  </a:lnTo>
                  <a:lnTo>
                    <a:pt x="10844" y="9683"/>
                  </a:lnTo>
                  <a:lnTo>
                    <a:pt x="10762" y="9794"/>
                  </a:lnTo>
                  <a:lnTo>
                    <a:pt x="10675" y="9900"/>
                  </a:lnTo>
                  <a:lnTo>
                    <a:pt x="10585" y="10007"/>
                  </a:lnTo>
                  <a:lnTo>
                    <a:pt x="10495" y="10110"/>
                  </a:lnTo>
                  <a:lnTo>
                    <a:pt x="10400" y="10208"/>
                  </a:lnTo>
                  <a:lnTo>
                    <a:pt x="10306" y="10306"/>
                  </a:lnTo>
                  <a:lnTo>
                    <a:pt x="10207" y="10405"/>
                  </a:lnTo>
                  <a:lnTo>
                    <a:pt x="10105" y="10495"/>
                  </a:lnTo>
                  <a:lnTo>
                    <a:pt x="10002" y="10590"/>
                  </a:lnTo>
                  <a:lnTo>
                    <a:pt x="9896" y="10676"/>
                  </a:lnTo>
                  <a:lnTo>
                    <a:pt x="9789" y="10762"/>
                  </a:lnTo>
                  <a:lnTo>
                    <a:pt x="9682" y="10848"/>
                  </a:lnTo>
                  <a:lnTo>
                    <a:pt x="9571" y="10930"/>
                  </a:lnTo>
                  <a:lnTo>
                    <a:pt x="9456" y="11009"/>
                  </a:lnTo>
                  <a:lnTo>
                    <a:pt x="9341" y="11083"/>
                  </a:lnTo>
                  <a:lnTo>
                    <a:pt x="9222" y="11157"/>
                  </a:lnTo>
                  <a:lnTo>
                    <a:pt x="9104" y="11226"/>
                  </a:lnTo>
                  <a:lnTo>
                    <a:pt x="8985" y="11296"/>
                  </a:lnTo>
                  <a:lnTo>
                    <a:pt x="8861" y="11362"/>
                  </a:lnTo>
                  <a:lnTo>
                    <a:pt x="8734" y="11423"/>
                  </a:lnTo>
                  <a:lnTo>
                    <a:pt x="8611" y="11481"/>
                  </a:lnTo>
                  <a:lnTo>
                    <a:pt x="8484" y="11538"/>
                  </a:lnTo>
                  <a:lnTo>
                    <a:pt x="8352" y="11592"/>
                  </a:lnTo>
                  <a:lnTo>
                    <a:pt x="8221" y="11641"/>
                  </a:lnTo>
                  <a:lnTo>
                    <a:pt x="8090" y="11686"/>
                  </a:lnTo>
                  <a:lnTo>
                    <a:pt x="7954" y="11731"/>
                  </a:lnTo>
                  <a:lnTo>
                    <a:pt x="7819" y="11772"/>
                  </a:lnTo>
                  <a:lnTo>
                    <a:pt x="7684" y="11809"/>
                  </a:lnTo>
                  <a:lnTo>
                    <a:pt x="7548" y="11842"/>
                  </a:lnTo>
                  <a:lnTo>
                    <a:pt x="7409" y="11871"/>
                  </a:lnTo>
                  <a:lnTo>
                    <a:pt x="7265" y="11899"/>
                  </a:lnTo>
                  <a:lnTo>
                    <a:pt x="7125" y="11924"/>
                  </a:lnTo>
                  <a:lnTo>
                    <a:pt x="6981" y="11945"/>
                  </a:lnTo>
                  <a:lnTo>
                    <a:pt x="6838" y="11961"/>
                  </a:lnTo>
                  <a:lnTo>
                    <a:pt x="6694" y="11973"/>
                  </a:lnTo>
                  <a:lnTo>
                    <a:pt x="6546" y="11981"/>
                  </a:lnTo>
                  <a:lnTo>
                    <a:pt x="6399" y="11986"/>
                  </a:lnTo>
                  <a:lnTo>
                    <a:pt x="6251" y="11990"/>
                  </a:lnTo>
                  <a:lnTo>
                    <a:pt x="6103" y="11986"/>
                  </a:lnTo>
                  <a:lnTo>
                    <a:pt x="5960" y="11981"/>
                  </a:lnTo>
                  <a:lnTo>
                    <a:pt x="5812" y="11973"/>
                  </a:lnTo>
                  <a:lnTo>
                    <a:pt x="5668" y="11961"/>
                  </a:lnTo>
                  <a:lnTo>
                    <a:pt x="5524" y="11945"/>
                  </a:lnTo>
                  <a:lnTo>
                    <a:pt x="5381" y="11924"/>
                  </a:lnTo>
                  <a:lnTo>
                    <a:pt x="5241" y="11899"/>
                  </a:lnTo>
                  <a:lnTo>
                    <a:pt x="5098" y="11871"/>
                  </a:lnTo>
                  <a:lnTo>
                    <a:pt x="4958" y="11842"/>
                  </a:lnTo>
                  <a:lnTo>
                    <a:pt x="4823" y="11809"/>
                  </a:lnTo>
                  <a:lnTo>
                    <a:pt x="4687" y="11772"/>
                  </a:lnTo>
                  <a:lnTo>
                    <a:pt x="4552" y="11731"/>
                  </a:lnTo>
                  <a:lnTo>
                    <a:pt x="4416" y="11686"/>
                  </a:lnTo>
                  <a:lnTo>
                    <a:pt x="4285" y="11641"/>
                  </a:lnTo>
                  <a:lnTo>
                    <a:pt x="4154" y="11592"/>
                  </a:lnTo>
                  <a:lnTo>
                    <a:pt x="4022" y="11538"/>
                  </a:lnTo>
                  <a:lnTo>
                    <a:pt x="3895" y="11481"/>
                  </a:lnTo>
                  <a:lnTo>
                    <a:pt x="3768" y="11423"/>
                  </a:lnTo>
                  <a:lnTo>
                    <a:pt x="3645" y="11362"/>
                  </a:lnTo>
                  <a:lnTo>
                    <a:pt x="3521" y="11296"/>
                  </a:lnTo>
                  <a:lnTo>
                    <a:pt x="3403" y="11226"/>
                  </a:lnTo>
                  <a:lnTo>
                    <a:pt x="3284" y="11157"/>
                  </a:lnTo>
                  <a:lnTo>
                    <a:pt x="3164" y="11083"/>
                  </a:lnTo>
                  <a:lnTo>
                    <a:pt x="3050" y="11009"/>
                  </a:lnTo>
                  <a:lnTo>
                    <a:pt x="2935" y="10930"/>
                  </a:lnTo>
                  <a:lnTo>
                    <a:pt x="2824" y="10848"/>
                  </a:lnTo>
                  <a:lnTo>
                    <a:pt x="2717" y="10762"/>
                  </a:lnTo>
                  <a:lnTo>
                    <a:pt x="2610" y="10676"/>
                  </a:lnTo>
                  <a:lnTo>
                    <a:pt x="2504" y="10590"/>
                  </a:lnTo>
                  <a:lnTo>
                    <a:pt x="2401" y="10495"/>
                  </a:lnTo>
                  <a:lnTo>
                    <a:pt x="2299" y="10405"/>
                  </a:lnTo>
                  <a:lnTo>
                    <a:pt x="2200" y="10306"/>
                  </a:lnTo>
                  <a:lnTo>
                    <a:pt x="2105" y="10208"/>
                  </a:lnTo>
                  <a:lnTo>
                    <a:pt x="2011" y="10110"/>
                  </a:lnTo>
                  <a:lnTo>
                    <a:pt x="1921" y="10007"/>
                  </a:lnTo>
                  <a:lnTo>
                    <a:pt x="1830" y="9900"/>
                  </a:lnTo>
                  <a:lnTo>
                    <a:pt x="1744" y="9794"/>
                  </a:lnTo>
                  <a:lnTo>
                    <a:pt x="1662" y="9683"/>
                  </a:lnTo>
                  <a:lnTo>
                    <a:pt x="1580" y="9572"/>
                  </a:lnTo>
                  <a:lnTo>
                    <a:pt x="1502" y="9457"/>
                  </a:lnTo>
                  <a:lnTo>
                    <a:pt x="1424" y="9342"/>
                  </a:lnTo>
                  <a:lnTo>
                    <a:pt x="1350" y="9227"/>
                  </a:lnTo>
                  <a:lnTo>
                    <a:pt x="1280" y="9108"/>
                  </a:lnTo>
                  <a:lnTo>
                    <a:pt x="1215" y="8985"/>
                  </a:lnTo>
                  <a:lnTo>
                    <a:pt x="1149" y="8862"/>
                  </a:lnTo>
                  <a:lnTo>
                    <a:pt x="1088" y="8738"/>
                  </a:lnTo>
                  <a:lnTo>
                    <a:pt x="1026" y="8611"/>
                  </a:lnTo>
                  <a:lnTo>
                    <a:pt x="973" y="8484"/>
                  </a:lnTo>
                  <a:lnTo>
                    <a:pt x="919" y="8357"/>
                  </a:lnTo>
                  <a:lnTo>
                    <a:pt x="870" y="8226"/>
                  </a:lnTo>
                  <a:lnTo>
                    <a:pt x="821" y="8094"/>
                  </a:lnTo>
                  <a:lnTo>
                    <a:pt x="780" y="7958"/>
                  </a:lnTo>
                  <a:lnTo>
                    <a:pt x="739" y="7823"/>
                  </a:lnTo>
                  <a:lnTo>
                    <a:pt x="702" y="7688"/>
                  </a:lnTo>
                  <a:lnTo>
                    <a:pt x="669" y="7548"/>
                  </a:lnTo>
                  <a:lnTo>
                    <a:pt x="636" y="7408"/>
                  </a:lnTo>
                  <a:lnTo>
                    <a:pt x="612" y="7269"/>
                  </a:lnTo>
                  <a:lnTo>
                    <a:pt x="587" y="7125"/>
                  </a:lnTo>
                  <a:lnTo>
                    <a:pt x="567" y="6986"/>
                  </a:lnTo>
                  <a:lnTo>
                    <a:pt x="550" y="6842"/>
                  </a:lnTo>
                  <a:lnTo>
                    <a:pt x="538" y="6694"/>
                  </a:lnTo>
                  <a:lnTo>
                    <a:pt x="529" y="6550"/>
                  </a:lnTo>
                  <a:lnTo>
                    <a:pt x="521" y="6403"/>
                  </a:lnTo>
                  <a:lnTo>
                    <a:pt x="521" y="6256"/>
                  </a:lnTo>
                  <a:lnTo>
                    <a:pt x="521" y="6108"/>
                  </a:lnTo>
                  <a:lnTo>
                    <a:pt x="529" y="5961"/>
                  </a:lnTo>
                  <a:lnTo>
                    <a:pt x="538" y="5817"/>
                  </a:lnTo>
                  <a:lnTo>
                    <a:pt x="550" y="5669"/>
                  </a:lnTo>
                  <a:lnTo>
                    <a:pt x="567" y="5525"/>
                  </a:lnTo>
                  <a:lnTo>
                    <a:pt x="587" y="5386"/>
                  </a:lnTo>
                  <a:lnTo>
                    <a:pt x="612" y="5242"/>
                  </a:lnTo>
                  <a:lnTo>
                    <a:pt x="636" y="5103"/>
                  </a:lnTo>
                  <a:lnTo>
                    <a:pt x="669" y="4963"/>
                  </a:lnTo>
                  <a:lnTo>
                    <a:pt x="702" y="4823"/>
                  </a:lnTo>
                  <a:lnTo>
                    <a:pt x="739" y="4688"/>
                  </a:lnTo>
                  <a:lnTo>
                    <a:pt x="780" y="4553"/>
                  </a:lnTo>
                  <a:lnTo>
                    <a:pt x="821" y="4417"/>
                  </a:lnTo>
                  <a:lnTo>
                    <a:pt x="870" y="4285"/>
                  </a:lnTo>
                  <a:lnTo>
                    <a:pt x="919" y="4154"/>
                  </a:lnTo>
                  <a:lnTo>
                    <a:pt x="973" y="4027"/>
                  </a:lnTo>
                  <a:lnTo>
                    <a:pt x="1026" y="3900"/>
                  </a:lnTo>
                  <a:lnTo>
                    <a:pt x="1088" y="3773"/>
                  </a:lnTo>
                  <a:lnTo>
                    <a:pt x="1149" y="3649"/>
                  </a:lnTo>
                  <a:lnTo>
                    <a:pt x="1215" y="3526"/>
                  </a:lnTo>
                  <a:lnTo>
                    <a:pt x="1280" y="3403"/>
                  </a:lnTo>
                  <a:lnTo>
                    <a:pt x="1350" y="3284"/>
                  </a:lnTo>
                  <a:lnTo>
                    <a:pt x="1424" y="3169"/>
                  </a:lnTo>
                  <a:lnTo>
                    <a:pt x="1502" y="3054"/>
                  </a:lnTo>
                  <a:lnTo>
                    <a:pt x="1580" y="2939"/>
                  </a:lnTo>
                  <a:lnTo>
                    <a:pt x="1662" y="2828"/>
                  </a:lnTo>
                  <a:lnTo>
                    <a:pt x="1744" y="2717"/>
                  </a:lnTo>
                  <a:lnTo>
                    <a:pt x="1830" y="2611"/>
                  </a:lnTo>
                  <a:lnTo>
                    <a:pt x="1921" y="2504"/>
                  </a:lnTo>
                  <a:lnTo>
                    <a:pt x="2011" y="2401"/>
                  </a:lnTo>
                  <a:lnTo>
                    <a:pt x="2105" y="2303"/>
                  </a:lnTo>
                  <a:lnTo>
                    <a:pt x="2200" y="2205"/>
                  </a:lnTo>
                  <a:lnTo>
                    <a:pt x="2299" y="2106"/>
                  </a:lnTo>
                  <a:lnTo>
                    <a:pt x="2401" y="2016"/>
                  </a:lnTo>
                  <a:lnTo>
                    <a:pt x="2504" y="1921"/>
                  </a:lnTo>
                  <a:lnTo>
                    <a:pt x="2610" y="1835"/>
                  </a:lnTo>
                  <a:lnTo>
                    <a:pt x="2717" y="1749"/>
                  </a:lnTo>
                  <a:lnTo>
                    <a:pt x="2824" y="1663"/>
                  </a:lnTo>
                  <a:lnTo>
                    <a:pt x="2935" y="1581"/>
                  </a:lnTo>
                  <a:lnTo>
                    <a:pt x="3050" y="1502"/>
                  </a:lnTo>
                  <a:lnTo>
                    <a:pt x="3164" y="1428"/>
                  </a:lnTo>
                  <a:lnTo>
                    <a:pt x="3284" y="1354"/>
                  </a:lnTo>
                  <a:lnTo>
                    <a:pt x="3403" y="1285"/>
                  </a:lnTo>
                  <a:lnTo>
                    <a:pt x="3521" y="1215"/>
                  </a:lnTo>
                  <a:lnTo>
                    <a:pt x="3645" y="1149"/>
                  </a:lnTo>
                  <a:lnTo>
                    <a:pt x="3768" y="1088"/>
                  </a:lnTo>
                  <a:lnTo>
                    <a:pt x="3895" y="1030"/>
                  </a:lnTo>
                  <a:lnTo>
                    <a:pt x="4022" y="973"/>
                  </a:lnTo>
                  <a:lnTo>
                    <a:pt x="4154" y="919"/>
                  </a:lnTo>
                  <a:lnTo>
                    <a:pt x="4285" y="870"/>
                  </a:lnTo>
                  <a:lnTo>
                    <a:pt x="4416" y="825"/>
                  </a:lnTo>
                  <a:lnTo>
                    <a:pt x="4552" y="780"/>
                  </a:lnTo>
                  <a:lnTo>
                    <a:pt x="4687" y="739"/>
                  </a:lnTo>
                  <a:lnTo>
                    <a:pt x="4823" y="702"/>
                  </a:lnTo>
                  <a:lnTo>
                    <a:pt x="4958" y="669"/>
                  </a:lnTo>
                  <a:lnTo>
                    <a:pt x="5098" y="640"/>
                  </a:lnTo>
                  <a:lnTo>
                    <a:pt x="5241" y="612"/>
                  </a:lnTo>
                  <a:lnTo>
                    <a:pt x="5381" y="587"/>
                  </a:lnTo>
                  <a:lnTo>
                    <a:pt x="5524" y="566"/>
                  </a:lnTo>
                  <a:lnTo>
                    <a:pt x="5668" y="550"/>
                  </a:lnTo>
                  <a:lnTo>
                    <a:pt x="5812" y="538"/>
                  </a:lnTo>
                  <a:lnTo>
                    <a:pt x="5960" y="530"/>
                  </a:lnTo>
                  <a:lnTo>
                    <a:pt x="6103" y="525"/>
                  </a:lnTo>
                  <a:close/>
                  <a:moveTo>
                    <a:pt x="6251" y="0"/>
                  </a:moveTo>
                  <a:lnTo>
                    <a:pt x="6091" y="4"/>
                  </a:lnTo>
                  <a:lnTo>
                    <a:pt x="5931" y="8"/>
                  </a:lnTo>
                  <a:lnTo>
                    <a:pt x="5771" y="20"/>
                  </a:lnTo>
                  <a:lnTo>
                    <a:pt x="5615" y="33"/>
                  </a:lnTo>
                  <a:lnTo>
                    <a:pt x="5455" y="54"/>
                  </a:lnTo>
                  <a:lnTo>
                    <a:pt x="5299" y="74"/>
                  </a:lnTo>
                  <a:lnTo>
                    <a:pt x="5147" y="99"/>
                  </a:lnTo>
                  <a:lnTo>
                    <a:pt x="4991" y="127"/>
                  </a:lnTo>
                  <a:lnTo>
                    <a:pt x="4839" y="160"/>
                  </a:lnTo>
                  <a:lnTo>
                    <a:pt x="4691" y="197"/>
                  </a:lnTo>
                  <a:lnTo>
                    <a:pt x="4539" y="238"/>
                  </a:lnTo>
                  <a:lnTo>
                    <a:pt x="4391" y="283"/>
                  </a:lnTo>
                  <a:lnTo>
                    <a:pt x="4248" y="329"/>
                  </a:lnTo>
                  <a:lnTo>
                    <a:pt x="4104" y="382"/>
                  </a:lnTo>
                  <a:lnTo>
                    <a:pt x="3961" y="435"/>
                  </a:lnTo>
                  <a:lnTo>
                    <a:pt x="3817" y="493"/>
                  </a:lnTo>
                  <a:lnTo>
                    <a:pt x="3678" y="554"/>
                  </a:lnTo>
                  <a:lnTo>
                    <a:pt x="3542" y="620"/>
                  </a:lnTo>
                  <a:lnTo>
                    <a:pt x="3406" y="685"/>
                  </a:lnTo>
                  <a:lnTo>
                    <a:pt x="3271" y="755"/>
                  </a:lnTo>
                  <a:lnTo>
                    <a:pt x="3140" y="829"/>
                  </a:lnTo>
                  <a:lnTo>
                    <a:pt x="3009" y="907"/>
                  </a:lnTo>
                  <a:lnTo>
                    <a:pt x="2881" y="985"/>
                  </a:lnTo>
                  <a:lnTo>
                    <a:pt x="2758" y="1067"/>
                  </a:lnTo>
                  <a:lnTo>
                    <a:pt x="2631" y="1153"/>
                  </a:lnTo>
                  <a:lnTo>
                    <a:pt x="2512" y="1244"/>
                  </a:lnTo>
                  <a:lnTo>
                    <a:pt x="2393" y="1334"/>
                  </a:lnTo>
                  <a:lnTo>
                    <a:pt x="2274" y="1428"/>
                  </a:lnTo>
                  <a:lnTo>
                    <a:pt x="2159" y="1527"/>
                  </a:lnTo>
                  <a:lnTo>
                    <a:pt x="2048" y="1626"/>
                  </a:lnTo>
                  <a:lnTo>
                    <a:pt x="1937" y="1728"/>
                  </a:lnTo>
                  <a:lnTo>
                    <a:pt x="1830" y="1835"/>
                  </a:lnTo>
                  <a:lnTo>
                    <a:pt x="1724" y="1942"/>
                  </a:lnTo>
                  <a:lnTo>
                    <a:pt x="1625" y="2048"/>
                  </a:lnTo>
                  <a:lnTo>
                    <a:pt x="1523" y="2163"/>
                  </a:lnTo>
                  <a:lnTo>
                    <a:pt x="1428" y="2278"/>
                  </a:lnTo>
                  <a:lnTo>
                    <a:pt x="1334" y="2393"/>
                  </a:lnTo>
                  <a:lnTo>
                    <a:pt x="1239" y="2512"/>
                  </a:lnTo>
                  <a:lnTo>
                    <a:pt x="1153" y="2635"/>
                  </a:lnTo>
                  <a:lnTo>
                    <a:pt x="1067" y="2759"/>
                  </a:lnTo>
                  <a:lnTo>
                    <a:pt x="985" y="2886"/>
                  </a:lnTo>
                  <a:lnTo>
                    <a:pt x="903" y="3013"/>
                  </a:lnTo>
                  <a:lnTo>
                    <a:pt x="829" y="3145"/>
                  </a:lnTo>
                  <a:lnTo>
                    <a:pt x="755" y="3276"/>
                  </a:lnTo>
                  <a:lnTo>
                    <a:pt x="681" y="3407"/>
                  </a:lnTo>
                  <a:lnTo>
                    <a:pt x="615" y="3543"/>
                  </a:lnTo>
                  <a:lnTo>
                    <a:pt x="550" y="3682"/>
                  </a:lnTo>
                  <a:lnTo>
                    <a:pt x="488" y="3822"/>
                  </a:lnTo>
                  <a:lnTo>
                    <a:pt x="431" y="3961"/>
                  </a:lnTo>
                  <a:lnTo>
                    <a:pt x="378" y="4105"/>
                  </a:lnTo>
                  <a:lnTo>
                    <a:pt x="328" y="4249"/>
                  </a:lnTo>
                  <a:lnTo>
                    <a:pt x="279" y="4397"/>
                  </a:lnTo>
                  <a:lnTo>
                    <a:pt x="238" y="4544"/>
                  </a:lnTo>
                  <a:lnTo>
                    <a:pt x="197" y="4692"/>
                  </a:lnTo>
                  <a:lnTo>
                    <a:pt x="160" y="4844"/>
                  </a:lnTo>
                  <a:lnTo>
                    <a:pt x="127" y="4996"/>
                  </a:lnTo>
                  <a:lnTo>
                    <a:pt x="99" y="5148"/>
                  </a:lnTo>
                  <a:lnTo>
                    <a:pt x="70" y="5304"/>
                  </a:lnTo>
                  <a:lnTo>
                    <a:pt x="49" y="5459"/>
                  </a:lnTo>
                  <a:lnTo>
                    <a:pt x="33" y="5616"/>
                  </a:lnTo>
                  <a:lnTo>
                    <a:pt x="17" y="5776"/>
                  </a:lnTo>
                  <a:lnTo>
                    <a:pt x="8" y="5936"/>
                  </a:lnTo>
                  <a:lnTo>
                    <a:pt x="0" y="6096"/>
                  </a:lnTo>
                  <a:lnTo>
                    <a:pt x="0" y="6256"/>
                  </a:lnTo>
                  <a:lnTo>
                    <a:pt x="0" y="6415"/>
                  </a:lnTo>
                  <a:lnTo>
                    <a:pt x="8" y="6575"/>
                  </a:lnTo>
                  <a:lnTo>
                    <a:pt x="17" y="6735"/>
                  </a:lnTo>
                  <a:lnTo>
                    <a:pt x="33" y="6895"/>
                  </a:lnTo>
                  <a:lnTo>
                    <a:pt x="49" y="7052"/>
                  </a:lnTo>
                  <a:lnTo>
                    <a:pt x="70" y="7207"/>
                  </a:lnTo>
                  <a:lnTo>
                    <a:pt x="99" y="7363"/>
                  </a:lnTo>
                  <a:lnTo>
                    <a:pt x="127" y="7515"/>
                  </a:lnTo>
                  <a:lnTo>
                    <a:pt x="160" y="7667"/>
                  </a:lnTo>
                  <a:lnTo>
                    <a:pt x="197" y="7819"/>
                  </a:lnTo>
                  <a:lnTo>
                    <a:pt x="238" y="7967"/>
                  </a:lnTo>
                  <a:lnTo>
                    <a:pt x="279" y="8114"/>
                  </a:lnTo>
                  <a:lnTo>
                    <a:pt x="328" y="8262"/>
                  </a:lnTo>
                  <a:lnTo>
                    <a:pt x="378" y="8406"/>
                  </a:lnTo>
                  <a:lnTo>
                    <a:pt x="431" y="8550"/>
                  </a:lnTo>
                  <a:lnTo>
                    <a:pt x="488" y="8689"/>
                  </a:lnTo>
                  <a:lnTo>
                    <a:pt x="550" y="8829"/>
                  </a:lnTo>
                  <a:lnTo>
                    <a:pt x="615" y="8968"/>
                  </a:lnTo>
                  <a:lnTo>
                    <a:pt x="681" y="9104"/>
                  </a:lnTo>
                  <a:lnTo>
                    <a:pt x="755" y="9235"/>
                  </a:lnTo>
                  <a:lnTo>
                    <a:pt x="829" y="9366"/>
                  </a:lnTo>
                  <a:lnTo>
                    <a:pt x="903" y="9498"/>
                  </a:lnTo>
                  <a:lnTo>
                    <a:pt x="985" y="9625"/>
                  </a:lnTo>
                  <a:lnTo>
                    <a:pt x="1067" y="9752"/>
                  </a:lnTo>
                  <a:lnTo>
                    <a:pt x="1153" y="9876"/>
                  </a:lnTo>
                  <a:lnTo>
                    <a:pt x="1239" y="9999"/>
                  </a:lnTo>
                  <a:lnTo>
                    <a:pt x="1334" y="10118"/>
                  </a:lnTo>
                  <a:lnTo>
                    <a:pt x="1428" y="10233"/>
                  </a:lnTo>
                  <a:lnTo>
                    <a:pt x="1523" y="10348"/>
                  </a:lnTo>
                  <a:lnTo>
                    <a:pt x="1625" y="10463"/>
                  </a:lnTo>
                  <a:lnTo>
                    <a:pt x="1724" y="10569"/>
                  </a:lnTo>
                  <a:lnTo>
                    <a:pt x="1830" y="10676"/>
                  </a:lnTo>
                  <a:lnTo>
                    <a:pt x="1937" y="10783"/>
                  </a:lnTo>
                  <a:lnTo>
                    <a:pt x="2048" y="10885"/>
                  </a:lnTo>
                  <a:lnTo>
                    <a:pt x="2159" y="10984"/>
                  </a:lnTo>
                  <a:lnTo>
                    <a:pt x="2274" y="11083"/>
                  </a:lnTo>
                  <a:lnTo>
                    <a:pt x="2393" y="11177"/>
                  </a:lnTo>
                  <a:lnTo>
                    <a:pt x="2512" y="11267"/>
                  </a:lnTo>
                  <a:lnTo>
                    <a:pt x="2631" y="11358"/>
                  </a:lnTo>
                  <a:lnTo>
                    <a:pt x="2758" y="11444"/>
                  </a:lnTo>
                  <a:lnTo>
                    <a:pt x="2881" y="11526"/>
                  </a:lnTo>
                  <a:lnTo>
                    <a:pt x="3009" y="11604"/>
                  </a:lnTo>
                  <a:lnTo>
                    <a:pt x="3140" y="11682"/>
                  </a:lnTo>
                  <a:lnTo>
                    <a:pt x="3271" y="11756"/>
                  </a:lnTo>
                  <a:lnTo>
                    <a:pt x="3406" y="11826"/>
                  </a:lnTo>
                  <a:lnTo>
                    <a:pt x="3542" y="11891"/>
                  </a:lnTo>
                  <a:lnTo>
                    <a:pt x="3678" y="11957"/>
                  </a:lnTo>
                  <a:lnTo>
                    <a:pt x="3817" y="12018"/>
                  </a:lnTo>
                  <a:lnTo>
                    <a:pt x="3961" y="12076"/>
                  </a:lnTo>
                  <a:lnTo>
                    <a:pt x="4104" y="12129"/>
                  </a:lnTo>
                  <a:lnTo>
                    <a:pt x="4248" y="12182"/>
                  </a:lnTo>
                  <a:lnTo>
                    <a:pt x="4391" y="12228"/>
                  </a:lnTo>
                  <a:lnTo>
                    <a:pt x="4539" y="12273"/>
                  </a:lnTo>
                  <a:lnTo>
                    <a:pt x="4691" y="12314"/>
                  </a:lnTo>
                  <a:lnTo>
                    <a:pt x="4839" y="12351"/>
                  </a:lnTo>
                  <a:lnTo>
                    <a:pt x="4991" y="12384"/>
                  </a:lnTo>
                  <a:lnTo>
                    <a:pt x="5147" y="12412"/>
                  </a:lnTo>
                  <a:lnTo>
                    <a:pt x="5299" y="12437"/>
                  </a:lnTo>
                  <a:lnTo>
                    <a:pt x="5455" y="12457"/>
                  </a:lnTo>
                  <a:lnTo>
                    <a:pt x="5615" y="12478"/>
                  </a:lnTo>
                  <a:lnTo>
                    <a:pt x="5771" y="12491"/>
                  </a:lnTo>
                  <a:lnTo>
                    <a:pt x="5931" y="12503"/>
                  </a:lnTo>
                  <a:lnTo>
                    <a:pt x="6091" y="12507"/>
                  </a:lnTo>
                  <a:lnTo>
                    <a:pt x="6251" y="12511"/>
                  </a:lnTo>
                  <a:lnTo>
                    <a:pt x="6415" y="12507"/>
                  </a:lnTo>
                  <a:lnTo>
                    <a:pt x="6575" y="12503"/>
                  </a:lnTo>
                  <a:lnTo>
                    <a:pt x="6735" y="12491"/>
                  </a:lnTo>
                  <a:lnTo>
                    <a:pt x="6891" y="12478"/>
                  </a:lnTo>
                  <a:lnTo>
                    <a:pt x="7051" y="12457"/>
                  </a:lnTo>
                  <a:lnTo>
                    <a:pt x="7207" y="12437"/>
                  </a:lnTo>
                  <a:lnTo>
                    <a:pt x="7359" y="12412"/>
                  </a:lnTo>
                  <a:lnTo>
                    <a:pt x="7515" y="12384"/>
                  </a:lnTo>
                  <a:lnTo>
                    <a:pt x="7667" y="12351"/>
                  </a:lnTo>
                  <a:lnTo>
                    <a:pt x="7815" y="12314"/>
                  </a:lnTo>
                  <a:lnTo>
                    <a:pt x="7966" y="12273"/>
                  </a:lnTo>
                  <a:lnTo>
                    <a:pt x="8114" y="12228"/>
                  </a:lnTo>
                  <a:lnTo>
                    <a:pt x="8258" y="12182"/>
                  </a:lnTo>
                  <a:lnTo>
                    <a:pt x="8402" y="12129"/>
                  </a:lnTo>
                  <a:lnTo>
                    <a:pt x="8545" y="12076"/>
                  </a:lnTo>
                  <a:lnTo>
                    <a:pt x="8689" y="12018"/>
                  </a:lnTo>
                  <a:lnTo>
                    <a:pt x="8829" y="11957"/>
                  </a:lnTo>
                  <a:lnTo>
                    <a:pt x="8964" y="11891"/>
                  </a:lnTo>
                  <a:lnTo>
                    <a:pt x="9099" y="11826"/>
                  </a:lnTo>
                  <a:lnTo>
                    <a:pt x="9235" y="11756"/>
                  </a:lnTo>
                  <a:lnTo>
                    <a:pt x="9366" y="11682"/>
                  </a:lnTo>
                  <a:lnTo>
                    <a:pt x="9497" y="11604"/>
                  </a:lnTo>
                  <a:lnTo>
                    <a:pt x="9625" y="11526"/>
                  </a:lnTo>
                  <a:lnTo>
                    <a:pt x="9748" y="11444"/>
                  </a:lnTo>
                  <a:lnTo>
                    <a:pt x="9875" y="11358"/>
                  </a:lnTo>
                  <a:lnTo>
                    <a:pt x="9994" y="11267"/>
                  </a:lnTo>
                  <a:lnTo>
                    <a:pt x="10113" y="11177"/>
                  </a:lnTo>
                  <a:lnTo>
                    <a:pt x="10232" y="11083"/>
                  </a:lnTo>
                  <a:lnTo>
                    <a:pt x="10347" y="10984"/>
                  </a:lnTo>
                  <a:lnTo>
                    <a:pt x="10458" y="10885"/>
                  </a:lnTo>
                  <a:lnTo>
                    <a:pt x="10569" y="10783"/>
                  </a:lnTo>
                  <a:lnTo>
                    <a:pt x="10675" y="10676"/>
                  </a:lnTo>
                  <a:lnTo>
                    <a:pt x="10778" y="10569"/>
                  </a:lnTo>
                  <a:lnTo>
                    <a:pt x="10881" y="10463"/>
                  </a:lnTo>
                  <a:lnTo>
                    <a:pt x="10984" y="10348"/>
                  </a:lnTo>
                  <a:lnTo>
                    <a:pt x="11077" y="10233"/>
                  </a:lnTo>
                  <a:lnTo>
                    <a:pt x="11172" y="10118"/>
                  </a:lnTo>
                  <a:lnTo>
                    <a:pt x="11262" y="9999"/>
                  </a:lnTo>
                  <a:lnTo>
                    <a:pt x="11352" y="9876"/>
                  </a:lnTo>
                  <a:lnTo>
                    <a:pt x="11439" y="9752"/>
                  </a:lnTo>
                  <a:lnTo>
                    <a:pt x="11521" y="9625"/>
                  </a:lnTo>
                  <a:lnTo>
                    <a:pt x="11603" y="9498"/>
                  </a:lnTo>
                  <a:lnTo>
                    <a:pt x="11677" y="9366"/>
                  </a:lnTo>
                  <a:lnTo>
                    <a:pt x="11751" y="9235"/>
                  </a:lnTo>
                  <a:lnTo>
                    <a:pt x="11825" y="9104"/>
                  </a:lnTo>
                  <a:lnTo>
                    <a:pt x="11890" y="8968"/>
                  </a:lnTo>
                  <a:lnTo>
                    <a:pt x="11956" y="8829"/>
                  </a:lnTo>
                  <a:lnTo>
                    <a:pt x="12014" y="8689"/>
                  </a:lnTo>
                  <a:lnTo>
                    <a:pt x="12075" y="8550"/>
                  </a:lnTo>
                  <a:lnTo>
                    <a:pt x="12128" y="8406"/>
                  </a:lnTo>
                  <a:lnTo>
                    <a:pt x="12177" y="8262"/>
                  </a:lnTo>
                  <a:lnTo>
                    <a:pt x="12227" y="8114"/>
                  </a:lnTo>
                  <a:lnTo>
                    <a:pt x="12268" y="7967"/>
                  </a:lnTo>
                  <a:lnTo>
                    <a:pt x="12309" y="7819"/>
                  </a:lnTo>
                  <a:lnTo>
                    <a:pt x="12346" y="7667"/>
                  </a:lnTo>
                  <a:lnTo>
                    <a:pt x="12379" y="7515"/>
                  </a:lnTo>
                  <a:lnTo>
                    <a:pt x="12407" y="7363"/>
                  </a:lnTo>
                  <a:lnTo>
                    <a:pt x="12436" y="7207"/>
                  </a:lnTo>
                  <a:lnTo>
                    <a:pt x="12457" y="7052"/>
                  </a:lnTo>
                  <a:lnTo>
                    <a:pt x="12473" y="6895"/>
                  </a:lnTo>
                  <a:lnTo>
                    <a:pt x="12490" y="6735"/>
                  </a:lnTo>
                  <a:lnTo>
                    <a:pt x="12498" y="6575"/>
                  </a:lnTo>
                  <a:lnTo>
                    <a:pt x="12506" y="6415"/>
                  </a:lnTo>
                  <a:lnTo>
                    <a:pt x="12506" y="6256"/>
                  </a:lnTo>
                  <a:lnTo>
                    <a:pt x="12506" y="6096"/>
                  </a:lnTo>
                  <a:lnTo>
                    <a:pt x="12498" y="5936"/>
                  </a:lnTo>
                  <a:lnTo>
                    <a:pt x="12490" y="5776"/>
                  </a:lnTo>
                  <a:lnTo>
                    <a:pt x="12473" y="5616"/>
                  </a:lnTo>
                  <a:lnTo>
                    <a:pt x="12457" y="5459"/>
                  </a:lnTo>
                  <a:lnTo>
                    <a:pt x="12436" y="5304"/>
                  </a:lnTo>
                  <a:lnTo>
                    <a:pt x="12407" y="5148"/>
                  </a:lnTo>
                  <a:lnTo>
                    <a:pt x="12379" y="4996"/>
                  </a:lnTo>
                  <a:lnTo>
                    <a:pt x="12346" y="4844"/>
                  </a:lnTo>
                  <a:lnTo>
                    <a:pt x="12309" y="4692"/>
                  </a:lnTo>
                  <a:lnTo>
                    <a:pt x="12268" y="4544"/>
                  </a:lnTo>
                  <a:lnTo>
                    <a:pt x="12227" y="4397"/>
                  </a:lnTo>
                  <a:lnTo>
                    <a:pt x="12177" y="4249"/>
                  </a:lnTo>
                  <a:lnTo>
                    <a:pt x="12128" y="4105"/>
                  </a:lnTo>
                  <a:lnTo>
                    <a:pt x="12075" y="3961"/>
                  </a:lnTo>
                  <a:lnTo>
                    <a:pt x="12014" y="3822"/>
                  </a:lnTo>
                  <a:lnTo>
                    <a:pt x="11956" y="3682"/>
                  </a:lnTo>
                  <a:lnTo>
                    <a:pt x="11890" y="3543"/>
                  </a:lnTo>
                  <a:lnTo>
                    <a:pt x="11825" y="3407"/>
                  </a:lnTo>
                  <a:lnTo>
                    <a:pt x="11751" y="3276"/>
                  </a:lnTo>
                  <a:lnTo>
                    <a:pt x="11677" y="3145"/>
                  </a:lnTo>
                  <a:lnTo>
                    <a:pt x="11603" y="3013"/>
                  </a:lnTo>
                  <a:lnTo>
                    <a:pt x="11521" y="2886"/>
                  </a:lnTo>
                  <a:lnTo>
                    <a:pt x="11439" y="2759"/>
                  </a:lnTo>
                  <a:lnTo>
                    <a:pt x="11352" y="2635"/>
                  </a:lnTo>
                  <a:lnTo>
                    <a:pt x="11262" y="2512"/>
                  </a:lnTo>
                  <a:lnTo>
                    <a:pt x="11172" y="2393"/>
                  </a:lnTo>
                  <a:lnTo>
                    <a:pt x="11077" y="2278"/>
                  </a:lnTo>
                  <a:lnTo>
                    <a:pt x="10984" y="2163"/>
                  </a:lnTo>
                  <a:lnTo>
                    <a:pt x="10881" y="2048"/>
                  </a:lnTo>
                  <a:lnTo>
                    <a:pt x="10778" y="1942"/>
                  </a:lnTo>
                  <a:lnTo>
                    <a:pt x="10675" y="1835"/>
                  </a:lnTo>
                  <a:lnTo>
                    <a:pt x="10569" y="1728"/>
                  </a:lnTo>
                  <a:lnTo>
                    <a:pt x="10458" y="1626"/>
                  </a:lnTo>
                  <a:lnTo>
                    <a:pt x="10347" y="1527"/>
                  </a:lnTo>
                  <a:lnTo>
                    <a:pt x="10232" y="1428"/>
                  </a:lnTo>
                  <a:lnTo>
                    <a:pt x="10113" y="1334"/>
                  </a:lnTo>
                  <a:lnTo>
                    <a:pt x="9994" y="1244"/>
                  </a:lnTo>
                  <a:lnTo>
                    <a:pt x="9875" y="1153"/>
                  </a:lnTo>
                  <a:lnTo>
                    <a:pt x="9748" y="1067"/>
                  </a:lnTo>
                  <a:lnTo>
                    <a:pt x="9625" y="985"/>
                  </a:lnTo>
                  <a:lnTo>
                    <a:pt x="9497" y="907"/>
                  </a:lnTo>
                  <a:lnTo>
                    <a:pt x="9366" y="829"/>
                  </a:lnTo>
                  <a:lnTo>
                    <a:pt x="9235" y="755"/>
                  </a:lnTo>
                  <a:lnTo>
                    <a:pt x="9099" y="685"/>
                  </a:lnTo>
                  <a:lnTo>
                    <a:pt x="8964" y="620"/>
                  </a:lnTo>
                  <a:lnTo>
                    <a:pt x="8829" y="554"/>
                  </a:lnTo>
                  <a:lnTo>
                    <a:pt x="8689" y="493"/>
                  </a:lnTo>
                  <a:lnTo>
                    <a:pt x="8545" y="435"/>
                  </a:lnTo>
                  <a:lnTo>
                    <a:pt x="8402" y="382"/>
                  </a:lnTo>
                  <a:lnTo>
                    <a:pt x="8258" y="329"/>
                  </a:lnTo>
                  <a:lnTo>
                    <a:pt x="8114" y="283"/>
                  </a:lnTo>
                  <a:lnTo>
                    <a:pt x="7966" y="238"/>
                  </a:lnTo>
                  <a:lnTo>
                    <a:pt x="7815" y="197"/>
                  </a:lnTo>
                  <a:lnTo>
                    <a:pt x="7667" y="160"/>
                  </a:lnTo>
                  <a:lnTo>
                    <a:pt x="7515" y="127"/>
                  </a:lnTo>
                  <a:lnTo>
                    <a:pt x="7359" y="99"/>
                  </a:lnTo>
                  <a:lnTo>
                    <a:pt x="7207" y="74"/>
                  </a:lnTo>
                  <a:lnTo>
                    <a:pt x="7051" y="54"/>
                  </a:lnTo>
                  <a:lnTo>
                    <a:pt x="6891" y="33"/>
                  </a:lnTo>
                  <a:lnTo>
                    <a:pt x="6735" y="20"/>
                  </a:lnTo>
                  <a:lnTo>
                    <a:pt x="6575" y="8"/>
                  </a:lnTo>
                  <a:lnTo>
                    <a:pt x="6415" y="4"/>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5" name="Freeform: Shape 2">
              <a:extLst>
                <a:ext uri="{FF2B5EF4-FFF2-40B4-BE49-F238E27FC236}">
                  <a16:creationId xmlns:a16="http://schemas.microsoft.com/office/drawing/2014/main" id="{23C158E9-BEC0-4601-B832-3E91DF5E2383}"/>
                </a:ext>
              </a:extLst>
            </p:cNvPr>
            <p:cNvSpPr/>
            <p:nvPr/>
          </p:nvSpPr>
          <p:spPr>
            <a:xfrm>
              <a:off x="9530500" y="7531272"/>
              <a:ext cx="914039" cy="1338480"/>
            </a:xfrm>
            <a:custGeom>
              <a:avLst/>
              <a:gdLst/>
              <a:ahLst/>
              <a:cxnLst>
                <a:cxn ang="3cd4">
                  <a:pos x="hc" y="t"/>
                </a:cxn>
                <a:cxn ang="cd2">
                  <a:pos x="l" y="vc"/>
                </a:cxn>
                <a:cxn ang="cd4">
                  <a:pos x="hc" y="b"/>
                </a:cxn>
                <a:cxn ang="0">
                  <a:pos x="r" y="vc"/>
                </a:cxn>
              </a:cxnLst>
              <a:rect l="l" t="t" r="r" b="b"/>
              <a:pathLst>
                <a:path w="2540" h="3719">
                  <a:moveTo>
                    <a:pt x="1268" y="0"/>
                  </a:moveTo>
                  <a:lnTo>
                    <a:pt x="0" y="1273"/>
                  </a:lnTo>
                  <a:lnTo>
                    <a:pt x="693" y="1273"/>
                  </a:lnTo>
                  <a:lnTo>
                    <a:pt x="693" y="3719"/>
                  </a:lnTo>
                  <a:lnTo>
                    <a:pt x="1847" y="3719"/>
                  </a:lnTo>
                  <a:lnTo>
                    <a:pt x="1847" y="1273"/>
                  </a:lnTo>
                  <a:lnTo>
                    <a:pt x="2540" y="1273"/>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6" name="Freeform: Shape 3">
              <a:extLst>
                <a:ext uri="{FF2B5EF4-FFF2-40B4-BE49-F238E27FC236}">
                  <a16:creationId xmlns:a16="http://schemas.microsoft.com/office/drawing/2014/main" id="{A7451BB5-DC00-4286-A206-A099287D8471}"/>
                </a:ext>
              </a:extLst>
            </p:cNvPr>
            <p:cNvSpPr/>
            <p:nvPr/>
          </p:nvSpPr>
          <p:spPr>
            <a:xfrm>
              <a:off x="9530500" y="9653112"/>
              <a:ext cx="914039" cy="1338480"/>
            </a:xfrm>
            <a:custGeom>
              <a:avLst/>
              <a:gdLst/>
              <a:ahLst/>
              <a:cxnLst>
                <a:cxn ang="3cd4">
                  <a:pos x="hc" y="t"/>
                </a:cxn>
                <a:cxn ang="cd2">
                  <a:pos x="l" y="vc"/>
                </a:cxn>
                <a:cxn ang="cd4">
                  <a:pos x="hc" y="b"/>
                </a:cxn>
                <a:cxn ang="0">
                  <a:pos x="r" y="vc"/>
                </a:cxn>
              </a:cxnLst>
              <a:rect l="l" t="t" r="r" b="b"/>
              <a:pathLst>
                <a:path w="2540" h="3719">
                  <a:moveTo>
                    <a:pt x="1268" y="3719"/>
                  </a:moveTo>
                  <a:lnTo>
                    <a:pt x="2540" y="2446"/>
                  </a:lnTo>
                  <a:lnTo>
                    <a:pt x="1847" y="2446"/>
                  </a:lnTo>
                  <a:lnTo>
                    <a:pt x="1847" y="0"/>
                  </a:lnTo>
                  <a:lnTo>
                    <a:pt x="693" y="0"/>
                  </a:lnTo>
                  <a:lnTo>
                    <a:pt x="693" y="2446"/>
                  </a:lnTo>
                  <a:lnTo>
                    <a:pt x="0" y="244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7" name="Freeform: Shape 4">
              <a:extLst>
                <a:ext uri="{FF2B5EF4-FFF2-40B4-BE49-F238E27FC236}">
                  <a16:creationId xmlns:a16="http://schemas.microsoft.com/office/drawing/2014/main" id="{C8C7506A-BA90-462E-A769-E3BAE6C25B96}"/>
                </a:ext>
              </a:extLst>
            </p:cNvPr>
            <p:cNvSpPr/>
            <p:nvPr/>
          </p:nvSpPr>
          <p:spPr>
            <a:xfrm>
              <a:off x="10380099" y="8805312"/>
              <a:ext cx="1336680" cy="912599"/>
            </a:xfrm>
            <a:custGeom>
              <a:avLst/>
              <a:gdLst/>
              <a:ahLst/>
              <a:cxnLst>
                <a:cxn ang="3cd4">
                  <a:pos x="hc" y="t"/>
                </a:cxn>
                <a:cxn ang="cd2">
                  <a:pos x="l" y="vc"/>
                </a:cxn>
                <a:cxn ang="cd4">
                  <a:pos x="hc" y="b"/>
                </a:cxn>
                <a:cxn ang="0">
                  <a:pos x="r" y="vc"/>
                </a:cxn>
              </a:cxnLst>
              <a:rect l="l" t="t" r="r" b="b"/>
              <a:pathLst>
                <a:path w="3714" h="2536">
                  <a:moveTo>
                    <a:pt x="0" y="1268"/>
                  </a:moveTo>
                  <a:lnTo>
                    <a:pt x="1268" y="2536"/>
                  </a:lnTo>
                  <a:lnTo>
                    <a:pt x="1268" y="1847"/>
                  </a:lnTo>
                  <a:lnTo>
                    <a:pt x="3714" y="1847"/>
                  </a:lnTo>
                  <a:lnTo>
                    <a:pt x="3714" y="689"/>
                  </a:lnTo>
                  <a:lnTo>
                    <a:pt x="1268" y="689"/>
                  </a:lnTo>
                  <a:lnTo>
                    <a:pt x="1268" y="0"/>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sp>
          <p:nvSpPr>
            <p:cNvPr id="138" name="Freeform: Shape 5">
              <a:extLst>
                <a:ext uri="{FF2B5EF4-FFF2-40B4-BE49-F238E27FC236}">
                  <a16:creationId xmlns:a16="http://schemas.microsoft.com/office/drawing/2014/main" id="{0C9FB708-74BE-4F0C-9EE3-FD4BD2239C81}"/>
                </a:ext>
              </a:extLst>
            </p:cNvPr>
            <p:cNvSpPr/>
            <p:nvPr/>
          </p:nvSpPr>
          <p:spPr>
            <a:xfrm>
              <a:off x="8256820" y="8805312"/>
              <a:ext cx="1338120" cy="912599"/>
            </a:xfrm>
            <a:custGeom>
              <a:avLst/>
              <a:gdLst/>
              <a:ahLst/>
              <a:cxnLst>
                <a:cxn ang="3cd4">
                  <a:pos x="hc" y="t"/>
                </a:cxn>
                <a:cxn ang="cd2">
                  <a:pos x="l" y="vc"/>
                </a:cxn>
                <a:cxn ang="cd4">
                  <a:pos x="hc" y="b"/>
                </a:cxn>
                <a:cxn ang="0">
                  <a:pos x="r" y="vc"/>
                </a:cxn>
              </a:cxnLst>
              <a:rect l="l" t="t" r="r" b="b"/>
              <a:pathLst>
                <a:path w="3718" h="2536">
                  <a:moveTo>
                    <a:pt x="3718" y="1268"/>
                  </a:moveTo>
                  <a:lnTo>
                    <a:pt x="2450" y="0"/>
                  </a:lnTo>
                  <a:lnTo>
                    <a:pt x="2450" y="689"/>
                  </a:lnTo>
                  <a:lnTo>
                    <a:pt x="0" y="689"/>
                  </a:lnTo>
                  <a:lnTo>
                    <a:pt x="0" y="1847"/>
                  </a:lnTo>
                  <a:lnTo>
                    <a:pt x="2450" y="1847"/>
                  </a:lnTo>
                  <a:lnTo>
                    <a:pt x="2450" y="2536"/>
                  </a:lnTo>
                  <a:close/>
                </a:path>
              </a:pathLst>
            </a:custGeom>
            <a:grpFill/>
            <a:ln cap="flat">
              <a:solidFill>
                <a:schemeClr val="accent1"/>
              </a:solidFill>
              <a:prstDash val="solid"/>
            </a:ln>
          </p:spPr>
          <p:txBody>
            <a:bodyPr vert="horz" wrap="none" lIns="90000" tIns="45000" rIns="90000" bIns="45000" anchor="ctr" anchorCtr="1" compatLnSpc="0"/>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717074"/>
                </a:solidFill>
                <a:effectLst/>
                <a:uLnTx/>
                <a:uFillTx/>
                <a:latin typeface="Arial" pitchFamily="18"/>
                <a:ea typeface="Arial" pitchFamily="2"/>
                <a:cs typeface="Arial" pitchFamily="2"/>
              </a:endParaRPr>
            </a:p>
          </p:txBody>
        </p:sp>
      </p:grpSp>
      <p:grpSp>
        <p:nvGrpSpPr>
          <p:cNvPr id="141" name="Group 140">
            <a:extLst>
              <a:ext uri="{FF2B5EF4-FFF2-40B4-BE49-F238E27FC236}">
                <a16:creationId xmlns:a16="http://schemas.microsoft.com/office/drawing/2014/main" id="{3C47D8C5-ADE0-43DD-8DAE-EDEBC109A4F1}"/>
              </a:ext>
            </a:extLst>
          </p:cNvPr>
          <p:cNvGrpSpPr>
            <a:grpSpLocks noChangeAspect="1"/>
          </p:cNvGrpSpPr>
          <p:nvPr/>
        </p:nvGrpSpPr>
        <p:grpSpPr>
          <a:xfrm>
            <a:off x="3718934" y="2911436"/>
            <a:ext cx="364538" cy="338684"/>
            <a:chOff x="2560638" y="566738"/>
            <a:chExt cx="6486525" cy="6486525"/>
          </a:xfrm>
          <a:solidFill>
            <a:schemeClr val="accent1"/>
          </a:solidFill>
        </p:grpSpPr>
        <p:sp>
          <p:nvSpPr>
            <p:cNvPr id="142" name="Freeform 1">
              <a:extLst>
                <a:ext uri="{FF2B5EF4-FFF2-40B4-BE49-F238E27FC236}">
                  <a16:creationId xmlns:a16="http://schemas.microsoft.com/office/drawing/2014/main" id="{3562492A-E33D-4C6D-BB9A-DC7A5B9C27ED}"/>
                </a:ext>
              </a:extLst>
            </p:cNvPr>
            <p:cNvSpPr>
              <a:spLocks noChangeArrowheads="1"/>
            </p:cNvSpPr>
            <p:nvPr/>
          </p:nvSpPr>
          <p:spPr bwMode="auto">
            <a:xfrm>
              <a:off x="2560638" y="566738"/>
              <a:ext cx="6486525" cy="6486525"/>
            </a:xfrm>
            <a:custGeom>
              <a:avLst/>
              <a:gdLst>
                <a:gd name="T0" fmla="*/ 18017 w 18018"/>
                <a:gd name="T1" fmla="*/ 18017 h 18018"/>
                <a:gd name="T2" fmla="*/ 5832 w 18018"/>
                <a:gd name="T3" fmla="*/ 18017 h 18018"/>
                <a:gd name="T4" fmla="*/ 0 w 18018"/>
                <a:gd name="T5" fmla="*/ 11893 h 18018"/>
                <a:gd name="T6" fmla="*/ 0 w 18018"/>
                <a:gd name="T7" fmla="*/ 6212 h 18018"/>
                <a:gd name="T8" fmla="*/ 5621 w 18018"/>
                <a:gd name="T9" fmla="*/ 0 h 18018"/>
                <a:gd name="T10" fmla="*/ 18017 w 18018"/>
                <a:gd name="T11" fmla="*/ 0 h 18018"/>
                <a:gd name="T12" fmla="*/ 18017 w 18018"/>
                <a:gd name="T13" fmla="*/ 18017 h 18018"/>
                <a:gd name="T14" fmla="*/ 6141 w 18018"/>
                <a:gd name="T15" fmla="*/ 17293 h 18018"/>
                <a:gd name="T16" fmla="*/ 17293 w 18018"/>
                <a:gd name="T17" fmla="*/ 17293 h 18018"/>
                <a:gd name="T18" fmla="*/ 17293 w 18018"/>
                <a:gd name="T19" fmla="*/ 724 h 18018"/>
                <a:gd name="T20" fmla="*/ 5938 w 18018"/>
                <a:gd name="T21" fmla="*/ 724 h 18018"/>
                <a:gd name="T22" fmla="*/ 724 w 18018"/>
                <a:gd name="T23" fmla="*/ 6485 h 18018"/>
                <a:gd name="T24" fmla="*/ 724 w 18018"/>
                <a:gd name="T25" fmla="*/ 11602 h 18018"/>
                <a:gd name="T26" fmla="*/ 6141 w 18018"/>
                <a:gd name="T27" fmla="*/ 17293 h 18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8" h="18018">
                  <a:moveTo>
                    <a:pt x="18017" y="18017"/>
                  </a:moveTo>
                  <a:lnTo>
                    <a:pt x="5832" y="18017"/>
                  </a:lnTo>
                  <a:lnTo>
                    <a:pt x="0" y="11893"/>
                  </a:lnTo>
                  <a:lnTo>
                    <a:pt x="0" y="6212"/>
                  </a:lnTo>
                  <a:lnTo>
                    <a:pt x="5621" y="0"/>
                  </a:lnTo>
                  <a:lnTo>
                    <a:pt x="18017" y="0"/>
                  </a:lnTo>
                  <a:lnTo>
                    <a:pt x="18017" y="18017"/>
                  </a:lnTo>
                  <a:close/>
                  <a:moveTo>
                    <a:pt x="6141" y="17293"/>
                  </a:moveTo>
                  <a:lnTo>
                    <a:pt x="17293" y="17293"/>
                  </a:lnTo>
                  <a:lnTo>
                    <a:pt x="17293" y="724"/>
                  </a:lnTo>
                  <a:lnTo>
                    <a:pt x="5938" y="724"/>
                  </a:lnTo>
                  <a:lnTo>
                    <a:pt x="724" y="6485"/>
                  </a:lnTo>
                  <a:lnTo>
                    <a:pt x="724" y="11602"/>
                  </a:lnTo>
                  <a:lnTo>
                    <a:pt x="6141" y="17293"/>
                  </a:lnTo>
                  <a:close/>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3" name="Freeform 2">
              <a:extLst>
                <a:ext uri="{FF2B5EF4-FFF2-40B4-BE49-F238E27FC236}">
                  <a16:creationId xmlns:a16="http://schemas.microsoft.com/office/drawing/2014/main" id="{F2BC520D-365C-4DB3-9824-DED96D5BC9C4}"/>
                </a:ext>
              </a:extLst>
            </p:cNvPr>
            <p:cNvSpPr>
              <a:spLocks noChangeArrowheads="1"/>
            </p:cNvSpPr>
            <p:nvPr/>
          </p:nvSpPr>
          <p:spPr bwMode="auto">
            <a:xfrm>
              <a:off x="5118100" y="5159375"/>
              <a:ext cx="1003300" cy="1008063"/>
            </a:xfrm>
            <a:custGeom>
              <a:avLst/>
              <a:gdLst>
                <a:gd name="T0" fmla="*/ 2381 w 2788"/>
                <a:gd name="T1" fmla="*/ 415 h 2798"/>
                <a:gd name="T2" fmla="*/ 2558 w 2788"/>
                <a:gd name="T3" fmla="*/ 635 h 2798"/>
                <a:gd name="T4" fmla="*/ 2690 w 2788"/>
                <a:gd name="T5" fmla="*/ 874 h 2798"/>
                <a:gd name="T6" fmla="*/ 2761 w 2788"/>
                <a:gd name="T7" fmla="*/ 1130 h 2798"/>
                <a:gd name="T8" fmla="*/ 2787 w 2788"/>
                <a:gd name="T9" fmla="*/ 1403 h 2798"/>
                <a:gd name="T10" fmla="*/ 2761 w 2788"/>
                <a:gd name="T11" fmla="*/ 1668 h 2798"/>
                <a:gd name="T12" fmla="*/ 2690 w 2788"/>
                <a:gd name="T13" fmla="*/ 1924 h 2798"/>
                <a:gd name="T14" fmla="*/ 2558 w 2788"/>
                <a:gd name="T15" fmla="*/ 2171 h 2798"/>
                <a:gd name="T16" fmla="*/ 2381 w 2788"/>
                <a:gd name="T17" fmla="*/ 2391 h 2798"/>
                <a:gd name="T18" fmla="*/ 2276 w 2788"/>
                <a:gd name="T19" fmla="*/ 2480 h 2798"/>
                <a:gd name="T20" fmla="*/ 2046 w 2788"/>
                <a:gd name="T21" fmla="*/ 2638 h 2798"/>
                <a:gd name="T22" fmla="*/ 1791 w 2788"/>
                <a:gd name="T23" fmla="*/ 2735 h 2798"/>
                <a:gd name="T24" fmla="*/ 1527 w 2788"/>
                <a:gd name="T25" fmla="*/ 2788 h 2798"/>
                <a:gd name="T26" fmla="*/ 1262 w 2788"/>
                <a:gd name="T27" fmla="*/ 2788 h 2798"/>
                <a:gd name="T28" fmla="*/ 997 w 2788"/>
                <a:gd name="T29" fmla="*/ 2735 h 2798"/>
                <a:gd name="T30" fmla="*/ 741 w 2788"/>
                <a:gd name="T31" fmla="*/ 2638 h 2798"/>
                <a:gd name="T32" fmla="*/ 512 w 2788"/>
                <a:gd name="T33" fmla="*/ 2480 h 2798"/>
                <a:gd name="T34" fmla="*/ 406 w 2788"/>
                <a:gd name="T35" fmla="*/ 2391 h 2798"/>
                <a:gd name="T36" fmla="*/ 229 w 2788"/>
                <a:gd name="T37" fmla="*/ 2171 h 2798"/>
                <a:gd name="T38" fmla="*/ 97 w 2788"/>
                <a:gd name="T39" fmla="*/ 1924 h 2798"/>
                <a:gd name="T40" fmla="*/ 27 w 2788"/>
                <a:gd name="T41" fmla="*/ 1668 h 2798"/>
                <a:gd name="T42" fmla="*/ 0 w 2788"/>
                <a:gd name="T43" fmla="*/ 1403 h 2798"/>
                <a:gd name="T44" fmla="*/ 27 w 2788"/>
                <a:gd name="T45" fmla="*/ 1130 h 2798"/>
                <a:gd name="T46" fmla="*/ 97 w 2788"/>
                <a:gd name="T47" fmla="*/ 874 h 2798"/>
                <a:gd name="T48" fmla="*/ 229 w 2788"/>
                <a:gd name="T49" fmla="*/ 635 h 2798"/>
                <a:gd name="T50" fmla="*/ 406 w 2788"/>
                <a:gd name="T51" fmla="*/ 415 h 2798"/>
                <a:gd name="T52" fmla="*/ 512 w 2788"/>
                <a:gd name="T53" fmla="*/ 318 h 2798"/>
                <a:gd name="T54" fmla="*/ 741 w 2788"/>
                <a:gd name="T55" fmla="*/ 159 h 2798"/>
                <a:gd name="T56" fmla="*/ 997 w 2788"/>
                <a:gd name="T57" fmla="*/ 62 h 2798"/>
                <a:gd name="T58" fmla="*/ 1262 w 2788"/>
                <a:gd name="T59" fmla="*/ 9 h 2798"/>
                <a:gd name="T60" fmla="*/ 1527 w 2788"/>
                <a:gd name="T61" fmla="*/ 9 h 2798"/>
                <a:gd name="T62" fmla="*/ 1791 w 2788"/>
                <a:gd name="T63" fmla="*/ 62 h 2798"/>
                <a:gd name="T64" fmla="*/ 2046 w 2788"/>
                <a:gd name="T65" fmla="*/ 159 h 2798"/>
                <a:gd name="T66" fmla="*/ 2276 w 2788"/>
                <a:gd name="T67" fmla="*/ 318 h 2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98">
                  <a:moveTo>
                    <a:pt x="2381" y="415"/>
                  </a:moveTo>
                  <a:lnTo>
                    <a:pt x="2381" y="415"/>
                  </a:lnTo>
                  <a:lnTo>
                    <a:pt x="2479" y="521"/>
                  </a:lnTo>
                  <a:lnTo>
                    <a:pt x="2558" y="635"/>
                  </a:lnTo>
                  <a:lnTo>
                    <a:pt x="2629" y="750"/>
                  </a:lnTo>
                  <a:lnTo>
                    <a:pt x="2690" y="874"/>
                  </a:lnTo>
                  <a:lnTo>
                    <a:pt x="2734" y="1006"/>
                  </a:lnTo>
                  <a:lnTo>
                    <a:pt x="2761" y="1130"/>
                  </a:lnTo>
                  <a:lnTo>
                    <a:pt x="2787" y="1271"/>
                  </a:lnTo>
                  <a:lnTo>
                    <a:pt x="2787" y="1403"/>
                  </a:lnTo>
                  <a:lnTo>
                    <a:pt x="2787" y="1535"/>
                  </a:lnTo>
                  <a:lnTo>
                    <a:pt x="2761" y="1668"/>
                  </a:lnTo>
                  <a:lnTo>
                    <a:pt x="2734" y="1800"/>
                  </a:lnTo>
                  <a:lnTo>
                    <a:pt x="2690" y="1924"/>
                  </a:lnTo>
                  <a:lnTo>
                    <a:pt x="2629" y="2047"/>
                  </a:lnTo>
                  <a:lnTo>
                    <a:pt x="2558" y="2171"/>
                  </a:lnTo>
                  <a:lnTo>
                    <a:pt x="2479" y="2285"/>
                  </a:lnTo>
                  <a:lnTo>
                    <a:pt x="2381" y="2391"/>
                  </a:lnTo>
                  <a:lnTo>
                    <a:pt x="2381" y="2391"/>
                  </a:lnTo>
                  <a:lnTo>
                    <a:pt x="2276" y="2480"/>
                  </a:lnTo>
                  <a:lnTo>
                    <a:pt x="2161" y="2568"/>
                  </a:lnTo>
                  <a:lnTo>
                    <a:pt x="2046" y="2638"/>
                  </a:lnTo>
                  <a:lnTo>
                    <a:pt x="1923" y="2691"/>
                  </a:lnTo>
                  <a:lnTo>
                    <a:pt x="1791" y="2735"/>
                  </a:lnTo>
                  <a:lnTo>
                    <a:pt x="1659" y="2771"/>
                  </a:lnTo>
                  <a:lnTo>
                    <a:pt x="1527" y="2788"/>
                  </a:lnTo>
                  <a:lnTo>
                    <a:pt x="1394" y="2797"/>
                  </a:lnTo>
                  <a:lnTo>
                    <a:pt x="1262" y="2788"/>
                  </a:lnTo>
                  <a:lnTo>
                    <a:pt x="1130" y="2771"/>
                  </a:lnTo>
                  <a:lnTo>
                    <a:pt x="997" y="2735"/>
                  </a:lnTo>
                  <a:lnTo>
                    <a:pt x="865" y="2691"/>
                  </a:lnTo>
                  <a:lnTo>
                    <a:pt x="741" y="2638"/>
                  </a:lnTo>
                  <a:lnTo>
                    <a:pt x="627" y="2568"/>
                  </a:lnTo>
                  <a:lnTo>
                    <a:pt x="512" y="2480"/>
                  </a:lnTo>
                  <a:lnTo>
                    <a:pt x="406" y="2391"/>
                  </a:lnTo>
                  <a:lnTo>
                    <a:pt x="406" y="2391"/>
                  </a:lnTo>
                  <a:lnTo>
                    <a:pt x="309" y="2285"/>
                  </a:lnTo>
                  <a:lnTo>
                    <a:pt x="229" y="2171"/>
                  </a:lnTo>
                  <a:lnTo>
                    <a:pt x="159" y="2047"/>
                  </a:lnTo>
                  <a:lnTo>
                    <a:pt x="97" y="1924"/>
                  </a:lnTo>
                  <a:lnTo>
                    <a:pt x="53" y="1800"/>
                  </a:lnTo>
                  <a:lnTo>
                    <a:pt x="27" y="1668"/>
                  </a:lnTo>
                  <a:lnTo>
                    <a:pt x="0" y="1535"/>
                  </a:lnTo>
                  <a:lnTo>
                    <a:pt x="0" y="1403"/>
                  </a:lnTo>
                  <a:lnTo>
                    <a:pt x="0" y="1271"/>
                  </a:lnTo>
                  <a:lnTo>
                    <a:pt x="27" y="1130"/>
                  </a:lnTo>
                  <a:lnTo>
                    <a:pt x="53" y="1006"/>
                  </a:lnTo>
                  <a:lnTo>
                    <a:pt x="97" y="874"/>
                  </a:lnTo>
                  <a:lnTo>
                    <a:pt x="159" y="750"/>
                  </a:lnTo>
                  <a:lnTo>
                    <a:pt x="229" y="635"/>
                  </a:lnTo>
                  <a:lnTo>
                    <a:pt x="309" y="521"/>
                  </a:lnTo>
                  <a:lnTo>
                    <a:pt x="406" y="415"/>
                  </a:lnTo>
                  <a:lnTo>
                    <a:pt x="406" y="415"/>
                  </a:lnTo>
                  <a:lnTo>
                    <a:pt x="512" y="318"/>
                  </a:lnTo>
                  <a:lnTo>
                    <a:pt x="627" y="229"/>
                  </a:lnTo>
                  <a:lnTo>
                    <a:pt x="741" y="159"/>
                  </a:lnTo>
                  <a:lnTo>
                    <a:pt x="865" y="106"/>
                  </a:lnTo>
                  <a:lnTo>
                    <a:pt x="997" y="62"/>
                  </a:lnTo>
                  <a:lnTo>
                    <a:pt x="1130" y="27"/>
                  </a:lnTo>
                  <a:lnTo>
                    <a:pt x="1262" y="9"/>
                  </a:lnTo>
                  <a:lnTo>
                    <a:pt x="1394" y="0"/>
                  </a:lnTo>
                  <a:lnTo>
                    <a:pt x="1527" y="9"/>
                  </a:lnTo>
                  <a:lnTo>
                    <a:pt x="1659" y="27"/>
                  </a:lnTo>
                  <a:lnTo>
                    <a:pt x="1791" y="62"/>
                  </a:lnTo>
                  <a:lnTo>
                    <a:pt x="1923" y="106"/>
                  </a:lnTo>
                  <a:lnTo>
                    <a:pt x="2046" y="159"/>
                  </a:lnTo>
                  <a:lnTo>
                    <a:pt x="2161" y="229"/>
                  </a:lnTo>
                  <a:lnTo>
                    <a:pt x="2276" y="318"/>
                  </a:lnTo>
                  <a:lnTo>
                    <a:pt x="2381" y="41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4" name="Freeform 3">
              <a:extLst>
                <a:ext uri="{FF2B5EF4-FFF2-40B4-BE49-F238E27FC236}">
                  <a16:creationId xmlns:a16="http://schemas.microsoft.com/office/drawing/2014/main" id="{DC5EAA90-6C97-4AEB-A92E-3B823F4A6EC1}"/>
                </a:ext>
              </a:extLst>
            </p:cNvPr>
            <p:cNvSpPr>
              <a:spLocks noChangeArrowheads="1"/>
            </p:cNvSpPr>
            <p:nvPr/>
          </p:nvSpPr>
          <p:spPr bwMode="auto">
            <a:xfrm>
              <a:off x="5124450" y="1417638"/>
              <a:ext cx="1003300" cy="1003300"/>
            </a:xfrm>
            <a:custGeom>
              <a:avLst/>
              <a:gdLst>
                <a:gd name="T0" fmla="*/ 2381 w 2788"/>
                <a:gd name="T1" fmla="*/ 406 h 2789"/>
                <a:gd name="T2" fmla="*/ 2558 w 2788"/>
                <a:gd name="T3" fmla="*/ 626 h 2789"/>
                <a:gd name="T4" fmla="*/ 2690 w 2788"/>
                <a:gd name="T5" fmla="*/ 864 h 2789"/>
                <a:gd name="T6" fmla="*/ 2761 w 2788"/>
                <a:gd name="T7" fmla="*/ 1129 h 2789"/>
                <a:gd name="T8" fmla="*/ 2787 w 2788"/>
                <a:gd name="T9" fmla="*/ 1394 h 2789"/>
                <a:gd name="T10" fmla="*/ 2761 w 2788"/>
                <a:gd name="T11" fmla="*/ 1659 h 2789"/>
                <a:gd name="T12" fmla="*/ 2690 w 2788"/>
                <a:gd name="T13" fmla="*/ 1914 h 2789"/>
                <a:gd name="T14" fmla="*/ 2558 w 2788"/>
                <a:gd name="T15" fmla="*/ 2162 h 2789"/>
                <a:gd name="T16" fmla="*/ 2381 w 2788"/>
                <a:gd name="T17" fmla="*/ 2382 h 2789"/>
                <a:gd name="T18" fmla="*/ 2275 w 2788"/>
                <a:gd name="T19" fmla="*/ 2479 h 2789"/>
                <a:gd name="T20" fmla="*/ 2046 w 2788"/>
                <a:gd name="T21" fmla="*/ 2629 h 2789"/>
                <a:gd name="T22" fmla="*/ 1791 w 2788"/>
                <a:gd name="T23" fmla="*/ 2735 h 2789"/>
                <a:gd name="T24" fmla="*/ 1526 w 2788"/>
                <a:gd name="T25" fmla="*/ 2779 h 2789"/>
                <a:gd name="T26" fmla="*/ 1262 w 2788"/>
                <a:gd name="T27" fmla="*/ 2779 h 2789"/>
                <a:gd name="T28" fmla="*/ 997 w 2788"/>
                <a:gd name="T29" fmla="*/ 2735 h 2789"/>
                <a:gd name="T30" fmla="*/ 741 w 2788"/>
                <a:gd name="T31" fmla="*/ 2629 h 2789"/>
                <a:gd name="T32" fmla="*/ 512 w 2788"/>
                <a:gd name="T33" fmla="*/ 2479 h 2789"/>
                <a:gd name="T34" fmla="*/ 406 w 2788"/>
                <a:gd name="T35" fmla="*/ 2382 h 2789"/>
                <a:gd name="T36" fmla="*/ 229 w 2788"/>
                <a:gd name="T37" fmla="*/ 2162 h 2789"/>
                <a:gd name="T38" fmla="*/ 97 w 2788"/>
                <a:gd name="T39" fmla="*/ 1914 h 2789"/>
                <a:gd name="T40" fmla="*/ 26 w 2788"/>
                <a:gd name="T41" fmla="*/ 1659 h 2789"/>
                <a:gd name="T42" fmla="*/ 0 w 2788"/>
                <a:gd name="T43" fmla="*/ 1394 h 2789"/>
                <a:gd name="T44" fmla="*/ 26 w 2788"/>
                <a:gd name="T45" fmla="*/ 1129 h 2789"/>
                <a:gd name="T46" fmla="*/ 97 w 2788"/>
                <a:gd name="T47" fmla="*/ 864 h 2789"/>
                <a:gd name="T48" fmla="*/ 229 w 2788"/>
                <a:gd name="T49" fmla="*/ 626 h 2789"/>
                <a:gd name="T50" fmla="*/ 406 w 2788"/>
                <a:gd name="T51" fmla="*/ 406 h 2789"/>
                <a:gd name="T52" fmla="*/ 512 w 2788"/>
                <a:gd name="T53" fmla="*/ 309 h 2789"/>
                <a:gd name="T54" fmla="*/ 741 w 2788"/>
                <a:gd name="T55" fmla="*/ 159 h 2789"/>
                <a:gd name="T56" fmla="*/ 997 w 2788"/>
                <a:gd name="T57" fmla="*/ 53 h 2789"/>
                <a:gd name="T58" fmla="*/ 1262 w 2788"/>
                <a:gd name="T59" fmla="*/ 0 h 2789"/>
                <a:gd name="T60" fmla="*/ 1526 w 2788"/>
                <a:gd name="T61" fmla="*/ 0 h 2789"/>
                <a:gd name="T62" fmla="*/ 1791 w 2788"/>
                <a:gd name="T63" fmla="*/ 53 h 2789"/>
                <a:gd name="T64" fmla="*/ 2046 w 2788"/>
                <a:gd name="T65" fmla="*/ 159 h 2789"/>
                <a:gd name="T66" fmla="*/ 2275 w 2788"/>
                <a:gd name="T67" fmla="*/ 309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9">
                  <a:moveTo>
                    <a:pt x="2381" y="406"/>
                  </a:moveTo>
                  <a:lnTo>
                    <a:pt x="2381" y="406"/>
                  </a:lnTo>
                  <a:lnTo>
                    <a:pt x="2478" y="512"/>
                  </a:lnTo>
                  <a:lnTo>
                    <a:pt x="2558" y="626"/>
                  </a:lnTo>
                  <a:lnTo>
                    <a:pt x="2628" y="741"/>
                  </a:lnTo>
                  <a:lnTo>
                    <a:pt x="2690" y="864"/>
                  </a:lnTo>
                  <a:lnTo>
                    <a:pt x="2734" y="997"/>
                  </a:lnTo>
                  <a:lnTo>
                    <a:pt x="2761" y="1129"/>
                  </a:lnTo>
                  <a:lnTo>
                    <a:pt x="2787" y="1262"/>
                  </a:lnTo>
                  <a:lnTo>
                    <a:pt x="2787" y="1394"/>
                  </a:lnTo>
                  <a:lnTo>
                    <a:pt x="2787" y="1526"/>
                  </a:lnTo>
                  <a:lnTo>
                    <a:pt x="2761" y="1659"/>
                  </a:lnTo>
                  <a:lnTo>
                    <a:pt x="2734" y="1791"/>
                  </a:lnTo>
                  <a:lnTo>
                    <a:pt x="2690" y="1914"/>
                  </a:lnTo>
                  <a:lnTo>
                    <a:pt x="2628" y="2047"/>
                  </a:lnTo>
                  <a:lnTo>
                    <a:pt x="2558" y="2162"/>
                  </a:lnTo>
                  <a:lnTo>
                    <a:pt x="2478" y="2276"/>
                  </a:lnTo>
                  <a:lnTo>
                    <a:pt x="2381" y="2382"/>
                  </a:lnTo>
                  <a:lnTo>
                    <a:pt x="2381" y="2382"/>
                  </a:lnTo>
                  <a:lnTo>
                    <a:pt x="2275" y="2479"/>
                  </a:lnTo>
                  <a:lnTo>
                    <a:pt x="2161" y="2559"/>
                  </a:lnTo>
                  <a:lnTo>
                    <a:pt x="2046" y="2629"/>
                  </a:lnTo>
                  <a:lnTo>
                    <a:pt x="1922" y="2691"/>
                  </a:lnTo>
                  <a:lnTo>
                    <a:pt x="1791" y="2735"/>
                  </a:lnTo>
                  <a:lnTo>
                    <a:pt x="1659" y="2762"/>
                  </a:lnTo>
                  <a:lnTo>
                    <a:pt x="1526" y="2779"/>
                  </a:lnTo>
                  <a:lnTo>
                    <a:pt x="1394" y="2788"/>
                  </a:lnTo>
                  <a:lnTo>
                    <a:pt x="1262" y="2779"/>
                  </a:lnTo>
                  <a:lnTo>
                    <a:pt x="1129" y="2762"/>
                  </a:lnTo>
                  <a:lnTo>
                    <a:pt x="997" y="2735"/>
                  </a:lnTo>
                  <a:lnTo>
                    <a:pt x="864" y="2691"/>
                  </a:lnTo>
                  <a:lnTo>
                    <a:pt x="741" y="2629"/>
                  </a:lnTo>
                  <a:lnTo>
                    <a:pt x="626" y="2559"/>
                  </a:lnTo>
                  <a:lnTo>
                    <a:pt x="512" y="2479"/>
                  </a:lnTo>
                  <a:lnTo>
                    <a:pt x="406" y="2382"/>
                  </a:lnTo>
                  <a:lnTo>
                    <a:pt x="406" y="2382"/>
                  </a:lnTo>
                  <a:lnTo>
                    <a:pt x="309" y="2276"/>
                  </a:lnTo>
                  <a:lnTo>
                    <a:pt x="229" y="2162"/>
                  </a:lnTo>
                  <a:lnTo>
                    <a:pt x="159" y="2047"/>
                  </a:lnTo>
                  <a:lnTo>
                    <a:pt x="97" y="1914"/>
                  </a:lnTo>
                  <a:lnTo>
                    <a:pt x="53" y="1791"/>
                  </a:lnTo>
                  <a:lnTo>
                    <a:pt x="26" y="1659"/>
                  </a:lnTo>
                  <a:lnTo>
                    <a:pt x="0" y="1526"/>
                  </a:lnTo>
                  <a:lnTo>
                    <a:pt x="0" y="1394"/>
                  </a:lnTo>
                  <a:lnTo>
                    <a:pt x="0" y="1262"/>
                  </a:lnTo>
                  <a:lnTo>
                    <a:pt x="26" y="1129"/>
                  </a:lnTo>
                  <a:lnTo>
                    <a:pt x="53" y="997"/>
                  </a:lnTo>
                  <a:lnTo>
                    <a:pt x="97" y="864"/>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17"/>
                  </a:lnTo>
                  <a:lnTo>
                    <a:pt x="1262" y="0"/>
                  </a:lnTo>
                  <a:lnTo>
                    <a:pt x="1394" y="0"/>
                  </a:lnTo>
                  <a:lnTo>
                    <a:pt x="1526" y="0"/>
                  </a:lnTo>
                  <a:lnTo>
                    <a:pt x="1659" y="17"/>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5" name="Freeform 4">
              <a:extLst>
                <a:ext uri="{FF2B5EF4-FFF2-40B4-BE49-F238E27FC236}">
                  <a16:creationId xmlns:a16="http://schemas.microsoft.com/office/drawing/2014/main" id="{E1D2203A-9CC0-464D-8449-FCF5285FA6BC}"/>
                </a:ext>
              </a:extLst>
            </p:cNvPr>
            <p:cNvSpPr>
              <a:spLocks noChangeArrowheads="1"/>
            </p:cNvSpPr>
            <p:nvPr/>
          </p:nvSpPr>
          <p:spPr bwMode="auto">
            <a:xfrm>
              <a:off x="5124450" y="3308350"/>
              <a:ext cx="1003300" cy="1003300"/>
            </a:xfrm>
            <a:custGeom>
              <a:avLst/>
              <a:gdLst>
                <a:gd name="T0" fmla="*/ 2381 w 2788"/>
                <a:gd name="T1" fmla="*/ 406 h 2788"/>
                <a:gd name="T2" fmla="*/ 2558 w 2788"/>
                <a:gd name="T3" fmla="*/ 626 h 2788"/>
                <a:gd name="T4" fmla="*/ 2690 w 2788"/>
                <a:gd name="T5" fmla="*/ 865 h 2788"/>
                <a:gd name="T6" fmla="*/ 2761 w 2788"/>
                <a:gd name="T7" fmla="*/ 1129 h 2788"/>
                <a:gd name="T8" fmla="*/ 2787 w 2788"/>
                <a:gd name="T9" fmla="*/ 1394 h 2788"/>
                <a:gd name="T10" fmla="*/ 2761 w 2788"/>
                <a:gd name="T11" fmla="*/ 1658 h 2788"/>
                <a:gd name="T12" fmla="*/ 2690 w 2788"/>
                <a:gd name="T13" fmla="*/ 1922 h 2788"/>
                <a:gd name="T14" fmla="*/ 2558 w 2788"/>
                <a:gd name="T15" fmla="*/ 2161 h 2788"/>
                <a:gd name="T16" fmla="*/ 2381 w 2788"/>
                <a:gd name="T17" fmla="*/ 2381 h 2788"/>
                <a:gd name="T18" fmla="*/ 2275 w 2788"/>
                <a:gd name="T19" fmla="*/ 2478 h 2788"/>
                <a:gd name="T20" fmla="*/ 2046 w 2788"/>
                <a:gd name="T21" fmla="*/ 2628 h 2788"/>
                <a:gd name="T22" fmla="*/ 1791 w 2788"/>
                <a:gd name="T23" fmla="*/ 2734 h 2788"/>
                <a:gd name="T24" fmla="*/ 1526 w 2788"/>
                <a:gd name="T25" fmla="*/ 2787 h 2788"/>
                <a:gd name="T26" fmla="*/ 1262 w 2788"/>
                <a:gd name="T27" fmla="*/ 2787 h 2788"/>
                <a:gd name="T28" fmla="*/ 997 w 2788"/>
                <a:gd name="T29" fmla="*/ 2734 h 2788"/>
                <a:gd name="T30" fmla="*/ 741 w 2788"/>
                <a:gd name="T31" fmla="*/ 2628 h 2788"/>
                <a:gd name="T32" fmla="*/ 512 w 2788"/>
                <a:gd name="T33" fmla="*/ 2478 h 2788"/>
                <a:gd name="T34" fmla="*/ 406 w 2788"/>
                <a:gd name="T35" fmla="*/ 2381 h 2788"/>
                <a:gd name="T36" fmla="*/ 229 w 2788"/>
                <a:gd name="T37" fmla="*/ 2161 h 2788"/>
                <a:gd name="T38" fmla="*/ 97 w 2788"/>
                <a:gd name="T39" fmla="*/ 1922 h 2788"/>
                <a:gd name="T40" fmla="*/ 26 w 2788"/>
                <a:gd name="T41" fmla="*/ 1658 h 2788"/>
                <a:gd name="T42" fmla="*/ 0 w 2788"/>
                <a:gd name="T43" fmla="*/ 1394 h 2788"/>
                <a:gd name="T44" fmla="*/ 26 w 2788"/>
                <a:gd name="T45" fmla="*/ 1129 h 2788"/>
                <a:gd name="T46" fmla="*/ 97 w 2788"/>
                <a:gd name="T47" fmla="*/ 865 h 2788"/>
                <a:gd name="T48" fmla="*/ 229 w 2788"/>
                <a:gd name="T49" fmla="*/ 626 h 2788"/>
                <a:gd name="T50" fmla="*/ 406 w 2788"/>
                <a:gd name="T51" fmla="*/ 406 h 2788"/>
                <a:gd name="T52" fmla="*/ 512 w 2788"/>
                <a:gd name="T53" fmla="*/ 309 h 2788"/>
                <a:gd name="T54" fmla="*/ 741 w 2788"/>
                <a:gd name="T55" fmla="*/ 159 h 2788"/>
                <a:gd name="T56" fmla="*/ 997 w 2788"/>
                <a:gd name="T57" fmla="*/ 53 h 2788"/>
                <a:gd name="T58" fmla="*/ 1262 w 2788"/>
                <a:gd name="T59" fmla="*/ 0 h 2788"/>
                <a:gd name="T60" fmla="*/ 1526 w 2788"/>
                <a:gd name="T61" fmla="*/ 0 h 2788"/>
                <a:gd name="T62" fmla="*/ 1791 w 2788"/>
                <a:gd name="T63" fmla="*/ 53 h 2788"/>
                <a:gd name="T64" fmla="*/ 2046 w 2788"/>
                <a:gd name="T65" fmla="*/ 159 h 2788"/>
                <a:gd name="T66" fmla="*/ 2275 w 278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88" h="2788">
                  <a:moveTo>
                    <a:pt x="2381" y="406"/>
                  </a:moveTo>
                  <a:lnTo>
                    <a:pt x="2381" y="406"/>
                  </a:lnTo>
                  <a:lnTo>
                    <a:pt x="2478" y="512"/>
                  </a:lnTo>
                  <a:lnTo>
                    <a:pt x="2558" y="626"/>
                  </a:lnTo>
                  <a:lnTo>
                    <a:pt x="2628" y="741"/>
                  </a:lnTo>
                  <a:lnTo>
                    <a:pt x="2690" y="865"/>
                  </a:lnTo>
                  <a:lnTo>
                    <a:pt x="2734" y="997"/>
                  </a:lnTo>
                  <a:lnTo>
                    <a:pt x="2761" y="1129"/>
                  </a:lnTo>
                  <a:lnTo>
                    <a:pt x="2787" y="1262"/>
                  </a:lnTo>
                  <a:lnTo>
                    <a:pt x="2787" y="1394"/>
                  </a:lnTo>
                  <a:lnTo>
                    <a:pt x="2787" y="1525"/>
                  </a:lnTo>
                  <a:lnTo>
                    <a:pt x="2761" y="1658"/>
                  </a:lnTo>
                  <a:lnTo>
                    <a:pt x="2734" y="1790"/>
                  </a:lnTo>
                  <a:lnTo>
                    <a:pt x="2690" y="1922"/>
                  </a:lnTo>
                  <a:lnTo>
                    <a:pt x="2628" y="2046"/>
                  </a:lnTo>
                  <a:lnTo>
                    <a:pt x="2558" y="2161"/>
                  </a:lnTo>
                  <a:lnTo>
                    <a:pt x="2478" y="2275"/>
                  </a:lnTo>
                  <a:lnTo>
                    <a:pt x="2381" y="2381"/>
                  </a:lnTo>
                  <a:lnTo>
                    <a:pt x="2381" y="2381"/>
                  </a:lnTo>
                  <a:lnTo>
                    <a:pt x="2275" y="2478"/>
                  </a:lnTo>
                  <a:lnTo>
                    <a:pt x="2161" y="2558"/>
                  </a:lnTo>
                  <a:lnTo>
                    <a:pt x="2046" y="2628"/>
                  </a:lnTo>
                  <a:lnTo>
                    <a:pt x="1922" y="2690"/>
                  </a:lnTo>
                  <a:lnTo>
                    <a:pt x="1791" y="2734"/>
                  </a:lnTo>
                  <a:lnTo>
                    <a:pt x="1659" y="2761"/>
                  </a:lnTo>
                  <a:lnTo>
                    <a:pt x="1526" y="2787"/>
                  </a:lnTo>
                  <a:lnTo>
                    <a:pt x="1394" y="2787"/>
                  </a:lnTo>
                  <a:lnTo>
                    <a:pt x="1262" y="2787"/>
                  </a:lnTo>
                  <a:lnTo>
                    <a:pt x="1129" y="2761"/>
                  </a:lnTo>
                  <a:lnTo>
                    <a:pt x="997" y="2734"/>
                  </a:lnTo>
                  <a:lnTo>
                    <a:pt x="864" y="2690"/>
                  </a:lnTo>
                  <a:lnTo>
                    <a:pt x="741" y="2628"/>
                  </a:lnTo>
                  <a:lnTo>
                    <a:pt x="626" y="2558"/>
                  </a:lnTo>
                  <a:lnTo>
                    <a:pt x="512" y="2478"/>
                  </a:lnTo>
                  <a:lnTo>
                    <a:pt x="406" y="2381"/>
                  </a:lnTo>
                  <a:lnTo>
                    <a:pt x="406" y="2381"/>
                  </a:lnTo>
                  <a:lnTo>
                    <a:pt x="309" y="2275"/>
                  </a:lnTo>
                  <a:lnTo>
                    <a:pt x="229" y="2161"/>
                  </a:lnTo>
                  <a:lnTo>
                    <a:pt x="159" y="2046"/>
                  </a:lnTo>
                  <a:lnTo>
                    <a:pt x="97" y="1922"/>
                  </a:lnTo>
                  <a:lnTo>
                    <a:pt x="53" y="1790"/>
                  </a:lnTo>
                  <a:lnTo>
                    <a:pt x="26" y="1658"/>
                  </a:lnTo>
                  <a:lnTo>
                    <a:pt x="0" y="1525"/>
                  </a:lnTo>
                  <a:lnTo>
                    <a:pt x="0" y="1394"/>
                  </a:lnTo>
                  <a:lnTo>
                    <a:pt x="0" y="1262"/>
                  </a:lnTo>
                  <a:lnTo>
                    <a:pt x="26" y="1129"/>
                  </a:lnTo>
                  <a:lnTo>
                    <a:pt x="53" y="997"/>
                  </a:lnTo>
                  <a:lnTo>
                    <a:pt x="97" y="865"/>
                  </a:lnTo>
                  <a:lnTo>
                    <a:pt x="159" y="741"/>
                  </a:lnTo>
                  <a:lnTo>
                    <a:pt x="229" y="626"/>
                  </a:lnTo>
                  <a:lnTo>
                    <a:pt x="309" y="512"/>
                  </a:lnTo>
                  <a:lnTo>
                    <a:pt x="406" y="406"/>
                  </a:lnTo>
                  <a:lnTo>
                    <a:pt x="406" y="406"/>
                  </a:lnTo>
                  <a:lnTo>
                    <a:pt x="512" y="309"/>
                  </a:lnTo>
                  <a:lnTo>
                    <a:pt x="626" y="229"/>
                  </a:lnTo>
                  <a:lnTo>
                    <a:pt x="741" y="159"/>
                  </a:lnTo>
                  <a:lnTo>
                    <a:pt x="864" y="97"/>
                  </a:lnTo>
                  <a:lnTo>
                    <a:pt x="997" y="53"/>
                  </a:lnTo>
                  <a:lnTo>
                    <a:pt x="1129" y="26"/>
                  </a:lnTo>
                  <a:lnTo>
                    <a:pt x="1262" y="0"/>
                  </a:lnTo>
                  <a:lnTo>
                    <a:pt x="1394" y="0"/>
                  </a:lnTo>
                  <a:lnTo>
                    <a:pt x="1526" y="0"/>
                  </a:lnTo>
                  <a:lnTo>
                    <a:pt x="1659" y="26"/>
                  </a:lnTo>
                  <a:lnTo>
                    <a:pt x="1791" y="53"/>
                  </a:lnTo>
                  <a:lnTo>
                    <a:pt x="1922" y="97"/>
                  </a:lnTo>
                  <a:lnTo>
                    <a:pt x="2046" y="159"/>
                  </a:lnTo>
                  <a:lnTo>
                    <a:pt x="2161" y="229"/>
                  </a:lnTo>
                  <a:lnTo>
                    <a:pt x="2275" y="309"/>
                  </a:lnTo>
                  <a:lnTo>
                    <a:pt x="2381"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6" name="Freeform 5">
              <a:extLst>
                <a:ext uri="{FF2B5EF4-FFF2-40B4-BE49-F238E27FC236}">
                  <a16:creationId xmlns:a16="http://schemas.microsoft.com/office/drawing/2014/main" id="{3330652E-481C-422D-88B1-1F59BFEAE79F}"/>
                </a:ext>
              </a:extLst>
            </p:cNvPr>
            <p:cNvSpPr>
              <a:spLocks noChangeArrowheads="1"/>
            </p:cNvSpPr>
            <p:nvPr/>
          </p:nvSpPr>
          <p:spPr bwMode="auto">
            <a:xfrm>
              <a:off x="3402013" y="3308350"/>
              <a:ext cx="1008062" cy="1003300"/>
            </a:xfrm>
            <a:custGeom>
              <a:avLst/>
              <a:gdLst>
                <a:gd name="T0" fmla="*/ 2383 w 2798"/>
                <a:gd name="T1" fmla="*/ 406 h 2788"/>
                <a:gd name="T2" fmla="*/ 2568 w 2798"/>
                <a:gd name="T3" fmla="*/ 626 h 2788"/>
                <a:gd name="T4" fmla="*/ 2692 w 2798"/>
                <a:gd name="T5" fmla="*/ 865 h 2788"/>
                <a:gd name="T6" fmla="*/ 2771 w 2798"/>
                <a:gd name="T7" fmla="*/ 1129 h 2788"/>
                <a:gd name="T8" fmla="*/ 2797 w 2798"/>
                <a:gd name="T9" fmla="*/ 1394 h 2788"/>
                <a:gd name="T10" fmla="*/ 2771 w 2798"/>
                <a:gd name="T11" fmla="*/ 1658 h 2788"/>
                <a:gd name="T12" fmla="*/ 2692 w 2798"/>
                <a:gd name="T13" fmla="*/ 1922 h 2788"/>
                <a:gd name="T14" fmla="*/ 2568 w 2798"/>
                <a:gd name="T15" fmla="*/ 2161 h 2788"/>
                <a:gd name="T16" fmla="*/ 2383 w 2798"/>
                <a:gd name="T17" fmla="*/ 2381 h 2788"/>
                <a:gd name="T18" fmla="*/ 2277 w 2798"/>
                <a:gd name="T19" fmla="*/ 2478 h 2788"/>
                <a:gd name="T20" fmla="*/ 2047 w 2798"/>
                <a:gd name="T21" fmla="*/ 2628 h 2788"/>
                <a:gd name="T22" fmla="*/ 1800 w 2798"/>
                <a:gd name="T23" fmla="*/ 2734 h 2788"/>
                <a:gd name="T24" fmla="*/ 1536 w 2798"/>
                <a:gd name="T25" fmla="*/ 2787 h 2788"/>
                <a:gd name="T26" fmla="*/ 1262 w 2798"/>
                <a:gd name="T27" fmla="*/ 2787 h 2788"/>
                <a:gd name="T28" fmla="*/ 997 w 2798"/>
                <a:gd name="T29" fmla="*/ 2734 h 2788"/>
                <a:gd name="T30" fmla="*/ 750 w 2798"/>
                <a:gd name="T31" fmla="*/ 2628 h 2788"/>
                <a:gd name="T32" fmla="*/ 521 w 2798"/>
                <a:gd name="T33" fmla="*/ 2478 h 2788"/>
                <a:gd name="T34" fmla="*/ 406 w 2798"/>
                <a:gd name="T35" fmla="*/ 2381 h 2788"/>
                <a:gd name="T36" fmla="*/ 230 w 2798"/>
                <a:gd name="T37" fmla="*/ 2161 h 2788"/>
                <a:gd name="T38" fmla="*/ 106 w 2798"/>
                <a:gd name="T39" fmla="*/ 1922 h 2788"/>
                <a:gd name="T40" fmla="*/ 27 w 2798"/>
                <a:gd name="T41" fmla="*/ 1658 h 2788"/>
                <a:gd name="T42" fmla="*/ 0 w 2798"/>
                <a:gd name="T43" fmla="*/ 1394 h 2788"/>
                <a:gd name="T44" fmla="*/ 27 w 2798"/>
                <a:gd name="T45" fmla="*/ 1129 h 2788"/>
                <a:gd name="T46" fmla="*/ 106 w 2798"/>
                <a:gd name="T47" fmla="*/ 865 h 2788"/>
                <a:gd name="T48" fmla="*/ 230 w 2798"/>
                <a:gd name="T49" fmla="*/ 626 h 2788"/>
                <a:gd name="T50" fmla="*/ 406 w 2798"/>
                <a:gd name="T51" fmla="*/ 406 h 2788"/>
                <a:gd name="T52" fmla="*/ 521 w 2798"/>
                <a:gd name="T53" fmla="*/ 309 h 2788"/>
                <a:gd name="T54" fmla="*/ 750 w 2798"/>
                <a:gd name="T55" fmla="*/ 159 h 2788"/>
                <a:gd name="T56" fmla="*/ 997 w 2798"/>
                <a:gd name="T57" fmla="*/ 53 h 2788"/>
                <a:gd name="T58" fmla="*/ 1262 w 2798"/>
                <a:gd name="T59" fmla="*/ 0 h 2788"/>
                <a:gd name="T60" fmla="*/ 1536 w 2798"/>
                <a:gd name="T61" fmla="*/ 0 h 2788"/>
                <a:gd name="T62" fmla="*/ 1800 w 2798"/>
                <a:gd name="T63" fmla="*/ 53 h 2788"/>
                <a:gd name="T64" fmla="*/ 2047 w 2798"/>
                <a:gd name="T65" fmla="*/ 159 h 2788"/>
                <a:gd name="T66" fmla="*/ 2277 w 2798"/>
                <a:gd name="T67" fmla="*/ 309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8" h="2788">
                  <a:moveTo>
                    <a:pt x="2383" y="406"/>
                  </a:moveTo>
                  <a:lnTo>
                    <a:pt x="2383" y="406"/>
                  </a:lnTo>
                  <a:lnTo>
                    <a:pt x="2480" y="512"/>
                  </a:lnTo>
                  <a:lnTo>
                    <a:pt x="2568" y="626"/>
                  </a:lnTo>
                  <a:lnTo>
                    <a:pt x="2639" y="741"/>
                  </a:lnTo>
                  <a:lnTo>
                    <a:pt x="2692" y="865"/>
                  </a:lnTo>
                  <a:lnTo>
                    <a:pt x="2736" y="997"/>
                  </a:lnTo>
                  <a:lnTo>
                    <a:pt x="2771" y="1129"/>
                  </a:lnTo>
                  <a:lnTo>
                    <a:pt x="2789" y="1262"/>
                  </a:lnTo>
                  <a:lnTo>
                    <a:pt x="2797" y="1394"/>
                  </a:lnTo>
                  <a:lnTo>
                    <a:pt x="2789" y="1525"/>
                  </a:lnTo>
                  <a:lnTo>
                    <a:pt x="2771" y="1658"/>
                  </a:lnTo>
                  <a:lnTo>
                    <a:pt x="2736" y="1790"/>
                  </a:lnTo>
                  <a:lnTo>
                    <a:pt x="2692" y="1922"/>
                  </a:lnTo>
                  <a:lnTo>
                    <a:pt x="2639" y="2046"/>
                  </a:lnTo>
                  <a:lnTo>
                    <a:pt x="2568" y="2161"/>
                  </a:lnTo>
                  <a:lnTo>
                    <a:pt x="2480" y="2275"/>
                  </a:lnTo>
                  <a:lnTo>
                    <a:pt x="2383" y="2381"/>
                  </a:lnTo>
                  <a:lnTo>
                    <a:pt x="2383" y="2381"/>
                  </a:lnTo>
                  <a:lnTo>
                    <a:pt x="2277" y="2478"/>
                  </a:lnTo>
                  <a:lnTo>
                    <a:pt x="2171" y="2558"/>
                  </a:lnTo>
                  <a:lnTo>
                    <a:pt x="2047" y="2628"/>
                  </a:lnTo>
                  <a:lnTo>
                    <a:pt x="1924" y="2690"/>
                  </a:lnTo>
                  <a:lnTo>
                    <a:pt x="1800" y="2734"/>
                  </a:lnTo>
                  <a:lnTo>
                    <a:pt x="1668" y="2761"/>
                  </a:lnTo>
                  <a:lnTo>
                    <a:pt x="1536" y="2787"/>
                  </a:lnTo>
                  <a:lnTo>
                    <a:pt x="1394" y="2787"/>
                  </a:lnTo>
                  <a:lnTo>
                    <a:pt x="1262" y="2787"/>
                  </a:lnTo>
                  <a:lnTo>
                    <a:pt x="1130" y="2761"/>
                  </a:lnTo>
                  <a:lnTo>
                    <a:pt x="997" y="2734"/>
                  </a:lnTo>
                  <a:lnTo>
                    <a:pt x="874" y="2690"/>
                  </a:lnTo>
                  <a:lnTo>
                    <a:pt x="750" y="2628"/>
                  </a:lnTo>
                  <a:lnTo>
                    <a:pt x="627" y="2558"/>
                  </a:lnTo>
                  <a:lnTo>
                    <a:pt x="521" y="2478"/>
                  </a:lnTo>
                  <a:lnTo>
                    <a:pt x="406" y="2381"/>
                  </a:lnTo>
                  <a:lnTo>
                    <a:pt x="406" y="2381"/>
                  </a:lnTo>
                  <a:lnTo>
                    <a:pt x="318" y="2275"/>
                  </a:lnTo>
                  <a:lnTo>
                    <a:pt x="230" y="2161"/>
                  </a:lnTo>
                  <a:lnTo>
                    <a:pt x="159" y="2046"/>
                  </a:lnTo>
                  <a:lnTo>
                    <a:pt x="106" y="1922"/>
                  </a:lnTo>
                  <a:lnTo>
                    <a:pt x="62" y="1790"/>
                  </a:lnTo>
                  <a:lnTo>
                    <a:pt x="27" y="1658"/>
                  </a:lnTo>
                  <a:lnTo>
                    <a:pt x="9" y="1525"/>
                  </a:lnTo>
                  <a:lnTo>
                    <a:pt x="0" y="1394"/>
                  </a:lnTo>
                  <a:lnTo>
                    <a:pt x="9" y="1262"/>
                  </a:lnTo>
                  <a:lnTo>
                    <a:pt x="27" y="1129"/>
                  </a:lnTo>
                  <a:lnTo>
                    <a:pt x="62" y="997"/>
                  </a:lnTo>
                  <a:lnTo>
                    <a:pt x="106" y="865"/>
                  </a:lnTo>
                  <a:lnTo>
                    <a:pt x="159" y="741"/>
                  </a:lnTo>
                  <a:lnTo>
                    <a:pt x="230" y="626"/>
                  </a:lnTo>
                  <a:lnTo>
                    <a:pt x="318" y="512"/>
                  </a:lnTo>
                  <a:lnTo>
                    <a:pt x="406" y="406"/>
                  </a:lnTo>
                  <a:lnTo>
                    <a:pt x="406" y="406"/>
                  </a:lnTo>
                  <a:lnTo>
                    <a:pt x="521" y="309"/>
                  </a:lnTo>
                  <a:lnTo>
                    <a:pt x="627" y="229"/>
                  </a:lnTo>
                  <a:lnTo>
                    <a:pt x="750" y="159"/>
                  </a:lnTo>
                  <a:lnTo>
                    <a:pt x="874" y="97"/>
                  </a:lnTo>
                  <a:lnTo>
                    <a:pt x="997" y="53"/>
                  </a:lnTo>
                  <a:lnTo>
                    <a:pt x="1130" y="26"/>
                  </a:lnTo>
                  <a:lnTo>
                    <a:pt x="1262" y="0"/>
                  </a:lnTo>
                  <a:lnTo>
                    <a:pt x="1394" y="0"/>
                  </a:lnTo>
                  <a:lnTo>
                    <a:pt x="1536" y="0"/>
                  </a:lnTo>
                  <a:lnTo>
                    <a:pt x="1668" y="26"/>
                  </a:lnTo>
                  <a:lnTo>
                    <a:pt x="1800" y="53"/>
                  </a:lnTo>
                  <a:lnTo>
                    <a:pt x="1924" y="97"/>
                  </a:lnTo>
                  <a:lnTo>
                    <a:pt x="2047" y="159"/>
                  </a:lnTo>
                  <a:lnTo>
                    <a:pt x="2171" y="229"/>
                  </a:lnTo>
                  <a:lnTo>
                    <a:pt x="2277" y="309"/>
                  </a:lnTo>
                  <a:lnTo>
                    <a:pt x="2383" y="40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7" name="Freeform 6">
              <a:extLst>
                <a:ext uri="{FF2B5EF4-FFF2-40B4-BE49-F238E27FC236}">
                  <a16:creationId xmlns:a16="http://schemas.microsoft.com/office/drawing/2014/main" id="{7008F616-0576-4808-9293-61F7AC8D94E4}"/>
                </a:ext>
              </a:extLst>
            </p:cNvPr>
            <p:cNvSpPr>
              <a:spLocks noChangeArrowheads="1"/>
            </p:cNvSpPr>
            <p:nvPr/>
          </p:nvSpPr>
          <p:spPr bwMode="auto">
            <a:xfrm>
              <a:off x="4252913" y="2398713"/>
              <a:ext cx="944562" cy="944562"/>
            </a:xfrm>
            <a:custGeom>
              <a:avLst/>
              <a:gdLst>
                <a:gd name="T0" fmla="*/ 556 w 2622"/>
                <a:gd name="T1" fmla="*/ 2621 h 2622"/>
                <a:gd name="T2" fmla="*/ 0 w 2622"/>
                <a:gd name="T3" fmla="*/ 2065 h 2622"/>
                <a:gd name="T4" fmla="*/ 2074 w 2622"/>
                <a:gd name="T5" fmla="*/ 0 h 2622"/>
                <a:gd name="T6" fmla="*/ 2621 w 2622"/>
                <a:gd name="T7" fmla="*/ 547 h 2622"/>
                <a:gd name="T8" fmla="*/ 556 w 2622"/>
                <a:gd name="T9" fmla="*/ 2621 h 2622"/>
              </a:gdLst>
              <a:ahLst/>
              <a:cxnLst>
                <a:cxn ang="0">
                  <a:pos x="T0" y="T1"/>
                </a:cxn>
                <a:cxn ang="0">
                  <a:pos x="T2" y="T3"/>
                </a:cxn>
                <a:cxn ang="0">
                  <a:pos x="T4" y="T5"/>
                </a:cxn>
                <a:cxn ang="0">
                  <a:pos x="T6" y="T7"/>
                </a:cxn>
                <a:cxn ang="0">
                  <a:pos x="T8" y="T9"/>
                </a:cxn>
              </a:cxnLst>
              <a:rect l="0" t="0" r="r" b="b"/>
              <a:pathLst>
                <a:path w="2622" h="2622">
                  <a:moveTo>
                    <a:pt x="556" y="2621"/>
                  </a:moveTo>
                  <a:lnTo>
                    <a:pt x="0" y="2065"/>
                  </a:lnTo>
                  <a:lnTo>
                    <a:pt x="2074" y="0"/>
                  </a:lnTo>
                  <a:lnTo>
                    <a:pt x="2621" y="547"/>
                  </a:lnTo>
                  <a:lnTo>
                    <a:pt x="556"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8" name="Freeform 7">
              <a:extLst>
                <a:ext uri="{FF2B5EF4-FFF2-40B4-BE49-F238E27FC236}">
                  <a16:creationId xmlns:a16="http://schemas.microsoft.com/office/drawing/2014/main" id="{3759DF09-62A6-4A1A-96FD-A7CC7EE1F94C}"/>
                </a:ext>
              </a:extLst>
            </p:cNvPr>
            <p:cNvSpPr>
              <a:spLocks noChangeArrowheads="1"/>
            </p:cNvSpPr>
            <p:nvPr/>
          </p:nvSpPr>
          <p:spPr bwMode="auto">
            <a:xfrm>
              <a:off x="4252913" y="4324350"/>
              <a:ext cx="944562" cy="944563"/>
            </a:xfrm>
            <a:custGeom>
              <a:avLst/>
              <a:gdLst>
                <a:gd name="T0" fmla="*/ 2074 w 2622"/>
                <a:gd name="T1" fmla="*/ 2621 h 2622"/>
                <a:gd name="T2" fmla="*/ 0 w 2622"/>
                <a:gd name="T3" fmla="*/ 556 h 2622"/>
                <a:gd name="T4" fmla="*/ 556 w 2622"/>
                <a:gd name="T5" fmla="*/ 0 h 2622"/>
                <a:gd name="T6" fmla="*/ 2621 w 2622"/>
                <a:gd name="T7" fmla="*/ 2074 h 2622"/>
                <a:gd name="T8" fmla="*/ 2074 w 2622"/>
                <a:gd name="T9" fmla="*/ 2621 h 2622"/>
              </a:gdLst>
              <a:ahLst/>
              <a:cxnLst>
                <a:cxn ang="0">
                  <a:pos x="T0" y="T1"/>
                </a:cxn>
                <a:cxn ang="0">
                  <a:pos x="T2" y="T3"/>
                </a:cxn>
                <a:cxn ang="0">
                  <a:pos x="T4" y="T5"/>
                </a:cxn>
                <a:cxn ang="0">
                  <a:pos x="T6" y="T7"/>
                </a:cxn>
                <a:cxn ang="0">
                  <a:pos x="T8" y="T9"/>
                </a:cxn>
              </a:cxnLst>
              <a:rect l="0" t="0" r="r" b="b"/>
              <a:pathLst>
                <a:path w="2622" h="2622">
                  <a:moveTo>
                    <a:pt x="2074" y="2621"/>
                  </a:moveTo>
                  <a:lnTo>
                    <a:pt x="0" y="556"/>
                  </a:lnTo>
                  <a:lnTo>
                    <a:pt x="556" y="0"/>
                  </a:lnTo>
                  <a:lnTo>
                    <a:pt x="2621" y="2074"/>
                  </a:lnTo>
                  <a:lnTo>
                    <a:pt x="2074" y="2621"/>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49" name="Freeform 8">
              <a:extLst>
                <a:ext uri="{FF2B5EF4-FFF2-40B4-BE49-F238E27FC236}">
                  <a16:creationId xmlns:a16="http://schemas.microsoft.com/office/drawing/2014/main" id="{68D59906-FE38-4E5A-9E12-B84957FD6C47}"/>
                </a:ext>
              </a:extLst>
            </p:cNvPr>
            <p:cNvSpPr>
              <a:spLocks noChangeArrowheads="1"/>
            </p:cNvSpPr>
            <p:nvPr/>
          </p:nvSpPr>
          <p:spPr bwMode="auto">
            <a:xfrm>
              <a:off x="4587875" y="3670300"/>
              <a:ext cx="409575" cy="279400"/>
            </a:xfrm>
            <a:custGeom>
              <a:avLst/>
              <a:gdLst>
                <a:gd name="T0" fmla="*/ 1138 w 1139"/>
                <a:gd name="T1" fmla="*/ 775 h 776"/>
                <a:gd name="T2" fmla="*/ 0 w 1139"/>
                <a:gd name="T3" fmla="*/ 775 h 776"/>
                <a:gd name="T4" fmla="*/ 0 w 1139"/>
                <a:gd name="T5" fmla="*/ 0 h 776"/>
                <a:gd name="T6" fmla="*/ 1138 w 1139"/>
                <a:gd name="T7" fmla="*/ 0 h 776"/>
                <a:gd name="T8" fmla="*/ 1138 w 1139"/>
                <a:gd name="T9" fmla="*/ 775 h 776"/>
              </a:gdLst>
              <a:ahLst/>
              <a:cxnLst>
                <a:cxn ang="0">
                  <a:pos x="T0" y="T1"/>
                </a:cxn>
                <a:cxn ang="0">
                  <a:pos x="T2" y="T3"/>
                </a:cxn>
                <a:cxn ang="0">
                  <a:pos x="T4" y="T5"/>
                </a:cxn>
                <a:cxn ang="0">
                  <a:pos x="T6" y="T7"/>
                </a:cxn>
                <a:cxn ang="0">
                  <a:pos x="T8" y="T9"/>
                </a:cxn>
              </a:cxnLst>
              <a:rect l="0" t="0" r="r" b="b"/>
              <a:pathLst>
                <a:path w="1139" h="776">
                  <a:moveTo>
                    <a:pt x="1138" y="775"/>
                  </a:moveTo>
                  <a:lnTo>
                    <a:pt x="0" y="775"/>
                  </a:lnTo>
                  <a:lnTo>
                    <a:pt x="0" y="0"/>
                  </a:lnTo>
                  <a:lnTo>
                    <a:pt x="1138" y="0"/>
                  </a:lnTo>
                  <a:lnTo>
                    <a:pt x="1138" y="77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0" name="Freeform 9">
              <a:extLst>
                <a:ext uri="{FF2B5EF4-FFF2-40B4-BE49-F238E27FC236}">
                  <a16:creationId xmlns:a16="http://schemas.microsoft.com/office/drawing/2014/main" id="{F575D04D-7D3C-45BE-B17A-391AC480BE7A}"/>
                </a:ext>
              </a:extLst>
            </p:cNvPr>
            <p:cNvSpPr>
              <a:spLocks noChangeArrowheads="1"/>
            </p:cNvSpPr>
            <p:nvPr/>
          </p:nvSpPr>
          <p:spPr bwMode="auto">
            <a:xfrm>
              <a:off x="6546850" y="1287463"/>
              <a:ext cx="1604963" cy="1265237"/>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1" name="Freeform 10">
              <a:extLst>
                <a:ext uri="{FF2B5EF4-FFF2-40B4-BE49-F238E27FC236}">
                  <a16:creationId xmlns:a16="http://schemas.microsoft.com/office/drawing/2014/main" id="{5EB2EFA7-7C74-4A61-97C6-CE770DA4D5BE}"/>
                </a:ext>
              </a:extLst>
            </p:cNvPr>
            <p:cNvSpPr>
              <a:spLocks noChangeArrowheads="1"/>
            </p:cNvSpPr>
            <p:nvPr/>
          </p:nvSpPr>
          <p:spPr bwMode="auto">
            <a:xfrm>
              <a:off x="6546850" y="5086350"/>
              <a:ext cx="1604963" cy="1265238"/>
            </a:xfrm>
            <a:custGeom>
              <a:avLst/>
              <a:gdLst>
                <a:gd name="T0" fmla="*/ 4456 w 4457"/>
                <a:gd name="T1" fmla="*/ 1756 h 3513"/>
                <a:gd name="T2" fmla="*/ 2691 w 4457"/>
                <a:gd name="T3" fmla="*/ 0 h 3513"/>
                <a:gd name="T4" fmla="*/ 2691 w 4457"/>
                <a:gd name="T5" fmla="*/ 953 h 3513"/>
                <a:gd name="T6" fmla="*/ 0 w 4457"/>
                <a:gd name="T7" fmla="*/ 953 h 3513"/>
                <a:gd name="T8" fmla="*/ 0 w 4457"/>
                <a:gd name="T9" fmla="*/ 2550 h 3513"/>
                <a:gd name="T10" fmla="*/ 2691 w 4457"/>
                <a:gd name="T11" fmla="*/ 2550 h 3513"/>
                <a:gd name="T12" fmla="*/ 2691 w 4457"/>
                <a:gd name="T13" fmla="*/ 3512 h 3513"/>
                <a:gd name="T14" fmla="*/ 4456 w 4457"/>
                <a:gd name="T15" fmla="*/ 1756 h 3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3">
                  <a:moveTo>
                    <a:pt x="4456" y="1756"/>
                  </a:moveTo>
                  <a:lnTo>
                    <a:pt x="2691" y="0"/>
                  </a:lnTo>
                  <a:lnTo>
                    <a:pt x="2691" y="953"/>
                  </a:lnTo>
                  <a:lnTo>
                    <a:pt x="0" y="953"/>
                  </a:lnTo>
                  <a:lnTo>
                    <a:pt x="0" y="2550"/>
                  </a:lnTo>
                  <a:lnTo>
                    <a:pt x="2691" y="2550"/>
                  </a:lnTo>
                  <a:lnTo>
                    <a:pt x="2691" y="3512"/>
                  </a:lnTo>
                  <a:lnTo>
                    <a:pt x="4456" y="1756"/>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sp>
          <p:nvSpPr>
            <p:cNvPr id="152" name="Freeform 11">
              <a:extLst>
                <a:ext uri="{FF2B5EF4-FFF2-40B4-BE49-F238E27FC236}">
                  <a16:creationId xmlns:a16="http://schemas.microsoft.com/office/drawing/2014/main" id="{B7F486DC-D253-4083-A2D4-292B651293AE}"/>
                </a:ext>
              </a:extLst>
            </p:cNvPr>
            <p:cNvSpPr>
              <a:spLocks noChangeArrowheads="1"/>
            </p:cNvSpPr>
            <p:nvPr/>
          </p:nvSpPr>
          <p:spPr bwMode="auto">
            <a:xfrm>
              <a:off x="6546850" y="3203575"/>
              <a:ext cx="1604963" cy="1263650"/>
            </a:xfrm>
            <a:custGeom>
              <a:avLst/>
              <a:gdLst>
                <a:gd name="T0" fmla="*/ 4456 w 4457"/>
                <a:gd name="T1" fmla="*/ 1755 h 3512"/>
                <a:gd name="T2" fmla="*/ 2691 w 4457"/>
                <a:gd name="T3" fmla="*/ 0 h 3512"/>
                <a:gd name="T4" fmla="*/ 2691 w 4457"/>
                <a:gd name="T5" fmla="*/ 953 h 3512"/>
                <a:gd name="T6" fmla="*/ 0 w 4457"/>
                <a:gd name="T7" fmla="*/ 953 h 3512"/>
                <a:gd name="T8" fmla="*/ 0 w 4457"/>
                <a:gd name="T9" fmla="*/ 2549 h 3512"/>
                <a:gd name="T10" fmla="*/ 2691 w 4457"/>
                <a:gd name="T11" fmla="*/ 2549 h 3512"/>
                <a:gd name="T12" fmla="*/ 2691 w 4457"/>
                <a:gd name="T13" fmla="*/ 3511 h 3512"/>
                <a:gd name="T14" fmla="*/ 4456 w 4457"/>
                <a:gd name="T15" fmla="*/ 1755 h 35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7" h="3512">
                  <a:moveTo>
                    <a:pt x="4456" y="1755"/>
                  </a:moveTo>
                  <a:lnTo>
                    <a:pt x="2691" y="0"/>
                  </a:lnTo>
                  <a:lnTo>
                    <a:pt x="2691" y="953"/>
                  </a:lnTo>
                  <a:lnTo>
                    <a:pt x="0" y="953"/>
                  </a:lnTo>
                  <a:lnTo>
                    <a:pt x="0" y="2549"/>
                  </a:lnTo>
                  <a:lnTo>
                    <a:pt x="2691" y="2549"/>
                  </a:lnTo>
                  <a:lnTo>
                    <a:pt x="2691" y="3511"/>
                  </a:lnTo>
                  <a:lnTo>
                    <a:pt x="4456" y="1755"/>
                  </a:lnTo>
                </a:path>
              </a:pathLst>
            </a:custGeom>
            <a:grpFill/>
            <a:ln w="9525" cap="flat">
              <a:solidFill>
                <a:schemeClr val="accent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panose="020F0502020204030204" pitchFamily="34" charset="0"/>
              </a:endParaRPr>
            </a:p>
          </p:txBody>
        </p:sp>
      </p:grpSp>
      <p:sp>
        <p:nvSpPr>
          <p:cNvPr id="44" name="TextBox 43">
            <a:extLst>
              <a:ext uri="{FF2B5EF4-FFF2-40B4-BE49-F238E27FC236}">
                <a16:creationId xmlns:a16="http://schemas.microsoft.com/office/drawing/2014/main" id="{DCC58321-A004-49FD-9911-CC2273524AC1}"/>
              </a:ext>
            </a:extLst>
          </p:cNvPr>
          <p:cNvSpPr txBox="1"/>
          <p:nvPr/>
        </p:nvSpPr>
        <p:spPr>
          <a:xfrm>
            <a:off x="3271170" y="3732311"/>
            <a:ext cx="799450" cy="523220"/>
          </a:xfrm>
          <a:prstGeom prst="rect">
            <a:avLst/>
          </a:prstGeom>
          <a:noFill/>
        </p:spPr>
        <p:txBody>
          <a:bodyPr wrap="none" rtlCol="0">
            <a:spAutoFit/>
          </a:bodyPr>
          <a:lstStyle/>
          <a:p>
            <a:r>
              <a:rPr lang="en-US" sz="1400" dirty="0">
                <a:solidFill>
                  <a:schemeClr val="accent1"/>
                </a:solidFill>
                <a:latin typeface="Calibri" panose="020F0502020204030204" pitchFamily="34" charset="0"/>
              </a:rPr>
              <a:t>VIP L7</a:t>
            </a:r>
          </a:p>
          <a:p>
            <a:r>
              <a:rPr lang="en-US" sz="1400" dirty="0">
                <a:solidFill>
                  <a:schemeClr val="accent1"/>
                </a:solidFill>
                <a:latin typeface="Calibri" panose="020F0502020204030204" pitchFamily="34" charset="0"/>
              </a:rPr>
              <a:t>HTTP:80</a:t>
            </a:r>
          </a:p>
        </p:txBody>
      </p:sp>
      <p:cxnSp>
        <p:nvCxnSpPr>
          <p:cNvPr id="58" name="Straight Connector 57">
            <a:extLst>
              <a:ext uri="{FF2B5EF4-FFF2-40B4-BE49-F238E27FC236}">
                <a16:creationId xmlns:a16="http://schemas.microsoft.com/office/drawing/2014/main" id="{F4776C2D-E4E4-4895-82A6-EF982561523F}"/>
              </a:ext>
            </a:extLst>
          </p:cNvPr>
          <p:cNvCxnSpPr>
            <a:cxnSpLocks/>
          </p:cNvCxnSpPr>
          <p:nvPr/>
        </p:nvCxnSpPr>
        <p:spPr>
          <a:xfrm>
            <a:off x="1256232" y="3370976"/>
            <a:ext cx="207248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900D5D8-5244-4A4B-A22A-1562B91DB3E6}"/>
              </a:ext>
            </a:extLst>
          </p:cNvPr>
          <p:cNvCxnSpPr>
            <a:cxnSpLocks/>
          </p:cNvCxnSpPr>
          <p:nvPr/>
        </p:nvCxnSpPr>
        <p:spPr>
          <a:xfrm>
            <a:off x="3930968" y="3362431"/>
            <a:ext cx="1845638" cy="21523"/>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4142845B-D087-4927-A1F8-7C00667279CB}"/>
              </a:ext>
            </a:extLst>
          </p:cNvPr>
          <p:cNvCxnSpPr>
            <a:cxnSpLocks/>
            <a:endCxn id="97" idx="2"/>
          </p:cNvCxnSpPr>
          <p:nvPr/>
        </p:nvCxnSpPr>
        <p:spPr bwMode="auto">
          <a:xfrm>
            <a:off x="5753655" y="2997347"/>
            <a:ext cx="487429" cy="3732"/>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15CCAA04-E3F0-4277-9764-F1D03611D611}"/>
              </a:ext>
            </a:extLst>
          </p:cNvPr>
          <p:cNvCxnSpPr>
            <a:cxnSpLocks/>
          </p:cNvCxnSpPr>
          <p:nvPr/>
        </p:nvCxnSpPr>
        <p:spPr>
          <a:xfrm>
            <a:off x="5765130" y="2820340"/>
            <a:ext cx="0" cy="1302282"/>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0E6CAB92-E93D-46B3-AAD3-1E07D701EF1B}"/>
              </a:ext>
            </a:extLst>
          </p:cNvPr>
          <p:cNvCxnSpPr>
            <a:cxnSpLocks/>
            <a:endCxn id="98" idx="2"/>
          </p:cNvCxnSpPr>
          <p:nvPr/>
        </p:nvCxnSpPr>
        <p:spPr bwMode="auto">
          <a:xfrm flipV="1">
            <a:off x="5753386" y="3451599"/>
            <a:ext cx="487698" cy="4747"/>
          </a:xfrm>
          <a:prstGeom prst="line">
            <a:avLst/>
          </a:prstGeom>
          <a:solidFill>
            <a:srgbClr val="0095D3"/>
          </a:solidFill>
          <a:ln w="28575" cap="flat" cmpd="sng" algn="ctr">
            <a:solidFill>
              <a:schemeClr val="tx1"/>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34446503-EB2A-4106-A074-053511CF50BC}"/>
              </a:ext>
            </a:extLst>
          </p:cNvPr>
          <p:cNvCxnSpPr>
            <a:cxnSpLocks/>
            <a:endCxn id="99" idx="2"/>
          </p:cNvCxnSpPr>
          <p:nvPr/>
        </p:nvCxnSpPr>
        <p:spPr bwMode="auto">
          <a:xfrm>
            <a:off x="5753386" y="3911747"/>
            <a:ext cx="487698" cy="3798"/>
          </a:xfrm>
          <a:prstGeom prst="line">
            <a:avLst/>
          </a:prstGeom>
          <a:solidFill>
            <a:srgbClr val="0095D3"/>
          </a:solidFill>
          <a:ln w="28575" cap="flat" cmpd="sng" algn="ctr">
            <a:solidFill>
              <a:schemeClr val="tx1"/>
            </a:solidFill>
            <a:prstDash val="solid"/>
            <a:round/>
            <a:headEnd type="none" w="med" len="med"/>
            <a:tailEnd type="none" w="med" len="med"/>
          </a:ln>
          <a:effectLst/>
        </p:spPr>
      </p:cxnSp>
      <p:sp>
        <p:nvSpPr>
          <p:cNvPr id="95" name="Rounded Rectangle 109">
            <a:extLst>
              <a:ext uri="{FF2B5EF4-FFF2-40B4-BE49-F238E27FC236}">
                <a16:creationId xmlns:a16="http://schemas.microsoft.com/office/drawing/2014/main" id="{CD145F62-78AD-4F2C-8BF1-F8327820D3D4}"/>
              </a:ext>
            </a:extLst>
          </p:cNvPr>
          <p:cNvSpPr/>
          <p:nvPr/>
        </p:nvSpPr>
        <p:spPr>
          <a:xfrm>
            <a:off x="6119450" y="2707256"/>
            <a:ext cx="636280" cy="1522880"/>
          </a:xfrm>
          <a:prstGeom prst="roundRect">
            <a:avLst/>
          </a:prstGeom>
          <a:noFill/>
          <a:ln w="28575">
            <a:solidFill>
              <a:schemeClr val="accent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latin typeface="Calibri" panose="020F0502020204030204" pitchFamily="34" charset="0"/>
            </a:endParaRPr>
          </a:p>
        </p:txBody>
      </p:sp>
      <p:sp>
        <p:nvSpPr>
          <p:cNvPr id="96" name="TextBox 95">
            <a:extLst>
              <a:ext uri="{FF2B5EF4-FFF2-40B4-BE49-F238E27FC236}">
                <a16:creationId xmlns:a16="http://schemas.microsoft.com/office/drawing/2014/main" id="{4E8133AC-C579-4E26-B5E6-F4FF289C83D4}"/>
              </a:ext>
            </a:extLst>
          </p:cNvPr>
          <p:cNvSpPr txBox="1"/>
          <p:nvPr/>
        </p:nvSpPr>
        <p:spPr>
          <a:xfrm>
            <a:off x="6768985" y="2637484"/>
            <a:ext cx="1038132" cy="307777"/>
          </a:xfrm>
          <a:prstGeom prst="rect">
            <a:avLst/>
          </a:prstGeom>
          <a:noFill/>
        </p:spPr>
        <p:txBody>
          <a:bodyPr wrap="square" rtlCol="0">
            <a:spAutoFit/>
          </a:bodyPr>
          <a:lstStyle/>
          <a:p>
            <a:pPr fontAlgn="base">
              <a:spcBef>
                <a:spcPct val="0"/>
              </a:spcBef>
              <a:spcAft>
                <a:spcPct val="40000"/>
              </a:spcAft>
            </a:pPr>
            <a:r>
              <a:rPr lang="en-US" sz="1400" dirty="0">
                <a:solidFill>
                  <a:schemeClr val="accent1"/>
                </a:solidFill>
                <a:latin typeface="Calibri" panose="020F0502020204030204" pitchFamily="34" charset="0"/>
              </a:rPr>
              <a:t>Server Pool</a:t>
            </a:r>
            <a:endParaRPr lang="en-US" sz="2400" dirty="0">
              <a:solidFill>
                <a:schemeClr val="accent1"/>
              </a:solidFill>
              <a:latin typeface="Calibri" panose="020F0502020204030204" pitchFamily="34" charset="0"/>
            </a:endParaRPr>
          </a:p>
        </p:txBody>
      </p:sp>
      <p:sp>
        <p:nvSpPr>
          <p:cNvPr id="97" name="Oval 96">
            <a:extLst>
              <a:ext uri="{FF2B5EF4-FFF2-40B4-BE49-F238E27FC236}">
                <a16:creationId xmlns:a16="http://schemas.microsoft.com/office/drawing/2014/main" id="{94E8B363-EA6A-404E-8022-8433808E943A}"/>
              </a:ext>
            </a:extLst>
          </p:cNvPr>
          <p:cNvSpPr>
            <a:spLocks noChangeAspect="1"/>
          </p:cNvSpPr>
          <p:nvPr/>
        </p:nvSpPr>
        <p:spPr>
          <a:xfrm>
            <a:off x="6241084" y="281819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8" name="Oval 97">
            <a:extLst>
              <a:ext uri="{FF2B5EF4-FFF2-40B4-BE49-F238E27FC236}">
                <a16:creationId xmlns:a16="http://schemas.microsoft.com/office/drawing/2014/main" id="{D18B9AA2-CAF6-4955-A0D8-83EAD435A6C7}"/>
              </a:ext>
            </a:extLst>
          </p:cNvPr>
          <p:cNvSpPr>
            <a:spLocks noChangeAspect="1"/>
          </p:cNvSpPr>
          <p:nvPr/>
        </p:nvSpPr>
        <p:spPr>
          <a:xfrm>
            <a:off x="6241084" y="3268719"/>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99" name="Oval 98">
            <a:extLst>
              <a:ext uri="{FF2B5EF4-FFF2-40B4-BE49-F238E27FC236}">
                <a16:creationId xmlns:a16="http://schemas.microsoft.com/office/drawing/2014/main" id="{C276109D-80D0-47A7-846D-5A865310790D}"/>
              </a:ext>
            </a:extLst>
          </p:cNvPr>
          <p:cNvSpPr>
            <a:spLocks noChangeAspect="1"/>
          </p:cNvSpPr>
          <p:nvPr/>
        </p:nvSpPr>
        <p:spPr>
          <a:xfrm>
            <a:off x="6241084" y="3732665"/>
            <a:ext cx="371724" cy="365760"/>
          </a:xfrm>
          <a:prstGeom prst="ellipse">
            <a:avLst/>
          </a:prstGeom>
          <a:ln>
            <a:solidFill>
              <a:schemeClr val="accent1"/>
            </a:solidFill>
          </a:ln>
        </p:spPr>
        <p:style>
          <a:lnRef idx="2">
            <a:schemeClr val="accent3"/>
          </a:lnRef>
          <a:fillRef idx="1">
            <a:schemeClr val="lt1"/>
          </a:fillRef>
          <a:effectRef idx="0">
            <a:schemeClr val="accent3"/>
          </a:effectRef>
          <a:fontRef idx="minor">
            <a:schemeClr val="dk1"/>
          </a:fontRef>
        </p:style>
        <p:txBody>
          <a:bodyPr rtlCol="0" anchor="ctr"/>
          <a:lstStyle/>
          <a:p>
            <a:pPr algn="ctr"/>
            <a:r>
              <a:rPr lang="en-US" sz="1600" dirty="0">
                <a:latin typeface="Calibri" panose="020F0502020204030204" pitchFamily="34" charset="0"/>
              </a:rPr>
              <a:t>S</a:t>
            </a:r>
          </a:p>
        </p:txBody>
      </p:sp>
      <p:sp>
        <p:nvSpPr>
          <p:cNvPr id="175" name="TextBox 174">
            <a:extLst>
              <a:ext uri="{FF2B5EF4-FFF2-40B4-BE49-F238E27FC236}">
                <a16:creationId xmlns:a16="http://schemas.microsoft.com/office/drawing/2014/main" id="{5C75368C-BEB4-4157-A47C-59F81BE328ED}"/>
              </a:ext>
            </a:extLst>
          </p:cNvPr>
          <p:cNvSpPr txBox="1"/>
          <p:nvPr/>
        </p:nvSpPr>
        <p:spPr>
          <a:xfrm>
            <a:off x="1736454" y="1950014"/>
            <a:ext cx="1797159" cy="523220"/>
          </a:xfrm>
          <a:prstGeom prst="rect">
            <a:avLst/>
          </a:prstGeom>
          <a:noFill/>
        </p:spPr>
        <p:txBody>
          <a:bodyPr wrap="none" rtlCol="0" anchor="b">
            <a:spAutoFit/>
          </a:bodyPr>
          <a:lstStyle/>
          <a:p>
            <a:r>
              <a:rPr lang="en-US" sz="1400" dirty="0">
                <a:solidFill>
                  <a:schemeClr val="accent2"/>
                </a:solidFill>
                <a:latin typeface="Calibri" panose="020F0502020204030204" pitchFamily="34" charset="0"/>
              </a:rPr>
              <a:t>Connections to VIP:80</a:t>
            </a:r>
          </a:p>
          <a:p>
            <a:r>
              <a:rPr lang="en-US" sz="1400" dirty="0">
                <a:solidFill>
                  <a:schemeClr val="accent2"/>
                </a:solidFill>
                <a:latin typeface="Calibri" panose="020F0502020204030204" pitchFamily="34" charset="0"/>
              </a:rPr>
              <a:t>HTTP Requests</a:t>
            </a:r>
          </a:p>
        </p:txBody>
      </p:sp>
      <p:grpSp>
        <p:nvGrpSpPr>
          <p:cNvPr id="177" name="Group 176">
            <a:extLst>
              <a:ext uri="{FF2B5EF4-FFF2-40B4-BE49-F238E27FC236}">
                <a16:creationId xmlns:a16="http://schemas.microsoft.com/office/drawing/2014/main" id="{B34AB22F-27DE-4F83-BFC9-84AA0BC02F2D}"/>
              </a:ext>
            </a:extLst>
          </p:cNvPr>
          <p:cNvGrpSpPr/>
          <p:nvPr/>
        </p:nvGrpSpPr>
        <p:grpSpPr>
          <a:xfrm>
            <a:off x="411939" y="2730529"/>
            <a:ext cx="621857" cy="1225361"/>
            <a:chOff x="3386589" y="1994436"/>
            <a:chExt cx="621857" cy="1225361"/>
          </a:xfrm>
        </p:grpSpPr>
        <p:grpSp>
          <p:nvGrpSpPr>
            <p:cNvPr id="178" name="Group 177">
              <a:extLst>
                <a:ext uri="{FF2B5EF4-FFF2-40B4-BE49-F238E27FC236}">
                  <a16:creationId xmlns:a16="http://schemas.microsoft.com/office/drawing/2014/main" id="{624F0ED5-E7FF-46CE-8D96-C1D987E30AAB}"/>
                </a:ext>
              </a:extLst>
            </p:cNvPr>
            <p:cNvGrpSpPr>
              <a:grpSpLocks noChangeAspect="1"/>
            </p:cNvGrpSpPr>
            <p:nvPr/>
          </p:nvGrpSpPr>
          <p:grpSpPr>
            <a:xfrm>
              <a:off x="3386589" y="1994436"/>
              <a:ext cx="618352" cy="573362"/>
              <a:chOff x="21532850" y="-24034750"/>
              <a:chExt cx="24393525" cy="22618700"/>
            </a:xfrm>
          </p:grpSpPr>
          <p:sp>
            <p:nvSpPr>
              <p:cNvPr id="195" name="Oval 42">
                <a:extLst>
                  <a:ext uri="{FF2B5EF4-FFF2-40B4-BE49-F238E27FC236}">
                    <a16:creationId xmlns:a16="http://schemas.microsoft.com/office/drawing/2014/main" id="{B98C8765-F1DE-46E7-8343-91E27CD1B437}"/>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6" name="Freeform 43">
                <a:extLst>
                  <a:ext uri="{FF2B5EF4-FFF2-40B4-BE49-F238E27FC236}">
                    <a16:creationId xmlns:a16="http://schemas.microsoft.com/office/drawing/2014/main" id="{0781F1D1-8523-474D-95D3-4E4EB696904E}"/>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7" name="Freeform 44">
                <a:extLst>
                  <a:ext uri="{FF2B5EF4-FFF2-40B4-BE49-F238E27FC236}">
                    <a16:creationId xmlns:a16="http://schemas.microsoft.com/office/drawing/2014/main" id="{82934982-04B9-4686-AACA-D26FA3973915}"/>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8" name="Freeform 45">
                <a:extLst>
                  <a:ext uri="{FF2B5EF4-FFF2-40B4-BE49-F238E27FC236}">
                    <a16:creationId xmlns:a16="http://schemas.microsoft.com/office/drawing/2014/main" id="{089D6D46-EA66-4556-9F2D-FD8AEAC76F4B}"/>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9" name="Freeform 46">
                <a:extLst>
                  <a:ext uri="{FF2B5EF4-FFF2-40B4-BE49-F238E27FC236}">
                    <a16:creationId xmlns:a16="http://schemas.microsoft.com/office/drawing/2014/main" id="{58F97A40-C7A4-4AAB-BB41-100C2DD2A31A}"/>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0" name="Oval 47">
                <a:extLst>
                  <a:ext uri="{FF2B5EF4-FFF2-40B4-BE49-F238E27FC236}">
                    <a16:creationId xmlns:a16="http://schemas.microsoft.com/office/drawing/2014/main" id="{5CB2E5B0-B110-466F-9268-192DF6827E77}"/>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1" name="Freeform 48">
                <a:extLst>
                  <a:ext uri="{FF2B5EF4-FFF2-40B4-BE49-F238E27FC236}">
                    <a16:creationId xmlns:a16="http://schemas.microsoft.com/office/drawing/2014/main" id="{4488AB5F-0941-498A-B75D-8523A9502AFF}"/>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2" name="Freeform 49">
                <a:extLst>
                  <a:ext uri="{FF2B5EF4-FFF2-40B4-BE49-F238E27FC236}">
                    <a16:creationId xmlns:a16="http://schemas.microsoft.com/office/drawing/2014/main" id="{A5EBED3F-6E19-47D7-934F-6B3EFDD09CD0}"/>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3" name="Freeform 50">
                <a:extLst>
                  <a:ext uri="{FF2B5EF4-FFF2-40B4-BE49-F238E27FC236}">
                    <a16:creationId xmlns:a16="http://schemas.microsoft.com/office/drawing/2014/main" id="{E2672F16-89AB-4B29-9800-D43D21BFAA7A}"/>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4" name="Freeform 51">
                <a:extLst>
                  <a:ext uri="{FF2B5EF4-FFF2-40B4-BE49-F238E27FC236}">
                    <a16:creationId xmlns:a16="http://schemas.microsoft.com/office/drawing/2014/main" id="{9EBF9B9B-9C85-4EEC-8FC1-B53F15EAEE77}"/>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5" name="Oval 52">
                <a:extLst>
                  <a:ext uri="{FF2B5EF4-FFF2-40B4-BE49-F238E27FC236}">
                    <a16:creationId xmlns:a16="http://schemas.microsoft.com/office/drawing/2014/main" id="{D93A32B5-A125-423A-A471-364CF71CA6BF}"/>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6" name="Freeform 53">
                <a:extLst>
                  <a:ext uri="{FF2B5EF4-FFF2-40B4-BE49-F238E27FC236}">
                    <a16:creationId xmlns:a16="http://schemas.microsoft.com/office/drawing/2014/main" id="{CCE7C8F2-9FC1-4488-9897-9674B0DC4C48}"/>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7" name="Freeform 54">
                <a:extLst>
                  <a:ext uri="{FF2B5EF4-FFF2-40B4-BE49-F238E27FC236}">
                    <a16:creationId xmlns:a16="http://schemas.microsoft.com/office/drawing/2014/main" id="{3505D5CA-2752-4771-BD7E-BB6DED191E59}"/>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8" name="Freeform 55">
                <a:extLst>
                  <a:ext uri="{FF2B5EF4-FFF2-40B4-BE49-F238E27FC236}">
                    <a16:creationId xmlns:a16="http://schemas.microsoft.com/office/drawing/2014/main" id="{92B307DD-2A40-4D7C-AFBC-6AACCE01B44F}"/>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209" name="Freeform 56">
                <a:extLst>
                  <a:ext uri="{FF2B5EF4-FFF2-40B4-BE49-F238E27FC236}">
                    <a16:creationId xmlns:a16="http://schemas.microsoft.com/office/drawing/2014/main" id="{E2C32BB9-3A5D-43D0-829F-78EA5553804A}"/>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79" name="Group 178">
              <a:extLst>
                <a:ext uri="{FF2B5EF4-FFF2-40B4-BE49-F238E27FC236}">
                  <a16:creationId xmlns:a16="http://schemas.microsoft.com/office/drawing/2014/main" id="{2DA90044-E2AF-40D3-AAF6-C604057B2FD8}"/>
                </a:ext>
              </a:extLst>
            </p:cNvPr>
            <p:cNvGrpSpPr>
              <a:grpSpLocks noChangeAspect="1"/>
            </p:cNvGrpSpPr>
            <p:nvPr/>
          </p:nvGrpSpPr>
          <p:grpSpPr>
            <a:xfrm>
              <a:off x="3390094" y="2646435"/>
              <a:ext cx="618352" cy="573362"/>
              <a:chOff x="21532850" y="-24034750"/>
              <a:chExt cx="24393525" cy="22618700"/>
            </a:xfrm>
          </p:grpSpPr>
          <p:sp>
            <p:nvSpPr>
              <p:cNvPr id="180" name="Oval 42">
                <a:extLst>
                  <a:ext uri="{FF2B5EF4-FFF2-40B4-BE49-F238E27FC236}">
                    <a16:creationId xmlns:a16="http://schemas.microsoft.com/office/drawing/2014/main" id="{D4319763-77C1-42B8-8C1E-73CD77CCD301}"/>
                  </a:ext>
                </a:extLst>
              </p:cNvPr>
              <p:cNvSpPr>
                <a:spLocks noChangeArrowheads="1"/>
              </p:cNvSpPr>
              <p:nvPr/>
            </p:nvSpPr>
            <p:spPr bwMode="auto">
              <a:xfrm>
                <a:off x="27997150" y="-24034750"/>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1" name="Freeform 43">
                <a:extLst>
                  <a:ext uri="{FF2B5EF4-FFF2-40B4-BE49-F238E27FC236}">
                    <a16:creationId xmlns:a16="http://schemas.microsoft.com/office/drawing/2014/main" id="{13D7102A-0648-4C73-8028-96465FF6B69C}"/>
                  </a:ext>
                </a:extLst>
              </p:cNvPr>
              <p:cNvSpPr>
                <a:spLocks/>
              </p:cNvSpPr>
              <p:nvPr/>
            </p:nvSpPr>
            <p:spPr bwMode="auto">
              <a:xfrm>
                <a:off x="31115000" y="-17249775"/>
                <a:ext cx="5229225" cy="4681538"/>
              </a:xfrm>
              <a:custGeom>
                <a:avLst/>
                <a:gdLst>
                  <a:gd name="T0" fmla="*/ 1147 w 1394"/>
                  <a:gd name="T1" fmla="*/ 0 h 1248"/>
                  <a:gd name="T2" fmla="*/ 247 w 1394"/>
                  <a:gd name="T3" fmla="*/ 0 h 1248"/>
                  <a:gd name="T4" fmla="*/ 0 w 1394"/>
                  <a:gd name="T5" fmla="*/ 248 h 1248"/>
                  <a:gd name="T6" fmla="*/ 0 w 1394"/>
                  <a:gd name="T7" fmla="*/ 832 h 1248"/>
                  <a:gd name="T8" fmla="*/ 0 w 1394"/>
                  <a:gd name="T9" fmla="*/ 901 h 1248"/>
                  <a:gd name="T10" fmla="*/ 0 w 1394"/>
                  <a:gd name="T11" fmla="*/ 1080 h 1248"/>
                  <a:gd name="T12" fmla="*/ 697 w 1394"/>
                  <a:gd name="T13" fmla="*/ 1248 h 1248"/>
                  <a:gd name="T14" fmla="*/ 1394 w 1394"/>
                  <a:gd name="T15" fmla="*/ 1080 h 1248"/>
                  <a:gd name="T16" fmla="*/ 1394 w 1394"/>
                  <a:gd name="T17" fmla="*/ 901 h 1248"/>
                  <a:gd name="T18" fmla="*/ 1394 w 1394"/>
                  <a:gd name="T19" fmla="*/ 832 h 1248"/>
                  <a:gd name="T20" fmla="*/ 1394 w 1394"/>
                  <a:gd name="T21" fmla="*/ 248 h 1248"/>
                  <a:gd name="T22" fmla="*/ 1147 w 1394"/>
                  <a:gd name="T2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8">
                    <a:moveTo>
                      <a:pt x="1147" y="0"/>
                    </a:moveTo>
                    <a:cubicBezTo>
                      <a:pt x="247" y="0"/>
                      <a:pt x="247" y="0"/>
                      <a:pt x="247" y="0"/>
                    </a:cubicBezTo>
                    <a:cubicBezTo>
                      <a:pt x="111" y="0"/>
                      <a:pt x="0" y="111"/>
                      <a:pt x="0" y="248"/>
                    </a:cubicBezTo>
                    <a:cubicBezTo>
                      <a:pt x="0" y="832"/>
                      <a:pt x="0" y="832"/>
                      <a:pt x="0" y="832"/>
                    </a:cubicBezTo>
                    <a:cubicBezTo>
                      <a:pt x="0" y="901"/>
                      <a:pt x="0" y="901"/>
                      <a:pt x="0" y="901"/>
                    </a:cubicBezTo>
                    <a:cubicBezTo>
                      <a:pt x="0" y="1080"/>
                      <a:pt x="0" y="1080"/>
                      <a:pt x="0" y="1080"/>
                    </a:cubicBezTo>
                    <a:cubicBezTo>
                      <a:pt x="209" y="1187"/>
                      <a:pt x="446" y="1248"/>
                      <a:pt x="697" y="1248"/>
                    </a:cubicBezTo>
                    <a:cubicBezTo>
                      <a:pt x="948" y="1248"/>
                      <a:pt x="1185" y="1187"/>
                      <a:pt x="1394" y="1080"/>
                    </a:cubicBezTo>
                    <a:cubicBezTo>
                      <a:pt x="1394" y="901"/>
                      <a:pt x="1394" y="901"/>
                      <a:pt x="1394" y="901"/>
                    </a:cubicBezTo>
                    <a:cubicBezTo>
                      <a:pt x="1394" y="832"/>
                      <a:pt x="1394" y="832"/>
                      <a:pt x="1394" y="832"/>
                    </a:cubicBezTo>
                    <a:cubicBezTo>
                      <a:pt x="1394" y="248"/>
                      <a:pt x="1394" y="248"/>
                      <a:pt x="1394" y="248"/>
                    </a:cubicBezTo>
                    <a:cubicBezTo>
                      <a:pt x="1394" y="111"/>
                      <a:pt x="1283" y="0"/>
                      <a:pt x="1147" y="0"/>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2" name="Freeform 44">
                <a:extLst>
                  <a:ext uri="{FF2B5EF4-FFF2-40B4-BE49-F238E27FC236}">
                    <a16:creationId xmlns:a16="http://schemas.microsoft.com/office/drawing/2014/main" id="{C014A873-77B2-4943-A4AD-9DBF21C93DCE}"/>
                  </a:ext>
                </a:extLst>
              </p:cNvPr>
              <p:cNvSpPr>
                <a:spLocks/>
              </p:cNvSpPr>
              <p:nvPr/>
            </p:nvSpPr>
            <p:spPr bwMode="auto">
              <a:xfrm>
                <a:off x="31115000" y="-13869988"/>
                <a:ext cx="5229225" cy="1301750"/>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8" y="347"/>
                      <a:pt x="1185" y="286"/>
                      <a:pt x="1394" y="179"/>
                    </a:cubicBezTo>
                    <a:cubicBezTo>
                      <a:pt x="1394" y="0"/>
                      <a:pt x="1394" y="0"/>
                      <a:pt x="1394" y="0"/>
                    </a:cubicBezTo>
                    <a:cubicBezTo>
                      <a:pt x="1185" y="65"/>
                      <a:pt x="948" y="102"/>
                      <a:pt x="697" y="102"/>
                    </a:cubicBezTo>
                    <a:cubicBezTo>
                      <a:pt x="446" y="102"/>
                      <a:pt x="209" y="65"/>
                      <a:pt x="0" y="0"/>
                    </a:cubicBezTo>
                    <a:close/>
                  </a:path>
                </a:pathLst>
              </a:custGeom>
              <a:solidFill>
                <a:srgbClr val="248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3" name="Freeform 45">
                <a:extLst>
                  <a:ext uri="{FF2B5EF4-FFF2-40B4-BE49-F238E27FC236}">
                    <a16:creationId xmlns:a16="http://schemas.microsoft.com/office/drawing/2014/main" id="{321EB5A5-240F-4BC3-B6F2-B32624ACAA9A}"/>
                  </a:ext>
                </a:extLst>
              </p:cNvPr>
              <p:cNvSpPr>
                <a:spLocks/>
              </p:cNvSpPr>
              <p:nvPr/>
            </p:nvSpPr>
            <p:spPr bwMode="auto">
              <a:xfrm>
                <a:off x="32034163" y="-21366163"/>
                <a:ext cx="3390900" cy="3390900"/>
              </a:xfrm>
              <a:custGeom>
                <a:avLst/>
                <a:gdLst>
                  <a:gd name="T0" fmla="*/ 772 w 904"/>
                  <a:gd name="T1" fmla="*/ 133 h 904"/>
                  <a:gd name="T2" fmla="*/ 452 w 904"/>
                  <a:gd name="T3" fmla="*/ 0 h 904"/>
                  <a:gd name="T4" fmla="*/ 0 w 904"/>
                  <a:gd name="T5" fmla="*/ 452 h 904"/>
                  <a:gd name="T6" fmla="*/ 132 w 904"/>
                  <a:gd name="T7" fmla="*/ 772 h 904"/>
                  <a:gd name="T8" fmla="*/ 452 w 904"/>
                  <a:gd name="T9" fmla="*/ 904 h 904"/>
                  <a:gd name="T10" fmla="*/ 904 w 904"/>
                  <a:gd name="T11" fmla="*/ 452 h 904"/>
                  <a:gd name="T12" fmla="*/ 772 w 904"/>
                  <a:gd name="T13" fmla="*/ 133 h 904"/>
                </a:gdLst>
                <a:ahLst/>
                <a:cxnLst>
                  <a:cxn ang="0">
                    <a:pos x="T0" y="T1"/>
                  </a:cxn>
                  <a:cxn ang="0">
                    <a:pos x="T2" y="T3"/>
                  </a:cxn>
                  <a:cxn ang="0">
                    <a:pos x="T4" y="T5"/>
                  </a:cxn>
                  <a:cxn ang="0">
                    <a:pos x="T6" y="T7"/>
                  </a:cxn>
                  <a:cxn ang="0">
                    <a:pos x="T8" y="T9"/>
                  </a:cxn>
                  <a:cxn ang="0">
                    <a:pos x="T10" y="T11"/>
                  </a:cxn>
                  <a:cxn ang="0">
                    <a:pos x="T12" y="T13"/>
                  </a:cxn>
                </a:cxnLst>
                <a:rect l="0" t="0" r="r" b="b"/>
                <a:pathLst>
                  <a:path w="904" h="904">
                    <a:moveTo>
                      <a:pt x="772" y="133"/>
                    </a:moveTo>
                    <a:cubicBezTo>
                      <a:pt x="690" y="51"/>
                      <a:pt x="577" y="0"/>
                      <a:pt x="452" y="0"/>
                    </a:cubicBezTo>
                    <a:cubicBezTo>
                      <a:pt x="202" y="0"/>
                      <a:pt x="0" y="203"/>
                      <a:pt x="0" y="452"/>
                    </a:cubicBezTo>
                    <a:cubicBezTo>
                      <a:pt x="0" y="577"/>
                      <a:pt x="51" y="690"/>
                      <a:pt x="132" y="772"/>
                    </a:cubicBezTo>
                    <a:cubicBezTo>
                      <a:pt x="214" y="854"/>
                      <a:pt x="327" y="904"/>
                      <a:pt x="452" y="904"/>
                    </a:cubicBezTo>
                    <a:cubicBezTo>
                      <a:pt x="702" y="904"/>
                      <a:pt x="904" y="702"/>
                      <a:pt x="904" y="452"/>
                    </a:cubicBezTo>
                    <a:cubicBezTo>
                      <a:pt x="904" y="328"/>
                      <a:pt x="853" y="215"/>
                      <a:pt x="772" y="133"/>
                    </a:cubicBezTo>
                    <a:close/>
                  </a:path>
                </a:pathLst>
              </a:custGeom>
              <a:solidFill>
                <a:srgbClr val="289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4" name="Freeform 46">
                <a:extLst>
                  <a:ext uri="{FF2B5EF4-FFF2-40B4-BE49-F238E27FC236}">
                    <a16:creationId xmlns:a16="http://schemas.microsoft.com/office/drawing/2014/main" id="{28CA358A-81D0-48AC-9F45-7EDD19AF08D9}"/>
                  </a:ext>
                </a:extLst>
              </p:cNvPr>
              <p:cNvSpPr>
                <a:spLocks/>
              </p:cNvSpPr>
              <p:nvPr/>
            </p:nvSpPr>
            <p:spPr bwMode="auto">
              <a:xfrm>
                <a:off x="32034163" y="-21366163"/>
                <a:ext cx="2895600" cy="2897188"/>
              </a:xfrm>
              <a:custGeom>
                <a:avLst/>
                <a:gdLst>
                  <a:gd name="T0" fmla="*/ 452 w 772"/>
                  <a:gd name="T1" fmla="*/ 0 h 772"/>
                  <a:gd name="T2" fmla="*/ 0 w 772"/>
                  <a:gd name="T3" fmla="*/ 452 h 772"/>
                  <a:gd name="T4" fmla="*/ 132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2" y="0"/>
                      <a:pt x="0" y="203"/>
                      <a:pt x="0" y="452"/>
                    </a:cubicBezTo>
                    <a:cubicBezTo>
                      <a:pt x="0" y="577"/>
                      <a:pt x="51" y="690"/>
                      <a:pt x="132" y="772"/>
                    </a:cubicBezTo>
                    <a:cubicBezTo>
                      <a:pt x="772" y="133"/>
                      <a:pt x="772" y="133"/>
                      <a:pt x="772" y="133"/>
                    </a:cubicBezTo>
                    <a:cubicBezTo>
                      <a:pt x="690" y="51"/>
                      <a:pt x="577" y="0"/>
                      <a:pt x="452" y="0"/>
                    </a:cubicBezTo>
                    <a:close/>
                  </a:path>
                </a:pathLst>
              </a:custGeom>
              <a:solidFill>
                <a:srgbClr val="4FB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5" name="Oval 47">
                <a:extLst>
                  <a:ext uri="{FF2B5EF4-FFF2-40B4-BE49-F238E27FC236}">
                    <a16:creationId xmlns:a16="http://schemas.microsoft.com/office/drawing/2014/main" id="{C1EA524A-D0FD-46ED-9901-7ECA9D25731F}"/>
                  </a:ext>
                </a:extLst>
              </p:cNvPr>
              <p:cNvSpPr>
                <a:spLocks noChangeArrowheads="1"/>
              </p:cNvSpPr>
              <p:nvPr/>
            </p:nvSpPr>
            <p:spPr bwMode="auto">
              <a:xfrm>
                <a:off x="34461450" y="-12882563"/>
                <a:ext cx="11464925"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6" name="Freeform 48">
                <a:extLst>
                  <a:ext uri="{FF2B5EF4-FFF2-40B4-BE49-F238E27FC236}">
                    <a16:creationId xmlns:a16="http://schemas.microsoft.com/office/drawing/2014/main" id="{C89E7E96-EA02-4EB0-BBF1-F3B80C201E9E}"/>
                  </a:ext>
                </a:extLst>
              </p:cNvPr>
              <p:cNvSpPr>
                <a:spLocks/>
              </p:cNvSpPr>
              <p:nvPr/>
            </p:nvSpPr>
            <p:spPr bwMode="auto">
              <a:xfrm>
                <a:off x="37579300" y="-6096000"/>
                <a:ext cx="5229225" cy="4679950"/>
              </a:xfrm>
              <a:custGeom>
                <a:avLst/>
                <a:gdLst>
                  <a:gd name="T0" fmla="*/ 1147 w 1394"/>
                  <a:gd name="T1" fmla="*/ 0 h 1247"/>
                  <a:gd name="T2" fmla="*/ 248 w 1394"/>
                  <a:gd name="T3" fmla="*/ 0 h 1247"/>
                  <a:gd name="T4" fmla="*/ 0 w 1394"/>
                  <a:gd name="T5" fmla="*/ 247 h 1247"/>
                  <a:gd name="T6" fmla="*/ 0 w 1394"/>
                  <a:gd name="T7" fmla="*/ 831 h 1247"/>
                  <a:gd name="T8" fmla="*/ 0 w 1394"/>
                  <a:gd name="T9" fmla="*/ 900 h 1247"/>
                  <a:gd name="T10" fmla="*/ 0 w 1394"/>
                  <a:gd name="T11" fmla="*/ 1079 h 1247"/>
                  <a:gd name="T12" fmla="*/ 697 w 1394"/>
                  <a:gd name="T13" fmla="*/ 1247 h 1247"/>
                  <a:gd name="T14" fmla="*/ 1394 w 1394"/>
                  <a:gd name="T15" fmla="*/ 1079 h 1247"/>
                  <a:gd name="T16" fmla="*/ 1394 w 1394"/>
                  <a:gd name="T17" fmla="*/ 900 h 1247"/>
                  <a:gd name="T18" fmla="*/ 1394 w 1394"/>
                  <a:gd name="T19" fmla="*/ 831 h 1247"/>
                  <a:gd name="T20" fmla="*/ 1394 w 1394"/>
                  <a:gd name="T21" fmla="*/ 247 h 1247"/>
                  <a:gd name="T22" fmla="*/ 1147 w 1394"/>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4"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09" y="1186"/>
                      <a:pt x="446" y="1247"/>
                      <a:pt x="697" y="1247"/>
                    </a:cubicBezTo>
                    <a:cubicBezTo>
                      <a:pt x="949" y="1247"/>
                      <a:pt x="1185" y="1186"/>
                      <a:pt x="1394" y="1079"/>
                    </a:cubicBezTo>
                    <a:cubicBezTo>
                      <a:pt x="1394" y="900"/>
                      <a:pt x="1394" y="900"/>
                      <a:pt x="1394" y="900"/>
                    </a:cubicBezTo>
                    <a:cubicBezTo>
                      <a:pt x="1394" y="831"/>
                      <a:pt x="1394" y="831"/>
                      <a:pt x="1394" y="831"/>
                    </a:cubicBezTo>
                    <a:cubicBezTo>
                      <a:pt x="1394" y="247"/>
                      <a:pt x="1394" y="247"/>
                      <a:pt x="1394" y="247"/>
                    </a:cubicBezTo>
                    <a:cubicBezTo>
                      <a:pt x="1394" y="110"/>
                      <a:pt x="1284" y="0"/>
                      <a:pt x="1147" y="0"/>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7" name="Freeform 49">
                <a:extLst>
                  <a:ext uri="{FF2B5EF4-FFF2-40B4-BE49-F238E27FC236}">
                    <a16:creationId xmlns:a16="http://schemas.microsoft.com/office/drawing/2014/main" id="{8B0B56CD-BEB5-4C5D-8B3A-90AC1D524164}"/>
                  </a:ext>
                </a:extLst>
              </p:cNvPr>
              <p:cNvSpPr>
                <a:spLocks/>
              </p:cNvSpPr>
              <p:nvPr/>
            </p:nvSpPr>
            <p:spPr bwMode="auto">
              <a:xfrm>
                <a:off x="37579300" y="-2719388"/>
                <a:ext cx="5229225" cy="1303338"/>
              </a:xfrm>
              <a:custGeom>
                <a:avLst/>
                <a:gdLst>
                  <a:gd name="T0" fmla="*/ 0 w 1394"/>
                  <a:gd name="T1" fmla="*/ 0 h 347"/>
                  <a:gd name="T2" fmla="*/ 0 w 1394"/>
                  <a:gd name="T3" fmla="*/ 179 h 347"/>
                  <a:gd name="T4" fmla="*/ 697 w 1394"/>
                  <a:gd name="T5" fmla="*/ 347 h 347"/>
                  <a:gd name="T6" fmla="*/ 1394 w 1394"/>
                  <a:gd name="T7" fmla="*/ 179 h 347"/>
                  <a:gd name="T8" fmla="*/ 1394 w 1394"/>
                  <a:gd name="T9" fmla="*/ 0 h 347"/>
                  <a:gd name="T10" fmla="*/ 697 w 1394"/>
                  <a:gd name="T11" fmla="*/ 102 h 347"/>
                  <a:gd name="T12" fmla="*/ 0 w 1394"/>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4" h="347">
                    <a:moveTo>
                      <a:pt x="0" y="0"/>
                    </a:moveTo>
                    <a:cubicBezTo>
                      <a:pt x="0" y="179"/>
                      <a:pt x="0" y="179"/>
                      <a:pt x="0" y="179"/>
                    </a:cubicBezTo>
                    <a:cubicBezTo>
                      <a:pt x="209" y="286"/>
                      <a:pt x="446" y="347"/>
                      <a:pt x="697" y="347"/>
                    </a:cubicBezTo>
                    <a:cubicBezTo>
                      <a:pt x="949" y="347"/>
                      <a:pt x="1185" y="286"/>
                      <a:pt x="1394" y="179"/>
                    </a:cubicBezTo>
                    <a:cubicBezTo>
                      <a:pt x="1394" y="0"/>
                      <a:pt x="1394" y="0"/>
                      <a:pt x="1394" y="0"/>
                    </a:cubicBezTo>
                    <a:cubicBezTo>
                      <a:pt x="1185" y="65"/>
                      <a:pt x="949" y="102"/>
                      <a:pt x="697" y="102"/>
                    </a:cubicBezTo>
                    <a:cubicBezTo>
                      <a:pt x="446" y="102"/>
                      <a:pt x="209" y="65"/>
                      <a:pt x="0" y="0"/>
                    </a:cubicBezTo>
                    <a:close/>
                  </a:path>
                </a:pathLst>
              </a:custGeom>
              <a:solidFill>
                <a:srgbClr val="179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8" name="Freeform 50">
                <a:extLst>
                  <a:ext uri="{FF2B5EF4-FFF2-40B4-BE49-F238E27FC236}">
                    <a16:creationId xmlns:a16="http://schemas.microsoft.com/office/drawing/2014/main" id="{0AF35124-AC72-4113-8950-FA3E58B7DCD5}"/>
                  </a:ext>
                </a:extLst>
              </p:cNvPr>
              <p:cNvSpPr>
                <a:spLocks/>
              </p:cNvSpPr>
              <p:nvPr/>
            </p:nvSpPr>
            <p:spPr bwMode="auto">
              <a:xfrm>
                <a:off x="38496875" y="-10215563"/>
                <a:ext cx="3392488" cy="3395663"/>
              </a:xfrm>
              <a:custGeom>
                <a:avLst/>
                <a:gdLst>
                  <a:gd name="T0" fmla="*/ 772 w 904"/>
                  <a:gd name="T1" fmla="*/ 133 h 905"/>
                  <a:gd name="T2" fmla="*/ 452 w 904"/>
                  <a:gd name="T3" fmla="*/ 0 h 905"/>
                  <a:gd name="T4" fmla="*/ 0 w 904"/>
                  <a:gd name="T5" fmla="*/ 453 h 905"/>
                  <a:gd name="T6" fmla="*/ 133 w 904"/>
                  <a:gd name="T7" fmla="*/ 772 h 905"/>
                  <a:gd name="T8" fmla="*/ 452 w 904"/>
                  <a:gd name="T9" fmla="*/ 905 h 905"/>
                  <a:gd name="T10" fmla="*/ 904 w 904"/>
                  <a:gd name="T11" fmla="*/ 453 h 905"/>
                  <a:gd name="T12" fmla="*/ 772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2" y="133"/>
                    </a:moveTo>
                    <a:cubicBezTo>
                      <a:pt x="690" y="51"/>
                      <a:pt x="577" y="0"/>
                      <a:pt x="452" y="0"/>
                    </a:cubicBezTo>
                    <a:cubicBezTo>
                      <a:pt x="203" y="0"/>
                      <a:pt x="0" y="203"/>
                      <a:pt x="0" y="453"/>
                    </a:cubicBezTo>
                    <a:cubicBezTo>
                      <a:pt x="0" y="577"/>
                      <a:pt x="51" y="690"/>
                      <a:pt x="133" y="772"/>
                    </a:cubicBezTo>
                    <a:cubicBezTo>
                      <a:pt x="215" y="854"/>
                      <a:pt x="328" y="905"/>
                      <a:pt x="452" y="905"/>
                    </a:cubicBezTo>
                    <a:cubicBezTo>
                      <a:pt x="702" y="905"/>
                      <a:pt x="904" y="702"/>
                      <a:pt x="904" y="453"/>
                    </a:cubicBezTo>
                    <a:cubicBezTo>
                      <a:pt x="904" y="328"/>
                      <a:pt x="854" y="215"/>
                      <a:pt x="772" y="133"/>
                    </a:cubicBezTo>
                    <a:close/>
                  </a:path>
                </a:pathLst>
              </a:custGeom>
              <a:solidFill>
                <a:srgbClr val="4BA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89" name="Freeform 51">
                <a:extLst>
                  <a:ext uri="{FF2B5EF4-FFF2-40B4-BE49-F238E27FC236}">
                    <a16:creationId xmlns:a16="http://schemas.microsoft.com/office/drawing/2014/main" id="{3949D062-4612-4458-A299-88544A0ADA60}"/>
                  </a:ext>
                </a:extLst>
              </p:cNvPr>
              <p:cNvSpPr>
                <a:spLocks/>
              </p:cNvSpPr>
              <p:nvPr/>
            </p:nvSpPr>
            <p:spPr bwMode="auto">
              <a:xfrm>
                <a:off x="38496875" y="-10215563"/>
                <a:ext cx="2897188" cy="2897188"/>
              </a:xfrm>
              <a:custGeom>
                <a:avLst/>
                <a:gdLst>
                  <a:gd name="T0" fmla="*/ 452 w 772"/>
                  <a:gd name="T1" fmla="*/ 0 h 772"/>
                  <a:gd name="T2" fmla="*/ 0 w 772"/>
                  <a:gd name="T3" fmla="*/ 453 h 772"/>
                  <a:gd name="T4" fmla="*/ 133 w 772"/>
                  <a:gd name="T5" fmla="*/ 772 h 772"/>
                  <a:gd name="T6" fmla="*/ 772 w 772"/>
                  <a:gd name="T7" fmla="*/ 133 h 772"/>
                  <a:gd name="T8" fmla="*/ 452 w 772"/>
                  <a:gd name="T9" fmla="*/ 0 h 772"/>
                </a:gdLst>
                <a:ahLst/>
                <a:cxnLst>
                  <a:cxn ang="0">
                    <a:pos x="T0" y="T1"/>
                  </a:cxn>
                  <a:cxn ang="0">
                    <a:pos x="T2" y="T3"/>
                  </a:cxn>
                  <a:cxn ang="0">
                    <a:pos x="T4" y="T5"/>
                  </a:cxn>
                  <a:cxn ang="0">
                    <a:pos x="T6" y="T7"/>
                  </a:cxn>
                  <a:cxn ang="0">
                    <a:pos x="T8" y="T9"/>
                  </a:cxn>
                </a:cxnLst>
                <a:rect l="0" t="0" r="r" b="b"/>
                <a:pathLst>
                  <a:path w="772" h="772">
                    <a:moveTo>
                      <a:pt x="452" y="0"/>
                    </a:moveTo>
                    <a:cubicBezTo>
                      <a:pt x="203" y="0"/>
                      <a:pt x="0" y="203"/>
                      <a:pt x="0" y="453"/>
                    </a:cubicBezTo>
                    <a:cubicBezTo>
                      <a:pt x="0" y="577"/>
                      <a:pt x="51" y="690"/>
                      <a:pt x="133" y="772"/>
                    </a:cubicBezTo>
                    <a:cubicBezTo>
                      <a:pt x="772" y="133"/>
                      <a:pt x="772" y="133"/>
                      <a:pt x="772" y="133"/>
                    </a:cubicBezTo>
                    <a:cubicBezTo>
                      <a:pt x="690" y="51"/>
                      <a:pt x="577" y="0"/>
                      <a:pt x="452" y="0"/>
                    </a:cubicBezTo>
                    <a:close/>
                  </a:path>
                </a:pathLst>
              </a:custGeom>
              <a:solidFill>
                <a:srgbClr val="60B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0" name="Oval 52">
                <a:extLst>
                  <a:ext uri="{FF2B5EF4-FFF2-40B4-BE49-F238E27FC236}">
                    <a16:creationId xmlns:a16="http://schemas.microsoft.com/office/drawing/2014/main" id="{2399E638-37CA-45A3-96B6-906C1933CB7F}"/>
                  </a:ext>
                </a:extLst>
              </p:cNvPr>
              <p:cNvSpPr>
                <a:spLocks noChangeArrowheads="1"/>
              </p:cNvSpPr>
              <p:nvPr/>
            </p:nvSpPr>
            <p:spPr bwMode="auto">
              <a:xfrm>
                <a:off x="21532850" y="-12882563"/>
                <a:ext cx="11461750" cy="11466513"/>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 name="Freeform 53">
                <a:extLst>
                  <a:ext uri="{FF2B5EF4-FFF2-40B4-BE49-F238E27FC236}">
                    <a16:creationId xmlns:a16="http://schemas.microsoft.com/office/drawing/2014/main" id="{95D74905-5D3F-4BEC-B4DF-22C95CDC8B3B}"/>
                  </a:ext>
                </a:extLst>
              </p:cNvPr>
              <p:cNvSpPr>
                <a:spLocks/>
              </p:cNvSpPr>
              <p:nvPr/>
            </p:nvSpPr>
            <p:spPr bwMode="auto">
              <a:xfrm>
                <a:off x="24647525" y="-6096000"/>
                <a:ext cx="5232400" cy="4679950"/>
              </a:xfrm>
              <a:custGeom>
                <a:avLst/>
                <a:gdLst>
                  <a:gd name="T0" fmla="*/ 1147 w 1395"/>
                  <a:gd name="T1" fmla="*/ 0 h 1247"/>
                  <a:gd name="T2" fmla="*/ 248 w 1395"/>
                  <a:gd name="T3" fmla="*/ 0 h 1247"/>
                  <a:gd name="T4" fmla="*/ 0 w 1395"/>
                  <a:gd name="T5" fmla="*/ 247 h 1247"/>
                  <a:gd name="T6" fmla="*/ 0 w 1395"/>
                  <a:gd name="T7" fmla="*/ 831 h 1247"/>
                  <a:gd name="T8" fmla="*/ 0 w 1395"/>
                  <a:gd name="T9" fmla="*/ 900 h 1247"/>
                  <a:gd name="T10" fmla="*/ 0 w 1395"/>
                  <a:gd name="T11" fmla="*/ 1079 h 1247"/>
                  <a:gd name="T12" fmla="*/ 698 w 1395"/>
                  <a:gd name="T13" fmla="*/ 1247 h 1247"/>
                  <a:gd name="T14" fmla="*/ 1395 w 1395"/>
                  <a:gd name="T15" fmla="*/ 1079 h 1247"/>
                  <a:gd name="T16" fmla="*/ 1395 w 1395"/>
                  <a:gd name="T17" fmla="*/ 900 h 1247"/>
                  <a:gd name="T18" fmla="*/ 1395 w 1395"/>
                  <a:gd name="T19" fmla="*/ 831 h 1247"/>
                  <a:gd name="T20" fmla="*/ 1395 w 1395"/>
                  <a:gd name="T21" fmla="*/ 247 h 1247"/>
                  <a:gd name="T22" fmla="*/ 1147 w 1395"/>
                  <a:gd name="T23" fmla="*/ 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5" h="1247">
                    <a:moveTo>
                      <a:pt x="1147" y="0"/>
                    </a:moveTo>
                    <a:cubicBezTo>
                      <a:pt x="248" y="0"/>
                      <a:pt x="248" y="0"/>
                      <a:pt x="248" y="0"/>
                    </a:cubicBezTo>
                    <a:cubicBezTo>
                      <a:pt x="111" y="0"/>
                      <a:pt x="0" y="110"/>
                      <a:pt x="0" y="247"/>
                    </a:cubicBezTo>
                    <a:cubicBezTo>
                      <a:pt x="0" y="831"/>
                      <a:pt x="0" y="831"/>
                      <a:pt x="0" y="831"/>
                    </a:cubicBezTo>
                    <a:cubicBezTo>
                      <a:pt x="0" y="900"/>
                      <a:pt x="0" y="900"/>
                      <a:pt x="0" y="900"/>
                    </a:cubicBezTo>
                    <a:cubicBezTo>
                      <a:pt x="0" y="1079"/>
                      <a:pt x="0" y="1079"/>
                      <a:pt x="0" y="1079"/>
                    </a:cubicBezTo>
                    <a:cubicBezTo>
                      <a:pt x="210" y="1186"/>
                      <a:pt x="446" y="1247"/>
                      <a:pt x="698" y="1247"/>
                    </a:cubicBezTo>
                    <a:cubicBezTo>
                      <a:pt x="949" y="1247"/>
                      <a:pt x="1186" y="1186"/>
                      <a:pt x="1395" y="1079"/>
                    </a:cubicBezTo>
                    <a:cubicBezTo>
                      <a:pt x="1395" y="900"/>
                      <a:pt x="1395" y="900"/>
                      <a:pt x="1395" y="900"/>
                    </a:cubicBezTo>
                    <a:cubicBezTo>
                      <a:pt x="1395" y="831"/>
                      <a:pt x="1395" y="831"/>
                      <a:pt x="1395" y="831"/>
                    </a:cubicBezTo>
                    <a:cubicBezTo>
                      <a:pt x="1395" y="247"/>
                      <a:pt x="1395" y="247"/>
                      <a:pt x="1395" y="247"/>
                    </a:cubicBezTo>
                    <a:cubicBezTo>
                      <a:pt x="1395" y="110"/>
                      <a:pt x="1284" y="0"/>
                      <a:pt x="1147" y="0"/>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2" name="Freeform 54">
                <a:extLst>
                  <a:ext uri="{FF2B5EF4-FFF2-40B4-BE49-F238E27FC236}">
                    <a16:creationId xmlns:a16="http://schemas.microsoft.com/office/drawing/2014/main" id="{B7BF7874-C963-4064-8366-024A1F3B6C37}"/>
                  </a:ext>
                </a:extLst>
              </p:cNvPr>
              <p:cNvSpPr>
                <a:spLocks/>
              </p:cNvSpPr>
              <p:nvPr/>
            </p:nvSpPr>
            <p:spPr bwMode="auto">
              <a:xfrm>
                <a:off x="24647525" y="-2719388"/>
                <a:ext cx="5232400" cy="1303338"/>
              </a:xfrm>
              <a:custGeom>
                <a:avLst/>
                <a:gdLst>
                  <a:gd name="T0" fmla="*/ 0 w 1395"/>
                  <a:gd name="T1" fmla="*/ 0 h 347"/>
                  <a:gd name="T2" fmla="*/ 0 w 1395"/>
                  <a:gd name="T3" fmla="*/ 179 h 347"/>
                  <a:gd name="T4" fmla="*/ 698 w 1395"/>
                  <a:gd name="T5" fmla="*/ 347 h 347"/>
                  <a:gd name="T6" fmla="*/ 1395 w 1395"/>
                  <a:gd name="T7" fmla="*/ 179 h 347"/>
                  <a:gd name="T8" fmla="*/ 1395 w 1395"/>
                  <a:gd name="T9" fmla="*/ 0 h 347"/>
                  <a:gd name="T10" fmla="*/ 698 w 1395"/>
                  <a:gd name="T11" fmla="*/ 102 h 347"/>
                  <a:gd name="T12" fmla="*/ 0 w 1395"/>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395" h="347">
                    <a:moveTo>
                      <a:pt x="0" y="0"/>
                    </a:moveTo>
                    <a:cubicBezTo>
                      <a:pt x="0" y="179"/>
                      <a:pt x="0" y="179"/>
                      <a:pt x="0" y="179"/>
                    </a:cubicBezTo>
                    <a:cubicBezTo>
                      <a:pt x="210" y="286"/>
                      <a:pt x="446" y="347"/>
                      <a:pt x="698" y="347"/>
                    </a:cubicBezTo>
                    <a:cubicBezTo>
                      <a:pt x="949" y="347"/>
                      <a:pt x="1186" y="286"/>
                      <a:pt x="1395" y="179"/>
                    </a:cubicBezTo>
                    <a:cubicBezTo>
                      <a:pt x="1395" y="0"/>
                      <a:pt x="1395" y="0"/>
                      <a:pt x="1395" y="0"/>
                    </a:cubicBezTo>
                    <a:cubicBezTo>
                      <a:pt x="1186" y="65"/>
                      <a:pt x="949" y="102"/>
                      <a:pt x="698" y="102"/>
                    </a:cubicBezTo>
                    <a:cubicBezTo>
                      <a:pt x="446" y="102"/>
                      <a:pt x="210" y="65"/>
                      <a:pt x="0" y="0"/>
                    </a:cubicBezTo>
                    <a:close/>
                  </a:path>
                </a:pathLst>
              </a:custGeom>
              <a:solidFill>
                <a:srgbClr val="134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3" name="Freeform 55">
                <a:extLst>
                  <a:ext uri="{FF2B5EF4-FFF2-40B4-BE49-F238E27FC236}">
                    <a16:creationId xmlns:a16="http://schemas.microsoft.com/office/drawing/2014/main" id="{B8DE9C63-87D1-499E-81F5-5BBC0757A1AD}"/>
                  </a:ext>
                </a:extLst>
              </p:cNvPr>
              <p:cNvSpPr>
                <a:spLocks/>
              </p:cNvSpPr>
              <p:nvPr/>
            </p:nvSpPr>
            <p:spPr bwMode="auto">
              <a:xfrm>
                <a:off x="25569863" y="-10215563"/>
                <a:ext cx="3390900" cy="3395663"/>
              </a:xfrm>
              <a:custGeom>
                <a:avLst/>
                <a:gdLst>
                  <a:gd name="T0" fmla="*/ 771 w 904"/>
                  <a:gd name="T1" fmla="*/ 133 h 905"/>
                  <a:gd name="T2" fmla="*/ 452 w 904"/>
                  <a:gd name="T3" fmla="*/ 0 h 905"/>
                  <a:gd name="T4" fmla="*/ 0 w 904"/>
                  <a:gd name="T5" fmla="*/ 453 h 905"/>
                  <a:gd name="T6" fmla="*/ 132 w 904"/>
                  <a:gd name="T7" fmla="*/ 772 h 905"/>
                  <a:gd name="T8" fmla="*/ 452 w 904"/>
                  <a:gd name="T9" fmla="*/ 905 h 905"/>
                  <a:gd name="T10" fmla="*/ 904 w 904"/>
                  <a:gd name="T11" fmla="*/ 453 h 905"/>
                  <a:gd name="T12" fmla="*/ 771 w 904"/>
                  <a:gd name="T13" fmla="*/ 133 h 905"/>
                </a:gdLst>
                <a:ahLst/>
                <a:cxnLst>
                  <a:cxn ang="0">
                    <a:pos x="T0" y="T1"/>
                  </a:cxn>
                  <a:cxn ang="0">
                    <a:pos x="T2" y="T3"/>
                  </a:cxn>
                  <a:cxn ang="0">
                    <a:pos x="T4" y="T5"/>
                  </a:cxn>
                  <a:cxn ang="0">
                    <a:pos x="T6" y="T7"/>
                  </a:cxn>
                  <a:cxn ang="0">
                    <a:pos x="T8" y="T9"/>
                  </a:cxn>
                  <a:cxn ang="0">
                    <a:pos x="T10" y="T11"/>
                  </a:cxn>
                  <a:cxn ang="0">
                    <a:pos x="T12" y="T13"/>
                  </a:cxn>
                </a:cxnLst>
                <a:rect l="0" t="0" r="r" b="b"/>
                <a:pathLst>
                  <a:path w="904" h="905">
                    <a:moveTo>
                      <a:pt x="771" y="133"/>
                    </a:moveTo>
                    <a:cubicBezTo>
                      <a:pt x="689" y="51"/>
                      <a:pt x="576" y="0"/>
                      <a:pt x="452" y="0"/>
                    </a:cubicBezTo>
                    <a:cubicBezTo>
                      <a:pt x="202" y="0"/>
                      <a:pt x="0" y="203"/>
                      <a:pt x="0" y="453"/>
                    </a:cubicBezTo>
                    <a:cubicBezTo>
                      <a:pt x="0" y="577"/>
                      <a:pt x="50" y="690"/>
                      <a:pt x="132" y="772"/>
                    </a:cubicBezTo>
                    <a:cubicBezTo>
                      <a:pt x="214" y="854"/>
                      <a:pt x="327" y="905"/>
                      <a:pt x="452" y="905"/>
                    </a:cubicBezTo>
                    <a:cubicBezTo>
                      <a:pt x="701" y="905"/>
                      <a:pt x="904" y="702"/>
                      <a:pt x="904" y="453"/>
                    </a:cubicBezTo>
                    <a:cubicBezTo>
                      <a:pt x="904" y="328"/>
                      <a:pt x="853" y="215"/>
                      <a:pt x="771" y="133"/>
                    </a:cubicBezTo>
                    <a:close/>
                  </a:path>
                </a:pathLst>
              </a:custGeom>
              <a:solidFill>
                <a:srgbClr val="196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4" name="Freeform 56">
                <a:extLst>
                  <a:ext uri="{FF2B5EF4-FFF2-40B4-BE49-F238E27FC236}">
                    <a16:creationId xmlns:a16="http://schemas.microsoft.com/office/drawing/2014/main" id="{04D7C236-E45B-4BD4-B362-4CEF6D8CC41A}"/>
                  </a:ext>
                </a:extLst>
              </p:cNvPr>
              <p:cNvSpPr>
                <a:spLocks/>
              </p:cNvSpPr>
              <p:nvPr/>
            </p:nvSpPr>
            <p:spPr bwMode="auto">
              <a:xfrm>
                <a:off x="25569863" y="-10215563"/>
                <a:ext cx="2892425" cy="2897188"/>
              </a:xfrm>
              <a:custGeom>
                <a:avLst/>
                <a:gdLst>
                  <a:gd name="T0" fmla="*/ 452 w 771"/>
                  <a:gd name="T1" fmla="*/ 0 h 772"/>
                  <a:gd name="T2" fmla="*/ 0 w 771"/>
                  <a:gd name="T3" fmla="*/ 453 h 772"/>
                  <a:gd name="T4" fmla="*/ 132 w 771"/>
                  <a:gd name="T5" fmla="*/ 772 h 772"/>
                  <a:gd name="T6" fmla="*/ 771 w 771"/>
                  <a:gd name="T7" fmla="*/ 133 h 772"/>
                  <a:gd name="T8" fmla="*/ 452 w 771"/>
                  <a:gd name="T9" fmla="*/ 0 h 772"/>
                </a:gdLst>
                <a:ahLst/>
                <a:cxnLst>
                  <a:cxn ang="0">
                    <a:pos x="T0" y="T1"/>
                  </a:cxn>
                  <a:cxn ang="0">
                    <a:pos x="T2" y="T3"/>
                  </a:cxn>
                  <a:cxn ang="0">
                    <a:pos x="T4" y="T5"/>
                  </a:cxn>
                  <a:cxn ang="0">
                    <a:pos x="T6" y="T7"/>
                  </a:cxn>
                  <a:cxn ang="0">
                    <a:pos x="T8" y="T9"/>
                  </a:cxn>
                </a:cxnLst>
                <a:rect l="0" t="0" r="r" b="b"/>
                <a:pathLst>
                  <a:path w="771" h="772">
                    <a:moveTo>
                      <a:pt x="452" y="0"/>
                    </a:moveTo>
                    <a:cubicBezTo>
                      <a:pt x="202" y="0"/>
                      <a:pt x="0" y="203"/>
                      <a:pt x="0" y="453"/>
                    </a:cubicBezTo>
                    <a:cubicBezTo>
                      <a:pt x="0" y="577"/>
                      <a:pt x="50" y="690"/>
                      <a:pt x="132" y="772"/>
                    </a:cubicBezTo>
                    <a:cubicBezTo>
                      <a:pt x="771" y="133"/>
                      <a:pt x="771" y="133"/>
                      <a:pt x="771" y="133"/>
                    </a:cubicBezTo>
                    <a:cubicBezTo>
                      <a:pt x="689" y="51"/>
                      <a:pt x="576" y="0"/>
                      <a:pt x="452" y="0"/>
                    </a:cubicBezTo>
                    <a:close/>
                  </a:path>
                </a:pathLst>
              </a:custGeom>
              <a:solidFill>
                <a:srgbClr val="207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cxnSp>
        <p:nvCxnSpPr>
          <p:cNvPr id="210" name="Straight Arrow Connector 209">
            <a:extLst>
              <a:ext uri="{FF2B5EF4-FFF2-40B4-BE49-F238E27FC236}">
                <a16:creationId xmlns:a16="http://schemas.microsoft.com/office/drawing/2014/main" id="{D6EE03F1-66E0-4E4C-85C6-645D819D4C4C}"/>
              </a:ext>
            </a:extLst>
          </p:cNvPr>
          <p:cNvCxnSpPr>
            <a:cxnSpLocks/>
          </p:cNvCxnSpPr>
          <p:nvPr/>
        </p:nvCxnSpPr>
        <p:spPr>
          <a:xfrm>
            <a:off x="4310399" y="3236604"/>
            <a:ext cx="1898328" cy="584292"/>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211" name="Straight Arrow Connector 210">
            <a:extLst>
              <a:ext uri="{FF2B5EF4-FFF2-40B4-BE49-F238E27FC236}">
                <a16:creationId xmlns:a16="http://schemas.microsoft.com/office/drawing/2014/main" id="{20B75306-5D3B-465F-B74C-FD558D200104}"/>
              </a:ext>
            </a:extLst>
          </p:cNvPr>
          <p:cNvCxnSpPr>
            <a:cxnSpLocks/>
          </p:cNvCxnSpPr>
          <p:nvPr/>
        </p:nvCxnSpPr>
        <p:spPr>
          <a:xfrm>
            <a:off x="4318450" y="2925317"/>
            <a:ext cx="1886772"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212" name="Straight Arrow Connector 211">
            <a:extLst>
              <a:ext uri="{FF2B5EF4-FFF2-40B4-BE49-F238E27FC236}">
                <a16:creationId xmlns:a16="http://schemas.microsoft.com/office/drawing/2014/main" id="{DB1BF231-206B-49B1-860D-D2066F2C10DC}"/>
              </a:ext>
            </a:extLst>
          </p:cNvPr>
          <p:cNvCxnSpPr>
            <a:cxnSpLocks/>
          </p:cNvCxnSpPr>
          <p:nvPr/>
        </p:nvCxnSpPr>
        <p:spPr>
          <a:xfrm>
            <a:off x="4310399" y="3039409"/>
            <a:ext cx="1898328" cy="247963"/>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213" name="Straight Arrow Connector 212">
            <a:extLst>
              <a:ext uri="{FF2B5EF4-FFF2-40B4-BE49-F238E27FC236}">
                <a16:creationId xmlns:a16="http://schemas.microsoft.com/office/drawing/2014/main" id="{E0A7B8FC-C4D7-47DC-8EBC-B4879C23D194}"/>
              </a:ext>
            </a:extLst>
          </p:cNvPr>
          <p:cNvCxnSpPr>
            <a:cxnSpLocks/>
          </p:cNvCxnSpPr>
          <p:nvPr/>
        </p:nvCxnSpPr>
        <p:spPr>
          <a:xfrm>
            <a:off x="1513768" y="2773831"/>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4" name="Straight Arrow Connector 213">
            <a:extLst>
              <a:ext uri="{FF2B5EF4-FFF2-40B4-BE49-F238E27FC236}">
                <a16:creationId xmlns:a16="http://schemas.microsoft.com/office/drawing/2014/main" id="{539A7411-3DEF-462B-950B-E744C9C92D0D}"/>
              </a:ext>
            </a:extLst>
          </p:cNvPr>
          <p:cNvCxnSpPr>
            <a:cxnSpLocks/>
          </p:cNvCxnSpPr>
          <p:nvPr/>
        </p:nvCxnSpPr>
        <p:spPr>
          <a:xfrm>
            <a:off x="1513768" y="2661290"/>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5" name="Straight Arrow Connector 214">
            <a:extLst>
              <a:ext uri="{FF2B5EF4-FFF2-40B4-BE49-F238E27FC236}">
                <a16:creationId xmlns:a16="http://schemas.microsoft.com/office/drawing/2014/main" id="{1E51EA4C-CB08-4D33-B75E-DF1666880E5B}"/>
              </a:ext>
            </a:extLst>
          </p:cNvPr>
          <p:cNvCxnSpPr>
            <a:cxnSpLocks/>
          </p:cNvCxnSpPr>
          <p:nvPr/>
        </p:nvCxnSpPr>
        <p:spPr>
          <a:xfrm>
            <a:off x="1511261" y="2995826"/>
            <a:ext cx="1715333"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traight Arrow Connector 215">
            <a:extLst>
              <a:ext uri="{FF2B5EF4-FFF2-40B4-BE49-F238E27FC236}">
                <a16:creationId xmlns:a16="http://schemas.microsoft.com/office/drawing/2014/main" id="{DE0CBAA1-4B68-4BE5-8715-C44D59F1B688}"/>
              </a:ext>
            </a:extLst>
          </p:cNvPr>
          <p:cNvCxnSpPr>
            <a:cxnSpLocks/>
          </p:cNvCxnSpPr>
          <p:nvPr/>
        </p:nvCxnSpPr>
        <p:spPr>
          <a:xfrm>
            <a:off x="1513642" y="2883285"/>
            <a:ext cx="1710570"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7" name="Straight Arrow Connector 216">
            <a:extLst>
              <a:ext uri="{FF2B5EF4-FFF2-40B4-BE49-F238E27FC236}">
                <a16:creationId xmlns:a16="http://schemas.microsoft.com/office/drawing/2014/main" id="{8E04E8B0-F1A7-492C-8C67-22E1E5041EF0}"/>
              </a:ext>
            </a:extLst>
          </p:cNvPr>
          <p:cNvCxnSpPr>
            <a:cxnSpLocks/>
          </p:cNvCxnSpPr>
          <p:nvPr/>
        </p:nvCxnSpPr>
        <p:spPr>
          <a:xfrm>
            <a:off x="1508880" y="3221850"/>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8" name="Straight Arrow Connector 217">
            <a:extLst>
              <a:ext uri="{FF2B5EF4-FFF2-40B4-BE49-F238E27FC236}">
                <a16:creationId xmlns:a16="http://schemas.microsoft.com/office/drawing/2014/main" id="{0AA56A15-92D5-4873-AAF1-78A083B938C4}"/>
              </a:ext>
            </a:extLst>
          </p:cNvPr>
          <p:cNvCxnSpPr>
            <a:cxnSpLocks/>
          </p:cNvCxnSpPr>
          <p:nvPr/>
        </p:nvCxnSpPr>
        <p:spPr>
          <a:xfrm>
            <a:off x="1508880" y="3109309"/>
            <a:ext cx="1720095"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5" name="Straight Arrow Connector 224">
            <a:extLst>
              <a:ext uri="{FF2B5EF4-FFF2-40B4-BE49-F238E27FC236}">
                <a16:creationId xmlns:a16="http://schemas.microsoft.com/office/drawing/2014/main" id="{0F7C0418-6ECB-492C-B7EB-B6981B9EDE0E}"/>
              </a:ext>
            </a:extLst>
          </p:cNvPr>
          <p:cNvCxnSpPr>
            <a:cxnSpLocks/>
          </p:cNvCxnSpPr>
          <p:nvPr/>
        </p:nvCxnSpPr>
        <p:spPr>
          <a:xfrm>
            <a:off x="4316005" y="2813787"/>
            <a:ext cx="1886772" cy="0"/>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226" name="Straight Arrow Connector 225">
            <a:extLst>
              <a:ext uri="{FF2B5EF4-FFF2-40B4-BE49-F238E27FC236}">
                <a16:creationId xmlns:a16="http://schemas.microsoft.com/office/drawing/2014/main" id="{173CC736-CE12-479B-8CA6-4DE74BB248B5}"/>
              </a:ext>
            </a:extLst>
          </p:cNvPr>
          <p:cNvCxnSpPr>
            <a:cxnSpLocks/>
          </p:cNvCxnSpPr>
          <p:nvPr/>
        </p:nvCxnSpPr>
        <p:spPr>
          <a:xfrm>
            <a:off x="4306894" y="3139603"/>
            <a:ext cx="1876474" cy="274727"/>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227" name="Straight Arrow Connector 226">
            <a:extLst>
              <a:ext uri="{FF2B5EF4-FFF2-40B4-BE49-F238E27FC236}">
                <a16:creationId xmlns:a16="http://schemas.microsoft.com/office/drawing/2014/main" id="{AC0C04D5-7477-41C8-BD83-3AAE5951234D}"/>
              </a:ext>
            </a:extLst>
          </p:cNvPr>
          <p:cNvCxnSpPr>
            <a:cxnSpLocks/>
          </p:cNvCxnSpPr>
          <p:nvPr/>
        </p:nvCxnSpPr>
        <p:spPr>
          <a:xfrm>
            <a:off x="4281032" y="3349226"/>
            <a:ext cx="1898328" cy="584292"/>
          </a:xfrm>
          <a:prstGeom prst="straightConnector1">
            <a:avLst/>
          </a:prstGeom>
          <a:ln w="38100">
            <a:solidFill>
              <a:schemeClr val="accent2"/>
            </a:solidFill>
            <a:miter lim="800000"/>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B2D9566F-3D53-4684-BA30-ED8E5A10A002}"/>
              </a:ext>
            </a:extLst>
          </p:cNvPr>
          <p:cNvGrpSpPr>
            <a:grpSpLocks noChangeAspect="1"/>
          </p:cNvGrpSpPr>
          <p:nvPr/>
        </p:nvGrpSpPr>
        <p:grpSpPr>
          <a:xfrm>
            <a:off x="3278819" y="3450262"/>
            <a:ext cx="271305" cy="269987"/>
            <a:chOff x="8380423" y="468351"/>
            <a:chExt cx="459431" cy="457200"/>
          </a:xfrm>
        </p:grpSpPr>
        <p:sp>
          <p:nvSpPr>
            <p:cNvPr id="101" name="Rectangle 100">
              <a:extLst>
                <a:ext uri="{FF2B5EF4-FFF2-40B4-BE49-F238E27FC236}">
                  <a16:creationId xmlns:a16="http://schemas.microsoft.com/office/drawing/2014/main" id="{B58E5650-30E6-48D6-8619-4C10CBCC5D1D}"/>
                </a:ext>
              </a:extLst>
            </p:cNvPr>
            <p:cNvSpPr>
              <a:spLocks noChangeAspect="1"/>
            </p:cNvSpPr>
            <p:nvPr/>
          </p:nvSpPr>
          <p:spPr>
            <a:xfrm>
              <a:off x="8380423" y="468351"/>
              <a:ext cx="457200" cy="457200"/>
            </a:xfrm>
            <a:prstGeom prst="rect">
              <a:avLst/>
            </a:prstGeom>
            <a:solidFill>
              <a:schemeClr val="bg1">
                <a:alpha val="80000"/>
              </a:schemeClr>
            </a:solid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Aft>
                  <a:spcPts val="600"/>
                </a:spcAft>
              </a:pPr>
              <a:endParaRPr lang="en-US" sz="1200" dirty="0">
                <a:solidFill>
                  <a:schemeClr val="bg1"/>
                </a:solidFill>
                <a:latin typeface="Calibri" panose="020F0502020204030204" pitchFamily="34" charset="0"/>
              </a:endParaRPr>
            </a:p>
          </p:txBody>
        </p:sp>
        <p:cxnSp>
          <p:nvCxnSpPr>
            <p:cNvPr id="102" name="Straight Connector 101">
              <a:extLst>
                <a:ext uri="{FF2B5EF4-FFF2-40B4-BE49-F238E27FC236}">
                  <a16:creationId xmlns:a16="http://schemas.microsoft.com/office/drawing/2014/main" id="{DB1190A7-D2E7-41E4-B49F-8FB69A5D3919}"/>
                </a:ext>
              </a:extLst>
            </p:cNvPr>
            <p:cNvCxnSpPr>
              <a:cxnSpLocks/>
            </p:cNvCxnSpPr>
            <p:nvPr/>
          </p:nvCxnSpPr>
          <p:spPr bwMode="gray">
            <a:xfrm>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85965A8-5F64-4973-A4D5-6F02CE041A83}"/>
                </a:ext>
              </a:extLst>
            </p:cNvPr>
            <p:cNvCxnSpPr>
              <a:cxnSpLocks/>
            </p:cNvCxnSpPr>
            <p:nvPr/>
          </p:nvCxnSpPr>
          <p:spPr bwMode="gray">
            <a:xfrm flipV="1">
              <a:off x="8382654" y="468351"/>
              <a:ext cx="457200" cy="457200"/>
            </a:xfrm>
            <a:prstGeom prst="line">
              <a:avLst/>
            </a:prstGeom>
            <a:ln w="28575">
              <a:solidFill>
                <a:srgbClr val="FF0000"/>
              </a:solidFill>
              <a:miter lim="800000"/>
              <a:tailEnd type="none"/>
            </a:ln>
          </p:spPr>
          <p:style>
            <a:lnRef idx="1">
              <a:schemeClr val="accent1"/>
            </a:lnRef>
            <a:fillRef idx="0">
              <a:schemeClr val="accent1"/>
            </a:fillRef>
            <a:effectRef idx="0">
              <a:schemeClr val="accent1"/>
            </a:effectRef>
            <a:fontRef idx="minor">
              <a:schemeClr val="tx1"/>
            </a:fontRef>
          </p:style>
        </p:cxnSp>
      </p:grpSp>
      <p:cxnSp>
        <p:nvCxnSpPr>
          <p:cNvPr id="104" name="Straight Arrow Connector 103">
            <a:extLst>
              <a:ext uri="{FF2B5EF4-FFF2-40B4-BE49-F238E27FC236}">
                <a16:creationId xmlns:a16="http://schemas.microsoft.com/office/drawing/2014/main" id="{1AD2B774-5175-48B0-AC49-1389AF9C7A99}"/>
              </a:ext>
            </a:extLst>
          </p:cNvPr>
          <p:cNvCxnSpPr>
            <a:cxnSpLocks/>
          </p:cNvCxnSpPr>
          <p:nvPr/>
        </p:nvCxnSpPr>
        <p:spPr>
          <a:xfrm>
            <a:off x="1508879" y="3650406"/>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4D5D0A28-FE00-473B-88E2-636B4B421870}"/>
              </a:ext>
            </a:extLst>
          </p:cNvPr>
          <p:cNvCxnSpPr>
            <a:cxnSpLocks/>
          </p:cNvCxnSpPr>
          <p:nvPr/>
        </p:nvCxnSpPr>
        <p:spPr>
          <a:xfrm>
            <a:off x="1508879" y="3537865"/>
            <a:ext cx="1710318" cy="0"/>
          </a:xfrm>
          <a:prstGeom prst="straightConnector1">
            <a:avLst/>
          </a:prstGeom>
          <a:ln w="38100">
            <a:solidFill>
              <a:schemeClr val="accent2"/>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3430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Lst>
</file>

<file path=ppt/tags/tag2.xml><?xml version="1.0" encoding="utf-8"?>
<p:tagLst xmlns:a="http://schemas.openxmlformats.org/drawingml/2006/main" xmlns:r="http://schemas.openxmlformats.org/officeDocument/2006/relationships" xmlns:p="http://schemas.openxmlformats.org/presentationml/2006/main">
  <p:tag name="USERHIDDEN" val="1"/>
</p:tagLst>
</file>

<file path=ppt/tags/tag3.xml><?xml version="1.0" encoding="utf-8"?>
<p:tagLst xmlns:a="http://schemas.openxmlformats.org/drawingml/2006/main" xmlns:r="http://schemas.openxmlformats.org/officeDocument/2006/relationships" xmlns:p="http://schemas.openxmlformats.org/presentationml/2006/main">
  <p:tag name="USERHIDDEN" val="1"/>
</p:tagLst>
</file>

<file path=ppt/theme/theme1.xml><?xml version="1.0" encoding="utf-8"?>
<a:theme xmlns:a="http://schemas.openxmlformats.org/drawingml/2006/main" name="VMware_white_16x9">
  <a:themeElements>
    <a:clrScheme name="Custom 8">
      <a:dk1>
        <a:srgbClr val="717074"/>
      </a:dk1>
      <a:lt1>
        <a:sysClr val="window" lastClr="FFFFFF"/>
      </a:lt1>
      <a:dk2>
        <a:srgbClr val="3F3F3F"/>
      </a:dk2>
      <a:lt2>
        <a:srgbClr val="F2F2F2"/>
      </a:lt2>
      <a:accent1>
        <a:srgbClr val="0095D3"/>
      </a:accent1>
      <a:accent2>
        <a:srgbClr val="003D79"/>
      </a:accent2>
      <a:accent3>
        <a:srgbClr val="006990"/>
      </a:accent3>
      <a:accent4>
        <a:srgbClr val="6DB33F"/>
      </a:accent4>
      <a:accent5>
        <a:srgbClr val="AADB1E"/>
      </a:accent5>
      <a:accent6>
        <a:srgbClr val="387C2C"/>
      </a:accent6>
      <a:hlink>
        <a:srgbClr val="006990"/>
      </a:hlink>
      <a:folHlink>
        <a:srgbClr val="006990"/>
      </a:folHlink>
    </a:clrScheme>
    <a:fontScheme name="Custom 19">
      <a:majorFont>
        <a:latin typeface="Metropolis Light"/>
        <a:ea typeface=""/>
        <a:cs typeface=""/>
      </a:majorFont>
      <a:minorFont>
        <a:latin typeface="Metropoli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Aft>
            <a:spcPts val="600"/>
          </a:spcAft>
          <a:defRPr sz="1200" smtClean="0">
            <a:solidFill>
              <a:schemeClr val="bg1"/>
            </a:solidFill>
          </a:defRPr>
        </a:defPPr>
      </a:lstStyle>
      <a:style>
        <a:lnRef idx="1">
          <a:schemeClr val="accent1"/>
        </a:lnRef>
        <a:fillRef idx="3">
          <a:schemeClr val="accent1"/>
        </a:fillRef>
        <a:effectRef idx="2">
          <a:schemeClr val="accent1"/>
        </a:effectRef>
        <a:fontRef idx="minor">
          <a:schemeClr val="lt1"/>
        </a:fontRef>
      </a:style>
    </a:spDef>
    <a:lnDef>
      <a:spPr bwMode="gray">
        <a:ln w="25400">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bodyPr wrap="none" lIns="0" tIns="0" rIns="0" bIns="0" rtlCol="0">
        <a:spAutoFit/>
      </a:bodyPr>
      <a:lstStyle>
        <a:defPPr algn="l">
          <a:spcAft>
            <a:spcPts val="600"/>
          </a:spcAft>
          <a:defRPr sz="1200" smtClean="0"/>
        </a:defPPr>
      </a:lstStyle>
    </a:txDef>
  </a:objectDefaults>
  <a:extraClrSchemeLst/>
  <a:custClrLst>
    <a:custClr name="Orange">
      <a:srgbClr val="F8981D"/>
    </a:custClr>
    <a:custClr name="Red">
      <a:srgbClr val="820024"/>
    </a:custClr>
    <a:custClr name="Baby Blue">
      <a:srgbClr val="89CBDF"/>
    </a:custClr>
  </a:custClrLst>
  <a:extLst>
    <a:ext uri="{05A4C25C-085E-4340-85A3-A5531E510DB2}">
      <thm15:themeFamily xmlns:thm15="http://schemas.microsoft.com/office/thememl/2012/main" name="VMWR_CorpTempRefresh_Light_07_21_hr.potx" id="{05DAF37D-AD21-46CA-8327-AA29D585B2C3}" vid="{AA349161-A6C3-488A-A8B7-7A2D5F49158C}"/>
    </a:ext>
  </a:extLst>
</a:theme>
</file>

<file path=ppt/theme/theme2.xml><?xml version="1.0" encoding="utf-8"?>
<a:theme xmlns:a="http://schemas.openxmlformats.org/drawingml/2006/main" name="Office Theme">
  <a:themeElements>
    <a:clrScheme name="VMware">
      <a:dk1>
        <a:srgbClr val="717074"/>
      </a:dk1>
      <a:lt1>
        <a:sysClr val="window" lastClr="FFFFFF"/>
      </a:lt1>
      <a:dk2>
        <a:srgbClr val="000000"/>
      </a:dk2>
      <a:lt2>
        <a:srgbClr val="C6C6C8"/>
      </a:lt2>
      <a:accent1>
        <a:srgbClr val="0095D3"/>
      </a:accent1>
      <a:accent2>
        <a:srgbClr val="89CBDF"/>
      </a:accent2>
      <a:accent3>
        <a:srgbClr val="006990"/>
      </a:accent3>
      <a:accent4>
        <a:srgbClr val="6DB33F"/>
      </a:accent4>
      <a:accent5>
        <a:srgbClr val="C2CD23"/>
      </a:accent5>
      <a:accent6>
        <a:srgbClr val="387C2C"/>
      </a:accent6>
      <a:hlink>
        <a:srgbClr val="0095D3"/>
      </a:hlink>
      <a:folHlink>
        <a:srgbClr val="89CBD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VMware">
      <a:dk1>
        <a:srgbClr val="717074"/>
      </a:dk1>
      <a:lt1>
        <a:sysClr val="window" lastClr="FFFFFF"/>
      </a:lt1>
      <a:dk2>
        <a:srgbClr val="000000"/>
      </a:dk2>
      <a:lt2>
        <a:srgbClr val="C6C6C8"/>
      </a:lt2>
      <a:accent1>
        <a:srgbClr val="0095D3"/>
      </a:accent1>
      <a:accent2>
        <a:srgbClr val="89CBDF"/>
      </a:accent2>
      <a:accent3>
        <a:srgbClr val="006990"/>
      </a:accent3>
      <a:accent4>
        <a:srgbClr val="6DB33F"/>
      </a:accent4>
      <a:accent5>
        <a:srgbClr val="C2CD23"/>
      </a:accent5>
      <a:accent6>
        <a:srgbClr val="387C2C"/>
      </a:accent6>
      <a:hlink>
        <a:srgbClr val="0095D3"/>
      </a:hlink>
      <a:folHlink>
        <a:srgbClr val="89CBD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574FCE7564CCB741B7A6959CCD25F839" ma:contentTypeVersion="8" ma:contentTypeDescription="Create a new document." ma:contentTypeScope="" ma:versionID="a1742d4de6d5a3b50cd0c0aeb71cf28e">
  <xsd:schema xmlns:xsd="http://www.w3.org/2001/XMLSchema" xmlns:xs="http://www.w3.org/2001/XMLSchema" xmlns:p="http://schemas.microsoft.com/office/2006/metadata/properties" xmlns:ns2="38e4f13d-54b3-4601-ae5b-3f60736340ab" xmlns:ns3="1fbc43ac-356d-4db5-b3b2-55f657e28f54" targetNamespace="http://schemas.microsoft.com/office/2006/metadata/properties" ma:root="true" ma:fieldsID="a0d24f12a5a32c06637e34904e863b83" ns2:_="" ns3:_="">
    <xsd:import namespace="38e4f13d-54b3-4601-ae5b-3f60736340ab"/>
    <xsd:import namespace="1fbc43ac-356d-4db5-b3b2-55f657e28f54"/>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3:SharedWithUsers" minOccurs="0"/>
                <xsd:element ref="ns2:MediaServiceLocation" minOccurs="0"/>
                <xsd:element ref="ns3:SharedWithDetails" minOccurs="0"/>
                <xsd:element ref="ns2: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8e4f13d-54b3-4601-ae5b-3f60736340ab" elementFormDefault="qualified">
    <xsd:import namespace="http://schemas.microsoft.com/office/2006/documentManagement/types"/>
    <xsd:import namespace="http://schemas.microsoft.com/office/infopath/2007/PartnerControls"/>
    <xsd:element name="MediaServiceMetadata" ma:index="8" nillable="true" ma:displayName="MediaServiceMetadata" ma:description="" ma:hidden="true" ma:internalName="MediaServiceMetadata" ma:readOnly="true">
      <xsd:simpleType>
        <xsd:restriction base="dms:Note"/>
      </xsd:simpleType>
    </xsd:element>
    <xsd:element name="MediaServiceFastMetadata" ma:index="9" nillable="true" ma:displayName="MediaServiceFastMetadata" ma:description="" ma:hidden="true" ma:internalName="MediaServiceFastMetadata" ma:readOnly="true">
      <xsd:simpleType>
        <xsd:restriction base="dms:Note"/>
      </xsd:simpleType>
    </xsd:element>
    <xsd:element name="MediaServiceDateTaken" ma:index="10" nillable="true" ma:displayName="MediaServiceDateTaken" ma:description="" ma:hidden="true" ma:internalName="MediaServiceDateTaken" ma:readOnly="true">
      <xsd:simpleType>
        <xsd:restriction base="dms:Text"/>
      </xsd:simpleType>
    </xsd:element>
    <xsd:element name="MediaServiceAutoTags" ma:index="11" nillable="true" ma:displayName="MediaServiceAutoTags" ma:description="" ma:internalName="MediaServiceAutoTags" ma:readOnly="true">
      <xsd:simpleType>
        <xsd:restriction base="dms:Text"/>
      </xsd:simpleType>
    </xsd:element>
    <xsd:element name="MediaServiceLocation" ma:index="13" nillable="true" ma:displayName="MediaServiceLocation" ma:description="" ma:internalName="MediaServiceLocation" ma:readOnly="true">
      <xsd:simpleType>
        <xsd:restriction base="dms:Text"/>
      </xsd:simpleType>
    </xsd:element>
    <xsd:element name="MediaServiceOCR" ma:index="15" nillable="true" ma:displayName="MediaServiceOCR"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1fbc43ac-356d-4db5-b3b2-55f657e28f54" elementFormDefault="qualified">
    <xsd:import namespace="http://schemas.microsoft.com/office/2006/documentManagement/types"/>
    <xsd:import namespace="http://schemas.microsoft.com/office/infopath/2007/PartnerControls"/>
    <xsd:element name="SharedWithUsers" ma:index="12"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description=""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BD4E16D-BF03-4BDC-A798-6EDD08990BC1}">
  <ds:schemaRefs>
    <ds:schemaRef ds:uri="http://purl.org/dc/terms/"/>
    <ds:schemaRef ds:uri="http://schemas.microsoft.com/office/infopath/2007/PartnerControls"/>
    <ds:schemaRef ds:uri="http://purl.org/dc/dcmitype/"/>
    <ds:schemaRef ds:uri="http://schemas.microsoft.com/office/2006/documentManagement/types"/>
    <ds:schemaRef ds:uri="http://purl.org/dc/elements/1.1/"/>
    <ds:schemaRef ds:uri="38e4f13d-54b3-4601-ae5b-3f60736340ab"/>
    <ds:schemaRef ds:uri="1fbc43ac-356d-4db5-b3b2-55f657e28f54"/>
    <ds:schemaRef ds:uri="http://schemas.microsoft.com/office/2006/metadata/properties"/>
    <ds:schemaRef ds:uri="http://www.w3.org/XML/1998/namespace"/>
    <ds:schemaRef ds:uri="http://schemas.openxmlformats.org/package/2006/metadata/core-properties"/>
  </ds:schemaRefs>
</ds:datastoreItem>
</file>

<file path=customXml/itemProps2.xml><?xml version="1.0" encoding="utf-8"?>
<ds:datastoreItem xmlns:ds="http://schemas.openxmlformats.org/officeDocument/2006/customXml" ds:itemID="{AA607759-1EC4-4D42-A44E-98A5BC7D9942}">
  <ds:schemaRefs>
    <ds:schemaRef ds:uri="http://schemas.microsoft.com/sharepoint/v3/contenttype/forms"/>
  </ds:schemaRefs>
</ds:datastoreItem>
</file>

<file path=customXml/itemProps3.xml><?xml version="1.0" encoding="utf-8"?>
<ds:datastoreItem xmlns:ds="http://schemas.openxmlformats.org/officeDocument/2006/customXml" ds:itemID="{33424814-1642-46C6-8D0F-0717855A966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8e4f13d-54b3-4601-ae5b-3f60736340ab"/>
    <ds:schemaRef ds:uri="1fbc43ac-356d-4db5-b3b2-55f657e28f54"/>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0</TotalTime>
  <Words>26962</Words>
  <Application>Microsoft Macintosh PowerPoint</Application>
  <PresentationFormat>Custom</PresentationFormat>
  <Paragraphs>4533</Paragraphs>
  <Slides>195</Slides>
  <Notes>114</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195</vt:i4>
      </vt:variant>
    </vt:vector>
  </HeadingPairs>
  <TitlesOfParts>
    <vt:vector size="206" baseType="lpstr">
      <vt:lpstr>Arial</vt:lpstr>
      <vt:lpstr>Calibri</vt:lpstr>
      <vt:lpstr>Camphor Std</vt:lpstr>
      <vt:lpstr>Courier</vt:lpstr>
      <vt:lpstr>Courier New</vt:lpstr>
      <vt:lpstr>Metropolis</vt:lpstr>
      <vt:lpstr>Metropolis Light</vt:lpstr>
      <vt:lpstr>Open Sans</vt:lpstr>
      <vt:lpstr>Symbol</vt:lpstr>
      <vt:lpstr>Verdana</vt:lpstr>
      <vt:lpstr>VMware_white_16x9</vt:lpstr>
      <vt:lpstr>PowerPoint Presentation</vt:lpstr>
      <vt:lpstr>PowerPoint Presentation</vt:lpstr>
      <vt:lpstr>PowerPoint Presentation</vt:lpstr>
      <vt:lpstr>PowerPoint Presentation</vt:lpstr>
      <vt:lpstr>Load Balancing Supported Topologies (1/2)</vt:lpstr>
      <vt:lpstr>Load Balancing Supported Topologies (2/2)</vt:lpstr>
      <vt:lpstr>Configuration Steps (1/3)</vt:lpstr>
      <vt:lpstr>Configuration Steps (2/3)</vt:lpstr>
      <vt:lpstr>Configuration Steps (3/3)</vt:lpstr>
      <vt:lpstr>IPv4 LB and IPv6 LB</vt:lpstr>
      <vt:lpstr>Load Balancer Deployment</vt:lpstr>
      <vt:lpstr>Load Balancer Deployment</vt:lpstr>
      <vt:lpstr>Load Balancer Deployment</vt:lpstr>
      <vt:lpstr>Miscellaneous</vt:lpstr>
      <vt:lpstr>Miscellaneous</vt:lpstr>
      <vt:lpstr>Miscellaneous</vt:lpstr>
      <vt:lpstr>Miscellaneous</vt:lpstr>
      <vt:lpstr>PowerPoint Presentation</vt:lpstr>
      <vt:lpstr>PowerPoint Presentation</vt:lpstr>
      <vt:lpstr>Type of Monitors (1/3)</vt:lpstr>
      <vt:lpstr>Type of Monitors (2/3)</vt:lpstr>
      <vt:lpstr>Type of Monitors (3/3)</vt:lpstr>
      <vt:lpstr>Active Monitor Configuration</vt:lpstr>
      <vt:lpstr>Active Monitor Configuration</vt:lpstr>
      <vt:lpstr>Active Monitor Configuration</vt:lpstr>
      <vt:lpstr>Active Monitor Configuration</vt:lpstr>
      <vt:lpstr>Active Monitor Configuration</vt:lpstr>
      <vt:lpstr>Active Monitor Configuration</vt:lpstr>
      <vt:lpstr>Active Monitor Configuration</vt:lpstr>
      <vt:lpstr>Active Monitor Configuration</vt:lpstr>
      <vt:lpstr>Passive Monitor Configuration</vt:lpstr>
      <vt:lpstr>PowerPoint Presentation</vt:lpstr>
      <vt:lpstr>PowerPoint Presentation</vt:lpstr>
      <vt:lpstr>Server Pool Packet Flow (1/2)</vt:lpstr>
      <vt:lpstr>Server Pool Packet Flow (2/2)</vt:lpstr>
      <vt:lpstr>Server Pool Configuration</vt:lpstr>
      <vt:lpstr>Server Pool Configuration</vt:lpstr>
      <vt:lpstr>Server Pool Configuration</vt:lpstr>
      <vt:lpstr>Server Pool Configuration</vt:lpstr>
      <vt:lpstr>Server Pool Configuration</vt:lpstr>
      <vt:lpstr>Server Pool Configuration</vt:lpstr>
      <vt:lpstr>Server Pool Configuration</vt:lpstr>
      <vt:lpstr>Server Pool Configuration</vt:lpstr>
      <vt:lpstr>Server Pool Configuration</vt:lpstr>
      <vt:lpstr>Server Pool Configuration</vt:lpstr>
      <vt:lpstr>Server Pool Configuration</vt:lpstr>
      <vt:lpstr>Server Pool Monitoring/Statistics (1/2)</vt:lpstr>
      <vt:lpstr>Server Pool Monitoring/Statistics (2/2)</vt:lpstr>
      <vt:lpstr>PowerPoint Presentation</vt:lpstr>
      <vt:lpstr>PowerPoint Presentation</vt:lpstr>
      <vt:lpstr>Layer4 VIP Packet Flow (1/2)</vt:lpstr>
      <vt:lpstr>Layer4 VIP Packet Flow (2/2)</vt:lpstr>
      <vt:lpstr>Layer4 VIP Configuration</vt:lpstr>
      <vt:lpstr>Layer4 VIP Configuration</vt:lpstr>
      <vt:lpstr>Layer4 VIP Configuration</vt:lpstr>
      <vt:lpstr>Layer4 VIP Configuration</vt:lpstr>
      <vt:lpstr>Layer4 VIP Configuration</vt:lpstr>
      <vt:lpstr>Layer4 VIP Configuration</vt:lpstr>
      <vt:lpstr>Layer4 VIP Configuration</vt:lpstr>
      <vt:lpstr>Layer4 VIP Configuration</vt:lpstr>
      <vt:lpstr>Layer4 VIP Configuration</vt:lpstr>
      <vt:lpstr>Layer4 VIP Configuration</vt:lpstr>
      <vt:lpstr>Layer4 VIP Configuration</vt:lpstr>
      <vt:lpstr>Layer4 VIP Configuration</vt:lpstr>
      <vt:lpstr>Layer4 VIP Configuration</vt:lpstr>
      <vt:lpstr>Layer4 VIP Configuration</vt:lpstr>
      <vt:lpstr>LB NSX Groups auto-created (1/2)</vt:lpstr>
      <vt:lpstr>LB NSX Groups auto-created (2/2)</vt:lpstr>
      <vt:lpstr>Layer4 VIP Monitoring/Statistics (1/3)</vt:lpstr>
      <vt:lpstr>Layer4 VIP Monitoring/Statistics (2/3)</vt:lpstr>
      <vt:lpstr>Layer4 VIP Monitoring/Statistics (2/3)</vt:lpstr>
      <vt:lpstr>PowerPoint Presentation</vt:lpstr>
      <vt:lpstr>PowerPoint Presentation</vt:lpstr>
      <vt:lpstr>Layer7 HTTP VIP Packet Flow (1/2)</vt:lpstr>
      <vt:lpstr>Layer7 HTTP VIP Packet Flow (2/2)</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Layer7 HTTP VIP Configuration</vt:lpstr>
      <vt:lpstr>LB NSX Groups auto-created (1/2)</vt:lpstr>
      <vt:lpstr>LB NSX Groups auto-created (2/2)</vt:lpstr>
      <vt:lpstr>Layer7 HTTP VIP Monitoring/Statistics (1/3)</vt:lpstr>
      <vt:lpstr>Layer7 HTTP VIP  Monitoring/Statistics (2/3)</vt:lpstr>
      <vt:lpstr>Layer7 HTTP VIP  Monitoring/Statistics (3/3)</vt:lpstr>
      <vt:lpstr>PowerPoint Presentation</vt:lpstr>
      <vt:lpstr>PowerPoint Presentation</vt:lpstr>
      <vt:lpstr>Layer7 HTTPS Modes</vt:lpstr>
      <vt:lpstr>Layer7 HTTPS Modes</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Configuration</vt:lpstr>
      <vt:lpstr>Layer7 HTTPS VIP Monitoring/Statistics (1/3)</vt:lpstr>
      <vt:lpstr>Layer7 HTTPS VIP  Monitoring/Statistics (2/3)</vt:lpstr>
      <vt:lpstr>Layer7 HTTPS VIP  Monitoring/Statistics (3/3)</vt:lpstr>
      <vt:lpstr>PowerPoint Presentation</vt:lpstr>
      <vt:lpstr>PowerPoint Presentation</vt:lpstr>
      <vt:lpstr>LB Rules Packet Flow</vt:lpstr>
      <vt:lpstr>LB Rules examples </vt:lpstr>
      <vt:lpstr>LB Rules examples </vt:lpstr>
      <vt:lpstr>LB Rules examples </vt:lpstr>
      <vt:lpstr>LB Rules examples </vt:lpstr>
      <vt:lpstr>LB Rules examples </vt:lpstr>
      <vt:lpstr>LB Rules examples </vt:lpstr>
      <vt:lpstr>LB Rules examples </vt:lpstr>
      <vt:lpstr>LB Rules examples </vt:lpstr>
      <vt:lpstr>LB Rules examples</vt:lpstr>
      <vt:lpstr>LB Rules examples </vt:lpstr>
      <vt:lpstr>LB Rules examples</vt:lpstr>
      <vt:lpstr>LB Rules examples </vt:lpstr>
      <vt:lpstr>LB Rules examples</vt:lpstr>
      <vt:lpstr>LB Rules examples </vt:lpstr>
      <vt:lpstr>LB Rules examples</vt:lpstr>
      <vt:lpstr>LB Rules examples </vt:lpstr>
      <vt:lpstr>LB Rules examples </vt:lpstr>
      <vt:lpstr>LB Rules examples </vt:lpstr>
      <vt:lpstr>LB Rules examples </vt:lpstr>
      <vt:lpstr>LB Rules examples </vt:lpstr>
      <vt:lpstr>LB Rules examples </vt:lpstr>
      <vt:lpstr>LB Rules examples </vt:lpstr>
      <vt:lpstr>LB Rules examples </vt:lpstr>
      <vt:lpstr>LB Rules examples </vt:lpstr>
      <vt:lpstr>LB Rules examples </vt:lpstr>
      <vt:lpstr>PowerPoint Presentation</vt:lpstr>
      <vt:lpstr>PowerPoint Presentation</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lpstr>Troubleshooting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Multisite - Use Cases</dc:title>
  <dc:creator/>
  <cp:lastModifiedBy/>
  <cp:revision>5</cp:revision>
  <dcterms:modified xsi:type="dcterms:W3CDTF">2023-02-06T16:05:22Z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0x010100574FCE7564CCB741B7A6959CCD25F839</vt:lpwstr>
  </property>
</Properties>
</file>