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ink/ink1.xml" ContentType="application/inkml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871" r:id="rId4"/>
  </p:sldMasterIdLst>
  <p:notesMasterIdLst>
    <p:notesMasterId r:id="rId33"/>
  </p:notesMasterIdLst>
  <p:handoutMasterIdLst>
    <p:handoutMasterId r:id="rId34"/>
  </p:handoutMasterIdLst>
  <p:sldIdLst>
    <p:sldId id="324" r:id="rId5"/>
    <p:sldId id="2345" r:id="rId6"/>
    <p:sldId id="2386" r:id="rId7"/>
    <p:sldId id="1706" r:id="rId8"/>
    <p:sldId id="2393" r:id="rId9"/>
    <p:sldId id="1714" r:id="rId10"/>
    <p:sldId id="1707" r:id="rId11"/>
    <p:sldId id="2407" r:id="rId12"/>
    <p:sldId id="1708" r:id="rId13"/>
    <p:sldId id="1709" r:id="rId14"/>
    <p:sldId id="2387" r:id="rId15"/>
    <p:sldId id="1711" r:id="rId16"/>
    <p:sldId id="2401" r:id="rId17"/>
    <p:sldId id="2402" r:id="rId18"/>
    <p:sldId id="2403" r:id="rId19"/>
    <p:sldId id="2406" r:id="rId20"/>
    <p:sldId id="2400" r:id="rId21"/>
    <p:sldId id="2399" r:id="rId22"/>
    <p:sldId id="2385" r:id="rId23"/>
    <p:sldId id="2388" r:id="rId24"/>
    <p:sldId id="2389" r:id="rId25"/>
    <p:sldId id="2394" r:id="rId26"/>
    <p:sldId id="2384" r:id="rId27"/>
    <p:sldId id="2396" r:id="rId28"/>
    <p:sldId id="1712" r:id="rId29"/>
    <p:sldId id="1713" r:id="rId30"/>
    <p:sldId id="2397" r:id="rId31"/>
    <p:sldId id="2398" r:id="rId32"/>
  </p:sldIdLst>
  <p:sldSz cx="12188825" cy="6858000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75A88FF-4687-4ED3-A0B5-A95CF474C880}">
          <p14:sldIdLst>
            <p14:sldId id="324"/>
            <p14:sldId id="2345"/>
          </p14:sldIdLst>
        </p14:section>
        <p14:section name="External LB - Benefits" id="{3422E143-545F-4DC1-AC11-7AE7C2FE4363}">
          <p14:sldIdLst>
            <p14:sldId id="2386"/>
            <p14:sldId id="1706"/>
          </p14:sldIdLst>
        </p14:section>
        <p14:section name="External LB - Requirements" id="{0ECA397C-0FD8-4F0F-99C7-1D2DE67B4F0F}">
          <p14:sldIdLst>
            <p14:sldId id="2393"/>
            <p14:sldId id="1714"/>
            <p14:sldId id="1707"/>
            <p14:sldId id="2407"/>
            <p14:sldId id="1708"/>
            <p14:sldId id="1709"/>
          </p14:sldIdLst>
        </p14:section>
        <p14:section name="Config - what Mgr" id="{FB34B0CD-95F3-4AF5-A9FF-741350857024}">
          <p14:sldIdLst>
            <p14:sldId id="2387"/>
            <p14:sldId id="1711"/>
          </p14:sldIdLst>
        </p14:section>
        <p14:section name="Config - Edge Node" id="{D7CB2521-78D7-4955-B803-D29F7C312259}">
          <p14:sldIdLst>
            <p14:sldId id="2401"/>
            <p14:sldId id="2402"/>
            <p14:sldId id="2403"/>
            <p14:sldId id="2406"/>
          </p14:sldIdLst>
        </p14:section>
        <p14:section name="Config - T1" id="{C81F2B39-6666-49C8-BC5F-93EE9898B91A}">
          <p14:sldIdLst>
            <p14:sldId id="2400"/>
            <p14:sldId id="2399"/>
            <p14:sldId id="2385"/>
            <p14:sldId id="2388"/>
            <p14:sldId id="2389"/>
          </p14:sldIdLst>
        </p14:section>
        <p14:section name="Config - LB" id="{EFEDFD75-BFDA-4BD5-9906-B4AAFCD8950E}">
          <p14:sldIdLst>
            <p14:sldId id="2394"/>
            <p14:sldId id="2384"/>
            <p14:sldId id="2396"/>
            <p14:sldId id="1712"/>
            <p14:sldId id="1713"/>
            <p14:sldId id="2397"/>
            <p14:sldId id="239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4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5F7"/>
    <a:srgbClr val="9E5ECE"/>
    <a:srgbClr val="B3B3B3"/>
    <a:srgbClr val="BFBFBF"/>
    <a:srgbClr val="B2B2B2"/>
    <a:srgbClr val="D0D0D0"/>
    <a:srgbClr val="C4C4C4"/>
    <a:srgbClr val="C7C7C7"/>
    <a:srgbClr val="CECECE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B9631B5-78F2-41C9-869B-9F39066F8104}"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0"/>
    <p:restoredTop sz="86939" autoAdjust="0"/>
  </p:normalViewPr>
  <p:slideViewPr>
    <p:cSldViewPr snapToGrid="0">
      <p:cViewPr varScale="1">
        <p:scale>
          <a:sx n="110" d="100"/>
          <a:sy n="110" d="100"/>
        </p:scale>
        <p:origin x="11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Metropolis" panose="00000500000000000000" pitchFamily="50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04553-04C5-4BB3-AD4E-8B2EF3CDDAF9}" type="datetimeFigureOut">
              <a:rPr lang="en-US" smtClean="0">
                <a:latin typeface="Metropolis" panose="00000500000000000000" pitchFamily="50" charset="0"/>
              </a:rPr>
              <a:t>5/27/20</a:t>
            </a:fld>
            <a:endParaRPr lang="en-US">
              <a:latin typeface="Metropolis" panose="00000500000000000000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Metropolis" panose="00000500000000000000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A881F-0910-47D3-BD01-4F68834EC353}" type="slidenum">
              <a:rPr lang="en-US" smtClean="0">
                <a:latin typeface="Metropolis" panose="00000500000000000000" pitchFamily="50" charset="0"/>
              </a:rPr>
              <a:t>‹#›</a:t>
            </a:fld>
            <a:endParaRPr lang="en-US">
              <a:latin typeface="Metropoli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66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tropolis" panose="000005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tropolis" panose="00000500000000000000" pitchFamily="50" charset="0"/>
              </a:defRPr>
            </a:lvl1pPr>
          </a:lstStyle>
          <a:p>
            <a:fld id="{3CB6F0DB-E055-41D0-9102-627A646E4242}" type="datetimeFigureOut">
              <a:rPr lang="en-US" smtClean="0"/>
              <a:pPr/>
              <a:t>5/27/20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609600"/>
            <a:ext cx="5280025" cy="297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7200" y="3810000"/>
            <a:ext cx="5943600" cy="487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tropolis" panose="00000500000000000000" pitchFamily="50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tropolis" panose="00000500000000000000" pitchFamily="50" charset="0"/>
              </a:defRPr>
            </a:lvl1pPr>
          </a:lstStyle>
          <a:p>
            <a:fld id="{9F4FBC3A-A12C-40F9-BB8D-BC30C79013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0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192.168.22.32/api/v1/logical-port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api/v1/logical-ports" TargetMode="External"/><Relationship Id="rId4" Type="http://schemas.openxmlformats.org/officeDocument/2006/relationships/hyperlink" Target="https://192.168.22.32/api/session/create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192.168.22.32/api/v1/logical-port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api/v1/logical-ports" TargetMode="External"/><Relationship Id="rId4" Type="http://schemas.openxmlformats.org/officeDocument/2006/relationships/hyperlink" Target="https://192.168.22.32/api/session/create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7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10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75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35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27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 Request URL = /</a:t>
            </a:r>
            <a:r>
              <a:rPr lang="en-US" dirty="0" err="1"/>
              <a:t>api</a:t>
            </a:r>
            <a:r>
              <a:rPr lang="en-US" dirty="0"/>
              <a:t>/v1/reverse-proxy/node/health</a:t>
            </a:r>
          </a:p>
          <a:p>
            <a:r>
              <a:rPr lang="en-US" dirty="0"/>
              <a:t>Header Name - Authorization   Header Value – Basic (space) &lt;Base64 Value&gt;</a:t>
            </a:r>
          </a:p>
          <a:p>
            <a:r>
              <a:rPr lang="en-US" dirty="0"/>
              <a:t>Header Name – Content-Type  Header Value – application/json</a:t>
            </a:r>
          </a:p>
          <a:p>
            <a:r>
              <a:rPr lang="en-US" dirty="0"/>
              <a:t>Header Name – Accept  Header Value – application/json</a:t>
            </a:r>
          </a:p>
          <a:p>
            <a:r>
              <a:rPr lang="en-US" dirty="0"/>
              <a:t>HTTP Response – HTTP Response Body = "healthy" : true (case sensitive) Format: “healthy”&lt;space&gt;:&lt;space&gt;true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604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95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78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Get LB UUID: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-edge&gt;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load-balancer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Load Balancer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Access Log Enabled                 : False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 Name                       : Mgt-T1-Standalone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Enabled                            : True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UUID                               : de732097-5716-4994-9ff7-8dc3dcced7e1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Log Level                          : LB_LOG_LEVEL_INFO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Size                               : SMALL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Virtual Server Id                  : 2a3c77e3-c280-4f7d-8b6e-9d67c89928c7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Get LB Status: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-edge&gt;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load-balancer de732097-5716-4994-9ff7-8dc3dcced7e1 status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Load Balancer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UUID              : de732097-5716-4994-9ff7-8dc3dcced7e1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Display-Name      : Mgt-T1-Standalone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Enabled           : True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LB-State          : ready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LR-HA-State       : active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Virtual Servers   : 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Up Virtual Servers: 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Pools             : 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Up Pools          : 0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Get Virtual Server Status: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-edge&gt;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load-balancer de732097-5716-4994-9ff7-8dc3dcced7e1 virtual-server 2a3c77e3-c280-4f7d-8b6e-9d67c89928c7 status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Virtual Server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UUID        : 2a3c77e3-c280-4f7d-8b6e-9d67c89928c7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Display-Name: Dimi-VIP-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NSXMgr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IP          : 10.114.213.7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Port        : 443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Status      : up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15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1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Get LB UUID: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-edge&gt;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load-balancer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Load Balancer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Access Log Enabled                 : False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 Name                       : Mgt-T1-Standalone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Enabled                            : True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UUID                               : de732097-5716-4994-9ff7-8dc3dcced7e1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Log Level                          : LB_LOG_LEVEL_INFO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Size                               : SMALL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Virtual Server Id                  : 2a3c77e3-c280-4f7d-8b6e-9d67c89928c7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Validate this Edge Node is Active for that  LB: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-edge&gt;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load-balancer de732097-5716-4994-9ff7-8dc3dcced7e1 status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Load Balancer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UUID              : de732097-5716-4994-9ff7-8dc3dcced7e1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Display-Name      : Mgt-T1-Standalone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Enabled           : True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LB-State          : ready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LR-HA-State       : active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Virtual Servers   : 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Up Virtual Servers: 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Pools             : 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Up Pools          : 0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Get Pool Status: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the Pool UUID: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nsx-edge3&gt;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load-balancer de732097-5716-4994-9ff7-8dc3dcced7e1 pool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Pool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Active Monitor Id                  : 007ec464-dc32-4384-ad51-a8835e32ba96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Algorithm                          : ROUND_ROBIN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 Name                       : Dimi-Pool-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NSXMgr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UUID                               :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fd48a8c0-2d1d-45ef-9306-c068d6d9d2c2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&lt;snip&gt;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the Pool Status: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-edge&gt;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get load-balancer de732097-5716-4994-9ff7-8dc3dcced7e1 pool fd48a8c0-2d1d-45ef-9306-c068d6d9d2c2 status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Pool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UUID                        : fd48a8c0-2d1d-45ef-9306-c068d6d9d2c2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Display-Name                : Dimi-Pool-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NSXMgr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Status                      : up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Total-Members               : 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Up                  : 2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Down                : 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Disabled            : 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Graceful Disabled   : 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Backup Up                   : 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Backup Down                 : 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Backup Graceful Disabled    : 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Backup Disabled             : 0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Member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Display-Name                : Mgr2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Type                        : primary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IP                          : 10.114.213.9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Port                        : 443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Status                      :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Last-Check-Time             : 2019-07-23 01:11:41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Last-State-Change-Time      : 2019-07-22 22:33:38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Member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Display-Name                : Mgr1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Type                        : primary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IP                          : 10.114.213.8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Port                        : 443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Status                      :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Last-Check-Time             : 2019-07-23 01:11:41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Last-State-Change-Time      : 2019-07-22 22:33:46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Member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Display-Name                : Mgr3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Type                        : primary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IP                          : 10.114.213.10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Port                        : 443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Status                      :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Last-Check-Time             : 2019-07-23 01:11:41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Last-State-Change-Time      : 2019-07-22 22:33:46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89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63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3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/>
              <a:t>Note with option 3 “Authenticating to </a:t>
            </a:r>
            <a:r>
              <a:rPr lang="en-US" b="1" u="sng" dirty="0" err="1"/>
              <a:t>vIDM</a:t>
            </a:r>
            <a:r>
              <a:rPr lang="en-US" b="1" u="sng" dirty="0"/>
              <a:t>”: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If your API client does send multiple GET in the same TCP session, then you must combine option #3 + #4.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In other words: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H "Authorization: Remote anNtaXRoQGV4YW1wbGUuY29tOlNrMkxrUE0h"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https://&lt;NSX-Mgr&gt;/api/v1/logical-ports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pPr lvl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And learn the cookie response + token to reply it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-c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cookies.txt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headers.txt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-X POST -d '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j_username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=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admin&amp;j_password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=secretPw99' 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/>
              </a:rPr>
              <a:t>https://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&lt;NSX-Mgr&gt;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/>
              </a:rPr>
              <a:t>/api/session/create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 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 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So that means it should be a request like: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H "Authorization: Remote anNtaXRoQGV4YW1wbGUuY29tOlNrMkxrUE0h" -c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cookies.txt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headers.txt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 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 tooltip="https://192.168.22.32/api/session/create"/>
              </a:rPr>
              <a:t>https://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&lt;NSX-Mgr&gt;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/>
              </a:rPr>
              <a:t>/api/session/create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-b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cookies.txt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-H "`grep X-XSRF-TOKEN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headers.txt`"</a:t>
            </a:r>
            <a:r>
              <a:rPr lang="en-US" sz="1200" b="0" i="0" u="sng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5"/>
              </a:rPr>
              <a:t>https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5"/>
              </a:rPr>
              <a:t>://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&lt;NSX-Mgr&gt;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5"/>
              </a:rPr>
              <a:t>/api/v1/logical-ports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Need to validate that.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87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/>
              <a:t>Note with option 3 “Authenticating to </a:t>
            </a:r>
            <a:r>
              <a:rPr lang="en-US" b="1" u="sng" dirty="0" err="1"/>
              <a:t>vIDM</a:t>
            </a:r>
            <a:r>
              <a:rPr lang="en-US" b="1" u="sng" dirty="0"/>
              <a:t>”: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If your API client does send multiple GET in the same TCP session, then you must combine option #3 + #4.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In other words: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H "Authorization: Remote anNtaXRoQGV4YW1wbGUuY29tOlNrMkxrUE0h"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https://&lt;NSX-Mgr&gt;/api/v1/logical-ports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pPr lvl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And learn the cookie response + token to reply it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-c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cookies.txt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headers.txt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-X POST -d '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j_username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=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admin&amp;j_password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=secretPw99' 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/>
              </a:rPr>
              <a:t>https://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&lt;NSX-Mgr&gt;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/>
              </a:rPr>
              <a:t>/api/session/create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 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 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So that means it should be a request like: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H "Authorization: Remote anNtaXRoQGV4YW1wbGUuY29tOlNrMkxrUE0h" -c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cookies.txt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headers.txt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 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 tooltip="https://192.168.22.32/api/session/create"/>
              </a:rPr>
              <a:t>https://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&lt;NSX-Mgr&gt;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4"/>
              </a:rPr>
              <a:t>/api/session/create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curl -k -b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cookies.txt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-H "`grep X-XSRF-TOKEN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headers.txt`"</a:t>
            </a:r>
            <a:r>
              <a:rPr lang="en-US" sz="1200" b="0" i="0" u="sng" strike="noStrike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5"/>
              </a:rPr>
              <a:t>https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5"/>
              </a:rPr>
              <a:t>://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3"/>
              </a:rPr>
              <a:t>&lt;NSX-Mgr&gt;</a:t>
            </a: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  <a:hlinkClick r:id="rId5"/>
              </a:rPr>
              <a:t>/api/v1/logical-ports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Need to validate that.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4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4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/v1/reverse-proxy/node/health used for Health Monitor (HTTP Request URL)</a:t>
            </a:r>
          </a:p>
          <a:p>
            <a:r>
              <a:rPr lang="en-US" dirty="0"/>
              <a:t>NSX Manager will reply with “healthy” : true</a:t>
            </a:r>
          </a:p>
          <a:p>
            <a:r>
              <a:rPr lang="en-US" dirty="0"/>
              <a:t>Format: “healthy”&lt;space&gt;:&lt;space&gt;true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0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00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i="0" u="sng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Technical Note:</a:t>
            </a:r>
          </a:p>
          <a:p>
            <a:r>
              <a:rPr lang="en-US" sz="1200" b="0" i="0" u="sng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Service Interface IP@ and VIP IP@: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Tier-1 Standalone Service Interface IP@ and VIP-IP@ don't have to be the same.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Using the example above, VIP could be 10.114.213.8.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Metropolis" panose="00000500000000000000" pitchFamily="50" charset="0"/>
              <a:ea typeface="+mn-ea"/>
              <a:cs typeface="+mn-cs"/>
            </a:endParaRPr>
          </a:p>
          <a:p>
            <a:r>
              <a:rPr lang="en-US" sz="1200" b="0" i="0" u="sng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One Tier-1 Standalone Gateway per VLAN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Currently, only one Tier-1 Standalone Gateway can be plugged to a specific VLAN.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Using the example above, a second Tier-1 Standalone Gateway with a Service Interface 10.113.214.17 could not be attached to the VLAN-Mgt, since there is already one with Service Interface 10.114.213.7.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mware.com/brand" TargetMode="Externa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A73C23-56DE-4A7B-B974-6593CE39F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0" y="0"/>
            <a:ext cx="805891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84363" y="1679667"/>
            <a:ext cx="6400800" cy="1234440"/>
          </a:xfrm>
        </p:spPr>
        <p:txBody>
          <a:bodyPr wrap="square" anchor="b"/>
          <a:lstStyle>
            <a:lvl1pPr algn="r">
              <a:defRPr sz="40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7008812" y="2956717"/>
            <a:ext cx="4570379" cy="70088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3212" y="4231638"/>
            <a:ext cx="3657600" cy="355601"/>
          </a:xfrm>
        </p:spPr>
        <p:txBody>
          <a:bodyPr anchor="b"/>
          <a:lstStyle>
            <a:lvl1pPr algn="r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3212" y="4866638"/>
            <a:ext cx="3657600" cy="355601"/>
          </a:xfrm>
        </p:spPr>
        <p:txBody>
          <a:bodyPr/>
          <a:lstStyle>
            <a:lvl1pPr algn="r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Role / Division at VMware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68E7D54E-C753-48F7-AB43-C7A586277F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3212" y="5655332"/>
            <a:ext cx="3657600" cy="112587"/>
          </a:xfrm>
        </p:spPr>
        <p:txBody>
          <a:bodyPr/>
          <a:lstStyle>
            <a:lvl1pPr algn="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1B1726-E7C5-4C32-A22F-BB8C0CA833E9}"/>
              </a:ext>
            </a:extLst>
          </p:cNvPr>
          <p:cNvGrpSpPr/>
          <p:nvPr userDrawn="1"/>
        </p:nvGrpSpPr>
        <p:grpSpPr>
          <a:xfrm>
            <a:off x="608012" y="6392865"/>
            <a:ext cx="1424385" cy="224518"/>
            <a:chOff x="863272" y="6563918"/>
            <a:chExt cx="861082" cy="135727"/>
          </a:xfrm>
          <a:solidFill>
            <a:schemeClr val="bg1"/>
          </a:solidFill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0AEE4566-BDD0-43EB-8593-753B4AFC53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5963" y="6569284"/>
              <a:ext cx="181812" cy="128783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CDDDBBBD-2B47-4F32-9507-B47217AD31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09084" y="6569284"/>
              <a:ext cx="70389" cy="128783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A63A2EB-B414-427C-8975-27B69B276D4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77894" y="6569284"/>
              <a:ext cx="115211" cy="130361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4AFD0B14-399F-447F-BBDD-FF049C867FA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377775" y="6569284"/>
              <a:ext cx="108898" cy="130361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0778A2AC-9D1D-4FDB-973A-47DEA98860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272" y="6563918"/>
              <a:ext cx="325115" cy="135727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2873CFF-17A0-467C-B061-5E3FD5E92C7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694683" y="6569284"/>
              <a:ext cx="29671" cy="31249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C351EEF9-CE8C-4948-8867-FDC697419BE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3521" y="6576859"/>
              <a:ext cx="12626" cy="15151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76FCBCF-AFA0-4D2E-AF64-919BFE9B44B8}"/>
              </a:ext>
            </a:extLst>
          </p:cNvPr>
          <p:cNvSpPr txBox="1"/>
          <p:nvPr userDrawn="1"/>
        </p:nvSpPr>
        <p:spPr bwMode="white">
          <a:xfrm flipH="1">
            <a:off x="2220913" y="6453433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Confidential   </a:t>
            </a:r>
            <a:r>
              <a:rPr lang="en-US" sz="100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│</a:t>
            </a:r>
            <a:r>
              <a:rPr lang="en-US" sz="100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©2018 VMware, Inc.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9859593" y="4881179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55513" y="4877099"/>
                <a:ext cx="7920" cy="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5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 – Blu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258B014-FCEB-457B-AA95-D932FA2C4BC9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CB6D6772-32FD-406C-B104-D9AC3E4409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CC3CEB0D-63A7-488A-851F-7043459537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334922AD-8470-4017-85C7-85046F9188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2A58DEF3-B9F5-43D3-AD9F-61C45EDC8B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89D5504-A761-45F3-9538-80164363760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2C2CA5-4BB2-4E68-B3C2-6F779AA486D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6CF418B7-8CEF-4ACC-8C96-F7807AE1EA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6945510-9B71-4377-A2F9-71426E32479D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15FFC-C666-4D82-B2D8-6E34FBA38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3470"/>
            <a:ext cx="6094413" cy="1034129"/>
          </a:xfrm>
          <a:solidFill>
            <a:schemeClr val="bg1">
              <a:alpha val="90000"/>
            </a:schemeClr>
          </a:solidFill>
        </p:spPr>
        <p:txBody>
          <a:bodyPr wrap="square" lIns="576072" tIns="182880" rIns="457200" bIns="457200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2A4C07D5-4CD5-43B7-8FFA-FD7A502CF0F7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7" y="811830"/>
            <a:ext cx="5361244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41D1FF-CD74-4066-90E2-A98516D87B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0200"/>
            <a:ext cx="6094413" cy="4572000"/>
          </a:xfrm>
          <a:gradFill>
            <a:gsLst>
              <a:gs pos="98000">
                <a:schemeClr val="accent2">
                  <a:alpha val="90000"/>
                </a:schemeClr>
              </a:gs>
              <a:gs pos="98000">
                <a:schemeClr val="accent1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761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ntent Balan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6A9629E-98B5-43F5-8323-C894B734208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0E4C6-16B5-49A9-898A-3B53C5AB0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535540-CB20-4CD5-9F73-DB64F5A49CD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F420A-ED2C-4AD1-A28B-EB26178557D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-1" y="1600200"/>
            <a:ext cx="5893593" cy="4572000"/>
          </a:xfrm>
        </p:spPr>
        <p:txBody>
          <a:bodyPr lIns="59436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5"/>
            <a:endParaRPr lang="en-US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D860A49-A98C-4F0E-AB34-4E13B89D5EB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1287" y="1600200"/>
            <a:ext cx="5867538" cy="4572000"/>
          </a:xfrm>
        </p:spPr>
        <p:txBody>
          <a:bodyPr lIns="0" rIns="59436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53199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ntent Balanced –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ltGray">
          <a:xfrm>
            <a:off x="0" y="1600201"/>
            <a:ext cx="5893593" cy="4572000"/>
          </a:xfrm>
          <a:gradFill>
            <a:gsLst>
              <a:gs pos="0">
                <a:schemeClr val="accent4"/>
              </a:gs>
              <a:gs pos="98000">
                <a:schemeClr val="accent4"/>
              </a:gs>
              <a:gs pos="98000">
                <a:schemeClr val="accent6"/>
              </a:gs>
            </a:gsLst>
            <a:lin ang="5400000" scaled="1"/>
          </a:gradFill>
        </p:spPr>
        <p:txBody>
          <a:bodyPr vert="horz" lIns="594360" tIns="457200" rIns="457200" bIns="457200" rtlCol="0">
            <a:noAutofit/>
          </a:bodyPr>
          <a:lstStyle>
            <a:lvl1pPr>
              <a:spcBef>
                <a:spcPts val="1200"/>
              </a:spcBef>
              <a:defRPr lang="en-US" sz="1800" dirty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en-US" sz="1600" dirty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en-US" sz="1400" dirty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en-US" sz="1200" dirty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en-US" sz="1200" dirty="0">
                <a:solidFill>
                  <a:schemeClr val="bg1"/>
                </a:solidFill>
              </a:defRPr>
            </a:lvl5pPr>
            <a:lvl6pPr>
              <a:buClrTx/>
              <a:defRPr sz="1800">
                <a:solidFill>
                  <a:schemeClr val="bg1"/>
                </a:solidFill>
              </a:defRPr>
            </a:lvl6pPr>
            <a:lvl7pPr>
              <a:buClrTx/>
              <a:defRPr sz="1400">
                <a:solidFill>
                  <a:schemeClr val="bg1"/>
                </a:solidFill>
              </a:defRPr>
            </a:lvl7pPr>
            <a:lvl8pPr>
              <a:buClrTx/>
              <a:defRPr sz="1200">
                <a:solidFill>
                  <a:schemeClr val="bg1"/>
                </a:solidFill>
              </a:defRPr>
            </a:lvl8pPr>
            <a:lvl9pPr>
              <a:buClrTx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 bwMode="ltGray">
          <a:xfrm>
            <a:off x="6323381" y="1600201"/>
            <a:ext cx="5865445" cy="4572000"/>
          </a:xfrm>
          <a:gradFill>
            <a:gsLst>
              <a:gs pos="0">
                <a:schemeClr val="accent1"/>
              </a:gs>
              <a:gs pos="98000">
                <a:schemeClr val="accent1"/>
              </a:gs>
              <a:gs pos="98000">
                <a:schemeClr val="accent3"/>
              </a:gs>
            </a:gsLst>
            <a:lin ang="5400000" scaled="1"/>
          </a:gradFill>
        </p:spPr>
        <p:txBody>
          <a:bodyPr lIns="457200" tIns="457200" rIns="594360"/>
          <a:lstStyle>
            <a:lvl1pPr>
              <a:spcBef>
                <a:spcPts val="12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A9629E-98B5-43F5-8323-C894B734208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0E4C6-16B5-49A9-898A-3B53C5AB0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535540-CB20-4CD5-9F73-DB64F5A49CD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1170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" y="1600201"/>
            <a:ext cx="5866360" cy="4572000"/>
          </a:xfrm>
          <a:solidFill>
            <a:schemeClr val="bg2"/>
          </a:solidFill>
        </p:spPr>
        <p:txBody>
          <a:bodyPr lIns="594360" tIns="1371600" rIns="548640"/>
          <a:lstStyle>
            <a:lvl1pPr>
              <a:spcBef>
                <a:spcPts val="2400"/>
              </a:spcBef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4"/>
            <a:endParaRPr lang="en-US"/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 bwMode="gray">
          <a:xfrm>
            <a:off x="6323381" y="1600201"/>
            <a:ext cx="5865445" cy="4572000"/>
          </a:xfrm>
          <a:solidFill>
            <a:schemeClr val="bg2"/>
          </a:solidFill>
        </p:spPr>
        <p:txBody>
          <a:bodyPr lIns="548640" tIns="1371600" rIns="548640"/>
          <a:lstStyle>
            <a:lvl1pPr>
              <a:spcBef>
                <a:spcPts val="2400"/>
              </a:spcBef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337636-71A7-4831-B382-F842B3A294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0" y="1806122"/>
            <a:ext cx="5637213" cy="911225"/>
          </a:xfrm>
          <a:gradFill>
            <a:gsLst>
              <a:gs pos="8000">
                <a:schemeClr val="accent6"/>
              </a:gs>
              <a:gs pos="8000">
                <a:schemeClr val="accent4"/>
              </a:gs>
              <a:gs pos="0">
                <a:schemeClr val="accent6"/>
              </a:gs>
              <a:gs pos="100000">
                <a:schemeClr val="accent4"/>
              </a:gs>
            </a:gsLst>
            <a:lin ang="13500000" scaled="0"/>
          </a:gradFill>
        </p:spPr>
        <p:txBody>
          <a:bodyPr vert="horz" lIns="594360" tIns="91440" rIns="457200" bIns="91440" rtlCol="0" anchor="ctr">
            <a:noAutofit/>
          </a:bodyPr>
          <a:lstStyle>
            <a:lvl1pPr>
              <a:defRPr lang="en-US"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78A74DE7-78E3-4ECA-9661-D73FBD37E4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551613" y="1806122"/>
            <a:ext cx="5637212" cy="911225"/>
          </a:xfrm>
          <a:gradFill>
            <a:gsLst>
              <a:gs pos="100000">
                <a:schemeClr val="accent3"/>
              </a:gs>
              <a:gs pos="92000">
                <a:schemeClr val="accent1"/>
              </a:gs>
              <a:gs pos="92000">
                <a:schemeClr val="accent3"/>
              </a:gs>
              <a:gs pos="6000">
                <a:schemeClr val="accent1"/>
              </a:gs>
            </a:gsLst>
            <a:lin ang="2700000" scaled="0"/>
          </a:gradFill>
        </p:spPr>
        <p:txBody>
          <a:bodyPr vert="horz" lIns="338328" tIns="91440" rIns="612648" bIns="91440" rtlCol="0" anchor="ctr">
            <a:noAutofit/>
          </a:bodyPr>
          <a:lstStyle>
            <a:lvl1pPr>
              <a:defRPr lang="en-US"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2176E5-FE3D-4EA5-BF24-8ABF8BFBF668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A1FE0B-90B1-4BED-9AA5-6DC9F6424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541C7AA-97CA-4F96-9506-F144DA2CD8E2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182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ynamic –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9E4CD6E-324F-4BEC-884B-D217C07BF39E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46AD2E-9306-49E7-A98B-7D26E458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77AE2CA-1B34-4F04-BD7F-F624F20E94F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3351213" y="1600200"/>
            <a:ext cx="8229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51435C2-3F7C-4835-8DB0-71E2C00537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0FD232-93CB-4B54-A933-93C11B099F7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1600200"/>
            <a:ext cx="2894013" cy="4572000"/>
          </a:xfrm>
          <a:gradFill>
            <a:gsLst>
              <a:gs pos="0">
                <a:schemeClr val="accent2"/>
              </a:gs>
              <a:gs pos="98000">
                <a:schemeClr val="accent2"/>
              </a:gs>
              <a:gs pos="98000">
                <a:schemeClr val="accent1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 sz="1600">
                <a:solidFill>
                  <a:schemeClr val="bg1"/>
                </a:solidFill>
              </a:defRPr>
            </a:lvl1pPr>
            <a:lvl2pPr marL="171450" indent="-171450"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 marL="342900" indent="-171450"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 marL="5143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 marL="7429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 sz="1800"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 sz="1400">
                <a:solidFill>
                  <a:schemeClr val="bg1"/>
                </a:solidFill>
              </a:defRPr>
            </a:lvl7pPr>
            <a:lvl8pPr>
              <a:buClrTx/>
              <a:defRPr sz="1200">
                <a:solidFill>
                  <a:schemeClr val="bg1"/>
                </a:solidFill>
              </a:defRPr>
            </a:lvl8pPr>
            <a:lvl9pPr>
              <a:buClrTx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831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ynamic –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60DEEA-0331-45ED-8943-6F9E7488409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08013" y="1600200"/>
            <a:ext cx="8229600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E1D12F-78DF-4A32-BDDB-1E22FB9CA5D0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2A934A-AC6B-460C-9C93-B13CF6B62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6F5131D-84AE-4294-83A1-243FE1C81A8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97ED16-D162-4BF7-B635-2F70E10855A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94813" y="1600200"/>
            <a:ext cx="2894012" cy="4572000"/>
          </a:xfrm>
          <a:gradFill>
            <a:gsLst>
              <a:gs pos="0">
                <a:schemeClr val="accent2"/>
              </a:gs>
              <a:gs pos="98000">
                <a:schemeClr val="accent2"/>
              </a:gs>
              <a:gs pos="98000">
                <a:schemeClr val="accent1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457200" tIns="457200" rIns="594360" bIns="457200"/>
          <a:lstStyle>
            <a:lvl1pPr>
              <a:defRPr sz="1600">
                <a:solidFill>
                  <a:schemeClr val="bg1"/>
                </a:solidFill>
              </a:defRPr>
            </a:lvl1pPr>
            <a:lvl2pPr marL="171450" indent="-171450"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 marL="342900" indent="-171450"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 marL="5143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 marL="68580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 Eight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73967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Rectangle 814">
            <a:extLst>
              <a:ext uri="{FF2B5EF4-FFF2-40B4-BE49-F238E27FC236}">
                <a16:creationId xmlns:a16="http://schemas.microsoft.com/office/drawing/2014/main" id="{7B16AAE1-F978-4FC7-959F-05998D9FBD85}"/>
              </a:ext>
            </a:extLst>
          </p:cNvPr>
          <p:cNvSpPr/>
          <p:nvPr userDrawn="1"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 userDrawn="1">
            <p:ph sz="quarter" idx="14"/>
          </p:nvPr>
        </p:nvSpPr>
        <p:spPr bwMode="gray">
          <a:xfrm>
            <a:off x="616504" y="2515154"/>
            <a:ext cx="3346929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Level two</a:t>
            </a:r>
          </a:p>
          <a:p>
            <a:pPr lvl="2"/>
            <a:r>
              <a:rPr lang="en-US"/>
              <a:t>Level three</a:t>
            </a:r>
          </a:p>
          <a:p>
            <a:pPr lvl="3"/>
            <a:r>
              <a:rPr lang="en-US"/>
              <a:t>Level four</a:t>
            </a:r>
          </a:p>
          <a:p>
            <a:pPr lvl="4"/>
            <a:r>
              <a:rPr lang="en-US"/>
              <a:t>Level Five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 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  <a:p>
            <a:pPr lvl="1"/>
            <a:endParaRPr lang="en-US"/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 userDrawn="1">
            <p:ph sz="quarter" idx="16"/>
          </p:nvPr>
        </p:nvSpPr>
        <p:spPr bwMode="gray">
          <a:xfrm>
            <a:off x="4419676" y="2515154"/>
            <a:ext cx="3349473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Level two</a:t>
            </a:r>
          </a:p>
          <a:p>
            <a:pPr lvl="2"/>
            <a:r>
              <a:rPr lang="en-US"/>
              <a:t>Level three</a:t>
            </a:r>
          </a:p>
          <a:p>
            <a:pPr lvl="3"/>
            <a:r>
              <a:rPr lang="en-US"/>
              <a:t>Level four</a:t>
            </a:r>
          </a:p>
          <a:p>
            <a:pPr lvl="4"/>
            <a:r>
              <a:rPr lang="en-US"/>
              <a:t>Level Five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 Level Seven 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  <a:p>
            <a:pPr lvl="3"/>
            <a:endParaRPr lang="en-US"/>
          </a:p>
          <a:p>
            <a:pPr lvl="1"/>
            <a:endParaRPr lang="en-US"/>
          </a:p>
        </p:txBody>
      </p:sp>
      <p:sp>
        <p:nvSpPr>
          <p:cNvPr id="73" name="Content Placeholder 17">
            <a:extLst>
              <a:ext uri="{FF2B5EF4-FFF2-40B4-BE49-F238E27FC236}">
                <a16:creationId xmlns:a16="http://schemas.microsoft.com/office/drawing/2014/main" id="{9C016467-4262-4DAA-9B43-A02E57530676}"/>
              </a:ext>
            </a:extLst>
          </p:cNvPr>
          <p:cNvSpPr>
            <a:spLocks noGrp="1"/>
          </p:cNvSpPr>
          <p:nvPr userDrawn="1">
            <p:ph sz="quarter" idx="17"/>
          </p:nvPr>
        </p:nvSpPr>
        <p:spPr bwMode="gray">
          <a:xfrm>
            <a:off x="8236361" y="2515154"/>
            <a:ext cx="3346704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Level two</a:t>
            </a:r>
          </a:p>
          <a:p>
            <a:pPr lvl="2"/>
            <a:r>
              <a:rPr lang="en-US"/>
              <a:t>Level three</a:t>
            </a:r>
          </a:p>
          <a:p>
            <a:pPr lvl="3"/>
            <a:r>
              <a:rPr lang="en-US"/>
              <a:t>Level four</a:t>
            </a:r>
          </a:p>
          <a:p>
            <a:pPr lvl="4"/>
            <a:r>
              <a:rPr lang="en-US"/>
              <a:t>Level five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  <a:p>
            <a:pPr lvl="1"/>
            <a:endParaRPr lang="en-US"/>
          </a:p>
        </p:txBody>
      </p:sp>
      <p:sp>
        <p:nvSpPr>
          <p:cNvPr id="818" name="TextBox 817">
            <a:extLst>
              <a:ext uri="{FF2B5EF4-FFF2-40B4-BE49-F238E27FC236}">
                <a16:creationId xmlns:a16="http://schemas.microsoft.com/office/drawing/2014/main" id="{0B7E1504-B128-423C-AA77-E7FED5DC3B7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F2C94F-DA57-4BDB-8E5C-E4A0C7522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C59F98B-A991-4DEC-A409-289E778CB8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392189-2D4C-4618-9072-F26EE557FD0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16504" y="1600200"/>
            <a:ext cx="3346704" cy="914400"/>
          </a:xfrm>
          <a:gradFill>
            <a:gsLst>
              <a:gs pos="100000">
                <a:schemeClr val="accent6"/>
              </a:gs>
              <a:gs pos="92000">
                <a:schemeClr val="accent4"/>
              </a:gs>
              <a:gs pos="92000">
                <a:schemeClr val="accent6"/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665955AB-F417-4DCB-8CC3-98BAC90A9A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19676" y="1600200"/>
            <a:ext cx="3346704" cy="914400"/>
          </a:xfrm>
          <a:gradFill>
            <a:gsLst>
              <a:gs pos="92000">
                <a:schemeClr val="accent1"/>
              </a:gs>
              <a:gs pos="92000">
                <a:schemeClr val="accent3"/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7AFB5407-642C-468A-81DB-F0C5C485F6F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36361" y="1600200"/>
            <a:ext cx="3346704" cy="914400"/>
          </a:xfrm>
          <a:gradFill>
            <a:gsLst>
              <a:gs pos="92000">
                <a:schemeClr val="accent2"/>
              </a:gs>
              <a:gs pos="92000">
                <a:schemeClr val="accent2">
                  <a:lumMod val="50000"/>
                </a:schemeClr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792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0CD733-93DE-4793-929B-26E6DBA7592D}"/>
              </a:ext>
            </a:extLst>
          </p:cNvPr>
          <p:cNvSpPr/>
          <p:nvPr userDrawn="1"/>
        </p:nvSpPr>
        <p:spPr bwMode="ltGray">
          <a:xfrm>
            <a:off x="1" y="1600202"/>
            <a:ext cx="7923212" cy="45709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accent2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8C8783A-257B-4A50-95A0-6C7B8E51707B}"/>
              </a:ext>
            </a:extLst>
          </p:cNvPr>
          <p:cNvCxnSpPr>
            <a:cxnSpLocks/>
          </p:cNvCxnSpPr>
          <p:nvPr userDrawn="1"/>
        </p:nvCxnSpPr>
        <p:spPr>
          <a:xfrm>
            <a:off x="8380413" y="1608668"/>
            <a:ext cx="38084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A17EA1E-A574-444B-9004-45836D98DAD0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57BCD9-063B-4ED4-B68C-092EC2C34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496CC-9DD2-4299-850C-005958FB65C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0413" y="1600200"/>
            <a:ext cx="3808412" cy="4572000"/>
          </a:xfrm>
        </p:spPr>
        <p:txBody>
          <a:bodyPr tIns="457200" rIns="594360" bIns="45720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0D276D7-17CD-46AB-99B2-97FD34FEEFF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3460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come / 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1458BF-96C1-46C6-A67F-AD0FB4B4E5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78825" y="4347904"/>
            <a:ext cx="3201988" cy="16002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81D19-2DDB-4D83-983D-3D159A7DE7C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78825" y="2063048"/>
            <a:ext cx="3201988" cy="16002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05EB21-86C3-42EF-BFE7-549D9EA364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0413" y="1699688"/>
            <a:ext cx="2006600" cy="298450"/>
          </a:xfrm>
        </p:spPr>
        <p:txBody>
          <a:bodyPr anchor="b"/>
          <a:lstStyle>
            <a:lvl1pPr>
              <a:defRPr sz="1600">
                <a:solidFill>
                  <a:schemeClr val="accent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Outcome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789B473-DDE6-4450-A111-3761F341AAE3}"/>
              </a:ext>
            </a:extLst>
          </p:cNvPr>
          <p:cNvCxnSpPr>
            <a:cxnSpLocks/>
          </p:cNvCxnSpPr>
          <p:nvPr userDrawn="1"/>
        </p:nvCxnSpPr>
        <p:spPr>
          <a:xfrm>
            <a:off x="8380413" y="3872441"/>
            <a:ext cx="3808412" cy="0"/>
          </a:xfrm>
          <a:prstGeom prst="line">
            <a:avLst/>
          </a:prstGeom>
          <a:ln w="25400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Placeholder 6">
            <a:extLst>
              <a:ext uri="{FF2B5EF4-FFF2-40B4-BE49-F238E27FC236}">
                <a16:creationId xmlns:a16="http://schemas.microsoft.com/office/drawing/2014/main" id="{0D0977FA-A4CA-4F1F-8109-D7498D165E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0413" y="3972469"/>
            <a:ext cx="2006600" cy="298450"/>
          </a:xfrm>
        </p:spPr>
        <p:txBody>
          <a:bodyPr anchor="b"/>
          <a:lstStyle>
            <a:lvl1pPr>
              <a:defRPr sz="1600">
                <a:solidFill>
                  <a:schemeClr val="accent4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Benefit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92B4C-D72B-4160-80E2-5EE05E2DDD3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15888C-CFB4-4BEC-9B94-46E698DFC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EE86E2-0F2F-484B-8170-3AEBA1DDEB2D}"/>
              </a:ext>
            </a:extLst>
          </p:cNvPr>
          <p:cNvSpPr/>
          <p:nvPr userDrawn="1"/>
        </p:nvSpPr>
        <p:spPr bwMode="ltGray">
          <a:xfrm>
            <a:off x="1" y="1600201"/>
            <a:ext cx="7923212" cy="457094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accent2"/>
              </a:solidFill>
            </a:endParaRP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56D4D92B-574E-4F63-A5BA-8F7282B54C27}"/>
              </a:ext>
            </a:extLst>
          </p:cNvPr>
          <p:cNvCxnSpPr>
            <a:cxnSpLocks/>
          </p:cNvCxnSpPr>
          <p:nvPr userDrawn="1"/>
        </p:nvCxnSpPr>
        <p:spPr>
          <a:xfrm>
            <a:off x="8380413" y="1608668"/>
            <a:ext cx="38084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title 2">
            <a:extLst>
              <a:ext uri="{FF2B5EF4-FFF2-40B4-BE49-F238E27FC236}">
                <a16:creationId xmlns:a16="http://schemas.microsoft.com/office/drawing/2014/main" id="{E9D6A872-88BD-4DFC-AFFD-1E9BEEB6533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482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Suc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09367CD-64CE-4B7B-91B1-53B17F8F693D}"/>
              </a:ext>
            </a:extLst>
          </p:cNvPr>
          <p:cNvSpPr/>
          <p:nvPr userDrawn="1"/>
        </p:nvSpPr>
        <p:spPr bwMode="ltGray">
          <a:xfrm>
            <a:off x="1" y="1600201"/>
            <a:ext cx="7923212" cy="457094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645" y="2409552"/>
            <a:ext cx="3201848" cy="934931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05EB21-86C3-42EF-BFE7-549D9EA364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3093" y="2079840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About</a:t>
            </a:r>
          </a:p>
        </p:txBody>
      </p:sp>
      <p:sp>
        <p:nvSpPr>
          <p:cNvPr id="74" name="Content Placeholder 17">
            <a:extLst>
              <a:ext uri="{FF2B5EF4-FFF2-40B4-BE49-F238E27FC236}">
                <a16:creationId xmlns:a16="http://schemas.microsoft.com/office/drawing/2014/main" id="{F00013B6-2241-400E-9E61-946C485F8D5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1645" y="3952605"/>
            <a:ext cx="3201848" cy="847996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8C8783A-257B-4A50-95A0-6C7B8E51707B}"/>
              </a:ext>
            </a:extLst>
          </p:cNvPr>
          <p:cNvCxnSpPr>
            <a:cxnSpLocks/>
          </p:cNvCxnSpPr>
          <p:nvPr userDrawn="1"/>
        </p:nvCxnSpPr>
        <p:spPr>
          <a:xfrm>
            <a:off x="609600" y="1964843"/>
            <a:ext cx="31988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789B473-DDE6-4450-A111-3761F341AAE3}"/>
              </a:ext>
            </a:extLst>
          </p:cNvPr>
          <p:cNvCxnSpPr>
            <a:cxnSpLocks/>
          </p:cNvCxnSpPr>
          <p:nvPr userDrawn="1"/>
        </p:nvCxnSpPr>
        <p:spPr>
          <a:xfrm>
            <a:off x="609600" y="3547676"/>
            <a:ext cx="3198812" cy="0"/>
          </a:xfrm>
          <a:prstGeom prst="line">
            <a:avLst/>
          </a:prstGeom>
          <a:ln w="25400">
            <a:solidFill>
              <a:schemeClr val="accent2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Placeholder 6">
            <a:extLst>
              <a:ext uri="{FF2B5EF4-FFF2-40B4-BE49-F238E27FC236}">
                <a16:creationId xmlns:a16="http://schemas.microsoft.com/office/drawing/2014/main" id="{0D0977FA-A4CA-4F1F-8109-D7498D165EDD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613093" y="3634037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2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Challenges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92B4C-D72B-4160-80E2-5EE05E2DDD3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100000"/>
                </a:lnSpc>
                <a:spcBef>
                  <a:spcPts val="0"/>
                </a:spcBef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87" name="Content Placeholder 17">
            <a:extLst>
              <a:ext uri="{FF2B5EF4-FFF2-40B4-BE49-F238E27FC236}">
                <a16:creationId xmlns:a16="http://schemas.microsoft.com/office/drawing/2014/main" id="{CB3B18B9-1B70-4F2B-86D9-C5183A845D1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269245" y="2409552"/>
            <a:ext cx="3201848" cy="934931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8" name="Text Placeholder 6">
            <a:extLst>
              <a:ext uri="{FF2B5EF4-FFF2-40B4-BE49-F238E27FC236}">
                <a16:creationId xmlns:a16="http://schemas.microsoft.com/office/drawing/2014/main" id="{45C2837B-EA55-4186-A2EA-1E7FB5B122D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0693" y="2079840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Solution</a:t>
            </a:r>
          </a:p>
        </p:txBody>
      </p:sp>
      <p:sp>
        <p:nvSpPr>
          <p:cNvPr id="89" name="Content Placeholder 17">
            <a:extLst>
              <a:ext uri="{FF2B5EF4-FFF2-40B4-BE49-F238E27FC236}">
                <a16:creationId xmlns:a16="http://schemas.microsoft.com/office/drawing/2014/main" id="{00A3A11C-EA43-4ACC-83B9-C4C7C1080E3C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269245" y="3952605"/>
            <a:ext cx="3201848" cy="847996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AAB5B3C-AE89-4605-BB4B-0C07DE733C40}"/>
              </a:ext>
            </a:extLst>
          </p:cNvPr>
          <p:cNvCxnSpPr>
            <a:cxnSpLocks/>
          </p:cNvCxnSpPr>
          <p:nvPr userDrawn="1"/>
        </p:nvCxnSpPr>
        <p:spPr>
          <a:xfrm>
            <a:off x="4267200" y="1964843"/>
            <a:ext cx="3198812" cy="0"/>
          </a:xfrm>
          <a:prstGeom prst="line">
            <a:avLst/>
          </a:prstGeom>
          <a:ln w="25400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709593A-BC10-40A3-842E-346F6E0EE30C}"/>
              </a:ext>
            </a:extLst>
          </p:cNvPr>
          <p:cNvCxnSpPr>
            <a:cxnSpLocks/>
          </p:cNvCxnSpPr>
          <p:nvPr userDrawn="1"/>
        </p:nvCxnSpPr>
        <p:spPr>
          <a:xfrm>
            <a:off x="4267200" y="3547676"/>
            <a:ext cx="3198812" cy="0"/>
          </a:xfrm>
          <a:prstGeom prst="line">
            <a:avLst/>
          </a:prstGeom>
          <a:ln w="25400">
            <a:solidFill>
              <a:schemeClr val="accent6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48CE9E08-388B-4458-B1F4-453A8413D63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70693" y="3634037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6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Impact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D909953-1B24-4C7D-A173-A53DF3FC7EC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382000" y="2971800"/>
            <a:ext cx="3194050" cy="1828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ED48B1-3A1C-41E2-BEC6-E8E6B54A07B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959850" y="1600200"/>
            <a:ext cx="1841500" cy="660399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/>
            </a:lvl1pPr>
          </a:lstStyle>
          <a:p>
            <a:r>
              <a:rPr lang="en-US" dirty="0"/>
              <a:t>Insert Logo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0A78DDD-5F83-4940-98A7-CF6D7FB814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0" y="5022214"/>
            <a:ext cx="3200400" cy="1153795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sz="1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None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3" name="Text Placeholder 10">
            <a:extLst>
              <a:ext uri="{FF2B5EF4-FFF2-40B4-BE49-F238E27FC236}">
                <a16:creationId xmlns:a16="http://schemas.microsoft.com/office/drawing/2014/main" id="{356F2006-5264-4FEB-8EBA-8BA6A55D19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75650" y="2347933"/>
            <a:ext cx="3206750" cy="2413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200"/>
            </a:lvl1pPr>
            <a:lvl2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F7F59A-4C67-4F41-A6E0-906850EDF3F1}"/>
              </a:ext>
            </a:extLst>
          </p:cNvPr>
          <p:cNvSpPr/>
          <p:nvPr userDrawn="1"/>
        </p:nvSpPr>
        <p:spPr>
          <a:xfrm>
            <a:off x="608739" y="4978399"/>
            <a:ext cx="3204753" cy="879645"/>
          </a:xfrm>
          <a:prstGeom prst="rect">
            <a:avLst/>
          </a:prstGeom>
          <a:gradFill>
            <a:gsLst>
              <a:gs pos="0">
                <a:schemeClr val="accent4"/>
              </a:gs>
              <a:gs pos="98000">
                <a:schemeClr val="accent4"/>
              </a:gs>
            </a:gsLst>
            <a:lin ang="5400000" scaled="1"/>
          </a:gradFill>
        </p:spPr>
        <p:txBody>
          <a:bodyPr vert="horz" lIns="594360" tIns="457200" rIns="457200" bIns="457200" rtlCol="0">
            <a:noAutofit/>
          </a:bodyPr>
          <a:lstStyle/>
          <a:p>
            <a:pPr lvl="0" indent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5779326-D874-4DC4-BA73-C7157B414B05}"/>
              </a:ext>
            </a:extLst>
          </p:cNvPr>
          <p:cNvSpPr/>
          <p:nvPr userDrawn="1"/>
        </p:nvSpPr>
        <p:spPr>
          <a:xfrm>
            <a:off x="4267199" y="4978400"/>
            <a:ext cx="3203893" cy="878840"/>
          </a:xfrm>
          <a:prstGeom prst="rect">
            <a:avLst/>
          </a:prstGeom>
          <a:gradFill>
            <a:gsLst>
              <a:gs pos="0">
                <a:schemeClr val="accent1"/>
              </a:gs>
              <a:gs pos="98000">
                <a:schemeClr val="accent1"/>
              </a:gs>
            </a:gsLst>
            <a:lin ang="5400000" scaled="1"/>
          </a:gradFill>
        </p:spPr>
        <p:txBody>
          <a:bodyPr vert="horz" lIns="457200" tIns="457200" rIns="594360" bIns="0" rtlCol="0">
            <a:noAutofit/>
          </a:bodyPr>
          <a:lstStyle/>
          <a:p>
            <a:pPr lvl="0" indent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D359B-DBB1-4A58-B3A5-88DBD360EF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9A29AA74-2865-4B6A-BD11-7A351A336A6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09C7727F-F570-4AF1-856D-98544836237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75650" y="2647290"/>
            <a:ext cx="3206750" cy="2413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200"/>
            </a:lvl1pPr>
            <a:lvl2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Industry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F13DC67D-58A2-45BD-A728-B6ECDD8B5A5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3093" y="4978400"/>
            <a:ext cx="3200400" cy="227454"/>
          </a:xfrm>
        </p:spPr>
        <p:txBody>
          <a:bodyPr anchor="b"/>
          <a:lstStyle>
            <a:lvl1pPr algn="ct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Products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53D9F0A4-74F4-4BA6-AD21-4791EF0A203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73995" y="4978400"/>
            <a:ext cx="3200400" cy="227454"/>
          </a:xfrm>
        </p:spPr>
        <p:txBody>
          <a:bodyPr anchor="b"/>
          <a:lstStyle>
            <a:lvl1pPr algn="ct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Strategic Priorities</a:t>
            </a:r>
          </a:p>
        </p:txBody>
      </p:sp>
    </p:spTree>
    <p:extLst>
      <p:ext uri="{BB962C8B-B14F-4D97-AF65-F5344CB8AC3E}">
        <p14:creationId xmlns:p14="http://schemas.microsoft.com/office/powerpoint/2010/main" val="24181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183EB20-0C5F-4DF1-ACB7-C31AA7522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 rot="16200000">
            <a:off x="8594080" y="298526"/>
            <a:ext cx="3893271" cy="3296220"/>
          </a:xfrm>
          <a:prstGeom prst="rect">
            <a:avLst/>
          </a:prstGeom>
        </p:spPr>
      </p:pic>
      <p:sp>
        <p:nvSpPr>
          <p:cNvPr id="756" name="TextBox 755">
            <a:extLst>
              <a:ext uri="{FF2B5EF4-FFF2-40B4-BE49-F238E27FC236}">
                <a16:creationId xmlns:a16="http://schemas.microsoft.com/office/drawing/2014/main" id="{2387BAEF-04D4-4DE9-B7A0-5B5AD8C8A831}"/>
              </a:ext>
            </a:extLst>
          </p:cNvPr>
          <p:cNvSpPr txBox="1"/>
          <p:nvPr userDrawn="1"/>
        </p:nvSpPr>
        <p:spPr>
          <a:xfrm>
            <a:off x="608013" y="1265019"/>
            <a:ext cx="1933864" cy="5348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>
                <a:solidFill>
                  <a:schemeClr val="accent6"/>
                </a:solidFill>
                <a:latin typeface="+mj-lt"/>
              </a:rPr>
              <a:t>Agenda</a:t>
            </a:r>
          </a:p>
        </p:txBody>
      </p:sp>
      <p:sp>
        <p:nvSpPr>
          <p:cNvPr id="730" name="TextBox 729">
            <a:extLst>
              <a:ext uri="{FF2B5EF4-FFF2-40B4-BE49-F238E27FC236}">
                <a16:creationId xmlns:a16="http://schemas.microsoft.com/office/drawing/2014/main" id="{AB8D1A6B-3CE6-468D-804E-6300F8B6DC81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tx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Text Placeholder 757">
            <a:extLst>
              <a:ext uri="{FF2B5EF4-FFF2-40B4-BE49-F238E27FC236}">
                <a16:creationId xmlns:a16="http://schemas.microsoft.com/office/drawing/2014/main" id="{B29EB907-51A5-4D60-B03A-85DECB7627F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94013" y="1392216"/>
            <a:ext cx="7315200" cy="4322783"/>
          </a:xfrm>
        </p:spPr>
        <p:txBody>
          <a:bodyPr anchor="t"/>
          <a:lstStyle>
            <a:lvl1pPr marL="0" indent="0">
              <a:spcBef>
                <a:spcPts val="1800"/>
              </a:spcBef>
              <a:buClr>
                <a:schemeClr val="accent2"/>
              </a:buClr>
              <a:buFont typeface="Open Sans" panose="020B0606030504020204" pitchFamily="34" charset="0"/>
              <a:buChar char="​"/>
              <a:defRPr>
                <a:solidFill>
                  <a:schemeClr val="accent2"/>
                </a:solidFill>
              </a:defRPr>
            </a:lvl1pPr>
            <a:lvl2pPr marL="0" indent="0"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  <a:lvl3pPr marL="342900" indent="0">
              <a:buFont typeface="Open Sans" panose="020B0606030504020204" pitchFamily="34" charset="0"/>
              <a:buNone/>
              <a:defRPr sz="1800"/>
            </a:lvl3pPr>
            <a:lvl4pPr marL="342900" indent="0">
              <a:buFont typeface="Open Sans" panose="020B0606030504020204" pitchFamily="34" charset="0"/>
              <a:buChar char="​"/>
              <a:tabLst/>
              <a:defRPr sz="1800">
                <a:solidFill>
                  <a:schemeClr val="tx2"/>
                </a:solidFill>
              </a:defRPr>
            </a:lvl4pPr>
            <a:lvl5pPr marL="342900" indent="0">
              <a:buFont typeface="Open Sans" panose="020B0606030504020204" pitchFamily="34" charset="0"/>
              <a:buChar char="​"/>
              <a:tabLst/>
              <a:defRPr sz="1800">
                <a:solidFill>
                  <a:schemeClr val="tx2"/>
                </a:solidFill>
              </a:defRPr>
            </a:lvl5pPr>
            <a:lvl6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6pPr>
            <a:lvl7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7pPr>
            <a:lvl8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8pPr>
            <a:lvl9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C06013-757A-4FD4-A789-7E9656F64A59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5E650B00-898D-4367-B76F-5BF89476C91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8A491FA9-9AD4-4837-B9D8-EA75606548C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38AD407B-7DC8-4213-960A-A3752366687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F0E957BF-4633-4BC7-8378-1B670BA6A950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33412CC5-5B25-43E7-AFAC-0EF817E6F7F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0E0EEC98-4D81-4BBF-A18F-A2562013EC4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0624E438-D004-4788-9C41-D6E07F017ACF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</p:spTree>
    <p:extLst>
      <p:ext uri="{BB962C8B-B14F-4D97-AF65-F5344CB8AC3E}">
        <p14:creationId xmlns:p14="http://schemas.microsoft.com/office/powerpoint/2010/main" val="370889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Photo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045A585-C5E4-4DFF-AE3A-0EA9773E9130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8FDE86E-66A8-45FE-8B59-41FB9D05B2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B7AA4155-9310-415A-B110-0BF9DA5E5D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3B3DCE9-C445-4A41-B77E-F198E3BADD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E182E788-22A0-496F-849F-FCC9079CB6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71C5B7A-6EBF-488F-86A0-39A4A325FC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DECC2199-8BE0-4BE3-8039-08C58860B28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2A5DFC5A-1DCA-4CC1-8322-583C069B4BD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F5379A2-B049-4A1C-A18D-79A1F237E82B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987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B1C210DC-5DBB-4F0D-875F-CD8AAAB938CE}"/>
              </a:ext>
            </a:extLst>
          </p:cNvPr>
          <p:cNvSpPr/>
          <p:nvPr userDrawn="1"/>
        </p:nvSpPr>
        <p:spPr bwMode="gray">
          <a:xfrm>
            <a:off x="1981877" y="2055429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6F04B0-7860-407F-85B7-42E38FAFE34B}"/>
              </a:ext>
            </a:extLst>
          </p:cNvPr>
          <p:cNvSpPr/>
          <p:nvPr userDrawn="1"/>
        </p:nvSpPr>
        <p:spPr bwMode="gray">
          <a:xfrm>
            <a:off x="8389301" y="2055429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FECF9D0-D7A8-43DD-B38D-E1090C0B322F}"/>
              </a:ext>
            </a:extLst>
          </p:cNvPr>
          <p:cNvSpPr/>
          <p:nvPr userDrawn="1"/>
        </p:nvSpPr>
        <p:spPr bwMode="gray">
          <a:xfrm>
            <a:off x="5184924" y="2055429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D23688F-2550-4740-B5D6-C78F74FDE08D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C5A99F-0678-4DC4-A266-1AD031E9C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EBF1472-E940-4CC7-B5D3-349346A425A8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C9B40-9AF4-4EF7-8384-2ACE79EA95C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25905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69CA39A-E967-4A68-A944-35C345A456D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721225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1A16A22-350B-4B24-A3CD-4D5DE470DEE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923213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77705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val 83">
            <a:extLst>
              <a:ext uri="{FF2B5EF4-FFF2-40B4-BE49-F238E27FC236}">
                <a16:creationId xmlns:a16="http://schemas.microsoft.com/office/drawing/2014/main" id="{085441A7-EBA5-4ABB-8D29-CE4338F0F9B5}"/>
              </a:ext>
            </a:extLst>
          </p:cNvPr>
          <p:cNvSpPr/>
          <p:nvPr userDrawn="1"/>
        </p:nvSpPr>
        <p:spPr bwMode="gray">
          <a:xfrm>
            <a:off x="1065749" y="2060872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19BB56-AE7C-42CA-A8FF-432F4F176B8B}"/>
              </a:ext>
            </a:extLst>
          </p:cNvPr>
          <p:cNvSpPr/>
          <p:nvPr userDrawn="1"/>
        </p:nvSpPr>
        <p:spPr bwMode="gray">
          <a:xfrm>
            <a:off x="9302132" y="2060872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670C03F-6336-45E3-A9F4-0CD130D80D1B}"/>
              </a:ext>
            </a:extLst>
          </p:cNvPr>
          <p:cNvSpPr/>
          <p:nvPr userDrawn="1"/>
        </p:nvSpPr>
        <p:spPr bwMode="gray">
          <a:xfrm>
            <a:off x="6562100" y="2060872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45D908EF-1F96-4808-A8DB-F55AB9E8E436}"/>
              </a:ext>
            </a:extLst>
          </p:cNvPr>
          <p:cNvSpPr/>
          <p:nvPr userDrawn="1"/>
        </p:nvSpPr>
        <p:spPr bwMode="gray">
          <a:xfrm>
            <a:off x="3806932" y="2060872"/>
            <a:ext cx="1828959" cy="1828959"/>
          </a:xfrm>
          <a:prstGeom prst="ellipse">
            <a:avLst/>
          </a:prstGeom>
          <a:solidFill>
            <a:schemeClr val="accent6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AAF357F-A1D5-401D-94D2-9C67E6AEDA0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6ED71B-2619-4816-B753-5E850ED08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B679D5C-AEFA-4052-96E3-7DF67D7C105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83A73281-E5F0-4C3B-BE4E-A12D56CC10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4267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0078EAE-661A-4C72-917B-F0225239F68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98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6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66D6B40-9CB0-4B56-A3E1-9A7F945F094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230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16F5CA9C-E491-4F70-B6EE-A506410601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662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88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A1FDF9D3-5B68-4A75-97BF-2C5113CFAA66}"/>
              </a:ext>
            </a:extLst>
          </p:cNvPr>
          <p:cNvSpPr/>
          <p:nvPr userDrawn="1"/>
        </p:nvSpPr>
        <p:spPr bwMode="gray">
          <a:xfrm>
            <a:off x="609800" y="2064663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AB1992-E472-4489-8A4E-A8FE45DE10CF}"/>
              </a:ext>
            </a:extLst>
          </p:cNvPr>
          <p:cNvSpPr/>
          <p:nvPr userDrawn="1"/>
        </p:nvSpPr>
        <p:spPr bwMode="gray">
          <a:xfrm>
            <a:off x="9744473" y="2064663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551C90A-573F-4E4A-9359-5C7B0F546BF9}"/>
              </a:ext>
            </a:extLst>
          </p:cNvPr>
          <p:cNvSpPr/>
          <p:nvPr userDrawn="1"/>
        </p:nvSpPr>
        <p:spPr bwMode="gray">
          <a:xfrm>
            <a:off x="5201380" y="2064663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F79E162-3D8F-4829-A4AD-02A03597B11A}"/>
              </a:ext>
            </a:extLst>
          </p:cNvPr>
          <p:cNvSpPr/>
          <p:nvPr userDrawn="1"/>
        </p:nvSpPr>
        <p:spPr bwMode="gray">
          <a:xfrm>
            <a:off x="2892452" y="2064663"/>
            <a:ext cx="1828959" cy="1828959"/>
          </a:xfrm>
          <a:prstGeom prst="ellipse">
            <a:avLst/>
          </a:prstGeom>
          <a:solidFill>
            <a:schemeClr val="accent6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026B9B36-08E7-4664-970C-13123F24C793}"/>
              </a:ext>
            </a:extLst>
          </p:cNvPr>
          <p:cNvSpPr/>
          <p:nvPr userDrawn="1"/>
        </p:nvSpPr>
        <p:spPr bwMode="gray">
          <a:xfrm>
            <a:off x="7464921" y="2064663"/>
            <a:ext cx="1828959" cy="182895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19ACAF-9401-49DF-ACFF-2BA2129506AB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A8A47F-2243-412F-A1A8-FA8E3475F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EEA64E97-C31D-49B1-B8E1-20E5F404F516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2E201879-B985-4ADE-8AD6-6C3E14CE0AF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0850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495BAAB-E860-4075-9DA3-ABA7C32D235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89401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6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62D3946B-F2F1-42AF-8E89-00761A7745D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8509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22F84664-2E68-46AE-AE2C-E8D2B6C9A1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470001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3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CDC9B65E-8BAA-4676-9F32-44EC3772D34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75201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5646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6567F8-257F-483B-B2D4-ACC66C513D8B}"/>
              </a:ext>
            </a:extLst>
          </p:cNvPr>
          <p:cNvSpPr/>
          <p:nvPr userDrawn="1"/>
        </p:nvSpPr>
        <p:spPr bwMode="gray">
          <a:xfrm>
            <a:off x="4846201" y="-27162"/>
            <a:ext cx="7374601" cy="6793722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64" name="Right Triangle 663">
            <a:extLst>
              <a:ext uri="{FF2B5EF4-FFF2-40B4-BE49-F238E27FC236}">
                <a16:creationId xmlns:a16="http://schemas.microsoft.com/office/drawing/2014/main" id="{2C5A75DF-B9C1-4A5D-8693-A417E8858D63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5" name="Right Triangle 664">
            <a:extLst>
              <a:ext uri="{FF2B5EF4-FFF2-40B4-BE49-F238E27FC236}">
                <a16:creationId xmlns:a16="http://schemas.microsoft.com/office/drawing/2014/main" id="{A90A1136-1EEB-4C77-AFF4-9E0972EF13B5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6" name="Right Triangle 665">
            <a:extLst>
              <a:ext uri="{FF2B5EF4-FFF2-40B4-BE49-F238E27FC236}">
                <a16:creationId xmlns:a16="http://schemas.microsoft.com/office/drawing/2014/main" id="{B4FDC405-07DE-49A2-92C3-22D7CCC2B1FD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7" name="Right Triangle 666">
            <a:extLst>
              <a:ext uri="{FF2B5EF4-FFF2-40B4-BE49-F238E27FC236}">
                <a16:creationId xmlns:a16="http://schemas.microsoft.com/office/drawing/2014/main" id="{317C1343-52C5-4AAB-A6B1-5E64545CFC16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8" name="Right Triangle 667">
            <a:extLst>
              <a:ext uri="{FF2B5EF4-FFF2-40B4-BE49-F238E27FC236}">
                <a16:creationId xmlns:a16="http://schemas.microsoft.com/office/drawing/2014/main" id="{180F82F4-4FF4-4115-A2EE-359EF0AAF35B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9" name="Right Triangle 668">
            <a:extLst>
              <a:ext uri="{FF2B5EF4-FFF2-40B4-BE49-F238E27FC236}">
                <a16:creationId xmlns:a16="http://schemas.microsoft.com/office/drawing/2014/main" id="{D31F4E0E-C07A-465F-A7E0-9B67B9FBB38F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0" name="Right Triangle 669">
            <a:extLst>
              <a:ext uri="{FF2B5EF4-FFF2-40B4-BE49-F238E27FC236}">
                <a16:creationId xmlns:a16="http://schemas.microsoft.com/office/drawing/2014/main" id="{9660FF54-EE5F-469D-A717-B169EBB5113A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1" name="Right Triangle 670">
            <a:extLst>
              <a:ext uri="{FF2B5EF4-FFF2-40B4-BE49-F238E27FC236}">
                <a16:creationId xmlns:a16="http://schemas.microsoft.com/office/drawing/2014/main" id="{A262CDFD-0FF1-428E-96C5-E87AE98B3FAB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2" name="Right Triangle 671">
            <a:extLst>
              <a:ext uri="{FF2B5EF4-FFF2-40B4-BE49-F238E27FC236}">
                <a16:creationId xmlns:a16="http://schemas.microsoft.com/office/drawing/2014/main" id="{9FB9B9C6-14C5-44EC-8357-E491F4166AC7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3" name="Right Triangle 672">
            <a:extLst>
              <a:ext uri="{FF2B5EF4-FFF2-40B4-BE49-F238E27FC236}">
                <a16:creationId xmlns:a16="http://schemas.microsoft.com/office/drawing/2014/main" id="{D115A183-5DEE-4557-906C-841E8BF4AD8A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4" name="Right Triangle 673">
            <a:extLst>
              <a:ext uri="{FF2B5EF4-FFF2-40B4-BE49-F238E27FC236}">
                <a16:creationId xmlns:a16="http://schemas.microsoft.com/office/drawing/2014/main" id="{D4CB3AC0-7B72-4B5F-9C38-87217C5E0053}"/>
              </a:ext>
            </a:extLst>
          </p:cNvPr>
          <p:cNvSpPr/>
          <p:nvPr/>
        </p:nvSpPr>
        <p:spPr bwMode="gray">
          <a:xfrm rot="10800000">
            <a:off x="6785686" y="-22208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6" name="Right Triangle 675">
            <a:extLst>
              <a:ext uri="{FF2B5EF4-FFF2-40B4-BE49-F238E27FC236}">
                <a16:creationId xmlns:a16="http://schemas.microsoft.com/office/drawing/2014/main" id="{070D0D90-434D-4A79-8FAF-A28B596E8BA5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7" name="Right Triangle 676">
            <a:extLst>
              <a:ext uri="{FF2B5EF4-FFF2-40B4-BE49-F238E27FC236}">
                <a16:creationId xmlns:a16="http://schemas.microsoft.com/office/drawing/2014/main" id="{E0272DA3-CBE0-4928-B3BE-526A7132B020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8" name="Right Triangle 677">
            <a:extLst>
              <a:ext uri="{FF2B5EF4-FFF2-40B4-BE49-F238E27FC236}">
                <a16:creationId xmlns:a16="http://schemas.microsoft.com/office/drawing/2014/main" id="{2B259B49-A833-4074-9BC3-732A6ADC9E90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9" name="Right Triangle 678">
            <a:extLst>
              <a:ext uri="{FF2B5EF4-FFF2-40B4-BE49-F238E27FC236}">
                <a16:creationId xmlns:a16="http://schemas.microsoft.com/office/drawing/2014/main" id="{9DA52803-4D1C-4646-A426-92E685974004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0" name="Right Triangle 679">
            <a:extLst>
              <a:ext uri="{FF2B5EF4-FFF2-40B4-BE49-F238E27FC236}">
                <a16:creationId xmlns:a16="http://schemas.microsoft.com/office/drawing/2014/main" id="{44F2694C-C7FB-42C2-A130-87A3444CDB1A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1" name="Right Triangle 680">
            <a:extLst>
              <a:ext uri="{FF2B5EF4-FFF2-40B4-BE49-F238E27FC236}">
                <a16:creationId xmlns:a16="http://schemas.microsoft.com/office/drawing/2014/main" id="{0C0C2D22-DB2D-42C3-9C39-02B032BE37E1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2" name="Right Triangle 681">
            <a:extLst>
              <a:ext uri="{FF2B5EF4-FFF2-40B4-BE49-F238E27FC236}">
                <a16:creationId xmlns:a16="http://schemas.microsoft.com/office/drawing/2014/main" id="{2B091DFD-235A-4F82-8400-3D2D23513EED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3" name="Right Triangle 682">
            <a:extLst>
              <a:ext uri="{FF2B5EF4-FFF2-40B4-BE49-F238E27FC236}">
                <a16:creationId xmlns:a16="http://schemas.microsoft.com/office/drawing/2014/main" id="{9F1ACCCB-E98E-4873-86E7-F06C490CFDAF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4" name="Right Triangle 683">
            <a:extLst>
              <a:ext uri="{FF2B5EF4-FFF2-40B4-BE49-F238E27FC236}">
                <a16:creationId xmlns:a16="http://schemas.microsoft.com/office/drawing/2014/main" id="{4E5AC737-AE04-405D-9369-4528A38149C6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5" name="Right Triangle 684">
            <a:extLst>
              <a:ext uri="{FF2B5EF4-FFF2-40B4-BE49-F238E27FC236}">
                <a16:creationId xmlns:a16="http://schemas.microsoft.com/office/drawing/2014/main" id="{5075BADC-B414-49AE-AD6B-CCF5D545CD37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6" name="Right Triangle 685">
            <a:extLst>
              <a:ext uri="{FF2B5EF4-FFF2-40B4-BE49-F238E27FC236}">
                <a16:creationId xmlns:a16="http://schemas.microsoft.com/office/drawing/2014/main" id="{14A93DDE-9D44-4F70-94E3-4445B9184CD9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7" name="Right Triangle 686">
            <a:extLst>
              <a:ext uri="{FF2B5EF4-FFF2-40B4-BE49-F238E27FC236}">
                <a16:creationId xmlns:a16="http://schemas.microsoft.com/office/drawing/2014/main" id="{A592FFE6-CF46-4EBE-BA58-E0E350F196F9}"/>
              </a:ext>
            </a:extLst>
          </p:cNvPr>
          <p:cNvSpPr/>
          <p:nvPr/>
        </p:nvSpPr>
        <p:spPr bwMode="gray">
          <a:xfrm rot="10800000" flipH="1">
            <a:off x="7756889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9" name="Right Triangle 688">
            <a:extLst>
              <a:ext uri="{FF2B5EF4-FFF2-40B4-BE49-F238E27FC236}">
                <a16:creationId xmlns:a16="http://schemas.microsoft.com/office/drawing/2014/main" id="{173D5322-E331-4813-93EC-69B856F13151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0" name="Right Triangle 689">
            <a:extLst>
              <a:ext uri="{FF2B5EF4-FFF2-40B4-BE49-F238E27FC236}">
                <a16:creationId xmlns:a16="http://schemas.microsoft.com/office/drawing/2014/main" id="{7087EB5C-B6C9-40F5-AAA9-8BF7A0F05F2D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1" name="Right Triangle 690">
            <a:extLst>
              <a:ext uri="{FF2B5EF4-FFF2-40B4-BE49-F238E27FC236}">
                <a16:creationId xmlns:a16="http://schemas.microsoft.com/office/drawing/2014/main" id="{6AB551A9-231E-452E-95A3-E890EF780EB2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2" name="Right Triangle 691">
            <a:extLst>
              <a:ext uri="{FF2B5EF4-FFF2-40B4-BE49-F238E27FC236}">
                <a16:creationId xmlns:a16="http://schemas.microsoft.com/office/drawing/2014/main" id="{21F04599-4599-4390-A8BB-A75F20BA9AF8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3" name="Right Triangle 692">
            <a:extLst>
              <a:ext uri="{FF2B5EF4-FFF2-40B4-BE49-F238E27FC236}">
                <a16:creationId xmlns:a16="http://schemas.microsoft.com/office/drawing/2014/main" id="{F1BB26B7-3C77-4B97-82F4-557B9675DD69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4" name="Right Triangle 693">
            <a:extLst>
              <a:ext uri="{FF2B5EF4-FFF2-40B4-BE49-F238E27FC236}">
                <a16:creationId xmlns:a16="http://schemas.microsoft.com/office/drawing/2014/main" id="{0776ED34-7278-4000-8E07-3C3FCCF35AD1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5" name="Right Triangle 694">
            <a:extLst>
              <a:ext uri="{FF2B5EF4-FFF2-40B4-BE49-F238E27FC236}">
                <a16:creationId xmlns:a16="http://schemas.microsoft.com/office/drawing/2014/main" id="{86D8E87C-B42C-4B03-8D84-C3999BCAC26C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6" name="Right Triangle 695">
            <a:extLst>
              <a:ext uri="{FF2B5EF4-FFF2-40B4-BE49-F238E27FC236}">
                <a16:creationId xmlns:a16="http://schemas.microsoft.com/office/drawing/2014/main" id="{9445DD0C-B2B3-493E-82CD-A24EF1FA983A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7" name="Right Triangle 696">
            <a:extLst>
              <a:ext uri="{FF2B5EF4-FFF2-40B4-BE49-F238E27FC236}">
                <a16:creationId xmlns:a16="http://schemas.microsoft.com/office/drawing/2014/main" id="{BC80C5D1-DF00-4032-B44A-1F21057F0197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8" name="Right Triangle 697">
            <a:extLst>
              <a:ext uri="{FF2B5EF4-FFF2-40B4-BE49-F238E27FC236}">
                <a16:creationId xmlns:a16="http://schemas.microsoft.com/office/drawing/2014/main" id="{C14A4699-BC04-4EE4-8BAA-34ED5DF9C577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9" name="Right Triangle 698">
            <a:extLst>
              <a:ext uri="{FF2B5EF4-FFF2-40B4-BE49-F238E27FC236}">
                <a16:creationId xmlns:a16="http://schemas.microsoft.com/office/drawing/2014/main" id="{925537A2-4317-4E47-9FE1-6B7803BBDE5F}"/>
              </a:ext>
            </a:extLst>
          </p:cNvPr>
          <p:cNvSpPr/>
          <p:nvPr/>
        </p:nvSpPr>
        <p:spPr bwMode="gray">
          <a:xfrm rot="10800000">
            <a:off x="8728091" y="-22208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1" name="Right Triangle 700">
            <a:extLst>
              <a:ext uri="{FF2B5EF4-FFF2-40B4-BE49-F238E27FC236}">
                <a16:creationId xmlns:a16="http://schemas.microsoft.com/office/drawing/2014/main" id="{1B607426-67FE-42D5-BCD6-19FDC482EA97}"/>
              </a:ext>
            </a:extLst>
          </p:cNvPr>
          <p:cNvSpPr/>
          <p:nvPr/>
        </p:nvSpPr>
        <p:spPr bwMode="gray">
          <a:xfrm flipH="1">
            <a:off x="9699295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2" name="Right Triangle 701">
            <a:extLst>
              <a:ext uri="{FF2B5EF4-FFF2-40B4-BE49-F238E27FC236}">
                <a16:creationId xmlns:a16="http://schemas.microsoft.com/office/drawing/2014/main" id="{3721A5D6-FDD8-486E-A763-9ECC7183A88C}"/>
              </a:ext>
            </a:extLst>
          </p:cNvPr>
          <p:cNvSpPr/>
          <p:nvPr/>
        </p:nvSpPr>
        <p:spPr bwMode="gray">
          <a:xfrm rot="10800000"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3" name="Right Triangle 702">
            <a:extLst>
              <a:ext uri="{FF2B5EF4-FFF2-40B4-BE49-F238E27FC236}">
                <a16:creationId xmlns:a16="http://schemas.microsoft.com/office/drawing/2014/main" id="{A205A44E-E520-43E2-8A45-05DA297D7B05}"/>
              </a:ext>
            </a:extLst>
          </p:cNvPr>
          <p:cNvSpPr/>
          <p:nvPr/>
        </p:nvSpPr>
        <p:spPr bwMode="gray">
          <a:xfrm flipH="1" flipV="1">
            <a:off x="9699295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4" name="Right Triangle 703">
            <a:extLst>
              <a:ext uri="{FF2B5EF4-FFF2-40B4-BE49-F238E27FC236}">
                <a16:creationId xmlns:a16="http://schemas.microsoft.com/office/drawing/2014/main" id="{0D2B5A27-66BF-44F5-9BEE-BC124D04F6EC}"/>
              </a:ext>
            </a:extLst>
          </p:cNvPr>
          <p:cNvSpPr/>
          <p:nvPr/>
        </p:nvSpPr>
        <p:spPr bwMode="gray">
          <a:xfrm rot="10800000"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5" name="Right Triangle 704">
            <a:extLst>
              <a:ext uri="{FF2B5EF4-FFF2-40B4-BE49-F238E27FC236}">
                <a16:creationId xmlns:a16="http://schemas.microsoft.com/office/drawing/2014/main" id="{9376A22E-84F0-4927-B75A-C1A44EA47339}"/>
              </a:ext>
            </a:extLst>
          </p:cNvPr>
          <p:cNvSpPr/>
          <p:nvPr/>
        </p:nvSpPr>
        <p:spPr bwMode="gray">
          <a:xfrm flipH="1">
            <a:off x="9699295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6" name="Right Triangle 705">
            <a:extLst>
              <a:ext uri="{FF2B5EF4-FFF2-40B4-BE49-F238E27FC236}">
                <a16:creationId xmlns:a16="http://schemas.microsoft.com/office/drawing/2014/main" id="{10F437FB-B6F2-45B7-A64E-69C77E695654}"/>
              </a:ext>
            </a:extLst>
          </p:cNvPr>
          <p:cNvSpPr/>
          <p:nvPr/>
        </p:nvSpPr>
        <p:spPr bwMode="gray">
          <a:xfrm rot="10800000" flipH="1">
            <a:off x="9699295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7" name="Right Triangle 706">
            <a:extLst>
              <a:ext uri="{FF2B5EF4-FFF2-40B4-BE49-F238E27FC236}">
                <a16:creationId xmlns:a16="http://schemas.microsoft.com/office/drawing/2014/main" id="{AC0CD031-0B0F-423B-97C9-EE39FA3BFA61}"/>
              </a:ext>
            </a:extLst>
          </p:cNvPr>
          <p:cNvSpPr/>
          <p:nvPr/>
        </p:nvSpPr>
        <p:spPr bwMode="gray">
          <a:xfrm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8" name="Right Triangle 707">
            <a:extLst>
              <a:ext uri="{FF2B5EF4-FFF2-40B4-BE49-F238E27FC236}">
                <a16:creationId xmlns:a16="http://schemas.microsoft.com/office/drawing/2014/main" id="{EAF64B36-3319-4C74-9AB7-FEAB06B37641}"/>
              </a:ext>
            </a:extLst>
          </p:cNvPr>
          <p:cNvSpPr/>
          <p:nvPr/>
        </p:nvSpPr>
        <p:spPr bwMode="gray">
          <a:xfrm rot="10800000"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9" name="Right Triangle 708">
            <a:extLst>
              <a:ext uri="{FF2B5EF4-FFF2-40B4-BE49-F238E27FC236}">
                <a16:creationId xmlns:a16="http://schemas.microsoft.com/office/drawing/2014/main" id="{E3C54209-D8C1-426E-9A8A-A542770AD73F}"/>
              </a:ext>
            </a:extLst>
          </p:cNvPr>
          <p:cNvSpPr/>
          <p:nvPr/>
        </p:nvSpPr>
        <p:spPr bwMode="gray">
          <a:xfrm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0" name="Right Triangle 709">
            <a:extLst>
              <a:ext uri="{FF2B5EF4-FFF2-40B4-BE49-F238E27FC236}">
                <a16:creationId xmlns:a16="http://schemas.microsoft.com/office/drawing/2014/main" id="{CE48EDDD-15A2-4179-9723-EF0790D9AB7A}"/>
              </a:ext>
            </a:extLst>
          </p:cNvPr>
          <p:cNvSpPr/>
          <p:nvPr/>
        </p:nvSpPr>
        <p:spPr bwMode="gray">
          <a:xfrm rot="10800000"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1" name="Right Triangle 710">
            <a:extLst>
              <a:ext uri="{FF2B5EF4-FFF2-40B4-BE49-F238E27FC236}">
                <a16:creationId xmlns:a16="http://schemas.microsoft.com/office/drawing/2014/main" id="{AEB1B8E3-1301-4A21-AFF8-2369AF3E5025}"/>
              </a:ext>
            </a:extLst>
          </p:cNvPr>
          <p:cNvSpPr/>
          <p:nvPr/>
        </p:nvSpPr>
        <p:spPr bwMode="gray">
          <a:xfrm flipH="1">
            <a:off x="9699295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2" name="Right Triangle 711">
            <a:extLst>
              <a:ext uri="{FF2B5EF4-FFF2-40B4-BE49-F238E27FC236}">
                <a16:creationId xmlns:a16="http://schemas.microsoft.com/office/drawing/2014/main" id="{22321A31-BBD8-4021-8D12-DD2AD359ACB7}"/>
              </a:ext>
            </a:extLst>
          </p:cNvPr>
          <p:cNvSpPr/>
          <p:nvPr/>
        </p:nvSpPr>
        <p:spPr bwMode="gray">
          <a:xfrm rot="10800000" flipH="1">
            <a:off x="9699295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1A9DA018-B052-4202-B3DD-762545F3AC9F}"/>
              </a:ext>
            </a:extLst>
          </p:cNvPr>
          <p:cNvSpPr/>
          <p:nvPr/>
        </p:nvSpPr>
        <p:spPr bwMode="gray">
          <a:xfrm flipH="1">
            <a:off x="11642605" y="942851"/>
            <a:ext cx="2377" cy="1189"/>
          </a:xfrm>
          <a:custGeom>
            <a:avLst/>
            <a:gdLst>
              <a:gd name="connsiteX0" fmla="*/ 1188 w 2377"/>
              <a:gd name="connsiteY0" fmla="*/ 0 h 1189"/>
              <a:gd name="connsiteX1" fmla="*/ 0 w 2377"/>
              <a:gd name="connsiteY1" fmla="*/ 1189 h 1189"/>
              <a:gd name="connsiteX2" fmla="*/ 2377 w 2377"/>
              <a:gd name="connsiteY2" fmla="*/ 1189 h 1189"/>
              <a:gd name="connsiteX3" fmla="*/ 1188 w 2377"/>
              <a:gd name="connsiteY3" fmla="*/ 0 h 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9">
                <a:moveTo>
                  <a:pt x="1188" y="0"/>
                </a:moveTo>
                <a:lnTo>
                  <a:pt x="0" y="1189"/>
                </a:lnTo>
                <a:lnTo>
                  <a:pt x="2377" y="1189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0B30A448-CF71-4D0C-BABB-85036722715B}"/>
              </a:ext>
            </a:extLst>
          </p:cNvPr>
          <p:cNvSpPr/>
          <p:nvPr/>
        </p:nvSpPr>
        <p:spPr bwMode="gray">
          <a:xfrm flipH="1">
            <a:off x="11644982" y="944040"/>
            <a:ext cx="547018" cy="547018"/>
          </a:xfrm>
          <a:custGeom>
            <a:avLst/>
            <a:gdLst>
              <a:gd name="connsiteX0" fmla="*/ 547018 w 547018"/>
              <a:gd name="connsiteY0" fmla="*/ 0 h 547018"/>
              <a:gd name="connsiteX1" fmla="*/ 0 w 547018"/>
              <a:gd name="connsiteY1" fmla="*/ 0 h 547018"/>
              <a:gd name="connsiteX2" fmla="*/ 0 w 547018"/>
              <a:gd name="connsiteY2" fmla="*/ 547018 h 547018"/>
              <a:gd name="connsiteX3" fmla="*/ 547018 w 547018"/>
              <a:gd name="connsiteY3" fmla="*/ 0 h 54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018" h="547018">
                <a:moveTo>
                  <a:pt x="547018" y="0"/>
                </a:moveTo>
                <a:lnTo>
                  <a:pt x="0" y="0"/>
                </a:lnTo>
                <a:lnTo>
                  <a:pt x="0" y="547018"/>
                </a:lnTo>
                <a:lnTo>
                  <a:pt x="5470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D9357F95-7EF6-4C2E-AA16-1B5306D68394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D3D62801-9D5B-4629-ADE5-11D828E45A92}"/>
              </a:ext>
            </a:extLst>
          </p:cNvPr>
          <p:cNvSpPr/>
          <p:nvPr/>
        </p:nvSpPr>
        <p:spPr bwMode="gray">
          <a:xfrm flipH="1">
            <a:off x="11645177" y="3853560"/>
            <a:ext cx="546823" cy="546823"/>
          </a:xfrm>
          <a:custGeom>
            <a:avLst/>
            <a:gdLst>
              <a:gd name="connsiteX0" fmla="*/ 546823 w 546823"/>
              <a:gd name="connsiteY0" fmla="*/ 0 h 546823"/>
              <a:gd name="connsiteX1" fmla="*/ 0 w 546823"/>
              <a:gd name="connsiteY1" fmla="*/ 0 h 546823"/>
              <a:gd name="connsiteX2" fmla="*/ 0 w 546823"/>
              <a:gd name="connsiteY2" fmla="*/ 546823 h 546823"/>
              <a:gd name="connsiteX3" fmla="*/ 546823 w 546823"/>
              <a:gd name="connsiteY3" fmla="*/ 0 h 54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823" h="546823">
                <a:moveTo>
                  <a:pt x="546823" y="0"/>
                </a:moveTo>
                <a:lnTo>
                  <a:pt x="0" y="0"/>
                </a:lnTo>
                <a:lnTo>
                  <a:pt x="0" y="546823"/>
                </a:lnTo>
                <a:lnTo>
                  <a:pt x="546823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8D8B5F7D-87DB-4F9D-AEEA-3B88E754EC16}"/>
              </a:ext>
            </a:extLst>
          </p:cNvPr>
          <p:cNvSpPr/>
          <p:nvPr/>
        </p:nvSpPr>
        <p:spPr bwMode="gray">
          <a:xfrm flipH="1">
            <a:off x="11643794" y="394645"/>
            <a:ext cx="548206" cy="549395"/>
          </a:xfrm>
          <a:custGeom>
            <a:avLst/>
            <a:gdLst>
              <a:gd name="connsiteX0" fmla="*/ 0 w 548206"/>
              <a:gd name="connsiteY0" fmla="*/ 0 h 549395"/>
              <a:gd name="connsiteX1" fmla="*/ 0 w 548206"/>
              <a:gd name="connsiteY1" fmla="*/ 549395 h 549395"/>
              <a:gd name="connsiteX2" fmla="*/ 547018 w 548206"/>
              <a:gd name="connsiteY2" fmla="*/ 549395 h 549395"/>
              <a:gd name="connsiteX3" fmla="*/ 548206 w 548206"/>
              <a:gd name="connsiteY3" fmla="*/ 548206 h 549395"/>
              <a:gd name="connsiteX4" fmla="*/ 0 w 548206"/>
              <a:gd name="connsiteY4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206" h="549395">
                <a:moveTo>
                  <a:pt x="0" y="0"/>
                </a:moveTo>
                <a:lnTo>
                  <a:pt x="0" y="549395"/>
                </a:lnTo>
                <a:lnTo>
                  <a:pt x="547018" y="549395"/>
                </a:lnTo>
                <a:lnTo>
                  <a:pt x="548206" y="548206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C7A3549D-BEA0-4C50-BDBF-D6C0E332EB04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8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8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0BC61484-2257-4430-87EA-EEE20C384D6C}"/>
              </a:ext>
            </a:extLst>
          </p:cNvPr>
          <p:cNvSpPr/>
          <p:nvPr/>
        </p:nvSpPr>
        <p:spPr bwMode="gray">
          <a:xfrm flipH="1">
            <a:off x="11642605" y="944040"/>
            <a:ext cx="549395" cy="968826"/>
          </a:xfrm>
          <a:custGeom>
            <a:avLst/>
            <a:gdLst>
              <a:gd name="connsiteX0" fmla="*/ 549395 w 549395"/>
              <a:gd name="connsiteY0" fmla="*/ 0 h 968826"/>
              <a:gd name="connsiteX1" fmla="*/ 547018 w 549395"/>
              <a:gd name="connsiteY1" fmla="*/ 0 h 968826"/>
              <a:gd name="connsiteX2" fmla="*/ 0 w 549395"/>
              <a:gd name="connsiteY2" fmla="*/ 547018 h 968826"/>
              <a:gd name="connsiteX3" fmla="*/ 0 w 549395"/>
              <a:gd name="connsiteY3" fmla="*/ 968826 h 968826"/>
              <a:gd name="connsiteX4" fmla="*/ 549395 w 549395"/>
              <a:gd name="connsiteY4" fmla="*/ 968826 h 968826"/>
              <a:gd name="connsiteX5" fmla="*/ 549395 w 549395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5" h="968826">
                <a:moveTo>
                  <a:pt x="549395" y="0"/>
                </a:moveTo>
                <a:lnTo>
                  <a:pt x="547018" y="0"/>
                </a:lnTo>
                <a:lnTo>
                  <a:pt x="0" y="547018"/>
                </a:lnTo>
                <a:lnTo>
                  <a:pt x="0" y="968826"/>
                </a:lnTo>
                <a:lnTo>
                  <a:pt x="549395" y="968826"/>
                </a:lnTo>
                <a:lnTo>
                  <a:pt x="54939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CD105FDE-FEDD-4E5E-875E-2568BD2BC3E8}"/>
              </a:ext>
            </a:extLst>
          </p:cNvPr>
          <p:cNvSpPr/>
          <p:nvPr/>
        </p:nvSpPr>
        <p:spPr bwMode="gray">
          <a:xfrm flipH="1">
            <a:off x="11642605" y="1913743"/>
            <a:ext cx="549395" cy="971203"/>
          </a:xfrm>
          <a:custGeom>
            <a:avLst/>
            <a:gdLst>
              <a:gd name="connsiteX0" fmla="*/ 549395 w 549395"/>
              <a:gd name="connsiteY0" fmla="*/ 0 h 971203"/>
              <a:gd name="connsiteX1" fmla="*/ 0 w 549395"/>
              <a:gd name="connsiteY1" fmla="*/ 0 h 971203"/>
              <a:gd name="connsiteX2" fmla="*/ 0 w 549395"/>
              <a:gd name="connsiteY2" fmla="*/ 421808 h 971203"/>
              <a:gd name="connsiteX3" fmla="*/ 0 w 549395"/>
              <a:gd name="connsiteY3" fmla="*/ 971203 h 971203"/>
              <a:gd name="connsiteX4" fmla="*/ 549395 w 549395"/>
              <a:gd name="connsiteY4" fmla="*/ 971203 h 971203"/>
              <a:gd name="connsiteX5" fmla="*/ 549395 w 549395"/>
              <a:gd name="connsiteY5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5" h="971203">
                <a:moveTo>
                  <a:pt x="549395" y="0"/>
                </a:moveTo>
                <a:lnTo>
                  <a:pt x="0" y="0"/>
                </a:lnTo>
                <a:lnTo>
                  <a:pt x="0" y="421808"/>
                </a:lnTo>
                <a:lnTo>
                  <a:pt x="0" y="971203"/>
                </a:lnTo>
                <a:lnTo>
                  <a:pt x="549395" y="971203"/>
                </a:lnTo>
                <a:lnTo>
                  <a:pt x="54939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A8D9DDDF-0B40-4665-9080-ECDF9D052859}"/>
              </a:ext>
            </a:extLst>
          </p:cNvPr>
          <p:cNvSpPr/>
          <p:nvPr/>
        </p:nvSpPr>
        <p:spPr bwMode="gray">
          <a:xfrm flipH="1">
            <a:off x="11643891" y="3304165"/>
            <a:ext cx="548109" cy="549395"/>
          </a:xfrm>
          <a:custGeom>
            <a:avLst/>
            <a:gdLst>
              <a:gd name="connsiteX0" fmla="*/ 0 w 548109"/>
              <a:gd name="connsiteY0" fmla="*/ 0 h 549395"/>
              <a:gd name="connsiteX1" fmla="*/ 0 w 548109"/>
              <a:gd name="connsiteY1" fmla="*/ 549395 h 549395"/>
              <a:gd name="connsiteX2" fmla="*/ 546823 w 548109"/>
              <a:gd name="connsiteY2" fmla="*/ 549395 h 549395"/>
              <a:gd name="connsiteX3" fmla="*/ 548109 w 548109"/>
              <a:gd name="connsiteY3" fmla="*/ 548109 h 549395"/>
              <a:gd name="connsiteX4" fmla="*/ 0 w 548109"/>
              <a:gd name="connsiteY4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109" h="549395">
                <a:moveTo>
                  <a:pt x="0" y="0"/>
                </a:moveTo>
                <a:lnTo>
                  <a:pt x="0" y="549395"/>
                </a:lnTo>
                <a:lnTo>
                  <a:pt x="546823" y="549395"/>
                </a:lnTo>
                <a:lnTo>
                  <a:pt x="548109" y="548109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6E6077E7-70AA-4E3D-98F5-AD19E37C253F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356C6A63-581D-4DEB-A13F-469034B75B77}"/>
              </a:ext>
            </a:extLst>
          </p:cNvPr>
          <p:cNvSpPr/>
          <p:nvPr/>
        </p:nvSpPr>
        <p:spPr bwMode="gray">
          <a:xfrm flipH="1">
            <a:off x="11642606" y="3853560"/>
            <a:ext cx="549394" cy="968632"/>
          </a:xfrm>
          <a:custGeom>
            <a:avLst/>
            <a:gdLst>
              <a:gd name="connsiteX0" fmla="*/ 549394 w 549394"/>
              <a:gd name="connsiteY0" fmla="*/ 0 h 968632"/>
              <a:gd name="connsiteX1" fmla="*/ 546823 w 549394"/>
              <a:gd name="connsiteY1" fmla="*/ 0 h 968632"/>
              <a:gd name="connsiteX2" fmla="*/ 0 w 549394"/>
              <a:gd name="connsiteY2" fmla="*/ 546823 h 968632"/>
              <a:gd name="connsiteX3" fmla="*/ 0 w 549394"/>
              <a:gd name="connsiteY3" fmla="*/ 968632 h 968632"/>
              <a:gd name="connsiteX4" fmla="*/ 549394 w 549394"/>
              <a:gd name="connsiteY4" fmla="*/ 968632 h 968632"/>
              <a:gd name="connsiteX5" fmla="*/ 549394 w 549394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4" h="968632">
                <a:moveTo>
                  <a:pt x="549394" y="0"/>
                </a:moveTo>
                <a:lnTo>
                  <a:pt x="546823" y="0"/>
                </a:lnTo>
                <a:lnTo>
                  <a:pt x="0" y="546823"/>
                </a:lnTo>
                <a:lnTo>
                  <a:pt x="0" y="968632"/>
                </a:lnTo>
                <a:lnTo>
                  <a:pt x="549394" y="968632"/>
                </a:lnTo>
                <a:lnTo>
                  <a:pt x="549394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B88F2A3E-8794-4A6F-B8EC-468CF9A9C7CF}"/>
              </a:ext>
            </a:extLst>
          </p:cNvPr>
          <p:cNvSpPr/>
          <p:nvPr/>
        </p:nvSpPr>
        <p:spPr bwMode="gray">
          <a:xfrm flipH="1">
            <a:off x="11642606" y="4823069"/>
            <a:ext cx="549394" cy="971203"/>
          </a:xfrm>
          <a:custGeom>
            <a:avLst/>
            <a:gdLst>
              <a:gd name="connsiteX0" fmla="*/ 549394 w 549394"/>
              <a:gd name="connsiteY0" fmla="*/ 0 h 971203"/>
              <a:gd name="connsiteX1" fmla="*/ 0 w 549394"/>
              <a:gd name="connsiteY1" fmla="*/ 0 h 971203"/>
              <a:gd name="connsiteX2" fmla="*/ 0 w 549394"/>
              <a:gd name="connsiteY2" fmla="*/ 421809 h 971203"/>
              <a:gd name="connsiteX3" fmla="*/ 549394 w 549394"/>
              <a:gd name="connsiteY3" fmla="*/ 971203 h 971203"/>
              <a:gd name="connsiteX4" fmla="*/ 549394 w 549394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394" h="971203">
                <a:moveTo>
                  <a:pt x="549394" y="0"/>
                </a:moveTo>
                <a:lnTo>
                  <a:pt x="0" y="0"/>
                </a:lnTo>
                <a:lnTo>
                  <a:pt x="0" y="421809"/>
                </a:lnTo>
                <a:lnTo>
                  <a:pt x="549394" y="971203"/>
                </a:lnTo>
                <a:lnTo>
                  <a:pt x="549394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B08AAEAD-23A2-452F-8325-9F54FD378B43}"/>
              </a:ext>
            </a:extLst>
          </p:cNvPr>
          <p:cNvSpPr/>
          <p:nvPr/>
        </p:nvSpPr>
        <p:spPr bwMode="gray">
          <a:xfrm flipH="1">
            <a:off x="11642605" y="6217163"/>
            <a:ext cx="549395" cy="549395"/>
          </a:xfrm>
          <a:custGeom>
            <a:avLst/>
            <a:gdLst>
              <a:gd name="connsiteX0" fmla="*/ 0 w 549395"/>
              <a:gd name="connsiteY0" fmla="*/ 0 h 549395"/>
              <a:gd name="connsiteX1" fmla="*/ 0 w 549395"/>
              <a:gd name="connsiteY1" fmla="*/ 549395 h 549395"/>
              <a:gd name="connsiteX2" fmla="*/ 549395 w 549395"/>
              <a:gd name="connsiteY2" fmla="*/ 549395 h 549395"/>
              <a:gd name="connsiteX3" fmla="*/ 0 w 549395"/>
              <a:gd name="connsiteY3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395" h="549395">
                <a:moveTo>
                  <a:pt x="0" y="0"/>
                </a:moveTo>
                <a:lnTo>
                  <a:pt x="0" y="549395"/>
                </a:lnTo>
                <a:lnTo>
                  <a:pt x="549395" y="549395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3" name="Right Triangle 722">
            <a:extLst>
              <a:ext uri="{FF2B5EF4-FFF2-40B4-BE49-F238E27FC236}">
                <a16:creationId xmlns:a16="http://schemas.microsoft.com/office/drawing/2014/main" id="{3E22D31F-5380-4036-9107-1B9960149930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4" name="Right Triangle 723">
            <a:extLst>
              <a:ext uri="{FF2B5EF4-FFF2-40B4-BE49-F238E27FC236}">
                <a16:creationId xmlns:a16="http://schemas.microsoft.com/office/drawing/2014/main" id="{B9E47E7A-CBF3-4332-A2F1-DBDD0013A86B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5" name="Right Triangle 724">
            <a:extLst>
              <a:ext uri="{FF2B5EF4-FFF2-40B4-BE49-F238E27FC236}">
                <a16:creationId xmlns:a16="http://schemas.microsoft.com/office/drawing/2014/main" id="{46E98528-7204-4F8D-877D-54A607318DF3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6" name="Right Triangle 725">
            <a:extLst>
              <a:ext uri="{FF2B5EF4-FFF2-40B4-BE49-F238E27FC236}">
                <a16:creationId xmlns:a16="http://schemas.microsoft.com/office/drawing/2014/main" id="{D8E6B450-C85D-4039-BF6C-FAA4C9AA3DFD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7" name="Right Triangle 726">
            <a:extLst>
              <a:ext uri="{FF2B5EF4-FFF2-40B4-BE49-F238E27FC236}">
                <a16:creationId xmlns:a16="http://schemas.microsoft.com/office/drawing/2014/main" id="{4F10CD0C-5955-4F69-BA2B-9F496ADA4C4F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8" name="Right Triangle 727">
            <a:extLst>
              <a:ext uri="{FF2B5EF4-FFF2-40B4-BE49-F238E27FC236}">
                <a16:creationId xmlns:a16="http://schemas.microsoft.com/office/drawing/2014/main" id="{272E5C83-ED67-45FE-8643-CE688AB10F22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9" name="Right Triangle 728">
            <a:extLst>
              <a:ext uri="{FF2B5EF4-FFF2-40B4-BE49-F238E27FC236}">
                <a16:creationId xmlns:a16="http://schemas.microsoft.com/office/drawing/2014/main" id="{F6B1467E-B931-4E40-A0C6-CC1147CC382E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0" name="Right Triangle 729">
            <a:extLst>
              <a:ext uri="{FF2B5EF4-FFF2-40B4-BE49-F238E27FC236}">
                <a16:creationId xmlns:a16="http://schemas.microsoft.com/office/drawing/2014/main" id="{B188300A-D890-40C0-82A2-6D5C1B3211FB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1" name="Right Triangle 730">
            <a:extLst>
              <a:ext uri="{FF2B5EF4-FFF2-40B4-BE49-F238E27FC236}">
                <a16:creationId xmlns:a16="http://schemas.microsoft.com/office/drawing/2014/main" id="{B650832F-3E4C-436F-A241-1885D9DBD00A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2" name="Right Triangle 731">
            <a:extLst>
              <a:ext uri="{FF2B5EF4-FFF2-40B4-BE49-F238E27FC236}">
                <a16:creationId xmlns:a16="http://schemas.microsoft.com/office/drawing/2014/main" id="{E6BE1D67-5968-40F8-8DFC-636F0BAB83FB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3" name="Right Triangle 732">
            <a:extLst>
              <a:ext uri="{FF2B5EF4-FFF2-40B4-BE49-F238E27FC236}">
                <a16:creationId xmlns:a16="http://schemas.microsoft.com/office/drawing/2014/main" id="{9BEE8E88-559E-405B-AC1E-936C66C7DE89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4" name="Right Triangle 733">
            <a:extLst>
              <a:ext uri="{FF2B5EF4-FFF2-40B4-BE49-F238E27FC236}">
                <a16:creationId xmlns:a16="http://schemas.microsoft.com/office/drawing/2014/main" id="{B165E6C6-C6A9-4E1E-8261-1001059E47A8}"/>
              </a:ext>
            </a:extLst>
          </p:cNvPr>
          <p:cNvSpPr/>
          <p:nvPr/>
        </p:nvSpPr>
        <p:spPr bwMode="gray">
          <a:xfrm rot="10800000">
            <a:off x="1067095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7" name="Right Triangle 736">
            <a:extLst>
              <a:ext uri="{FF2B5EF4-FFF2-40B4-BE49-F238E27FC236}">
                <a16:creationId xmlns:a16="http://schemas.microsoft.com/office/drawing/2014/main" id="{0C6887A0-AF09-41E0-B426-CF82BC98B0E8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8" name="Right Triangle 737">
            <a:extLst>
              <a:ext uri="{FF2B5EF4-FFF2-40B4-BE49-F238E27FC236}">
                <a16:creationId xmlns:a16="http://schemas.microsoft.com/office/drawing/2014/main" id="{A2B1D576-0511-448B-A9F8-017BFA62DCAD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9" name="Right Triangle 738">
            <a:extLst>
              <a:ext uri="{FF2B5EF4-FFF2-40B4-BE49-F238E27FC236}">
                <a16:creationId xmlns:a16="http://schemas.microsoft.com/office/drawing/2014/main" id="{66B18D9F-B012-4FC2-A44F-D8096D86070C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0" name="Right Triangle 739">
            <a:extLst>
              <a:ext uri="{FF2B5EF4-FFF2-40B4-BE49-F238E27FC236}">
                <a16:creationId xmlns:a16="http://schemas.microsoft.com/office/drawing/2014/main" id="{4C415472-B385-447B-AC0A-59F7EF1F7640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1" name="Right Triangle 740">
            <a:extLst>
              <a:ext uri="{FF2B5EF4-FFF2-40B4-BE49-F238E27FC236}">
                <a16:creationId xmlns:a16="http://schemas.microsoft.com/office/drawing/2014/main" id="{D618D2F0-5040-4487-9320-BF03512CB652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2" name="Right Triangle 741">
            <a:extLst>
              <a:ext uri="{FF2B5EF4-FFF2-40B4-BE49-F238E27FC236}">
                <a16:creationId xmlns:a16="http://schemas.microsoft.com/office/drawing/2014/main" id="{13EC3D77-2DA3-4DE4-B637-B6E1E9245641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3" name="Right Triangle 742">
            <a:extLst>
              <a:ext uri="{FF2B5EF4-FFF2-40B4-BE49-F238E27FC236}">
                <a16:creationId xmlns:a16="http://schemas.microsoft.com/office/drawing/2014/main" id="{22098F0C-2982-4134-A5D2-3A88C1AD8653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4" name="Right Triangle 743">
            <a:extLst>
              <a:ext uri="{FF2B5EF4-FFF2-40B4-BE49-F238E27FC236}">
                <a16:creationId xmlns:a16="http://schemas.microsoft.com/office/drawing/2014/main" id="{CE367989-B41E-4AC6-B6A6-5E304F9566FE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5" name="Right Triangle 744">
            <a:extLst>
              <a:ext uri="{FF2B5EF4-FFF2-40B4-BE49-F238E27FC236}">
                <a16:creationId xmlns:a16="http://schemas.microsoft.com/office/drawing/2014/main" id="{CA89A69F-22F4-4B64-9236-CF8BC7181072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6" name="Right Triangle 745">
            <a:extLst>
              <a:ext uri="{FF2B5EF4-FFF2-40B4-BE49-F238E27FC236}">
                <a16:creationId xmlns:a16="http://schemas.microsoft.com/office/drawing/2014/main" id="{2CBB5DB4-6118-4872-9054-2F5A896E1FFC}"/>
              </a:ext>
            </a:extLst>
          </p:cNvPr>
          <p:cNvSpPr/>
          <p:nvPr/>
        </p:nvSpPr>
        <p:spPr bwMode="gray">
          <a:xfrm>
            <a:off x="4846200" y="1906998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7" name="Right Triangle 746">
            <a:extLst>
              <a:ext uri="{FF2B5EF4-FFF2-40B4-BE49-F238E27FC236}">
                <a16:creationId xmlns:a16="http://schemas.microsoft.com/office/drawing/2014/main" id="{4E35E85A-DD92-4A15-AE9E-1039AF4B06AD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8" name="Right Triangle 747">
            <a:extLst>
              <a:ext uri="{FF2B5EF4-FFF2-40B4-BE49-F238E27FC236}">
                <a16:creationId xmlns:a16="http://schemas.microsoft.com/office/drawing/2014/main" id="{E3FBAB74-79E7-4890-B1D2-5DD21B297B7D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9" name="Right Triangle 748">
            <a:extLst>
              <a:ext uri="{FF2B5EF4-FFF2-40B4-BE49-F238E27FC236}">
                <a16:creationId xmlns:a16="http://schemas.microsoft.com/office/drawing/2014/main" id="{4061B251-6E80-4362-89D2-7324515AC2B4}"/>
              </a:ext>
            </a:extLst>
          </p:cNvPr>
          <p:cNvSpPr/>
          <p:nvPr/>
        </p:nvSpPr>
        <p:spPr bwMode="gray">
          <a:xfrm rot="10800000">
            <a:off x="484620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1" name="Right Triangle 750">
            <a:extLst>
              <a:ext uri="{FF2B5EF4-FFF2-40B4-BE49-F238E27FC236}">
                <a16:creationId xmlns:a16="http://schemas.microsoft.com/office/drawing/2014/main" id="{81605547-D2F9-4FED-8C34-F1FE73878546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2" name="Right Triangle 751">
            <a:extLst>
              <a:ext uri="{FF2B5EF4-FFF2-40B4-BE49-F238E27FC236}">
                <a16:creationId xmlns:a16="http://schemas.microsoft.com/office/drawing/2014/main" id="{1DD05993-48BF-4BF0-A9C2-AC47240F4908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3" name="Right Triangle 752">
            <a:extLst>
              <a:ext uri="{FF2B5EF4-FFF2-40B4-BE49-F238E27FC236}">
                <a16:creationId xmlns:a16="http://schemas.microsoft.com/office/drawing/2014/main" id="{AFAA0356-99BA-4C4D-AE54-6D41F5F6342C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4" name="Right Triangle 753">
            <a:extLst>
              <a:ext uri="{FF2B5EF4-FFF2-40B4-BE49-F238E27FC236}">
                <a16:creationId xmlns:a16="http://schemas.microsoft.com/office/drawing/2014/main" id="{FEB49CD0-624F-4EFF-BB66-50522379056E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5" name="Right Triangle 754">
            <a:extLst>
              <a:ext uri="{FF2B5EF4-FFF2-40B4-BE49-F238E27FC236}">
                <a16:creationId xmlns:a16="http://schemas.microsoft.com/office/drawing/2014/main" id="{ABB47E31-296D-449A-9434-91EB835C1BDC}"/>
              </a:ext>
            </a:extLst>
          </p:cNvPr>
          <p:cNvSpPr/>
          <p:nvPr/>
        </p:nvSpPr>
        <p:spPr bwMode="gray">
          <a:xfrm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6" name="Right Triangle 755">
            <a:extLst>
              <a:ext uri="{FF2B5EF4-FFF2-40B4-BE49-F238E27FC236}">
                <a16:creationId xmlns:a16="http://schemas.microsoft.com/office/drawing/2014/main" id="{784EA560-CDD0-4FE9-99D1-F442AAEAAA07}"/>
              </a:ext>
            </a:extLst>
          </p:cNvPr>
          <p:cNvSpPr/>
          <p:nvPr/>
        </p:nvSpPr>
        <p:spPr bwMode="gray">
          <a:xfrm rot="10800000"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7" name="Right Triangle 756">
            <a:extLst>
              <a:ext uri="{FF2B5EF4-FFF2-40B4-BE49-F238E27FC236}">
                <a16:creationId xmlns:a16="http://schemas.microsoft.com/office/drawing/2014/main" id="{CA1EEF65-B6C8-492C-8986-AA06DD0ECF0F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8" name="Right Triangle 757">
            <a:extLst>
              <a:ext uri="{FF2B5EF4-FFF2-40B4-BE49-F238E27FC236}">
                <a16:creationId xmlns:a16="http://schemas.microsoft.com/office/drawing/2014/main" id="{C9A9CF9C-19E8-404A-B473-E5BE50486F39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9" name="Right Triangle 758">
            <a:extLst>
              <a:ext uri="{FF2B5EF4-FFF2-40B4-BE49-F238E27FC236}">
                <a16:creationId xmlns:a16="http://schemas.microsoft.com/office/drawing/2014/main" id="{16B57B36-B749-411E-8280-ED23ACD33E7B}"/>
              </a:ext>
            </a:extLst>
          </p:cNvPr>
          <p:cNvSpPr/>
          <p:nvPr/>
        </p:nvSpPr>
        <p:spPr bwMode="gray">
          <a:xfrm rot="10800000" flipH="1">
            <a:off x="5814361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0" name="Right Triangle 759">
            <a:extLst>
              <a:ext uri="{FF2B5EF4-FFF2-40B4-BE49-F238E27FC236}">
                <a16:creationId xmlns:a16="http://schemas.microsoft.com/office/drawing/2014/main" id="{6D770A62-A527-4B7D-BB9D-B46CACB9F370}"/>
              </a:ext>
            </a:extLst>
          </p:cNvPr>
          <p:cNvSpPr/>
          <p:nvPr/>
        </p:nvSpPr>
        <p:spPr bwMode="gray">
          <a:xfrm flipH="1">
            <a:off x="5814360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1" name="Right Triangle 760">
            <a:extLst>
              <a:ext uri="{FF2B5EF4-FFF2-40B4-BE49-F238E27FC236}">
                <a16:creationId xmlns:a16="http://schemas.microsoft.com/office/drawing/2014/main" id="{B15B1A1A-39C0-4529-A83A-437B5EEA4CD0}"/>
              </a:ext>
            </a:extLst>
          </p:cNvPr>
          <p:cNvSpPr/>
          <p:nvPr/>
        </p:nvSpPr>
        <p:spPr bwMode="gray">
          <a:xfrm rot="10800000" flipH="1">
            <a:off x="5814360" y="-22208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5" name="Right Triangle 564">
            <a:extLst>
              <a:ext uri="{FF2B5EF4-FFF2-40B4-BE49-F238E27FC236}">
                <a16:creationId xmlns:a16="http://schemas.microsoft.com/office/drawing/2014/main" id="{5A4E746D-3C3B-4D53-959F-C836AF227DE2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6" name="Right Triangle 565">
            <a:extLst>
              <a:ext uri="{FF2B5EF4-FFF2-40B4-BE49-F238E27FC236}">
                <a16:creationId xmlns:a16="http://schemas.microsoft.com/office/drawing/2014/main" id="{8C99A34E-1530-4A70-BEA6-13365FBFCF62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7" name="Right Triangle 566">
            <a:extLst>
              <a:ext uri="{FF2B5EF4-FFF2-40B4-BE49-F238E27FC236}">
                <a16:creationId xmlns:a16="http://schemas.microsoft.com/office/drawing/2014/main" id="{6C86787E-4B1E-4795-8F01-302C1EAA7C5E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8" name="Right Triangle 567">
            <a:extLst>
              <a:ext uri="{FF2B5EF4-FFF2-40B4-BE49-F238E27FC236}">
                <a16:creationId xmlns:a16="http://schemas.microsoft.com/office/drawing/2014/main" id="{0557DA40-0B50-4571-ADB7-E92D5ED30F3C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9" name="Right Triangle 568">
            <a:extLst>
              <a:ext uri="{FF2B5EF4-FFF2-40B4-BE49-F238E27FC236}">
                <a16:creationId xmlns:a16="http://schemas.microsoft.com/office/drawing/2014/main" id="{4BAB721F-0FF5-4B2B-AEE5-E236A274AAA8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0" name="Right Triangle 569">
            <a:extLst>
              <a:ext uri="{FF2B5EF4-FFF2-40B4-BE49-F238E27FC236}">
                <a16:creationId xmlns:a16="http://schemas.microsoft.com/office/drawing/2014/main" id="{5FCB2851-552E-4894-923D-149F0F822D81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1" name="Right Triangle 570">
            <a:extLst>
              <a:ext uri="{FF2B5EF4-FFF2-40B4-BE49-F238E27FC236}">
                <a16:creationId xmlns:a16="http://schemas.microsoft.com/office/drawing/2014/main" id="{C07F9D48-01DA-475D-A1E1-D985899851A9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2" name="Right Triangle 571">
            <a:extLst>
              <a:ext uri="{FF2B5EF4-FFF2-40B4-BE49-F238E27FC236}">
                <a16:creationId xmlns:a16="http://schemas.microsoft.com/office/drawing/2014/main" id="{5F7940E6-B49A-4E60-80BF-DDE5F67A6B36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3" name="Right Triangle 572">
            <a:extLst>
              <a:ext uri="{FF2B5EF4-FFF2-40B4-BE49-F238E27FC236}">
                <a16:creationId xmlns:a16="http://schemas.microsoft.com/office/drawing/2014/main" id="{3A51084D-A503-43F3-8B18-24A6F76FFCCF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4" name="Right Triangle 573">
            <a:extLst>
              <a:ext uri="{FF2B5EF4-FFF2-40B4-BE49-F238E27FC236}">
                <a16:creationId xmlns:a16="http://schemas.microsoft.com/office/drawing/2014/main" id="{C829B06F-934B-4B81-8FEA-32B7C2215111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5" name="Right Triangle 574">
            <a:extLst>
              <a:ext uri="{FF2B5EF4-FFF2-40B4-BE49-F238E27FC236}">
                <a16:creationId xmlns:a16="http://schemas.microsoft.com/office/drawing/2014/main" id="{7E1BDC98-52A0-4FD1-8421-75555F93D09B}"/>
              </a:ext>
            </a:extLst>
          </p:cNvPr>
          <p:cNvSpPr/>
          <p:nvPr/>
        </p:nvSpPr>
        <p:spPr bwMode="gray">
          <a:xfrm rot="10800000">
            <a:off x="6785686" y="-22208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7" name="Right Triangle 576">
            <a:extLst>
              <a:ext uri="{FF2B5EF4-FFF2-40B4-BE49-F238E27FC236}">
                <a16:creationId xmlns:a16="http://schemas.microsoft.com/office/drawing/2014/main" id="{ACC2949E-3286-486B-8D95-976F7FBB128F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8" name="Right Triangle 577">
            <a:extLst>
              <a:ext uri="{FF2B5EF4-FFF2-40B4-BE49-F238E27FC236}">
                <a16:creationId xmlns:a16="http://schemas.microsoft.com/office/drawing/2014/main" id="{F5C5469C-7098-4CB6-B030-6646E4D1375B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9" name="Right Triangle 578">
            <a:extLst>
              <a:ext uri="{FF2B5EF4-FFF2-40B4-BE49-F238E27FC236}">
                <a16:creationId xmlns:a16="http://schemas.microsoft.com/office/drawing/2014/main" id="{5A8390C4-7D9D-46DB-91DF-DBD8210FE02A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0" name="Right Triangle 579">
            <a:extLst>
              <a:ext uri="{FF2B5EF4-FFF2-40B4-BE49-F238E27FC236}">
                <a16:creationId xmlns:a16="http://schemas.microsoft.com/office/drawing/2014/main" id="{9BE8B15B-B597-415C-A142-DF74AF30D270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1" name="Right Triangle 580">
            <a:extLst>
              <a:ext uri="{FF2B5EF4-FFF2-40B4-BE49-F238E27FC236}">
                <a16:creationId xmlns:a16="http://schemas.microsoft.com/office/drawing/2014/main" id="{014BFE1E-1C83-488E-AB5A-C86F60E83A3C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2" name="Right Triangle 581">
            <a:extLst>
              <a:ext uri="{FF2B5EF4-FFF2-40B4-BE49-F238E27FC236}">
                <a16:creationId xmlns:a16="http://schemas.microsoft.com/office/drawing/2014/main" id="{B645A53D-B562-4695-8BE3-743EC71DCD51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3" name="Right Triangle 582">
            <a:extLst>
              <a:ext uri="{FF2B5EF4-FFF2-40B4-BE49-F238E27FC236}">
                <a16:creationId xmlns:a16="http://schemas.microsoft.com/office/drawing/2014/main" id="{26B694A6-38A4-4A66-B185-881741507569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4" name="Right Triangle 583">
            <a:extLst>
              <a:ext uri="{FF2B5EF4-FFF2-40B4-BE49-F238E27FC236}">
                <a16:creationId xmlns:a16="http://schemas.microsoft.com/office/drawing/2014/main" id="{19790F5C-E85E-4C2A-9603-F6D7F4DB5048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5" name="Right Triangle 584">
            <a:extLst>
              <a:ext uri="{FF2B5EF4-FFF2-40B4-BE49-F238E27FC236}">
                <a16:creationId xmlns:a16="http://schemas.microsoft.com/office/drawing/2014/main" id="{FDA733CF-B68A-4988-A22A-19CA08EEC040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6" name="Right Triangle 585">
            <a:extLst>
              <a:ext uri="{FF2B5EF4-FFF2-40B4-BE49-F238E27FC236}">
                <a16:creationId xmlns:a16="http://schemas.microsoft.com/office/drawing/2014/main" id="{863AEBA4-A4D5-483D-9761-26EDD8E2A3FF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7" name="Right Triangle 586">
            <a:extLst>
              <a:ext uri="{FF2B5EF4-FFF2-40B4-BE49-F238E27FC236}">
                <a16:creationId xmlns:a16="http://schemas.microsoft.com/office/drawing/2014/main" id="{969145DD-B3E4-41B3-8A07-3897749C603F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8" name="Right Triangle 587">
            <a:extLst>
              <a:ext uri="{FF2B5EF4-FFF2-40B4-BE49-F238E27FC236}">
                <a16:creationId xmlns:a16="http://schemas.microsoft.com/office/drawing/2014/main" id="{2F2E4CE1-A94F-469A-9822-1A2BAC9250D2}"/>
              </a:ext>
            </a:extLst>
          </p:cNvPr>
          <p:cNvSpPr/>
          <p:nvPr/>
        </p:nvSpPr>
        <p:spPr bwMode="gray">
          <a:xfrm rot="10800000" flipH="1">
            <a:off x="7756889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0" name="Right Triangle 589">
            <a:extLst>
              <a:ext uri="{FF2B5EF4-FFF2-40B4-BE49-F238E27FC236}">
                <a16:creationId xmlns:a16="http://schemas.microsoft.com/office/drawing/2014/main" id="{3D349ECB-4D4E-4674-89A7-3371E74A6B88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1" name="Right Triangle 590">
            <a:extLst>
              <a:ext uri="{FF2B5EF4-FFF2-40B4-BE49-F238E27FC236}">
                <a16:creationId xmlns:a16="http://schemas.microsoft.com/office/drawing/2014/main" id="{38A51940-A5AB-4D31-88AA-13A45187A635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2" name="Right Triangle 591">
            <a:extLst>
              <a:ext uri="{FF2B5EF4-FFF2-40B4-BE49-F238E27FC236}">
                <a16:creationId xmlns:a16="http://schemas.microsoft.com/office/drawing/2014/main" id="{3F8D1F62-2A9C-441E-B6D5-05E44562485B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3" name="Right Triangle 592">
            <a:extLst>
              <a:ext uri="{FF2B5EF4-FFF2-40B4-BE49-F238E27FC236}">
                <a16:creationId xmlns:a16="http://schemas.microsoft.com/office/drawing/2014/main" id="{114C1A95-27CA-4FFE-B58E-B536C9EDF6AD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4" name="Right Triangle 593">
            <a:extLst>
              <a:ext uri="{FF2B5EF4-FFF2-40B4-BE49-F238E27FC236}">
                <a16:creationId xmlns:a16="http://schemas.microsoft.com/office/drawing/2014/main" id="{D6FD7AED-8728-49AC-94C2-C029A2F9638E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5" name="Right Triangle 594">
            <a:extLst>
              <a:ext uri="{FF2B5EF4-FFF2-40B4-BE49-F238E27FC236}">
                <a16:creationId xmlns:a16="http://schemas.microsoft.com/office/drawing/2014/main" id="{0606A9DF-ACC9-4A4C-B675-12B943DC9FCB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6" name="Right Triangle 595">
            <a:extLst>
              <a:ext uri="{FF2B5EF4-FFF2-40B4-BE49-F238E27FC236}">
                <a16:creationId xmlns:a16="http://schemas.microsoft.com/office/drawing/2014/main" id="{7088B477-E571-4EC6-9B97-7EBBE23A71CA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7" name="Right Triangle 596">
            <a:extLst>
              <a:ext uri="{FF2B5EF4-FFF2-40B4-BE49-F238E27FC236}">
                <a16:creationId xmlns:a16="http://schemas.microsoft.com/office/drawing/2014/main" id="{FF332D33-D87E-48D6-81F9-B58461D0FAC0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8" name="Right Triangle 597">
            <a:extLst>
              <a:ext uri="{FF2B5EF4-FFF2-40B4-BE49-F238E27FC236}">
                <a16:creationId xmlns:a16="http://schemas.microsoft.com/office/drawing/2014/main" id="{10A4BEDF-822E-493D-8C68-D93DC3A59A95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9" name="Right Triangle 598">
            <a:extLst>
              <a:ext uri="{FF2B5EF4-FFF2-40B4-BE49-F238E27FC236}">
                <a16:creationId xmlns:a16="http://schemas.microsoft.com/office/drawing/2014/main" id="{721158A8-0A83-4839-AFE5-A2FB46C65CD2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0" name="Right Triangle 599">
            <a:extLst>
              <a:ext uri="{FF2B5EF4-FFF2-40B4-BE49-F238E27FC236}">
                <a16:creationId xmlns:a16="http://schemas.microsoft.com/office/drawing/2014/main" id="{FCFF0ED6-8CEE-4916-94EA-58287DA44637}"/>
              </a:ext>
            </a:extLst>
          </p:cNvPr>
          <p:cNvSpPr/>
          <p:nvPr/>
        </p:nvSpPr>
        <p:spPr bwMode="gray">
          <a:xfrm rot="10800000">
            <a:off x="8728091" y="-22208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2" name="Right Triangle 601">
            <a:extLst>
              <a:ext uri="{FF2B5EF4-FFF2-40B4-BE49-F238E27FC236}">
                <a16:creationId xmlns:a16="http://schemas.microsoft.com/office/drawing/2014/main" id="{D4A3D2C0-19E0-484B-A18A-7CF98583F1DA}"/>
              </a:ext>
            </a:extLst>
          </p:cNvPr>
          <p:cNvSpPr/>
          <p:nvPr/>
        </p:nvSpPr>
        <p:spPr bwMode="gray">
          <a:xfrm flipH="1">
            <a:off x="9699295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3" name="Right Triangle 602">
            <a:extLst>
              <a:ext uri="{FF2B5EF4-FFF2-40B4-BE49-F238E27FC236}">
                <a16:creationId xmlns:a16="http://schemas.microsoft.com/office/drawing/2014/main" id="{3DF88E98-26D2-4302-A744-DDA542D17B20}"/>
              </a:ext>
            </a:extLst>
          </p:cNvPr>
          <p:cNvSpPr/>
          <p:nvPr/>
        </p:nvSpPr>
        <p:spPr bwMode="gray">
          <a:xfrm rot="10800000"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4" name="Right Triangle 603">
            <a:extLst>
              <a:ext uri="{FF2B5EF4-FFF2-40B4-BE49-F238E27FC236}">
                <a16:creationId xmlns:a16="http://schemas.microsoft.com/office/drawing/2014/main" id="{93C48F64-3482-4BDB-A108-68D4378FEBEB}"/>
              </a:ext>
            </a:extLst>
          </p:cNvPr>
          <p:cNvSpPr/>
          <p:nvPr/>
        </p:nvSpPr>
        <p:spPr bwMode="gray">
          <a:xfrm flipH="1" flipV="1">
            <a:off x="9699295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5" name="Right Triangle 604">
            <a:extLst>
              <a:ext uri="{FF2B5EF4-FFF2-40B4-BE49-F238E27FC236}">
                <a16:creationId xmlns:a16="http://schemas.microsoft.com/office/drawing/2014/main" id="{ABB07820-1CE7-42A8-9BBE-63EDD698AB21}"/>
              </a:ext>
            </a:extLst>
          </p:cNvPr>
          <p:cNvSpPr/>
          <p:nvPr/>
        </p:nvSpPr>
        <p:spPr bwMode="gray">
          <a:xfrm rot="10800000"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6" name="Right Triangle 605">
            <a:extLst>
              <a:ext uri="{FF2B5EF4-FFF2-40B4-BE49-F238E27FC236}">
                <a16:creationId xmlns:a16="http://schemas.microsoft.com/office/drawing/2014/main" id="{6CEBF25F-D078-409C-878D-434CDD99CD5D}"/>
              </a:ext>
            </a:extLst>
          </p:cNvPr>
          <p:cNvSpPr/>
          <p:nvPr/>
        </p:nvSpPr>
        <p:spPr bwMode="gray">
          <a:xfrm flipH="1">
            <a:off x="9699295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7" name="Right Triangle 606">
            <a:extLst>
              <a:ext uri="{FF2B5EF4-FFF2-40B4-BE49-F238E27FC236}">
                <a16:creationId xmlns:a16="http://schemas.microsoft.com/office/drawing/2014/main" id="{173257F4-F956-4D4B-A1CB-9E6C42F3E7DF}"/>
              </a:ext>
            </a:extLst>
          </p:cNvPr>
          <p:cNvSpPr/>
          <p:nvPr/>
        </p:nvSpPr>
        <p:spPr bwMode="gray">
          <a:xfrm rot="10800000" flipH="1">
            <a:off x="9699295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8" name="Right Triangle 607">
            <a:extLst>
              <a:ext uri="{FF2B5EF4-FFF2-40B4-BE49-F238E27FC236}">
                <a16:creationId xmlns:a16="http://schemas.microsoft.com/office/drawing/2014/main" id="{FCA80B17-8EF0-4269-A5DC-65FC994A07D6}"/>
              </a:ext>
            </a:extLst>
          </p:cNvPr>
          <p:cNvSpPr/>
          <p:nvPr/>
        </p:nvSpPr>
        <p:spPr bwMode="gray">
          <a:xfrm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9" name="Right Triangle 608">
            <a:extLst>
              <a:ext uri="{FF2B5EF4-FFF2-40B4-BE49-F238E27FC236}">
                <a16:creationId xmlns:a16="http://schemas.microsoft.com/office/drawing/2014/main" id="{BA93F188-C05D-49BB-9FD7-44F3728C6E90}"/>
              </a:ext>
            </a:extLst>
          </p:cNvPr>
          <p:cNvSpPr/>
          <p:nvPr/>
        </p:nvSpPr>
        <p:spPr bwMode="gray">
          <a:xfrm rot="10800000"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0" name="Right Triangle 609">
            <a:extLst>
              <a:ext uri="{FF2B5EF4-FFF2-40B4-BE49-F238E27FC236}">
                <a16:creationId xmlns:a16="http://schemas.microsoft.com/office/drawing/2014/main" id="{9710117D-F93E-47A3-8EFB-5CEB246728A9}"/>
              </a:ext>
            </a:extLst>
          </p:cNvPr>
          <p:cNvSpPr/>
          <p:nvPr/>
        </p:nvSpPr>
        <p:spPr bwMode="gray">
          <a:xfrm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1" name="Right Triangle 610">
            <a:extLst>
              <a:ext uri="{FF2B5EF4-FFF2-40B4-BE49-F238E27FC236}">
                <a16:creationId xmlns:a16="http://schemas.microsoft.com/office/drawing/2014/main" id="{672F5F86-9AA5-48AC-BD91-3F43EBC6D04F}"/>
              </a:ext>
            </a:extLst>
          </p:cNvPr>
          <p:cNvSpPr/>
          <p:nvPr/>
        </p:nvSpPr>
        <p:spPr bwMode="gray">
          <a:xfrm rot="10800000"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2" name="Right Triangle 611">
            <a:extLst>
              <a:ext uri="{FF2B5EF4-FFF2-40B4-BE49-F238E27FC236}">
                <a16:creationId xmlns:a16="http://schemas.microsoft.com/office/drawing/2014/main" id="{76A36320-41F0-4B98-A447-B0C52DC91416}"/>
              </a:ext>
            </a:extLst>
          </p:cNvPr>
          <p:cNvSpPr/>
          <p:nvPr/>
        </p:nvSpPr>
        <p:spPr bwMode="gray">
          <a:xfrm flipH="1">
            <a:off x="9699295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3" name="Right Triangle 612">
            <a:extLst>
              <a:ext uri="{FF2B5EF4-FFF2-40B4-BE49-F238E27FC236}">
                <a16:creationId xmlns:a16="http://schemas.microsoft.com/office/drawing/2014/main" id="{54040EA7-3181-4C0F-AFA5-EE70CCF6B9E3}"/>
              </a:ext>
            </a:extLst>
          </p:cNvPr>
          <p:cNvSpPr/>
          <p:nvPr/>
        </p:nvSpPr>
        <p:spPr bwMode="gray">
          <a:xfrm rot="10800000" flipH="1">
            <a:off x="9699295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B12F08D0-D5A0-4DFF-89E5-169FC6D31EE9}"/>
              </a:ext>
            </a:extLst>
          </p:cNvPr>
          <p:cNvSpPr/>
          <p:nvPr/>
        </p:nvSpPr>
        <p:spPr bwMode="gray">
          <a:xfrm flipH="1">
            <a:off x="11642605" y="942851"/>
            <a:ext cx="2377" cy="1189"/>
          </a:xfrm>
          <a:custGeom>
            <a:avLst/>
            <a:gdLst>
              <a:gd name="connsiteX0" fmla="*/ 1188 w 2377"/>
              <a:gd name="connsiteY0" fmla="*/ 0 h 1189"/>
              <a:gd name="connsiteX1" fmla="*/ 0 w 2377"/>
              <a:gd name="connsiteY1" fmla="*/ 1189 h 1189"/>
              <a:gd name="connsiteX2" fmla="*/ 2377 w 2377"/>
              <a:gd name="connsiteY2" fmla="*/ 1189 h 1189"/>
              <a:gd name="connsiteX3" fmla="*/ 1188 w 2377"/>
              <a:gd name="connsiteY3" fmla="*/ 0 h 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9">
                <a:moveTo>
                  <a:pt x="1188" y="0"/>
                </a:moveTo>
                <a:lnTo>
                  <a:pt x="0" y="1189"/>
                </a:lnTo>
                <a:lnTo>
                  <a:pt x="2377" y="1189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3AB2B29B-B849-46BF-97FE-3C163CD81959}"/>
              </a:ext>
            </a:extLst>
          </p:cNvPr>
          <p:cNvSpPr/>
          <p:nvPr/>
        </p:nvSpPr>
        <p:spPr bwMode="gray">
          <a:xfrm flipH="1">
            <a:off x="11644982" y="944040"/>
            <a:ext cx="550193" cy="550193"/>
          </a:xfrm>
          <a:custGeom>
            <a:avLst/>
            <a:gdLst>
              <a:gd name="connsiteX0" fmla="*/ 550193 w 550193"/>
              <a:gd name="connsiteY0" fmla="*/ 0 h 550193"/>
              <a:gd name="connsiteX1" fmla="*/ 0 w 550193"/>
              <a:gd name="connsiteY1" fmla="*/ 0 h 550193"/>
              <a:gd name="connsiteX2" fmla="*/ 0 w 550193"/>
              <a:gd name="connsiteY2" fmla="*/ 550193 h 550193"/>
              <a:gd name="connsiteX3" fmla="*/ 550193 w 550193"/>
              <a:gd name="connsiteY3" fmla="*/ 0 h 55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93" h="550193">
                <a:moveTo>
                  <a:pt x="550193" y="0"/>
                </a:moveTo>
                <a:lnTo>
                  <a:pt x="0" y="0"/>
                </a:lnTo>
                <a:lnTo>
                  <a:pt x="0" y="550193"/>
                </a:lnTo>
                <a:lnTo>
                  <a:pt x="550193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A7B22A32-000A-4BAB-B5C4-7CAF40CF0F0F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D27DEB13-3665-4799-ADF6-AB82FB081509}"/>
              </a:ext>
            </a:extLst>
          </p:cNvPr>
          <p:cNvSpPr/>
          <p:nvPr/>
        </p:nvSpPr>
        <p:spPr bwMode="gray">
          <a:xfrm flipH="1">
            <a:off x="11645177" y="3853560"/>
            <a:ext cx="549998" cy="549998"/>
          </a:xfrm>
          <a:custGeom>
            <a:avLst/>
            <a:gdLst>
              <a:gd name="connsiteX0" fmla="*/ 549998 w 549998"/>
              <a:gd name="connsiteY0" fmla="*/ 0 h 549998"/>
              <a:gd name="connsiteX1" fmla="*/ 0 w 549998"/>
              <a:gd name="connsiteY1" fmla="*/ 0 h 549998"/>
              <a:gd name="connsiteX2" fmla="*/ 0 w 549998"/>
              <a:gd name="connsiteY2" fmla="*/ 549998 h 549998"/>
              <a:gd name="connsiteX3" fmla="*/ 549998 w 549998"/>
              <a:gd name="connsiteY3" fmla="*/ 0 h 54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98" h="549998">
                <a:moveTo>
                  <a:pt x="549998" y="0"/>
                </a:moveTo>
                <a:lnTo>
                  <a:pt x="0" y="0"/>
                </a:lnTo>
                <a:lnTo>
                  <a:pt x="0" y="549998"/>
                </a:lnTo>
                <a:lnTo>
                  <a:pt x="549998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65B04691-30CF-421C-831C-67C2B03EAB1A}"/>
              </a:ext>
            </a:extLst>
          </p:cNvPr>
          <p:cNvSpPr/>
          <p:nvPr/>
        </p:nvSpPr>
        <p:spPr bwMode="gray">
          <a:xfrm flipH="1">
            <a:off x="11643794" y="391470"/>
            <a:ext cx="551381" cy="552570"/>
          </a:xfrm>
          <a:custGeom>
            <a:avLst/>
            <a:gdLst>
              <a:gd name="connsiteX0" fmla="*/ 0 w 551381"/>
              <a:gd name="connsiteY0" fmla="*/ 0 h 552570"/>
              <a:gd name="connsiteX1" fmla="*/ 0 w 551381"/>
              <a:gd name="connsiteY1" fmla="*/ 552570 h 552570"/>
              <a:gd name="connsiteX2" fmla="*/ 550193 w 551381"/>
              <a:gd name="connsiteY2" fmla="*/ 552570 h 552570"/>
              <a:gd name="connsiteX3" fmla="*/ 551381 w 551381"/>
              <a:gd name="connsiteY3" fmla="*/ 551381 h 552570"/>
              <a:gd name="connsiteX4" fmla="*/ 0 w 551381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381" h="552570">
                <a:moveTo>
                  <a:pt x="0" y="0"/>
                </a:moveTo>
                <a:lnTo>
                  <a:pt x="0" y="552570"/>
                </a:lnTo>
                <a:lnTo>
                  <a:pt x="550193" y="552570"/>
                </a:lnTo>
                <a:lnTo>
                  <a:pt x="551381" y="551381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6DB3C075-8135-4F90-AA2E-6FB264F5FD17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8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8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ED1D2DE8-6CA3-450B-A264-9A1A84AB0BBD}"/>
              </a:ext>
            </a:extLst>
          </p:cNvPr>
          <p:cNvSpPr/>
          <p:nvPr/>
        </p:nvSpPr>
        <p:spPr bwMode="gray">
          <a:xfrm flipH="1">
            <a:off x="11642605" y="944040"/>
            <a:ext cx="552570" cy="968826"/>
          </a:xfrm>
          <a:custGeom>
            <a:avLst/>
            <a:gdLst>
              <a:gd name="connsiteX0" fmla="*/ 552570 w 552570"/>
              <a:gd name="connsiteY0" fmla="*/ 0 h 968826"/>
              <a:gd name="connsiteX1" fmla="*/ 550193 w 552570"/>
              <a:gd name="connsiteY1" fmla="*/ 0 h 968826"/>
              <a:gd name="connsiteX2" fmla="*/ 0 w 552570"/>
              <a:gd name="connsiteY2" fmla="*/ 550193 h 968826"/>
              <a:gd name="connsiteX3" fmla="*/ 0 w 552570"/>
              <a:gd name="connsiteY3" fmla="*/ 968826 h 968826"/>
              <a:gd name="connsiteX4" fmla="*/ 552570 w 552570"/>
              <a:gd name="connsiteY4" fmla="*/ 968826 h 968826"/>
              <a:gd name="connsiteX5" fmla="*/ 552570 w 552570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68826">
                <a:moveTo>
                  <a:pt x="552570" y="0"/>
                </a:moveTo>
                <a:lnTo>
                  <a:pt x="550193" y="0"/>
                </a:lnTo>
                <a:lnTo>
                  <a:pt x="0" y="550193"/>
                </a:lnTo>
                <a:lnTo>
                  <a:pt x="0" y="968826"/>
                </a:lnTo>
                <a:lnTo>
                  <a:pt x="552570" y="968826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CB2C237D-07A4-45F6-BC8A-33DCB72C3FD5}"/>
              </a:ext>
            </a:extLst>
          </p:cNvPr>
          <p:cNvSpPr/>
          <p:nvPr/>
        </p:nvSpPr>
        <p:spPr bwMode="gray">
          <a:xfrm flipH="1">
            <a:off x="11642605" y="2332376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F832255B-5F23-40E1-91D2-B0B51FA45EAE}"/>
              </a:ext>
            </a:extLst>
          </p:cNvPr>
          <p:cNvSpPr/>
          <p:nvPr/>
        </p:nvSpPr>
        <p:spPr bwMode="gray">
          <a:xfrm flipH="1">
            <a:off x="11643891" y="3300990"/>
            <a:ext cx="551284" cy="552570"/>
          </a:xfrm>
          <a:custGeom>
            <a:avLst/>
            <a:gdLst>
              <a:gd name="connsiteX0" fmla="*/ 0 w 551284"/>
              <a:gd name="connsiteY0" fmla="*/ 0 h 552570"/>
              <a:gd name="connsiteX1" fmla="*/ 0 w 551284"/>
              <a:gd name="connsiteY1" fmla="*/ 552570 h 552570"/>
              <a:gd name="connsiteX2" fmla="*/ 549998 w 551284"/>
              <a:gd name="connsiteY2" fmla="*/ 552570 h 552570"/>
              <a:gd name="connsiteX3" fmla="*/ 551284 w 551284"/>
              <a:gd name="connsiteY3" fmla="*/ 551284 h 552570"/>
              <a:gd name="connsiteX4" fmla="*/ 0 w 551284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284" h="552570">
                <a:moveTo>
                  <a:pt x="0" y="0"/>
                </a:moveTo>
                <a:lnTo>
                  <a:pt x="0" y="552570"/>
                </a:lnTo>
                <a:lnTo>
                  <a:pt x="549998" y="552570"/>
                </a:lnTo>
                <a:lnTo>
                  <a:pt x="551284" y="55128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9EDE2D83-2AB6-4E22-AB2E-EC0582BCCA8B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B116261A-C69F-45CE-B83B-F7707BB0F65C}"/>
              </a:ext>
            </a:extLst>
          </p:cNvPr>
          <p:cNvSpPr/>
          <p:nvPr/>
        </p:nvSpPr>
        <p:spPr bwMode="gray">
          <a:xfrm flipH="1">
            <a:off x="11642606" y="3853560"/>
            <a:ext cx="552569" cy="968632"/>
          </a:xfrm>
          <a:custGeom>
            <a:avLst/>
            <a:gdLst>
              <a:gd name="connsiteX0" fmla="*/ 552569 w 552569"/>
              <a:gd name="connsiteY0" fmla="*/ 0 h 968632"/>
              <a:gd name="connsiteX1" fmla="*/ 549998 w 552569"/>
              <a:gd name="connsiteY1" fmla="*/ 0 h 968632"/>
              <a:gd name="connsiteX2" fmla="*/ 0 w 552569"/>
              <a:gd name="connsiteY2" fmla="*/ 549998 h 968632"/>
              <a:gd name="connsiteX3" fmla="*/ 0 w 552569"/>
              <a:gd name="connsiteY3" fmla="*/ 968632 h 968632"/>
              <a:gd name="connsiteX4" fmla="*/ 552569 w 552569"/>
              <a:gd name="connsiteY4" fmla="*/ 968632 h 968632"/>
              <a:gd name="connsiteX5" fmla="*/ 552569 w 55256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69" h="968632">
                <a:moveTo>
                  <a:pt x="552569" y="0"/>
                </a:moveTo>
                <a:lnTo>
                  <a:pt x="549998" y="0"/>
                </a:lnTo>
                <a:lnTo>
                  <a:pt x="0" y="549998"/>
                </a:lnTo>
                <a:lnTo>
                  <a:pt x="0" y="968632"/>
                </a:lnTo>
                <a:lnTo>
                  <a:pt x="552569" y="968632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0" name="Freeform: Shape 749">
            <a:extLst>
              <a:ext uri="{FF2B5EF4-FFF2-40B4-BE49-F238E27FC236}">
                <a16:creationId xmlns:a16="http://schemas.microsoft.com/office/drawing/2014/main" id="{69E776B9-D5C7-4DEC-8498-132F5041A4C3}"/>
              </a:ext>
            </a:extLst>
          </p:cNvPr>
          <p:cNvSpPr/>
          <p:nvPr/>
        </p:nvSpPr>
        <p:spPr bwMode="gray">
          <a:xfrm flipH="1">
            <a:off x="11642606" y="4823069"/>
            <a:ext cx="552569" cy="971203"/>
          </a:xfrm>
          <a:custGeom>
            <a:avLst/>
            <a:gdLst>
              <a:gd name="connsiteX0" fmla="*/ 552569 w 552569"/>
              <a:gd name="connsiteY0" fmla="*/ 0 h 971203"/>
              <a:gd name="connsiteX1" fmla="*/ 0 w 552569"/>
              <a:gd name="connsiteY1" fmla="*/ 0 h 971203"/>
              <a:gd name="connsiteX2" fmla="*/ 0 w 552569"/>
              <a:gd name="connsiteY2" fmla="*/ 418634 h 971203"/>
              <a:gd name="connsiteX3" fmla="*/ 552569 w 552569"/>
              <a:gd name="connsiteY3" fmla="*/ 971203 h 971203"/>
              <a:gd name="connsiteX4" fmla="*/ 552569 w 552569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569" h="971203">
                <a:moveTo>
                  <a:pt x="552569" y="0"/>
                </a:moveTo>
                <a:lnTo>
                  <a:pt x="0" y="0"/>
                </a:lnTo>
                <a:lnTo>
                  <a:pt x="0" y="418634"/>
                </a:lnTo>
                <a:lnTo>
                  <a:pt x="552569" y="971203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9E3F8C95-F194-43DA-AE72-267A2A96A623}"/>
              </a:ext>
            </a:extLst>
          </p:cNvPr>
          <p:cNvSpPr/>
          <p:nvPr/>
        </p:nvSpPr>
        <p:spPr bwMode="gray">
          <a:xfrm flipH="1">
            <a:off x="11642605" y="6213988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4" name="Right Triangle 623">
            <a:extLst>
              <a:ext uri="{FF2B5EF4-FFF2-40B4-BE49-F238E27FC236}">
                <a16:creationId xmlns:a16="http://schemas.microsoft.com/office/drawing/2014/main" id="{D190A99F-1AD8-4B1A-A77B-A6C1192D9C83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5" name="Right Triangle 624">
            <a:extLst>
              <a:ext uri="{FF2B5EF4-FFF2-40B4-BE49-F238E27FC236}">
                <a16:creationId xmlns:a16="http://schemas.microsoft.com/office/drawing/2014/main" id="{B7D5D60B-1736-4EA6-BD19-2A34EAC3633E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6" name="Right Triangle 625">
            <a:extLst>
              <a:ext uri="{FF2B5EF4-FFF2-40B4-BE49-F238E27FC236}">
                <a16:creationId xmlns:a16="http://schemas.microsoft.com/office/drawing/2014/main" id="{C0B21947-8356-4D27-86FE-A3FAF15B9A8F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7" name="Right Triangle 626">
            <a:extLst>
              <a:ext uri="{FF2B5EF4-FFF2-40B4-BE49-F238E27FC236}">
                <a16:creationId xmlns:a16="http://schemas.microsoft.com/office/drawing/2014/main" id="{2A3D7ECB-5C74-4571-81EF-FF06BB6BDF32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8" name="Right Triangle 627">
            <a:extLst>
              <a:ext uri="{FF2B5EF4-FFF2-40B4-BE49-F238E27FC236}">
                <a16:creationId xmlns:a16="http://schemas.microsoft.com/office/drawing/2014/main" id="{4DAAA567-2CC2-4524-BEBA-277A36E5E0A4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9" name="Right Triangle 628">
            <a:extLst>
              <a:ext uri="{FF2B5EF4-FFF2-40B4-BE49-F238E27FC236}">
                <a16:creationId xmlns:a16="http://schemas.microsoft.com/office/drawing/2014/main" id="{4D18EDF7-15D0-4830-95A5-56E121645B88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0" name="Right Triangle 629">
            <a:extLst>
              <a:ext uri="{FF2B5EF4-FFF2-40B4-BE49-F238E27FC236}">
                <a16:creationId xmlns:a16="http://schemas.microsoft.com/office/drawing/2014/main" id="{C1709A9A-D5FA-428D-B46E-9207AE56C3D4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1" name="Right Triangle 630">
            <a:extLst>
              <a:ext uri="{FF2B5EF4-FFF2-40B4-BE49-F238E27FC236}">
                <a16:creationId xmlns:a16="http://schemas.microsoft.com/office/drawing/2014/main" id="{31AD2623-245F-4492-B275-854D3C61A6B9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2" name="Right Triangle 631">
            <a:extLst>
              <a:ext uri="{FF2B5EF4-FFF2-40B4-BE49-F238E27FC236}">
                <a16:creationId xmlns:a16="http://schemas.microsoft.com/office/drawing/2014/main" id="{EFEA176B-48A7-4A95-B09A-4B02456802B6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3" name="Right Triangle 632">
            <a:extLst>
              <a:ext uri="{FF2B5EF4-FFF2-40B4-BE49-F238E27FC236}">
                <a16:creationId xmlns:a16="http://schemas.microsoft.com/office/drawing/2014/main" id="{ADED2148-7B15-4EFC-AB88-C0CED1BD7797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4" name="Right Triangle 633">
            <a:extLst>
              <a:ext uri="{FF2B5EF4-FFF2-40B4-BE49-F238E27FC236}">
                <a16:creationId xmlns:a16="http://schemas.microsoft.com/office/drawing/2014/main" id="{4ECC73D2-A19A-462D-A54B-86E9BFCCCD4F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5" name="Right Triangle 634">
            <a:extLst>
              <a:ext uri="{FF2B5EF4-FFF2-40B4-BE49-F238E27FC236}">
                <a16:creationId xmlns:a16="http://schemas.microsoft.com/office/drawing/2014/main" id="{8A39A062-7C83-4669-9226-B79D9454814F}"/>
              </a:ext>
            </a:extLst>
          </p:cNvPr>
          <p:cNvSpPr/>
          <p:nvPr/>
        </p:nvSpPr>
        <p:spPr bwMode="gray">
          <a:xfrm rot="10800000">
            <a:off x="1067095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8" name="Right Triangle 637">
            <a:extLst>
              <a:ext uri="{FF2B5EF4-FFF2-40B4-BE49-F238E27FC236}">
                <a16:creationId xmlns:a16="http://schemas.microsoft.com/office/drawing/2014/main" id="{72F437B1-A514-4D17-B127-40A1008E6944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9" name="Right Triangle 638">
            <a:extLst>
              <a:ext uri="{FF2B5EF4-FFF2-40B4-BE49-F238E27FC236}">
                <a16:creationId xmlns:a16="http://schemas.microsoft.com/office/drawing/2014/main" id="{BAFE1D2F-C9E7-4490-B98B-E242819B4E88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0" name="Right Triangle 639">
            <a:extLst>
              <a:ext uri="{FF2B5EF4-FFF2-40B4-BE49-F238E27FC236}">
                <a16:creationId xmlns:a16="http://schemas.microsoft.com/office/drawing/2014/main" id="{3E10EC6E-EC05-4F5F-8706-CD496181FAB9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1" name="Right Triangle 640">
            <a:extLst>
              <a:ext uri="{FF2B5EF4-FFF2-40B4-BE49-F238E27FC236}">
                <a16:creationId xmlns:a16="http://schemas.microsoft.com/office/drawing/2014/main" id="{65338E3E-121C-405A-A343-75BE2348336F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2" name="Right Triangle 641">
            <a:extLst>
              <a:ext uri="{FF2B5EF4-FFF2-40B4-BE49-F238E27FC236}">
                <a16:creationId xmlns:a16="http://schemas.microsoft.com/office/drawing/2014/main" id="{7B25D828-A849-4581-936F-B83B8C62D7FD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3" name="Right Triangle 642">
            <a:extLst>
              <a:ext uri="{FF2B5EF4-FFF2-40B4-BE49-F238E27FC236}">
                <a16:creationId xmlns:a16="http://schemas.microsoft.com/office/drawing/2014/main" id="{6AFF7020-037C-45BB-973B-A869544DAFA3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4" name="Right Triangle 643">
            <a:extLst>
              <a:ext uri="{FF2B5EF4-FFF2-40B4-BE49-F238E27FC236}">
                <a16:creationId xmlns:a16="http://schemas.microsoft.com/office/drawing/2014/main" id="{93CC3375-7EE1-4993-A427-3BDBF9554C7E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5" name="Right Triangle 644">
            <a:extLst>
              <a:ext uri="{FF2B5EF4-FFF2-40B4-BE49-F238E27FC236}">
                <a16:creationId xmlns:a16="http://schemas.microsoft.com/office/drawing/2014/main" id="{73360317-2D5C-42CA-9E6C-6AE0275B244D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6" name="Right Triangle 645">
            <a:extLst>
              <a:ext uri="{FF2B5EF4-FFF2-40B4-BE49-F238E27FC236}">
                <a16:creationId xmlns:a16="http://schemas.microsoft.com/office/drawing/2014/main" id="{0F6D717C-C3A4-4884-B059-962B2F6A2412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7" name="Right Triangle 646">
            <a:extLst>
              <a:ext uri="{FF2B5EF4-FFF2-40B4-BE49-F238E27FC236}">
                <a16:creationId xmlns:a16="http://schemas.microsoft.com/office/drawing/2014/main" id="{29ED4F58-E0F8-45D3-92C8-DE4BFA539A27}"/>
              </a:ext>
            </a:extLst>
          </p:cNvPr>
          <p:cNvSpPr/>
          <p:nvPr/>
        </p:nvSpPr>
        <p:spPr bwMode="gray">
          <a:xfrm>
            <a:off x="4846200" y="1906998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8" name="Right Triangle 647">
            <a:extLst>
              <a:ext uri="{FF2B5EF4-FFF2-40B4-BE49-F238E27FC236}">
                <a16:creationId xmlns:a16="http://schemas.microsoft.com/office/drawing/2014/main" id="{EF0EF565-B25C-4643-8A60-5DC726700987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9" name="Right Triangle 648">
            <a:extLst>
              <a:ext uri="{FF2B5EF4-FFF2-40B4-BE49-F238E27FC236}">
                <a16:creationId xmlns:a16="http://schemas.microsoft.com/office/drawing/2014/main" id="{59E2DBCC-6CB4-49B1-B2E1-46BB3BAD1FC8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0" name="Right Triangle 649">
            <a:extLst>
              <a:ext uri="{FF2B5EF4-FFF2-40B4-BE49-F238E27FC236}">
                <a16:creationId xmlns:a16="http://schemas.microsoft.com/office/drawing/2014/main" id="{E1AEC6AA-86AB-461B-974D-E4D852A68BF9}"/>
              </a:ext>
            </a:extLst>
          </p:cNvPr>
          <p:cNvSpPr/>
          <p:nvPr/>
        </p:nvSpPr>
        <p:spPr bwMode="gray">
          <a:xfrm rot="10800000">
            <a:off x="484620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2" name="Right Triangle 651">
            <a:extLst>
              <a:ext uri="{FF2B5EF4-FFF2-40B4-BE49-F238E27FC236}">
                <a16:creationId xmlns:a16="http://schemas.microsoft.com/office/drawing/2014/main" id="{3FFE64C0-FEBD-4FC2-92D7-8B830CB41491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3" name="Right Triangle 652">
            <a:extLst>
              <a:ext uri="{FF2B5EF4-FFF2-40B4-BE49-F238E27FC236}">
                <a16:creationId xmlns:a16="http://schemas.microsoft.com/office/drawing/2014/main" id="{BA3ED428-0457-4134-98E9-2701F05B7D4D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4" name="Right Triangle 653">
            <a:extLst>
              <a:ext uri="{FF2B5EF4-FFF2-40B4-BE49-F238E27FC236}">
                <a16:creationId xmlns:a16="http://schemas.microsoft.com/office/drawing/2014/main" id="{E5A94D6A-F77C-40AE-B299-3AAAB1B39A88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5" name="Right Triangle 654">
            <a:extLst>
              <a:ext uri="{FF2B5EF4-FFF2-40B4-BE49-F238E27FC236}">
                <a16:creationId xmlns:a16="http://schemas.microsoft.com/office/drawing/2014/main" id="{7AE041BD-6F07-45D1-929E-03EE78ECDC36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6" name="Right Triangle 655">
            <a:extLst>
              <a:ext uri="{FF2B5EF4-FFF2-40B4-BE49-F238E27FC236}">
                <a16:creationId xmlns:a16="http://schemas.microsoft.com/office/drawing/2014/main" id="{3E161EBE-EC1C-4907-8136-1E8A9F813450}"/>
              </a:ext>
            </a:extLst>
          </p:cNvPr>
          <p:cNvSpPr/>
          <p:nvPr/>
        </p:nvSpPr>
        <p:spPr bwMode="gray">
          <a:xfrm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7" name="Right Triangle 656">
            <a:extLst>
              <a:ext uri="{FF2B5EF4-FFF2-40B4-BE49-F238E27FC236}">
                <a16:creationId xmlns:a16="http://schemas.microsoft.com/office/drawing/2014/main" id="{21E9AD26-26BD-43C4-9A92-63BEF2BC3C31}"/>
              </a:ext>
            </a:extLst>
          </p:cNvPr>
          <p:cNvSpPr/>
          <p:nvPr/>
        </p:nvSpPr>
        <p:spPr bwMode="gray">
          <a:xfrm rot="10800000"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8" name="Right Triangle 657">
            <a:extLst>
              <a:ext uri="{FF2B5EF4-FFF2-40B4-BE49-F238E27FC236}">
                <a16:creationId xmlns:a16="http://schemas.microsoft.com/office/drawing/2014/main" id="{BE7402AB-16E0-4435-AD9F-5FC8744C54EA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9" name="Right Triangle 658">
            <a:extLst>
              <a:ext uri="{FF2B5EF4-FFF2-40B4-BE49-F238E27FC236}">
                <a16:creationId xmlns:a16="http://schemas.microsoft.com/office/drawing/2014/main" id="{E0555B24-989B-442B-AE5F-75CD46CF5F01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0" name="Right Triangle 659">
            <a:extLst>
              <a:ext uri="{FF2B5EF4-FFF2-40B4-BE49-F238E27FC236}">
                <a16:creationId xmlns:a16="http://schemas.microsoft.com/office/drawing/2014/main" id="{145F9134-A35E-478C-8716-3A569DA90807}"/>
              </a:ext>
            </a:extLst>
          </p:cNvPr>
          <p:cNvSpPr/>
          <p:nvPr/>
        </p:nvSpPr>
        <p:spPr bwMode="gray">
          <a:xfrm rot="10800000" flipH="1">
            <a:off x="5814361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1" name="Right Triangle 660">
            <a:extLst>
              <a:ext uri="{FF2B5EF4-FFF2-40B4-BE49-F238E27FC236}">
                <a16:creationId xmlns:a16="http://schemas.microsoft.com/office/drawing/2014/main" id="{A20D862C-EB68-4AA6-864F-4D8538E8FF6B}"/>
              </a:ext>
            </a:extLst>
          </p:cNvPr>
          <p:cNvSpPr/>
          <p:nvPr/>
        </p:nvSpPr>
        <p:spPr bwMode="gray">
          <a:xfrm flipH="1">
            <a:off x="5814360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2" name="Right Triangle 661">
            <a:extLst>
              <a:ext uri="{FF2B5EF4-FFF2-40B4-BE49-F238E27FC236}">
                <a16:creationId xmlns:a16="http://schemas.microsoft.com/office/drawing/2014/main" id="{EB19E814-72CA-47E4-B527-7685D8128EF9}"/>
              </a:ext>
            </a:extLst>
          </p:cNvPr>
          <p:cNvSpPr/>
          <p:nvPr/>
        </p:nvSpPr>
        <p:spPr bwMode="gray">
          <a:xfrm rot="10800000" flipH="1">
            <a:off x="5814360" y="-22208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6" name="Right Triangle 465">
            <a:extLst>
              <a:ext uri="{FF2B5EF4-FFF2-40B4-BE49-F238E27FC236}">
                <a16:creationId xmlns:a16="http://schemas.microsoft.com/office/drawing/2014/main" id="{9D036190-EC9A-4840-852D-0BC2A23BEA38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7" name="Right Triangle 466">
            <a:extLst>
              <a:ext uri="{FF2B5EF4-FFF2-40B4-BE49-F238E27FC236}">
                <a16:creationId xmlns:a16="http://schemas.microsoft.com/office/drawing/2014/main" id="{C17CDE12-8EE2-4013-8ED1-101BB4623B1D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8" name="Right Triangle 467">
            <a:extLst>
              <a:ext uri="{FF2B5EF4-FFF2-40B4-BE49-F238E27FC236}">
                <a16:creationId xmlns:a16="http://schemas.microsoft.com/office/drawing/2014/main" id="{5A27562C-3468-4E72-B14F-2E407B9845E9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9" name="Right Triangle 468">
            <a:extLst>
              <a:ext uri="{FF2B5EF4-FFF2-40B4-BE49-F238E27FC236}">
                <a16:creationId xmlns:a16="http://schemas.microsoft.com/office/drawing/2014/main" id="{9686A891-3AED-4911-B7B9-B9617BDE0702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0" name="Right Triangle 469">
            <a:extLst>
              <a:ext uri="{FF2B5EF4-FFF2-40B4-BE49-F238E27FC236}">
                <a16:creationId xmlns:a16="http://schemas.microsoft.com/office/drawing/2014/main" id="{DE40A533-1471-49E8-8B6B-A959B2DDA663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1" name="Right Triangle 470">
            <a:extLst>
              <a:ext uri="{FF2B5EF4-FFF2-40B4-BE49-F238E27FC236}">
                <a16:creationId xmlns:a16="http://schemas.microsoft.com/office/drawing/2014/main" id="{DB32AA39-EB38-4306-9195-841B647BAD5C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2" name="Right Triangle 471">
            <a:extLst>
              <a:ext uri="{FF2B5EF4-FFF2-40B4-BE49-F238E27FC236}">
                <a16:creationId xmlns:a16="http://schemas.microsoft.com/office/drawing/2014/main" id="{CA409C7F-AA0D-4E1C-B891-C436EE6C1C30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3" name="Right Triangle 472">
            <a:extLst>
              <a:ext uri="{FF2B5EF4-FFF2-40B4-BE49-F238E27FC236}">
                <a16:creationId xmlns:a16="http://schemas.microsoft.com/office/drawing/2014/main" id="{FB146815-B2F1-46AB-87F7-711A9254586A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4" name="Right Triangle 473">
            <a:extLst>
              <a:ext uri="{FF2B5EF4-FFF2-40B4-BE49-F238E27FC236}">
                <a16:creationId xmlns:a16="http://schemas.microsoft.com/office/drawing/2014/main" id="{D31C6409-E63A-4DD4-96F5-56CFCE038A2A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5" name="Right Triangle 474">
            <a:extLst>
              <a:ext uri="{FF2B5EF4-FFF2-40B4-BE49-F238E27FC236}">
                <a16:creationId xmlns:a16="http://schemas.microsoft.com/office/drawing/2014/main" id="{FDF7B0C4-6C78-48FA-A7AE-C266ED8F4F63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6" name="Right Triangle 475">
            <a:extLst>
              <a:ext uri="{FF2B5EF4-FFF2-40B4-BE49-F238E27FC236}">
                <a16:creationId xmlns:a16="http://schemas.microsoft.com/office/drawing/2014/main" id="{B65282C9-A8EC-4391-A520-F8D6DFCB6FAD}"/>
              </a:ext>
            </a:extLst>
          </p:cNvPr>
          <p:cNvSpPr/>
          <p:nvPr/>
        </p:nvSpPr>
        <p:spPr bwMode="gray">
          <a:xfrm rot="10800000">
            <a:off x="6785686" y="-22209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8" name="Right Triangle 477">
            <a:extLst>
              <a:ext uri="{FF2B5EF4-FFF2-40B4-BE49-F238E27FC236}">
                <a16:creationId xmlns:a16="http://schemas.microsoft.com/office/drawing/2014/main" id="{D18ED821-4CC1-48D7-9D13-F74299966B2F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9" name="Right Triangle 478">
            <a:extLst>
              <a:ext uri="{FF2B5EF4-FFF2-40B4-BE49-F238E27FC236}">
                <a16:creationId xmlns:a16="http://schemas.microsoft.com/office/drawing/2014/main" id="{6F5AC38F-5EC9-465D-B0C7-2267CA284F61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0" name="Right Triangle 479">
            <a:extLst>
              <a:ext uri="{FF2B5EF4-FFF2-40B4-BE49-F238E27FC236}">
                <a16:creationId xmlns:a16="http://schemas.microsoft.com/office/drawing/2014/main" id="{5E1430A1-84F0-4F77-99F3-ECA368425298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1" name="Right Triangle 480">
            <a:extLst>
              <a:ext uri="{FF2B5EF4-FFF2-40B4-BE49-F238E27FC236}">
                <a16:creationId xmlns:a16="http://schemas.microsoft.com/office/drawing/2014/main" id="{5E5019BA-9FCC-4C2F-8754-6196BD95997F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2" name="Right Triangle 481">
            <a:extLst>
              <a:ext uri="{FF2B5EF4-FFF2-40B4-BE49-F238E27FC236}">
                <a16:creationId xmlns:a16="http://schemas.microsoft.com/office/drawing/2014/main" id="{C3F5F68C-A0C5-4E20-AE37-C80BCCB2FEC3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3" name="Right Triangle 482">
            <a:extLst>
              <a:ext uri="{FF2B5EF4-FFF2-40B4-BE49-F238E27FC236}">
                <a16:creationId xmlns:a16="http://schemas.microsoft.com/office/drawing/2014/main" id="{A493FDDB-C1AD-417F-8CFF-3000FB6BC37E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4" name="Right Triangle 483">
            <a:extLst>
              <a:ext uri="{FF2B5EF4-FFF2-40B4-BE49-F238E27FC236}">
                <a16:creationId xmlns:a16="http://schemas.microsoft.com/office/drawing/2014/main" id="{AD32C4F5-7244-44EE-AC85-87542D44C7E3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5" name="Right Triangle 484">
            <a:extLst>
              <a:ext uri="{FF2B5EF4-FFF2-40B4-BE49-F238E27FC236}">
                <a16:creationId xmlns:a16="http://schemas.microsoft.com/office/drawing/2014/main" id="{62D211CD-72BE-4103-8828-3D09CAF071F3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6" name="Right Triangle 485">
            <a:extLst>
              <a:ext uri="{FF2B5EF4-FFF2-40B4-BE49-F238E27FC236}">
                <a16:creationId xmlns:a16="http://schemas.microsoft.com/office/drawing/2014/main" id="{E1548013-0BBF-42F9-B6A6-F8A390F676CB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7" name="Right Triangle 486">
            <a:extLst>
              <a:ext uri="{FF2B5EF4-FFF2-40B4-BE49-F238E27FC236}">
                <a16:creationId xmlns:a16="http://schemas.microsoft.com/office/drawing/2014/main" id="{0CE4FFC6-CB2F-4F51-A0AE-DE64B5C975B2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8" name="Right Triangle 487">
            <a:extLst>
              <a:ext uri="{FF2B5EF4-FFF2-40B4-BE49-F238E27FC236}">
                <a16:creationId xmlns:a16="http://schemas.microsoft.com/office/drawing/2014/main" id="{369D0442-7DEB-4488-8042-B8E7E70FFA5D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9" name="Right Triangle 488">
            <a:extLst>
              <a:ext uri="{FF2B5EF4-FFF2-40B4-BE49-F238E27FC236}">
                <a16:creationId xmlns:a16="http://schemas.microsoft.com/office/drawing/2014/main" id="{4943D2F9-551F-4E96-ACE3-96173DC11611}"/>
              </a:ext>
            </a:extLst>
          </p:cNvPr>
          <p:cNvSpPr/>
          <p:nvPr/>
        </p:nvSpPr>
        <p:spPr bwMode="gray">
          <a:xfrm rot="10800000" flipH="1">
            <a:off x="7756889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1" name="Right Triangle 490">
            <a:extLst>
              <a:ext uri="{FF2B5EF4-FFF2-40B4-BE49-F238E27FC236}">
                <a16:creationId xmlns:a16="http://schemas.microsoft.com/office/drawing/2014/main" id="{D1EEA76D-EF09-4732-9152-3A8CEE5FD779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2" name="Right Triangle 491">
            <a:extLst>
              <a:ext uri="{FF2B5EF4-FFF2-40B4-BE49-F238E27FC236}">
                <a16:creationId xmlns:a16="http://schemas.microsoft.com/office/drawing/2014/main" id="{03BADBBF-37CE-45DC-87B7-4B075CDFB0A0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3" name="Right Triangle 492">
            <a:extLst>
              <a:ext uri="{FF2B5EF4-FFF2-40B4-BE49-F238E27FC236}">
                <a16:creationId xmlns:a16="http://schemas.microsoft.com/office/drawing/2014/main" id="{0CE4B2D2-CC16-4CDC-B260-C513C351588E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4" name="Right Triangle 493">
            <a:extLst>
              <a:ext uri="{FF2B5EF4-FFF2-40B4-BE49-F238E27FC236}">
                <a16:creationId xmlns:a16="http://schemas.microsoft.com/office/drawing/2014/main" id="{F196A658-B530-40AA-9B08-7330371C1F67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5" name="Right Triangle 494">
            <a:extLst>
              <a:ext uri="{FF2B5EF4-FFF2-40B4-BE49-F238E27FC236}">
                <a16:creationId xmlns:a16="http://schemas.microsoft.com/office/drawing/2014/main" id="{8D0A37C8-3C4D-4FF8-A4DE-36AA95A7BBC2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6" name="Right Triangle 495">
            <a:extLst>
              <a:ext uri="{FF2B5EF4-FFF2-40B4-BE49-F238E27FC236}">
                <a16:creationId xmlns:a16="http://schemas.microsoft.com/office/drawing/2014/main" id="{AFBC321F-0A27-4928-875E-0038CD529FEF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7" name="Right Triangle 496">
            <a:extLst>
              <a:ext uri="{FF2B5EF4-FFF2-40B4-BE49-F238E27FC236}">
                <a16:creationId xmlns:a16="http://schemas.microsoft.com/office/drawing/2014/main" id="{98D2FA77-B3F2-44F0-8395-8DEA89579ADE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8" name="Right Triangle 497">
            <a:extLst>
              <a:ext uri="{FF2B5EF4-FFF2-40B4-BE49-F238E27FC236}">
                <a16:creationId xmlns:a16="http://schemas.microsoft.com/office/drawing/2014/main" id="{A90026DE-8D5D-4E90-A62B-0601F0AA8C54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9" name="Right Triangle 498">
            <a:extLst>
              <a:ext uri="{FF2B5EF4-FFF2-40B4-BE49-F238E27FC236}">
                <a16:creationId xmlns:a16="http://schemas.microsoft.com/office/drawing/2014/main" id="{0D52872E-7204-45F1-98F0-B0B7099B7A8C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0" name="Right Triangle 499">
            <a:extLst>
              <a:ext uri="{FF2B5EF4-FFF2-40B4-BE49-F238E27FC236}">
                <a16:creationId xmlns:a16="http://schemas.microsoft.com/office/drawing/2014/main" id="{3337BD41-983C-432C-A5F0-68EC85129B53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1" name="Right Triangle 500">
            <a:extLst>
              <a:ext uri="{FF2B5EF4-FFF2-40B4-BE49-F238E27FC236}">
                <a16:creationId xmlns:a16="http://schemas.microsoft.com/office/drawing/2014/main" id="{B32B1C8E-E88D-484F-A139-FDC87FA181EB}"/>
              </a:ext>
            </a:extLst>
          </p:cNvPr>
          <p:cNvSpPr/>
          <p:nvPr/>
        </p:nvSpPr>
        <p:spPr bwMode="gray">
          <a:xfrm rot="10800000">
            <a:off x="8728091" y="-22209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3" name="Right Triangle 502">
            <a:extLst>
              <a:ext uri="{FF2B5EF4-FFF2-40B4-BE49-F238E27FC236}">
                <a16:creationId xmlns:a16="http://schemas.microsoft.com/office/drawing/2014/main" id="{85233584-A686-4DE8-A0A9-5D98438510E4}"/>
              </a:ext>
            </a:extLst>
          </p:cNvPr>
          <p:cNvSpPr/>
          <p:nvPr/>
        </p:nvSpPr>
        <p:spPr bwMode="gray">
          <a:xfrm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4" name="Right Triangle 503">
            <a:extLst>
              <a:ext uri="{FF2B5EF4-FFF2-40B4-BE49-F238E27FC236}">
                <a16:creationId xmlns:a16="http://schemas.microsoft.com/office/drawing/2014/main" id="{718AEFD1-A4DB-47BD-8051-F4227844127D}"/>
              </a:ext>
            </a:extLst>
          </p:cNvPr>
          <p:cNvSpPr/>
          <p:nvPr/>
        </p:nvSpPr>
        <p:spPr bwMode="gray">
          <a:xfrm rot="10800000" flipH="1">
            <a:off x="9699297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5" name="Right Triangle 504">
            <a:extLst>
              <a:ext uri="{FF2B5EF4-FFF2-40B4-BE49-F238E27FC236}">
                <a16:creationId xmlns:a16="http://schemas.microsoft.com/office/drawing/2014/main" id="{8C5AECE4-3490-4893-BE9E-D7EA3A1631F1}"/>
              </a:ext>
            </a:extLst>
          </p:cNvPr>
          <p:cNvSpPr/>
          <p:nvPr/>
        </p:nvSpPr>
        <p:spPr bwMode="gray">
          <a:xfrm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6" name="Right Triangle 505">
            <a:extLst>
              <a:ext uri="{FF2B5EF4-FFF2-40B4-BE49-F238E27FC236}">
                <a16:creationId xmlns:a16="http://schemas.microsoft.com/office/drawing/2014/main" id="{3977C785-5133-4646-8D8C-5F83AE5365BD}"/>
              </a:ext>
            </a:extLst>
          </p:cNvPr>
          <p:cNvSpPr/>
          <p:nvPr/>
        </p:nvSpPr>
        <p:spPr bwMode="gray">
          <a:xfrm rot="10800000" flipH="1" flipV="1">
            <a:off x="9699297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7" name="Right Triangle 506">
            <a:extLst>
              <a:ext uri="{FF2B5EF4-FFF2-40B4-BE49-F238E27FC236}">
                <a16:creationId xmlns:a16="http://schemas.microsoft.com/office/drawing/2014/main" id="{D085CF7B-38E7-4DC1-B92D-AE58F6E90A44}"/>
              </a:ext>
            </a:extLst>
          </p:cNvPr>
          <p:cNvSpPr/>
          <p:nvPr/>
        </p:nvSpPr>
        <p:spPr bwMode="gray">
          <a:xfrm flipH="1">
            <a:off x="969929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8" name="Right Triangle 507">
            <a:extLst>
              <a:ext uri="{FF2B5EF4-FFF2-40B4-BE49-F238E27FC236}">
                <a16:creationId xmlns:a16="http://schemas.microsoft.com/office/drawing/2014/main" id="{E16F5105-C3A3-4C9B-B19D-C0F42159BC22}"/>
              </a:ext>
            </a:extLst>
          </p:cNvPr>
          <p:cNvSpPr/>
          <p:nvPr/>
        </p:nvSpPr>
        <p:spPr bwMode="gray">
          <a:xfrm rot="10800000" flipH="1">
            <a:off x="9699296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9" name="Right Triangle 508">
            <a:extLst>
              <a:ext uri="{FF2B5EF4-FFF2-40B4-BE49-F238E27FC236}">
                <a16:creationId xmlns:a16="http://schemas.microsoft.com/office/drawing/2014/main" id="{7D3BEC77-902F-470C-A6BB-511DE99DC7B9}"/>
              </a:ext>
            </a:extLst>
          </p:cNvPr>
          <p:cNvSpPr/>
          <p:nvPr/>
        </p:nvSpPr>
        <p:spPr bwMode="gray">
          <a:xfrm flipH="1" flipV="1">
            <a:off x="9699296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0" name="Right Triangle 509">
            <a:extLst>
              <a:ext uri="{FF2B5EF4-FFF2-40B4-BE49-F238E27FC236}">
                <a16:creationId xmlns:a16="http://schemas.microsoft.com/office/drawing/2014/main" id="{10556604-5E02-42B8-AAAE-2F74EE41B568}"/>
              </a:ext>
            </a:extLst>
          </p:cNvPr>
          <p:cNvSpPr/>
          <p:nvPr/>
        </p:nvSpPr>
        <p:spPr bwMode="gray">
          <a:xfrm rot="10800000" flipH="1" flipV="1">
            <a:off x="969929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1" name="Right Triangle 510">
            <a:extLst>
              <a:ext uri="{FF2B5EF4-FFF2-40B4-BE49-F238E27FC236}">
                <a16:creationId xmlns:a16="http://schemas.microsoft.com/office/drawing/2014/main" id="{51C49778-A679-45B6-AEF1-4197C4A6298B}"/>
              </a:ext>
            </a:extLst>
          </p:cNvPr>
          <p:cNvSpPr/>
          <p:nvPr/>
        </p:nvSpPr>
        <p:spPr bwMode="gray">
          <a:xfrm flipH="1">
            <a:off x="9699296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2" name="Right Triangle 511">
            <a:extLst>
              <a:ext uri="{FF2B5EF4-FFF2-40B4-BE49-F238E27FC236}">
                <a16:creationId xmlns:a16="http://schemas.microsoft.com/office/drawing/2014/main" id="{E3465415-18F7-41F4-A4FB-EC38C5651A27}"/>
              </a:ext>
            </a:extLst>
          </p:cNvPr>
          <p:cNvSpPr/>
          <p:nvPr/>
        </p:nvSpPr>
        <p:spPr bwMode="gray">
          <a:xfrm rot="10800000" flipH="1">
            <a:off x="9699296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3" name="Right Triangle 512">
            <a:extLst>
              <a:ext uri="{FF2B5EF4-FFF2-40B4-BE49-F238E27FC236}">
                <a16:creationId xmlns:a16="http://schemas.microsoft.com/office/drawing/2014/main" id="{EB4244E3-9048-429D-92A5-2A742CD6FB00}"/>
              </a:ext>
            </a:extLst>
          </p:cNvPr>
          <p:cNvSpPr/>
          <p:nvPr/>
        </p:nvSpPr>
        <p:spPr bwMode="gray">
          <a:xfrm flipH="1">
            <a:off x="9699296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4" name="Right Triangle 513">
            <a:extLst>
              <a:ext uri="{FF2B5EF4-FFF2-40B4-BE49-F238E27FC236}">
                <a16:creationId xmlns:a16="http://schemas.microsoft.com/office/drawing/2014/main" id="{64B212AA-0CC4-4ED4-897F-0B36BD05C02B}"/>
              </a:ext>
            </a:extLst>
          </p:cNvPr>
          <p:cNvSpPr/>
          <p:nvPr/>
        </p:nvSpPr>
        <p:spPr bwMode="gray">
          <a:xfrm rot="10800000" flipH="1">
            <a:off x="9699296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2" name="Freeform: Shape 721">
            <a:extLst>
              <a:ext uri="{FF2B5EF4-FFF2-40B4-BE49-F238E27FC236}">
                <a16:creationId xmlns:a16="http://schemas.microsoft.com/office/drawing/2014/main" id="{4198A3AE-B4AF-4107-AF2C-FFF36D289601}"/>
              </a:ext>
            </a:extLst>
          </p:cNvPr>
          <p:cNvSpPr/>
          <p:nvPr/>
        </p:nvSpPr>
        <p:spPr bwMode="gray">
          <a:xfrm flipH="1">
            <a:off x="11642605" y="942852"/>
            <a:ext cx="2377" cy="1188"/>
          </a:xfrm>
          <a:custGeom>
            <a:avLst/>
            <a:gdLst>
              <a:gd name="connsiteX0" fmla="*/ 1188 w 2377"/>
              <a:gd name="connsiteY0" fmla="*/ 0 h 1188"/>
              <a:gd name="connsiteX1" fmla="*/ 0 w 2377"/>
              <a:gd name="connsiteY1" fmla="*/ 1188 h 1188"/>
              <a:gd name="connsiteX2" fmla="*/ 2377 w 2377"/>
              <a:gd name="connsiteY2" fmla="*/ 1188 h 1188"/>
              <a:gd name="connsiteX3" fmla="*/ 1188 w 2377"/>
              <a:gd name="connsiteY3" fmla="*/ 0 h 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8">
                <a:moveTo>
                  <a:pt x="1188" y="0"/>
                </a:moveTo>
                <a:lnTo>
                  <a:pt x="0" y="1188"/>
                </a:lnTo>
                <a:lnTo>
                  <a:pt x="2377" y="1188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3" name="Freeform: Shape 712">
            <a:extLst>
              <a:ext uri="{FF2B5EF4-FFF2-40B4-BE49-F238E27FC236}">
                <a16:creationId xmlns:a16="http://schemas.microsoft.com/office/drawing/2014/main" id="{716868FE-718E-49A7-B810-29C70CC03FED}"/>
              </a:ext>
            </a:extLst>
          </p:cNvPr>
          <p:cNvSpPr/>
          <p:nvPr/>
        </p:nvSpPr>
        <p:spPr bwMode="gray">
          <a:xfrm flipH="1">
            <a:off x="11644982" y="944040"/>
            <a:ext cx="550193" cy="550193"/>
          </a:xfrm>
          <a:custGeom>
            <a:avLst/>
            <a:gdLst>
              <a:gd name="connsiteX0" fmla="*/ 550193 w 550193"/>
              <a:gd name="connsiteY0" fmla="*/ 0 h 550193"/>
              <a:gd name="connsiteX1" fmla="*/ 0 w 550193"/>
              <a:gd name="connsiteY1" fmla="*/ 0 h 550193"/>
              <a:gd name="connsiteX2" fmla="*/ 0 w 550193"/>
              <a:gd name="connsiteY2" fmla="*/ 550193 h 550193"/>
              <a:gd name="connsiteX3" fmla="*/ 550193 w 550193"/>
              <a:gd name="connsiteY3" fmla="*/ 0 h 55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93" h="550193">
                <a:moveTo>
                  <a:pt x="550193" y="0"/>
                </a:moveTo>
                <a:lnTo>
                  <a:pt x="0" y="0"/>
                </a:lnTo>
                <a:lnTo>
                  <a:pt x="0" y="550193"/>
                </a:lnTo>
                <a:lnTo>
                  <a:pt x="550193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F9B80112-4219-4A1E-BFEE-722CE3FBED53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5B2FB309-968E-427E-B41F-D2F8E9A0A206}"/>
              </a:ext>
            </a:extLst>
          </p:cNvPr>
          <p:cNvSpPr/>
          <p:nvPr/>
        </p:nvSpPr>
        <p:spPr bwMode="gray">
          <a:xfrm flipH="1">
            <a:off x="11645177" y="3853560"/>
            <a:ext cx="549998" cy="549998"/>
          </a:xfrm>
          <a:custGeom>
            <a:avLst/>
            <a:gdLst>
              <a:gd name="connsiteX0" fmla="*/ 549998 w 549998"/>
              <a:gd name="connsiteY0" fmla="*/ 0 h 549998"/>
              <a:gd name="connsiteX1" fmla="*/ 0 w 549998"/>
              <a:gd name="connsiteY1" fmla="*/ 0 h 549998"/>
              <a:gd name="connsiteX2" fmla="*/ 0 w 549998"/>
              <a:gd name="connsiteY2" fmla="*/ 549998 h 549998"/>
              <a:gd name="connsiteX3" fmla="*/ 549998 w 549998"/>
              <a:gd name="connsiteY3" fmla="*/ 0 h 54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98" h="549998">
                <a:moveTo>
                  <a:pt x="549998" y="0"/>
                </a:moveTo>
                <a:lnTo>
                  <a:pt x="0" y="0"/>
                </a:lnTo>
                <a:lnTo>
                  <a:pt x="0" y="549998"/>
                </a:lnTo>
                <a:lnTo>
                  <a:pt x="549998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8237A2FE-B049-43D0-A73A-EF754A18E06D}"/>
              </a:ext>
            </a:extLst>
          </p:cNvPr>
          <p:cNvSpPr/>
          <p:nvPr/>
        </p:nvSpPr>
        <p:spPr bwMode="gray">
          <a:xfrm flipH="1">
            <a:off x="11643794" y="391470"/>
            <a:ext cx="551381" cy="552570"/>
          </a:xfrm>
          <a:custGeom>
            <a:avLst/>
            <a:gdLst>
              <a:gd name="connsiteX0" fmla="*/ 0 w 551381"/>
              <a:gd name="connsiteY0" fmla="*/ 0 h 552570"/>
              <a:gd name="connsiteX1" fmla="*/ 0 w 551381"/>
              <a:gd name="connsiteY1" fmla="*/ 552570 h 552570"/>
              <a:gd name="connsiteX2" fmla="*/ 550193 w 551381"/>
              <a:gd name="connsiteY2" fmla="*/ 552570 h 552570"/>
              <a:gd name="connsiteX3" fmla="*/ 551381 w 551381"/>
              <a:gd name="connsiteY3" fmla="*/ 551382 h 552570"/>
              <a:gd name="connsiteX4" fmla="*/ 0 w 551381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381" h="552570">
                <a:moveTo>
                  <a:pt x="0" y="0"/>
                </a:moveTo>
                <a:lnTo>
                  <a:pt x="0" y="552570"/>
                </a:lnTo>
                <a:lnTo>
                  <a:pt x="550193" y="552570"/>
                </a:lnTo>
                <a:lnTo>
                  <a:pt x="551381" y="55138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58F9A3E8-2445-4760-A551-C57A3F8ECCB5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9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9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B1A19561-228C-49C5-9A36-376AFDEF6933}"/>
              </a:ext>
            </a:extLst>
          </p:cNvPr>
          <p:cNvSpPr/>
          <p:nvPr/>
        </p:nvSpPr>
        <p:spPr bwMode="gray">
          <a:xfrm flipH="1">
            <a:off x="11642605" y="944040"/>
            <a:ext cx="552570" cy="968826"/>
          </a:xfrm>
          <a:custGeom>
            <a:avLst/>
            <a:gdLst>
              <a:gd name="connsiteX0" fmla="*/ 552570 w 552570"/>
              <a:gd name="connsiteY0" fmla="*/ 0 h 968826"/>
              <a:gd name="connsiteX1" fmla="*/ 550193 w 552570"/>
              <a:gd name="connsiteY1" fmla="*/ 0 h 968826"/>
              <a:gd name="connsiteX2" fmla="*/ 0 w 552570"/>
              <a:gd name="connsiteY2" fmla="*/ 550193 h 968826"/>
              <a:gd name="connsiteX3" fmla="*/ 0 w 552570"/>
              <a:gd name="connsiteY3" fmla="*/ 968826 h 968826"/>
              <a:gd name="connsiteX4" fmla="*/ 552570 w 552570"/>
              <a:gd name="connsiteY4" fmla="*/ 968826 h 968826"/>
              <a:gd name="connsiteX5" fmla="*/ 552570 w 552570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68826">
                <a:moveTo>
                  <a:pt x="552570" y="0"/>
                </a:moveTo>
                <a:lnTo>
                  <a:pt x="550193" y="0"/>
                </a:lnTo>
                <a:lnTo>
                  <a:pt x="0" y="550193"/>
                </a:lnTo>
                <a:lnTo>
                  <a:pt x="0" y="968826"/>
                </a:lnTo>
                <a:lnTo>
                  <a:pt x="552570" y="968826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6457F61D-ECFA-47EC-9078-D1AC74C3D650}"/>
              </a:ext>
            </a:extLst>
          </p:cNvPr>
          <p:cNvSpPr/>
          <p:nvPr/>
        </p:nvSpPr>
        <p:spPr bwMode="gray">
          <a:xfrm flipH="1">
            <a:off x="11642605" y="1913743"/>
            <a:ext cx="552570" cy="971203"/>
          </a:xfrm>
          <a:custGeom>
            <a:avLst/>
            <a:gdLst>
              <a:gd name="connsiteX0" fmla="*/ 552570 w 552570"/>
              <a:gd name="connsiteY0" fmla="*/ 0 h 971203"/>
              <a:gd name="connsiteX1" fmla="*/ 0 w 552570"/>
              <a:gd name="connsiteY1" fmla="*/ 0 h 971203"/>
              <a:gd name="connsiteX2" fmla="*/ 0 w 552570"/>
              <a:gd name="connsiteY2" fmla="*/ 418633 h 971203"/>
              <a:gd name="connsiteX3" fmla="*/ 0 w 552570"/>
              <a:gd name="connsiteY3" fmla="*/ 971203 h 971203"/>
              <a:gd name="connsiteX4" fmla="*/ 552570 w 552570"/>
              <a:gd name="connsiteY4" fmla="*/ 971203 h 971203"/>
              <a:gd name="connsiteX5" fmla="*/ 552570 w 552570"/>
              <a:gd name="connsiteY5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71203">
                <a:moveTo>
                  <a:pt x="552570" y="0"/>
                </a:moveTo>
                <a:lnTo>
                  <a:pt x="0" y="0"/>
                </a:lnTo>
                <a:lnTo>
                  <a:pt x="0" y="418633"/>
                </a:lnTo>
                <a:lnTo>
                  <a:pt x="0" y="971203"/>
                </a:lnTo>
                <a:lnTo>
                  <a:pt x="552570" y="971203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EAA3E5FD-FDC6-46D5-BAAC-FD56A339878F}"/>
              </a:ext>
            </a:extLst>
          </p:cNvPr>
          <p:cNvSpPr/>
          <p:nvPr/>
        </p:nvSpPr>
        <p:spPr bwMode="gray">
          <a:xfrm flipH="1">
            <a:off x="11643891" y="3300990"/>
            <a:ext cx="551284" cy="552570"/>
          </a:xfrm>
          <a:custGeom>
            <a:avLst/>
            <a:gdLst>
              <a:gd name="connsiteX0" fmla="*/ 0 w 551284"/>
              <a:gd name="connsiteY0" fmla="*/ 0 h 552570"/>
              <a:gd name="connsiteX1" fmla="*/ 0 w 551284"/>
              <a:gd name="connsiteY1" fmla="*/ 552570 h 552570"/>
              <a:gd name="connsiteX2" fmla="*/ 549998 w 551284"/>
              <a:gd name="connsiteY2" fmla="*/ 552570 h 552570"/>
              <a:gd name="connsiteX3" fmla="*/ 551284 w 551284"/>
              <a:gd name="connsiteY3" fmla="*/ 551284 h 552570"/>
              <a:gd name="connsiteX4" fmla="*/ 0 w 551284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284" h="552570">
                <a:moveTo>
                  <a:pt x="0" y="0"/>
                </a:moveTo>
                <a:lnTo>
                  <a:pt x="0" y="552570"/>
                </a:lnTo>
                <a:lnTo>
                  <a:pt x="549998" y="552570"/>
                </a:lnTo>
                <a:lnTo>
                  <a:pt x="551284" y="55128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59D1B1CD-6EAC-4FD4-9230-BF3F51F91A7D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7C426D97-31BF-491E-94FC-8AB334C51E92}"/>
              </a:ext>
            </a:extLst>
          </p:cNvPr>
          <p:cNvSpPr/>
          <p:nvPr/>
        </p:nvSpPr>
        <p:spPr bwMode="gray">
          <a:xfrm flipH="1">
            <a:off x="11642606" y="3853560"/>
            <a:ext cx="552569" cy="968632"/>
          </a:xfrm>
          <a:custGeom>
            <a:avLst/>
            <a:gdLst>
              <a:gd name="connsiteX0" fmla="*/ 552569 w 552569"/>
              <a:gd name="connsiteY0" fmla="*/ 0 h 968632"/>
              <a:gd name="connsiteX1" fmla="*/ 549998 w 552569"/>
              <a:gd name="connsiteY1" fmla="*/ 0 h 968632"/>
              <a:gd name="connsiteX2" fmla="*/ 0 w 552569"/>
              <a:gd name="connsiteY2" fmla="*/ 549998 h 968632"/>
              <a:gd name="connsiteX3" fmla="*/ 0 w 552569"/>
              <a:gd name="connsiteY3" fmla="*/ 968632 h 968632"/>
              <a:gd name="connsiteX4" fmla="*/ 552569 w 552569"/>
              <a:gd name="connsiteY4" fmla="*/ 968632 h 968632"/>
              <a:gd name="connsiteX5" fmla="*/ 552569 w 55256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69" h="968632">
                <a:moveTo>
                  <a:pt x="552569" y="0"/>
                </a:moveTo>
                <a:lnTo>
                  <a:pt x="549998" y="0"/>
                </a:lnTo>
                <a:lnTo>
                  <a:pt x="0" y="549998"/>
                </a:lnTo>
                <a:lnTo>
                  <a:pt x="0" y="968632"/>
                </a:lnTo>
                <a:lnTo>
                  <a:pt x="552569" y="968632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4466C993-368E-4400-A803-75E54B3BFB7A}"/>
              </a:ext>
            </a:extLst>
          </p:cNvPr>
          <p:cNvSpPr/>
          <p:nvPr/>
        </p:nvSpPr>
        <p:spPr bwMode="gray">
          <a:xfrm flipH="1">
            <a:off x="11642606" y="4823069"/>
            <a:ext cx="552569" cy="971203"/>
          </a:xfrm>
          <a:custGeom>
            <a:avLst/>
            <a:gdLst>
              <a:gd name="connsiteX0" fmla="*/ 552569 w 552569"/>
              <a:gd name="connsiteY0" fmla="*/ 0 h 971203"/>
              <a:gd name="connsiteX1" fmla="*/ 0 w 552569"/>
              <a:gd name="connsiteY1" fmla="*/ 0 h 971203"/>
              <a:gd name="connsiteX2" fmla="*/ 0 w 552569"/>
              <a:gd name="connsiteY2" fmla="*/ 418634 h 971203"/>
              <a:gd name="connsiteX3" fmla="*/ 552569 w 552569"/>
              <a:gd name="connsiteY3" fmla="*/ 971203 h 971203"/>
              <a:gd name="connsiteX4" fmla="*/ 552569 w 552569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569" h="971203">
                <a:moveTo>
                  <a:pt x="552569" y="0"/>
                </a:moveTo>
                <a:lnTo>
                  <a:pt x="0" y="0"/>
                </a:lnTo>
                <a:lnTo>
                  <a:pt x="0" y="418634"/>
                </a:lnTo>
                <a:lnTo>
                  <a:pt x="552569" y="971203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70C8C964-4B18-46FA-9C52-7AB75F871639}"/>
              </a:ext>
            </a:extLst>
          </p:cNvPr>
          <p:cNvSpPr/>
          <p:nvPr/>
        </p:nvSpPr>
        <p:spPr bwMode="gray">
          <a:xfrm flipH="1">
            <a:off x="11642605" y="6213988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5" name="Right Triangle 524">
            <a:extLst>
              <a:ext uri="{FF2B5EF4-FFF2-40B4-BE49-F238E27FC236}">
                <a16:creationId xmlns:a16="http://schemas.microsoft.com/office/drawing/2014/main" id="{B6620512-2BCB-4E20-891F-C9907E9E1946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6" name="Right Triangle 525">
            <a:extLst>
              <a:ext uri="{FF2B5EF4-FFF2-40B4-BE49-F238E27FC236}">
                <a16:creationId xmlns:a16="http://schemas.microsoft.com/office/drawing/2014/main" id="{A012AC6A-9433-4824-8E8E-1B603638892F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7" name="Right Triangle 526">
            <a:extLst>
              <a:ext uri="{FF2B5EF4-FFF2-40B4-BE49-F238E27FC236}">
                <a16:creationId xmlns:a16="http://schemas.microsoft.com/office/drawing/2014/main" id="{40FF546B-BA7B-4A8E-8AE5-18F13B013291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8" name="Right Triangle 527">
            <a:extLst>
              <a:ext uri="{FF2B5EF4-FFF2-40B4-BE49-F238E27FC236}">
                <a16:creationId xmlns:a16="http://schemas.microsoft.com/office/drawing/2014/main" id="{CE924BDC-E38E-4B30-B7A3-02BFEDECC3B3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9" name="Right Triangle 528">
            <a:extLst>
              <a:ext uri="{FF2B5EF4-FFF2-40B4-BE49-F238E27FC236}">
                <a16:creationId xmlns:a16="http://schemas.microsoft.com/office/drawing/2014/main" id="{777383AD-908E-42F6-BFA6-4D3B2301EE9B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0" name="Right Triangle 529">
            <a:extLst>
              <a:ext uri="{FF2B5EF4-FFF2-40B4-BE49-F238E27FC236}">
                <a16:creationId xmlns:a16="http://schemas.microsoft.com/office/drawing/2014/main" id="{18B008A2-CF87-4142-9403-6B2B96B3CEEF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1" name="Right Triangle 530">
            <a:extLst>
              <a:ext uri="{FF2B5EF4-FFF2-40B4-BE49-F238E27FC236}">
                <a16:creationId xmlns:a16="http://schemas.microsoft.com/office/drawing/2014/main" id="{6A87CC79-EE70-44CB-BD7E-026447E65CED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2" name="Right Triangle 531">
            <a:extLst>
              <a:ext uri="{FF2B5EF4-FFF2-40B4-BE49-F238E27FC236}">
                <a16:creationId xmlns:a16="http://schemas.microsoft.com/office/drawing/2014/main" id="{E234508A-DB70-4FE8-8858-28589D5D7400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3" name="Right Triangle 532">
            <a:extLst>
              <a:ext uri="{FF2B5EF4-FFF2-40B4-BE49-F238E27FC236}">
                <a16:creationId xmlns:a16="http://schemas.microsoft.com/office/drawing/2014/main" id="{6357B95D-1753-430E-BEA2-71E04D00BFC1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4" name="Right Triangle 533">
            <a:extLst>
              <a:ext uri="{FF2B5EF4-FFF2-40B4-BE49-F238E27FC236}">
                <a16:creationId xmlns:a16="http://schemas.microsoft.com/office/drawing/2014/main" id="{1FCD377A-9174-4DCC-A0BF-82D34D69D4D3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5" name="Right Triangle 534">
            <a:extLst>
              <a:ext uri="{FF2B5EF4-FFF2-40B4-BE49-F238E27FC236}">
                <a16:creationId xmlns:a16="http://schemas.microsoft.com/office/drawing/2014/main" id="{1EBB0642-6003-4B43-B2E4-73D4C88923FA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6" name="Right Triangle 535">
            <a:extLst>
              <a:ext uri="{FF2B5EF4-FFF2-40B4-BE49-F238E27FC236}">
                <a16:creationId xmlns:a16="http://schemas.microsoft.com/office/drawing/2014/main" id="{83060F22-D7BF-463B-8DED-BBFF768599C3}"/>
              </a:ext>
            </a:extLst>
          </p:cNvPr>
          <p:cNvSpPr/>
          <p:nvPr/>
        </p:nvSpPr>
        <p:spPr bwMode="gray">
          <a:xfrm rot="10800000">
            <a:off x="10670951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9" name="Right Triangle 538">
            <a:extLst>
              <a:ext uri="{FF2B5EF4-FFF2-40B4-BE49-F238E27FC236}">
                <a16:creationId xmlns:a16="http://schemas.microsoft.com/office/drawing/2014/main" id="{B4F3987E-40F1-43C8-91C1-0A431325DE97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0" name="Right Triangle 539">
            <a:extLst>
              <a:ext uri="{FF2B5EF4-FFF2-40B4-BE49-F238E27FC236}">
                <a16:creationId xmlns:a16="http://schemas.microsoft.com/office/drawing/2014/main" id="{44A4DDE2-61A7-4ECB-B84D-BB8EC2599C6B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1" name="Right Triangle 540">
            <a:extLst>
              <a:ext uri="{FF2B5EF4-FFF2-40B4-BE49-F238E27FC236}">
                <a16:creationId xmlns:a16="http://schemas.microsoft.com/office/drawing/2014/main" id="{5A5944EC-0E36-4B20-9145-03AB1262C24B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2" name="Right Triangle 541">
            <a:extLst>
              <a:ext uri="{FF2B5EF4-FFF2-40B4-BE49-F238E27FC236}">
                <a16:creationId xmlns:a16="http://schemas.microsoft.com/office/drawing/2014/main" id="{14F919F6-9749-4190-BD94-172E318BAE57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3" name="Right Triangle 542">
            <a:extLst>
              <a:ext uri="{FF2B5EF4-FFF2-40B4-BE49-F238E27FC236}">
                <a16:creationId xmlns:a16="http://schemas.microsoft.com/office/drawing/2014/main" id="{6B041464-16DD-478E-B6A0-457EFDB27D77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4" name="Right Triangle 543">
            <a:extLst>
              <a:ext uri="{FF2B5EF4-FFF2-40B4-BE49-F238E27FC236}">
                <a16:creationId xmlns:a16="http://schemas.microsoft.com/office/drawing/2014/main" id="{16E7482D-F785-4580-982C-2C43DB268B85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5" name="Right Triangle 544">
            <a:extLst>
              <a:ext uri="{FF2B5EF4-FFF2-40B4-BE49-F238E27FC236}">
                <a16:creationId xmlns:a16="http://schemas.microsoft.com/office/drawing/2014/main" id="{B454F76B-5582-46C7-9260-65CBA29F3B66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6" name="Right Triangle 545">
            <a:extLst>
              <a:ext uri="{FF2B5EF4-FFF2-40B4-BE49-F238E27FC236}">
                <a16:creationId xmlns:a16="http://schemas.microsoft.com/office/drawing/2014/main" id="{0451B3DF-4DE3-4127-B0D5-CBACC86E9FE6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7" name="Right Triangle 546">
            <a:extLst>
              <a:ext uri="{FF2B5EF4-FFF2-40B4-BE49-F238E27FC236}">
                <a16:creationId xmlns:a16="http://schemas.microsoft.com/office/drawing/2014/main" id="{9814AABB-D62D-43F2-B62B-9D8299577F1D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8" name="Right Triangle 547">
            <a:extLst>
              <a:ext uri="{FF2B5EF4-FFF2-40B4-BE49-F238E27FC236}">
                <a16:creationId xmlns:a16="http://schemas.microsoft.com/office/drawing/2014/main" id="{C0F26E7D-842A-4758-AF09-B3535D5C4E57}"/>
              </a:ext>
            </a:extLst>
          </p:cNvPr>
          <p:cNvSpPr/>
          <p:nvPr/>
        </p:nvSpPr>
        <p:spPr bwMode="gray">
          <a:xfrm>
            <a:off x="4846200" y="1906999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9" name="Right Triangle 548">
            <a:extLst>
              <a:ext uri="{FF2B5EF4-FFF2-40B4-BE49-F238E27FC236}">
                <a16:creationId xmlns:a16="http://schemas.microsoft.com/office/drawing/2014/main" id="{FBBAE2A0-E190-4C5B-AC32-70007FA583CF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0" name="Right Triangle 549">
            <a:extLst>
              <a:ext uri="{FF2B5EF4-FFF2-40B4-BE49-F238E27FC236}">
                <a16:creationId xmlns:a16="http://schemas.microsoft.com/office/drawing/2014/main" id="{9029E3F4-5C62-44CC-9F4E-31D517074C6E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1" name="Right Triangle 550">
            <a:extLst>
              <a:ext uri="{FF2B5EF4-FFF2-40B4-BE49-F238E27FC236}">
                <a16:creationId xmlns:a16="http://schemas.microsoft.com/office/drawing/2014/main" id="{1EA23F27-E928-42DC-BADF-AED4C3A1A29A}"/>
              </a:ext>
            </a:extLst>
          </p:cNvPr>
          <p:cNvSpPr/>
          <p:nvPr/>
        </p:nvSpPr>
        <p:spPr bwMode="gray">
          <a:xfrm rot="10800000">
            <a:off x="4846201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3" name="Right Triangle 552">
            <a:extLst>
              <a:ext uri="{FF2B5EF4-FFF2-40B4-BE49-F238E27FC236}">
                <a16:creationId xmlns:a16="http://schemas.microsoft.com/office/drawing/2014/main" id="{98EA0DC9-F2D4-4D19-BF32-DA27A3CED788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4" name="Right Triangle 553">
            <a:extLst>
              <a:ext uri="{FF2B5EF4-FFF2-40B4-BE49-F238E27FC236}">
                <a16:creationId xmlns:a16="http://schemas.microsoft.com/office/drawing/2014/main" id="{98B2CDE4-1470-46DF-9906-211305577582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5" name="Right Triangle 554">
            <a:extLst>
              <a:ext uri="{FF2B5EF4-FFF2-40B4-BE49-F238E27FC236}">
                <a16:creationId xmlns:a16="http://schemas.microsoft.com/office/drawing/2014/main" id="{37D99863-BF06-49E9-B2C4-1715D089A6C2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6" name="Right Triangle 555">
            <a:extLst>
              <a:ext uri="{FF2B5EF4-FFF2-40B4-BE49-F238E27FC236}">
                <a16:creationId xmlns:a16="http://schemas.microsoft.com/office/drawing/2014/main" id="{959DBA3D-AAAF-4536-9050-A6E1CD545108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7" name="Right Triangle 556">
            <a:extLst>
              <a:ext uri="{FF2B5EF4-FFF2-40B4-BE49-F238E27FC236}">
                <a16:creationId xmlns:a16="http://schemas.microsoft.com/office/drawing/2014/main" id="{F918A8A7-80D2-4A89-8F54-AAC37DCEA708}"/>
              </a:ext>
            </a:extLst>
          </p:cNvPr>
          <p:cNvSpPr/>
          <p:nvPr/>
        </p:nvSpPr>
        <p:spPr bwMode="gray">
          <a:xfrm flipH="1">
            <a:off x="5814360" y="2882358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8" name="Right Triangle 557">
            <a:extLst>
              <a:ext uri="{FF2B5EF4-FFF2-40B4-BE49-F238E27FC236}">
                <a16:creationId xmlns:a16="http://schemas.microsoft.com/office/drawing/2014/main" id="{0A29EE74-35DF-4683-A64B-133BE09522BA}"/>
              </a:ext>
            </a:extLst>
          </p:cNvPr>
          <p:cNvSpPr/>
          <p:nvPr/>
        </p:nvSpPr>
        <p:spPr bwMode="gray">
          <a:xfrm rot="10800000" flipH="1">
            <a:off x="5814360" y="288235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9" name="Right Triangle 558">
            <a:extLst>
              <a:ext uri="{FF2B5EF4-FFF2-40B4-BE49-F238E27FC236}">
                <a16:creationId xmlns:a16="http://schemas.microsoft.com/office/drawing/2014/main" id="{F2F7CEBE-CA18-4F7A-B0F8-F63A3FA8619D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0" name="Right Triangle 559">
            <a:extLst>
              <a:ext uri="{FF2B5EF4-FFF2-40B4-BE49-F238E27FC236}">
                <a16:creationId xmlns:a16="http://schemas.microsoft.com/office/drawing/2014/main" id="{C397ABCF-E232-4895-94A7-F7D927F450D7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1" name="Right Triangle 560">
            <a:extLst>
              <a:ext uri="{FF2B5EF4-FFF2-40B4-BE49-F238E27FC236}">
                <a16:creationId xmlns:a16="http://schemas.microsoft.com/office/drawing/2014/main" id="{9468DB3A-D6ED-4F4F-BB9C-CFED3E2CC767}"/>
              </a:ext>
            </a:extLst>
          </p:cNvPr>
          <p:cNvSpPr/>
          <p:nvPr/>
        </p:nvSpPr>
        <p:spPr bwMode="gray">
          <a:xfrm rot="10800000" flipH="1">
            <a:off x="5814361" y="191374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2" name="Right Triangle 561">
            <a:extLst>
              <a:ext uri="{FF2B5EF4-FFF2-40B4-BE49-F238E27FC236}">
                <a16:creationId xmlns:a16="http://schemas.microsoft.com/office/drawing/2014/main" id="{9833B8B8-4775-4E3D-AA8F-E32380255A91}"/>
              </a:ext>
            </a:extLst>
          </p:cNvPr>
          <p:cNvSpPr/>
          <p:nvPr/>
        </p:nvSpPr>
        <p:spPr bwMode="gray">
          <a:xfrm flipH="1">
            <a:off x="5814360" y="-27162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3" name="Right Triangle 562">
            <a:extLst>
              <a:ext uri="{FF2B5EF4-FFF2-40B4-BE49-F238E27FC236}">
                <a16:creationId xmlns:a16="http://schemas.microsoft.com/office/drawing/2014/main" id="{AC5ECF8C-9B24-49F9-B65F-6F51E3F39278}"/>
              </a:ext>
            </a:extLst>
          </p:cNvPr>
          <p:cNvSpPr/>
          <p:nvPr/>
        </p:nvSpPr>
        <p:spPr bwMode="gray">
          <a:xfrm rot="10800000" flipH="1">
            <a:off x="5814361" y="-22206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347E7D-814B-4F6A-80AE-8FBAB8EDF7E8}"/>
              </a:ext>
            </a:extLst>
          </p:cNvPr>
          <p:cNvGrpSpPr/>
          <p:nvPr/>
        </p:nvGrpSpPr>
        <p:grpSpPr bwMode="gray">
          <a:xfrm>
            <a:off x="-3443" y="-27163"/>
            <a:ext cx="4853096" cy="6793723"/>
            <a:chOff x="7741661" y="0"/>
            <a:chExt cx="4839035" cy="6774040"/>
          </a:xfrm>
        </p:grpSpPr>
        <p:sp>
          <p:nvSpPr>
            <p:cNvPr id="866" name="TextBox 865">
              <a:extLst>
                <a:ext uri="{FF2B5EF4-FFF2-40B4-BE49-F238E27FC236}">
                  <a16:creationId xmlns:a16="http://schemas.microsoft.com/office/drawing/2014/main" id="{87C0DC83-7BAF-4C9A-8EDC-2DF72A735BB3}"/>
                </a:ext>
              </a:extLst>
            </p:cNvPr>
            <p:cNvSpPr txBox="1"/>
            <p:nvPr/>
          </p:nvSpPr>
          <p:spPr bwMode="gray">
            <a:xfrm>
              <a:off x="11490946" y="6388101"/>
              <a:ext cx="437990" cy="3651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fld id="{7A51DB15-7364-4F0B-A3A0-1309F8830053}" type="slidenum">
                <a:rPr lang="en-US" sz="800" smtClean="0">
                  <a:latin typeface="+mj-lt"/>
                </a:rPr>
                <a:pPr algn="r">
                  <a:lnSpc>
                    <a:spcPct val="90000"/>
                  </a:lnSpc>
                </a:pPr>
                <a:t>‹#›</a:t>
              </a:fld>
              <a:endParaRPr lang="en-US">
                <a:latin typeface="+mj-lt"/>
              </a:endParaRPr>
            </a:p>
          </p:txBody>
        </p:sp>
        <p:sp>
          <p:nvSpPr>
            <p:cNvPr id="868" name="Rectangle 867">
              <a:extLst>
                <a:ext uri="{FF2B5EF4-FFF2-40B4-BE49-F238E27FC236}">
                  <a16:creationId xmlns:a16="http://schemas.microsoft.com/office/drawing/2014/main" id="{963BBEA6-DD00-4E5F-926C-66B2E7C8A43A}"/>
                </a:ext>
              </a:extLst>
            </p:cNvPr>
            <p:cNvSpPr/>
            <p:nvPr userDrawn="1"/>
          </p:nvSpPr>
          <p:spPr bwMode="gray">
            <a:xfrm>
              <a:off x="7741661" y="1"/>
              <a:ext cx="4835592" cy="6774039"/>
            </a:xfrm>
            <a:prstGeom prst="rect">
              <a:avLst/>
            </a:prstGeom>
            <a:solidFill>
              <a:srgbClr val="C6C6C8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1052" name="Right Triangle 1051">
              <a:extLst>
                <a:ext uri="{FF2B5EF4-FFF2-40B4-BE49-F238E27FC236}">
                  <a16:creationId xmlns:a16="http://schemas.microsoft.com/office/drawing/2014/main" id="{99B9FA28-142B-4847-B52A-323D38F882D0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3" name="Right Triangle 1052">
              <a:extLst>
                <a:ext uri="{FF2B5EF4-FFF2-40B4-BE49-F238E27FC236}">
                  <a16:creationId xmlns:a16="http://schemas.microsoft.com/office/drawing/2014/main" id="{1354937D-15BF-4005-AEF7-56A563022FE9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4" name="Right Triangle 1053">
              <a:extLst>
                <a:ext uri="{FF2B5EF4-FFF2-40B4-BE49-F238E27FC236}">
                  <a16:creationId xmlns:a16="http://schemas.microsoft.com/office/drawing/2014/main" id="{BCD4330E-45E3-4AC0-999D-0C597F0F7045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5" name="Right Triangle 1054">
              <a:extLst>
                <a:ext uri="{FF2B5EF4-FFF2-40B4-BE49-F238E27FC236}">
                  <a16:creationId xmlns:a16="http://schemas.microsoft.com/office/drawing/2014/main" id="{FCA12FFA-1CE4-40DA-9702-65B0539E57B7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6" name="Right Triangle 1055">
              <a:extLst>
                <a:ext uri="{FF2B5EF4-FFF2-40B4-BE49-F238E27FC236}">
                  <a16:creationId xmlns:a16="http://schemas.microsoft.com/office/drawing/2014/main" id="{A8A33F77-9127-406B-A44E-DB1988AC61DB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7" name="Right Triangle 1056">
              <a:extLst>
                <a:ext uri="{FF2B5EF4-FFF2-40B4-BE49-F238E27FC236}">
                  <a16:creationId xmlns:a16="http://schemas.microsoft.com/office/drawing/2014/main" id="{BB37D275-8E2F-490D-9494-290B09043EFE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8" name="Right Triangle 1057">
              <a:extLst>
                <a:ext uri="{FF2B5EF4-FFF2-40B4-BE49-F238E27FC236}">
                  <a16:creationId xmlns:a16="http://schemas.microsoft.com/office/drawing/2014/main" id="{D9815E55-15E3-4658-B475-0F7A7939BA52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9" name="Right Triangle 1058">
              <a:extLst>
                <a:ext uri="{FF2B5EF4-FFF2-40B4-BE49-F238E27FC236}">
                  <a16:creationId xmlns:a16="http://schemas.microsoft.com/office/drawing/2014/main" id="{09C0B678-541B-45EA-AD37-9D8EA45A17B5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0" name="Right Triangle 1059">
              <a:extLst>
                <a:ext uri="{FF2B5EF4-FFF2-40B4-BE49-F238E27FC236}">
                  <a16:creationId xmlns:a16="http://schemas.microsoft.com/office/drawing/2014/main" id="{ACB1ACCF-D32E-447F-90BC-68E3BAF1D535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1" name="Right Triangle 1060">
              <a:extLst>
                <a:ext uri="{FF2B5EF4-FFF2-40B4-BE49-F238E27FC236}">
                  <a16:creationId xmlns:a16="http://schemas.microsoft.com/office/drawing/2014/main" id="{2333CF33-F379-4DEE-9448-AEF8DD179A8E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2" name="Right Triangle 1061">
              <a:extLst>
                <a:ext uri="{FF2B5EF4-FFF2-40B4-BE49-F238E27FC236}">
                  <a16:creationId xmlns:a16="http://schemas.microsoft.com/office/drawing/2014/main" id="{A3F6ED1C-8381-4DAE-938E-B38F5285DA82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3" name="Right Triangle 1062">
              <a:extLst>
                <a:ext uri="{FF2B5EF4-FFF2-40B4-BE49-F238E27FC236}">
                  <a16:creationId xmlns:a16="http://schemas.microsoft.com/office/drawing/2014/main" id="{371B440E-30A0-4BC1-B553-A344609D37BF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4" name="Right Triangle 1063">
              <a:extLst>
                <a:ext uri="{FF2B5EF4-FFF2-40B4-BE49-F238E27FC236}">
                  <a16:creationId xmlns:a16="http://schemas.microsoft.com/office/drawing/2014/main" id="{F9BBEFBF-1973-44FA-82D8-A240B7D5EEC9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5" name="Right Triangle 1064">
              <a:extLst>
                <a:ext uri="{FF2B5EF4-FFF2-40B4-BE49-F238E27FC236}">
                  <a16:creationId xmlns:a16="http://schemas.microsoft.com/office/drawing/2014/main" id="{7F06F92E-0E60-4D71-972C-A652244AD6F5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6" name="Right Triangle 1065">
              <a:extLst>
                <a:ext uri="{FF2B5EF4-FFF2-40B4-BE49-F238E27FC236}">
                  <a16:creationId xmlns:a16="http://schemas.microsoft.com/office/drawing/2014/main" id="{AFF33036-B1EC-4235-B2BC-33917195D735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7" name="Right Triangle 1066">
              <a:extLst>
                <a:ext uri="{FF2B5EF4-FFF2-40B4-BE49-F238E27FC236}">
                  <a16:creationId xmlns:a16="http://schemas.microsoft.com/office/drawing/2014/main" id="{80F46166-E605-4128-935E-EAC4DBC79757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8" name="Right Triangle 1067">
              <a:extLst>
                <a:ext uri="{FF2B5EF4-FFF2-40B4-BE49-F238E27FC236}">
                  <a16:creationId xmlns:a16="http://schemas.microsoft.com/office/drawing/2014/main" id="{5D61B3B7-E95F-4489-8936-1C99732B5225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9" name="Right Triangle 1068">
              <a:extLst>
                <a:ext uri="{FF2B5EF4-FFF2-40B4-BE49-F238E27FC236}">
                  <a16:creationId xmlns:a16="http://schemas.microsoft.com/office/drawing/2014/main" id="{554F3E41-487B-48DB-ADBE-139A24343798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0" name="Right Triangle 1069">
              <a:extLst>
                <a:ext uri="{FF2B5EF4-FFF2-40B4-BE49-F238E27FC236}">
                  <a16:creationId xmlns:a16="http://schemas.microsoft.com/office/drawing/2014/main" id="{07715328-2F8F-48F6-A71C-50CC6861805C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1" name="Right Triangle 1070">
              <a:extLst>
                <a:ext uri="{FF2B5EF4-FFF2-40B4-BE49-F238E27FC236}">
                  <a16:creationId xmlns:a16="http://schemas.microsoft.com/office/drawing/2014/main" id="{91E4C002-5BA6-464D-842B-F4033240BE4C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2" name="Right Triangle 1071">
              <a:extLst>
                <a:ext uri="{FF2B5EF4-FFF2-40B4-BE49-F238E27FC236}">
                  <a16:creationId xmlns:a16="http://schemas.microsoft.com/office/drawing/2014/main" id="{FA536DAB-C673-4B2D-A57A-D8800A0E01B8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3" name="Right Triangle 1072">
              <a:extLst>
                <a:ext uri="{FF2B5EF4-FFF2-40B4-BE49-F238E27FC236}">
                  <a16:creationId xmlns:a16="http://schemas.microsoft.com/office/drawing/2014/main" id="{D03201BF-89B9-4837-96A7-5C236E389846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4" name="Right Triangle 1073">
              <a:extLst>
                <a:ext uri="{FF2B5EF4-FFF2-40B4-BE49-F238E27FC236}">
                  <a16:creationId xmlns:a16="http://schemas.microsoft.com/office/drawing/2014/main" id="{BA20C66E-AE72-4AE3-84D3-29FBC8DE7E4C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5" name="Right Triangle 1074">
              <a:extLst>
                <a:ext uri="{FF2B5EF4-FFF2-40B4-BE49-F238E27FC236}">
                  <a16:creationId xmlns:a16="http://schemas.microsoft.com/office/drawing/2014/main" id="{5F985BE5-F962-4173-97FC-90E98A33F1B2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6" name="Right Triangle 1075">
              <a:extLst>
                <a:ext uri="{FF2B5EF4-FFF2-40B4-BE49-F238E27FC236}">
                  <a16:creationId xmlns:a16="http://schemas.microsoft.com/office/drawing/2014/main" id="{874C9752-CA8F-4840-A168-C7819B2195C1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7" name="Right Triangle 1076">
              <a:extLst>
                <a:ext uri="{FF2B5EF4-FFF2-40B4-BE49-F238E27FC236}">
                  <a16:creationId xmlns:a16="http://schemas.microsoft.com/office/drawing/2014/main" id="{D804885B-9BA0-4FA4-B5EC-6CB7B7C41B03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8" name="Right Triangle 1077">
              <a:extLst>
                <a:ext uri="{FF2B5EF4-FFF2-40B4-BE49-F238E27FC236}">
                  <a16:creationId xmlns:a16="http://schemas.microsoft.com/office/drawing/2014/main" id="{67E8C846-A585-4049-B64A-116A445000AC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9" name="Right Triangle 1078">
              <a:extLst>
                <a:ext uri="{FF2B5EF4-FFF2-40B4-BE49-F238E27FC236}">
                  <a16:creationId xmlns:a16="http://schemas.microsoft.com/office/drawing/2014/main" id="{B31BC6B9-E4E1-42C1-B174-A785EC60994F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0" name="Right Triangle 1079">
              <a:extLst>
                <a:ext uri="{FF2B5EF4-FFF2-40B4-BE49-F238E27FC236}">
                  <a16:creationId xmlns:a16="http://schemas.microsoft.com/office/drawing/2014/main" id="{26743BFF-A1A9-48E5-BFDF-6149673BF9E8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1" name="Right Triangle 1080">
              <a:extLst>
                <a:ext uri="{FF2B5EF4-FFF2-40B4-BE49-F238E27FC236}">
                  <a16:creationId xmlns:a16="http://schemas.microsoft.com/office/drawing/2014/main" id="{DFA78F95-3834-4FB4-B269-7F1119FA4E7B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2" name="Right Triangle 1081">
              <a:extLst>
                <a:ext uri="{FF2B5EF4-FFF2-40B4-BE49-F238E27FC236}">
                  <a16:creationId xmlns:a16="http://schemas.microsoft.com/office/drawing/2014/main" id="{D17D724D-16D8-4E0B-9025-C8DCDF3B539E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3" name="Right Triangle 1082">
              <a:extLst>
                <a:ext uri="{FF2B5EF4-FFF2-40B4-BE49-F238E27FC236}">
                  <a16:creationId xmlns:a16="http://schemas.microsoft.com/office/drawing/2014/main" id="{540251A9-D497-4E98-985A-D7168362CA0E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4" name="Right Triangle 1083">
              <a:extLst>
                <a:ext uri="{FF2B5EF4-FFF2-40B4-BE49-F238E27FC236}">
                  <a16:creationId xmlns:a16="http://schemas.microsoft.com/office/drawing/2014/main" id="{62575D7D-39DB-4AC5-9374-666C098F7193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5" name="Right Triangle 1084">
              <a:extLst>
                <a:ext uri="{FF2B5EF4-FFF2-40B4-BE49-F238E27FC236}">
                  <a16:creationId xmlns:a16="http://schemas.microsoft.com/office/drawing/2014/main" id="{2FCFF745-4F5F-41FF-9731-E739F0CADF29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18" name="Right Triangle 1117">
              <a:extLst>
                <a:ext uri="{FF2B5EF4-FFF2-40B4-BE49-F238E27FC236}">
                  <a16:creationId xmlns:a16="http://schemas.microsoft.com/office/drawing/2014/main" id="{391991C9-1E7E-4F2D-B7D6-2444010A6168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19" name="Right Triangle 1118">
              <a:extLst>
                <a:ext uri="{FF2B5EF4-FFF2-40B4-BE49-F238E27FC236}">
                  <a16:creationId xmlns:a16="http://schemas.microsoft.com/office/drawing/2014/main" id="{1D0F11D2-3407-4B3F-8BD8-6BDD732C0EAB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0" name="Right Triangle 1119">
              <a:extLst>
                <a:ext uri="{FF2B5EF4-FFF2-40B4-BE49-F238E27FC236}">
                  <a16:creationId xmlns:a16="http://schemas.microsoft.com/office/drawing/2014/main" id="{3B43FC2B-1382-4A57-AFD5-05E5451F0078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1" name="Right Triangle 1120">
              <a:extLst>
                <a:ext uri="{FF2B5EF4-FFF2-40B4-BE49-F238E27FC236}">
                  <a16:creationId xmlns:a16="http://schemas.microsoft.com/office/drawing/2014/main" id="{3D8D9ADC-25B9-4569-8420-A71FCCF98D38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2" name="Right Triangle 1121">
              <a:extLst>
                <a:ext uri="{FF2B5EF4-FFF2-40B4-BE49-F238E27FC236}">
                  <a16:creationId xmlns:a16="http://schemas.microsoft.com/office/drawing/2014/main" id="{FF883FA4-E49C-4BE7-B918-05EEAE7BFA2B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3" name="Right Triangle 1122">
              <a:extLst>
                <a:ext uri="{FF2B5EF4-FFF2-40B4-BE49-F238E27FC236}">
                  <a16:creationId xmlns:a16="http://schemas.microsoft.com/office/drawing/2014/main" id="{0F3A87B8-8FE6-4A47-BEF7-A8D0664D02E8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4" name="Right Triangle 1123">
              <a:extLst>
                <a:ext uri="{FF2B5EF4-FFF2-40B4-BE49-F238E27FC236}">
                  <a16:creationId xmlns:a16="http://schemas.microsoft.com/office/drawing/2014/main" id="{13DF8434-3AEA-4EBD-9DB1-31E01A361E53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5" name="Right Triangle 1124">
              <a:extLst>
                <a:ext uri="{FF2B5EF4-FFF2-40B4-BE49-F238E27FC236}">
                  <a16:creationId xmlns:a16="http://schemas.microsoft.com/office/drawing/2014/main" id="{303A3036-0D75-4576-995F-127F3FCAB699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6" name="Right Triangle 1125">
              <a:extLst>
                <a:ext uri="{FF2B5EF4-FFF2-40B4-BE49-F238E27FC236}">
                  <a16:creationId xmlns:a16="http://schemas.microsoft.com/office/drawing/2014/main" id="{609D1630-7C11-40BD-A0DC-BCB7C7FA4CFF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7" name="Right Triangle 1126">
              <a:extLst>
                <a:ext uri="{FF2B5EF4-FFF2-40B4-BE49-F238E27FC236}">
                  <a16:creationId xmlns:a16="http://schemas.microsoft.com/office/drawing/2014/main" id="{BA51F249-FFEB-4211-944D-E0DB113A0DAF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8" name="Right Triangle 1127">
              <a:extLst>
                <a:ext uri="{FF2B5EF4-FFF2-40B4-BE49-F238E27FC236}">
                  <a16:creationId xmlns:a16="http://schemas.microsoft.com/office/drawing/2014/main" id="{8D1FDEE5-109B-45B9-A514-9C1EDD3D010C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9" name="Right Triangle 1128">
              <a:extLst>
                <a:ext uri="{FF2B5EF4-FFF2-40B4-BE49-F238E27FC236}">
                  <a16:creationId xmlns:a16="http://schemas.microsoft.com/office/drawing/2014/main" id="{B638A5A1-893B-4056-A03C-32B95D7F6123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98" name="Right Triangle 1497">
              <a:extLst>
                <a:ext uri="{FF2B5EF4-FFF2-40B4-BE49-F238E27FC236}">
                  <a16:creationId xmlns:a16="http://schemas.microsoft.com/office/drawing/2014/main" id="{197E7D03-A91C-4064-8518-615EC259FDC5}"/>
                </a:ext>
              </a:extLst>
            </p:cNvPr>
            <p:cNvSpPr/>
            <p:nvPr/>
          </p:nvSpPr>
          <p:spPr bwMode="gray">
            <a:xfrm rot="10800000">
              <a:off x="7741662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0" name="Right Triangle 1499">
              <a:extLst>
                <a:ext uri="{FF2B5EF4-FFF2-40B4-BE49-F238E27FC236}">
                  <a16:creationId xmlns:a16="http://schemas.microsoft.com/office/drawing/2014/main" id="{1590782B-2EE9-4C46-90E0-96DC5113EF3B}"/>
                </a:ext>
              </a:extLst>
            </p:cNvPr>
            <p:cNvSpPr/>
            <p:nvPr/>
          </p:nvSpPr>
          <p:spPr bwMode="gray">
            <a:xfrm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1" name="Right Triangle 1500">
              <a:extLst>
                <a:ext uri="{FF2B5EF4-FFF2-40B4-BE49-F238E27FC236}">
                  <a16:creationId xmlns:a16="http://schemas.microsoft.com/office/drawing/2014/main" id="{DBC44D05-3580-4FB4-9EE0-30D404D888BD}"/>
                </a:ext>
              </a:extLst>
            </p:cNvPr>
            <p:cNvSpPr/>
            <p:nvPr/>
          </p:nvSpPr>
          <p:spPr bwMode="gray">
            <a:xfrm rot="10800000"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3" name="Right Triangle 1502">
              <a:extLst>
                <a:ext uri="{FF2B5EF4-FFF2-40B4-BE49-F238E27FC236}">
                  <a16:creationId xmlns:a16="http://schemas.microsoft.com/office/drawing/2014/main" id="{D50831AD-6E81-4BEC-B0A5-614661D3A6B2}"/>
                </a:ext>
              </a:extLst>
            </p:cNvPr>
            <p:cNvSpPr/>
            <p:nvPr/>
          </p:nvSpPr>
          <p:spPr bwMode="gray">
            <a:xfrm flipH="1" flipV="1">
              <a:off x="870701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4" name="Right Triangle 1503">
              <a:extLst>
                <a:ext uri="{FF2B5EF4-FFF2-40B4-BE49-F238E27FC236}">
                  <a16:creationId xmlns:a16="http://schemas.microsoft.com/office/drawing/2014/main" id="{9E46E14E-8065-443C-B22B-6809C242265D}"/>
                </a:ext>
              </a:extLst>
            </p:cNvPr>
            <p:cNvSpPr/>
            <p:nvPr/>
          </p:nvSpPr>
          <p:spPr bwMode="gray">
            <a:xfrm rot="10800000" flipH="1">
              <a:off x="870701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5" name="Right Triangle 1504">
              <a:extLst>
                <a:ext uri="{FF2B5EF4-FFF2-40B4-BE49-F238E27FC236}">
                  <a16:creationId xmlns:a16="http://schemas.microsoft.com/office/drawing/2014/main" id="{CD8DD3DD-C642-4C5D-B18A-67BCF54E913C}"/>
                </a:ext>
              </a:extLst>
            </p:cNvPr>
            <p:cNvSpPr/>
            <p:nvPr/>
          </p:nvSpPr>
          <p:spPr bwMode="gray">
            <a:xfrm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6" name="Right Triangle 1505">
              <a:extLst>
                <a:ext uri="{FF2B5EF4-FFF2-40B4-BE49-F238E27FC236}">
                  <a16:creationId xmlns:a16="http://schemas.microsoft.com/office/drawing/2014/main" id="{79AD7784-7EC5-456F-835D-505EE8397B3D}"/>
                </a:ext>
              </a:extLst>
            </p:cNvPr>
            <p:cNvSpPr/>
            <p:nvPr/>
          </p:nvSpPr>
          <p:spPr bwMode="gray">
            <a:xfrm rot="10800000"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7" name="Right Triangle 1506">
              <a:extLst>
                <a:ext uri="{FF2B5EF4-FFF2-40B4-BE49-F238E27FC236}">
                  <a16:creationId xmlns:a16="http://schemas.microsoft.com/office/drawing/2014/main" id="{D4530316-0B1C-461F-9F7A-71A37985F7F1}"/>
                </a:ext>
              </a:extLst>
            </p:cNvPr>
            <p:cNvSpPr/>
            <p:nvPr/>
          </p:nvSpPr>
          <p:spPr bwMode="gray">
            <a:xfrm flipH="1" flipV="1">
              <a:off x="870701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8" name="Right Triangle 1507">
              <a:extLst>
                <a:ext uri="{FF2B5EF4-FFF2-40B4-BE49-F238E27FC236}">
                  <a16:creationId xmlns:a16="http://schemas.microsoft.com/office/drawing/2014/main" id="{68A62814-3040-4439-B166-C59DACFAAED0}"/>
                </a:ext>
              </a:extLst>
            </p:cNvPr>
            <p:cNvSpPr/>
            <p:nvPr/>
          </p:nvSpPr>
          <p:spPr bwMode="gray">
            <a:xfrm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9" name="Right Triangle 1508">
              <a:extLst>
                <a:ext uri="{FF2B5EF4-FFF2-40B4-BE49-F238E27FC236}">
                  <a16:creationId xmlns:a16="http://schemas.microsoft.com/office/drawing/2014/main" id="{BBA7467A-57A2-42C1-A37C-EEACC75714B9}"/>
                </a:ext>
              </a:extLst>
            </p:cNvPr>
            <p:cNvSpPr/>
            <p:nvPr/>
          </p:nvSpPr>
          <p:spPr bwMode="gray">
            <a:xfrm rot="10800000" flipH="1">
              <a:off x="87070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10" name="Right Triangle 1509">
              <a:extLst>
                <a:ext uri="{FF2B5EF4-FFF2-40B4-BE49-F238E27FC236}">
                  <a16:creationId xmlns:a16="http://schemas.microsoft.com/office/drawing/2014/main" id="{F19E3A3A-6F48-44F1-A74D-9B4AA960662C}"/>
                </a:ext>
              </a:extLst>
            </p:cNvPr>
            <p:cNvSpPr/>
            <p:nvPr/>
          </p:nvSpPr>
          <p:spPr bwMode="gray">
            <a:xfrm flipH="1">
              <a:off x="870701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11" name="Right Triangle 1510">
              <a:extLst>
                <a:ext uri="{FF2B5EF4-FFF2-40B4-BE49-F238E27FC236}">
                  <a16:creationId xmlns:a16="http://schemas.microsoft.com/office/drawing/2014/main" id="{1B28AF76-1893-4D93-9AF1-E83E1839BE12}"/>
                </a:ext>
              </a:extLst>
            </p:cNvPr>
            <p:cNvSpPr/>
            <p:nvPr/>
          </p:nvSpPr>
          <p:spPr bwMode="gray">
            <a:xfrm rot="10800000" flipH="1">
              <a:off x="870701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2" name="Right Triangle 961">
              <a:extLst>
                <a:ext uri="{FF2B5EF4-FFF2-40B4-BE49-F238E27FC236}">
                  <a16:creationId xmlns:a16="http://schemas.microsoft.com/office/drawing/2014/main" id="{B2449F2E-8F37-481D-BB88-2F28308A4DFA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3" name="Right Triangle 962">
              <a:extLst>
                <a:ext uri="{FF2B5EF4-FFF2-40B4-BE49-F238E27FC236}">
                  <a16:creationId xmlns:a16="http://schemas.microsoft.com/office/drawing/2014/main" id="{B00A7C79-89D2-4F88-8D93-E597D62A6D42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4" name="Right Triangle 963">
              <a:extLst>
                <a:ext uri="{FF2B5EF4-FFF2-40B4-BE49-F238E27FC236}">
                  <a16:creationId xmlns:a16="http://schemas.microsoft.com/office/drawing/2014/main" id="{605265F3-D4BC-4974-A954-752B4C91C7C2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5" name="Right Triangle 964">
              <a:extLst>
                <a:ext uri="{FF2B5EF4-FFF2-40B4-BE49-F238E27FC236}">
                  <a16:creationId xmlns:a16="http://schemas.microsoft.com/office/drawing/2014/main" id="{94C84C27-6874-4411-9C7F-02936D50AF4A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6" name="Right Triangle 965">
              <a:extLst>
                <a:ext uri="{FF2B5EF4-FFF2-40B4-BE49-F238E27FC236}">
                  <a16:creationId xmlns:a16="http://schemas.microsoft.com/office/drawing/2014/main" id="{6E207F7B-6A82-486C-96FA-F7A768683B92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7" name="Right Triangle 966">
              <a:extLst>
                <a:ext uri="{FF2B5EF4-FFF2-40B4-BE49-F238E27FC236}">
                  <a16:creationId xmlns:a16="http://schemas.microsoft.com/office/drawing/2014/main" id="{4B163831-FC95-4563-B910-E469A0C826CB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8" name="Right Triangle 967">
              <a:extLst>
                <a:ext uri="{FF2B5EF4-FFF2-40B4-BE49-F238E27FC236}">
                  <a16:creationId xmlns:a16="http://schemas.microsoft.com/office/drawing/2014/main" id="{395DBB35-C9DB-42DB-933C-680B6F6ECB75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9" name="Right Triangle 968">
              <a:extLst>
                <a:ext uri="{FF2B5EF4-FFF2-40B4-BE49-F238E27FC236}">
                  <a16:creationId xmlns:a16="http://schemas.microsoft.com/office/drawing/2014/main" id="{1B68C691-E783-4FBF-9CC0-62860B57946D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0" name="Right Triangle 969">
              <a:extLst>
                <a:ext uri="{FF2B5EF4-FFF2-40B4-BE49-F238E27FC236}">
                  <a16:creationId xmlns:a16="http://schemas.microsoft.com/office/drawing/2014/main" id="{E9DB106F-430C-4E25-ACDC-E6335E6E56A7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1" name="Right Triangle 970">
              <a:extLst>
                <a:ext uri="{FF2B5EF4-FFF2-40B4-BE49-F238E27FC236}">
                  <a16:creationId xmlns:a16="http://schemas.microsoft.com/office/drawing/2014/main" id="{C21409A8-9C34-4525-95D7-F1F5C0203E20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2" name="Right Triangle 971">
              <a:extLst>
                <a:ext uri="{FF2B5EF4-FFF2-40B4-BE49-F238E27FC236}">
                  <a16:creationId xmlns:a16="http://schemas.microsoft.com/office/drawing/2014/main" id="{72615CD1-451C-4A72-A0D1-8D2483C4E9B3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3" name="Right Triangle 972">
              <a:extLst>
                <a:ext uri="{FF2B5EF4-FFF2-40B4-BE49-F238E27FC236}">
                  <a16:creationId xmlns:a16="http://schemas.microsoft.com/office/drawing/2014/main" id="{86A00D32-1B82-45D6-9FAB-E31B1EB032F9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4" name="Right Triangle 973">
              <a:extLst>
                <a:ext uri="{FF2B5EF4-FFF2-40B4-BE49-F238E27FC236}">
                  <a16:creationId xmlns:a16="http://schemas.microsoft.com/office/drawing/2014/main" id="{51045A92-2683-4A3C-A6A7-3402D5986F93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5" name="Right Triangle 974">
              <a:extLst>
                <a:ext uri="{FF2B5EF4-FFF2-40B4-BE49-F238E27FC236}">
                  <a16:creationId xmlns:a16="http://schemas.microsoft.com/office/drawing/2014/main" id="{72C282E8-F1FF-4345-BE6C-82AC3AAB0760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6" name="Right Triangle 975">
              <a:extLst>
                <a:ext uri="{FF2B5EF4-FFF2-40B4-BE49-F238E27FC236}">
                  <a16:creationId xmlns:a16="http://schemas.microsoft.com/office/drawing/2014/main" id="{19E57E69-C5B8-4758-96AF-8090AEBE6C4B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7" name="Right Triangle 976">
              <a:extLst>
                <a:ext uri="{FF2B5EF4-FFF2-40B4-BE49-F238E27FC236}">
                  <a16:creationId xmlns:a16="http://schemas.microsoft.com/office/drawing/2014/main" id="{97C1E025-E7D3-450D-B3A2-341E0CF1FBBC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8" name="Right Triangle 977">
              <a:extLst>
                <a:ext uri="{FF2B5EF4-FFF2-40B4-BE49-F238E27FC236}">
                  <a16:creationId xmlns:a16="http://schemas.microsoft.com/office/drawing/2014/main" id="{5C5FA75B-57C5-4996-B210-AB2E78DB6D93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9" name="Right Triangle 978">
              <a:extLst>
                <a:ext uri="{FF2B5EF4-FFF2-40B4-BE49-F238E27FC236}">
                  <a16:creationId xmlns:a16="http://schemas.microsoft.com/office/drawing/2014/main" id="{66D09697-524C-4A22-9E7E-1B43B9D6D54E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0" name="Right Triangle 979">
              <a:extLst>
                <a:ext uri="{FF2B5EF4-FFF2-40B4-BE49-F238E27FC236}">
                  <a16:creationId xmlns:a16="http://schemas.microsoft.com/office/drawing/2014/main" id="{56AAD721-F841-4471-8202-D4B79A7D6151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1" name="Right Triangle 980">
              <a:extLst>
                <a:ext uri="{FF2B5EF4-FFF2-40B4-BE49-F238E27FC236}">
                  <a16:creationId xmlns:a16="http://schemas.microsoft.com/office/drawing/2014/main" id="{D85FDA18-BF84-4556-9985-FA7D64B01EAC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2" name="Right Triangle 981">
              <a:extLst>
                <a:ext uri="{FF2B5EF4-FFF2-40B4-BE49-F238E27FC236}">
                  <a16:creationId xmlns:a16="http://schemas.microsoft.com/office/drawing/2014/main" id="{228DAC65-C3E0-4BAC-A173-2E7D5650FA0A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3" name="Right Triangle 982">
              <a:extLst>
                <a:ext uri="{FF2B5EF4-FFF2-40B4-BE49-F238E27FC236}">
                  <a16:creationId xmlns:a16="http://schemas.microsoft.com/office/drawing/2014/main" id="{95E6C0B2-3570-4F49-8FBF-92A17DE00E03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4" name="Right Triangle 983">
              <a:extLst>
                <a:ext uri="{FF2B5EF4-FFF2-40B4-BE49-F238E27FC236}">
                  <a16:creationId xmlns:a16="http://schemas.microsoft.com/office/drawing/2014/main" id="{19A1FB0C-2F2C-4252-B0B6-16BE19DB0CDF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5" name="Right Triangle 984">
              <a:extLst>
                <a:ext uri="{FF2B5EF4-FFF2-40B4-BE49-F238E27FC236}">
                  <a16:creationId xmlns:a16="http://schemas.microsoft.com/office/drawing/2014/main" id="{DCEBFEEA-04F8-4EEF-8604-A70CA0778962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6" name="Right Triangle 985">
              <a:extLst>
                <a:ext uri="{FF2B5EF4-FFF2-40B4-BE49-F238E27FC236}">
                  <a16:creationId xmlns:a16="http://schemas.microsoft.com/office/drawing/2014/main" id="{854CB75C-6A98-4F37-BAC4-CE4650500E72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7" name="Right Triangle 986">
              <a:extLst>
                <a:ext uri="{FF2B5EF4-FFF2-40B4-BE49-F238E27FC236}">
                  <a16:creationId xmlns:a16="http://schemas.microsoft.com/office/drawing/2014/main" id="{4BC70ECB-B001-4D30-A83C-98E42DB88364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8" name="Right Triangle 987">
              <a:extLst>
                <a:ext uri="{FF2B5EF4-FFF2-40B4-BE49-F238E27FC236}">
                  <a16:creationId xmlns:a16="http://schemas.microsoft.com/office/drawing/2014/main" id="{3CFAE869-6B6D-4CEC-8A38-055A716090E4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9" name="Right Triangle 988">
              <a:extLst>
                <a:ext uri="{FF2B5EF4-FFF2-40B4-BE49-F238E27FC236}">
                  <a16:creationId xmlns:a16="http://schemas.microsoft.com/office/drawing/2014/main" id="{FDE7EB38-DF88-4E7F-8017-8C3BEDD68EEC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0" name="Right Triangle 989">
              <a:extLst>
                <a:ext uri="{FF2B5EF4-FFF2-40B4-BE49-F238E27FC236}">
                  <a16:creationId xmlns:a16="http://schemas.microsoft.com/office/drawing/2014/main" id="{DB9AB48C-3D47-4295-B37B-2321DA84AFA3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1" name="Right Triangle 990">
              <a:extLst>
                <a:ext uri="{FF2B5EF4-FFF2-40B4-BE49-F238E27FC236}">
                  <a16:creationId xmlns:a16="http://schemas.microsoft.com/office/drawing/2014/main" id="{632572F9-5ADA-45AE-AB00-1857774A1A07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2" name="Right Triangle 991">
              <a:extLst>
                <a:ext uri="{FF2B5EF4-FFF2-40B4-BE49-F238E27FC236}">
                  <a16:creationId xmlns:a16="http://schemas.microsoft.com/office/drawing/2014/main" id="{1A450287-F0E3-48D1-8B24-15646B4D8737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3" name="Right Triangle 992">
              <a:extLst>
                <a:ext uri="{FF2B5EF4-FFF2-40B4-BE49-F238E27FC236}">
                  <a16:creationId xmlns:a16="http://schemas.microsoft.com/office/drawing/2014/main" id="{6A7D5B58-3DE0-48FD-B95B-A27AE491EC5C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4" name="Right Triangle 993">
              <a:extLst>
                <a:ext uri="{FF2B5EF4-FFF2-40B4-BE49-F238E27FC236}">
                  <a16:creationId xmlns:a16="http://schemas.microsoft.com/office/drawing/2014/main" id="{04731549-8D32-42F6-9B7C-93718E57319D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5" name="Right Triangle 994">
              <a:extLst>
                <a:ext uri="{FF2B5EF4-FFF2-40B4-BE49-F238E27FC236}">
                  <a16:creationId xmlns:a16="http://schemas.microsoft.com/office/drawing/2014/main" id="{7A407715-9564-4782-8381-4EA68FBE8983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28" name="Right Triangle 1027">
              <a:extLst>
                <a:ext uri="{FF2B5EF4-FFF2-40B4-BE49-F238E27FC236}">
                  <a16:creationId xmlns:a16="http://schemas.microsoft.com/office/drawing/2014/main" id="{46CE6230-83D8-48D6-B2E2-B9E68C35055E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29" name="Right Triangle 1028">
              <a:extLst>
                <a:ext uri="{FF2B5EF4-FFF2-40B4-BE49-F238E27FC236}">
                  <a16:creationId xmlns:a16="http://schemas.microsoft.com/office/drawing/2014/main" id="{0FFBA15E-7D2A-45A7-A081-316C13577FF9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0" name="Right Triangle 1029">
              <a:extLst>
                <a:ext uri="{FF2B5EF4-FFF2-40B4-BE49-F238E27FC236}">
                  <a16:creationId xmlns:a16="http://schemas.microsoft.com/office/drawing/2014/main" id="{8E87C66C-A3AE-4E2C-B884-14C6C56C4D5F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1" name="Right Triangle 1030">
              <a:extLst>
                <a:ext uri="{FF2B5EF4-FFF2-40B4-BE49-F238E27FC236}">
                  <a16:creationId xmlns:a16="http://schemas.microsoft.com/office/drawing/2014/main" id="{95C3C7ED-AC49-4188-8E43-AF0649D9F0F4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2" name="Right Triangle 1031">
              <a:extLst>
                <a:ext uri="{FF2B5EF4-FFF2-40B4-BE49-F238E27FC236}">
                  <a16:creationId xmlns:a16="http://schemas.microsoft.com/office/drawing/2014/main" id="{A80D8648-C3B5-4F17-81CD-233D5262ABD5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3" name="Right Triangle 1032">
              <a:extLst>
                <a:ext uri="{FF2B5EF4-FFF2-40B4-BE49-F238E27FC236}">
                  <a16:creationId xmlns:a16="http://schemas.microsoft.com/office/drawing/2014/main" id="{6F2413B6-FD74-4542-A7DC-165DEC8EFC78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4" name="Right Triangle 1033">
              <a:extLst>
                <a:ext uri="{FF2B5EF4-FFF2-40B4-BE49-F238E27FC236}">
                  <a16:creationId xmlns:a16="http://schemas.microsoft.com/office/drawing/2014/main" id="{1A28D101-AEE0-4114-AF07-2690E3903A82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5" name="Right Triangle 1034">
              <a:extLst>
                <a:ext uri="{FF2B5EF4-FFF2-40B4-BE49-F238E27FC236}">
                  <a16:creationId xmlns:a16="http://schemas.microsoft.com/office/drawing/2014/main" id="{624BA62E-854B-4817-8C75-93B3FDA53A16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6" name="Right Triangle 1035">
              <a:extLst>
                <a:ext uri="{FF2B5EF4-FFF2-40B4-BE49-F238E27FC236}">
                  <a16:creationId xmlns:a16="http://schemas.microsoft.com/office/drawing/2014/main" id="{AC6F2C83-5C1D-42EE-B65B-0866E4238006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7" name="Right Triangle 1036">
              <a:extLst>
                <a:ext uri="{FF2B5EF4-FFF2-40B4-BE49-F238E27FC236}">
                  <a16:creationId xmlns:a16="http://schemas.microsoft.com/office/drawing/2014/main" id="{0936884B-1574-4332-BDB7-63BAD5456B6E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8" name="Right Triangle 1037">
              <a:extLst>
                <a:ext uri="{FF2B5EF4-FFF2-40B4-BE49-F238E27FC236}">
                  <a16:creationId xmlns:a16="http://schemas.microsoft.com/office/drawing/2014/main" id="{585D25E4-EF4A-4746-89C1-AD937312FABA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9" name="Right Triangle 1038">
              <a:extLst>
                <a:ext uri="{FF2B5EF4-FFF2-40B4-BE49-F238E27FC236}">
                  <a16:creationId xmlns:a16="http://schemas.microsoft.com/office/drawing/2014/main" id="{34A9591E-1FFB-417A-ACB0-5C5F8D34D616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0" name="Right Triangle 1039">
              <a:extLst>
                <a:ext uri="{FF2B5EF4-FFF2-40B4-BE49-F238E27FC236}">
                  <a16:creationId xmlns:a16="http://schemas.microsoft.com/office/drawing/2014/main" id="{5AEB8996-4312-4B89-8EDC-CEE30294F1B1}"/>
                </a:ext>
              </a:extLst>
            </p:cNvPr>
            <p:cNvSpPr/>
            <p:nvPr/>
          </p:nvSpPr>
          <p:spPr bwMode="gray">
            <a:xfrm rot="10800000">
              <a:off x="7741662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1" name="Right Triangle 1040">
              <a:extLst>
                <a:ext uri="{FF2B5EF4-FFF2-40B4-BE49-F238E27FC236}">
                  <a16:creationId xmlns:a16="http://schemas.microsoft.com/office/drawing/2014/main" id="{01288028-371E-42F8-9205-E4A9D63D6456}"/>
                </a:ext>
              </a:extLst>
            </p:cNvPr>
            <p:cNvSpPr/>
            <p:nvPr/>
          </p:nvSpPr>
          <p:spPr bwMode="gray">
            <a:xfrm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2" name="Right Triangle 1041">
              <a:extLst>
                <a:ext uri="{FF2B5EF4-FFF2-40B4-BE49-F238E27FC236}">
                  <a16:creationId xmlns:a16="http://schemas.microsoft.com/office/drawing/2014/main" id="{FF6A65AD-8E3D-471E-8693-79F6BE9516A6}"/>
                </a:ext>
              </a:extLst>
            </p:cNvPr>
            <p:cNvSpPr/>
            <p:nvPr/>
          </p:nvSpPr>
          <p:spPr bwMode="gray">
            <a:xfrm rot="10800000"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3" name="Right Triangle 1042">
              <a:extLst>
                <a:ext uri="{FF2B5EF4-FFF2-40B4-BE49-F238E27FC236}">
                  <a16:creationId xmlns:a16="http://schemas.microsoft.com/office/drawing/2014/main" id="{2E0E005B-AB67-4D12-AD53-E11B5E35B06B}"/>
                </a:ext>
              </a:extLst>
            </p:cNvPr>
            <p:cNvSpPr/>
            <p:nvPr/>
          </p:nvSpPr>
          <p:spPr bwMode="gray">
            <a:xfrm flipH="1" flipV="1">
              <a:off x="870701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4" name="Right Triangle 1043">
              <a:extLst>
                <a:ext uri="{FF2B5EF4-FFF2-40B4-BE49-F238E27FC236}">
                  <a16:creationId xmlns:a16="http://schemas.microsoft.com/office/drawing/2014/main" id="{13A26FEC-0768-4B7D-A7A2-6EF9BD21145C}"/>
                </a:ext>
              </a:extLst>
            </p:cNvPr>
            <p:cNvSpPr/>
            <p:nvPr/>
          </p:nvSpPr>
          <p:spPr bwMode="gray">
            <a:xfrm rot="10800000" flipH="1">
              <a:off x="870701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5" name="Right Triangle 1044">
              <a:extLst>
                <a:ext uri="{FF2B5EF4-FFF2-40B4-BE49-F238E27FC236}">
                  <a16:creationId xmlns:a16="http://schemas.microsoft.com/office/drawing/2014/main" id="{2928A17D-64C4-408A-8198-1B3550868156}"/>
                </a:ext>
              </a:extLst>
            </p:cNvPr>
            <p:cNvSpPr/>
            <p:nvPr/>
          </p:nvSpPr>
          <p:spPr bwMode="gray">
            <a:xfrm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6" name="Right Triangle 1045">
              <a:extLst>
                <a:ext uri="{FF2B5EF4-FFF2-40B4-BE49-F238E27FC236}">
                  <a16:creationId xmlns:a16="http://schemas.microsoft.com/office/drawing/2014/main" id="{8C4EAA5B-CC02-43D2-A384-9D101EA33E89}"/>
                </a:ext>
              </a:extLst>
            </p:cNvPr>
            <p:cNvSpPr/>
            <p:nvPr/>
          </p:nvSpPr>
          <p:spPr bwMode="gray">
            <a:xfrm rot="10800000"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7" name="Right Triangle 1046">
              <a:extLst>
                <a:ext uri="{FF2B5EF4-FFF2-40B4-BE49-F238E27FC236}">
                  <a16:creationId xmlns:a16="http://schemas.microsoft.com/office/drawing/2014/main" id="{1A1F053D-7194-48D2-B7BF-804E00EB1201}"/>
                </a:ext>
              </a:extLst>
            </p:cNvPr>
            <p:cNvSpPr/>
            <p:nvPr/>
          </p:nvSpPr>
          <p:spPr bwMode="gray">
            <a:xfrm flipH="1" flipV="1">
              <a:off x="870701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8" name="Right Triangle 1047">
              <a:extLst>
                <a:ext uri="{FF2B5EF4-FFF2-40B4-BE49-F238E27FC236}">
                  <a16:creationId xmlns:a16="http://schemas.microsoft.com/office/drawing/2014/main" id="{F3CA9B1C-067D-48A4-84A0-2915B6EB3FC0}"/>
                </a:ext>
              </a:extLst>
            </p:cNvPr>
            <p:cNvSpPr/>
            <p:nvPr/>
          </p:nvSpPr>
          <p:spPr bwMode="gray">
            <a:xfrm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9" name="Right Triangle 1048">
              <a:extLst>
                <a:ext uri="{FF2B5EF4-FFF2-40B4-BE49-F238E27FC236}">
                  <a16:creationId xmlns:a16="http://schemas.microsoft.com/office/drawing/2014/main" id="{781BEE55-C9A9-4430-9F88-D1FDCACC840B}"/>
                </a:ext>
              </a:extLst>
            </p:cNvPr>
            <p:cNvSpPr/>
            <p:nvPr/>
          </p:nvSpPr>
          <p:spPr bwMode="gray">
            <a:xfrm rot="10800000" flipH="1">
              <a:off x="87070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0" name="Right Triangle 1049">
              <a:extLst>
                <a:ext uri="{FF2B5EF4-FFF2-40B4-BE49-F238E27FC236}">
                  <a16:creationId xmlns:a16="http://schemas.microsoft.com/office/drawing/2014/main" id="{D2340110-87F2-4982-8605-9D19EE639E7F}"/>
                </a:ext>
              </a:extLst>
            </p:cNvPr>
            <p:cNvSpPr/>
            <p:nvPr/>
          </p:nvSpPr>
          <p:spPr bwMode="gray">
            <a:xfrm flipH="1">
              <a:off x="870701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1" name="Right Triangle 1050">
              <a:extLst>
                <a:ext uri="{FF2B5EF4-FFF2-40B4-BE49-F238E27FC236}">
                  <a16:creationId xmlns:a16="http://schemas.microsoft.com/office/drawing/2014/main" id="{7CC017E7-8DAF-4941-95EA-E65B74C14CE3}"/>
                </a:ext>
              </a:extLst>
            </p:cNvPr>
            <p:cNvSpPr/>
            <p:nvPr/>
          </p:nvSpPr>
          <p:spPr bwMode="gray">
            <a:xfrm rot="10800000" flipH="1">
              <a:off x="870701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1" name="Right Triangle 870">
              <a:extLst>
                <a:ext uri="{FF2B5EF4-FFF2-40B4-BE49-F238E27FC236}">
                  <a16:creationId xmlns:a16="http://schemas.microsoft.com/office/drawing/2014/main" id="{4D6A9B6D-0E20-41BF-9035-9B6C72D9474C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3" name="Right Triangle 872">
              <a:extLst>
                <a:ext uri="{FF2B5EF4-FFF2-40B4-BE49-F238E27FC236}">
                  <a16:creationId xmlns:a16="http://schemas.microsoft.com/office/drawing/2014/main" id="{1ABA6570-6C6E-4B1D-99BD-C9A1DA40DFDC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4" name="Right Triangle 873">
              <a:extLst>
                <a:ext uri="{FF2B5EF4-FFF2-40B4-BE49-F238E27FC236}">
                  <a16:creationId xmlns:a16="http://schemas.microsoft.com/office/drawing/2014/main" id="{4333192B-4E0A-4206-B8F7-C1C5B22A19CC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5" name="Right Triangle 874">
              <a:extLst>
                <a:ext uri="{FF2B5EF4-FFF2-40B4-BE49-F238E27FC236}">
                  <a16:creationId xmlns:a16="http://schemas.microsoft.com/office/drawing/2014/main" id="{E42B8AE8-AC7A-4F0C-A511-F7D1BAC6827E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6" name="Right Triangle 875">
              <a:extLst>
                <a:ext uri="{FF2B5EF4-FFF2-40B4-BE49-F238E27FC236}">
                  <a16:creationId xmlns:a16="http://schemas.microsoft.com/office/drawing/2014/main" id="{B9882E8B-7939-497C-BB49-B63EB6664AE7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7" name="Right Triangle 876">
              <a:extLst>
                <a:ext uri="{FF2B5EF4-FFF2-40B4-BE49-F238E27FC236}">
                  <a16:creationId xmlns:a16="http://schemas.microsoft.com/office/drawing/2014/main" id="{91A7D503-1CF5-4414-8228-23A526A48DBA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8" name="Right Triangle 877">
              <a:extLst>
                <a:ext uri="{FF2B5EF4-FFF2-40B4-BE49-F238E27FC236}">
                  <a16:creationId xmlns:a16="http://schemas.microsoft.com/office/drawing/2014/main" id="{BBD4F02F-C4E6-460E-8ED5-9C43589A3334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9" name="Right Triangle 878">
              <a:extLst>
                <a:ext uri="{FF2B5EF4-FFF2-40B4-BE49-F238E27FC236}">
                  <a16:creationId xmlns:a16="http://schemas.microsoft.com/office/drawing/2014/main" id="{C9B9D731-70D9-409B-BF44-0D76EF95D0B2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0" name="Right Triangle 879">
              <a:extLst>
                <a:ext uri="{FF2B5EF4-FFF2-40B4-BE49-F238E27FC236}">
                  <a16:creationId xmlns:a16="http://schemas.microsoft.com/office/drawing/2014/main" id="{D32E7934-0AE4-4338-B800-BDB7FD57EF50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1" name="Right Triangle 880">
              <a:extLst>
                <a:ext uri="{FF2B5EF4-FFF2-40B4-BE49-F238E27FC236}">
                  <a16:creationId xmlns:a16="http://schemas.microsoft.com/office/drawing/2014/main" id="{35C04BA3-A128-412F-98B2-57E9CDA29312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2" name="Right Triangle 881">
              <a:extLst>
                <a:ext uri="{FF2B5EF4-FFF2-40B4-BE49-F238E27FC236}">
                  <a16:creationId xmlns:a16="http://schemas.microsoft.com/office/drawing/2014/main" id="{287174AA-7731-4C40-8FD3-618197C823FF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3" name="Right Triangle 882">
              <a:extLst>
                <a:ext uri="{FF2B5EF4-FFF2-40B4-BE49-F238E27FC236}">
                  <a16:creationId xmlns:a16="http://schemas.microsoft.com/office/drawing/2014/main" id="{3E6E280A-90EA-430A-94D0-24DFA7EDB8A3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4" name="Right Triangle 883">
              <a:extLst>
                <a:ext uri="{FF2B5EF4-FFF2-40B4-BE49-F238E27FC236}">
                  <a16:creationId xmlns:a16="http://schemas.microsoft.com/office/drawing/2014/main" id="{F05B590E-5324-4AB6-8581-2912D40B7B60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5" name="Right Triangle 884">
              <a:extLst>
                <a:ext uri="{FF2B5EF4-FFF2-40B4-BE49-F238E27FC236}">
                  <a16:creationId xmlns:a16="http://schemas.microsoft.com/office/drawing/2014/main" id="{2551CCD0-0238-4C0B-9A43-DAC50B257FF2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6" name="Right Triangle 885">
              <a:extLst>
                <a:ext uri="{FF2B5EF4-FFF2-40B4-BE49-F238E27FC236}">
                  <a16:creationId xmlns:a16="http://schemas.microsoft.com/office/drawing/2014/main" id="{5613A871-C056-4B4D-9FF2-E496109012F1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7" name="Right Triangle 886">
              <a:extLst>
                <a:ext uri="{FF2B5EF4-FFF2-40B4-BE49-F238E27FC236}">
                  <a16:creationId xmlns:a16="http://schemas.microsoft.com/office/drawing/2014/main" id="{000EB0B9-69F7-426F-AC0D-204E34320B07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8" name="Right Triangle 887">
              <a:extLst>
                <a:ext uri="{FF2B5EF4-FFF2-40B4-BE49-F238E27FC236}">
                  <a16:creationId xmlns:a16="http://schemas.microsoft.com/office/drawing/2014/main" id="{1207D236-3F30-4238-9BD2-5A3F0A2CDE3C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9" name="Right Triangle 888">
              <a:extLst>
                <a:ext uri="{FF2B5EF4-FFF2-40B4-BE49-F238E27FC236}">
                  <a16:creationId xmlns:a16="http://schemas.microsoft.com/office/drawing/2014/main" id="{5B045B01-30ED-40AB-BB65-35F50AFFB055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0" name="Right Triangle 889">
              <a:extLst>
                <a:ext uri="{FF2B5EF4-FFF2-40B4-BE49-F238E27FC236}">
                  <a16:creationId xmlns:a16="http://schemas.microsoft.com/office/drawing/2014/main" id="{FA787FB4-2F07-43A6-98AB-1C81FE53E96B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1" name="Right Triangle 890">
              <a:extLst>
                <a:ext uri="{FF2B5EF4-FFF2-40B4-BE49-F238E27FC236}">
                  <a16:creationId xmlns:a16="http://schemas.microsoft.com/office/drawing/2014/main" id="{543E76E4-47ED-40E3-A88D-B15AB3EE64C4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2" name="Right Triangle 891">
              <a:extLst>
                <a:ext uri="{FF2B5EF4-FFF2-40B4-BE49-F238E27FC236}">
                  <a16:creationId xmlns:a16="http://schemas.microsoft.com/office/drawing/2014/main" id="{144D858C-20C4-41B5-91A3-61C6B4F47E73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3" name="Right Triangle 892">
              <a:extLst>
                <a:ext uri="{FF2B5EF4-FFF2-40B4-BE49-F238E27FC236}">
                  <a16:creationId xmlns:a16="http://schemas.microsoft.com/office/drawing/2014/main" id="{5AA79935-A32A-445C-B88E-AE964A1E1C2D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4" name="Right Triangle 893">
              <a:extLst>
                <a:ext uri="{FF2B5EF4-FFF2-40B4-BE49-F238E27FC236}">
                  <a16:creationId xmlns:a16="http://schemas.microsoft.com/office/drawing/2014/main" id="{3583DA40-9CA6-47C4-86CD-65EE3357C690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5" name="Right Triangle 894">
              <a:extLst>
                <a:ext uri="{FF2B5EF4-FFF2-40B4-BE49-F238E27FC236}">
                  <a16:creationId xmlns:a16="http://schemas.microsoft.com/office/drawing/2014/main" id="{54D155C7-12CF-46E5-B984-7205070B1059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6" name="Right Triangle 895">
              <a:extLst>
                <a:ext uri="{FF2B5EF4-FFF2-40B4-BE49-F238E27FC236}">
                  <a16:creationId xmlns:a16="http://schemas.microsoft.com/office/drawing/2014/main" id="{31C009C7-63B7-4585-A6E3-841F76B2FC81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7" name="Right Triangle 896">
              <a:extLst>
                <a:ext uri="{FF2B5EF4-FFF2-40B4-BE49-F238E27FC236}">
                  <a16:creationId xmlns:a16="http://schemas.microsoft.com/office/drawing/2014/main" id="{82C1F205-C15D-47E7-BCE1-8A6B270A63D3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8" name="Right Triangle 897">
              <a:extLst>
                <a:ext uri="{FF2B5EF4-FFF2-40B4-BE49-F238E27FC236}">
                  <a16:creationId xmlns:a16="http://schemas.microsoft.com/office/drawing/2014/main" id="{2F1A46BC-D625-4CD8-98CB-D588C2AA2E70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9" name="Right Triangle 898">
              <a:extLst>
                <a:ext uri="{FF2B5EF4-FFF2-40B4-BE49-F238E27FC236}">
                  <a16:creationId xmlns:a16="http://schemas.microsoft.com/office/drawing/2014/main" id="{0299DA08-AB2E-4A3A-8CBA-7A25B3151A4B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0" name="Right Triangle 899">
              <a:extLst>
                <a:ext uri="{FF2B5EF4-FFF2-40B4-BE49-F238E27FC236}">
                  <a16:creationId xmlns:a16="http://schemas.microsoft.com/office/drawing/2014/main" id="{E14A7086-E7AA-48CF-86B6-5AD063F6A43E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1" name="Right Triangle 900">
              <a:extLst>
                <a:ext uri="{FF2B5EF4-FFF2-40B4-BE49-F238E27FC236}">
                  <a16:creationId xmlns:a16="http://schemas.microsoft.com/office/drawing/2014/main" id="{6BCB5A9D-57B0-43F2-9F76-16884CD34521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2" name="Right Triangle 901">
              <a:extLst>
                <a:ext uri="{FF2B5EF4-FFF2-40B4-BE49-F238E27FC236}">
                  <a16:creationId xmlns:a16="http://schemas.microsoft.com/office/drawing/2014/main" id="{3A92171C-0ACF-4266-811F-B37D31B89EA2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3" name="Right Triangle 902">
              <a:extLst>
                <a:ext uri="{FF2B5EF4-FFF2-40B4-BE49-F238E27FC236}">
                  <a16:creationId xmlns:a16="http://schemas.microsoft.com/office/drawing/2014/main" id="{855B45EA-15A3-427D-BDB1-3722402B7854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4" name="Right Triangle 903">
              <a:extLst>
                <a:ext uri="{FF2B5EF4-FFF2-40B4-BE49-F238E27FC236}">
                  <a16:creationId xmlns:a16="http://schemas.microsoft.com/office/drawing/2014/main" id="{41C97DD6-A6B6-4EE0-840F-7CB3FB16F75E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5" name="Right Triangle 904">
              <a:extLst>
                <a:ext uri="{FF2B5EF4-FFF2-40B4-BE49-F238E27FC236}">
                  <a16:creationId xmlns:a16="http://schemas.microsoft.com/office/drawing/2014/main" id="{2E37E8AF-F23F-41E0-A506-B7109D38F44A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8" name="Right Triangle 937">
              <a:extLst>
                <a:ext uri="{FF2B5EF4-FFF2-40B4-BE49-F238E27FC236}">
                  <a16:creationId xmlns:a16="http://schemas.microsoft.com/office/drawing/2014/main" id="{661A6F7D-497A-45A0-AAB5-CA69E168E89D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9" name="Right Triangle 938">
              <a:extLst>
                <a:ext uri="{FF2B5EF4-FFF2-40B4-BE49-F238E27FC236}">
                  <a16:creationId xmlns:a16="http://schemas.microsoft.com/office/drawing/2014/main" id="{1208FBEB-4F27-4A10-AC4A-886F152A0AA5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0" name="Right Triangle 939">
              <a:extLst>
                <a:ext uri="{FF2B5EF4-FFF2-40B4-BE49-F238E27FC236}">
                  <a16:creationId xmlns:a16="http://schemas.microsoft.com/office/drawing/2014/main" id="{68053E3E-377D-4165-819A-9C8490C99232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1" name="Right Triangle 940">
              <a:extLst>
                <a:ext uri="{FF2B5EF4-FFF2-40B4-BE49-F238E27FC236}">
                  <a16:creationId xmlns:a16="http://schemas.microsoft.com/office/drawing/2014/main" id="{61281180-7E8A-4FA3-AC18-249EC09B9EBF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2" name="Right Triangle 941">
              <a:extLst>
                <a:ext uri="{FF2B5EF4-FFF2-40B4-BE49-F238E27FC236}">
                  <a16:creationId xmlns:a16="http://schemas.microsoft.com/office/drawing/2014/main" id="{963946B7-B073-40D8-8FD6-15CE3C5C2368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3" name="Right Triangle 942">
              <a:extLst>
                <a:ext uri="{FF2B5EF4-FFF2-40B4-BE49-F238E27FC236}">
                  <a16:creationId xmlns:a16="http://schemas.microsoft.com/office/drawing/2014/main" id="{CCB831A2-76E0-4B82-BDF6-9A1C7B5AF6E6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4" name="Right Triangle 943">
              <a:extLst>
                <a:ext uri="{FF2B5EF4-FFF2-40B4-BE49-F238E27FC236}">
                  <a16:creationId xmlns:a16="http://schemas.microsoft.com/office/drawing/2014/main" id="{1073CF71-79C4-4CE9-ACA1-EA40E6286714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5" name="Right Triangle 944">
              <a:extLst>
                <a:ext uri="{FF2B5EF4-FFF2-40B4-BE49-F238E27FC236}">
                  <a16:creationId xmlns:a16="http://schemas.microsoft.com/office/drawing/2014/main" id="{901C8CDE-0DA7-46AA-B275-8353C141FD0E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6" name="Right Triangle 945">
              <a:extLst>
                <a:ext uri="{FF2B5EF4-FFF2-40B4-BE49-F238E27FC236}">
                  <a16:creationId xmlns:a16="http://schemas.microsoft.com/office/drawing/2014/main" id="{0031402C-679F-41D4-86DC-9712D050C62B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7" name="Right Triangle 946">
              <a:extLst>
                <a:ext uri="{FF2B5EF4-FFF2-40B4-BE49-F238E27FC236}">
                  <a16:creationId xmlns:a16="http://schemas.microsoft.com/office/drawing/2014/main" id="{5070C2C4-1682-4D4F-AFA5-A52163C5966E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8" name="Right Triangle 947">
              <a:extLst>
                <a:ext uri="{FF2B5EF4-FFF2-40B4-BE49-F238E27FC236}">
                  <a16:creationId xmlns:a16="http://schemas.microsoft.com/office/drawing/2014/main" id="{7B226566-0D38-4F95-A204-544F17F7035F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9" name="Right Triangle 948">
              <a:extLst>
                <a:ext uri="{FF2B5EF4-FFF2-40B4-BE49-F238E27FC236}">
                  <a16:creationId xmlns:a16="http://schemas.microsoft.com/office/drawing/2014/main" id="{4A4FAF25-BE83-495A-A7F3-76734F8DB544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0" name="Right Triangle 949">
              <a:extLst>
                <a:ext uri="{FF2B5EF4-FFF2-40B4-BE49-F238E27FC236}">
                  <a16:creationId xmlns:a16="http://schemas.microsoft.com/office/drawing/2014/main" id="{294F316F-D198-4A9D-BD2E-1A48F62E7B9A}"/>
                </a:ext>
              </a:extLst>
            </p:cNvPr>
            <p:cNvSpPr/>
            <p:nvPr/>
          </p:nvSpPr>
          <p:spPr bwMode="gray">
            <a:xfrm rot="10800000">
              <a:off x="774166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1" name="Right Triangle 950">
              <a:extLst>
                <a:ext uri="{FF2B5EF4-FFF2-40B4-BE49-F238E27FC236}">
                  <a16:creationId xmlns:a16="http://schemas.microsoft.com/office/drawing/2014/main" id="{F0496BC9-79BB-4F0C-AD42-6CB2E6894B61}"/>
                </a:ext>
              </a:extLst>
            </p:cNvPr>
            <p:cNvSpPr/>
            <p:nvPr/>
          </p:nvSpPr>
          <p:spPr bwMode="gray">
            <a:xfrm flipH="1">
              <a:off x="8707015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2" name="Right Triangle 951">
              <a:extLst>
                <a:ext uri="{FF2B5EF4-FFF2-40B4-BE49-F238E27FC236}">
                  <a16:creationId xmlns:a16="http://schemas.microsoft.com/office/drawing/2014/main" id="{F321D19A-8D12-41AC-8A5C-05FE4CB26EE6}"/>
                </a:ext>
              </a:extLst>
            </p:cNvPr>
            <p:cNvSpPr/>
            <p:nvPr/>
          </p:nvSpPr>
          <p:spPr bwMode="gray">
            <a:xfrm rot="10800000" flipH="1">
              <a:off x="8707015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3" name="Right Triangle 952">
              <a:extLst>
                <a:ext uri="{FF2B5EF4-FFF2-40B4-BE49-F238E27FC236}">
                  <a16:creationId xmlns:a16="http://schemas.microsoft.com/office/drawing/2014/main" id="{6A891121-ADC4-49DD-9A09-5F506249A681}"/>
                </a:ext>
              </a:extLst>
            </p:cNvPr>
            <p:cNvSpPr/>
            <p:nvPr/>
          </p:nvSpPr>
          <p:spPr bwMode="gray">
            <a:xfrm flipH="1" flipV="1">
              <a:off x="8707015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4" name="Right Triangle 953">
              <a:extLst>
                <a:ext uri="{FF2B5EF4-FFF2-40B4-BE49-F238E27FC236}">
                  <a16:creationId xmlns:a16="http://schemas.microsoft.com/office/drawing/2014/main" id="{12E2AC39-045E-4F96-8546-9C5AE9D5C235}"/>
                </a:ext>
              </a:extLst>
            </p:cNvPr>
            <p:cNvSpPr/>
            <p:nvPr/>
          </p:nvSpPr>
          <p:spPr bwMode="gray">
            <a:xfrm rot="10800000" flipH="1">
              <a:off x="8707015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5" name="Right Triangle 954">
              <a:extLst>
                <a:ext uri="{FF2B5EF4-FFF2-40B4-BE49-F238E27FC236}">
                  <a16:creationId xmlns:a16="http://schemas.microsoft.com/office/drawing/2014/main" id="{345A6B27-F9EB-48B7-8657-96CE6C23246A}"/>
                </a:ext>
              </a:extLst>
            </p:cNvPr>
            <p:cNvSpPr/>
            <p:nvPr/>
          </p:nvSpPr>
          <p:spPr bwMode="gray">
            <a:xfrm flipH="1">
              <a:off x="8707015" y="2901091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6" name="Right Triangle 955">
              <a:extLst>
                <a:ext uri="{FF2B5EF4-FFF2-40B4-BE49-F238E27FC236}">
                  <a16:creationId xmlns:a16="http://schemas.microsoft.com/office/drawing/2014/main" id="{70CC867F-A8D9-4F89-86C2-1B8F4C0351A6}"/>
                </a:ext>
              </a:extLst>
            </p:cNvPr>
            <p:cNvSpPr/>
            <p:nvPr/>
          </p:nvSpPr>
          <p:spPr bwMode="gray">
            <a:xfrm rot="10800000" flipH="1">
              <a:off x="8707015" y="2901091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7" name="Right Triangle 956">
              <a:extLst>
                <a:ext uri="{FF2B5EF4-FFF2-40B4-BE49-F238E27FC236}">
                  <a16:creationId xmlns:a16="http://schemas.microsoft.com/office/drawing/2014/main" id="{F92F6F7C-4307-4536-9BAC-811F1E06BFC6}"/>
                </a:ext>
              </a:extLst>
            </p:cNvPr>
            <p:cNvSpPr/>
            <p:nvPr/>
          </p:nvSpPr>
          <p:spPr bwMode="gray">
            <a:xfrm flipH="1" flipV="1">
              <a:off x="8707015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8" name="Right Triangle 957">
              <a:extLst>
                <a:ext uri="{FF2B5EF4-FFF2-40B4-BE49-F238E27FC236}">
                  <a16:creationId xmlns:a16="http://schemas.microsoft.com/office/drawing/2014/main" id="{375EF2B2-4DED-4A1E-A262-9D415648FD5E}"/>
                </a:ext>
              </a:extLst>
            </p:cNvPr>
            <p:cNvSpPr/>
            <p:nvPr/>
          </p:nvSpPr>
          <p:spPr bwMode="gray">
            <a:xfrm flipH="1">
              <a:off x="8707015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9" name="Right Triangle 958">
              <a:extLst>
                <a:ext uri="{FF2B5EF4-FFF2-40B4-BE49-F238E27FC236}">
                  <a16:creationId xmlns:a16="http://schemas.microsoft.com/office/drawing/2014/main" id="{2EBB13D5-C982-4FDA-88A9-041D13A7A831}"/>
                </a:ext>
              </a:extLst>
            </p:cNvPr>
            <p:cNvSpPr/>
            <p:nvPr/>
          </p:nvSpPr>
          <p:spPr bwMode="gray">
            <a:xfrm rot="10800000"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0" name="Right Triangle 959">
              <a:extLst>
                <a:ext uri="{FF2B5EF4-FFF2-40B4-BE49-F238E27FC236}">
                  <a16:creationId xmlns:a16="http://schemas.microsoft.com/office/drawing/2014/main" id="{C778D36C-433D-4B6B-A7B9-4BBB46C07E53}"/>
                </a:ext>
              </a:extLst>
            </p:cNvPr>
            <p:cNvSpPr/>
            <p:nvPr/>
          </p:nvSpPr>
          <p:spPr bwMode="gray">
            <a:xfrm flipH="1">
              <a:off x="8707015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1" name="Right Triangle 960">
              <a:extLst>
                <a:ext uri="{FF2B5EF4-FFF2-40B4-BE49-F238E27FC236}">
                  <a16:creationId xmlns:a16="http://schemas.microsoft.com/office/drawing/2014/main" id="{66DCF699-8FD3-4097-A1BC-B42ADAFB3AD2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9086" y="2628217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72" name="Rectangle 871">
            <a:extLst>
              <a:ext uri="{FF2B5EF4-FFF2-40B4-BE49-F238E27FC236}">
                <a16:creationId xmlns:a16="http://schemas.microsoft.com/office/drawing/2014/main" id="{6471A44C-0240-4D32-A1C2-B7E58448C427}"/>
              </a:ext>
            </a:extLst>
          </p:cNvPr>
          <p:cNvSpPr/>
          <p:nvPr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762" name="Group 761">
            <a:extLst>
              <a:ext uri="{FF2B5EF4-FFF2-40B4-BE49-F238E27FC236}">
                <a16:creationId xmlns:a16="http://schemas.microsoft.com/office/drawing/2014/main" id="{96955FCA-8B11-477A-9A36-9D9A120498A2}"/>
              </a:ext>
            </a:extLst>
          </p:cNvPr>
          <p:cNvGrpSpPr/>
          <p:nvPr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774" name="Freeform 6">
              <a:extLst>
                <a:ext uri="{FF2B5EF4-FFF2-40B4-BE49-F238E27FC236}">
                  <a16:creationId xmlns:a16="http://schemas.microsoft.com/office/drawing/2014/main" id="{8119CEA8-7D2F-44AF-B42B-37924DB314A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87" name="Freeform 7">
              <a:extLst>
                <a:ext uri="{FF2B5EF4-FFF2-40B4-BE49-F238E27FC236}">
                  <a16:creationId xmlns:a16="http://schemas.microsoft.com/office/drawing/2014/main" id="{7E1EA447-080C-4747-801E-7AA70CCE913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99" name="Freeform 8">
              <a:extLst>
                <a:ext uri="{FF2B5EF4-FFF2-40B4-BE49-F238E27FC236}">
                  <a16:creationId xmlns:a16="http://schemas.microsoft.com/office/drawing/2014/main" id="{6372DABB-C0FD-41BC-B584-95F58B0393AF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812" name="Freeform 9">
              <a:extLst>
                <a:ext uri="{FF2B5EF4-FFF2-40B4-BE49-F238E27FC236}">
                  <a16:creationId xmlns:a16="http://schemas.microsoft.com/office/drawing/2014/main" id="{69673DE0-9CCC-4A63-9A87-940CB560CBC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834" name="Freeform 10">
              <a:extLst>
                <a:ext uri="{FF2B5EF4-FFF2-40B4-BE49-F238E27FC236}">
                  <a16:creationId xmlns:a16="http://schemas.microsoft.com/office/drawing/2014/main" id="{ABAD9A92-A0D4-4804-B114-CF0DA29A147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835" name="Freeform 11">
              <a:extLst>
                <a:ext uri="{FF2B5EF4-FFF2-40B4-BE49-F238E27FC236}">
                  <a16:creationId xmlns:a16="http://schemas.microsoft.com/office/drawing/2014/main" id="{160007E3-2542-4058-B0C8-17A6B1D181E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861" name="Freeform 12">
              <a:extLst>
                <a:ext uri="{FF2B5EF4-FFF2-40B4-BE49-F238E27FC236}">
                  <a16:creationId xmlns:a16="http://schemas.microsoft.com/office/drawing/2014/main" id="{2E0E48D4-9CE0-44CE-8AFF-A45861D2B75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865" name="Freeform: Shape 864">
            <a:extLst>
              <a:ext uri="{FF2B5EF4-FFF2-40B4-BE49-F238E27FC236}">
                <a16:creationId xmlns:a16="http://schemas.microsoft.com/office/drawing/2014/main" id="{E144BB42-8F82-4E98-A22B-CA1ED09613AE}"/>
              </a:ext>
            </a:extLst>
          </p:cNvPr>
          <p:cNvSpPr/>
          <p:nvPr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12" name="TextBox 1511">
            <a:extLst>
              <a:ext uri="{FF2B5EF4-FFF2-40B4-BE49-F238E27FC236}">
                <a16:creationId xmlns:a16="http://schemas.microsoft.com/office/drawing/2014/main" id="{6C78DB77-69E8-414D-8309-EC1F1C8DCA8E}"/>
              </a:ext>
            </a:extLst>
          </p:cNvPr>
          <p:cNvSpPr txBox="1"/>
          <p:nvPr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490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with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Rectangle 1869">
            <a:extLst>
              <a:ext uri="{FF2B5EF4-FFF2-40B4-BE49-F238E27FC236}">
                <a16:creationId xmlns:a16="http://schemas.microsoft.com/office/drawing/2014/main" id="{87DEB98F-E255-48BD-B862-71B16A67E330}"/>
              </a:ext>
            </a:extLst>
          </p:cNvPr>
          <p:cNvSpPr/>
          <p:nvPr userDrawn="1"/>
        </p:nvSpPr>
        <p:spPr bwMode="gray">
          <a:xfrm>
            <a:off x="4852551" y="1935282"/>
            <a:ext cx="7342623" cy="2915194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055" name="Right Triangle 2054">
            <a:extLst>
              <a:ext uri="{FF2B5EF4-FFF2-40B4-BE49-F238E27FC236}">
                <a16:creationId xmlns:a16="http://schemas.microsoft.com/office/drawing/2014/main" id="{379E0254-E381-429F-8267-B64F0A64F01F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58" name="Right Triangle 2057">
            <a:extLst>
              <a:ext uri="{FF2B5EF4-FFF2-40B4-BE49-F238E27FC236}">
                <a16:creationId xmlns:a16="http://schemas.microsoft.com/office/drawing/2014/main" id="{AD309C60-3500-4EAB-B8B3-1C4389B46638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0" name="Right Triangle 2059">
            <a:extLst>
              <a:ext uri="{FF2B5EF4-FFF2-40B4-BE49-F238E27FC236}">
                <a16:creationId xmlns:a16="http://schemas.microsoft.com/office/drawing/2014/main" id="{7ACD5E60-6BFC-44BF-BA51-40FFE210E52F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1" name="Right Triangle 2060">
            <a:extLst>
              <a:ext uri="{FF2B5EF4-FFF2-40B4-BE49-F238E27FC236}">
                <a16:creationId xmlns:a16="http://schemas.microsoft.com/office/drawing/2014/main" id="{87AD33CD-A516-4CDC-9B49-367540BB4D09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5" name="Right Triangle 2064">
            <a:extLst>
              <a:ext uri="{FF2B5EF4-FFF2-40B4-BE49-F238E27FC236}">
                <a16:creationId xmlns:a16="http://schemas.microsoft.com/office/drawing/2014/main" id="{BE366215-CBD9-4FFA-958F-037586C2A656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6" name="Right Triangle 2065">
            <a:extLst>
              <a:ext uri="{FF2B5EF4-FFF2-40B4-BE49-F238E27FC236}">
                <a16:creationId xmlns:a16="http://schemas.microsoft.com/office/drawing/2014/main" id="{FB174B08-BC06-4B26-9CEA-0753BD7F16BC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8" name="Right Triangle 2067">
            <a:extLst>
              <a:ext uri="{FF2B5EF4-FFF2-40B4-BE49-F238E27FC236}">
                <a16:creationId xmlns:a16="http://schemas.microsoft.com/office/drawing/2014/main" id="{944C2EE1-0039-4616-8875-146C1099B1C1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9" name="Right Triangle 2068">
            <a:extLst>
              <a:ext uri="{FF2B5EF4-FFF2-40B4-BE49-F238E27FC236}">
                <a16:creationId xmlns:a16="http://schemas.microsoft.com/office/drawing/2014/main" id="{4098F3BA-CE41-4565-8758-F3AE196BADDE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2" name="Right Triangle 2071">
            <a:extLst>
              <a:ext uri="{FF2B5EF4-FFF2-40B4-BE49-F238E27FC236}">
                <a16:creationId xmlns:a16="http://schemas.microsoft.com/office/drawing/2014/main" id="{32F085F8-0118-4937-B11E-6F4E2A7658C7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3" name="Right Triangle 2072">
            <a:extLst>
              <a:ext uri="{FF2B5EF4-FFF2-40B4-BE49-F238E27FC236}">
                <a16:creationId xmlns:a16="http://schemas.microsoft.com/office/drawing/2014/main" id="{848EF73E-43B5-44C6-95BE-899BF79BB098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8" name="Right Triangle 2077">
            <a:extLst>
              <a:ext uri="{FF2B5EF4-FFF2-40B4-BE49-F238E27FC236}">
                <a16:creationId xmlns:a16="http://schemas.microsoft.com/office/drawing/2014/main" id="{07396E72-EB7E-4000-861F-EDA14C0C2066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1" name="Right Triangle 2080">
            <a:extLst>
              <a:ext uri="{FF2B5EF4-FFF2-40B4-BE49-F238E27FC236}">
                <a16:creationId xmlns:a16="http://schemas.microsoft.com/office/drawing/2014/main" id="{C3D017B0-3559-48A4-9DD2-0EB889542971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2" name="Right Triangle 2081">
            <a:extLst>
              <a:ext uri="{FF2B5EF4-FFF2-40B4-BE49-F238E27FC236}">
                <a16:creationId xmlns:a16="http://schemas.microsoft.com/office/drawing/2014/main" id="{B4356A04-9CA5-48A5-AF9D-6AC4D3F0DE08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4" name="Right Triangle 2083">
            <a:extLst>
              <a:ext uri="{FF2B5EF4-FFF2-40B4-BE49-F238E27FC236}">
                <a16:creationId xmlns:a16="http://schemas.microsoft.com/office/drawing/2014/main" id="{1A9FF7BD-AFB6-435E-9C1D-5BFCE9944C30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9" name="Right Triangle 2088">
            <a:extLst>
              <a:ext uri="{FF2B5EF4-FFF2-40B4-BE49-F238E27FC236}">
                <a16:creationId xmlns:a16="http://schemas.microsoft.com/office/drawing/2014/main" id="{F2A2CBDB-A4CB-4BD2-B67D-738215683181}"/>
              </a:ext>
            </a:extLst>
          </p:cNvPr>
          <p:cNvSpPr/>
          <p:nvPr/>
        </p:nvSpPr>
        <p:spPr bwMode="gray">
          <a:xfrm flipH="1" flipV="1">
            <a:off x="9705645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0" name="Right Triangle 2089">
            <a:extLst>
              <a:ext uri="{FF2B5EF4-FFF2-40B4-BE49-F238E27FC236}">
                <a16:creationId xmlns:a16="http://schemas.microsoft.com/office/drawing/2014/main" id="{A1231640-872A-4ABD-9F11-4871F6543FA4}"/>
              </a:ext>
            </a:extLst>
          </p:cNvPr>
          <p:cNvSpPr/>
          <p:nvPr/>
        </p:nvSpPr>
        <p:spPr bwMode="gray">
          <a:xfrm rot="10800000"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2" name="Right Triangle 2091">
            <a:extLst>
              <a:ext uri="{FF2B5EF4-FFF2-40B4-BE49-F238E27FC236}">
                <a16:creationId xmlns:a16="http://schemas.microsoft.com/office/drawing/2014/main" id="{99CDE09D-1B6D-48DF-84B6-98CD026A4CB4}"/>
              </a:ext>
            </a:extLst>
          </p:cNvPr>
          <p:cNvSpPr/>
          <p:nvPr/>
        </p:nvSpPr>
        <p:spPr bwMode="gray">
          <a:xfrm rot="10800000" flipH="1">
            <a:off x="9705645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5" name="Right Triangle 2094">
            <a:extLst>
              <a:ext uri="{FF2B5EF4-FFF2-40B4-BE49-F238E27FC236}">
                <a16:creationId xmlns:a16="http://schemas.microsoft.com/office/drawing/2014/main" id="{8595FC23-C645-4A52-8E9C-CACA695E7C6F}"/>
              </a:ext>
            </a:extLst>
          </p:cNvPr>
          <p:cNvSpPr/>
          <p:nvPr/>
        </p:nvSpPr>
        <p:spPr bwMode="gray">
          <a:xfrm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6" name="Right Triangle 2095">
            <a:extLst>
              <a:ext uri="{FF2B5EF4-FFF2-40B4-BE49-F238E27FC236}">
                <a16:creationId xmlns:a16="http://schemas.microsoft.com/office/drawing/2014/main" id="{1AF14238-22B4-4861-9498-73032B272254}"/>
              </a:ext>
            </a:extLst>
          </p:cNvPr>
          <p:cNvSpPr/>
          <p:nvPr/>
        </p:nvSpPr>
        <p:spPr bwMode="gray">
          <a:xfrm rot="10800000"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EE1B428B-301B-4A2F-8A22-D4FE335540BF}"/>
              </a:ext>
            </a:extLst>
          </p:cNvPr>
          <p:cNvSpPr/>
          <p:nvPr/>
        </p:nvSpPr>
        <p:spPr bwMode="gray">
          <a:xfrm rot="10800000" flipH="1">
            <a:off x="11648955" y="1942027"/>
            <a:ext cx="546219" cy="971203"/>
          </a:xfrm>
          <a:custGeom>
            <a:avLst/>
            <a:gdLst>
              <a:gd name="connsiteX0" fmla="*/ 0 w 546219"/>
              <a:gd name="connsiteY0" fmla="*/ 971203 h 971203"/>
              <a:gd name="connsiteX1" fmla="*/ 546219 w 546219"/>
              <a:gd name="connsiteY1" fmla="*/ 971203 h 971203"/>
              <a:gd name="connsiteX2" fmla="*/ 546219 w 546219"/>
              <a:gd name="connsiteY2" fmla="*/ 546219 h 971203"/>
              <a:gd name="connsiteX3" fmla="*/ 0 w 546219"/>
              <a:gd name="connsiteY3" fmla="*/ 0 h 971203"/>
              <a:gd name="connsiteX4" fmla="*/ 0 w 546219"/>
              <a:gd name="connsiteY4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19" h="971203">
                <a:moveTo>
                  <a:pt x="0" y="971203"/>
                </a:moveTo>
                <a:lnTo>
                  <a:pt x="546219" y="971203"/>
                </a:lnTo>
                <a:lnTo>
                  <a:pt x="546219" y="546219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09" name="Right Triangle 2108">
            <a:extLst>
              <a:ext uri="{FF2B5EF4-FFF2-40B4-BE49-F238E27FC236}">
                <a16:creationId xmlns:a16="http://schemas.microsoft.com/office/drawing/2014/main" id="{99FEE84E-53E9-4776-8DE8-E47A361BA88B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0" name="Right Triangle 2109">
            <a:extLst>
              <a:ext uri="{FF2B5EF4-FFF2-40B4-BE49-F238E27FC236}">
                <a16:creationId xmlns:a16="http://schemas.microsoft.com/office/drawing/2014/main" id="{1DD578AB-11F7-4ABA-B139-6DF21FC62151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2" name="Right Triangle 2111">
            <a:extLst>
              <a:ext uri="{FF2B5EF4-FFF2-40B4-BE49-F238E27FC236}">
                <a16:creationId xmlns:a16="http://schemas.microsoft.com/office/drawing/2014/main" id="{09E3E88F-E68D-4B1C-AF76-ECD20957E3DB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3" name="Right Triangle 2112">
            <a:extLst>
              <a:ext uri="{FF2B5EF4-FFF2-40B4-BE49-F238E27FC236}">
                <a16:creationId xmlns:a16="http://schemas.microsoft.com/office/drawing/2014/main" id="{A05A2D39-0F65-4AD7-BF84-3E6E866C0695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5" name="Right Triangle 2114">
            <a:extLst>
              <a:ext uri="{FF2B5EF4-FFF2-40B4-BE49-F238E27FC236}">
                <a16:creationId xmlns:a16="http://schemas.microsoft.com/office/drawing/2014/main" id="{206C9E9A-6F8E-4552-B214-16CC537D131E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6" name="Right Triangle 2115">
            <a:extLst>
              <a:ext uri="{FF2B5EF4-FFF2-40B4-BE49-F238E27FC236}">
                <a16:creationId xmlns:a16="http://schemas.microsoft.com/office/drawing/2014/main" id="{3ED89541-3BF3-4D8C-846E-F10D7392E273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0" name="Right Triangle 2119">
            <a:extLst>
              <a:ext uri="{FF2B5EF4-FFF2-40B4-BE49-F238E27FC236}">
                <a16:creationId xmlns:a16="http://schemas.microsoft.com/office/drawing/2014/main" id="{EC942C2D-CFE2-4BDD-927E-F517B4D27E93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1" name="Right Triangle 2120">
            <a:extLst>
              <a:ext uri="{FF2B5EF4-FFF2-40B4-BE49-F238E27FC236}">
                <a16:creationId xmlns:a16="http://schemas.microsoft.com/office/drawing/2014/main" id="{1F991860-0BB4-4313-9CBA-C8252877F9C6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4" name="Right Triangle 2123">
            <a:extLst>
              <a:ext uri="{FF2B5EF4-FFF2-40B4-BE49-F238E27FC236}">
                <a16:creationId xmlns:a16="http://schemas.microsoft.com/office/drawing/2014/main" id="{0F3E436A-1DF3-4950-A2C2-2692D87C4F8B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5" name="Right Triangle 2124">
            <a:extLst>
              <a:ext uri="{FF2B5EF4-FFF2-40B4-BE49-F238E27FC236}">
                <a16:creationId xmlns:a16="http://schemas.microsoft.com/office/drawing/2014/main" id="{611BB566-F2B3-4379-869F-A61ED31FEFD5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8" name="Right Triangle 2127">
            <a:extLst>
              <a:ext uri="{FF2B5EF4-FFF2-40B4-BE49-F238E27FC236}">
                <a16:creationId xmlns:a16="http://schemas.microsoft.com/office/drawing/2014/main" id="{6102792F-5D69-4653-A8F2-82B19B151911}"/>
              </a:ext>
            </a:extLst>
          </p:cNvPr>
          <p:cNvSpPr/>
          <p:nvPr/>
        </p:nvSpPr>
        <p:spPr bwMode="gray">
          <a:xfrm>
            <a:off x="4852550" y="1935282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9" name="Right Triangle 2128">
            <a:extLst>
              <a:ext uri="{FF2B5EF4-FFF2-40B4-BE49-F238E27FC236}">
                <a16:creationId xmlns:a16="http://schemas.microsoft.com/office/drawing/2014/main" id="{1D3B37AD-78C0-404C-94A9-CC96B8C52AB4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4" name="Right Triangle 2133">
            <a:extLst>
              <a:ext uri="{FF2B5EF4-FFF2-40B4-BE49-F238E27FC236}">
                <a16:creationId xmlns:a16="http://schemas.microsoft.com/office/drawing/2014/main" id="{7894F63B-153D-4349-9487-44A5034AA3C7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6" name="Right Triangle 2135">
            <a:extLst>
              <a:ext uri="{FF2B5EF4-FFF2-40B4-BE49-F238E27FC236}">
                <a16:creationId xmlns:a16="http://schemas.microsoft.com/office/drawing/2014/main" id="{C0C9C94B-1222-4B72-8550-3B115A246D93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7" name="Right Triangle 2136">
            <a:extLst>
              <a:ext uri="{FF2B5EF4-FFF2-40B4-BE49-F238E27FC236}">
                <a16:creationId xmlns:a16="http://schemas.microsoft.com/office/drawing/2014/main" id="{206C50EE-8148-4C3D-A8F9-5FE072F38CC6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9" name="Right Triangle 2138">
            <a:extLst>
              <a:ext uri="{FF2B5EF4-FFF2-40B4-BE49-F238E27FC236}">
                <a16:creationId xmlns:a16="http://schemas.microsoft.com/office/drawing/2014/main" id="{17143BF8-78D1-4C18-A5C4-BAF1917944D5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40" name="Right Triangle 2139">
            <a:extLst>
              <a:ext uri="{FF2B5EF4-FFF2-40B4-BE49-F238E27FC236}">
                <a16:creationId xmlns:a16="http://schemas.microsoft.com/office/drawing/2014/main" id="{5A60B454-6649-4014-8D1D-2691C3312F7C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5" name="Right Triangle 1964">
            <a:extLst>
              <a:ext uri="{FF2B5EF4-FFF2-40B4-BE49-F238E27FC236}">
                <a16:creationId xmlns:a16="http://schemas.microsoft.com/office/drawing/2014/main" id="{E6E5B286-5BC6-4D27-A967-953C221DDC00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8" name="Right Triangle 1967">
            <a:extLst>
              <a:ext uri="{FF2B5EF4-FFF2-40B4-BE49-F238E27FC236}">
                <a16:creationId xmlns:a16="http://schemas.microsoft.com/office/drawing/2014/main" id="{2B376ABD-AA7C-4380-8A1C-BB4F59C70ED7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0" name="Right Triangle 1969">
            <a:extLst>
              <a:ext uri="{FF2B5EF4-FFF2-40B4-BE49-F238E27FC236}">
                <a16:creationId xmlns:a16="http://schemas.microsoft.com/office/drawing/2014/main" id="{572EB1AB-D7A9-4F0A-A21E-0693157DA579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1" name="Right Triangle 1970">
            <a:extLst>
              <a:ext uri="{FF2B5EF4-FFF2-40B4-BE49-F238E27FC236}">
                <a16:creationId xmlns:a16="http://schemas.microsoft.com/office/drawing/2014/main" id="{D05BA029-292B-4F5B-96F7-82AEBA8518B9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5" name="Right Triangle 1974">
            <a:extLst>
              <a:ext uri="{FF2B5EF4-FFF2-40B4-BE49-F238E27FC236}">
                <a16:creationId xmlns:a16="http://schemas.microsoft.com/office/drawing/2014/main" id="{178EC3AD-6FEE-4E45-86D1-E97050157EC9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6" name="Right Triangle 1975">
            <a:extLst>
              <a:ext uri="{FF2B5EF4-FFF2-40B4-BE49-F238E27FC236}">
                <a16:creationId xmlns:a16="http://schemas.microsoft.com/office/drawing/2014/main" id="{F9AE0C30-1FBA-46DD-A3D6-FD85D546063E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8" name="Right Triangle 1977">
            <a:extLst>
              <a:ext uri="{FF2B5EF4-FFF2-40B4-BE49-F238E27FC236}">
                <a16:creationId xmlns:a16="http://schemas.microsoft.com/office/drawing/2014/main" id="{1D359AD2-D340-479B-885A-D5DB9CA0833D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9" name="Right Triangle 1978">
            <a:extLst>
              <a:ext uri="{FF2B5EF4-FFF2-40B4-BE49-F238E27FC236}">
                <a16:creationId xmlns:a16="http://schemas.microsoft.com/office/drawing/2014/main" id="{8B387BA8-FAAB-4F63-B541-245EA131763B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2" name="Right Triangle 1981">
            <a:extLst>
              <a:ext uri="{FF2B5EF4-FFF2-40B4-BE49-F238E27FC236}">
                <a16:creationId xmlns:a16="http://schemas.microsoft.com/office/drawing/2014/main" id="{BC1D6466-33B3-4083-AFE6-DFCC19025C49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3" name="Right Triangle 1982">
            <a:extLst>
              <a:ext uri="{FF2B5EF4-FFF2-40B4-BE49-F238E27FC236}">
                <a16:creationId xmlns:a16="http://schemas.microsoft.com/office/drawing/2014/main" id="{77953615-F162-4400-B52C-35B2A7EC55E0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8" name="Right Triangle 1987">
            <a:extLst>
              <a:ext uri="{FF2B5EF4-FFF2-40B4-BE49-F238E27FC236}">
                <a16:creationId xmlns:a16="http://schemas.microsoft.com/office/drawing/2014/main" id="{4D4F3A31-B5C2-4590-AE82-E103E9F283D8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1" name="Right Triangle 1990">
            <a:extLst>
              <a:ext uri="{FF2B5EF4-FFF2-40B4-BE49-F238E27FC236}">
                <a16:creationId xmlns:a16="http://schemas.microsoft.com/office/drawing/2014/main" id="{4ED8D174-82E8-4892-8F21-835314E781CB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2" name="Right Triangle 1991">
            <a:extLst>
              <a:ext uri="{FF2B5EF4-FFF2-40B4-BE49-F238E27FC236}">
                <a16:creationId xmlns:a16="http://schemas.microsoft.com/office/drawing/2014/main" id="{86687566-64E1-457C-89E2-4B9C61932CD3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4" name="Right Triangle 1993">
            <a:extLst>
              <a:ext uri="{FF2B5EF4-FFF2-40B4-BE49-F238E27FC236}">
                <a16:creationId xmlns:a16="http://schemas.microsoft.com/office/drawing/2014/main" id="{C22DB837-F708-4639-9065-99A91AACEBD0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9" name="Right Triangle 1998">
            <a:extLst>
              <a:ext uri="{FF2B5EF4-FFF2-40B4-BE49-F238E27FC236}">
                <a16:creationId xmlns:a16="http://schemas.microsoft.com/office/drawing/2014/main" id="{6A788E85-3985-4156-AF64-CA51D0484984}"/>
              </a:ext>
            </a:extLst>
          </p:cNvPr>
          <p:cNvSpPr/>
          <p:nvPr/>
        </p:nvSpPr>
        <p:spPr bwMode="gray">
          <a:xfrm flipH="1" flipV="1">
            <a:off x="9705645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0" name="Right Triangle 1999">
            <a:extLst>
              <a:ext uri="{FF2B5EF4-FFF2-40B4-BE49-F238E27FC236}">
                <a16:creationId xmlns:a16="http://schemas.microsoft.com/office/drawing/2014/main" id="{94558083-6AFF-46F6-8E0C-096848D16CAF}"/>
              </a:ext>
            </a:extLst>
          </p:cNvPr>
          <p:cNvSpPr/>
          <p:nvPr/>
        </p:nvSpPr>
        <p:spPr bwMode="gray">
          <a:xfrm rot="10800000"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2" name="Right Triangle 2001">
            <a:extLst>
              <a:ext uri="{FF2B5EF4-FFF2-40B4-BE49-F238E27FC236}">
                <a16:creationId xmlns:a16="http://schemas.microsoft.com/office/drawing/2014/main" id="{FFDEBEF5-9879-4820-A2E0-1C0E6B9CB80B}"/>
              </a:ext>
            </a:extLst>
          </p:cNvPr>
          <p:cNvSpPr/>
          <p:nvPr/>
        </p:nvSpPr>
        <p:spPr bwMode="gray">
          <a:xfrm rot="10800000" flipH="1">
            <a:off x="9705645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5" name="Right Triangle 2004">
            <a:extLst>
              <a:ext uri="{FF2B5EF4-FFF2-40B4-BE49-F238E27FC236}">
                <a16:creationId xmlns:a16="http://schemas.microsoft.com/office/drawing/2014/main" id="{FAADE3CC-F18A-436E-9FAA-D97A1CEAB0D8}"/>
              </a:ext>
            </a:extLst>
          </p:cNvPr>
          <p:cNvSpPr/>
          <p:nvPr/>
        </p:nvSpPr>
        <p:spPr bwMode="gray">
          <a:xfrm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6" name="Right Triangle 2005">
            <a:extLst>
              <a:ext uri="{FF2B5EF4-FFF2-40B4-BE49-F238E27FC236}">
                <a16:creationId xmlns:a16="http://schemas.microsoft.com/office/drawing/2014/main" id="{A6DF877E-F512-4272-8411-07AA8F0597FA}"/>
              </a:ext>
            </a:extLst>
          </p:cNvPr>
          <p:cNvSpPr/>
          <p:nvPr/>
        </p:nvSpPr>
        <p:spPr bwMode="gray">
          <a:xfrm rot="10800000"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04ED73FD-D665-4D6A-A071-D88CC48E1BD2}"/>
              </a:ext>
            </a:extLst>
          </p:cNvPr>
          <p:cNvSpPr/>
          <p:nvPr/>
        </p:nvSpPr>
        <p:spPr bwMode="gray">
          <a:xfrm flipH="1">
            <a:off x="11648956" y="3880558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DAACB6A8-5FFF-4D01-9B52-D8EE6770B36D}"/>
              </a:ext>
            </a:extLst>
          </p:cNvPr>
          <p:cNvSpPr/>
          <p:nvPr/>
        </p:nvSpPr>
        <p:spPr bwMode="gray">
          <a:xfrm flipH="1">
            <a:off x="11651527" y="3881844"/>
            <a:ext cx="544918" cy="544918"/>
          </a:xfrm>
          <a:custGeom>
            <a:avLst/>
            <a:gdLst>
              <a:gd name="connsiteX0" fmla="*/ 544918 w 544918"/>
              <a:gd name="connsiteY0" fmla="*/ 0 h 544918"/>
              <a:gd name="connsiteX1" fmla="*/ 0 w 544918"/>
              <a:gd name="connsiteY1" fmla="*/ 0 h 544918"/>
              <a:gd name="connsiteX2" fmla="*/ 0 w 544918"/>
              <a:gd name="connsiteY2" fmla="*/ 544918 h 544918"/>
              <a:gd name="connsiteX3" fmla="*/ 544918 w 544918"/>
              <a:gd name="connsiteY3" fmla="*/ 0 h 54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918" h="544918">
                <a:moveTo>
                  <a:pt x="544918" y="0"/>
                </a:moveTo>
                <a:lnTo>
                  <a:pt x="0" y="0"/>
                </a:lnTo>
                <a:lnTo>
                  <a:pt x="0" y="544918"/>
                </a:lnTo>
                <a:lnTo>
                  <a:pt x="5449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D2647969-72F6-4EBD-8F45-8C71144016F7}"/>
              </a:ext>
            </a:extLst>
          </p:cNvPr>
          <p:cNvSpPr/>
          <p:nvPr/>
        </p:nvSpPr>
        <p:spPr bwMode="gray">
          <a:xfrm flipH="1">
            <a:off x="11648955" y="2365740"/>
            <a:ext cx="547490" cy="547490"/>
          </a:xfrm>
          <a:custGeom>
            <a:avLst/>
            <a:gdLst>
              <a:gd name="connsiteX0" fmla="*/ 0 w 547490"/>
              <a:gd name="connsiteY0" fmla="*/ 0 h 547490"/>
              <a:gd name="connsiteX1" fmla="*/ 0 w 547490"/>
              <a:gd name="connsiteY1" fmla="*/ 547490 h 547490"/>
              <a:gd name="connsiteX2" fmla="*/ 547490 w 547490"/>
              <a:gd name="connsiteY2" fmla="*/ 547490 h 547490"/>
              <a:gd name="connsiteX3" fmla="*/ 0 w 547490"/>
              <a:gd name="connsiteY3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90" h="547490">
                <a:moveTo>
                  <a:pt x="0" y="0"/>
                </a:moveTo>
                <a:lnTo>
                  <a:pt x="0" y="547490"/>
                </a:lnTo>
                <a:lnTo>
                  <a:pt x="547490" y="54749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38C334F9-394F-4AA2-A4EF-C9F7AD2CB2DA}"/>
              </a:ext>
            </a:extLst>
          </p:cNvPr>
          <p:cNvSpPr/>
          <p:nvPr/>
        </p:nvSpPr>
        <p:spPr bwMode="gray">
          <a:xfrm flipH="1">
            <a:off x="11650241" y="3334354"/>
            <a:ext cx="546204" cy="547490"/>
          </a:xfrm>
          <a:custGeom>
            <a:avLst/>
            <a:gdLst>
              <a:gd name="connsiteX0" fmla="*/ 0 w 546204"/>
              <a:gd name="connsiteY0" fmla="*/ 0 h 547490"/>
              <a:gd name="connsiteX1" fmla="*/ 0 w 546204"/>
              <a:gd name="connsiteY1" fmla="*/ 547490 h 547490"/>
              <a:gd name="connsiteX2" fmla="*/ 544918 w 546204"/>
              <a:gd name="connsiteY2" fmla="*/ 547490 h 547490"/>
              <a:gd name="connsiteX3" fmla="*/ 546204 w 546204"/>
              <a:gd name="connsiteY3" fmla="*/ 546204 h 547490"/>
              <a:gd name="connsiteX4" fmla="*/ 0 w 546204"/>
              <a:gd name="connsiteY4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04" h="547490">
                <a:moveTo>
                  <a:pt x="0" y="0"/>
                </a:moveTo>
                <a:lnTo>
                  <a:pt x="0" y="547490"/>
                </a:lnTo>
                <a:lnTo>
                  <a:pt x="544918" y="547490"/>
                </a:lnTo>
                <a:lnTo>
                  <a:pt x="546204" y="54620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3BC84EC7-85CD-4749-8F7D-D48DE50814AB}"/>
              </a:ext>
            </a:extLst>
          </p:cNvPr>
          <p:cNvSpPr/>
          <p:nvPr/>
        </p:nvSpPr>
        <p:spPr bwMode="gray">
          <a:xfrm flipH="1">
            <a:off x="11648956" y="3879273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DF749C73-4E4B-457C-8945-7804E3C387D7}"/>
              </a:ext>
            </a:extLst>
          </p:cNvPr>
          <p:cNvSpPr/>
          <p:nvPr/>
        </p:nvSpPr>
        <p:spPr bwMode="gray">
          <a:xfrm flipH="1">
            <a:off x="11648956" y="3881844"/>
            <a:ext cx="547489" cy="968632"/>
          </a:xfrm>
          <a:custGeom>
            <a:avLst/>
            <a:gdLst>
              <a:gd name="connsiteX0" fmla="*/ 547489 w 547489"/>
              <a:gd name="connsiteY0" fmla="*/ 0 h 968632"/>
              <a:gd name="connsiteX1" fmla="*/ 544918 w 547489"/>
              <a:gd name="connsiteY1" fmla="*/ 0 h 968632"/>
              <a:gd name="connsiteX2" fmla="*/ 0 w 547489"/>
              <a:gd name="connsiteY2" fmla="*/ 544918 h 968632"/>
              <a:gd name="connsiteX3" fmla="*/ 0 w 547489"/>
              <a:gd name="connsiteY3" fmla="*/ 968632 h 968632"/>
              <a:gd name="connsiteX4" fmla="*/ 547489 w 547489"/>
              <a:gd name="connsiteY4" fmla="*/ 968632 h 968632"/>
              <a:gd name="connsiteX5" fmla="*/ 547489 w 54748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489" h="968632">
                <a:moveTo>
                  <a:pt x="547489" y="0"/>
                </a:moveTo>
                <a:lnTo>
                  <a:pt x="544918" y="0"/>
                </a:lnTo>
                <a:lnTo>
                  <a:pt x="0" y="544918"/>
                </a:lnTo>
                <a:lnTo>
                  <a:pt x="0" y="968632"/>
                </a:lnTo>
                <a:lnTo>
                  <a:pt x="547489" y="968632"/>
                </a:lnTo>
                <a:lnTo>
                  <a:pt x="5474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C7CEF2F0-638A-4980-8929-051BBF2C7F2F}"/>
              </a:ext>
            </a:extLst>
          </p:cNvPr>
          <p:cNvSpPr/>
          <p:nvPr/>
        </p:nvSpPr>
        <p:spPr bwMode="gray">
          <a:xfrm rot="10800000" flipH="1">
            <a:off x="11648955" y="1942027"/>
            <a:ext cx="546219" cy="971203"/>
          </a:xfrm>
          <a:custGeom>
            <a:avLst/>
            <a:gdLst>
              <a:gd name="connsiteX0" fmla="*/ 0 w 546219"/>
              <a:gd name="connsiteY0" fmla="*/ 971203 h 971203"/>
              <a:gd name="connsiteX1" fmla="*/ 546219 w 546219"/>
              <a:gd name="connsiteY1" fmla="*/ 971203 h 971203"/>
              <a:gd name="connsiteX2" fmla="*/ 546219 w 546219"/>
              <a:gd name="connsiteY2" fmla="*/ 546219 h 971203"/>
              <a:gd name="connsiteX3" fmla="*/ 546219 w 546219"/>
              <a:gd name="connsiteY3" fmla="*/ 0 h 971203"/>
              <a:gd name="connsiteX4" fmla="*/ 0 w 546219"/>
              <a:gd name="connsiteY4" fmla="*/ 0 h 971203"/>
              <a:gd name="connsiteX5" fmla="*/ 0 w 546219"/>
              <a:gd name="connsiteY5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219" h="971203">
                <a:moveTo>
                  <a:pt x="0" y="971203"/>
                </a:moveTo>
                <a:lnTo>
                  <a:pt x="546219" y="971203"/>
                </a:lnTo>
                <a:lnTo>
                  <a:pt x="546219" y="546219"/>
                </a:lnTo>
                <a:lnTo>
                  <a:pt x="546219" y="0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19" name="Right Triangle 2018">
            <a:extLst>
              <a:ext uri="{FF2B5EF4-FFF2-40B4-BE49-F238E27FC236}">
                <a16:creationId xmlns:a16="http://schemas.microsoft.com/office/drawing/2014/main" id="{1D6819BD-8598-43CF-BFB1-6037AB55C207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0" name="Right Triangle 2019">
            <a:extLst>
              <a:ext uri="{FF2B5EF4-FFF2-40B4-BE49-F238E27FC236}">
                <a16:creationId xmlns:a16="http://schemas.microsoft.com/office/drawing/2014/main" id="{8EE356BC-0A71-4CD4-A095-BEC31A67A473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2" name="Right Triangle 2021">
            <a:extLst>
              <a:ext uri="{FF2B5EF4-FFF2-40B4-BE49-F238E27FC236}">
                <a16:creationId xmlns:a16="http://schemas.microsoft.com/office/drawing/2014/main" id="{409710D7-11B3-4620-9802-30238455809B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3" name="Right Triangle 2022">
            <a:extLst>
              <a:ext uri="{FF2B5EF4-FFF2-40B4-BE49-F238E27FC236}">
                <a16:creationId xmlns:a16="http://schemas.microsoft.com/office/drawing/2014/main" id="{8EFDF76A-4616-49AB-ABBD-CEA6DC584EFE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5" name="Right Triangle 2024">
            <a:extLst>
              <a:ext uri="{FF2B5EF4-FFF2-40B4-BE49-F238E27FC236}">
                <a16:creationId xmlns:a16="http://schemas.microsoft.com/office/drawing/2014/main" id="{EF4EC8A9-B6AF-403E-8785-406CEF3DBC24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6" name="Right Triangle 2025">
            <a:extLst>
              <a:ext uri="{FF2B5EF4-FFF2-40B4-BE49-F238E27FC236}">
                <a16:creationId xmlns:a16="http://schemas.microsoft.com/office/drawing/2014/main" id="{4AF60922-FA1C-4D75-BCA2-347740776023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0" name="Right Triangle 2029">
            <a:extLst>
              <a:ext uri="{FF2B5EF4-FFF2-40B4-BE49-F238E27FC236}">
                <a16:creationId xmlns:a16="http://schemas.microsoft.com/office/drawing/2014/main" id="{ABDD0D72-0532-41DC-8684-3A10E921B1E6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1" name="Right Triangle 2030">
            <a:extLst>
              <a:ext uri="{FF2B5EF4-FFF2-40B4-BE49-F238E27FC236}">
                <a16:creationId xmlns:a16="http://schemas.microsoft.com/office/drawing/2014/main" id="{99917340-BEED-401A-9164-5967390F4436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4" name="Right Triangle 2033">
            <a:extLst>
              <a:ext uri="{FF2B5EF4-FFF2-40B4-BE49-F238E27FC236}">
                <a16:creationId xmlns:a16="http://schemas.microsoft.com/office/drawing/2014/main" id="{F38CA0B6-9FFE-4D40-9D53-D500AD1C1C95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5" name="Right Triangle 2034">
            <a:extLst>
              <a:ext uri="{FF2B5EF4-FFF2-40B4-BE49-F238E27FC236}">
                <a16:creationId xmlns:a16="http://schemas.microsoft.com/office/drawing/2014/main" id="{8DD648D4-B2B7-4343-B218-8F2DFEEDFD90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8" name="Right Triangle 2037">
            <a:extLst>
              <a:ext uri="{FF2B5EF4-FFF2-40B4-BE49-F238E27FC236}">
                <a16:creationId xmlns:a16="http://schemas.microsoft.com/office/drawing/2014/main" id="{7879B82B-73B6-4FB8-8C3F-D741B69008BB}"/>
              </a:ext>
            </a:extLst>
          </p:cNvPr>
          <p:cNvSpPr/>
          <p:nvPr/>
        </p:nvSpPr>
        <p:spPr bwMode="gray">
          <a:xfrm>
            <a:off x="4852550" y="1935282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9" name="Right Triangle 2038">
            <a:extLst>
              <a:ext uri="{FF2B5EF4-FFF2-40B4-BE49-F238E27FC236}">
                <a16:creationId xmlns:a16="http://schemas.microsoft.com/office/drawing/2014/main" id="{7EE5363B-53DC-4F89-AAC4-C853D7200D02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4" name="Right Triangle 2043">
            <a:extLst>
              <a:ext uri="{FF2B5EF4-FFF2-40B4-BE49-F238E27FC236}">
                <a16:creationId xmlns:a16="http://schemas.microsoft.com/office/drawing/2014/main" id="{814F1EB6-F00F-4E71-964F-EF0B01663B34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6" name="Right Triangle 2045">
            <a:extLst>
              <a:ext uri="{FF2B5EF4-FFF2-40B4-BE49-F238E27FC236}">
                <a16:creationId xmlns:a16="http://schemas.microsoft.com/office/drawing/2014/main" id="{915086CF-7425-481C-86AE-47D5C691F974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7" name="Right Triangle 2046">
            <a:extLst>
              <a:ext uri="{FF2B5EF4-FFF2-40B4-BE49-F238E27FC236}">
                <a16:creationId xmlns:a16="http://schemas.microsoft.com/office/drawing/2014/main" id="{16B9ABD7-7982-4680-86D4-36A21D276435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9" name="Right Triangle 2048">
            <a:extLst>
              <a:ext uri="{FF2B5EF4-FFF2-40B4-BE49-F238E27FC236}">
                <a16:creationId xmlns:a16="http://schemas.microsoft.com/office/drawing/2014/main" id="{D8B89FD3-FA21-4F0F-B055-5B666BAA55D2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50" name="Right Triangle 2049">
            <a:extLst>
              <a:ext uri="{FF2B5EF4-FFF2-40B4-BE49-F238E27FC236}">
                <a16:creationId xmlns:a16="http://schemas.microsoft.com/office/drawing/2014/main" id="{6766A0F2-5896-4389-87A6-23AE2C9D2509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75" name="Right Triangle 1874">
            <a:extLst>
              <a:ext uri="{FF2B5EF4-FFF2-40B4-BE49-F238E27FC236}">
                <a16:creationId xmlns:a16="http://schemas.microsoft.com/office/drawing/2014/main" id="{5FCC728E-10DD-4481-BA79-219E3F3D4DAC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78" name="Right Triangle 1877">
            <a:extLst>
              <a:ext uri="{FF2B5EF4-FFF2-40B4-BE49-F238E27FC236}">
                <a16:creationId xmlns:a16="http://schemas.microsoft.com/office/drawing/2014/main" id="{E7CA5C7D-A87F-472A-B875-62495FDEAF5F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0" name="Right Triangle 1879">
            <a:extLst>
              <a:ext uri="{FF2B5EF4-FFF2-40B4-BE49-F238E27FC236}">
                <a16:creationId xmlns:a16="http://schemas.microsoft.com/office/drawing/2014/main" id="{04BE22E5-646C-4420-BC1C-E6F9E03F4937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1" name="Right Triangle 1880">
            <a:extLst>
              <a:ext uri="{FF2B5EF4-FFF2-40B4-BE49-F238E27FC236}">
                <a16:creationId xmlns:a16="http://schemas.microsoft.com/office/drawing/2014/main" id="{3CE49CD1-BF2B-4866-AE49-94D6C933631B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5" name="Right Triangle 1884">
            <a:extLst>
              <a:ext uri="{FF2B5EF4-FFF2-40B4-BE49-F238E27FC236}">
                <a16:creationId xmlns:a16="http://schemas.microsoft.com/office/drawing/2014/main" id="{30AE22E4-EEFF-494C-84F3-421A9FDBED18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6" name="Right Triangle 1885">
            <a:extLst>
              <a:ext uri="{FF2B5EF4-FFF2-40B4-BE49-F238E27FC236}">
                <a16:creationId xmlns:a16="http://schemas.microsoft.com/office/drawing/2014/main" id="{8874D617-728D-4640-916C-D31B5FBE6E69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8" name="Right Triangle 1887">
            <a:extLst>
              <a:ext uri="{FF2B5EF4-FFF2-40B4-BE49-F238E27FC236}">
                <a16:creationId xmlns:a16="http://schemas.microsoft.com/office/drawing/2014/main" id="{DC72139E-279F-4070-B381-FB773D9FF72E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9" name="Right Triangle 1888">
            <a:extLst>
              <a:ext uri="{FF2B5EF4-FFF2-40B4-BE49-F238E27FC236}">
                <a16:creationId xmlns:a16="http://schemas.microsoft.com/office/drawing/2014/main" id="{EDCC7912-1A3E-4D24-9D79-DE041A6E4329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2" name="Right Triangle 1891">
            <a:extLst>
              <a:ext uri="{FF2B5EF4-FFF2-40B4-BE49-F238E27FC236}">
                <a16:creationId xmlns:a16="http://schemas.microsoft.com/office/drawing/2014/main" id="{F50CC2E1-0834-451A-AA95-EA8855B125D1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3" name="Right Triangle 1892">
            <a:extLst>
              <a:ext uri="{FF2B5EF4-FFF2-40B4-BE49-F238E27FC236}">
                <a16:creationId xmlns:a16="http://schemas.microsoft.com/office/drawing/2014/main" id="{3817AF85-24A1-47E4-A8F5-759512F8DAA5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8" name="Right Triangle 1897">
            <a:extLst>
              <a:ext uri="{FF2B5EF4-FFF2-40B4-BE49-F238E27FC236}">
                <a16:creationId xmlns:a16="http://schemas.microsoft.com/office/drawing/2014/main" id="{9D72D80E-C41F-4FA8-838C-1E61BAFFA0C5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1" name="Right Triangle 1900">
            <a:extLst>
              <a:ext uri="{FF2B5EF4-FFF2-40B4-BE49-F238E27FC236}">
                <a16:creationId xmlns:a16="http://schemas.microsoft.com/office/drawing/2014/main" id="{8C5A9E46-8335-4A0D-A2D7-E2799BA36966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2" name="Right Triangle 1901">
            <a:extLst>
              <a:ext uri="{FF2B5EF4-FFF2-40B4-BE49-F238E27FC236}">
                <a16:creationId xmlns:a16="http://schemas.microsoft.com/office/drawing/2014/main" id="{4470B8DC-3790-4FAE-85D2-9FF2BD64A934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4" name="Right Triangle 1903">
            <a:extLst>
              <a:ext uri="{FF2B5EF4-FFF2-40B4-BE49-F238E27FC236}">
                <a16:creationId xmlns:a16="http://schemas.microsoft.com/office/drawing/2014/main" id="{65B4272E-5456-426A-A5DE-6493100A48EC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9" name="Right Triangle 1908">
            <a:extLst>
              <a:ext uri="{FF2B5EF4-FFF2-40B4-BE49-F238E27FC236}">
                <a16:creationId xmlns:a16="http://schemas.microsoft.com/office/drawing/2014/main" id="{5EE3B165-4273-4820-9E19-8102CA9E567A}"/>
              </a:ext>
            </a:extLst>
          </p:cNvPr>
          <p:cNvSpPr/>
          <p:nvPr/>
        </p:nvSpPr>
        <p:spPr bwMode="gray">
          <a:xfrm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0" name="Right Triangle 1909">
            <a:extLst>
              <a:ext uri="{FF2B5EF4-FFF2-40B4-BE49-F238E27FC236}">
                <a16:creationId xmlns:a16="http://schemas.microsoft.com/office/drawing/2014/main" id="{F1F9E406-4998-4025-8A7A-BFEB88E3BFE7}"/>
              </a:ext>
            </a:extLst>
          </p:cNvPr>
          <p:cNvSpPr/>
          <p:nvPr/>
        </p:nvSpPr>
        <p:spPr bwMode="gray">
          <a:xfrm rot="10800000" flipH="1" flipV="1">
            <a:off x="9705647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2" name="Right Triangle 1911">
            <a:extLst>
              <a:ext uri="{FF2B5EF4-FFF2-40B4-BE49-F238E27FC236}">
                <a16:creationId xmlns:a16="http://schemas.microsoft.com/office/drawing/2014/main" id="{C18674EB-E4BE-4A58-AB79-6A9E06C3C4FF}"/>
              </a:ext>
            </a:extLst>
          </p:cNvPr>
          <p:cNvSpPr/>
          <p:nvPr/>
        </p:nvSpPr>
        <p:spPr bwMode="gray">
          <a:xfrm rot="10800000" flipH="1">
            <a:off x="9705646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5" name="Right Triangle 1914">
            <a:extLst>
              <a:ext uri="{FF2B5EF4-FFF2-40B4-BE49-F238E27FC236}">
                <a16:creationId xmlns:a16="http://schemas.microsoft.com/office/drawing/2014/main" id="{6D5BE61D-BDBA-4391-99B9-65051A307B70}"/>
              </a:ext>
            </a:extLst>
          </p:cNvPr>
          <p:cNvSpPr/>
          <p:nvPr/>
        </p:nvSpPr>
        <p:spPr bwMode="gray">
          <a:xfrm flipH="1">
            <a:off x="9705646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6" name="Right Triangle 1915">
            <a:extLst>
              <a:ext uri="{FF2B5EF4-FFF2-40B4-BE49-F238E27FC236}">
                <a16:creationId xmlns:a16="http://schemas.microsoft.com/office/drawing/2014/main" id="{05ED0F0E-8D28-4555-9217-CB6761C745B3}"/>
              </a:ext>
            </a:extLst>
          </p:cNvPr>
          <p:cNvSpPr/>
          <p:nvPr/>
        </p:nvSpPr>
        <p:spPr bwMode="gray">
          <a:xfrm rot="10800000" flipH="1">
            <a:off x="9705646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AC5E1B3C-46B3-4CFA-9D39-CCA736118F51}"/>
              </a:ext>
            </a:extLst>
          </p:cNvPr>
          <p:cNvSpPr/>
          <p:nvPr/>
        </p:nvSpPr>
        <p:spPr bwMode="gray">
          <a:xfrm flipH="1">
            <a:off x="11648956" y="3880558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19FA3AA0-F2EF-437E-ADCE-048194A33E72}"/>
              </a:ext>
            </a:extLst>
          </p:cNvPr>
          <p:cNvSpPr/>
          <p:nvPr/>
        </p:nvSpPr>
        <p:spPr bwMode="gray">
          <a:xfrm flipH="1">
            <a:off x="11651527" y="3881844"/>
            <a:ext cx="544918" cy="544918"/>
          </a:xfrm>
          <a:custGeom>
            <a:avLst/>
            <a:gdLst>
              <a:gd name="connsiteX0" fmla="*/ 544918 w 544918"/>
              <a:gd name="connsiteY0" fmla="*/ 0 h 544918"/>
              <a:gd name="connsiteX1" fmla="*/ 0 w 544918"/>
              <a:gd name="connsiteY1" fmla="*/ 0 h 544918"/>
              <a:gd name="connsiteX2" fmla="*/ 0 w 544918"/>
              <a:gd name="connsiteY2" fmla="*/ 544918 h 544918"/>
              <a:gd name="connsiteX3" fmla="*/ 544918 w 544918"/>
              <a:gd name="connsiteY3" fmla="*/ 0 h 54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918" h="544918">
                <a:moveTo>
                  <a:pt x="544918" y="0"/>
                </a:moveTo>
                <a:lnTo>
                  <a:pt x="0" y="0"/>
                </a:lnTo>
                <a:lnTo>
                  <a:pt x="0" y="544918"/>
                </a:lnTo>
                <a:lnTo>
                  <a:pt x="5449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FDF9BFF8-7F41-48EA-A947-A6BBD48D6F33}"/>
              </a:ext>
            </a:extLst>
          </p:cNvPr>
          <p:cNvSpPr/>
          <p:nvPr/>
        </p:nvSpPr>
        <p:spPr bwMode="gray">
          <a:xfrm flipH="1">
            <a:off x="11648955" y="2365740"/>
            <a:ext cx="547490" cy="547490"/>
          </a:xfrm>
          <a:custGeom>
            <a:avLst/>
            <a:gdLst>
              <a:gd name="connsiteX0" fmla="*/ 0 w 547490"/>
              <a:gd name="connsiteY0" fmla="*/ 0 h 547490"/>
              <a:gd name="connsiteX1" fmla="*/ 0 w 547490"/>
              <a:gd name="connsiteY1" fmla="*/ 547490 h 547490"/>
              <a:gd name="connsiteX2" fmla="*/ 547490 w 547490"/>
              <a:gd name="connsiteY2" fmla="*/ 547490 h 547490"/>
              <a:gd name="connsiteX3" fmla="*/ 0 w 547490"/>
              <a:gd name="connsiteY3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90" h="547490">
                <a:moveTo>
                  <a:pt x="0" y="0"/>
                </a:moveTo>
                <a:lnTo>
                  <a:pt x="0" y="547490"/>
                </a:lnTo>
                <a:lnTo>
                  <a:pt x="547490" y="54749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B0AC770F-5A24-4AA8-AF5E-FC8750033853}"/>
              </a:ext>
            </a:extLst>
          </p:cNvPr>
          <p:cNvSpPr/>
          <p:nvPr/>
        </p:nvSpPr>
        <p:spPr bwMode="gray">
          <a:xfrm flipH="1">
            <a:off x="11650241" y="3334354"/>
            <a:ext cx="546204" cy="547490"/>
          </a:xfrm>
          <a:custGeom>
            <a:avLst/>
            <a:gdLst>
              <a:gd name="connsiteX0" fmla="*/ 0 w 546204"/>
              <a:gd name="connsiteY0" fmla="*/ 0 h 547490"/>
              <a:gd name="connsiteX1" fmla="*/ 0 w 546204"/>
              <a:gd name="connsiteY1" fmla="*/ 547490 h 547490"/>
              <a:gd name="connsiteX2" fmla="*/ 544918 w 546204"/>
              <a:gd name="connsiteY2" fmla="*/ 547490 h 547490"/>
              <a:gd name="connsiteX3" fmla="*/ 546204 w 546204"/>
              <a:gd name="connsiteY3" fmla="*/ 546204 h 547490"/>
              <a:gd name="connsiteX4" fmla="*/ 0 w 546204"/>
              <a:gd name="connsiteY4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04" h="547490">
                <a:moveTo>
                  <a:pt x="0" y="0"/>
                </a:moveTo>
                <a:lnTo>
                  <a:pt x="0" y="547490"/>
                </a:lnTo>
                <a:lnTo>
                  <a:pt x="544918" y="547490"/>
                </a:lnTo>
                <a:lnTo>
                  <a:pt x="546204" y="54620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DDD7B8D0-1B08-4A21-B557-E83E4BA75602}"/>
              </a:ext>
            </a:extLst>
          </p:cNvPr>
          <p:cNvSpPr/>
          <p:nvPr/>
        </p:nvSpPr>
        <p:spPr bwMode="gray">
          <a:xfrm flipH="1">
            <a:off x="11648956" y="3879273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CB5A6C26-DA04-4828-AA42-EBCEF28748D0}"/>
              </a:ext>
            </a:extLst>
          </p:cNvPr>
          <p:cNvSpPr/>
          <p:nvPr/>
        </p:nvSpPr>
        <p:spPr bwMode="gray">
          <a:xfrm flipH="1">
            <a:off x="11648956" y="3881844"/>
            <a:ext cx="547489" cy="968632"/>
          </a:xfrm>
          <a:custGeom>
            <a:avLst/>
            <a:gdLst>
              <a:gd name="connsiteX0" fmla="*/ 547489 w 547489"/>
              <a:gd name="connsiteY0" fmla="*/ 0 h 968632"/>
              <a:gd name="connsiteX1" fmla="*/ 544918 w 547489"/>
              <a:gd name="connsiteY1" fmla="*/ 0 h 968632"/>
              <a:gd name="connsiteX2" fmla="*/ 0 w 547489"/>
              <a:gd name="connsiteY2" fmla="*/ 544918 h 968632"/>
              <a:gd name="connsiteX3" fmla="*/ 0 w 547489"/>
              <a:gd name="connsiteY3" fmla="*/ 968632 h 968632"/>
              <a:gd name="connsiteX4" fmla="*/ 547489 w 547489"/>
              <a:gd name="connsiteY4" fmla="*/ 968632 h 968632"/>
              <a:gd name="connsiteX5" fmla="*/ 547489 w 54748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489" h="968632">
                <a:moveTo>
                  <a:pt x="547489" y="0"/>
                </a:moveTo>
                <a:lnTo>
                  <a:pt x="544918" y="0"/>
                </a:lnTo>
                <a:lnTo>
                  <a:pt x="0" y="544918"/>
                </a:lnTo>
                <a:lnTo>
                  <a:pt x="0" y="968632"/>
                </a:lnTo>
                <a:lnTo>
                  <a:pt x="547489" y="968632"/>
                </a:lnTo>
                <a:lnTo>
                  <a:pt x="5474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8159924-FDA3-448C-8010-DBEF3EB85746}"/>
              </a:ext>
            </a:extLst>
          </p:cNvPr>
          <p:cNvSpPr/>
          <p:nvPr userDrawn="1"/>
        </p:nvSpPr>
        <p:spPr bwMode="gray">
          <a:xfrm rot="10800000" flipH="1">
            <a:off x="11648956" y="3880557"/>
            <a:ext cx="2571" cy="1286"/>
          </a:xfrm>
          <a:custGeom>
            <a:avLst/>
            <a:gdLst>
              <a:gd name="connsiteX0" fmla="*/ 1285 w 2571"/>
              <a:gd name="connsiteY0" fmla="*/ 1286 h 1286"/>
              <a:gd name="connsiteX1" fmla="*/ 2571 w 2571"/>
              <a:gd name="connsiteY1" fmla="*/ 0 h 1286"/>
              <a:gd name="connsiteX2" fmla="*/ 0 w 2571"/>
              <a:gd name="connsiteY2" fmla="*/ 0 h 1286"/>
              <a:gd name="connsiteX3" fmla="*/ 0 w 2571"/>
              <a:gd name="connsiteY3" fmla="*/ 1 h 1286"/>
              <a:gd name="connsiteX4" fmla="*/ 1285 w 2571"/>
              <a:gd name="connsiteY4" fmla="*/ 1286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5" y="1286"/>
                </a:moveTo>
                <a:lnTo>
                  <a:pt x="2571" y="0"/>
                </a:lnTo>
                <a:lnTo>
                  <a:pt x="0" y="0"/>
                </a:lnTo>
                <a:lnTo>
                  <a:pt x="0" y="1"/>
                </a:lnTo>
                <a:lnTo>
                  <a:pt x="1285" y="1286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969C33E1-B136-43CD-AE39-A5CBB8735844}"/>
              </a:ext>
            </a:extLst>
          </p:cNvPr>
          <p:cNvSpPr/>
          <p:nvPr userDrawn="1"/>
        </p:nvSpPr>
        <p:spPr bwMode="gray">
          <a:xfrm rot="10800000" flipH="1">
            <a:off x="11651526" y="3881843"/>
            <a:ext cx="543648" cy="543648"/>
          </a:xfrm>
          <a:custGeom>
            <a:avLst/>
            <a:gdLst>
              <a:gd name="connsiteX0" fmla="*/ 0 w 543648"/>
              <a:gd name="connsiteY0" fmla="*/ 543648 h 543648"/>
              <a:gd name="connsiteX1" fmla="*/ 543648 w 543648"/>
              <a:gd name="connsiteY1" fmla="*/ 543648 h 543648"/>
              <a:gd name="connsiteX2" fmla="*/ 543648 w 543648"/>
              <a:gd name="connsiteY2" fmla="*/ 0 h 543648"/>
              <a:gd name="connsiteX3" fmla="*/ 0 w 543648"/>
              <a:gd name="connsiteY3" fmla="*/ 543648 h 5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648" h="543648">
                <a:moveTo>
                  <a:pt x="0" y="543648"/>
                </a:moveTo>
                <a:lnTo>
                  <a:pt x="543648" y="543648"/>
                </a:lnTo>
                <a:lnTo>
                  <a:pt x="543648" y="0"/>
                </a:lnTo>
                <a:lnTo>
                  <a:pt x="0" y="543648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C90144CD-CCF9-4EFE-84E7-014729DB2848}"/>
              </a:ext>
            </a:extLst>
          </p:cNvPr>
          <p:cNvSpPr/>
          <p:nvPr userDrawn="1"/>
        </p:nvSpPr>
        <p:spPr bwMode="gray">
          <a:xfrm rot="10800000" flipH="1">
            <a:off x="11648954" y="1942027"/>
            <a:ext cx="546220" cy="971203"/>
          </a:xfrm>
          <a:custGeom>
            <a:avLst/>
            <a:gdLst>
              <a:gd name="connsiteX0" fmla="*/ 0 w 546220"/>
              <a:gd name="connsiteY0" fmla="*/ 971203 h 971203"/>
              <a:gd name="connsiteX1" fmla="*/ 546220 w 546220"/>
              <a:gd name="connsiteY1" fmla="*/ 971203 h 971203"/>
              <a:gd name="connsiteX2" fmla="*/ 546220 w 546220"/>
              <a:gd name="connsiteY2" fmla="*/ 546220 h 971203"/>
              <a:gd name="connsiteX3" fmla="*/ 0 w 546220"/>
              <a:gd name="connsiteY3" fmla="*/ 0 h 971203"/>
              <a:gd name="connsiteX4" fmla="*/ 0 w 546220"/>
              <a:gd name="connsiteY4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20" h="971203">
                <a:moveTo>
                  <a:pt x="0" y="971203"/>
                </a:moveTo>
                <a:lnTo>
                  <a:pt x="546220" y="971203"/>
                </a:lnTo>
                <a:lnTo>
                  <a:pt x="546220" y="546220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4B31D812-5C48-4B80-8E11-C181C38366FA}"/>
              </a:ext>
            </a:extLst>
          </p:cNvPr>
          <p:cNvSpPr/>
          <p:nvPr userDrawn="1"/>
        </p:nvSpPr>
        <p:spPr bwMode="gray">
          <a:xfrm rot="10800000" flipH="1">
            <a:off x="11650240" y="3335623"/>
            <a:ext cx="544934" cy="546220"/>
          </a:xfrm>
          <a:custGeom>
            <a:avLst/>
            <a:gdLst>
              <a:gd name="connsiteX0" fmla="*/ 544934 w 544934"/>
              <a:gd name="connsiteY0" fmla="*/ 546220 h 546220"/>
              <a:gd name="connsiteX1" fmla="*/ 544934 w 544934"/>
              <a:gd name="connsiteY1" fmla="*/ 0 h 546220"/>
              <a:gd name="connsiteX2" fmla="*/ 1286 w 544934"/>
              <a:gd name="connsiteY2" fmla="*/ 0 h 546220"/>
              <a:gd name="connsiteX3" fmla="*/ 0 w 544934"/>
              <a:gd name="connsiteY3" fmla="*/ 1286 h 546220"/>
              <a:gd name="connsiteX4" fmla="*/ 544934 w 544934"/>
              <a:gd name="connsiteY4" fmla="*/ 546220 h 54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934" h="546220">
                <a:moveTo>
                  <a:pt x="544934" y="546220"/>
                </a:moveTo>
                <a:lnTo>
                  <a:pt x="544934" y="0"/>
                </a:lnTo>
                <a:lnTo>
                  <a:pt x="1286" y="0"/>
                </a:lnTo>
                <a:lnTo>
                  <a:pt x="0" y="1286"/>
                </a:lnTo>
                <a:lnTo>
                  <a:pt x="544934" y="54622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A9F0B558-8DF2-447D-B052-3931855F11FC}"/>
              </a:ext>
            </a:extLst>
          </p:cNvPr>
          <p:cNvSpPr/>
          <p:nvPr userDrawn="1"/>
        </p:nvSpPr>
        <p:spPr bwMode="gray">
          <a:xfrm rot="10800000" flipH="1">
            <a:off x="11648956" y="3879272"/>
            <a:ext cx="1285" cy="2570"/>
          </a:xfrm>
          <a:custGeom>
            <a:avLst/>
            <a:gdLst>
              <a:gd name="connsiteX0" fmla="*/ 0 w 1285"/>
              <a:gd name="connsiteY0" fmla="*/ 2570 h 2570"/>
              <a:gd name="connsiteX1" fmla="*/ 1285 w 1285"/>
              <a:gd name="connsiteY1" fmla="*/ 1285 h 2570"/>
              <a:gd name="connsiteX2" fmla="*/ 0 w 1285"/>
              <a:gd name="connsiteY2" fmla="*/ 0 h 2570"/>
              <a:gd name="connsiteX3" fmla="*/ 0 w 1285"/>
              <a:gd name="connsiteY3" fmla="*/ 257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0" y="2570"/>
                </a:moveTo>
                <a:lnTo>
                  <a:pt x="1285" y="1285"/>
                </a:lnTo>
                <a:lnTo>
                  <a:pt x="0" y="0"/>
                </a:lnTo>
                <a:lnTo>
                  <a:pt x="0" y="257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DCA9266A-3540-4755-B797-3A415AFFB846}"/>
              </a:ext>
            </a:extLst>
          </p:cNvPr>
          <p:cNvSpPr/>
          <p:nvPr userDrawn="1"/>
        </p:nvSpPr>
        <p:spPr bwMode="gray">
          <a:xfrm rot="10800000" flipH="1">
            <a:off x="11648956" y="3881843"/>
            <a:ext cx="546219" cy="968632"/>
          </a:xfrm>
          <a:custGeom>
            <a:avLst/>
            <a:gdLst>
              <a:gd name="connsiteX0" fmla="*/ 0 w 546219"/>
              <a:gd name="connsiteY0" fmla="*/ 968632 h 968632"/>
              <a:gd name="connsiteX1" fmla="*/ 2571 w 546219"/>
              <a:gd name="connsiteY1" fmla="*/ 968632 h 968632"/>
              <a:gd name="connsiteX2" fmla="*/ 546219 w 546219"/>
              <a:gd name="connsiteY2" fmla="*/ 424984 h 968632"/>
              <a:gd name="connsiteX3" fmla="*/ 546219 w 546219"/>
              <a:gd name="connsiteY3" fmla="*/ 0 h 968632"/>
              <a:gd name="connsiteX4" fmla="*/ 0 w 546219"/>
              <a:gd name="connsiteY4" fmla="*/ 0 h 968632"/>
              <a:gd name="connsiteX5" fmla="*/ 0 w 546219"/>
              <a:gd name="connsiteY5" fmla="*/ 968632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219" h="968632">
                <a:moveTo>
                  <a:pt x="0" y="968632"/>
                </a:moveTo>
                <a:lnTo>
                  <a:pt x="2571" y="968632"/>
                </a:lnTo>
                <a:lnTo>
                  <a:pt x="546219" y="424984"/>
                </a:lnTo>
                <a:lnTo>
                  <a:pt x="546219" y="0"/>
                </a:lnTo>
                <a:lnTo>
                  <a:pt x="0" y="0"/>
                </a:lnTo>
                <a:lnTo>
                  <a:pt x="0" y="968632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29" name="Right Triangle 1928">
            <a:extLst>
              <a:ext uri="{FF2B5EF4-FFF2-40B4-BE49-F238E27FC236}">
                <a16:creationId xmlns:a16="http://schemas.microsoft.com/office/drawing/2014/main" id="{1A17EDC8-CE1B-4CD2-8335-693D7D36208D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0" name="Right Triangle 1929">
            <a:extLst>
              <a:ext uri="{FF2B5EF4-FFF2-40B4-BE49-F238E27FC236}">
                <a16:creationId xmlns:a16="http://schemas.microsoft.com/office/drawing/2014/main" id="{32211C5B-F93E-46B8-91F9-81B3CC430F4A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2" name="Right Triangle 1931">
            <a:extLst>
              <a:ext uri="{FF2B5EF4-FFF2-40B4-BE49-F238E27FC236}">
                <a16:creationId xmlns:a16="http://schemas.microsoft.com/office/drawing/2014/main" id="{C354B561-AC71-4339-9C52-AF1DD5D8E84E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3" name="Right Triangle 1932">
            <a:extLst>
              <a:ext uri="{FF2B5EF4-FFF2-40B4-BE49-F238E27FC236}">
                <a16:creationId xmlns:a16="http://schemas.microsoft.com/office/drawing/2014/main" id="{F5BEC7E4-9BF3-4726-9719-B4AD64A02B4E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5" name="Right Triangle 1934">
            <a:extLst>
              <a:ext uri="{FF2B5EF4-FFF2-40B4-BE49-F238E27FC236}">
                <a16:creationId xmlns:a16="http://schemas.microsoft.com/office/drawing/2014/main" id="{DE653FB1-2AF9-4CE6-A301-ED6C510FA426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6" name="Right Triangle 1935">
            <a:extLst>
              <a:ext uri="{FF2B5EF4-FFF2-40B4-BE49-F238E27FC236}">
                <a16:creationId xmlns:a16="http://schemas.microsoft.com/office/drawing/2014/main" id="{F1410CEB-F7C1-4F72-A067-D9EA57311881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0" name="Right Triangle 1939">
            <a:extLst>
              <a:ext uri="{FF2B5EF4-FFF2-40B4-BE49-F238E27FC236}">
                <a16:creationId xmlns:a16="http://schemas.microsoft.com/office/drawing/2014/main" id="{7D3E491A-0D22-4238-B3A1-3B24622C460F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1" name="Right Triangle 1940">
            <a:extLst>
              <a:ext uri="{FF2B5EF4-FFF2-40B4-BE49-F238E27FC236}">
                <a16:creationId xmlns:a16="http://schemas.microsoft.com/office/drawing/2014/main" id="{3375337F-16F5-42A7-9F6E-F6C29C0A1F13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4" name="Right Triangle 1943">
            <a:extLst>
              <a:ext uri="{FF2B5EF4-FFF2-40B4-BE49-F238E27FC236}">
                <a16:creationId xmlns:a16="http://schemas.microsoft.com/office/drawing/2014/main" id="{3BF4CE44-35C7-4950-9407-D01B1056BDA9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5" name="Right Triangle 1944">
            <a:extLst>
              <a:ext uri="{FF2B5EF4-FFF2-40B4-BE49-F238E27FC236}">
                <a16:creationId xmlns:a16="http://schemas.microsoft.com/office/drawing/2014/main" id="{88C4A149-5042-458D-861D-516DF9C62184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8" name="Right Triangle 1947">
            <a:extLst>
              <a:ext uri="{FF2B5EF4-FFF2-40B4-BE49-F238E27FC236}">
                <a16:creationId xmlns:a16="http://schemas.microsoft.com/office/drawing/2014/main" id="{B1E84913-8781-4BF2-A9B8-3F93C2ED5B44}"/>
              </a:ext>
            </a:extLst>
          </p:cNvPr>
          <p:cNvSpPr/>
          <p:nvPr/>
        </p:nvSpPr>
        <p:spPr bwMode="gray">
          <a:xfrm>
            <a:off x="4852550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9" name="Right Triangle 1948">
            <a:extLst>
              <a:ext uri="{FF2B5EF4-FFF2-40B4-BE49-F238E27FC236}">
                <a16:creationId xmlns:a16="http://schemas.microsoft.com/office/drawing/2014/main" id="{92238CB4-814A-4247-9BA6-25C7C4F20C40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4" name="Right Triangle 1953">
            <a:extLst>
              <a:ext uri="{FF2B5EF4-FFF2-40B4-BE49-F238E27FC236}">
                <a16:creationId xmlns:a16="http://schemas.microsoft.com/office/drawing/2014/main" id="{F97D4B2A-624C-4F0B-A240-99FAF3ED0363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6" name="Right Triangle 1955">
            <a:extLst>
              <a:ext uri="{FF2B5EF4-FFF2-40B4-BE49-F238E27FC236}">
                <a16:creationId xmlns:a16="http://schemas.microsoft.com/office/drawing/2014/main" id="{08471D48-809B-47B7-ADF7-31302F343639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7" name="Right Triangle 1956">
            <a:extLst>
              <a:ext uri="{FF2B5EF4-FFF2-40B4-BE49-F238E27FC236}">
                <a16:creationId xmlns:a16="http://schemas.microsoft.com/office/drawing/2014/main" id="{5FBBD2AD-7E7A-4AF8-ADE7-5917EB76A144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9" name="Right Triangle 1958">
            <a:extLst>
              <a:ext uri="{FF2B5EF4-FFF2-40B4-BE49-F238E27FC236}">
                <a16:creationId xmlns:a16="http://schemas.microsoft.com/office/drawing/2014/main" id="{221563F9-8BA0-454A-A09A-8E732A94465F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0" name="Right Triangle 1959">
            <a:extLst>
              <a:ext uri="{FF2B5EF4-FFF2-40B4-BE49-F238E27FC236}">
                <a16:creationId xmlns:a16="http://schemas.microsoft.com/office/drawing/2014/main" id="{8F694D62-B3D5-45BE-8E68-322292921C60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95" name="Rectangle 1694">
            <a:extLst>
              <a:ext uri="{FF2B5EF4-FFF2-40B4-BE49-F238E27FC236}">
                <a16:creationId xmlns:a16="http://schemas.microsoft.com/office/drawing/2014/main" id="{CF0B000B-1602-4E1A-8914-3360980A796A}"/>
              </a:ext>
            </a:extLst>
          </p:cNvPr>
          <p:cNvSpPr/>
          <p:nvPr/>
        </p:nvSpPr>
        <p:spPr bwMode="gray">
          <a:xfrm>
            <a:off x="2907" y="1942027"/>
            <a:ext cx="4849643" cy="2908450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698" name="Right Triangle 1697">
            <a:extLst>
              <a:ext uri="{FF2B5EF4-FFF2-40B4-BE49-F238E27FC236}">
                <a16:creationId xmlns:a16="http://schemas.microsoft.com/office/drawing/2014/main" id="{8A967AB6-1A35-4BA9-B02C-1987FF6DF036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1" name="Right Triangle 1700">
            <a:extLst>
              <a:ext uri="{FF2B5EF4-FFF2-40B4-BE49-F238E27FC236}">
                <a16:creationId xmlns:a16="http://schemas.microsoft.com/office/drawing/2014/main" id="{65BEB17A-3527-47DA-B83A-44D0DE236CCA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3" name="Right Triangle 1702">
            <a:extLst>
              <a:ext uri="{FF2B5EF4-FFF2-40B4-BE49-F238E27FC236}">
                <a16:creationId xmlns:a16="http://schemas.microsoft.com/office/drawing/2014/main" id="{075412DE-7A4B-4274-B4F3-F3723B393212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4" name="Right Triangle 1703">
            <a:extLst>
              <a:ext uri="{FF2B5EF4-FFF2-40B4-BE49-F238E27FC236}">
                <a16:creationId xmlns:a16="http://schemas.microsoft.com/office/drawing/2014/main" id="{94D95818-DDBE-4E10-B3B5-517E8DB9AD54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8" name="Right Triangle 1707">
            <a:extLst>
              <a:ext uri="{FF2B5EF4-FFF2-40B4-BE49-F238E27FC236}">
                <a16:creationId xmlns:a16="http://schemas.microsoft.com/office/drawing/2014/main" id="{B48F1ECF-5DCA-4DD5-ABA6-B080228C92B6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9" name="Right Triangle 1708">
            <a:extLst>
              <a:ext uri="{FF2B5EF4-FFF2-40B4-BE49-F238E27FC236}">
                <a16:creationId xmlns:a16="http://schemas.microsoft.com/office/drawing/2014/main" id="{5C85BD51-83F7-4323-B529-4720D347A7F1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1" name="Right Triangle 1710">
            <a:extLst>
              <a:ext uri="{FF2B5EF4-FFF2-40B4-BE49-F238E27FC236}">
                <a16:creationId xmlns:a16="http://schemas.microsoft.com/office/drawing/2014/main" id="{8F90C316-3E5C-4804-9F3A-269CB3F78CC7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2" name="Right Triangle 1711">
            <a:extLst>
              <a:ext uri="{FF2B5EF4-FFF2-40B4-BE49-F238E27FC236}">
                <a16:creationId xmlns:a16="http://schemas.microsoft.com/office/drawing/2014/main" id="{AD24879C-6330-40AC-B990-9E00C001F11C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5" name="Right Triangle 1714">
            <a:extLst>
              <a:ext uri="{FF2B5EF4-FFF2-40B4-BE49-F238E27FC236}">
                <a16:creationId xmlns:a16="http://schemas.microsoft.com/office/drawing/2014/main" id="{B3C2894D-717C-4C61-9CF6-EAA63EBFD4F8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6" name="Right Triangle 1715">
            <a:extLst>
              <a:ext uri="{FF2B5EF4-FFF2-40B4-BE49-F238E27FC236}">
                <a16:creationId xmlns:a16="http://schemas.microsoft.com/office/drawing/2014/main" id="{F9464778-02DF-4573-9DBF-1E10BCA9673E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1" name="Right Triangle 1720">
            <a:extLst>
              <a:ext uri="{FF2B5EF4-FFF2-40B4-BE49-F238E27FC236}">
                <a16:creationId xmlns:a16="http://schemas.microsoft.com/office/drawing/2014/main" id="{C7EA8E37-7EEC-4358-8695-4EC9D0C5BA34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4" name="Right Triangle 1723">
            <a:extLst>
              <a:ext uri="{FF2B5EF4-FFF2-40B4-BE49-F238E27FC236}">
                <a16:creationId xmlns:a16="http://schemas.microsoft.com/office/drawing/2014/main" id="{60949105-9A34-4BC1-9978-C6B2FFBF0256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5" name="Right Triangle 1724">
            <a:extLst>
              <a:ext uri="{FF2B5EF4-FFF2-40B4-BE49-F238E27FC236}">
                <a16:creationId xmlns:a16="http://schemas.microsoft.com/office/drawing/2014/main" id="{547950FC-DFEB-4A82-9A35-B44D1EE3CE1D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7" name="Right Triangle 1726">
            <a:extLst>
              <a:ext uri="{FF2B5EF4-FFF2-40B4-BE49-F238E27FC236}">
                <a16:creationId xmlns:a16="http://schemas.microsoft.com/office/drawing/2014/main" id="{5A9B53D1-7AD2-4A7F-B91E-BCC2DC20EA4F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1" name="Right Triangle 1730">
            <a:extLst>
              <a:ext uri="{FF2B5EF4-FFF2-40B4-BE49-F238E27FC236}">
                <a16:creationId xmlns:a16="http://schemas.microsoft.com/office/drawing/2014/main" id="{01CD94E0-0488-4EC6-A6F3-ADBE8B1F213B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2" name="Right Triangle 1731">
            <a:extLst>
              <a:ext uri="{FF2B5EF4-FFF2-40B4-BE49-F238E27FC236}">
                <a16:creationId xmlns:a16="http://schemas.microsoft.com/office/drawing/2014/main" id="{BFC1ADAC-57C0-402C-9D6C-09B69D1036E0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5" name="Right Triangle 1734">
            <a:extLst>
              <a:ext uri="{FF2B5EF4-FFF2-40B4-BE49-F238E27FC236}">
                <a16:creationId xmlns:a16="http://schemas.microsoft.com/office/drawing/2014/main" id="{62E7957D-308B-4C70-BC13-C5ECACED85B2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6" name="Right Triangle 1735">
            <a:extLst>
              <a:ext uri="{FF2B5EF4-FFF2-40B4-BE49-F238E27FC236}">
                <a16:creationId xmlns:a16="http://schemas.microsoft.com/office/drawing/2014/main" id="{616EC3B2-7AE3-4B29-9B6F-09EC1F376CD5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9" name="Right Triangle 1738">
            <a:extLst>
              <a:ext uri="{FF2B5EF4-FFF2-40B4-BE49-F238E27FC236}">
                <a16:creationId xmlns:a16="http://schemas.microsoft.com/office/drawing/2014/main" id="{B314C31D-AEF2-4F11-9551-DBA6BB14A6F0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0" name="Right Triangle 1739">
            <a:extLst>
              <a:ext uri="{FF2B5EF4-FFF2-40B4-BE49-F238E27FC236}">
                <a16:creationId xmlns:a16="http://schemas.microsoft.com/office/drawing/2014/main" id="{62D194F1-0E45-4236-BB06-134026EFBB07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5" name="Right Triangle 1744">
            <a:extLst>
              <a:ext uri="{FF2B5EF4-FFF2-40B4-BE49-F238E27FC236}">
                <a16:creationId xmlns:a16="http://schemas.microsoft.com/office/drawing/2014/main" id="{FEC0DCDF-2BB5-4C71-B14B-D27E85DF2037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7" name="Right Triangle 1746">
            <a:extLst>
              <a:ext uri="{FF2B5EF4-FFF2-40B4-BE49-F238E27FC236}">
                <a16:creationId xmlns:a16="http://schemas.microsoft.com/office/drawing/2014/main" id="{123E3930-5F73-4D7E-9814-DB1AB9CAFE29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8" name="Right Triangle 1747">
            <a:extLst>
              <a:ext uri="{FF2B5EF4-FFF2-40B4-BE49-F238E27FC236}">
                <a16:creationId xmlns:a16="http://schemas.microsoft.com/office/drawing/2014/main" id="{25BBDDF8-B4A2-44F5-9832-686BBCDD8A8A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0" name="Right Triangle 1749">
            <a:extLst>
              <a:ext uri="{FF2B5EF4-FFF2-40B4-BE49-F238E27FC236}">
                <a16:creationId xmlns:a16="http://schemas.microsoft.com/office/drawing/2014/main" id="{189C5DF1-553A-43D6-B22E-1A2D2577EBF7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1" name="Right Triangle 1750">
            <a:extLst>
              <a:ext uri="{FF2B5EF4-FFF2-40B4-BE49-F238E27FC236}">
                <a16:creationId xmlns:a16="http://schemas.microsoft.com/office/drawing/2014/main" id="{B9253246-D884-404B-86EE-1D175BF07061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6" name="Right Triangle 1755">
            <a:extLst>
              <a:ext uri="{FF2B5EF4-FFF2-40B4-BE49-F238E27FC236}">
                <a16:creationId xmlns:a16="http://schemas.microsoft.com/office/drawing/2014/main" id="{F6B5048F-B969-40B2-A297-03F167D9C592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9" name="Right Triangle 1758">
            <a:extLst>
              <a:ext uri="{FF2B5EF4-FFF2-40B4-BE49-F238E27FC236}">
                <a16:creationId xmlns:a16="http://schemas.microsoft.com/office/drawing/2014/main" id="{76B68CF3-797A-4A0F-95DD-AA15E03B2A61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1" name="Right Triangle 1760">
            <a:extLst>
              <a:ext uri="{FF2B5EF4-FFF2-40B4-BE49-F238E27FC236}">
                <a16:creationId xmlns:a16="http://schemas.microsoft.com/office/drawing/2014/main" id="{17359F58-764B-474C-9743-FFAFD928E08E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2" name="Right Triangle 1761">
            <a:extLst>
              <a:ext uri="{FF2B5EF4-FFF2-40B4-BE49-F238E27FC236}">
                <a16:creationId xmlns:a16="http://schemas.microsoft.com/office/drawing/2014/main" id="{E5066427-10CE-44BA-925E-99D54F680A6A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6" name="Right Triangle 1765">
            <a:extLst>
              <a:ext uri="{FF2B5EF4-FFF2-40B4-BE49-F238E27FC236}">
                <a16:creationId xmlns:a16="http://schemas.microsoft.com/office/drawing/2014/main" id="{6E03E546-B9E5-4113-896A-6831698A37F0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7" name="Right Triangle 1766">
            <a:extLst>
              <a:ext uri="{FF2B5EF4-FFF2-40B4-BE49-F238E27FC236}">
                <a16:creationId xmlns:a16="http://schemas.microsoft.com/office/drawing/2014/main" id="{857595F5-5247-4EA2-BF3C-80539311BD58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9" name="Right Triangle 1768">
            <a:extLst>
              <a:ext uri="{FF2B5EF4-FFF2-40B4-BE49-F238E27FC236}">
                <a16:creationId xmlns:a16="http://schemas.microsoft.com/office/drawing/2014/main" id="{D0280349-4488-4EE2-BF79-03EF7DFA60FF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0" name="Right Triangle 1769">
            <a:extLst>
              <a:ext uri="{FF2B5EF4-FFF2-40B4-BE49-F238E27FC236}">
                <a16:creationId xmlns:a16="http://schemas.microsoft.com/office/drawing/2014/main" id="{AA2239CF-E830-4D23-9B25-93D76A21A76C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3" name="Right Triangle 1772">
            <a:extLst>
              <a:ext uri="{FF2B5EF4-FFF2-40B4-BE49-F238E27FC236}">
                <a16:creationId xmlns:a16="http://schemas.microsoft.com/office/drawing/2014/main" id="{54587AE8-6E60-4E6A-BDB9-B4DFEAA2CE63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4" name="Right Triangle 1773">
            <a:extLst>
              <a:ext uri="{FF2B5EF4-FFF2-40B4-BE49-F238E27FC236}">
                <a16:creationId xmlns:a16="http://schemas.microsoft.com/office/drawing/2014/main" id="{7A64C8D6-AB8C-4C78-B679-F2D9C7D220DF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9" name="Right Triangle 1778">
            <a:extLst>
              <a:ext uri="{FF2B5EF4-FFF2-40B4-BE49-F238E27FC236}">
                <a16:creationId xmlns:a16="http://schemas.microsoft.com/office/drawing/2014/main" id="{1DDB0F26-2BB2-4866-B074-B5CD76C31B11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2" name="Right Triangle 1781">
            <a:extLst>
              <a:ext uri="{FF2B5EF4-FFF2-40B4-BE49-F238E27FC236}">
                <a16:creationId xmlns:a16="http://schemas.microsoft.com/office/drawing/2014/main" id="{769AE132-48C2-4C5A-A5F7-A1ECCB830BC1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3" name="Right Triangle 1782">
            <a:extLst>
              <a:ext uri="{FF2B5EF4-FFF2-40B4-BE49-F238E27FC236}">
                <a16:creationId xmlns:a16="http://schemas.microsoft.com/office/drawing/2014/main" id="{CD537BA1-4CA8-4802-B442-3A497050A77A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5" name="Right Triangle 1784">
            <a:extLst>
              <a:ext uri="{FF2B5EF4-FFF2-40B4-BE49-F238E27FC236}">
                <a16:creationId xmlns:a16="http://schemas.microsoft.com/office/drawing/2014/main" id="{74BBC111-0FCB-447D-8BCE-12D6000929AE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9" name="Right Triangle 1788">
            <a:extLst>
              <a:ext uri="{FF2B5EF4-FFF2-40B4-BE49-F238E27FC236}">
                <a16:creationId xmlns:a16="http://schemas.microsoft.com/office/drawing/2014/main" id="{9272D289-2481-49BF-A088-FEB0557CD47D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0" name="Right Triangle 1789">
            <a:extLst>
              <a:ext uri="{FF2B5EF4-FFF2-40B4-BE49-F238E27FC236}">
                <a16:creationId xmlns:a16="http://schemas.microsoft.com/office/drawing/2014/main" id="{CCCBAA00-6234-4A70-A692-0288C1ECF2BB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3" name="Right Triangle 1792">
            <a:extLst>
              <a:ext uri="{FF2B5EF4-FFF2-40B4-BE49-F238E27FC236}">
                <a16:creationId xmlns:a16="http://schemas.microsoft.com/office/drawing/2014/main" id="{4B53498C-718F-44DF-A1DD-ECB0BEB66161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4" name="Right Triangle 1793">
            <a:extLst>
              <a:ext uri="{FF2B5EF4-FFF2-40B4-BE49-F238E27FC236}">
                <a16:creationId xmlns:a16="http://schemas.microsoft.com/office/drawing/2014/main" id="{05BFCB8C-A4F7-4FD5-BA47-6742D02B0A60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7" name="Right Triangle 1796">
            <a:extLst>
              <a:ext uri="{FF2B5EF4-FFF2-40B4-BE49-F238E27FC236}">
                <a16:creationId xmlns:a16="http://schemas.microsoft.com/office/drawing/2014/main" id="{5ABB911E-D696-46CD-B6F0-1A0F6209E670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8" name="Right Triangle 1797">
            <a:extLst>
              <a:ext uri="{FF2B5EF4-FFF2-40B4-BE49-F238E27FC236}">
                <a16:creationId xmlns:a16="http://schemas.microsoft.com/office/drawing/2014/main" id="{6F7C8AB5-8662-4AAB-A64E-398621F0E4BD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3" name="Right Triangle 1802">
            <a:extLst>
              <a:ext uri="{FF2B5EF4-FFF2-40B4-BE49-F238E27FC236}">
                <a16:creationId xmlns:a16="http://schemas.microsoft.com/office/drawing/2014/main" id="{2196AC91-ACFA-45CA-B6F6-B55CAA9F13D2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5" name="Right Triangle 1804">
            <a:extLst>
              <a:ext uri="{FF2B5EF4-FFF2-40B4-BE49-F238E27FC236}">
                <a16:creationId xmlns:a16="http://schemas.microsoft.com/office/drawing/2014/main" id="{0EA1030F-14D9-4065-889D-D32C1B06D477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6" name="Right Triangle 1805">
            <a:extLst>
              <a:ext uri="{FF2B5EF4-FFF2-40B4-BE49-F238E27FC236}">
                <a16:creationId xmlns:a16="http://schemas.microsoft.com/office/drawing/2014/main" id="{AA7759EC-0A95-4E14-BEE5-61F2802E9716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8" name="Right Triangle 1807">
            <a:extLst>
              <a:ext uri="{FF2B5EF4-FFF2-40B4-BE49-F238E27FC236}">
                <a16:creationId xmlns:a16="http://schemas.microsoft.com/office/drawing/2014/main" id="{6A847B2E-2A07-49FF-80A4-73F61376E159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9" name="Right Triangle 1808">
            <a:extLst>
              <a:ext uri="{FF2B5EF4-FFF2-40B4-BE49-F238E27FC236}">
                <a16:creationId xmlns:a16="http://schemas.microsoft.com/office/drawing/2014/main" id="{F58CE748-ED9C-4BC9-868D-E1CACBCE7C84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4" name="Right Triangle 1813">
            <a:extLst>
              <a:ext uri="{FF2B5EF4-FFF2-40B4-BE49-F238E27FC236}">
                <a16:creationId xmlns:a16="http://schemas.microsoft.com/office/drawing/2014/main" id="{E477FBCB-466D-4F31-8562-57F64A3CF561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7" name="Right Triangle 1816">
            <a:extLst>
              <a:ext uri="{FF2B5EF4-FFF2-40B4-BE49-F238E27FC236}">
                <a16:creationId xmlns:a16="http://schemas.microsoft.com/office/drawing/2014/main" id="{1C347526-CD04-4D27-A45C-FC13ABF7297F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9" name="Right Triangle 1818">
            <a:extLst>
              <a:ext uri="{FF2B5EF4-FFF2-40B4-BE49-F238E27FC236}">
                <a16:creationId xmlns:a16="http://schemas.microsoft.com/office/drawing/2014/main" id="{3E34EE62-2627-4989-A340-195113F98F1E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0" name="Right Triangle 1819">
            <a:extLst>
              <a:ext uri="{FF2B5EF4-FFF2-40B4-BE49-F238E27FC236}">
                <a16:creationId xmlns:a16="http://schemas.microsoft.com/office/drawing/2014/main" id="{49A9EB19-5852-48C0-A427-0FD3D711FE41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4" name="Right Triangle 1823">
            <a:extLst>
              <a:ext uri="{FF2B5EF4-FFF2-40B4-BE49-F238E27FC236}">
                <a16:creationId xmlns:a16="http://schemas.microsoft.com/office/drawing/2014/main" id="{28898E91-1ED3-42A0-A2C1-BB23FFB24050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5" name="Right Triangle 1824">
            <a:extLst>
              <a:ext uri="{FF2B5EF4-FFF2-40B4-BE49-F238E27FC236}">
                <a16:creationId xmlns:a16="http://schemas.microsoft.com/office/drawing/2014/main" id="{A7550308-52CC-43E1-B8CC-6AE4F6FF95E0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7" name="Right Triangle 1826">
            <a:extLst>
              <a:ext uri="{FF2B5EF4-FFF2-40B4-BE49-F238E27FC236}">
                <a16:creationId xmlns:a16="http://schemas.microsoft.com/office/drawing/2014/main" id="{0353330B-30EB-46DF-9B4F-7A6AA0264442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8" name="Right Triangle 1827">
            <a:extLst>
              <a:ext uri="{FF2B5EF4-FFF2-40B4-BE49-F238E27FC236}">
                <a16:creationId xmlns:a16="http://schemas.microsoft.com/office/drawing/2014/main" id="{09E28E81-F125-4284-B17D-9A680EBE8906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1" name="Right Triangle 1830">
            <a:extLst>
              <a:ext uri="{FF2B5EF4-FFF2-40B4-BE49-F238E27FC236}">
                <a16:creationId xmlns:a16="http://schemas.microsoft.com/office/drawing/2014/main" id="{3F75B7BC-3AD6-4936-B7CE-2519174560A1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2" name="Right Triangle 1831">
            <a:extLst>
              <a:ext uri="{FF2B5EF4-FFF2-40B4-BE49-F238E27FC236}">
                <a16:creationId xmlns:a16="http://schemas.microsoft.com/office/drawing/2014/main" id="{F6B6B5CD-DBDE-4AEE-A959-B6BBC8C2B835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7" name="Right Triangle 1836">
            <a:extLst>
              <a:ext uri="{FF2B5EF4-FFF2-40B4-BE49-F238E27FC236}">
                <a16:creationId xmlns:a16="http://schemas.microsoft.com/office/drawing/2014/main" id="{4C4ECD62-C229-489A-A9D9-380EC6BFF49A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0" name="Right Triangle 1839">
            <a:extLst>
              <a:ext uri="{FF2B5EF4-FFF2-40B4-BE49-F238E27FC236}">
                <a16:creationId xmlns:a16="http://schemas.microsoft.com/office/drawing/2014/main" id="{C153F69D-3070-4E4F-B8FA-62E794D13CA1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1" name="Right Triangle 1840">
            <a:extLst>
              <a:ext uri="{FF2B5EF4-FFF2-40B4-BE49-F238E27FC236}">
                <a16:creationId xmlns:a16="http://schemas.microsoft.com/office/drawing/2014/main" id="{4770A06A-4476-4777-99C2-987A7E700221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3" name="Right Triangle 1842">
            <a:extLst>
              <a:ext uri="{FF2B5EF4-FFF2-40B4-BE49-F238E27FC236}">
                <a16:creationId xmlns:a16="http://schemas.microsoft.com/office/drawing/2014/main" id="{31AC4ACE-2ABE-4436-BFBC-4F2D6149FB78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7" name="Right Triangle 1846">
            <a:extLst>
              <a:ext uri="{FF2B5EF4-FFF2-40B4-BE49-F238E27FC236}">
                <a16:creationId xmlns:a16="http://schemas.microsoft.com/office/drawing/2014/main" id="{DF6615A2-64EC-40E6-8C46-1DA3817358AD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8" name="Right Triangle 1847">
            <a:extLst>
              <a:ext uri="{FF2B5EF4-FFF2-40B4-BE49-F238E27FC236}">
                <a16:creationId xmlns:a16="http://schemas.microsoft.com/office/drawing/2014/main" id="{3F74D7BB-A56E-4A89-88EC-9E54C34744FB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1" name="Right Triangle 1850">
            <a:extLst>
              <a:ext uri="{FF2B5EF4-FFF2-40B4-BE49-F238E27FC236}">
                <a16:creationId xmlns:a16="http://schemas.microsoft.com/office/drawing/2014/main" id="{D336D7EF-74BF-4C94-BE6B-3C40CBD0DCAC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2" name="Right Triangle 1851">
            <a:extLst>
              <a:ext uri="{FF2B5EF4-FFF2-40B4-BE49-F238E27FC236}">
                <a16:creationId xmlns:a16="http://schemas.microsoft.com/office/drawing/2014/main" id="{C9C99909-ECDA-4007-8D75-3521B3AB030C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5" name="Right Triangle 1854">
            <a:extLst>
              <a:ext uri="{FF2B5EF4-FFF2-40B4-BE49-F238E27FC236}">
                <a16:creationId xmlns:a16="http://schemas.microsoft.com/office/drawing/2014/main" id="{BCF48B1C-9DED-4215-8AA1-4E622E02FC72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6" name="Right Triangle 1855">
            <a:extLst>
              <a:ext uri="{FF2B5EF4-FFF2-40B4-BE49-F238E27FC236}">
                <a16:creationId xmlns:a16="http://schemas.microsoft.com/office/drawing/2014/main" id="{ED34EB74-8C15-4F6A-AC98-3FEE23A7F800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1" name="Right Triangle 1860">
            <a:extLst>
              <a:ext uri="{FF2B5EF4-FFF2-40B4-BE49-F238E27FC236}">
                <a16:creationId xmlns:a16="http://schemas.microsoft.com/office/drawing/2014/main" id="{A3A204C7-DCA3-4BC9-ACE9-3B7D8A3BB3D3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3" name="Right Triangle 1862">
            <a:extLst>
              <a:ext uri="{FF2B5EF4-FFF2-40B4-BE49-F238E27FC236}">
                <a16:creationId xmlns:a16="http://schemas.microsoft.com/office/drawing/2014/main" id="{005A5E7F-2B5F-453A-BEB8-7F45F12D0CE3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4" name="Right Triangle 1863">
            <a:extLst>
              <a:ext uri="{FF2B5EF4-FFF2-40B4-BE49-F238E27FC236}">
                <a16:creationId xmlns:a16="http://schemas.microsoft.com/office/drawing/2014/main" id="{1D696492-69DB-402B-917E-B527EC4C2B11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6" name="Right Triangle 1865">
            <a:extLst>
              <a:ext uri="{FF2B5EF4-FFF2-40B4-BE49-F238E27FC236}">
                <a16:creationId xmlns:a16="http://schemas.microsoft.com/office/drawing/2014/main" id="{779C7A08-C796-4171-B04E-83BA761A3078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7" name="Right Triangle 1866">
            <a:extLst>
              <a:ext uri="{FF2B5EF4-FFF2-40B4-BE49-F238E27FC236}">
                <a16:creationId xmlns:a16="http://schemas.microsoft.com/office/drawing/2014/main" id="{05EADE92-E526-4245-9D6E-0E14B9ECE8D7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849086" y="2633056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02" name="Freeform: Shape 1501">
            <a:extLst>
              <a:ext uri="{FF2B5EF4-FFF2-40B4-BE49-F238E27FC236}">
                <a16:creationId xmlns:a16="http://schemas.microsoft.com/office/drawing/2014/main" id="{5571DF59-3072-4F42-8F36-292FD20A6C4B}"/>
              </a:ext>
            </a:extLst>
          </p:cNvPr>
          <p:cNvSpPr/>
          <p:nvPr userDrawn="1"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74" name="TextBox 773">
            <a:extLst>
              <a:ext uri="{FF2B5EF4-FFF2-40B4-BE49-F238E27FC236}">
                <a16:creationId xmlns:a16="http://schemas.microsoft.com/office/drawing/2014/main" id="{BC2C04F8-C4D0-4DA4-8689-3A3303F0660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2147" name="Oval 2146">
            <a:extLst>
              <a:ext uri="{FF2B5EF4-FFF2-40B4-BE49-F238E27FC236}">
                <a16:creationId xmlns:a16="http://schemas.microsoft.com/office/drawing/2014/main" id="{FDDA58E5-A99B-48C0-A6B7-6BAE32E46F62}"/>
              </a:ext>
            </a:extLst>
          </p:cNvPr>
          <p:cNvSpPr/>
          <p:nvPr userDrawn="1"/>
        </p:nvSpPr>
        <p:spPr bwMode="gray">
          <a:xfrm>
            <a:off x="7418022" y="1515533"/>
            <a:ext cx="3735912" cy="3735912"/>
          </a:xfrm>
          <a:prstGeom prst="ellipse">
            <a:avLst/>
          </a:prstGeom>
          <a:gradFill flip="none" rotWithShape="1">
            <a:gsLst>
              <a:gs pos="50000">
                <a:schemeClr val="accent1">
                  <a:lumMod val="95000"/>
                </a:schemeClr>
              </a:gs>
              <a:gs pos="50000">
                <a:schemeClr val="accent1">
                  <a:shade val="94000"/>
                  <a:satMod val="135000"/>
                </a:schemeClr>
              </a:gs>
            </a:gsLst>
            <a:lin ang="16200000" scaled="0"/>
            <a:tileRect/>
          </a:gradFill>
          <a:ln w="76200">
            <a:solidFill>
              <a:schemeClr val="bg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325" lvl="0" algn="ctr">
              <a:spcAft>
                <a:spcPts val="800"/>
              </a:spcAft>
            </a:pPr>
            <a:endParaRPr lang="en-US" sz="1400" kern="0"/>
          </a:p>
        </p:txBody>
      </p:sp>
    </p:spTree>
    <p:extLst>
      <p:ext uri="{BB962C8B-B14F-4D97-AF65-F5344CB8AC3E}">
        <p14:creationId xmlns:p14="http://schemas.microsoft.com/office/powerpoint/2010/main" val="340800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Rectangle 1012">
            <a:extLst>
              <a:ext uri="{FF2B5EF4-FFF2-40B4-BE49-F238E27FC236}">
                <a16:creationId xmlns:a16="http://schemas.microsoft.com/office/drawing/2014/main" id="{CD0EF2AC-219D-4624-9351-1D5E5D8F2D84}"/>
              </a:ext>
            </a:extLst>
          </p:cNvPr>
          <p:cNvSpPr/>
          <p:nvPr userDrawn="1"/>
        </p:nvSpPr>
        <p:spPr bwMode="gray">
          <a:xfrm>
            <a:off x="4846201" y="-27162"/>
            <a:ext cx="7374601" cy="6793722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D52D90-4743-4C8E-B735-6D8B5B4E4C0A}"/>
              </a:ext>
            </a:extLst>
          </p:cNvPr>
          <p:cNvGrpSpPr/>
          <p:nvPr userDrawn="1"/>
        </p:nvGrpSpPr>
        <p:grpSpPr bwMode="gray">
          <a:xfrm>
            <a:off x="4846200" y="-27163"/>
            <a:ext cx="1939364" cy="6793721"/>
            <a:chOff x="4846200" y="-27163"/>
            <a:chExt cx="1939364" cy="6793721"/>
          </a:xfrm>
        </p:grpSpPr>
        <p:sp>
          <p:nvSpPr>
            <p:cNvPr id="1370" name="Right Triangle 1369">
              <a:extLst>
                <a:ext uri="{FF2B5EF4-FFF2-40B4-BE49-F238E27FC236}">
                  <a16:creationId xmlns:a16="http://schemas.microsoft.com/office/drawing/2014/main" id="{3599C934-5751-456B-838E-0C52C6AAB5C8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1" name="Right Triangle 1370">
              <a:extLst>
                <a:ext uri="{FF2B5EF4-FFF2-40B4-BE49-F238E27FC236}">
                  <a16:creationId xmlns:a16="http://schemas.microsoft.com/office/drawing/2014/main" id="{85C5404B-3B4A-42F9-957C-83A6A9F34C7D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2" name="Right Triangle 1371">
              <a:extLst>
                <a:ext uri="{FF2B5EF4-FFF2-40B4-BE49-F238E27FC236}">
                  <a16:creationId xmlns:a16="http://schemas.microsoft.com/office/drawing/2014/main" id="{A7DA179D-62EA-437C-99FF-8EEC8EC1A7B4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3" name="Right Triangle 1372">
              <a:extLst>
                <a:ext uri="{FF2B5EF4-FFF2-40B4-BE49-F238E27FC236}">
                  <a16:creationId xmlns:a16="http://schemas.microsoft.com/office/drawing/2014/main" id="{00F31AEB-95C8-4C39-A5B1-ED3C4B9C5CB9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4" name="Right Triangle 1373">
              <a:extLst>
                <a:ext uri="{FF2B5EF4-FFF2-40B4-BE49-F238E27FC236}">
                  <a16:creationId xmlns:a16="http://schemas.microsoft.com/office/drawing/2014/main" id="{974DB0DE-7B2D-4294-B6F2-C4D42DD78D24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5" name="Right Triangle 1374">
              <a:extLst>
                <a:ext uri="{FF2B5EF4-FFF2-40B4-BE49-F238E27FC236}">
                  <a16:creationId xmlns:a16="http://schemas.microsoft.com/office/drawing/2014/main" id="{388AACE6-BE8F-41EA-91AE-02748D278CC4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6" name="Right Triangle 1375">
              <a:extLst>
                <a:ext uri="{FF2B5EF4-FFF2-40B4-BE49-F238E27FC236}">
                  <a16:creationId xmlns:a16="http://schemas.microsoft.com/office/drawing/2014/main" id="{21ECB941-AEBB-474B-A428-C5ED662075E8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7" name="Right Triangle 1376">
              <a:extLst>
                <a:ext uri="{FF2B5EF4-FFF2-40B4-BE49-F238E27FC236}">
                  <a16:creationId xmlns:a16="http://schemas.microsoft.com/office/drawing/2014/main" id="{539C65EF-8E93-4F75-BC5C-517D0066C60A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8" name="Right Triangle 1377">
              <a:extLst>
                <a:ext uri="{FF2B5EF4-FFF2-40B4-BE49-F238E27FC236}">
                  <a16:creationId xmlns:a16="http://schemas.microsoft.com/office/drawing/2014/main" id="{DF2F9C5E-E238-4574-A8F4-FA4D66F4B0C3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9" name="Right Triangle 1378">
              <a:extLst>
                <a:ext uri="{FF2B5EF4-FFF2-40B4-BE49-F238E27FC236}">
                  <a16:creationId xmlns:a16="http://schemas.microsoft.com/office/drawing/2014/main" id="{958D2E98-34FA-47C0-94A0-FABABD129788}"/>
                </a:ext>
              </a:extLst>
            </p:cNvPr>
            <p:cNvSpPr/>
            <p:nvPr/>
          </p:nvSpPr>
          <p:spPr bwMode="gray">
            <a:xfrm>
              <a:off x="4846200" y="1906998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0" name="Right Triangle 1379">
              <a:extLst>
                <a:ext uri="{FF2B5EF4-FFF2-40B4-BE49-F238E27FC236}">
                  <a16:creationId xmlns:a16="http://schemas.microsoft.com/office/drawing/2014/main" id="{4A0B033B-FC04-4791-9519-5200D0F4E919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1" name="Right Triangle 1380">
              <a:extLst>
                <a:ext uri="{FF2B5EF4-FFF2-40B4-BE49-F238E27FC236}">
                  <a16:creationId xmlns:a16="http://schemas.microsoft.com/office/drawing/2014/main" id="{2FCA60AB-20A2-4764-9C04-BB038DAD7ADC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2" name="Right Triangle 1381">
              <a:extLst>
                <a:ext uri="{FF2B5EF4-FFF2-40B4-BE49-F238E27FC236}">
                  <a16:creationId xmlns:a16="http://schemas.microsoft.com/office/drawing/2014/main" id="{89B2792B-4D76-4733-AB42-B082E0224708}"/>
                </a:ext>
              </a:extLst>
            </p:cNvPr>
            <p:cNvSpPr/>
            <p:nvPr/>
          </p:nvSpPr>
          <p:spPr bwMode="gray">
            <a:xfrm rot="10800000">
              <a:off x="4846201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3" name="Right Triangle 1382">
              <a:extLst>
                <a:ext uri="{FF2B5EF4-FFF2-40B4-BE49-F238E27FC236}">
                  <a16:creationId xmlns:a16="http://schemas.microsoft.com/office/drawing/2014/main" id="{F43A82C5-17F4-4F3F-A045-341F722D9D97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4" name="Right Triangle 1383">
              <a:extLst>
                <a:ext uri="{FF2B5EF4-FFF2-40B4-BE49-F238E27FC236}">
                  <a16:creationId xmlns:a16="http://schemas.microsoft.com/office/drawing/2014/main" id="{602E385A-B353-4E42-A88C-E4614A3D60FE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5" name="Right Triangle 1384">
              <a:extLst>
                <a:ext uri="{FF2B5EF4-FFF2-40B4-BE49-F238E27FC236}">
                  <a16:creationId xmlns:a16="http://schemas.microsoft.com/office/drawing/2014/main" id="{A24376BF-B6C2-4F3C-BBAA-69E24670CDAB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6" name="Right Triangle 1385">
              <a:extLst>
                <a:ext uri="{FF2B5EF4-FFF2-40B4-BE49-F238E27FC236}">
                  <a16:creationId xmlns:a16="http://schemas.microsoft.com/office/drawing/2014/main" id="{6874A72F-27CB-4565-9E3B-D22E138B0388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7" name="Right Triangle 1386">
              <a:extLst>
                <a:ext uri="{FF2B5EF4-FFF2-40B4-BE49-F238E27FC236}">
                  <a16:creationId xmlns:a16="http://schemas.microsoft.com/office/drawing/2014/main" id="{F8BB93F5-B1AB-4038-850F-AF8F00FF1BED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8" name="Right Triangle 1387">
              <a:extLst>
                <a:ext uri="{FF2B5EF4-FFF2-40B4-BE49-F238E27FC236}">
                  <a16:creationId xmlns:a16="http://schemas.microsoft.com/office/drawing/2014/main" id="{ED1E7BAE-8993-4BA5-9D9A-48406629D0EF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9" name="Right Triangle 1388">
              <a:extLst>
                <a:ext uri="{FF2B5EF4-FFF2-40B4-BE49-F238E27FC236}">
                  <a16:creationId xmlns:a16="http://schemas.microsoft.com/office/drawing/2014/main" id="{0EB2C9D0-2C27-4599-A870-9F5AAF7294B5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0" name="Right Triangle 1389">
              <a:extLst>
                <a:ext uri="{FF2B5EF4-FFF2-40B4-BE49-F238E27FC236}">
                  <a16:creationId xmlns:a16="http://schemas.microsoft.com/office/drawing/2014/main" id="{2F05557C-9E39-462A-8236-62EDF6565417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1" name="Right Triangle 1390">
              <a:extLst>
                <a:ext uri="{FF2B5EF4-FFF2-40B4-BE49-F238E27FC236}">
                  <a16:creationId xmlns:a16="http://schemas.microsoft.com/office/drawing/2014/main" id="{A5337454-BB4E-4425-8474-78A5D268E176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2" name="Right Triangle 1391">
              <a:extLst>
                <a:ext uri="{FF2B5EF4-FFF2-40B4-BE49-F238E27FC236}">
                  <a16:creationId xmlns:a16="http://schemas.microsoft.com/office/drawing/2014/main" id="{643FD79A-057C-4026-B658-5CDF0B133455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3" name="Right Triangle 1392">
              <a:extLst>
                <a:ext uri="{FF2B5EF4-FFF2-40B4-BE49-F238E27FC236}">
                  <a16:creationId xmlns:a16="http://schemas.microsoft.com/office/drawing/2014/main" id="{367A8D7D-AAA5-4C20-8CC6-ED9D7A0BC781}"/>
                </a:ext>
              </a:extLst>
            </p:cNvPr>
            <p:cNvSpPr/>
            <p:nvPr/>
          </p:nvSpPr>
          <p:spPr bwMode="gray">
            <a:xfrm rot="10800000" flipH="1">
              <a:off x="5814360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0" name="Right Triangle 1279">
              <a:extLst>
                <a:ext uri="{FF2B5EF4-FFF2-40B4-BE49-F238E27FC236}">
                  <a16:creationId xmlns:a16="http://schemas.microsoft.com/office/drawing/2014/main" id="{EBADC093-349D-4630-9B94-A2A27401F06A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1" name="Right Triangle 1280">
              <a:extLst>
                <a:ext uri="{FF2B5EF4-FFF2-40B4-BE49-F238E27FC236}">
                  <a16:creationId xmlns:a16="http://schemas.microsoft.com/office/drawing/2014/main" id="{BF9B8E6C-4DB2-4123-A439-EE646BB6DED7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2" name="Right Triangle 1281">
              <a:extLst>
                <a:ext uri="{FF2B5EF4-FFF2-40B4-BE49-F238E27FC236}">
                  <a16:creationId xmlns:a16="http://schemas.microsoft.com/office/drawing/2014/main" id="{95B76C49-3437-4512-8C50-524082644981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3" name="Right Triangle 1282">
              <a:extLst>
                <a:ext uri="{FF2B5EF4-FFF2-40B4-BE49-F238E27FC236}">
                  <a16:creationId xmlns:a16="http://schemas.microsoft.com/office/drawing/2014/main" id="{9A6EE615-D02E-4173-9308-2F2D43F11DB9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4" name="Right Triangle 1283">
              <a:extLst>
                <a:ext uri="{FF2B5EF4-FFF2-40B4-BE49-F238E27FC236}">
                  <a16:creationId xmlns:a16="http://schemas.microsoft.com/office/drawing/2014/main" id="{13401021-AC8A-41D3-B6EA-2D35512D4B19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5" name="Right Triangle 1284">
              <a:extLst>
                <a:ext uri="{FF2B5EF4-FFF2-40B4-BE49-F238E27FC236}">
                  <a16:creationId xmlns:a16="http://schemas.microsoft.com/office/drawing/2014/main" id="{E8EE5833-7027-4282-B593-BCF545F26BF7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6" name="Right Triangle 1285">
              <a:extLst>
                <a:ext uri="{FF2B5EF4-FFF2-40B4-BE49-F238E27FC236}">
                  <a16:creationId xmlns:a16="http://schemas.microsoft.com/office/drawing/2014/main" id="{969EF942-97D1-4FE3-A8E0-703F7D8E608E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7" name="Right Triangle 1286">
              <a:extLst>
                <a:ext uri="{FF2B5EF4-FFF2-40B4-BE49-F238E27FC236}">
                  <a16:creationId xmlns:a16="http://schemas.microsoft.com/office/drawing/2014/main" id="{9F9F54CE-376D-48C3-A057-0909AE7DFB37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8" name="Right Triangle 1287">
              <a:extLst>
                <a:ext uri="{FF2B5EF4-FFF2-40B4-BE49-F238E27FC236}">
                  <a16:creationId xmlns:a16="http://schemas.microsoft.com/office/drawing/2014/main" id="{F2D9EC31-19E6-433C-9BE3-4E8DDACCEA9D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9" name="Right Triangle 1288">
              <a:extLst>
                <a:ext uri="{FF2B5EF4-FFF2-40B4-BE49-F238E27FC236}">
                  <a16:creationId xmlns:a16="http://schemas.microsoft.com/office/drawing/2014/main" id="{557F3343-FDDE-478E-B5B0-C9510D7BDFBF}"/>
                </a:ext>
              </a:extLst>
            </p:cNvPr>
            <p:cNvSpPr/>
            <p:nvPr/>
          </p:nvSpPr>
          <p:spPr bwMode="gray">
            <a:xfrm>
              <a:off x="4846200" y="1906998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0" name="Right Triangle 1289">
              <a:extLst>
                <a:ext uri="{FF2B5EF4-FFF2-40B4-BE49-F238E27FC236}">
                  <a16:creationId xmlns:a16="http://schemas.microsoft.com/office/drawing/2014/main" id="{D991133C-D92A-4CE8-9E18-8CE6550ADB9E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1" name="Right Triangle 1290">
              <a:extLst>
                <a:ext uri="{FF2B5EF4-FFF2-40B4-BE49-F238E27FC236}">
                  <a16:creationId xmlns:a16="http://schemas.microsoft.com/office/drawing/2014/main" id="{36E673E0-85B7-4C0A-81C2-71DC9D567AF7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2" name="Right Triangle 1291">
              <a:extLst>
                <a:ext uri="{FF2B5EF4-FFF2-40B4-BE49-F238E27FC236}">
                  <a16:creationId xmlns:a16="http://schemas.microsoft.com/office/drawing/2014/main" id="{26CD46F5-1EED-4F90-B6C2-058AD6E414E0}"/>
                </a:ext>
              </a:extLst>
            </p:cNvPr>
            <p:cNvSpPr/>
            <p:nvPr/>
          </p:nvSpPr>
          <p:spPr bwMode="gray">
            <a:xfrm rot="10800000">
              <a:off x="4846201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3" name="Right Triangle 1292">
              <a:extLst>
                <a:ext uri="{FF2B5EF4-FFF2-40B4-BE49-F238E27FC236}">
                  <a16:creationId xmlns:a16="http://schemas.microsoft.com/office/drawing/2014/main" id="{7CC1BF22-7968-4C41-BFF5-FEDB73F43026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4" name="Right Triangle 1293">
              <a:extLst>
                <a:ext uri="{FF2B5EF4-FFF2-40B4-BE49-F238E27FC236}">
                  <a16:creationId xmlns:a16="http://schemas.microsoft.com/office/drawing/2014/main" id="{E7B63619-0422-42F2-8D2D-08DAD5450723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5" name="Right Triangle 1294">
              <a:extLst>
                <a:ext uri="{FF2B5EF4-FFF2-40B4-BE49-F238E27FC236}">
                  <a16:creationId xmlns:a16="http://schemas.microsoft.com/office/drawing/2014/main" id="{6CBE2C74-D9DE-4EF8-8ED4-38D34A06FA22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6" name="Right Triangle 1295">
              <a:extLst>
                <a:ext uri="{FF2B5EF4-FFF2-40B4-BE49-F238E27FC236}">
                  <a16:creationId xmlns:a16="http://schemas.microsoft.com/office/drawing/2014/main" id="{EB81F80B-ACAA-43D3-9DAD-4A22BE5BEF40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7" name="Right Triangle 1296">
              <a:extLst>
                <a:ext uri="{FF2B5EF4-FFF2-40B4-BE49-F238E27FC236}">
                  <a16:creationId xmlns:a16="http://schemas.microsoft.com/office/drawing/2014/main" id="{7207848F-96C9-42CE-B22A-50A4F3CFAE36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8" name="Right Triangle 1297">
              <a:extLst>
                <a:ext uri="{FF2B5EF4-FFF2-40B4-BE49-F238E27FC236}">
                  <a16:creationId xmlns:a16="http://schemas.microsoft.com/office/drawing/2014/main" id="{B27F16BA-53BC-4CA7-886E-1E5D4E5E8930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9" name="Right Triangle 1298">
              <a:extLst>
                <a:ext uri="{FF2B5EF4-FFF2-40B4-BE49-F238E27FC236}">
                  <a16:creationId xmlns:a16="http://schemas.microsoft.com/office/drawing/2014/main" id="{F7CA9B6E-AFE1-4BB0-BB85-58B11C60F6DF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0" name="Right Triangle 1299">
              <a:extLst>
                <a:ext uri="{FF2B5EF4-FFF2-40B4-BE49-F238E27FC236}">
                  <a16:creationId xmlns:a16="http://schemas.microsoft.com/office/drawing/2014/main" id="{8545CF14-65E0-420C-B4A8-87CCD904AC07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1" name="Right Triangle 1300">
              <a:extLst>
                <a:ext uri="{FF2B5EF4-FFF2-40B4-BE49-F238E27FC236}">
                  <a16:creationId xmlns:a16="http://schemas.microsoft.com/office/drawing/2014/main" id="{3B8AC1D2-39EF-4EF1-BDEE-E0FCA38A8B18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2" name="Right Triangle 1301">
              <a:extLst>
                <a:ext uri="{FF2B5EF4-FFF2-40B4-BE49-F238E27FC236}">
                  <a16:creationId xmlns:a16="http://schemas.microsoft.com/office/drawing/2014/main" id="{A408348B-F0F2-445A-B809-160C9B914895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3" name="Right Triangle 1302">
              <a:extLst>
                <a:ext uri="{FF2B5EF4-FFF2-40B4-BE49-F238E27FC236}">
                  <a16:creationId xmlns:a16="http://schemas.microsoft.com/office/drawing/2014/main" id="{DC08F041-1CAC-45D5-B3A5-D6343F612AAE}"/>
                </a:ext>
              </a:extLst>
            </p:cNvPr>
            <p:cNvSpPr/>
            <p:nvPr/>
          </p:nvSpPr>
          <p:spPr bwMode="gray">
            <a:xfrm rot="10800000" flipH="1">
              <a:off x="5814360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0" name="Right Triangle 1189">
              <a:extLst>
                <a:ext uri="{FF2B5EF4-FFF2-40B4-BE49-F238E27FC236}">
                  <a16:creationId xmlns:a16="http://schemas.microsoft.com/office/drawing/2014/main" id="{D62AAE2C-6FC6-49B6-836D-9B292AB71CB0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1" name="Right Triangle 1190">
              <a:extLst>
                <a:ext uri="{FF2B5EF4-FFF2-40B4-BE49-F238E27FC236}">
                  <a16:creationId xmlns:a16="http://schemas.microsoft.com/office/drawing/2014/main" id="{77461235-8841-42F8-90C1-89E9FD423EC4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2" name="Right Triangle 1191">
              <a:extLst>
                <a:ext uri="{FF2B5EF4-FFF2-40B4-BE49-F238E27FC236}">
                  <a16:creationId xmlns:a16="http://schemas.microsoft.com/office/drawing/2014/main" id="{66AA5011-32A8-42CD-BE1C-80B5ECC601F5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3" name="Right Triangle 1192">
              <a:extLst>
                <a:ext uri="{FF2B5EF4-FFF2-40B4-BE49-F238E27FC236}">
                  <a16:creationId xmlns:a16="http://schemas.microsoft.com/office/drawing/2014/main" id="{2502D9A9-530B-4BFC-91C2-D29FA99116CE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4" name="Right Triangle 1193">
              <a:extLst>
                <a:ext uri="{FF2B5EF4-FFF2-40B4-BE49-F238E27FC236}">
                  <a16:creationId xmlns:a16="http://schemas.microsoft.com/office/drawing/2014/main" id="{B6656107-FF21-440C-A3DD-FC2B68F76538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5" name="Right Triangle 1194">
              <a:extLst>
                <a:ext uri="{FF2B5EF4-FFF2-40B4-BE49-F238E27FC236}">
                  <a16:creationId xmlns:a16="http://schemas.microsoft.com/office/drawing/2014/main" id="{9AD230EB-B369-494E-A027-811A9DA1F8EA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6" name="Right Triangle 1195">
              <a:extLst>
                <a:ext uri="{FF2B5EF4-FFF2-40B4-BE49-F238E27FC236}">
                  <a16:creationId xmlns:a16="http://schemas.microsoft.com/office/drawing/2014/main" id="{FE9534E6-084F-4AC6-9ECE-7F2A72E6493C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7" name="Right Triangle 1196">
              <a:extLst>
                <a:ext uri="{FF2B5EF4-FFF2-40B4-BE49-F238E27FC236}">
                  <a16:creationId xmlns:a16="http://schemas.microsoft.com/office/drawing/2014/main" id="{5EDBACC8-F54C-439F-A50D-D231B12D83F8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8" name="Right Triangle 1197">
              <a:extLst>
                <a:ext uri="{FF2B5EF4-FFF2-40B4-BE49-F238E27FC236}">
                  <a16:creationId xmlns:a16="http://schemas.microsoft.com/office/drawing/2014/main" id="{CEB40B3D-6E9B-4245-8879-CB3949A45B3C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9" name="Right Triangle 1198">
              <a:extLst>
                <a:ext uri="{FF2B5EF4-FFF2-40B4-BE49-F238E27FC236}">
                  <a16:creationId xmlns:a16="http://schemas.microsoft.com/office/drawing/2014/main" id="{4D7EE517-176B-46DD-A735-2233137A069E}"/>
                </a:ext>
              </a:extLst>
            </p:cNvPr>
            <p:cNvSpPr/>
            <p:nvPr/>
          </p:nvSpPr>
          <p:spPr bwMode="gray">
            <a:xfrm>
              <a:off x="4846200" y="1906999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0" name="Right Triangle 1199">
              <a:extLst>
                <a:ext uri="{FF2B5EF4-FFF2-40B4-BE49-F238E27FC236}">
                  <a16:creationId xmlns:a16="http://schemas.microsoft.com/office/drawing/2014/main" id="{81F86127-CB8B-4CE9-9FE8-E42382C2D64A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1" name="Right Triangle 1200">
              <a:extLst>
                <a:ext uri="{FF2B5EF4-FFF2-40B4-BE49-F238E27FC236}">
                  <a16:creationId xmlns:a16="http://schemas.microsoft.com/office/drawing/2014/main" id="{8988B86D-EC90-4A65-B2B1-15CC2DCADEF0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2" name="Right Triangle 1201">
              <a:extLst>
                <a:ext uri="{FF2B5EF4-FFF2-40B4-BE49-F238E27FC236}">
                  <a16:creationId xmlns:a16="http://schemas.microsoft.com/office/drawing/2014/main" id="{190A3333-9278-4E4B-A5B7-BD42FB3214BB}"/>
                </a:ext>
              </a:extLst>
            </p:cNvPr>
            <p:cNvSpPr/>
            <p:nvPr/>
          </p:nvSpPr>
          <p:spPr bwMode="gray">
            <a:xfrm rot="10800000">
              <a:off x="4846201" y="-22209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3" name="Right Triangle 1202">
              <a:extLst>
                <a:ext uri="{FF2B5EF4-FFF2-40B4-BE49-F238E27FC236}">
                  <a16:creationId xmlns:a16="http://schemas.microsoft.com/office/drawing/2014/main" id="{CDE818C9-2D85-4A32-B817-12E8BCFECBA3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4" name="Right Triangle 1203">
              <a:extLst>
                <a:ext uri="{FF2B5EF4-FFF2-40B4-BE49-F238E27FC236}">
                  <a16:creationId xmlns:a16="http://schemas.microsoft.com/office/drawing/2014/main" id="{82E2E618-328A-4C20-9916-12C7A41F4870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5" name="Right Triangle 1204">
              <a:extLst>
                <a:ext uri="{FF2B5EF4-FFF2-40B4-BE49-F238E27FC236}">
                  <a16:creationId xmlns:a16="http://schemas.microsoft.com/office/drawing/2014/main" id="{BBF7E102-3EBB-4D44-BEFF-ECA3F4772894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6" name="Right Triangle 1205">
              <a:extLst>
                <a:ext uri="{FF2B5EF4-FFF2-40B4-BE49-F238E27FC236}">
                  <a16:creationId xmlns:a16="http://schemas.microsoft.com/office/drawing/2014/main" id="{2FDFBDFB-CDCB-49C9-AD03-80459016C08B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7" name="Right Triangle 1206">
              <a:extLst>
                <a:ext uri="{FF2B5EF4-FFF2-40B4-BE49-F238E27FC236}">
                  <a16:creationId xmlns:a16="http://schemas.microsoft.com/office/drawing/2014/main" id="{900B915C-DF22-4A35-9F41-80CB892E880C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8" name="Right Triangle 1207">
              <a:extLst>
                <a:ext uri="{FF2B5EF4-FFF2-40B4-BE49-F238E27FC236}">
                  <a16:creationId xmlns:a16="http://schemas.microsoft.com/office/drawing/2014/main" id="{61245C07-04D4-4B13-B181-25F321460AC5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9" name="Right Triangle 1208">
              <a:extLst>
                <a:ext uri="{FF2B5EF4-FFF2-40B4-BE49-F238E27FC236}">
                  <a16:creationId xmlns:a16="http://schemas.microsoft.com/office/drawing/2014/main" id="{0B3F095C-147B-40DA-B216-4CE9ABC51E27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0" name="Right Triangle 1209">
              <a:extLst>
                <a:ext uri="{FF2B5EF4-FFF2-40B4-BE49-F238E27FC236}">
                  <a16:creationId xmlns:a16="http://schemas.microsoft.com/office/drawing/2014/main" id="{EAADECC5-5FB3-437B-A9D5-3040D37E1559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1" name="Right Triangle 1210">
              <a:extLst>
                <a:ext uri="{FF2B5EF4-FFF2-40B4-BE49-F238E27FC236}">
                  <a16:creationId xmlns:a16="http://schemas.microsoft.com/office/drawing/2014/main" id="{527B9344-90BF-4E2D-AA21-FF858CBD8B19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2" name="Right Triangle 1211">
              <a:extLst>
                <a:ext uri="{FF2B5EF4-FFF2-40B4-BE49-F238E27FC236}">
                  <a16:creationId xmlns:a16="http://schemas.microsoft.com/office/drawing/2014/main" id="{7B7BE535-DC23-4788-AF7D-AD08C73C54A8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3" name="Right Triangle 1212">
              <a:extLst>
                <a:ext uri="{FF2B5EF4-FFF2-40B4-BE49-F238E27FC236}">
                  <a16:creationId xmlns:a16="http://schemas.microsoft.com/office/drawing/2014/main" id="{122FC8A4-AA5B-4DD1-9AF3-25A3F664F6A7}"/>
                </a:ext>
              </a:extLst>
            </p:cNvPr>
            <p:cNvSpPr/>
            <p:nvPr/>
          </p:nvSpPr>
          <p:spPr bwMode="gray">
            <a:xfrm rot="10800000" flipH="1">
              <a:off x="5814360" y="-2220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537" name="Group 536">
            <a:extLst>
              <a:ext uri="{FF2B5EF4-FFF2-40B4-BE49-F238E27FC236}">
                <a16:creationId xmlns:a16="http://schemas.microsoft.com/office/drawing/2014/main" id="{2BFD5E10-CDE1-41B1-8EAE-E200B19BA8E7}"/>
              </a:ext>
            </a:extLst>
          </p:cNvPr>
          <p:cNvGrpSpPr/>
          <p:nvPr userDrawn="1"/>
        </p:nvGrpSpPr>
        <p:grpSpPr bwMode="gray">
          <a:xfrm>
            <a:off x="-3443" y="-27163"/>
            <a:ext cx="4853096" cy="6793723"/>
            <a:chOff x="7741658" y="0"/>
            <a:chExt cx="4839033" cy="6774037"/>
          </a:xfrm>
        </p:grpSpPr>
        <p:sp>
          <p:nvSpPr>
            <p:cNvPr id="538" name="TextBox 537">
              <a:extLst>
                <a:ext uri="{FF2B5EF4-FFF2-40B4-BE49-F238E27FC236}">
                  <a16:creationId xmlns:a16="http://schemas.microsoft.com/office/drawing/2014/main" id="{56E6A3C1-2684-4951-9DAF-A6F54824FF3C}"/>
                </a:ext>
              </a:extLst>
            </p:cNvPr>
            <p:cNvSpPr txBox="1"/>
            <p:nvPr/>
          </p:nvSpPr>
          <p:spPr bwMode="gray">
            <a:xfrm>
              <a:off x="11490941" y="6388099"/>
              <a:ext cx="437990" cy="3651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fld id="{7A51DB15-7364-4F0B-A3A0-1309F8830053}" type="slidenum">
                <a:rPr lang="en-US" sz="800" smtClean="0">
                  <a:latin typeface="+mj-lt"/>
                </a:rPr>
                <a:pPr algn="r">
                  <a:lnSpc>
                    <a:spcPct val="90000"/>
                  </a:lnSpc>
                </a:pPr>
                <a:t>‹#›</a:t>
              </a:fld>
              <a:endParaRPr lang="en-US">
                <a:latin typeface="+mj-lt"/>
              </a:endParaRPr>
            </a:p>
          </p:txBody>
        </p:sp>
        <p:sp>
          <p:nvSpPr>
            <p:cNvPr id="552" name="Rectangle 551">
              <a:extLst>
                <a:ext uri="{FF2B5EF4-FFF2-40B4-BE49-F238E27FC236}">
                  <a16:creationId xmlns:a16="http://schemas.microsoft.com/office/drawing/2014/main" id="{6733CA49-70E7-45DC-95C4-D2B51A69DBFA}"/>
                </a:ext>
              </a:extLst>
            </p:cNvPr>
            <p:cNvSpPr/>
            <p:nvPr userDrawn="1"/>
          </p:nvSpPr>
          <p:spPr bwMode="gray">
            <a:xfrm>
              <a:off x="7741658" y="1"/>
              <a:ext cx="4835590" cy="6774036"/>
            </a:xfrm>
            <a:prstGeom prst="rect">
              <a:avLst/>
            </a:prstGeom>
            <a:solidFill>
              <a:srgbClr val="C6C6C8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564" name="Right Triangle 563">
              <a:extLst>
                <a:ext uri="{FF2B5EF4-FFF2-40B4-BE49-F238E27FC236}">
                  <a16:creationId xmlns:a16="http://schemas.microsoft.com/office/drawing/2014/main" id="{8E43B665-8807-489B-8F6A-6922F4DED471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76" name="Right Triangle 575">
              <a:extLst>
                <a:ext uri="{FF2B5EF4-FFF2-40B4-BE49-F238E27FC236}">
                  <a16:creationId xmlns:a16="http://schemas.microsoft.com/office/drawing/2014/main" id="{1ADAF945-83BF-4BD7-8649-2AE354DF9A34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89" name="Right Triangle 588">
              <a:extLst>
                <a:ext uri="{FF2B5EF4-FFF2-40B4-BE49-F238E27FC236}">
                  <a16:creationId xmlns:a16="http://schemas.microsoft.com/office/drawing/2014/main" id="{23917272-3942-4C8B-AB7B-FD6B718E5F32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01" name="Right Triangle 600">
              <a:extLst>
                <a:ext uri="{FF2B5EF4-FFF2-40B4-BE49-F238E27FC236}">
                  <a16:creationId xmlns:a16="http://schemas.microsoft.com/office/drawing/2014/main" id="{CC39CDF1-4715-4B96-B9B0-3B74A3E8F9E0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14" name="Right Triangle 613">
              <a:extLst>
                <a:ext uri="{FF2B5EF4-FFF2-40B4-BE49-F238E27FC236}">
                  <a16:creationId xmlns:a16="http://schemas.microsoft.com/office/drawing/2014/main" id="{15794128-E1B0-4812-965B-D6DDCC659FFA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23" name="Right Triangle 622">
              <a:extLst>
                <a:ext uri="{FF2B5EF4-FFF2-40B4-BE49-F238E27FC236}">
                  <a16:creationId xmlns:a16="http://schemas.microsoft.com/office/drawing/2014/main" id="{C833C83D-33DD-44E8-A825-842E30519072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36" name="Right Triangle 635">
              <a:extLst>
                <a:ext uri="{FF2B5EF4-FFF2-40B4-BE49-F238E27FC236}">
                  <a16:creationId xmlns:a16="http://schemas.microsoft.com/office/drawing/2014/main" id="{7469EA5F-C5E4-4A65-9723-B5DB01E466E6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37" name="Right Triangle 636">
              <a:extLst>
                <a:ext uri="{FF2B5EF4-FFF2-40B4-BE49-F238E27FC236}">
                  <a16:creationId xmlns:a16="http://schemas.microsoft.com/office/drawing/2014/main" id="{84056FFF-F7D6-401F-B287-34F379343EC7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51" name="Right Triangle 650">
              <a:extLst>
                <a:ext uri="{FF2B5EF4-FFF2-40B4-BE49-F238E27FC236}">
                  <a16:creationId xmlns:a16="http://schemas.microsoft.com/office/drawing/2014/main" id="{DE7FCE93-6C38-4B5C-9BA7-1DBBCFB7070E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63" name="Right Triangle 662">
              <a:extLst>
                <a:ext uri="{FF2B5EF4-FFF2-40B4-BE49-F238E27FC236}">
                  <a16:creationId xmlns:a16="http://schemas.microsoft.com/office/drawing/2014/main" id="{CC9725E5-2554-4231-9B46-EBFA27986AFD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75" name="Right Triangle 674">
              <a:extLst>
                <a:ext uri="{FF2B5EF4-FFF2-40B4-BE49-F238E27FC236}">
                  <a16:creationId xmlns:a16="http://schemas.microsoft.com/office/drawing/2014/main" id="{4C77F57B-0DDD-4459-81E1-4AD9C0329854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88" name="Right Triangle 687">
              <a:extLst>
                <a:ext uri="{FF2B5EF4-FFF2-40B4-BE49-F238E27FC236}">
                  <a16:creationId xmlns:a16="http://schemas.microsoft.com/office/drawing/2014/main" id="{86CF6C92-029A-462F-9C85-DCF82427795B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00" name="Right Triangle 699">
              <a:extLst>
                <a:ext uri="{FF2B5EF4-FFF2-40B4-BE49-F238E27FC236}">
                  <a16:creationId xmlns:a16="http://schemas.microsoft.com/office/drawing/2014/main" id="{3D767A94-5771-4DD8-90BC-79CE8A72C61F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13" name="Right Triangle 712">
              <a:extLst>
                <a:ext uri="{FF2B5EF4-FFF2-40B4-BE49-F238E27FC236}">
                  <a16:creationId xmlns:a16="http://schemas.microsoft.com/office/drawing/2014/main" id="{9C450089-4393-4E01-B03E-923ADFC7DB06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22" name="Right Triangle 721">
              <a:extLst>
                <a:ext uri="{FF2B5EF4-FFF2-40B4-BE49-F238E27FC236}">
                  <a16:creationId xmlns:a16="http://schemas.microsoft.com/office/drawing/2014/main" id="{C2F9DFFF-F0C5-4FFD-8433-7B0CA0F8FA84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35" name="Right Triangle 734">
              <a:extLst>
                <a:ext uri="{FF2B5EF4-FFF2-40B4-BE49-F238E27FC236}">
                  <a16:creationId xmlns:a16="http://schemas.microsoft.com/office/drawing/2014/main" id="{B1FDA982-2DCE-4824-8098-8FC4A533C106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36" name="Right Triangle 735">
              <a:extLst>
                <a:ext uri="{FF2B5EF4-FFF2-40B4-BE49-F238E27FC236}">
                  <a16:creationId xmlns:a16="http://schemas.microsoft.com/office/drawing/2014/main" id="{4D97E87E-CAC1-41D8-B5CD-3A938AF59576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50" name="Right Triangle 749">
              <a:extLst>
                <a:ext uri="{FF2B5EF4-FFF2-40B4-BE49-F238E27FC236}">
                  <a16:creationId xmlns:a16="http://schemas.microsoft.com/office/drawing/2014/main" id="{5D7A3A12-6DC8-4577-BC67-55A515CE6F0B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62" name="Right Triangle 761">
              <a:extLst>
                <a:ext uri="{FF2B5EF4-FFF2-40B4-BE49-F238E27FC236}">
                  <a16:creationId xmlns:a16="http://schemas.microsoft.com/office/drawing/2014/main" id="{486E58FC-0CE6-400F-AF29-13F51B79D82F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74" name="Right Triangle 773">
              <a:extLst>
                <a:ext uri="{FF2B5EF4-FFF2-40B4-BE49-F238E27FC236}">
                  <a16:creationId xmlns:a16="http://schemas.microsoft.com/office/drawing/2014/main" id="{5A02261E-A733-4433-806F-FA79D56835DB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87" name="Right Triangle 786">
              <a:extLst>
                <a:ext uri="{FF2B5EF4-FFF2-40B4-BE49-F238E27FC236}">
                  <a16:creationId xmlns:a16="http://schemas.microsoft.com/office/drawing/2014/main" id="{56BD73FE-2BCD-4B4E-9F4C-1C84D45A821D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99" name="Right Triangle 798">
              <a:extLst>
                <a:ext uri="{FF2B5EF4-FFF2-40B4-BE49-F238E27FC236}">
                  <a16:creationId xmlns:a16="http://schemas.microsoft.com/office/drawing/2014/main" id="{F1F85BC1-85A5-4DB5-A273-D3D4086BBA3B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12" name="Right Triangle 811">
              <a:extLst>
                <a:ext uri="{FF2B5EF4-FFF2-40B4-BE49-F238E27FC236}">
                  <a16:creationId xmlns:a16="http://schemas.microsoft.com/office/drawing/2014/main" id="{D9933762-B98F-4131-B649-F529A861786F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34" name="Right Triangle 833">
              <a:extLst>
                <a:ext uri="{FF2B5EF4-FFF2-40B4-BE49-F238E27FC236}">
                  <a16:creationId xmlns:a16="http://schemas.microsoft.com/office/drawing/2014/main" id="{129E2BD4-030B-4BC7-B01A-723B9D331FD1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35" name="Right Triangle 834">
              <a:extLst>
                <a:ext uri="{FF2B5EF4-FFF2-40B4-BE49-F238E27FC236}">
                  <a16:creationId xmlns:a16="http://schemas.microsoft.com/office/drawing/2014/main" id="{343E658E-CCA0-416B-B85D-1ECA360DFED0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1" name="Right Triangle 860">
              <a:extLst>
                <a:ext uri="{FF2B5EF4-FFF2-40B4-BE49-F238E27FC236}">
                  <a16:creationId xmlns:a16="http://schemas.microsoft.com/office/drawing/2014/main" id="{4C58AEB9-A7E5-47F8-8728-BF57EA889636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2" name="Right Triangle 861">
              <a:extLst>
                <a:ext uri="{FF2B5EF4-FFF2-40B4-BE49-F238E27FC236}">
                  <a16:creationId xmlns:a16="http://schemas.microsoft.com/office/drawing/2014/main" id="{DE4B37D4-6C84-46B5-9A65-95DC4ED3C3A2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4" name="Right Triangle 863">
              <a:extLst>
                <a:ext uri="{FF2B5EF4-FFF2-40B4-BE49-F238E27FC236}">
                  <a16:creationId xmlns:a16="http://schemas.microsoft.com/office/drawing/2014/main" id="{74E3A82A-F2CD-481F-A235-C5BC0B30502C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5" name="Right Triangle 864">
              <a:extLst>
                <a:ext uri="{FF2B5EF4-FFF2-40B4-BE49-F238E27FC236}">
                  <a16:creationId xmlns:a16="http://schemas.microsoft.com/office/drawing/2014/main" id="{B6B44139-B951-4E98-85B4-F44B0C95CAFE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6" name="Right Triangle 865">
              <a:extLst>
                <a:ext uri="{FF2B5EF4-FFF2-40B4-BE49-F238E27FC236}">
                  <a16:creationId xmlns:a16="http://schemas.microsoft.com/office/drawing/2014/main" id="{46A0E742-0584-43DD-9EDD-F7DDD35872C2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7" name="Right Triangle 866">
              <a:extLst>
                <a:ext uri="{FF2B5EF4-FFF2-40B4-BE49-F238E27FC236}">
                  <a16:creationId xmlns:a16="http://schemas.microsoft.com/office/drawing/2014/main" id="{D9F15669-4B52-44FC-B79C-CCD6BBC174E0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8" name="Right Triangle 867">
              <a:extLst>
                <a:ext uri="{FF2B5EF4-FFF2-40B4-BE49-F238E27FC236}">
                  <a16:creationId xmlns:a16="http://schemas.microsoft.com/office/drawing/2014/main" id="{488E0829-5F98-4E99-BABD-5EC33F17366A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9" name="Right Triangle 868">
              <a:extLst>
                <a:ext uri="{FF2B5EF4-FFF2-40B4-BE49-F238E27FC236}">
                  <a16:creationId xmlns:a16="http://schemas.microsoft.com/office/drawing/2014/main" id="{3C1E2CFF-5714-467A-A9C8-6A945EDD32DD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0" name="Right Triangle 869">
              <a:extLst>
                <a:ext uri="{FF2B5EF4-FFF2-40B4-BE49-F238E27FC236}">
                  <a16:creationId xmlns:a16="http://schemas.microsoft.com/office/drawing/2014/main" id="{8C89C430-E1B0-4D99-B3D6-465673368D1B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1" name="Right Triangle 870">
              <a:extLst>
                <a:ext uri="{FF2B5EF4-FFF2-40B4-BE49-F238E27FC236}">
                  <a16:creationId xmlns:a16="http://schemas.microsoft.com/office/drawing/2014/main" id="{7C1CF9A6-E91E-4D7C-B384-CE4B1D8F5742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3" name="Right Triangle 872">
              <a:extLst>
                <a:ext uri="{FF2B5EF4-FFF2-40B4-BE49-F238E27FC236}">
                  <a16:creationId xmlns:a16="http://schemas.microsoft.com/office/drawing/2014/main" id="{068F91EC-4665-423C-8167-AD57B9F41A87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4" name="Right Triangle 873">
              <a:extLst>
                <a:ext uri="{FF2B5EF4-FFF2-40B4-BE49-F238E27FC236}">
                  <a16:creationId xmlns:a16="http://schemas.microsoft.com/office/drawing/2014/main" id="{C95D7B2D-B645-4D9F-B933-622E892964BA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5" name="Right Triangle 874">
              <a:extLst>
                <a:ext uri="{FF2B5EF4-FFF2-40B4-BE49-F238E27FC236}">
                  <a16:creationId xmlns:a16="http://schemas.microsoft.com/office/drawing/2014/main" id="{45522A93-8C3B-4BF4-8183-C206389D74B8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6" name="Right Triangle 875">
              <a:extLst>
                <a:ext uri="{FF2B5EF4-FFF2-40B4-BE49-F238E27FC236}">
                  <a16:creationId xmlns:a16="http://schemas.microsoft.com/office/drawing/2014/main" id="{BF73F479-DC96-4477-BF47-75820FDDE1FF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7" name="Right Triangle 876">
              <a:extLst>
                <a:ext uri="{FF2B5EF4-FFF2-40B4-BE49-F238E27FC236}">
                  <a16:creationId xmlns:a16="http://schemas.microsoft.com/office/drawing/2014/main" id="{67FA05C8-89FA-4554-82DE-325D1A828273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8" name="Right Triangle 877">
              <a:extLst>
                <a:ext uri="{FF2B5EF4-FFF2-40B4-BE49-F238E27FC236}">
                  <a16:creationId xmlns:a16="http://schemas.microsoft.com/office/drawing/2014/main" id="{6808AAD1-C3CC-4F2A-BFCE-96A7139D8F2C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9" name="Right Triangle 878">
              <a:extLst>
                <a:ext uri="{FF2B5EF4-FFF2-40B4-BE49-F238E27FC236}">
                  <a16:creationId xmlns:a16="http://schemas.microsoft.com/office/drawing/2014/main" id="{CB86DAB8-68F3-4510-81F0-F21F33E27E36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0" name="Right Triangle 879">
              <a:extLst>
                <a:ext uri="{FF2B5EF4-FFF2-40B4-BE49-F238E27FC236}">
                  <a16:creationId xmlns:a16="http://schemas.microsoft.com/office/drawing/2014/main" id="{E091B80E-6271-409B-A1D4-0F5A40F4AC0F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1" name="Right Triangle 880">
              <a:extLst>
                <a:ext uri="{FF2B5EF4-FFF2-40B4-BE49-F238E27FC236}">
                  <a16:creationId xmlns:a16="http://schemas.microsoft.com/office/drawing/2014/main" id="{E290BD88-F609-4A61-A1F8-985447E1923D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2" name="Right Triangle 881">
              <a:extLst>
                <a:ext uri="{FF2B5EF4-FFF2-40B4-BE49-F238E27FC236}">
                  <a16:creationId xmlns:a16="http://schemas.microsoft.com/office/drawing/2014/main" id="{29822025-B1D8-406D-BC93-6FA0E0111B11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3" name="Right Triangle 882">
              <a:extLst>
                <a:ext uri="{FF2B5EF4-FFF2-40B4-BE49-F238E27FC236}">
                  <a16:creationId xmlns:a16="http://schemas.microsoft.com/office/drawing/2014/main" id="{0BC81A6D-1054-4022-A365-A5263BA24525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4" name="Right Triangle 883">
              <a:extLst>
                <a:ext uri="{FF2B5EF4-FFF2-40B4-BE49-F238E27FC236}">
                  <a16:creationId xmlns:a16="http://schemas.microsoft.com/office/drawing/2014/main" id="{6B2A94C9-1ECC-4BB3-BA1E-87643A58442E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5" name="Right Triangle 884">
              <a:extLst>
                <a:ext uri="{FF2B5EF4-FFF2-40B4-BE49-F238E27FC236}">
                  <a16:creationId xmlns:a16="http://schemas.microsoft.com/office/drawing/2014/main" id="{55BD7130-5C31-4F06-B9A3-2E8EB3E817F2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6" name="Right Triangle 885">
              <a:extLst>
                <a:ext uri="{FF2B5EF4-FFF2-40B4-BE49-F238E27FC236}">
                  <a16:creationId xmlns:a16="http://schemas.microsoft.com/office/drawing/2014/main" id="{AE516B01-2353-4C43-BE64-FF39CD281A3B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7" name="Right Triangle 886">
              <a:extLst>
                <a:ext uri="{FF2B5EF4-FFF2-40B4-BE49-F238E27FC236}">
                  <a16:creationId xmlns:a16="http://schemas.microsoft.com/office/drawing/2014/main" id="{C614D047-0EAA-42B6-9BAA-EEC7BF05580D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8" name="Right Triangle 887">
              <a:extLst>
                <a:ext uri="{FF2B5EF4-FFF2-40B4-BE49-F238E27FC236}">
                  <a16:creationId xmlns:a16="http://schemas.microsoft.com/office/drawing/2014/main" id="{86D65FF7-F403-4049-9C8D-3E2EE87888DC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9" name="Right Triangle 888">
              <a:extLst>
                <a:ext uri="{FF2B5EF4-FFF2-40B4-BE49-F238E27FC236}">
                  <a16:creationId xmlns:a16="http://schemas.microsoft.com/office/drawing/2014/main" id="{77760CDE-8725-47B3-ABB5-19CE25C67035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0" name="Right Triangle 889">
              <a:extLst>
                <a:ext uri="{FF2B5EF4-FFF2-40B4-BE49-F238E27FC236}">
                  <a16:creationId xmlns:a16="http://schemas.microsoft.com/office/drawing/2014/main" id="{9CF98F79-B290-45A8-8592-2DAFBB27BAC3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1" name="Right Triangle 890">
              <a:extLst>
                <a:ext uri="{FF2B5EF4-FFF2-40B4-BE49-F238E27FC236}">
                  <a16:creationId xmlns:a16="http://schemas.microsoft.com/office/drawing/2014/main" id="{C5A7CCE6-5F35-4CD5-BA9F-86D4516A901E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2" name="Right Triangle 891">
              <a:extLst>
                <a:ext uri="{FF2B5EF4-FFF2-40B4-BE49-F238E27FC236}">
                  <a16:creationId xmlns:a16="http://schemas.microsoft.com/office/drawing/2014/main" id="{FFD224FE-E532-46E5-83AA-BA83E952CC38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3" name="Right Triangle 892">
              <a:extLst>
                <a:ext uri="{FF2B5EF4-FFF2-40B4-BE49-F238E27FC236}">
                  <a16:creationId xmlns:a16="http://schemas.microsoft.com/office/drawing/2014/main" id="{06879B46-7A07-4F37-A3BB-196049244077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4" name="Right Triangle 893">
              <a:extLst>
                <a:ext uri="{FF2B5EF4-FFF2-40B4-BE49-F238E27FC236}">
                  <a16:creationId xmlns:a16="http://schemas.microsoft.com/office/drawing/2014/main" id="{CA13223A-4675-410F-BAE6-08DCEE5C8403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5" name="Right Triangle 894">
              <a:extLst>
                <a:ext uri="{FF2B5EF4-FFF2-40B4-BE49-F238E27FC236}">
                  <a16:creationId xmlns:a16="http://schemas.microsoft.com/office/drawing/2014/main" id="{24DED9E6-8ACF-470B-A6D1-E69A595B8E49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6" name="Right Triangle 895">
              <a:extLst>
                <a:ext uri="{FF2B5EF4-FFF2-40B4-BE49-F238E27FC236}">
                  <a16:creationId xmlns:a16="http://schemas.microsoft.com/office/drawing/2014/main" id="{613BEF53-211F-443A-A684-330C6E0550F8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7" name="Right Triangle 896">
              <a:extLst>
                <a:ext uri="{FF2B5EF4-FFF2-40B4-BE49-F238E27FC236}">
                  <a16:creationId xmlns:a16="http://schemas.microsoft.com/office/drawing/2014/main" id="{9AB441EF-6D14-464D-B671-4198D86C6068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8" name="Right Triangle 897">
              <a:extLst>
                <a:ext uri="{FF2B5EF4-FFF2-40B4-BE49-F238E27FC236}">
                  <a16:creationId xmlns:a16="http://schemas.microsoft.com/office/drawing/2014/main" id="{6A6ED8C4-E72F-42BA-A8BA-01FA31A1512C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9" name="Right Triangle 898">
              <a:extLst>
                <a:ext uri="{FF2B5EF4-FFF2-40B4-BE49-F238E27FC236}">
                  <a16:creationId xmlns:a16="http://schemas.microsoft.com/office/drawing/2014/main" id="{81C07A5A-A1B6-40E0-932A-55B148D8D82E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0" name="Right Triangle 899">
              <a:extLst>
                <a:ext uri="{FF2B5EF4-FFF2-40B4-BE49-F238E27FC236}">
                  <a16:creationId xmlns:a16="http://schemas.microsoft.com/office/drawing/2014/main" id="{D1520DF9-546C-48DF-BA1C-CD5CFABFF273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1" name="Right Triangle 900">
              <a:extLst>
                <a:ext uri="{FF2B5EF4-FFF2-40B4-BE49-F238E27FC236}">
                  <a16:creationId xmlns:a16="http://schemas.microsoft.com/office/drawing/2014/main" id="{0A35FA5A-22D3-4C28-9CCA-B9F48A692ABF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2" name="Right Triangle 901">
              <a:extLst>
                <a:ext uri="{FF2B5EF4-FFF2-40B4-BE49-F238E27FC236}">
                  <a16:creationId xmlns:a16="http://schemas.microsoft.com/office/drawing/2014/main" id="{274A35CB-3FAC-479B-A3A7-A457AE7798F6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3" name="Right Triangle 902">
              <a:extLst>
                <a:ext uri="{FF2B5EF4-FFF2-40B4-BE49-F238E27FC236}">
                  <a16:creationId xmlns:a16="http://schemas.microsoft.com/office/drawing/2014/main" id="{7D5E6185-446C-4472-B15C-D81E0A31ED3B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4" name="Right Triangle 903">
              <a:extLst>
                <a:ext uri="{FF2B5EF4-FFF2-40B4-BE49-F238E27FC236}">
                  <a16:creationId xmlns:a16="http://schemas.microsoft.com/office/drawing/2014/main" id="{2B4136F9-2134-44C0-BF32-C2E0115DB647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5" name="Right Triangle 904">
              <a:extLst>
                <a:ext uri="{FF2B5EF4-FFF2-40B4-BE49-F238E27FC236}">
                  <a16:creationId xmlns:a16="http://schemas.microsoft.com/office/drawing/2014/main" id="{05C59E53-31AA-4B0C-AED9-FA3CE036063D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6" name="Right Triangle 905">
              <a:extLst>
                <a:ext uri="{FF2B5EF4-FFF2-40B4-BE49-F238E27FC236}">
                  <a16:creationId xmlns:a16="http://schemas.microsoft.com/office/drawing/2014/main" id="{B8AEA697-89A1-4166-AD92-0289E2BE7E22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7" name="Right Triangle 906">
              <a:extLst>
                <a:ext uri="{FF2B5EF4-FFF2-40B4-BE49-F238E27FC236}">
                  <a16:creationId xmlns:a16="http://schemas.microsoft.com/office/drawing/2014/main" id="{11479DB1-E984-4E84-90E4-21D91061D2AB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8" name="Right Triangle 907">
              <a:extLst>
                <a:ext uri="{FF2B5EF4-FFF2-40B4-BE49-F238E27FC236}">
                  <a16:creationId xmlns:a16="http://schemas.microsoft.com/office/drawing/2014/main" id="{06C8B5D1-DA5A-4174-A618-A070B8D2A27C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9" name="Right Triangle 908">
              <a:extLst>
                <a:ext uri="{FF2B5EF4-FFF2-40B4-BE49-F238E27FC236}">
                  <a16:creationId xmlns:a16="http://schemas.microsoft.com/office/drawing/2014/main" id="{440BBF95-4E4A-4168-B6FC-262C0C2915E0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0" name="Right Triangle 909">
              <a:extLst>
                <a:ext uri="{FF2B5EF4-FFF2-40B4-BE49-F238E27FC236}">
                  <a16:creationId xmlns:a16="http://schemas.microsoft.com/office/drawing/2014/main" id="{1101E7C8-FF11-4FF1-BD7F-A8FAC5704196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1" name="Right Triangle 910">
              <a:extLst>
                <a:ext uri="{FF2B5EF4-FFF2-40B4-BE49-F238E27FC236}">
                  <a16:creationId xmlns:a16="http://schemas.microsoft.com/office/drawing/2014/main" id="{CAA96AD4-2E6E-4A94-AD25-2328F56B31F9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2" name="Right Triangle 911">
              <a:extLst>
                <a:ext uri="{FF2B5EF4-FFF2-40B4-BE49-F238E27FC236}">
                  <a16:creationId xmlns:a16="http://schemas.microsoft.com/office/drawing/2014/main" id="{845B3953-9FBC-44E0-99E5-1AB7944A35F5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3" name="Right Triangle 912">
              <a:extLst>
                <a:ext uri="{FF2B5EF4-FFF2-40B4-BE49-F238E27FC236}">
                  <a16:creationId xmlns:a16="http://schemas.microsoft.com/office/drawing/2014/main" id="{3C28ECB1-EB8C-43B6-AB01-FDC3140CAD57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4" name="Right Triangle 913">
              <a:extLst>
                <a:ext uri="{FF2B5EF4-FFF2-40B4-BE49-F238E27FC236}">
                  <a16:creationId xmlns:a16="http://schemas.microsoft.com/office/drawing/2014/main" id="{9C9E657B-5B18-48DC-B9BB-185A09305CCF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5" name="Right Triangle 914">
              <a:extLst>
                <a:ext uri="{FF2B5EF4-FFF2-40B4-BE49-F238E27FC236}">
                  <a16:creationId xmlns:a16="http://schemas.microsoft.com/office/drawing/2014/main" id="{2BB2A6D2-CD16-4C74-B568-7CF3D491BA12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6" name="Right Triangle 915">
              <a:extLst>
                <a:ext uri="{FF2B5EF4-FFF2-40B4-BE49-F238E27FC236}">
                  <a16:creationId xmlns:a16="http://schemas.microsoft.com/office/drawing/2014/main" id="{52400F0F-FDDC-4D0F-848A-077F53482BAC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7" name="Right Triangle 916">
              <a:extLst>
                <a:ext uri="{FF2B5EF4-FFF2-40B4-BE49-F238E27FC236}">
                  <a16:creationId xmlns:a16="http://schemas.microsoft.com/office/drawing/2014/main" id="{EC0C20FB-9A1B-44DD-98C7-74310E48842F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8" name="Right Triangle 917">
              <a:extLst>
                <a:ext uri="{FF2B5EF4-FFF2-40B4-BE49-F238E27FC236}">
                  <a16:creationId xmlns:a16="http://schemas.microsoft.com/office/drawing/2014/main" id="{F4A6469D-4D3B-4773-B340-36F043E4302A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9" name="Right Triangle 918">
              <a:extLst>
                <a:ext uri="{FF2B5EF4-FFF2-40B4-BE49-F238E27FC236}">
                  <a16:creationId xmlns:a16="http://schemas.microsoft.com/office/drawing/2014/main" id="{F74DC442-4DD4-44D9-AD51-9EF7E8587C4C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0" name="Right Triangle 919">
              <a:extLst>
                <a:ext uri="{FF2B5EF4-FFF2-40B4-BE49-F238E27FC236}">
                  <a16:creationId xmlns:a16="http://schemas.microsoft.com/office/drawing/2014/main" id="{A6DDD7C3-503C-4BFD-AEED-20DDA89947BA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1" name="Right Triangle 920">
              <a:extLst>
                <a:ext uri="{FF2B5EF4-FFF2-40B4-BE49-F238E27FC236}">
                  <a16:creationId xmlns:a16="http://schemas.microsoft.com/office/drawing/2014/main" id="{EEBB37E6-5838-4AF5-BEA2-D656C3D395C0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2" name="Right Triangle 921">
              <a:extLst>
                <a:ext uri="{FF2B5EF4-FFF2-40B4-BE49-F238E27FC236}">
                  <a16:creationId xmlns:a16="http://schemas.microsoft.com/office/drawing/2014/main" id="{8B410E72-3A92-4C6C-B3FA-2ACCB40B880C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3" name="Right Triangle 922">
              <a:extLst>
                <a:ext uri="{FF2B5EF4-FFF2-40B4-BE49-F238E27FC236}">
                  <a16:creationId xmlns:a16="http://schemas.microsoft.com/office/drawing/2014/main" id="{42532CBA-0E6B-4389-BCEB-D69648647C72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4" name="Right Triangle 923">
              <a:extLst>
                <a:ext uri="{FF2B5EF4-FFF2-40B4-BE49-F238E27FC236}">
                  <a16:creationId xmlns:a16="http://schemas.microsoft.com/office/drawing/2014/main" id="{2CD20A8A-5045-4927-A570-A162FB82B5C5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5" name="Right Triangle 924">
              <a:extLst>
                <a:ext uri="{FF2B5EF4-FFF2-40B4-BE49-F238E27FC236}">
                  <a16:creationId xmlns:a16="http://schemas.microsoft.com/office/drawing/2014/main" id="{7D816422-7143-46BA-8F62-98E482E23BE7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6" name="Right Triangle 925">
              <a:extLst>
                <a:ext uri="{FF2B5EF4-FFF2-40B4-BE49-F238E27FC236}">
                  <a16:creationId xmlns:a16="http://schemas.microsoft.com/office/drawing/2014/main" id="{7044EB79-BB10-40CE-ADA1-B2F85F7DACC5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7" name="Right Triangle 926">
              <a:extLst>
                <a:ext uri="{FF2B5EF4-FFF2-40B4-BE49-F238E27FC236}">
                  <a16:creationId xmlns:a16="http://schemas.microsoft.com/office/drawing/2014/main" id="{970341FA-6B77-4D46-8E20-7216C3354A49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9" name="Right Triangle 928">
              <a:extLst>
                <a:ext uri="{FF2B5EF4-FFF2-40B4-BE49-F238E27FC236}">
                  <a16:creationId xmlns:a16="http://schemas.microsoft.com/office/drawing/2014/main" id="{2F1F9358-1CE3-4721-99E4-5FC6BBC35C10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0" name="Right Triangle 929">
              <a:extLst>
                <a:ext uri="{FF2B5EF4-FFF2-40B4-BE49-F238E27FC236}">
                  <a16:creationId xmlns:a16="http://schemas.microsoft.com/office/drawing/2014/main" id="{61A1F995-5B6E-477D-BB2C-20FC36B8BBA0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1" name="Right Triangle 930">
              <a:extLst>
                <a:ext uri="{FF2B5EF4-FFF2-40B4-BE49-F238E27FC236}">
                  <a16:creationId xmlns:a16="http://schemas.microsoft.com/office/drawing/2014/main" id="{CC0F21AF-0C92-4484-A6D1-D71CD269EABF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2" name="Right Triangle 931">
              <a:extLst>
                <a:ext uri="{FF2B5EF4-FFF2-40B4-BE49-F238E27FC236}">
                  <a16:creationId xmlns:a16="http://schemas.microsoft.com/office/drawing/2014/main" id="{115B40E0-DF64-427C-BD03-E89F069BDBD9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3" name="Right Triangle 932">
              <a:extLst>
                <a:ext uri="{FF2B5EF4-FFF2-40B4-BE49-F238E27FC236}">
                  <a16:creationId xmlns:a16="http://schemas.microsoft.com/office/drawing/2014/main" id="{F23DE277-C099-48E5-95D6-7C8F413C6640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4" name="Right Triangle 933">
              <a:extLst>
                <a:ext uri="{FF2B5EF4-FFF2-40B4-BE49-F238E27FC236}">
                  <a16:creationId xmlns:a16="http://schemas.microsoft.com/office/drawing/2014/main" id="{D2A5CC4F-8BA5-4B27-9FBE-894B9F76BDC5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5" name="Right Triangle 934">
              <a:extLst>
                <a:ext uri="{FF2B5EF4-FFF2-40B4-BE49-F238E27FC236}">
                  <a16:creationId xmlns:a16="http://schemas.microsoft.com/office/drawing/2014/main" id="{640D5316-ADFF-41BF-8409-55D9EE93D1A8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6" name="Right Triangle 935">
              <a:extLst>
                <a:ext uri="{FF2B5EF4-FFF2-40B4-BE49-F238E27FC236}">
                  <a16:creationId xmlns:a16="http://schemas.microsoft.com/office/drawing/2014/main" id="{99F591C9-7523-4E5B-8692-0A8AB9B02396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7" name="Right Triangle 936">
              <a:extLst>
                <a:ext uri="{FF2B5EF4-FFF2-40B4-BE49-F238E27FC236}">
                  <a16:creationId xmlns:a16="http://schemas.microsoft.com/office/drawing/2014/main" id="{FC8F9097-3B21-433D-9B01-2362B0A22C76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8" name="Right Triangle 937">
              <a:extLst>
                <a:ext uri="{FF2B5EF4-FFF2-40B4-BE49-F238E27FC236}">
                  <a16:creationId xmlns:a16="http://schemas.microsoft.com/office/drawing/2014/main" id="{D89AA906-C864-428C-99CB-B67C312CC48A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9" name="Right Triangle 938">
              <a:extLst>
                <a:ext uri="{FF2B5EF4-FFF2-40B4-BE49-F238E27FC236}">
                  <a16:creationId xmlns:a16="http://schemas.microsoft.com/office/drawing/2014/main" id="{73C30EAD-1C94-48BD-97F8-8656A69AE149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0" name="Right Triangle 939">
              <a:extLst>
                <a:ext uri="{FF2B5EF4-FFF2-40B4-BE49-F238E27FC236}">
                  <a16:creationId xmlns:a16="http://schemas.microsoft.com/office/drawing/2014/main" id="{2B9124A0-1B7E-4E3B-96C7-9BF86C1AC80B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1" name="Right Triangle 940">
              <a:extLst>
                <a:ext uri="{FF2B5EF4-FFF2-40B4-BE49-F238E27FC236}">
                  <a16:creationId xmlns:a16="http://schemas.microsoft.com/office/drawing/2014/main" id="{FE91CCE2-0FFF-45C5-A1B2-7FD732A16D70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2" name="Right Triangle 941">
              <a:extLst>
                <a:ext uri="{FF2B5EF4-FFF2-40B4-BE49-F238E27FC236}">
                  <a16:creationId xmlns:a16="http://schemas.microsoft.com/office/drawing/2014/main" id="{8B0C61B6-319F-4B31-B053-C60565C3EBB8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3" name="Right Triangle 942">
              <a:extLst>
                <a:ext uri="{FF2B5EF4-FFF2-40B4-BE49-F238E27FC236}">
                  <a16:creationId xmlns:a16="http://schemas.microsoft.com/office/drawing/2014/main" id="{2903C02E-E935-448A-A380-C5E3684298DB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4" name="Right Triangle 943">
              <a:extLst>
                <a:ext uri="{FF2B5EF4-FFF2-40B4-BE49-F238E27FC236}">
                  <a16:creationId xmlns:a16="http://schemas.microsoft.com/office/drawing/2014/main" id="{05CC02E5-5ECC-4FC4-A69C-0131987B9DE2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5" name="Right Triangle 944">
              <a:extLst>
                <a:ext uri="{FF2B5EF4-FFF2-40B4-BE49-F238E27FC236}">
                  <a16:creationId xmlns:a16="http://schemas.microsoft.com/office/drawing/2014/main" id="{D139E7D1-CEFC-4004-9ECE-F9580C271103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6" name="Right Triangle 945">
              <a:extLst>
                <a:ext uri="{FF2B5EF4-FFF2-40B4-BE49-F238E27FC236}">
                  <a16:creationId xmlns:a16="http://schemas.microsoft.com/office/drawing/2014/main" id="{820F7315-46DB-40D2-BECF-37BD46C0A2E4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7" name="Right Triangle 946">
              <a:extLst>
                <a:ext uri="{FF2B5EF4-FFF2-40B4-BE49-F238E27FC236}">
                  <a16:creationId xmlns:a16="http://schemas.microsoft.com/office/drawing/2014/main" id="{B63E5323-8649-4A3B-8572-F66D7355A41C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8" name="Right Triangle 947">
              <a:extLst>
                <a:ext uri="{FF2B5EF4-FFF2-40B4-BE49-F238E27FC236}">
                  <a16:creationId xmlns:a16="http://schemas.microsoft.com/office/drawing/2014/main" id="{04AC1FCF-5837-418E-BEA1-13BFC5E93E90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9" name="Right Triangle 948">
              <a:extLst>
                <a:ext uri="{FF2B5EF4-FFF2-40B4-BE49-F238E27FC236}">
                  <a16:creationId xmlns:a16="http://schemas.microsoft.com/office/drawing/2014/main" id="{041D6D05-0BA7-46A7-BC0B-99590DA569F1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0" name="Right Triangle 949">
              <a:extLst>
                <a:ext uri="{FF2B5EF4-FFF2-40B4-BE49-F238E27FC236}">
                  <a16:creationId xmlns:a16="http://schemas.microsoft.com/office/drawing/2014/main" id="{BF8BEC91-349C-4D67-B73B-F301B792BD9B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1" name="Right Triangle 950">
              <a:extLst>
                <a:ext uri="{FF2B5EF4-FFF2-40B4-BE49-F238E27FC236}">
                  <a16:creationId xmlns:a16="http://schemas.microsoft.com/office/drawing/2014/main" id="{ECB859C2-A11A-47E7-AB7F-4CDB861280C4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2" name="Right Triangle 951">
              <a:extLst>
                <a:ext uri="{FF2B5EF4-FFF2-40B4-BE49-F238E27FC236}">
                  <a16:creationId xmlns:a16="http://schemas.microsoft.com/office/drawing/2014/main" id="{A5159494-F4AE-4B61-A344-9C9047E036BA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3" name="Right Triangle 952">
              <a:extLst>
                <a:ext uri="{FF2B5EF4-FFF2-40B4-BE49-F238E27FC236}">
                  <a16:creationId xmlns:a16="http://schemas.microsoft.com/office/drawing/2014/main" id="{1F1E6FC2-B952-4C89-ADB0-86497711D0F2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4" name="Right Triangle 953">
              <a:extLst>
                <a:ext uri="{FF2B5EF4-FFF2-40B4-BE49-F238E27FC236}">
                  <a16:creationId xmlns:a16="http://schemas.microsoft.com/office/drawing/2014/main" id="{D7A6FCB2-C6CD-46FE-B253-8773217BC65B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5" name="Right Triangle 954">
              <a:extLst>
                <a:ext uri="{FF2B5EF4-FFF2-40B4-BE49-F238E27FC236}">
                  <a16:creationId xmlns:a16="http://schemas.microsoft.com/office/drawing/2014/main" id="{149C0FE2-7E03-41E8-9BD0-FCFDA0DDA874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6" name="Right Triangle 955">
              <a:extLst>
                <a:ext uri="{FF2B5EF4-FFF2-40B4-BE49-F238E27FC236}">
                  <a16:creationId xmlns:a16="http://schemas.microsoft.com/office/drawing/2014/main" id="{D5FA232C-50AC-4D3F-9DA3-BA4FF38A8C9F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7" name="Right Triangle 956">
              <a:extLst>
                <a:ext uri="{FF2B5EF4-FFF2-40B4-BE49-F238E27FC236}">
                  <a16:creationId xmlns:a16="http://schemas.microsoft.com/office/drawing/2014/main" id="{717F3E84-9E79-4104-B958-69A58FAEB9B1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8" name="Right Triangle 957">
              <a:extLst>
                <a:ext uri="{FF2B5EF4-FFF2-40B4-BE49-F238E27FC236}">
                  <a16:creationId xmlns:a16="http://schemas.microsoft.com/office/drawing/2014/main" id="{E0EA0E58-938F-40BB-952B-B19837F2637D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9" name="Right Triangle 958">
              <a:extLst>
                <a:ext uri="{FF2B5EF4-FFF2-40B4-BE49-F238E27FC236}">
                  <a16:creationId xmlns:a16="http://schemas.microsoft.com/office/drawing/2014/main" id="{413D2B14-7E80-426B-A87C-0EC70FFBDBFF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0" name="Right Triangle 959">
              <a:extLst>
                <a:ext uri="{FF2B5EF4-FFF2-40B4-BE49-F238E27FC236}">
                  <a16:creationId xmlns:a16="http://schemas.microsoft.com/office/drawing/2014/main" id="{FE0427F5-3D70-4485-97D4-F63F61EC0430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1" name="Right Triangle 960">
              <a:extLst>
                <a:ext uri="{FF2B5EF4-FFF2-40B4-BE49-F238E27FC236}">
                  <a16:creationId xmlns:a16="http://schemas.microsoft.com/office/drawing/2014/main" id="{26C3D920-7D70-4182-AB2D-D23FB1A27CDA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2" name="Right Triangle 961">
              <a:extLst>
                <a:ext uri="{FF2B5EF4-FFF2-40B4-BE49-F238E27FC236}">
                  <a16:creationId xmlns:a16="http://schemas.microsoft.com/office/drawing/2014/main" id="{A3D107A6-2CC4-4F1A-9559-55D5F2851446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3" name="Right Triangle 962">
              <a:extLst>
                <a:ext uri="{FF2B5EF4-FFF2-40B4-BE49-F238E27FC236}">
                  <a16:creationId xmlns:a16="http://schemas.microsoft.com/office/drawing/2014/main" id="{3DDB3F48-AB5C-42EF-B596-5D44C42041D9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4" name="Right Triangle 963">
              <a:extLst>
                <a:ext uri="{FF2B5EF4-FFF2-40B4-BE49-F238E27FC236}">
                  <a16:creationId xmlns:a16="http://schemas.microsoft.com/office/drawing/2014/main" id="{7982FDE5-886C-4A01-81FD-6D687732F82E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5" name="Right Triangle 964">
              <a:extLst>
                <a:ext uri="{FF2B5EF4-FFF2-40B4-BE49-F238E27FC236}">
                  <a16:creationId xmlns:a16="http://schemas.microsoft.com/office/drawing/2014/main" id="{CD1CD2B9-B1B9-4E95-A804-9A792D6DDD3D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6" name="Right Triangle 965">
              <a:extLst>
                <a:ext uri="{FF2B5EF4-FFF2-40B4-BE49-F238E27FC236}">
                  <a16:creationId xmlns:a16="http://schemas.microsoft.com/office/drawing/2014/main" id="{FE10F74B-D77B-40D6-8974-4DB94C7D9EBC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7" name="Right Triangle 966">
              <a:extLst>
                <a:ext uri="{FF2B5EF4-FFF2-40B4-BE49-F238E27FC236}">
                  <a16:creationId xmlns:a16="http://schemas.microsoft.com/office/drawing/2014/main" id="{22521D6E-B801-4696-BAFE-9255A326E561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8" name="Right Triangle 967">
              <a:extLst>
                <a:ext uri="{FF2B5EF4-FFF2-40B4-BE49-F238E27FC236}">
                  <a16:creationId xmlns:a16="http://schemas.microsoft.com/office/drawing/2014/main" id="{B9F4B1F0-2D36-4988-8D93-426D60508686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9" name="Right Triangle 968">
              <a:extLst>
                <a:ext uri="{FF2B5EF4-FFF2-40B4-BE49-F238E27FC236}">
                  <a16:creationId xmlns:a16="http://schemas.microsoft.com/office/drawing/2014/main" id="{1E69E603-D83B-41C1-9ABF-13CC87C78255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0" name="Right Triangle 969">
              <a:extLst>
                <a:ext uri="{FF2B5EF4-FFF2-40B4-BE49-F238E27FC236}">
                  <a16:creationId xmlns:a16="http://schemas.microsoft.com/office/drawing/2014/main" id="{46F6B6E6-BE1F-4257-9B6C-29084E45CCF5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1" name="Right Triangle 970">
              <a:extLst>
                <a:ext uri="{FF2B5EF4-FFF2-40B4-BE49-F238E27FC236}">
                  <a16:creationId xmlns:a16="http://schemas.microsoft.com/office/drawing/2014/main" id="{F32C4258-2382-4A5E-87FE-2920A0208068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2" name="Right Triangle 971">
              <a:extLst>
                <a:ext uri="{FF2B5EF4-FFF2-40B4-BE49-F238E27FC236}">
                  <a16:creationId xmlns:a16="http://schemas.microsoft.com/office/drawing/2014/main" id="{7691CAA1-35CD-4DEA-B2F8-4D7075D024B5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3" name="Right Triangle 972">
              <a:extLst>
                <a:ext uri="{FF2B5EF4-FFF2-40B4-BE49-F238E27FC236}">
                  <a16:creationId xmlns:a16="http://schemas.microsoft.com/office/drawing/2014/main" id="{6AE35B45-E4B9-4A56-808C-3F401E66FF4E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4" name="Right Triangle 973">
              <a:extLst>
                <a:ext uri="{FF2B5EF4-FFF2-40B4-BE49-F238E27FC236}">
                  <a16:creationId xmlns:a16="http://schemas.microsoft.com/office/drawing/2014/main" id="{0B20D10C-9D40-425A-95B4-CF9B9A27E269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5" name="Right Triangle 974">
              <a:extLst>
                <a:ext uri="{FF2B5EF4-FFF2-40B4-BE49-F238E27FC236}">
                  <a16:creationId xmlns:a16="http://schemas.microsoft.com/office/drawing/2014/main" id="{53456E2B-9556-479F-95E5-1A11BEE292F2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6" name="Right Triangle 975">
              <a:extLst>
                <a:ext uri="{FF2B5EF4-FFF2-40B4-BE49-F238E27FC236}">
                  <a16:creationId xmlns:a16="http://schemas.microsoft.com/office/drawing/2014/main" id="{37179DC9-DA24-4661-8CDE-829238E61245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7" name="Right Triangle 976">
              <a:extLst>
                <a:ext uri="{FF2B5EF4-FFF2-40B4-BE49-F238E27FC236}">
                  <a16:creationId xmlns:a16="http://schemas.microsoft.com/office/drawing/2014/main" id="{82C85D2A-83CB-4EDE-B1CB-C3F718F1616B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8" name="Right Triangle 977">
              <a:extLst>
                <a:ext uri="{FF2B5EF4-FFF2-40B4-BE49-F238E27FC236}">
                  <a16:creationId xmlns:a16="http://schemas.microsoft.com/office/drawing/2014/main" id="{B669C0FF-3098-4F73-B51E-211E0C137B53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9" name="Right Triangle 978">
              <a:extLst>
                <a:ext uri="{FF2B5EF4-FFF2-40B4-BE49-F238E27FC236}">
                  <a16:creationId xmlns:a16="http://schemas.microsoft.com/office/drawing/2014/main" id="{3DFDE573-A49E-4FB2-BF57-79F2D0951F7D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0" name="Right Triangle 979">
              <a:extLst>
                <a:ext uri="{FF2B5EF4-FFF2-40B4-BE49-F238E27FC236}">
                  <a16:creationId xmlns:a16="http://schemas.microsoft.com/office/drawing/2014/main" id="{20D755AD-095F-42A9-BEB5-E8EE2BB32754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1" name="Right Triangle 980">
              <a:extLst>
                <a:ext uri="{FF2B5EF4-FFF2-40B4-BE49-F238E27FC236}">
                  <a16:creationId xmlns:a16="http://schemas.microsoft.com/office/drawing/2014/main" id="{6101939A-9CD6-4196-8A26-0AF5E1EE6349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2" name="Right Triangle 981">
              <a:extLst>
                <a:ext uri="{FF2B5EF4-FFF2-40B4-BE49-F238E27FC236}">
                  <a16:creationId xmlns:a16="http://schemas.microsoft.com/office/drawing/2014/main" id="{D8217653-1F40-420C-A6C8-F998C4D2C8B4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3" name="Right Triangle 982">
              <a:extLst>
                <a:ext uri="{FF2B5EF4-FFF2-40B4-BE49-F238E27FC236}">
                  <a16:creationId xmlns:a16="http://schemas.microsoft.com/office/drawing/2014/main" id="{219A6D25-52E7-4BB0-A611-0880A4E99949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4" name="Right Triangle 983">
              <a:extLst>
                <a:ext uri="{FF2B5EF4-FFF2-40B4-BE49-F238E27FC236}">
                  <a16:creationId xmlns:a16="http://schemas.microsoft.com/office/drawing/2014/main" id="{86C5D6FB-5879-4077-815A-DFF7CD084233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5" name="Right Triangle 984">
              <a:extLst>
                <a:ext uri="{FF2B5EF4-FFF2-40B4-BE49-F238E27FC236}">
                  <a16:creationId xmlns:a16="http://schemas.microsoft.com/office/drawing/2014/main" id="{71AB491A-6C62-4B7E-AACF-2A58193D972C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6" name="Right Triangle 985">
              <a:extLst>
                <a:ext uri="{FF2B5EF4-FFF2-40B4-BE49-F238E27FC236}">
                  <a16:creationId xmlns:a16="http://schemas.microsoft.com/office/drawing/2014/main" id="{6C7214F1-A832-47CA-9BA1-01440D35032A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7" name="Right Triangle 986">
              <a:extLst>
                <a:ext uri="{FF2B5EF4-FFF2-40B4-BE49-F238E27FC236}">
                  <a16:creationId xmlns:a16="http://schemas.microsoft.com/office/drawing/2014/main" id="{F03C9DDA-B81A-43AF-98AB-37A040A10868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8" name="Right Triangle 987">
              <a:extLst>
                <a:ext uri="{FF2B5EF4-FFF2-40B4-BE49-F238E27FC236}">
                  <a16:creationId xmlns:a16="http://schemas.microsoft.com/office/drawing/2014/main" id="{1AA1B570-244C-48D2-9DE5-849CDE78B1FC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9" name="Right Triangle 988">
              <a:extLst>
                <a:ext uri="{FF2B5EF4-FFF2-40B4-BE49-F238E27FC236}">
                  <a16:creationId xmlns:a16="http://schemas.microsoft.com/office/drawing/2014/main" id="{D1AC8B20-475A-4235-B03A-45472EA1C350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0" name="Right Triangle 989">
              <a:extLst>
                <a:ext uri="{FF2B5EF4-FFF2-40B4-BE49-F238E27FC236}">
                  <a16:creationId xmlns:a16="http://schemas.microsoft.com/office/drawing/2014/main" id="{CDC9BF14-C211-4C70-8246-F4C2F271C056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1" name="Right Triangle 990">
              <a:extLst>
                <a:ext uri="{FF2B5EF4-FFF2-40B4-BE49-F238E27FC236}">
                  <a16:creationId xmlns:a16="http://schemas.microsoft.com/office/drawing/2014/main" id="{65050C68-C257-4DED-9DF9-B18E2648FC38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2" name="Right Triangle 991">
              <a:extLst>
                <a:ext uri="{FF2B5EF4-FFF2-40B4-BE49-F238E27FC236}">
                  <a16:creationId xmlns:a16="http://schemas.microsoft.com/office/drawing/2014/main" id="{1C60248A-816C-4962-BE8E-37BD436D1E50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3" name="Right Triangle 992">
              <a:extLst>
                <a:ext uri="{FF2B5EF4-FFF2-40B4-BE49-F238E27FC236}">
                  <a16:creationId xmlns:a16="http://schemas.microsoft.com/office/drawing/2014/main" id="{EC9E614F-18A1-4B0F-B35D-5031EC2A7464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4" name="Right Triangle 993">
              <a:extLst>
                <a:ext uri="{FF2B5EF4-FFF2-40B4-BE49-F238E27FC236}">
                  <a16:creationId xmlns:a16="http://schemas.microsoft.com/office/drawing/2014/main" id="{897AC2A1-264B-4276-9E95-156372EF1364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5" name="Right Triangle 994">
              <a:extLst>
                <a:ext uri="{FF2B5EF4-FFF2-40B4-BE49-F238E27FC236}">
                  <a16:creationId xmlns:a16="http://schemas.microsoft.com/office/drawing/2014/main" id="{C453D5B8-F6C9-4AF9-9A26-5CC755DD7027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6" name="Right Triangle 995">
              <a:extLst>
                <a:ext uri="{FF2B5EF4-FFF2-40B4-BE49-F238E27FC236}">
                  <a16:creationId xmlns:a16="http://schemas.microsoft.com/office/drawing/2014/main" id="{5DC7F235-8BAE-4132-8C67-7073D3345CD1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7" name="Right Triangle 996">
              <a:extLst>
                <a:ext uri="{FF2B5EF4-FFF2-40B4-BE49-F238E27FC236}">
                  <a16:creationId xmlns:a16="http://schemas.microsoft.com/office/drawing/2014/main" id="{3EE6E4C8-D620-40D4-9039-55DC80B61F92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8" name="Right Triangle 997">
              <a:extLst>
                <a:ext uri="{FF2B5EF4-FFF2-40B4-BE49-F238E27FC236}">
                  <a16:creationId xmlns:a16="http://schemas.microsoft.com/office/drawing/2014/main" id="{5BB48CA8-AA57-41C8-91FC-DFB71BE6AB6E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9" name="Right Triangle 998">
              <a:extLst>
                <a:ext uri="{FF2B5EF4-FFF2-40B4-BE49-F238E27FC236}">
                  <a16:creationId xmlns:a16="http://schemas.microsoft.com/office/drawing/2014/main" id="{41778C0E-9D17-4FBB-BA93-64FFC5858FD4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0" name="Right Triangle 999">
              <a:extLst>
                <a:ext uri="{FF2B5EF4-FFF2-40B4-BE49-F238E27FC236}">
                  <a16:creationId xmlns:a16="http://schemas.microsoft.com/office/drawing/2014/main" id="{0ADD2D2A-8E46-4733-8B33-3E792507EE24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1" name="Right Triangle 1000">
              <a:extLst>
                <a:ext uri="{FF2B5EF4-FFF2-40B4-BE49-F238E27FC236}">
                  <a16:creationId xmlns:a16="http://schemas.microsoft.com/office/drawing/2014/main" id="{1508B2EF-89B2-4FD0-825B-C1BF6C53A58D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2" name="Right Triangle 1001">
              <a:extLst>
                <a:ext uri="{FF2B5EF4-FFF2-40B4-BE49-F238E27FC236}">
                  <a16:creationId xmlns:a16="http://schemas.microsoft.com/office/drawing/2014/main" id="{FAFA9745-664B-4CA0-8E19-C05C588BB395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3" name="Right Triangle 1002">
              <a:extLst>
                <a:ext uri="{FF2B5EF4-FFF2-40B4-BE49-F238E27FC236}">
                  <a16:creationId xmlns:a16="http://schemas.microsoft.com/office/drawing/2014/main" id="{9DAC7B9A-9E99-44FC-8BF1-F528422032C6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4" name="Right Triangle 1003">
              <a:extLst>
                <a:ext uri="{FF2B5EF4-FFF2-40B4-BE49-F238E27FC236}">
                  <a16:creationId xmlns:a16="http://schemas.microsoft.com/office/drawing/2014/main" id="{96DAE9FD-AC57-44F3-A886-E02BBE30EB51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5" name="Right Triangle 1004">
              <a:extLst>
                <a:ext uri="{FF2B5EF4-FFF2-40B4-BE49-F238E27FC236}">
                  <a16:creationId xmlns:a16="http://schemas.microsoft.com/office/drawing/2014/main" id="{FC99857F-2AE1-4F0B-A84F-A262C1F4F622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6" name="Right Triangle 1005">
              <a:extLst>
                <a:ext uri="{FF2B5EF4-FFF2-40B4-BE49-F238E27FC236}">
                  <a16:creationId xmlns:a16="http://schemas.microsoft.com/office/drawing/2014/main" id="{ABE5721F-2B20-4F94-B67F-37DAF0257A67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7" name="Right Triangle 1006">
              <a:extLst>
                <a:ext uri="{FF2B5EF4-FFF2-40B4-BE49-F238E27FC236}">
                  <a16:creationId xmlns:a16="http://schemas.microsoft.com/office/drawing/2014/main" id="{86FB1B1A-D3D0-4849-9CA7-636626A6C8B7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8" name="Right Triangle 1007">
              <a:extLst>
                <a:ext uri="{FF2B5EF4-FFF2-40B4-BE49-F238E27FC236}">
                  <a16:creationId xmlns:a16="http://schemas.microsoft.com/office/drawing/2014/main" id="{0779F498-F6FC-4E46-8A66-B205327E06DE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9" name="Right Triangle 1008">
              <a:extLst>
                <a:ext uri="{FF2B5EF4-FFF2-40B4-BE49-F238E27FC236}">
                  <a16:creationId xmlns:a16="http://schemas.microsoft.com/office/drawing/2014/main" id="{F9D28728-C448-4BCC-AE27-5A139E40AEE1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0" name="Right Triangle 1009">
              <a:extLst>
                <a:ext uri="{FF2B5EF4-FFF2-40B4-BE49-F238E27FC236}">
                  <a16:creationId xmlns:a16="http://schemas.microsoft.com/office/drawing/2014/main" id="{35E537E1-31E4-45DC-855D-8C77CF8D5A4D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1" name="Right Triangle 1010">
              <a:extLst>
                <a:ext uri="{FF2B5EF4-FFF2-40B4-BE49-F238E27FC236}">
                  <a16:creationId xmlns:a16="http://schemas.microsoft.com/office/drawing/2014/main" id="{97A286FA-A667-4339-8B3B-D578F1C19DD0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2" name="Right Triangle 1011">
              <a:extLst>
                <a:ext uri="{FF2B5EF4-FFF2-40B4-BE49-F238E27FC236}">
                  <a16:creationId xmlns:a16="http://schemas.microsoft.com/office/drawing/2014/main" id="{D51F8E61-7A46-44E1-BD4E-19882ECCF8AE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DD6E7D-B875-48DF-B6A8-450BD6AE17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5688" y="0"/>
            <a:ext cx="5403138" cy="67659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9086" y="2625191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72" name="Rectangle 871">
            <a:extLst>
              <a:ext uri="{FF2B5EF4-FFF2-40B4-BE49-F238E27FC236}">
                <a16:creationId xmlns:a16="http://schemas.microsoft.com/office/drawing/2014/main" id="{6471A44C-0240-4D32-A1C2-B7E58448C427}"/>
              </a:ext>
            </a:extLst>
          </p:cNvPr>
          <p:cNvSpPr/>
          <p:nvPr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129" name="Group 1128">
            <a:extLst>
              <a:ext uri="{FF2B5EF4-FFF2-40B4-BE49-F238E27FC236}">
                <a16:creationId xmlns:a16="http://schemas.microsoft.com/office/drawing/2014/main" id="{66764AA4-C392-4C69-974A-C7CE49FEB0B9}"/>
              </a:ext>
            </a:extLst>
          </p:cNvPr>
          <p:cNvGrpSpPr/>
          <p:nvPr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130" name="Freeform 6">
              <a:extLst>
                <a:ext uri="{FF2B5EF4-FFF2-40B4-BE49-F238E27FC236}">
                  <a16:creationId xmlns:a16="http://schemas.microsoft.com/office/drawing/2014/main" id="{B7235521-DFA3-4FE8-AD1B-4D4A25B27DB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31" name="Freeform 7">
              <a:extLst>
                <a:ext uri="{FF2B5EF4-FFF2-40B4-BE49-F238E27FC236}">
                  <a16:creationId xmlns:a16="http://schemas.microsoft.com/office/drawing/2014/main" id="{2E469487-ABC8-4A80-9CE4-747949D059F2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32" name="Freeform 8">
              <a:extLst>
                <a:ext uri="{FF2B5EF4-FFF2-40B4-BE49-F238E27FC236}">
                  <a16:creationId xmlns:a16="http://schemas.microsoft.com/office/drawing/2014/main" id="{A6B015BD-72F9-4BD2-84C2-0246CCDE236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33" name="Freeform 9">
              <a:extLst>
                <a:ext uri="{FF2B5EF4-FFF2-40B4-BE49-F238E27FC236}">
                  <a16:creationId xmlns:a16="http://schemas.microsoft.com/office/drawing/2014/main" id="{54804375-3F44-46DC-8753-BDC2B55F689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34" name="Freeform 10">
              <a:extLst>
                <a:ext uri="{FF2B5EF4-FFF2-40B4-BE49-F238E27FC236}">
                  <a16:creationId xmlns:a16="http://schemas.microsoft.com/office/drawing/2014/main" id="{D3D2471D-B7BE-4028-A203-858BBDABE80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35" name="Freeform 11">
              <a:extLst>
                <a:ext uri="{FF2B5EF4-FFF2-40B4-BE49-F238E27FC236}">
                  <a16:creationId xmlns:a16="http://schemas.microsoft.com/office/drawing/2014/main" id="{4CB9E2A8-8617-429C-B073-F966EDB4DAC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36" name="Freeform 12">
              <a:extLst>
                <a:ext uri="{FF2B5EF4-FFF2-40B4-BE49-F238E27FC236}">
                  <a16:creationId xmlns:a16="http://schemas.microsoft.com/office/drawing/2014/main" id="{71A43D73-6DE7-4E70-A52B-D910CAE4CA3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CD63DCC4-8271-40D4-A5AA-50A309573A43}"/>
              </a:ext>
            </a:extLst>
          </p:cNvPr>
          <p:cNvSpPr/>
          <p:nvPr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7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is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F1D41E-848B-4178-A0D2-2A18C6921400}"/>
              </a:ext>
            </a:extLst>
          </p:cNvPr>
          <p:cNvSpPr/>
          <p:nvPr userDrawn="1"/>
        </p:nvSpPr>
        <p:spPr bwMode="hidden">
          <a:xfrm>
            <a:off x="0" y="0"/>
            <a:ext cx="12188822" cy="433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33F19DD3-CF82-47C1-A5CA-791D0612BF86}"/>
              </a:ext>
            </a:extLst>
          </p:cNvPr>
          <p:cNvSpPr/>
          <p:nvPr userDrawn="1"/>
        </p:nvSpPr>
        <p:spPr bwMode="hidden">
          <a:xfrm>
            <a:off x="5193" y="0"/>
            <a:ext cx="4329112" cy="4329112"/>
          </a:xfrm>
          <a:prstGeom prst="rtTriangl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ED419A-30D8-44AB-9256-156B54D449CD}"/>
              </a:ext>
            </a:extLst>
          </p:cNvPr>
          <p:cNvSpPr/>
          <p:nvPr userDrawn="1"/>
        </p:nvSpPr>
        <p:spPr bwMode="white">
          <a:xfrm>
            <a:off x="672527" y="722997"/>
            <a:ext cx="4470400" cy="4470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1D50E-6C1F-492D-AA2F-1CE1D494AAF1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white">
          <a:xfrm>
            <a:off x="5849846" y="2509012"/>
            <a:ext cx="45719" cy="1367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4BDA96F-134D-4855-8751-F1043ABF3B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2667000"/>
            <a:ext cx="5351463" cy="1016000"/>
          </a:xfrm>
        </p:spPr>
        <p:txBody>
          <a:bodyPr anchor="ctr"/>
          <a:lstStyle>
            <a:lvl1pPr>
              <a:spcBef>
                <a:spcPts val="0"/>
              </a:spcBef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Chart Placeholder 22">
            <a:extLst>
              <a:ext uri="{FF2B5EF4-FFF2-40B4-BE49-F238E27FC236}">
                <a16:creationId xmlns:a16="http://schemas.microsoft.com/office/drawing/2014/main" id="{4093E53D-7586-4113-99BD-F45F1343692F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62672" y="722997"/>
            <a:ext cx="4480256" cy="448025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insert a </a:t>
            </a:r>
            <a:br>
              <a:rPr lang="en-US"/>
            </a:br>
            <a:r>
              <a:rPr lang="en-US"/>
              <a:t>Doughnut chart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4F4198-4BE0-4282-8B86-20DED598DC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8330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0" name="Text Placeholder 12">
            <a:extLst>
              <a:ext uri="{FF2B5EF4-FFF2-40B4-BE49-F238E27FC236}">
                <a16:creationId xmlns:a16="http://schemas.microsoft.com/office/drawing/2014/main" id="{4B5F4E67-F2E8-4777-B495-668C321DCBA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36416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1" name="Text Placeholder 12">
            <a:extLst>
              <a:ext uri="{FF2B5EF4-FFF2-40B4-BE49-F238E27FC236}">
                <a16:creationId xmlns:a16="http://schemas.microsoft.com/office/drawing/2014/main" id="{704846F3-64ED-4181-8AEC-68B9734DA96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261103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2" name="Text Placeholder 12">
            <a:extLst>
              <a:ext uri="{FF2B5EF4-FFF2-40B4-BE49-F238E27FC236}">
                <a16:creationId xmlns:a16="http://schemas.microsoft.com/office/drawing/2014/main" id="{DD17F439-D919-44B7-889F-96A1DAF172D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088109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3" name="Text Placeholder 12">
            <a:extLst>
              <a:ext uri="{FF2B5EF4-FFF2-40B4-BE49-F238E27FC236}">
                <a16:creationId xmlns:a16="http://schemas.microsoft.com/office/drawing/2014/main" id="{0DA74846-CC03-44FE-9AE5-4975E808F8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920672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4" name="Text Placeholder 12">
            <a:extLst>
              <a:ext uri="{FF2B5EF4-FFF2-40B4-BE49-F238E27FC236}">
                <a16:creationId xmlns:a16="http://schemas.microsoft.com/office/drawing/2014/main" id="{EB51A67B-FBDC-4AB8-B81A-6B6B96D04F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750028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03ACE7-B591-43FD-A636-47D01F482F04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221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5025D71-18A5-4A22-8386-917E1B08C46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283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/ 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A73C23-56DE-4A7B-B974-6593CE39F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 flipH="1" flipV="1">
            <a:off x="4129912" y="0"/>
            <a:ext cx="805891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41" y="3728720"/>
            <a:ext cx="6427328" cy="1229360"/>
          </a:xfrm>
        </p:spPr>
        <p:txBody>
          <a:bodyPr wrap="square" anchor="b"/>
          <a:lstStyle>
            <a:lvl1pPr algn="l">
              <a:defRPr sz="5000" b="0" cap="none" baseline="0"/>
            </a:lvl1pPr>
          </a:lstStyle>
          <a:p>
            <a:r>
              <a:rPr lang="en-US"/>
              <a:t>Thank You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8885EFB-2229-4796-8D57-8C571C2535ED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41" name="Freeform 6">
              <a:extLst>
                <a:ext uri="{FF2B5EF4-FFF2-40B4-BE49-F238E27FC236}">
                  <a16:creationId xmlns:a16="http://schemas.microsoft.com/office/drawing/2014/main" id="{CED77201-EF96-4E69-992A-CF56FF08D6C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42" name="Freeform 7">
              <a:extLst>
                <a:ext uri="{FF2B5EF4-FFF2-40B4-BE49-F238E27FC236}">
                  <a16:creationId xmlns:a16="http://schemas.microsoft.com/office/drawing/2014/main" id="{F0E8F838-CCAD-4AD0-BFCB-F9EBD64AA16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id="{DAD5F303-4B2B-4BA7-9E3E-CF2ECE2DE1D8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44" name="Freeform 9">
              <a:extLst>
                <a:ext uri="{FF2B5EF4-FFF2-40B4-BE49-F238E27FC236}">
                  <a16:creationId xmlns:a16="http://schemas.microsoft.com/office/drawing/2014/main" id="{32B47895-6440-4252-83A9-6D02AEBE7B9B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45" name="Freeform 10">
              <a:extLst>
                <a:ext uri="{FF2B5EF4-FFF2-40B4-BE49-F238E27FC236}">
                  <a16:creationId xmlns:a16="http://schemas.microsoft.com/office/drawing/2014/main" id="{8C4B9FB6-DFBC-448B-B083-4BA70D71CE1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29826BF7-37CF-42AD-A881-1A8C836A493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6CD892BB-45E6-46AC-9E99-F58D53FB63D6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</p:spTree>
    <p:extLst>
      <p:ext uri="{BB962C8B-B14F-4D97-AF65-F5344CB8AC3E}">
        <p14:creationId xmlns:p14="http://schemas.microsoft.com/office/powerpoint/2010/main" val="2405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9108" y="1167394"/>
            <a:ext cx="6427626" cy="1229360"/>
          </a:xfrm>
        </p:spPr>
        <p:txBody>
          <a:bodyPr wrap="square" anchor="b"/>
          <a:lstStyle>
            <a:lvl1pPr algn="l">
              <a:defRPr sz="3600" b="0" cap="none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2966" y="2484060"/>
            <a:ext cx="6408402" cy="70088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54D23-C99F-41C3-9EA1-37368E9748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2"/>
          <a:stretch/>
        </p:blipFill>
        <p:spPr bwMode="ltGray">
          <a:xfrm>
            <a:off x="4238571" y="0"/>
            <a:ext cx="7949373" cy="6858000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FA7583E3-5C48-49C6-991B-C25E2AA2FBAB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68" name="Freeform 6">
              <a:extLst>
                <a:ext uri="{FF2B5EF4-FFF2-40B4-BE49-F238E27FC236}">
                  <a16:creationId xmlns:a16="http://schemas.microsoft.com/office/drawing/2014/main" id="{367C169C-1300-467E-BD2B-CFFF8008026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69" name="Freeform 7">
              <a:extLst>
                <a:ext uri="{FF2B5EF4-FFF2-40B4-BE49-F238E27FC236}">
                  <a16:creationId xmlns:a16="http://schemas.microsoft.com/office/drawing/2014/main" id="{E38C4A5D-89F1-4554-BE68-BC848EF53E9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10270507-0676-4A8B-87BD-BDCA1210CC37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3D84D470-4587-4DEE-91E9-770026878769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2" name="Freeform 10">
              <a:extLst>
                <a:ext uri="{FF2B5EF4-FFF2-40B4-BE49-F238E27FC236}">
                  <a16:creationId xmlns:a16="http://schemas.microsoft.com/office/drawing/2014/main" id="{ADFCC155-955A-44B0-9432-CA6DC3C1525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3" name="Freeform 11">
              <a:extLst>
                <a:ext uri="{FF2B5EF4-FFF2-40B4-BE49-F238E27FC236}">
                  <a16:creationId xmlns:a16="http://schemas.microsoft.com/office/drawing/2014/main" id="{5B4316E4-B109-42D8-B12A-FBD6286C9C7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A3D32D1A-08E0-4BFC-A3E0-CB5C3BB04F6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E46B5F2-170B-43F3-865D-92F5CD3F3546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965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t Ch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EA75217-7D87-4C71-8F80-833477FCB149}"/>
              </a:ext>
            </a:extLst>
          </p:cNvPr>
          <p:cNvSpPr/>
          <p:nvPr/>
        </p:nvSpPr>
        <p:spPr bwMode="hidden">
          <a:xfrm>
            <a:off x="0" y="0"/>
            <a:ext cx="12188825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49AC7DF-BFC1-4044-BB52-C9946AD8A327}"/>
              </a:ext>
            </a:extLst>
          </p:cNvPr>
          <p:cNvSpPr txBox="1">
            <a:spLocks/>
          </p:cNvSpPr>
          <p:nvPr userDrawn="1"/>
        </p:nvSpPr>
        <p:spPr>
          <a:xfrm>
            <a:off x="564569" y="366687"/>
            <a:ext cx="11001004" cy="70611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00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C12014-9EC5-4F8C-BD3D-B60E85EC9FFD}"/>
              </a:ext>
            </a:extLst>
          </p:cNvPr>
          <p:cNvSpPr txBox="1"/>
          <p:nvPr userDrawn="1"/>
        </p:nvSpPr>
        <p:spPr>
          <a:xfrm>
            <a:off x="620895" y="3906060"/>
            <a:ext cx="10962687" cy="23807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If yes, you are good to go!</a:t>
            </a:r>
          </a:p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If the answer is no, you do not have the Metropolis font installed.</a:t>
            </a:r>
          </a:p>
          <a:p>
            <a:pPr>
              <a:lnSpc>
                <a:spcPct val="130000"/>
              </a:lnSpc>
            </a:pPr>
            <a:endParaRPr lang="en-US" sz="1800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chemeClr val="bg1"/>
                </a:solidFill>
              </a:rPr>
              <a:t>Click here to download the font: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www.vmware.com/brand</a:t>
            </a:r>
            <a:r>
              <a:rPr lang="en-US" sz="1800" baseline="0" dirty="0">
                <a:solidFill>
                  <a:schemeClr val="bg1"/>
                </a:solidFill>
              </a:rPr>
              <a:t> </a:t>
            </a:r>
          </a:p>
          <a:p>
            <a:pPr marL="400050" marR="0" lvl="0" indent="-227013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trike="noStrike" baseline="0" dirty="0">
                <a:solidFill>
                  <a:schemeClr val="bg1"/>
                </a:solidFill>
              </a:rPr>
              <a:t>Log in with SSO and select the Brand Assets tab in the portal</a:t>
            </a:r>
          </a:p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Need more information on how to install fonts? 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Refer to the quick-start section in the template guideline or contact Oasis.</a:t>
            </a:r>
          </a:p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B78C1ED4-5F96-47A3-9C43-F6672F5A0A43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620895" y="2249109"/>
            <a:ext cx="5115292" cy="542314"/>
            <a:chOff x="901" y="1857"/>
            <a:chExt cx="5716" cy="606"/>
          </a:xfrm>
          <a:solidFill>
            <a:schemeClr val="bg1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893F64C-5733-4A41-A4C0-08B9B0763432}"/>
                </a:ext>
              </a:extLst>
            </p:cNvPr>
            <p:cNvSpPr>
              <a:spLocks/>
            </p:cNvSpPr>
            <p:nvPr/>
          </p:nvSpPr>
          <p:spPr bwMode="black">
            <a:xfrm>
              <a:off x="901" y="1873"/>
              <a:ext cx="378" cy="472"/>
            </a:xfrm>
            <a:custGeom>
              <a:avLst/>
              <a:gdLst>
                <a:gd name="T0" fmla="*/ 162 w 378"/>
                <a:gd name="T1" fmla="*/ 51 h 472"/>
                <a:gd name="T2" fmla="*/ 0 w 378"/>
                <a:gd name="T3" fmla="*/ 51 h 472"/>
                <a:gd name="T4" fmla="*/ 0 w 378"/>
                <a:gd name="T5" fmla="*/ 0 h 472"/>
                <a:gd name="T6" fmla="*/ 378 w 378"/>
                <a:gd name="T7" fmla="*/ 0 h 472"/>
                <a:gd name="T8" fmla="*/ 378 w 378"/>
                <a:gd name="T9" fmla="*/ 51 h 472"/>
                <a:gd name="T10" fmla="*/ 217 w 378"/>
                <a:gd name="T11" fmla="*/ 51 h 472"/>
                <a:gd name="T12" fmla="*/ 217 w 378"/>
                <a:gd name="T13" fmla="*/ 472 h 472"/>
                <a:gd name="T14" fmla="*/ 162 w 378"/>
                <a:gd name="T15" fmla="*/ 472 h 472"/>
                <a:gd name="T16" fmla="*/ 162 w 378"/>
                <a:gd name="T17" fmla="*/ 5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" h="472">
                  <a:moveTo>
                    <a:pt x="162" y="51"/>
                  </a:moveTo>
                  <a:lnTo>
                    <a:pt x="0" y="51"/>
                  </a:lnTo>
                  <a:lnTo>
                    <a:pt x="0" y="0"/>
                  </a:lnTo>
                  <a:lnTo>
                    <a:pt x="378" y="0"/>
                  </a:lnTo>
                  <a:lnTo>
                    <a:pt x="378" y="51"/>
                  </a:lnTo>
                  <a:lnTo>
                    <a:pt x="217" y="51"/>
                  </a:lnTo>
                  <a:lnTo>
                    <a:pt x="217" y="472"/>
                  </a:lnTo>
                  <a:lnTo>
                    <a:pt x="162" y="472"/>
                  </a:lnTo>
                  <a:lnTo>
                    <a:pt x="162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CD9B8C87-89AE-40B9-A968-988D8580FB80}"/>
                </a:ext>
              </a:extLst>
            </p:cNvPr>
            <p:cNvSpPr>
              <a:spLocks/>
            </p:cNvSpPr>
            <p:nvPr/>
          </p:nvSpPr>
          <p:spPr bwMode="black">
            <a:xfrm>
              <a:off x="1364" y="1865"/>
              <a:ext cx="307" cy="480"/>
            </a:xfrm>
            <a:custGeom>
              <a:avLst/>
              <a:gdLst>
                <a:gd name="T0" fmla="*/ 251 w 251"/>
                <a:gd name="T1" fmla="*/ 211 h 399"/>
                <a:gd name="T2" fmla="*/ 251 w 251"/>
                <a:gd name="T3" fmla="*/ 399 h 399"/>
                <a:gd name="T4" fmla="*/ 208 w 251"/>
                <a:gd name="T5" fmla="*/ 399 h 399"/>
                <a:gd name="T6" fmla="*/ 208 w 251"/>
                <a:gd name="T7" fmla="*/ 216 h 399"/>
                <a:gd name="T8" fmla="*/ 134 w 251"/>
                <a:gd name="T9" fmla="*/ 135 h 399"/>
                <a:gd name="T10" fmla="*/ 43 w 251"/>
                <a:gd name="T11" fmla="*/ 211 h 399"/>
                <a:gd name="T12" fmla="*/ 43 w 251"/>
                <a:gd name="T13" fmla="*/ 399 h 399"/>
                <a:gd name="T14" fmla="*/ 0 w 251"/>
                <a:gd name="T15" fmla="*/ 399 h 399"/>
                <a:gd name="T16" fmla="*/ 0 w 251"/>
                <a:gd name="T17" fmla="*/ 0 h 399"/>
                <a:gd name="T18" fmla="*/ 43 w 251"/>
                <a:gd name="T19" fmla="*/ 0 h 399"/>
                <a:gd name="T20" fmla="*/ 43 w 251"/>
                <a:gd name="T21" fmla="*/ 151 h 399"/>
                <a:gd name="T22" fmla="*/ 140 w 251"/>
                <a:gd name="T23" fmla="*/ 97 h 399"/>
                <a:gd name="T24" fmla="*/ 251 w 251"/>
                <a:gd name="T25" fmla="*/ 21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399">
                  <a:moveTo>
                    <a:pt x="251" y="211"/>
                  </a:moveTo>
                  <a:cubicBezTo>
                    <a:pt x="251" y="399"/>
                    <a:pt x="251" y="399"/>
                    <a:pt x="251" y="399"/>
                  </a:cubicBezTo>
                  <a:cubicBezTo>
                    <a:pt x="208" y="399"/>
                    <a:pt x="208" y="399"/>
                    <a:pt x="208" y="399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169"/>
                    <a:pt x="178" y="135"/>
                    <a:pt x="134" y="135"/>
                  </a:cubicBezTo>
                  <a:cubicBezTo>
                    <a:pt x="85" y="135"/>
                    <a:pt x="43" y="170"/>
                    <a:pt x="43" y="211"/>
                  </a:cubicBezTo>
                  <a:cubicBezTo>
                    <a:pt x="43" y="399"/>
                    <a:pt x="43" y="399"/>
                    <a:pt x="43" y="399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60" y="119"/>
                    <a:pt x="98" y="97"/>
                    <a:pt x="140" y="97"/>
                  </a:cubicBezTo>
                  <a:cubicBezTo>
                    <a:pt x="205" y="97"/>
                    <a:pt x="251" y="144"/>
                    <a:pt x="251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002BD709-64FB-44DB-A81E-BCC570D9EA6B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1767" y="1857"/>
              <a:ext cx="70" cy="488"/>
            </a:xfrm>
            <a:custGeom>
              <a:avLst/>
              <a:gdLst>
                <a:gd name="T0" fmla="*/ 0 w 57"/>
                <a:gd name="T1" fmla="*/ 28 h 406"/>
                <a:gd name="T2" fmla="*/ 29 w 57"/>
                <a:gd name="T3" fmla="*/ 0 h 406"/>
                <a:gd name="T4" fmla="*/ 57 w 57"/>
                <a:gd name="T5" fmla="*/ 28 h 406"/>
                <a:gd name="T6" fmla="*/ 29 w 57"/>
                <a:gd name="T7" fmla="*/ 57 h 406"/>
                <a:gd name="T8" fmla="*/ 0 w 57"/>
                <a:gd name="T9" fmla="*/ 28 h 406"/>
                <a:gd name="T10" fmla="*/ 7 w 57"/>
                <a:gd name="T11" fmla="*/ 110 h 406"/>
                <a:gd name="T12" fmla="*/ 50 w 57"/>
                <a:gd name="T13" fmla="*/ 110 h 406"/>
                <a:gd name="T14" fmla="*/ 50 w 57"/>
                <a:gd name="T15" fmla="*/ 406 h 406"/>
                <a:gd name="T16" fmla="*/ 7 w 57"/>
                <a:gd name="T17" fmla="*/ 406 h 406"/>
                <a:gd name="T18" fmla="*/ 7 w 57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926C9A2F-AD42-40CE-AD48-16ED2F5E2C23}"/>
                </a:ext>
              </a:extLst>
            </p:cNvPr>
            <p:cNvSpPr>
              <a:spLocks/>
            </p:cNvSpPr>
            <p:nvPr/>
          </p:nvSpPr>
          <p:spPr bwMode="black">
            <a:xfrm>
              <a:off x="1912" y="1982"/>
              <a:ext cx="281" cy="370"/>
            </a:xfrm>
            <a:custGeom>
              <a:avLst/>
              <a:gdLst>
                <a:gd name="T0" fmla="*/ 0 w 230"/>
                <a:gd name="T1" fmla="*/ 264 h 308"/>
                <a:gd name="T2" fmla="*/ 23 w 230"/>
                <a:gd name="T3" fmla="*/ 233 h 308"/>
                <a:gd name="T4" fmla="*/ 122 w 230"/>
                <a:gd name="T5" fmla="*/ 270 h 308"/>
                <a:gd name="T6" fmla="*/ 188 w 230"/>
                <a:gd name="T7" fmla="*/ 224 h 308"/>
                <a:gd name="T8" fmla="*/ 113 w 230"/>
                <a:gd name="T9" fmla="*/ 170 h 308"/>
                <a:gd name="T10" fmla="*/ 15 w 230"/>
                <a:gd name="T11" fmla="*/ 86 h 308"/>
                <a:gd name="T12" fmla="*/ 118 w 230"/>
                <a:gd name="T13" fmla="*/ 0 h 308"/>
                <a:gd name="T14" fmla="*/ 223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3" y="233"/>
                    <a:pt x="23" y="233"/>
                    <a:pt x="23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8" y="252"/>
                    <a:pt x="188" y="224"/>
                  </a:cubicBezTo>
                  <a:cubicBezTo>
                    <a:pt x="188" y="192"/>
                    <a:pt x="153" y="182"/>
                    <a:pt x="113" y="170"/>
                  </a:cubicBezTo>
                  <a:cubicBezTo>
                    <a:pt x="42" y="150"/>
                    <a:pt x="15" y="129"/>
                    <a:pt x="15" y="86"/>
                  </a:cubicBezTo>
                  <a:cubicBezTo>
                    <a:pt x="15" y="33"/>
                    <a:pt x="59" y="0"/>
                    <a:pt x="118" y="0"/>
                  </a:cubicBezTo>
                  <a:cubicBezTo>
                    <a:pt x="154" y="0"/>
                    <a:pt x="192" y="12"/>
                    <a:pt x="223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4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AF6E45DA-A3A4-4FA3-9A95-1F83D1FA42C5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2473" y="1857"/>
              <a:ext cx="70" cy="488"/>
            </a:xfrm>
            <a:custGeom>
              <a:avLst/>
              <a:gdLst>
                <a:gd name="T0" fmla="*/ 0 w 57"/>
                <a:gd name="T1" fmla="*/ 28 h 406"/>
                <a:gd name="T2" fmla="*/ 29 w 57"/>
                <a:gd name="T3" fmla="*/ 0 h 406"/>
                <a:gd name="T4" fmla="*/ 57 w 57"/>
                <a:gd name="T5" fmla="*/ 28 h 406"/>
                <a:gd name="T6" fmla="*/ 29 w 57"/>
                <a:gd name="T7" fmla="*/ 57 h 406"/>
                <a:gd name="T8" fmla="*/ 0 w 57"/>
                <a:gd name="T9" fmla="*/ 28 h 406"/>
                <a:gd name="T10" fmla="*/ 7 w 57"/>
                <a:gd name="T11" fmla="*/ 110 h 406"/>
                <a:gd name="T12" fmla="*/ 50 w 57"/>
                <a:gd name="T13" fmla="*/ 110 h 406"/>
                <a:gd name="T14" fmla="*/ 50 w 57"/>
                <a:gd name="T15" fmla="*/ 406 h 406"/>
                <a:gd name="T16" fmla="*/ 7 w 57"/>
                <a:gd name="T17" fmla="*/ 406 h 406"/>
                <a:gd name="T18" fmla="*/ 7 w 57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0E9BB012-66AD-4575-AACA-AA4D8882A4B6}"/>
                </a:ext>
              </a:extLst>
            </p:cNvPr>
            <p:cNvSpPr>
              <a:spLocks/>
            </p:cNvSpPr>
            <p:nvPr/>
          </p:nvSpPr>
          <p:spPr bwMode="black">
            <a:xfrm>
              <a:off x="2617" y="1982"/>
              <a:ext cx="282" cy="370"/>
            </a:xfrm>
            <a:custGeom>
              <a:avLst/>
              <a:gdLst>
                <a:gd name="T0" fmla="*/ 0 w 230"/>
                <a:gd name="T1" fmla="*/ 264 h 308"/>
                <a:gd name="T2" fmla="*/ 23 w 230"/>
                <a:gd name="T3" fmla="*/ 233 h 308"/>
                <a:gd name="T4" fmla="*/ 122 w 230"/>
                <a:gd name="T5" fmla="*/ 270 h 308"/>
                <a:gd name="T6" fmla="*/ 188 w 230"/>
                <a:gd name="T7" fmla="*/ 224 h 308"/>
                <a:gd name="T8" fmla="*/ 113 w 230"/>
                <a:gd name="T9" fmla="*/ 170 h 308"/>
                <a:gd name="T10" fmla="*/ 15 w 230"/>
                <a:gd name="T11" fmla="*/ 86 h 308"/>
                <a:gd name="T12" fmla="*/ 118 w 230"/>
                <a:gd name="T13" fmla="*/ 0 h 308"/>
                <a:gd name="T14" fmla="*/ 224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3" y="233"/>
                    <a:pt x="23" y="233"/>
                    <a:pt x="23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8" y="252"/>
                    <a:pt x="188" y="224"/>
                  </a:cubicBezTo>
                  <a:cubicBezTo>
                    <a:pt x="188" y="192"/>
                    <a:pt x="153" y="182"/>
                    <a:pt x="113" y="170"/>
                  </a:cubicBezTo>
                  <a:cubicBezTo>
                    <a:pt x="42" y="150"/>
                    <a:pt x="15" y="129"/>
                    <a:pt x="15" y="86"/>
                  </a:cubicBezTo>
                  <a:cubicBezTo>
                    <a:pt x="15" y="33"/>
                    <a:pt x="59" y="0"/>
                    <a:pt x="118" y="0"/>
                  </a:cubicBezTo>
                  <a:cubicBezTo>
                    <a:pt x="154" y="0"/>
                    <a:pt x="192" y="12"/>
                    <a:pt x="224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4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16C674FD-9428-487D-86F2-E34B74F88508}"/>
                </a:ext>
              </a:extLst>
            </p:cNvPr>
            <p:cNvSpPr>
              <a:spLocks/>
            </p:cNvSpPr>
            <p:nvPr/>
          </p:nvSpPr>
          <p:spPr bwMode="black">
            <a:xfrm>
              <a:off x="3201" y="1873"/>
              <a:ext cx="464" cy="472"/>
            </a:xfrm>
            <a:custGeom>
              <a:avLst/>
              <a:gdLst>
                <a:gd name="T0" fmla="*/ 0 w 464"/>
                <a:gd name="T1" fmla="*/ 0 h 472"/>
                <a:gd name="T2" fmla="*/ 53 w 464"/>
                <a:gd name="T3" fmla="*/ 0 h 472"/>
                <a:gd name="T4" fmla="*/ 232 w 464"/>
                <a:gd name="T5" fmla="*/ 329 h 472"/>
                <a:gd name="T6" fmla="*/ 411 w 464"/>
                <a:gd name="T7" fmla="*/ 0 h 472"/>
                <a:gd name="T8" fmla="*/ 464 w 464"/>
                <a:gd name="T9" fmla="*/ 0 h 472"/>
                <a:gd name="T10" fmla="*/ 464 w 464"/>
                <a:gd name="T11" fmla="*/ 472 h 472"/>
                <a:gd name="T12" fmla="*/ 411 w 464"/>
                <a:gd name="T13" fmla="*/ 472 h 472"/>
                <a:gd name="T14" fmla="*/ 411 w 464"/>
                <a:gd name="T15" fmla="*/ 115 h 472"/>
                <a:gd name="T16" fmla="*/ 232 w 464"/>
                <a:gd name="T17" fmla="*/ 445 h 472"/>
                <a:gd name="T18" fmla="*/ 53 w 464"/>
                <a:gd name="T19" fmla="*/ 115 h 472"/>
                <a:gd name="T20" fmla="*/ 53 w 464"/>
                <a:gd name="T21" fmla="*/ 472 h 472"/>
                <a:gd name="T22" fmla="*/ 0 w 464"/>
                <a:gd name="T23" fmla="*/ 472 h 472"/>
                <a:gd name="T24" fmla="*/ 0 w 464"/>
                <a:gd name="T2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4" h="472">
                  <a:moveTo>
                    <a:pt x="0" y="0"/>
                  </a:moveTo>
                  <a:lnTo>
                    <a:pt x="53" y="0"/>
                  </a:lnTo>
                  <a:lnTo>
                    <a:pt x="232" y="329"/>
                  </a:lnTo>
                  <a:lnTo>
                    <a:pt x="411" y="0"/>
                  </a:lnTo>
                  <a:lnTo>
                    <a:pt x="464" y="0"/>
                  </a:lnTo>
                  <a:lnTo>
                    <a:pt x="464" y="472"/>
                  </a:lnTo>
                  <a:lnTo>
                    <a:pt x="411" y="472"/>
                  </a:lnTo>
                  <a:lnTo>
                    <a:pt x="411" y="115"/>
                  </a:lnTo>
                  <a:lnTo>
                    <a:pt x="232" y="445"/>
                  </a:lnTo>
                  <a:lnTo>
                    <a:pt x="53" y="115"/>
                  </a:lnTo>
                  <a:lnTo>
                    <a:pt x="53" y="472"/>
                  </a:lnTo>
                  <a:lnTo>
                    <a:pt x="0" y="47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5A7840E1-3DFB-4EFA-830E-6F280C833C9D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764" y="1982"/>
              <a:ext cx="349" cy="370"/>
            </a:xfrm>
            <a:custGeom>
              <a:avLst/>
              <a:gdLst>
                <a:gd name="T0" fmla="*/ 242 w 285"/>
                <a:gd name="T1" fmla="*/ 235 h 308"/>
                <a:gd name="T2" fmla="*/ 268 w 285"/>
                <a:gd name="T3" fmla="*/ 263 h 308"/>
                <a:gd name="T4" fmla="*/ 150 w 285"/>
                <a:gd name="T5" fmla="*/ 308 h 308"/>
                <a:gd name="T6" fmla="*/ 0 w 285"/>
                <a:gd name="T7" fmla="*/ 153 h 308"/>
                <a:gd name="T8" fmla="*/ 146 w 285"/>
                <a:gd name="T9" fmla="*/ 0 h 308"/>
                <a:gd name="T10" fmla="*/ 285 w 285"/>
                <a:gd name="T11" fmla="*/ 170 h 308"/>
                <a:gd name="T12" fmla="*/ 44 w 285"/>
                <a:gd name="T13" fmla="*/ 170 h 308"/>
                <a:gd name="T14" fmla="*/ 149 w 285"/>
                <a:gd name="T15" fmla="*/ 270 h 308"/>
                <a:gd name="T16" fmla="*/ 242 w 285"/>
                <a:gd name="T17" fmla="*/ 235 h 308"/>
                <a:gd name="T18" fmla="*/ 45 w 285"/>
                <a:gd name="T19" fmla="*/ 132 h 308"/>
                <a:gd name="T20" fmla="*/ 243 w 285"/>
                <a:gd name="T21" fmla="*/ 132 h 308"/>
                <a:gd name="T22" fmla="*/ 147 w 285"/>
                <a:gd name="T23" fmla="*/ 38 h 308"/>
                <a:gd name="T24" fmla="*/ 45 w 285"/>
                <a:gd name="T25" fmla="*/ 13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308">
                  <a:moveTo>
                    <a:pt x="242" y="235"/>
                  </a:moveTo>
                  <a:cubicBezTo>
                    <a:pt x="268" y="263"/>
                    <a:pt x="268" y="263"/>
                    <a:pt x="268" y="263"/>
                  </a:cubicBezTo>
                  <a:cubicBezTo>
                    <a:pt x="243" y="291"/>
                    <a:pt x="191" y="308"/>
                    <a:pt x="150" y="308"/>
                  </a:cubicBezTo>
                  <a:cubicBezTo>
                    <a:pt x="71" y="308"/>
                    <a:pt x="0" y="244"/>
                    <a:pt x="0" y="153"/>
                  </a:cubicBezTo>
                  <a:cubicBezTo>
                    <a:pt x="0" y="65"/>
                    <a:pt x="66" y="0"/>
                    <a:pt x="146" y="0"/>
                  </a:cubicBezTo>
                  <a:cubicBezTo>
                    <a:pt x="235" y="0"/>
                    <a:pt x="285" y="67"/>
                    <a:pt x="285" y="170"/>
                  </a:cubicBezTo>
                  <a:cubicBezTo>
                    <a:pt x="44" y="170"/>
                    <a:pt x="44" y="170"/>
                    <a:pt x="44" y="170"/>
                  </a:cubicBezTo>
                  <a:cubicBezTo>
                    <a:pt x="50" y="228"/>
                    <a:pt x="91" y="270"/>
                    <a:pt x="149" y="270"/>
                  </a:cubicBezTo>
                  <a:cubicBezTo>
                    <a:pt x="184" y="270"/>
                    <a:pt x="224" y="255"/>
                    <a:pt x="242" y="235"/>
                  </a:cubicBezTo>
                  <a:close/>
                  <a:moveTo>
                    <a:pt x="45" y="132"/>
                  </a:moveTo>
                  <a:cubicBezTo>
                    <a:pt x="243" y="132"/>
                    <a:pt x="243" y="132"/>
                    <a:pt x="243" y="132"/>
                  </a:cubicBezTo>
                  <a:cubicBezTo>
                    <a:pt x="238" y="79"/>
                    <a:pt x="206" y="38"/>
                    <a:pt x="147" y="38"/>
                  </a:cubicBezTo>
                  <a:cubicBezTo>
                    <a:pt x="95" y="38"/>
                    <a:pt x="53" y="75"/>
                    <a:pt x="45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FE8FA87F-3177-4DEA-9E9C-DDA472353330}"/>
                </a:ext>
              </a:extLst>
            </p:cNvPr>
            <p:cNvSpPr>
              <a:spLocks/>
            </p:cNvSpPr>
            <p:nvPr/>
          </p:nvSpPr>
          <p:spPr bwMode="black">
            <a:xfrm>
              <a:off x="4172" y="1892"/>
              <a:ext cx="211" cy="460"/>
            </a:xfrm>
            <a:custGeom>
              <a:avLst/>
              <a:gdLst>
                <a:gd name="T0" fmla="*/ 173 w 173"/>
                <a:gd name="T1" fmla="*/ 365 h 383"/>
                <a:gd name="T2" fmla="*/ 119 w 173"/>
                <a:gd name="T3" fmla="*/ 383 h 383"/>
                <a:gd name="T4" fmla="*/ 47 w 173"/>
                <a:gd name="T5" fmla="*/ 308 h 383"/>
                <a:gd name="T6" fmla="*/ 47 w 173"/>
                <a:gd name="T7" fmla="*/ 120 h 383"/>
                <a:gd name="T8" fmla="*/ 0 w 173"/>
                <a:gd name="T9" fmla="*/ 120 h 383"/>
                <a:gd name="T10" fmla="*/ 0 w 173"/>
                <a:gd name="T11" fmla="*/ 81 h 383"/>
                <a:gd name="T12" fmla="*/ 47 w 173"/>
                <a:gd name="T13" fmla="*/ 81 h 383"/>
                <a:gd name="T14" fmla="*/ 47 w 173"/>
                <a:gd name="T15" fmla="*/ 0 h 383"/>
                <a:gd name="T16" fmla="*/ 89 w 173"/>
                <a:gd name="T17" fmla="*/ 0 h 383"/>
                <a:gd name="T18" fmla="*/ 89 w 173"/>
                <a:gd name="T19" fmla="*/ 81 h 383"/>
                <a:gd name="T20" fmla="*/ 162 w 173"/>
                <a:gd name="T21" fmla="*/ 81 h 383"/>
                <a:gd name="T22" fmla="*/ 162 w 173"/>
                <a:gd name="T23" fmla="*/ 120 h 383"/>
                <a:gd name="T24" fmla="*/ 89 w 173"/>
                <a:gd name="T25" fmla="*/ 120 h 383"/>
                <a:gd name="T26" fmla="*/ 89 w 173"/>
                <a:gd name="T27" fmla="*/ 308 h 383"/>
                <a:gd name="T28" fmla="*/ 121 w 173"/>
                <a:gd name="T29" fmla="*/ 345 h 383"/>
                <a:gd name="T30" fmla="*/ 152 w 173"/>
                <a:gd name="T31" fmla="*/ 333 h 383"/>
                <a:gd name="T32" fmla="*/ 173 w 173"/>
                <a:gd name="T33" fmla="*/ 36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383">
                  <a:moveTo>
                    <a:pt x="173" y="365"/>
                  </a:moveTo>
                  <a:cubicBezTo>
                    <a:pt x="158" y="377"/>
                    <a:pt x="139" y="383"/>
                    <a:pt x="119" y="383"/>
                  </a:cubicBezTo>
                  <a:cubicBezTo>
                    <a:pt x="76" y="383"/>
                    <a:pt x="47" y="352"/>
                    <a:pt x="47" y="308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89" y="308"/>
                    <a:pt x="89" y="308"/>
                    <a:pt x="89" y="308"/>
                  </a:cubicBezTo>
                  <a:cubicBezTo>
                    <a:pt x="89" y="330"/>
                    <a:pt x="104" y="345"/>
                    <a:pt x="121" y="345"/>
                  </a:cubicBezTo>
                  <a:cubicBezTo>
                    <a:pt x="135" y="345"/>
                    <a:pt x="146" y="340"/>
                    <a:pt x="152" y="333"/>
                  </a:cubicBezTo>
                  <a:lnTo>
                    <a:pt x="173" y="3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C9209808-6696-40D2-BB08-D21DE71C53D8}"/>
                </a:ext>
              </a:extLst>
            </p:cNvPr>
            <p:cNvSpPr>
              <a:spLocks/>
            </p:cNvSpPr>
            <p:nvPr/>
          </p:nvSpPr>
          <p:spPr bwMode="black">
            <a:xfrm>
              <a:off x="4463" y="1982"/>
              <a:ext cx="192" cy="363"/>
            </a:xfrm>
            <a:custGeom>
              <a:avLst/>
              <a:gdLst>
                <a:gd name="T0" fmla="*/ 157 w 157"/>
                <a:gd name="T1" fmla="*/ 0 h 302"/>
                <a:gd name="T2" fmla="*/ 157 w 157"/>
                <a:gd name="T3" fmla="*/ 38 h 302"/>
                <a:gd name="T4" fmla="*/ 43 w 157"/>
                <a:gd name="T5" fmla="*/ 137 h 302"/>
                <a:gd name="T6" fmla="*/ 43 w 157"/>
                <a:gd name="T7" fmla="*/ 302 h 302"/>
                <a:gd name="T8" fmla="*/ 0 w 157"/>
                <a:gd name="T9" fmla="*/ 302 h 302"/>
                <a:gd name="T10" fmla="*/ 0 w 157"/>
                <a:gd name="T11" fmla="*/ 6 h 302"/>
                <a:gd name="T12" fmla="*/ 43 w 157"/>
                <a:gd name="T13" fmla="*/ 6 h 302"/>
                <a:gd name="T14" fmla="*/ 43 w 157"/>
                <a:gd name="T15" fmla="*/ 64 h 302"/>
                <a:gd name="T16" fmla="*/ 157 w 157"/>
                <a:gd name="T1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302">
                  <a:moveTo>
                    <a:pt x="157" y="0"/>
                  </a:moveTo>
                  <a:cubicBezTo>
                    <a:pt x="157" y="38"/>
                    <a:pt x="157" y="38"/>
                    <a:pt x="157" y="38"/>
                  </a:cubicBezTo>
                  <a:cubicBezTo>
                    <a:pt x="90" y="38"/>
                    <a:pt x="43" y="79"/>
                    <a:pt x="43" y="137"/>
                  </a:cubicBezTo>
                  <a:cubicBezTo>
                    <a:pt x="43" y="302"/>
                    <a:pt x="43" y="302"/>
                    <a:pt x="43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60" y="25"/>
                    <a:pt x="103" y="0"/>
                    <a:pt x="1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1D3B2A8C-316B-4B50-9091-1B4AC66484A5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4695" y="1982"/>
              <a:ext cx="374" cy="370"/>
            </a:xfrm>
            <a:custGeom>
              <a:avLst/>
              <a:gdLst>
                <a:gd name="T0" fmla="*/ 0 w 306"/>
                <a:gd name="T1" fmla="*/ 154 h 308"/>
                <a:gd name="T2" fmla="*/ 153 w 306"/>
                <a:gd name="T3" fmla="*/ 0 h 308"/>
                <a:gd name="T4" fmla="*/ 306 w 306"/>
                <a:gd name="T5" fmla="*/ 154 h 308"/>
                <a:gd name="T6" fmla="*/ 153 w 306"/>
                <a:gd name="T7" fmla="*/ 308 h 308"/>
                <a:gd name="T8" fmla="*/ 0 w 306"/>
                <a:gd name="T9" fmla="*/ 154 h 308"/>
                <a:gd name="T10" fmla="*/ 261 w 306"/>
                <a:gd name="T11" fmla="*/ 154 h 308"/>
                <a:gd name="T12" fmla="*/ 153 w 306"/>
                <a:gd name="T13" fmla="*/ 38 h 308"/>
                <a:gd name="T14" fmla="*/ 46 w 306"/>
                <a:gd name="T15" fmla="*/ 154 h 308"/>
                <a:gd name="T16" fmla="*/ 153 w 306"/>
                <a:gd name="T17" fmla="*/ 270 h 308"/>
                <a:gd name="T18" fmla="*/ 261 w 306"/>
                <a:gd name="T19" fmla="*/ 15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08">
                  <a:moveTo>
                    <a:pt x="0" y="154"/>
                  </a:moveTo>
                  <a:cubicBezTo>
                    <a:pt x="0" y="70"/>
                    <a:pt x="71" y="0"/>
                    <a:pt x="153" y="0"/>
                  </a:cubicBezTo>
                  <a:cubicBezTo>
                    <a:pt x="236" y="0"/>
                    <a:pt x="306" y="70"/>
                    <a:pt x="306" y="154"/>
                  </a:cubicBezTo>
                  <a:cubicBezTo>
                    <a:pt x="306" y="238"/>
                    <a:pt x="236" y="308"/>
                    <a:pt x="153" y="308"/>
                  </a:cubicBezTo>
                  <a:cubicBezTo>
                    <a:pt x="71" y="308"/>
                    <a:pt x="0" y="238"/>
                    <a:pt x="0" y="154"/>
                  </a:cubicBezTo>
                  <a:close/>
                  <a:moveTo>
                    <a:pt x="261" y="154"/>
                  </a:moveTo>
                  <a:cubicBezTo>
                    <a:pt x="261" y="91"/>
                    <a:pt x="212" y="38"/>
                    <a:pt x="153" y="38"/>
                  </a:cubicBezTo>
                  <a:cubicBezTo>
                    <a:pt x="95" y="38"/>
                    <a:pt x="46" y="91"/>
                    <a:pt x="46" y="154"/>
                  </a:cubicBezTo>
                  <a:cubicBezTo>
                    <a:pt x="46" y="217"/>
                    <a:pt x="95" y="270"/>
                    <a:pt x="153" y="270"/>
                  </a:cubicBezTo>
                  <a:cubicBezTo>
                    <a:pt x="212" y="270"/>
                    <a:pt x="261" y="217"/>
                    <a:pt x="261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15C78FBB-9428-49FA-A406-331F81A8781F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161" y="1982"/>
              <a:ext cx="350" cy="481"/>
            </a:xfrm>
            <a:custGeom>
              <a:avLst/>
              <a:gdLst>
                <a:gd name="T0" fmla="*/ 286 w 286"/>
                <a:gd name="T1" fmla="*/ 154 h 400"/>
                <a:gd name="T2" fmla="*/ 150 w 286"/>
                <a:gd name="T3" fmla="*/ 308 h 400"/>
                <a:gd name="T4" fmla="*/ 42 w 286"/>
                <a:gd name="T5" fmla="*/ 246 h 400"/>
                <a:gd name="T6" fmla="*/ 42 w 286"/>
                <a:gd name="T7" fmla="*/ 400 h 400"/>
                <a:gd name="T8" fmla="*/ 0 w 286"/>
                <a:gd name="T9" fmla="*/ 400 h 400"/>
                <a:gd name="T10" fmla="*/ 0 w 286"/>
                <a:gd name="T11" fmla="*/ 6 h 400"/>
                <a:gd name="T12" fmla="*/ 42 w 286"/>
                <a:gd name="T13" fmla="*/ 6 h 400"/>
                <a:gd name="T14" fmla="*/ 42 w 286"/>
                <a:gd name="T15" fmla="*/ 62 h 400"/>
                <a:gd name="T16" fmla="*/ 150 w 286"/>
                <a:gd name="T17" fmla="*/ 0 h 400"/>
                <a:gd name="T18" fmla="*/ 286 w 286"/>
                <a:gd name="T19" fmla="*/ 154 h 400"/>
                <a:gd name="T20" fmla="*/ 240 w 286"/>
                <a:gd name="T21" fmla="*/ 154 h 400"/>
                <a:gd name="T22" fmla="*/ 142 w 286"/>
                <a:gd name="T23" fmla="*/ 38 h 400"/>
                <a:gd name="T24" fmla="*/ 42 w 286"/>
                <a:gd name="T25" fmla="*/ 154 h 400"/>
                <a:gd name="T26" fmla="*/ 142 w 286"/>
                <a:gd name="T27" fmla="*/ 270 h 400"/>
                <a:gd name="T28" fmla="*/ 240 w 286"/>
                <a:gd name="T29" fmla="*/ 15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6" h="400">
                  <a:moveTo>
                    <a:pt x="286" y="154"/>
                  </a:moveTo>
                  <a:cubicBezTo>
                    <a:pt x="286" y="244"/>
                    <a:pt x="227" y="308"/>
                    <a:pt x="150" y="308"/>
                  </a:cubicBezTo>
                  <a:cubicBezTo>
                    <a:pt x="102" y="308"/>
                    <a:pt x="65" y="285"/>
                    <a:pt x="42" y="246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65" y="23"/>
                    <a:pt x="102" y="0"/>
                    <a:pt x="150" y="0"/>
                  </a:cubicBezTo>
                  <a:cubicBezTo>
                    <a:pt x="227" y="0"/>
                    <a:pt x="286" y="64"/>
                    <a:pt x="286" y="154"/>
                  </a:cubicBezTo>
                  <a:close/>
                  <a:moveTo>
                    <a:pt x="240" y="154"/>
                  </a:moveTo>
                  <a:cubicBezTo>
                    <a:pt x="240" y="86"/>
                    <a:pt x="199" y="38"/>
                    <a:pt x="142" y="38"/>
                  </a:cubicBezTo>
                  <a:cubicBezTo>
                    <a:pt x="83" y="38"/>
                    <a:pt x="42" y="86"/>
                    <a:pt x="42" y="154"/>
                  </a:cubicBezTo>
                  <a:cubicBezTo>
                    <a:pt x="42" y="222"/>
                    <a:pt x="83" y="270"/>
                    <a:pt x="142" y="270"/>
                  </a:cubicBezTo>
                  <a:cubicBezTo>
                    <a:pt x="199" y="270"/>
                    <a:pt x="240" y="222"/>
                    <a:pt x="240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C1B41AC2-DF88-418C-89A8-77AE1C13487A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582" y="1982"/>
              <a:ext cx="373" cy="370"/>
            </a:xfrm>
            <a:custGeom>
              <a:avLst/>
              <a:gdLst>
                <a:gd name="T0" fmla="*/ 0 w 305"/>
                <a:gd name="T1" fmla="*/ 154 h 308"/>
                <a:gd name="T2" fmla="*/ 153 w 305"/>
                <a:gd name="T3" fmla="*/ 0 h 308"/>
                <a:gd name="T4" fmla="*/ 305 w 305"/>
                <a:gd name="T5" fmla="*/ 154 h 308"/>
                <a:gd name="T6" fmla="*/ 153 w 305"/>
                <a:gd name="T7" fmla="*/ 308 h 308"/>
                <a:gd name="T8" fmla="*/ 0 w 305"/>
                <a:gd name="T9" fmla="*/ 154 h 308"/>
                <a:gd name="T10" fmla="*/ 260 w 305"/>
                <a:gd name="T11" fmla="*/ 154 h 308"/>
                <a:gd name="T12" fmla="*/ 153 w 305"/>
                <a:gd name="T13" fmla="*/ 38 h 308"/>
                <a:gd name="T14" fmla="*/ 45 w 305"/>
                <a:gd name="T15" fmla="*/ 154 h 308"/>
                <a:gd name="T16" fmla="*/ 153 w 305"/>
                <a:gd name="T17" fmla="*/ 270 h 308"/>
                <a:gd name="T18" fmla="*/ 260 w 305"/>
                <a:gd name="T19" fmla="*/ 15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308">
                  <a:moveTo>
                    <a:pt x="0" y="154"/>
                  </a:moveTo>
                  <a:cubicBezTo>
                    <a:pt x="0" y="70"/>
                    <a:pt x="70" y="0"/>
                    <a:pt x="153" y="0"/>
                  </a:cubicBezTo>
                  <a:cubicBezTo>
                    <a:pt x="235" y="0"/>
                    <a:pt x="305" y="70"/>
                    <a:pt x="305" y="154"/>
                  </a:cubicBezTo>
                  <a:cubicBezTo>
                    <a:pt x="305" y="238"/>
                    <a:pt x="235" y="308"/>
                    <a:pt x="153" y="308"/>
                  </a:cubicBezTo>
                  <a:cubicBezTo>
                    <a:pt x="70" y="308"/>
                    <a:pt x="0" y="238"/>
                    <a:pt x="0" y="154"/>
                  </a:cubicBezTo>
                  <a:close/>
                  <a:moveTo>
                    <a:pt x="260" y="154"/>
                  </a:moveTo>
                  <a:cubicBezTo>
                    <a:pt x="260" y="91"/>
                    <a:pt x="211" y="38"/>
                    <a:pt x="153" y="38"/>
                  </a:cubicBezTo>
                  <a:cubicBezTo>
                    <a:pt x="94" y="38"/>
                    <a:pt x="45" y="91"/>
                    <a:pt x="45" y="154"/>
                  </a:cubicBezTo>
                  <a:cubicBezTo>
                    <a:pt x="45" y="217"/>
                    <a:pt x="94" y="270"/>
                    <a:pt x="153" y="270"/>
                  </a:cubicBezTo>
                  <a:cubicBezTo>
                    <a:pt x="211" y="270"/>
                    <a:pt x="260" y="217"/>
                    <a:pt x="260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8">
              <a:extLst>
                <a:ext uri="{FF2B5EF4-FFF2-40B4-BE49-F238E27FC236}">
                  <a16:creationId xmlns:a16="http://schemas.microsoft.com/office/drawing/2014/main" id="{8A52667A-7197-4718-A7CC-9DB76FD15044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6042" y="1865"/>
              <a:ext cx="52" cy="4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E7E8DE2-C426-4707-B205-0D5D93A76152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6191" y="1857"/>
              <a:ext cx="68" cy="488"/>
            </a:xfrm>
            <a:custGeom>
              <a:avLst/>
              <a:gdLst>
                <a:gd name="T0" fmla="*/ 0 w 56"/>
                <a:gd name="T1" fmla="*/ 28 h 406"/>
                <a:gd name="T2" fmla="*/ 29 w 56"/>
                <a:gd name="T3" fmla="*/ 0 h 406"/>
                <a:gd name="T4" fmla="*/ 56 w 56"/>
                <a:gd name="T5" fmla="*/ 28 h 406"/>
                <a:gd name="T6" fmla="*/ 29 w 56"/>
                <a:gd name="T7" fmla="*/ 57 h 406"/>
                <a:gd name="T8" fmla="*/ 0 w 56"/>
                <a:gd name="T9" fmla="*/ 28 h 406"/>
                <a:gd name="T10" fmla="*/ 7 w 56"/>
                <a:gd name="T11" fmla="*/ 110 h 406"/>
                <a:gd name="T12" fmla="*/ 50 w 56"/>
                <a:gd name="T13" fmla="*/ 110 h 406"/>
                <a:gd name="T14" fmla="*/ 50 w 56"/>
                <a:gd name="T15" fmla="*/ 406 h 406"/>
                <a:gd name="T16" fmla="*/ 7 w 56"/>
                <a:gd name="T17" fmla="*/ 406 h 406"/>
                <a:gd name="T18" fmla="*/ 7 w 56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3B127C7-22FD-48BC-9B8E-27EBE146499C}"/>
                </a:ext>
              </a:extLst>
            </p:cNvPr>
            <p:cNvSpPr>
              <a:spLocks/>
            </p:cNvSpPr>
            <p:nvPr/>
          </p:nvSpPr>
          <p:spPr bwMode="black">
            <a:xfrm>
              <a:off x="6335" y="1982"/>
              <a:ext cx="282" cy="370"/>
            </a:xfrm>
            <a:custGeom>
              <a:avLst/>
              <a:gdLst>
                <a:gd name="T0" fmla="*/ 0 w 230"/>
                <a:gd name="T1" fmla="*/ 264 h 308"/>
                <a:gd name="T2" fmla="*/ 22 w 230"/>
                <a:gd name="T3" fmla="*/ 233 h 308"/>
                <a:gd name="T4" fmla="*/ 122 w 230"/>
                <a:gd name="T5" fmla="*/ 270 h 308"/>
                <a:gd name="T6" fmla="*/ 187 w 230"/>
                <a:gd name="T7" fmla="*/ 224 h 308"/>
                <a:gd name="T8" fmla="*/ 113 w 230"/>
                <a:gd name="T9" fmla="*/ 170 h 308"/>
                <a:gd name="T10" fmla="*/ 14 w 230"/>
                <a:gd name="T11" fmla="*/ 86 h 308"/>
                <a:gd name="T12" fmla="*/ 118 w 230"/>
                <a:gd name="T13" fmla="*/ 0 h 308"/>
                <a:gd name="T14" fmla="*/ 223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2" y="233"/>
                    <a:pt x="22" y="233"/>
                    <a:pt x="22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7" y="252"/>
                    <a:pt x="187" y="224"/>
                  </a:cubicBezTo>
                  <a:cubicBezTo>
                    <a:pt x="187" y="192"/>
                    <a:pt x="153" y="182"/>
                    <a:pt x="113" y="170"/>
                  </a:cubicBezTo>
                  <a:cubicBezTo>
                    <a:pt x="42" y="150"/>
                    <a:pt x="14" y="129"/>
                    <a:pt x="14" y="86"/>
                  </a:cubicBezTo>
                  <a:cubicBezTo>
                    <a:pt x="14" y="33"/>
                    <a:pt x="59" y="0"/>
                    <a:pt x="118" y="0"/>
                  </a:cubicBezTo>
                  <a:cubicBezTo>
                    <a:pt x="154" y="0"/>
                    <a:pt x="192" y="12"/>
                    <a:pt x="223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3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DDC76C1-EE98-469A-A6AD-21148374D6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8114" y="2908233"/>
            <a:ext cx="5354637" cy="895350"/>
          </a:xfrm>
        </p:spPr>
        <p:txBody>
          <a:bodyPr/>
          <a:lstStyle>
            <a:lvl1pPr>
              <a:defRPr sz="4900">
                <a:solidFill>
                  <a:schemeClr val="bg1"/>
                </a:solidFill>
              </a:defRPr>
            </a:lvl1pPr>
            <a:lvl2pPr>
              <a:defRPr sz="36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2800">
                <a:solidFill>
                  <a:schemeClr val="bg1"/>
                </a:solidFill>
              </a:defRPr>
            </a:lvl4pPr>
            <a:lvl5pPr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This is Metropolis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29BE03A-21B0-4196-A033-4E90957BA1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2800">
                <a:solidFill>
                  <a:schemeClr val="bg1"/>
                </a:solidFill>
              </a:rPr>
              <a:t>Metropolis Font Check</a:t>
            </a:r>
          </a:p>
        </p:txBody>
      </p:sp>
      <p:sp>
        <p:nvSpPr>
          <p:cNvPr id="51" name="Subtitle 2">
            <a:extLst>
              <a:ext uri="{FF2B5EF4-FFF2-40B4-BE49-F238E27FC236}">
                <a16:creationId xmlns:a16="http://schemas.microsoft.com/office/drawing/2014/main" id="{CB049186-CC25-4BD3-8410-4DE62ED4B08B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592866" y="838105"/>
            <a:ext cx="10962687" cy="247743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Is the Metropolis font installed on my computer?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1A92F24-FC82-4FA9-9362-801284731CC8}"/>
              </a:ext>
            </a:extLst>
          </p:cNvPr>
          <p:cNvSpPr/>
          <p:nvPr userDrawn="1"/>
        </p:nvSpPr>
        <p:spPr bwMode="gray">
          <a:xfrm>
            <a:off x="623363" y="1616678"/>
            <a:ext cx="4633737" cy="244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>
                <a:solidFill>
                  <a:schemeClr val="accent4">
                    <a:lumMod val="75000"/>
                  </a:schemeClr>
                </a:solidFill>
              </a:rPr>
              <a:t>Do the fonts in these two sentences match on your screen?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59E37DB-3217-4772-AE8E-E9673A139975}"/>
              </a:ext>
            </a:extLst>
          </p:cNvPr>
          <p:cNvCxnSpPr>
            <a:cxnSpLocks/>
          </p:cNvCxnSpPr>
          <p:nvPr userDrawn="1"/>
        </p:nvCxnSpPr>
        <p:spPr>
          <a:xfrm>
            <a:off x="623364" y="1860778"/>
            <a:ext cx="7299849" cy="0"/>
          </a:xfrm>
          <a:prstGeom prst="line">
            <a:avLst/>
          </a:prstGeom>
          <a:ln w="25400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6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8442F8FF-5DB1-44B3-AF2C-1A531EA36FEA}"/>
              </a:ext>
            </a:extLst>
          </p:cNvPr>
          <p:cNvGrpSpPr/>
          <p:nvPr userDrawn="1"/>
        </p:nvGrpSpPr>
        <p:grpSpPr bwMode="gray">
          <a:xfrm>
            <a:off x="0" y="0"/>
            <a:ext cx="12188826" cy="6858004"/>
            <a:chOff x="0" y="-4"/>
            <a:chExt cx="12188826" cy="6858004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2F285D2-B641-461F-87F0-20A9C65B2EF7}"/>
                </a:ext>
              </a:extLst>
            </p:cNvPr>
            <p:cNvGrpSpPr/>
            <p:nvPr/>
          </p:nvGrpSpPr>
          <p:grpSpPr bwMode="gray">
            <a:xfrm>
              <a:off x="609441" y="1600198"/>
              <a:ext cx="10055941" cy="4580469"/>
              <a:chOff x="609441" y="1600198"/>
              <a:chExt cx="10055941" cy="4580469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15EE1AC-AAA1-4CAF-886B-474B1A0C95C4}"/>
                  </a:ext>
                </a:extLst>
              </p:cNvPr>
              <p:cNvSpPr/>
              <p:nvPr/>
            </p:nvSpPr>
            <p:spPr bwMode="gray">
              <a:xfrm>
                <a:off x="609441" y="1600199"/>
                <a:ext cx="914203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7037B7F2-249C-4DB7-A4FF-AD7E08892A0F}"/>
                  </a:ext>
                </a:extLst>
              </p:cNvPr>
              <p:cNvSpPr/>
              <p:nvPr/>
            </p:nvSpPr>
            <p:spPr bwMode="gray">
              <a:xfrm>
                <a:off x="2436448" y="1600198"/>
                <a:ext cx="915282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6B02FE08-2379-4E6C-AE27-D7D2ECAB18B8}"/>
                  </a:ext>
                </a:extLst>
              </p:cNvPr>
              <p:cNvSpPr/>
              <p:nvPr/>
            </p:nvSpPr>
            <p:spPr bwMode="gray">
              <a:xfrm>
                <a:off x="4263453" y="1600198"/>
                <a:ext cx="920909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D7C17E9A-3B70-4668-8EAE-9C7D73BACCA1}"/>
                  </a:ext>
                </a:extLst>
              </p:cNvPr>
              <p:cNvSpPr/>
              <p:nvPr/>
            </p:nvSpPr>
            <p:spPr bwMode="gray">
              <a:xfrm>
                <a:off x="6090459" y="1600198"/>
                <a:ext cx="920909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02751E5-34AD-4357-BC67-2269F668FD57}"/>
                  </a:ext>
                </a:extLst>
              </p:cNvPr>
              <p:cNvSpPr/>
              <p:nvPr/>
            </p:nvSpPr>
            <p:spPr bwMode="gray">
              <a:xfrm>
                <a:off x="7921943" y="1600198"/>
                <a:ext cx="916431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452A85DA-B39F-40AB-B423-9F7CCB3D0D63}"/>
                  </a:ext>
                </a:extLst>
              </p:cNvPr>
              <p:cNvSpPr/>
              <p:nvPr/>
            </p:nvSpPr>
            <p:spPr bwMode="gray">
              <a:xfrm>
                <a:off x="9750028" y="1600198"/>
                <a:ext cx="915354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5C1459D-4F6E-4671-8566-3143311EA541}"/>
                </a:ext>
              </a:extLst>
            </p:cNvPr>
            <p:cNvGrpSpPr/>
            <p:nvPr userDrawn="1"/>
          </p:nvGrpSpPr>
          <p:grpSpPr bwMode="gray">
            <a:xfrm>
              <a:off x="0" y="-4"/>
              <a:ext cx="12188826" cy="6858004"/>
              <a:chOff x="0" y="-4"/>
              <a:chExt cx="12188826" cy="6858004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015AFD00-19E3-4F92-9570-1F3E8AEC3EC4}"/>
                  </a:ext>
                </a:extLst>
              </p:cNvPr>
              <p:cNvGrpSpPr/>
              <p:nvPr>
                <p:custDataLst>
                  <p:tags r:id="rId1"/>
                </p:custDataLst>
              </p:nvPr>
            </p:nvGrpSpPr>
            <p:grpSpPr bwMode="gray">
              <a:xfrm>
                <a:off x="0" y="-4"/>
                <a:ext cx="12188826" cy="6858004"/>
                <a:chOff x="0" y="1"/>
                <a:chExt cx="12188826" cy="6858004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56B51E9A-9BC0-4A23-95C7-9E14C94FDF8A}"/>
                    </a:ext>
                  </a:extLst>
                </p:cNvPr>
                <p:cNvGrpSpPr/>
                <p:nvPr/>
              </p:nvGrpSpPr>
              <p:grpSpPr bwMode="gray">
                <a:xfrm>
                  <a:off x="609601" y="2684"/>
                  <a:ext cx="10962504" cy="6855315"/>
                  <a:chOff x="0" y="0"/>
                  <a:chExt cx="10962504" cy="6858000"/>
                </a:xfrm>
              </p:grpSpPr>
              <p:cxnSp>
                <p:nvCxnSpPr>
                  <p:cNvPr id="85" name="Straight Connector 84">
                    <a:extLst>
                      <a:ext uri="{FF2B5EF4-FFF2-40B4-BE49-F238E27FC236}">
                        <a16:creationId xmlns:a16="http://schemas.microsoft.com/office/drawing/2014/main" id="{5B6B4CFD-041A-4081-89A4-C2B194E6465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C63B978F-4215-434A-A0BE-E77776CE37B1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1404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09EEB78C-3DA9-4AD7-BFB1-207EDE403F9D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37106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>
                    <a:extLst>
                      <a:ext uri="{FF2B5EF4-FFF2-40B4-BE49-F238E27FC236}">
                        <a16:creationId xmlns:a16="http://schemas.microsoft.com/office/drawing/2014/main" id="{F062D7CE-4A4A-4C41-833F-B30B3E74AEAC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828085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>
                    <a:extLst>
                      <a:ext uri="{FF2B5EF4-FFF2-40B4-BE49-F238E27FC236}">
                        <a16:creationId xmlns:a16="http://schemas.microsoft.com/office/drawing/2014/main" id="{19C628EF-969E-4429-A992-9AD0AFECF81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228510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8C7BD383-0D5C-4E3A-99F7-4DC5A51DF94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2742128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FAA2EE63-4F24-4A26-9268-D15D92D5B06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3199149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F64BB08D-864A-44D4-88F6-679DBAE518B7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365617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9FA3F8A1-60DA-47E1-92DD-967475B2DF5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113192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4DECF40D-CC60-45F8-B236-F9FAC1F3E8CF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57021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623BAEC6-A3C2-4892-9093-BD8EA8A7E0F6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027235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>
                    <a:extLst>
                      <a:ext uri="{FF2B5EF4-FFF2-40B4-BE49-F238E27FC236}">
                        <a16:creationId xmlns:a16="http://schemas.microsoft.com/office/drawing/2014/main" id="{D4E16FB9-EDCA-4CA6-9212-0AEBFCE175D7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484256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F3AE637F-804F-4244-9AA9-FF4A629A143C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94127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>
                    <a:extLst>
                      <a:ext uri="{FF2B5EF4-FFF2-40B4-BE49-F238E27FC236}">
                        <a16:creationId xmlns:a16="http://schemas.microsoft.com/office/drawing/2014/main" id="{5EFB8414-3949-428A-B700-7C38A44425B2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6398299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BA61D1AB-B7D2-4169-B38F-56371D50E1DA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685532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>
                    <a:extLst>
                      <a:ext uri="{FF2B5EF4-FFF2-40B4-BE49-F238E27FC236}">
                        <a16:creationId xmlns:a16="http://schemas.microsoft.com/office/drawing/2014/main" id="{D00C4593-A442-4B6C-8E9D-80BFEB1746D6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7312342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>
                    <a:extLst>
                      <a:ext uri="{FF2B5EF4-FFF2-40B4-BE49-F238E27FC236}">
                        <a16:creationId xmlns:a16="http://schemas.microsoft.com/office/drawing/2014/main" id="{95B5E413-FAFF-430F-B105-4D122D50AEE1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776936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>
                    <a:extLst>
                      <a:ext uri="{FF2B5EF4-FFF2-40B4-BE49-F238E27FC236}">
                        <a16:creationId xmlns:a16="http://schemas.microsoft.com/office/drawing/2014/main" id="{2B845328-662D-4D12-A209-6A0B1E78DF14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822638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>
                    <a:extLst>
                      <a:ext uri="{FF2B5EF4-FFF2-40B4-BE49-F238E27FC236}">
                        <a16:creationId xmlns:a16="http://schemas.microsoft.com/office/drawing/2014/main" id="{2AC19B5D-D919-4A48-953C-03994329E19B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14042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AC81C8DC-CB2F-445A-8F7B-5A864393B553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8683406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F3CD9F68-6C35-4B43-B8E1-1ABF75D8D58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597448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>
                    <a:extLst>
                      <a:ext uri="{FF2B5EF4-FFF2-40B4-BE49-F238E27FC236}">
                        <a16:creationId xmlns:a16="http://schemas.microsoft.com/office/drawing/2014/main" id="{BBBCE95B-721C-44A5-8B94-8F0E42FF53F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05447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>
                    <a:extLst>
                      <a:ext uri="{FF2B5EF4-FFF2-40B4-BE49-F238E27FC236}">
                        <a16:creationId xmlns:a16="http://schemas.microsoft.com/office/drawing/2014/main" id="{3B934F61-1ED7-4209-A1E3-04C68085B10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51149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8F636E46-095E-439D-B78B-EBC72DB23290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5702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61497272-E949-488B-B9F6-FD10BA6526BF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96250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B645DFBA-090A-4E89-BFE2-570C1D04D7A5}"/>
                    </a:ext>
                  </a:extLst>
                </p:cNvPr>
                <p:cNvGrpSpPr/>
                <p:nvPr/>
              </p:nvGrpSpPr>
              <p:grpSpPr bwMode="gray">
                <a:xfrm>
                  <a:off x="0" y="1"/>
                  <a:ext cx="12188826" cy="6858004"/>
                  <a:chOff x="0" y="1"/>
                  <a:chExt cx="12188826" cy="6858004"/>
                </a:xfrm>
              </p:grpSpPr>
              <p:cxnSp>
                <p:nvCxnSpPr>
                  <p:cNvPr id="67" name="Straight Connector 66">
                    <a:extLst>
                      <a:ext uri="{FF2B5EF4-FFF2-40B4-BE49-F238E27FC236}">
                        <a16:creationId xmlns:a16="http://schemas.microsoft.com/office/drawing/2014/main" id="{E34689D4-9BAE-40BF-B953-E1A0CA4F5C15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609441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>
                    <a:extLst>
                      <a:ext uri="{FF2B5EF4-FFF2-40B4-BE49-F238E27FC236}">
                        <a16:creationId xmlns:a16="http://schemas.microsoft.com/office/drawing/2014/main" id="{674A3364-6F4C-4749-A110-B336801330E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6372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>
                    <a:extLst>
                      <a:ext uri="{FF2B5EF4-FFF2-40B4-BE49-F238E27FC236}">
                        <a16:creationId xmlns:a16="http://schemas.microsoft.com/office/drawing/2014/main" id="{690EC6B6-039D-4549-B1B1-8FF8A3FC2F6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1800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>
                    <a:extLst>
                      <a:ext uri="{FF2B5EF4-FFF2-40B4-BE49-F238E27FC236}">
                        <a16:creationId xmlns:a16="http://schemas.microsoft.com/office/drawing/2014/main" id="{155F4FAC-9412-45E9-99EC-FDC351D60453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31202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>
                    <a:extLst>
                      <a:ext uri="{FF2B5EF4-FFF2-40B4-BE49-F238E27FC236}">
                        <a16:creationId xmlns:a16="http://schemas.microsoft.com/office/drawing/2014/main" id="{5A0C0A33-67B3-48C9-9B83-C39DFDEF5E0A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26630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>
                    <a:extLst>
                      <a:ext uri="{FF2B5EF4-FFF2-40B4-BE49-F238E27FC236}">
                        <a16:creationId xmlns:a16="http://schemas.microsoft.com/office/drawing/2014/main" id="{A87FF284-D960-4A05-8053-9886608C6599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22058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>
                    <a:extLst>
                      <a:ext uri="{FF2B5EF4-FFF2-40B4-BE49-F238E27FC236}">
                        <a16:creationId xmlns:a16="http://schemas.microsoft.com/office/drawing/2014/main" id="{6BA61019-342C-4EDD-97C6-EDA59774644E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17486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>
                    <a:extLst>
                      <a:ext uri="{FF2B5EF4-FFF2-40B4-BE49-F238E27FC236}">
                        <a16:creationId xmlns:a16="http://schemas.microsoft.com/office/drawing/2014/main" id="{234785CB-17D0-49DD-8DC9-3C93626DC77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129143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>
                    <a:extLst>
                      <a:ext uri="{FF2B5EF4-FFF2-40B4-BE49-F238E27FC236}">
                        <a16:creationId xmlns:a16="http://schemas.microsoft.com/office/drawing/2014/main" id="{425DB222-E3A0-48A3-BBD5-FD2616577D2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83423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>
                    <a:extLst>
                      <a:ext uri="{FF2B5EF4-FFF2-40B4-BE49-F238E27FC236}">
                        <a16:creationId xmlns:a16="http://schemas.microsoft.com/office/drawing/2014/main" id="{C433E4E5-A945-4652-B574-37C6580344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gray">
                  <a:xfrm flipH="1">
                    <a:off x="1" y="5717376"/>
                    <a:ext cx="12188825" cy="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352A597B-2B35-4BD4-B07E-D8CEF25A597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76359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>
                    <a:extLst>
                      <a:ext uri="{FF2B5EF4-FFF2-40B4-BE49-F238E27FC236}">
                        <a16:creationId xmlns:a16="http://schemas.microsoft.com/office/drawing/2014/main" id="{9351C336-9D65-42C9-A33F-6971E6322E4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63721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FCAD9518-36D4-43F7-839D-D8FE389DF1F1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49514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55575B3F-2A8B-4175-B6A5-D60652B87ED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8625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1CCC90FC-8476-4A2A-8DF1-ECAB053A24F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30638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>
                    <a:extLst>
                      <a:ext uri="{FF2B5EF4-FFF2-40B4-BE49-F238E27FC236}">
                        <a16:creationId xmlns:a16="http://schemas.microsoft.com/office/drawing/2014/main" id="{DFB03C8E-4661-465A-B25F-147D497525A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40346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88C8E030-5491-4C40-9E10-B197BD5CD587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35774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>
                    <a:extLst>
                      <a:ext uri="{FF2B5EF4-FFF2-40B4-BE49-F238E27FC236}">
                        <a16:creationId xmlns:a16="http://schemas.microsoft.com/office/drawing/2014/main" id="{E0EBA261-0409-41DC-98E2-4BF8173333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gray">
                  <a:xfrm rot="5400000">
                    <a:off x="6094413" y="-44942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119DAC7-36FB-491E-A6EB-B78E57CAECBF}"/>
                  </a:ext>
                </a:extLst>
              </p:cNvPr>
              <p:cNvSpPr txBox="1"/>
              <p:nvPr userDrawn="1"/>
            </p:nvSpPr>
            <p:spPr bwMode="gray">
              <a:xfrm>
                <a:off x="592866" y="5723466"/>
                <a:ext cx="7329077" cy="4741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700"/>
                  <a:t>Footnote: Lorem ipsum dolor sit amet, consectetur adipiscing elit. Maecenas dui magna, sagittis at feugiat eget, viverra eu libero. Vestibulum a justo mi. Etiam blandit tempus odio. Fusce orci lectus, tincidunt eget hendrerit quis, blandit non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289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 NOT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B535B2D-9361-4E88-8BBD-C6E1EB066B37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898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ED08D-D489-4C23-BFE9-9C4A6A94C4DA}"/>
              </a:ext>
            </a:extLst>
          </p:cNvPr>
          <p:cNvSpPr txBox="1"/>
          <p:nvPr userDrawn="1"/>
        </p:nvSpPr>
        <p:spPr>
          <a:xfrm>
            <a:off x="606392" y="721895"/>
            <a:ext cx="10876547" cy="488000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5400" spc="300">
                <a:solidFill>
                  <a:schemeClr val="bg1"/>
                </a:solidFill>
              </a:rPr>
              <a:t>DO NOT USE </a:t>
            </a:r>
          </a:p>
          <a:p>
            <a:pPr algn="ctr">
              <a:lnSpc>
                <a:spcPct val="90000"/>
              </a:lnSpc>
            </a:pPr>
            <a:endParaRPr lang="en-US" sz="5400" spc="30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5400" spc="300">
                <a:solidFill>
                  <a:schemeClr val="bg1"/>
                </a:solidFill>
              </a:rPr>
              <a:t>ALL LAYOUTS PAST THIS ARE NOT PART OF THIS TEMPLATE</a:t>
            </a:r>
          </a:p>
        </p:txBody>
      </p:sp>
    </p:spTree>
    <p:extLst>
      <p:ext uri="{BB962C8B-B14F-4D97-AF65-F5344CB8AC3E}">
        <p14:creationId xmlns:p14="http://schemas.microsoft.com/office/powerpoint/2010/main" val="324753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with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378" y="3450868"/>
            <a:ext cx="5961236" cy="1229360"/>
          </a:xfrm>
        </p:spPr>
        <p:txBody>
          <a:bodyPr wrap="square" anchor="b"/>
          <a:lstStyle>
            <a:lvl1pPr algn="l">
              <a:defRPr sz="36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2966" y="4768725"/>
            <a:ext cx="6863048" cy="70088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7E09E63-24A8-49D3-9685-8578A82AA161}"/>
              </a:ext>
            </a:extLst>
          </p:cNvPr>
          <p:cNvGrpSpPr/>
          <p:nvPr userDrawn="1"/>
        </p:nvGrpSpPr>
        <p:grpSpPr bwMode="white"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67" name="Freeform 6">
              <a:extLst>
                <a:ext uri="{FF2B5EF4-FFF2-40B4-BE49-F238E27FC236}">
                  <a16:creationId xmlns:a16="http://schemas.microsoft.com/office/drawing/2014/main" id="{82AA2D8E-2CF2-47AE-8BA1-22AA0DC8C719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68" name="Freeform 7">
              <a:extLst>
                <a:ext uri="{FF2B5EF4-FFF2-40B4-BE49-F238E27FC236}">
                  <a16:creationId xmlns:a16="http://schemas.microsoft.com/office/drawing/2014/main" id="{DB231781-0913-4FEB-A765-B02F9675E9A8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69" name="Freeform 8">
              <a:extLst>
                <a:ext uri="{FF2B5EF4-FFF2-40B4-BE49-F238E27FC236}">
                  <a16:creationId xmlns:a16="http://schemas.microsoft.com/office/drawing/2014/main" id="{3ABF11FB-C738-4E99-9D81-B317B3B4FFF4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id="{21F9AEA1-3F12-4EE4-9B0A-11F6FC2F34FF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1" name="Freeform 10">
              <a:extLst>
                <a:ext uri="{FF2B5EF4-FFF2-40B4-BE49-F238E27FC236}">
                  <a16:creationId xmlns:a16="http://schemas.microsoft.com/office/drawing/2014/main" id="{87E382A9-F6F4-488E-98B8-A2C07D983E60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862FC631-21BD-4380-B20F-767EC3455CDB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E30874F8-CC58-4DC5-8229-E1032A3E49B3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EAC21F4-620C-4207-A01D-C082619C707B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947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BCFF92-6F45-4F17-811F-04EF3AFB1E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6465331" y="2011260"/>
            <a:ext cx="5724640" cy="48467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79F707-A9A4-48DB-B7A8-862A7F5F3D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ltGray">
          <a:xfrm>
            <a:off x="0" y="0"/>
            <a:ext cx="2103302" cy="2121592"/>
          </a:xfrm>
          <a:prstGeom prst="rect">
            <a:avLst/>
          </a:prstGeom>
        </p:spPr>
      </p:pic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09EEA1A0-09F6-4C94-911A-E94DE83498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6688" y="5066406"/>
            <a:ext cx="4577726" cy="2492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Clr>
                <a:schemeClr val="tx2"/>
              </a:buClr>
              <a:buSzPct val="100000"/>
              <a:buFont typeface="Metropolis" panose="00000500000000000000" pitchFamily="50" charset="0"/>
              <a:buNone/>
              <a:defRPr sz="1800">
                <a:solidFill>
                  <a:schemeClr val="accent4"/>
                </a:solidFill>
              </a:defRPr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Source Name</a:t>
            </a:r>
          </a:p>
        </p:txBody>
      </p:sp>
      <p:sp>
        <p:nvSpPr>
          <p:cNvPr id="185" name="Picture Placeholder 184">
            <a:extLst>
              <a:ext uri="{FF2B5EF4-FFF2-40B4-BE49-F238E27FC236}">
                <a16:creationId xmlns:a16="http://schemas.microsoft.com/office/drawing/2014/main" id="{378C4D84-AD98-435A-9F11-B3CB29EA3CA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837613" y="457200"/>
            <a:ext cx="2740025" cy="1371600"/>
          </a:xfrm>
          <a:noFill/>
        </p:spPr>
        <p:txBody>
          <a:bodyPr anchor="ctr"/>
          <a:lstStyle>
            <a:lvl1pPr algn="ctr">
              <a:defRPr sz="2400" b="1">
                <a:solidFill>
                  <a:srgbClr val="F8981D"/>
                </a:solidFill>
              </a:defRPr>
            </a:lvl1pPr>
          </a:lstStyle>
          <a:p>
            <a:r>
              <a:rPr lang="en-US" dirty="0"/>
              <a:t>Click to insert logo or delete box if not needed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25BD69-7B55-4D64-8B2C-06E34A6A573B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89" name="Freeform 6">
              <a:extLst>
                <a:ext uri="{FF2B5EF4-FFF2-40B4-BE49-F238E27FC236}">
                  <a16:creationId xmlns:a16="http://schemas.microsoft.com/office/drawing/2014/main" id="{2A6CDC2F-2239-466B-8A26-51E24B60D2A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0" name="Freeform 7">
              <a:extLst>
                <a:ext uri="{FF2B5EF4-FFF2-40B4-BE49-F238E27FC236}">
                  <a16:creationId xmlns:a16="http://schemas.microsoft.com/office/drawing/2014/main" id="{93E73CA8-B585-405F-9E3D-46EE1893D71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1" name="Freeform 8">
              <a:extLst>
                <a:ext uri="{FF2B5EF4-FFF2-40B4-BE49-F238E27FC236}">
                  <a16:creationId xmlns:a16="http://schemas.microsoft.com/office/drawing/2014/main" id="{B40B0DE4-0E7F-4DE2-A215-B0E4BCF4375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2" name="Freeform 9">
              <a:extLst>
                <a:ext uri="{FF2B5EF4-FFF2-40B4-BE49-F238E27FC236}">
                  <a16:creationId xmlns:a16="http://schemas.microsoft.com/office/drawing/2014/main" id="{84A3CC07-CFF3-402C-88A1-0C33B169216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3" name="Freeform 10">
              <a:extLst>
                <a:ext uri="{FF2B5EF4-FFF2-40B4-BE49-F238E27FC236}">
                  <a16:creationId xmlns:a16="http://schemas.microsoft.com/office/drawing/2014/main" id="{223CFCE1-BE7A-4664-929A-9AD81CA8045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4" name="Freeform 11">
              <a:extLst>
                <a:ext uri="{FF2B5EF4-FFF2-40B4-BE49-F238E27FC236}">
                  <a16:creationId xmlns:a16="http://schemas.microsoft.com/office/drawing/2014/main" id="{53A2BE8A-BB25-4C20-B0B5-1FA2A33471E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5" name="Freeform 12">
              <a:extLst>
                <a:ext uri="{FF2B5EF4-FFF2-40B4-BE49-F238E27FC236}">
                  <a16:creationId xmlns:a16="http://schemas.microsoft.com/office/drawing/2014/main" id="{6ACD31F9-9175-4E3B-B20A-0CBFA479BA6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48347C3-DAFD-4322-8B75-FAADCB97A100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BEC66B-487A-4C1D-9541-C5DC72DD73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012" y="1600200"/>
            <a:ext cx="6191001" cy="3200400"/>
          </a:xfrm>
        </p:spPr>
        <p:txBody>
          <a:bodyPr anchor="b"/>
          <a:lstStyle>
            <a:lvl1pPr marL="228600" indent="-228600">
              <a:buClr>
                <a:schemeClr val="tx2"/>
              </a:buClr>
              <a:buSzPct val="100000"/>
              <a:buFont typeface="Metropolis" panose="00000500000000000000" pitchFamily="50" charset="0"/>
              <a:buChar char="“"/>
              <a:defRPr sz="28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955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09EEA1A0-09F6-4C94-911A-E94DE83498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1601" y="5726367"/>
            <a:ext cx="4126506" cy="276999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Metropolis" panose="00000500000000000000" pitchFamily="50" charset="0"/>
              <a:buNone/>
              <a:defRPr sz="1800">
                <a:solidFill>
                  <a:schemeClr val="bg1"/>
                </a:solidFill>
              </a:defRPr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Source Name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E887AA-466F-4819-9C71-E7A3469F9FED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4067B72-DBFB-4029-8D5B-F1FF1EBE13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B12C03C-6596-4EA0-AD8E-20898D0524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5EC5438-9CA3-451C-BE1E-32649BA580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C779E55-6092-45FD-A207-F5F87653E6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46B14FE-24C9-470A-A53B-7F31452073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E375347-E880-4672-992A-C5D936A9A8B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3103450-85A9-4D5B-A458-2662F6E6A1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67669F2-DB92-4920-A8A8-826B25591FE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57474-E36F-40E3-9802-188CF74382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13600" y="3886200"/>
            <a:ext cx="4364038" cy="1670050"/>
          </a:xfrm>
        </p:spPr>
        <p:txBody>
          <a:bodyPr anchor="b"/>
          <a:lstStyle>
            <a:lvl1pPr marL="228600" indent="-228600">
              <a:buClr>
                <a:schemeClr val="bg1"/>
              </a:buClr>
              <a:buSzPct val="100000"/>
              <a:buFont typeface="Metropolis" panose="00000500000000000000" pitchFamily="50" charset="0"/>
              <a:buChar char="“"/>
              <a:defRPr sz="2800">
                <a:solidFill>
                  <a:schemeClr val="bg1"/>
                </a:solidFill>
              </a:defRPr>
            </a:lvl1pPr>
            <a:lvl2pPr marL="27305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052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505" y="1600201"/>
            <a:ext cx="10972800" cy="4572000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>
              <a:spcBef>
                <a:spcPts val="1200"/>
              </a:spcBef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E3E8B-0F66-4996-9785-6E9531D89A5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85EB2-1092-4CE8-9D04-7D84E433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809" y="412751"/>
            <a:ext cx="11001004" cy="384048"/>
          </a:xfrm>
        </p:spPr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16D2F66-BB7F-4F0E-A224-A105F87676E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8794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7804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950B906-C5A3-4658-B24C-B2B533310D26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latin typeface="+mj-lt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E333358-58C9-4949-98D5-BC5D4A31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8211D2-9BBA-4EB9-8867-E2CC72E9E0D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059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 – Green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5814392-5D30-411F-9F47-D111CEA5871F}"/>
              </a:ext>
            </a:extLst>
          </p:cNvPr>
          <p:cNvGrpSpPr/>
          <p:nvPr userDrawn="1"/>
        </p:nvGrpSpPr>
        <p:grpSpPr bwMode="white"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318E63F-0425-4B1D-8187-20EDB5E75016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30C3582-3060-4E26-8D88-82DE78548B94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FD21AC7-603F-4EAA-AF33-D10309C573F2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A3B4F65-A2ED-4298-9FC7-6504E5F1CCBC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1BE9558A-954A-44D3-846A-63CE6DDB4668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582C93C0-E583-4CCD-BC27-D50F826D3444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ED794B3-88A6-4B48-B758-7FE0C24C9B3D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5DB13E0-057F-4E9B-A508-8BCFFDA69B67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F92D229-820A-4AB4-9D2F-2D79D4C10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3470"/>
            <a:ext cx="6094413" cy="1034129"/>
          </a:xfrm>
          <a:solidFill>
            <a:schemeClr val="bg1">
              <a:alpha val="90000"/>
            </a:schemeClr>
          </a:solidFill>
        </p:spPr>
        <p:txBody>
          <a:bodyPr wrap="square" lIns="576072" tIns="182880" rIns="457200" bIns="457200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D53201EE-D22D-4F4C-BC22-0B071A05CDE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7" y="811830"/>
            <a:ext cx="5361244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22F76-245F-4F96-A66A-51CFFDFD55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0200"/>
            <a:ext cx="6094413" cy="4572000"/>
          </a:xfrm>
          <a:gradFill>
            <a:gsLst>
              <a:gs pos="0">
                <a:schemeClr val="accent6">
                  <a:alpha val="90000"/>
                </a:schemeClr>
              </a:gs>
              <a:gs pos="98000">
                <a:schemeClr val="accent6"/>
              </a:gs>
              <a:gs pos="98000">
                <a:schemeClr val="accent5"/>
              </a:gs>
              <a:gs pos="100000">
                <a:schemeClr val="accent5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 marL="457200" indent="-173038"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5"/>
            <a:endParaRPr lang="en-US"/>
          </a:p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0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809" y="412751"/>
            <a:ext cx="11001004" cy="381000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3"/>
            <a:ext cx="10969943" cy="45804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10A873-392A-4A19-8C2B-DD9BE8754574}"/>
              </a:ext>
            </a:extLst>
          </p:cNvPr>
          <p:cNvSpPr/>
          <p:nvPr userDrawn="1"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C1D3E06-3BD4-444D-80CC-06D1EF0FE80E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B65990C3-6A4D-4AAF-8BC8-286DA747854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1BB1B930-0B72-49D9-807B-10C096968E5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5E1DF962-E59C-4F9C-B967-2BC43B7C3DC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C586DD09-1AA3-4DE6-9C72-75B08B54381E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84663C30-A17E-456F-8614-312799660BD1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EB05CCD1-E6FF-4DBF-BA36-72637BFA33F2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5918E981-84A6-4893-B532-8EE3239C18E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6C16E6-5A1F-46F7-8642-A7F025A5B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013" y="735203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86C86-F823-4766-9B10-773EDC51C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7352030"/>
            <a:ext cx="2741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295A3-96FB-4E80-91AF-4225D266C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6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88" r:id="rId17"/>
    <p:sldLayoutId id="2147483889" r:id="rId18"/>
    <p:sldLayoutId id="2147483890" r:id="rId19"/>
    <p:sldLayoutId id="2147483891" r:id="rId20"/>
    <p:sldLayoutId id="2147483892" r:id="rId21"/>
    <p:sldLayoutId id="2147483893" r:id="rId22"/>
    <p:sldLayoutId id="2147483894" r:id="rId23"/>
    <p:sldLayoutId id="2147483895" r:id="rId24"/>
    <p:sldLayoutId id="2147483896" r:id="rId25"/>
    <p:sldLayoutId id="2147483897" r:id="rId26"/>
    <p:sldLayoutId id="2147483898" r:id="rId27"/>
    <p:sldLayoutId id="2147483899" r:id="rId28"/>
    <p:sldLayoutId id="2147483900" r:id="rId29"/>
    <p:sldLayoutId id="2147483901" r:id="rId30"/>
    <p:sldLayoutId id="2147483902" r:id="rId31"/>
    <p:sldLayoutId id="2147483903" r:id="rId3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​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184150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744538" indent="-169863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>
          <a:schemeClr val="tx2"/>
        </a:buClr>
        <a:buSzPct val="90000"/>
        <a:buFont typeface="Camphor Std" panose="020B0504030404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969963" indent="-166688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138113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Camphor Std" panose="020B0504030404020204" pitchFamily="34" charset="0"/>
        <a:buChar char="–"/>
        <a:tabLst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AutoNum type="arabicPeriod"/>
        <a:defRPr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512763" indent="-228600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+mj-lt"/>
        <a:buAutoNum type="alphaLcPeriod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741363" indent="-1666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90000"/>
        <a:buFont typeface="+mj-lt"/>
        <a:buAutoNum type="romanLcPeriod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84163" indent="-284163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AutoNum type="alphaUcPeriod"/>
        <a:defRPr sz="2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orient="horz" pos="1872">
          <p15:clr>
            <a:srgbClr val="F26B43"/>
          </p15:clr>
        </p15:guide>
        <p15:guide id="4" orient="horz" pos="1584">
          <p15:clr>
            <a:srgbClr val="F26B43"/>
          </p15:clr>
        </p15:guide>
        <p15:guide id="5" orient="horz" pos="1296">
          <p15:clr>
            <a:srgbClr val="F26B43"/>
          </p15:clr>
        </p15:guide>
        <p15:guide id="6" orient="horz" pos="1008">
          <p15:clr>
            <a:srgbClr val="F26B43"/>
          </p15:clr>
        </p15:guide>
        <p15:guide id="7" orient="horz" pos="720">
          <p15:clr>
            <a:srgbClr val="F26B43"/>
          </p15:clr>
        </p15:guide>
        <p15:guide id="8" orient="horz" pos="576">
          <p15:clr>
            <a:srgbClr val="F26B43"/>
          </p15:clr>
        </p15:guide>
        <p15:guide id="9" orient="horz" pos="288">
          <p15:clr>
            <a:srgbClr val="F26B43"/>
          </p15:clr>
        </p15:guide>
        <p15:guide id="10" orient="horz">
          <p15:clr>
            <a:srgbClr val="F26B43"/>
          </p15:clr>
        </p15:guide>
        <p15:guide id="11" orient="horz" pos="2448">
          <p15:clr>
            <a:srgbClr val="F26B43"/>
          </p15:clr>
        </p15:guide>
        <p15:guide id="12" orient="horz" pos="2736">
          <p15:clr>
            <a:srgbClr val="F26B43"/>
          </p15:clr>
        </p15:guide>
        <p15:guide id="13" orient="horz" pos="3024">
          <p15:clr>
            <a:srgbClr val="F26B43"/>
          </p15:clr>
        </p15:guide>
        <p15:guide id="14" orient="horz" pos="3312">
          <p15:clr>
            <a:srgbClr val="F26B43"/>
          </p15:clr>
        </p15:guide>
        <p15:guide id="15" orient="horz" pos="3600">
          <p15:clr>
            <a:srgbClr val="F26B43"/>
          </p15:clr>
        </p15:guide>
        <p15:guide id="16" orient="horz" pos="3888">
          <p15:clr>
            <a:srgbClr val="F26B43"/>
          </p15:clr>
        </p15:guide>
        <p15:guide id="17" orient="horz" pos="4032">
          <p15:clr>
            <a:srgbClr val="F26B43"/>
          </p15:clr>
        </p15:guide>
        <p15:guide id="18" pos="3551">
          <p15:clr>
            <a:srgbClr val="F26B43"/>
          </p15:clr>
        </p15:guide>
        <p15:guide id="19" pos="3263">
          <p15:clr>
            <a:srgbClr val="F26B43"/>
          </p15:clr>
        </p15:guide>
        <p15:guide id="20" pos="2975">
          <p15:clr>
            <a:srgbClr val="F26B43"/>
          </p15:clr>
        </p15:guide>
        <p15:guide id="21" pos="2687">
          <p15:clr>
            <a:srgbClr val="F26B43"/>
          </p15:clr>
        </p15:guide>
        <p15:guide id="22" pos="2399">
          <p15:clr>
            <a:srgbClr val="F26B43"/>
          </p15:clr>
        </p15:guide>
        <p15:guide id="23" pos="2111">
          <p15:clr>
            <a:srgbClr val="F26B43"/>
          </p15:clr>
        </p15:guide>
        <p15:guide id="24" pos="1823">
          <p15:clr>
            <a:srgbClr val="F26B43"/>
          </p15:clr>
        </p15:guide>
        <p15:guide id="25" pos="1535">
          <p15:clr>
            <a:srgbClr val="F26B43"/>
          </p15:clr>
        </p15:guide>
        <p15:guide id="26" pos="1247">
          <p15:clr>
            <a:srgbClr val="F26B43"/>
          </p15:clr>
        </p15:guide>
        <p15:guide id="27" pos="959">
          <p15:clr>
            <a:srgbClr val="F26B43"/>
          </p15:clr>
        </p15:guide>
        <p15:guide id="28" pos="671">
          <p15:clr>
            <a:srgbClr val="F26B43"/>
          </p15:clr>
        </p15:guide>
        <p15:guide id="29" pos="383">
          <p15:clr>
            <a:srgbClr val="F26B43"/>
          </p15:clr>
        </p15:guide>
        <p15:guide id="30" pos="4127">
          <p15:clr>
            <a:srgbClr val="F26B43"/>
          </p15:clr>
        </p15:guide>
        <p15:guide id="31" pos="4415">
          <p15:clr>
            <a:srgbClr val="F26B43"/>
          </p15:clr>
        </p15:guide>
        <p15:guide id="32" pos="4703">
          <p15:clr>
            <a:srgbClr val="F26B43"/>
          </p15:clr>
        </p15:guide>
        <p15:guide id="33" pos="4991">
          <p15:clr>
            <a:srgbClr val="F26B43"/>
          </p15:clr>
        </p15:guide>
        <p15:guide id="34" pos="5279">
          <p15:clr>
            <a:srgbClr val="F26B43"/>
          </p15:clr>
        </p15:guide>
        <p15:guide id="35" pos="5567">
          <p15:clr>
            <a:srgbClr val="F26B43"/>
          </p15:clr>
        </p15:guide>
        <p15:guide id="36" pos="5855">
          <p15:clr>
            <a:srgbClr val="F26B43"/>
          </p15:clr>
        </p15:guide>
        <p15:guide id="37" pos="6143">
          <p15:clr>
            <a:srgbClr val="F26B43"/>
          </p15:clr>
        </p15:guide>
        <p15:guide id="38" pos="6431">
          <p15:clr>
            <a:srgbClr val="F26B43"/>
          </p15:clr>
        </p15:guide>
        <p15:guide id="39" pos="6719">
          <p15:clr>
            <a:srgbClr val="F26B43"/>
          </p15:clr>
        </p15:guide>
        <p15:guide id="40" pos="7007">
          <p15:clr>
            <a:srgbClr val="F26B43"/>
          </p15:clr>
        </p15:guide>
        <p15:guide id="41" pos="7295">
          <p15:clr>
            <a:srgbClr val="F26B43"/>
          </p15:clr>
        </p15:guide>
        <p15:guide id="42" pos="7678">
          <p15:clr>
            <a:srgbClr val="F26B43"/>
          </p15:clr>
        </p15:guide>
        <p15:guide id="43" orient="horz" pos="4320">
          <p15:clr>
            <a:srgbClr val="F26B43"/>
          </p15:clr>
        </p15:guide>
        <p15:guide id="4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base64encode.net/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192.168.22.32/api/v1/logical-port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192.168.22.32/api/session/cre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pi/v1/logical-ports" TargetMode="External"/><Relationship Id="rId4" Type="http://schemas.openxmlformats.org/officeDocument/2006/relationships/hyperlink" Target="https://192.168.22.32/api/v1/logical-port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192.168.22.32/api/session/crea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pi/v1/logical-ports" TargetMode="External"/><Relationship Id="rId4" Type="http://schemas.openxmlformats.org/officeDocument/2006/relationships/hyperlink" Target="https://192.168.22.32/api/v1/logical-port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086289-C55E-4EC8-8B64-B3782F8217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6688" y="5066406"/>
            <a:ext cx="4577726" cy="830997"/>
          </a:xfrm>
        </p:spPr>
        <p:txBody>
          <a:bodyPr/>
          <a:lstStyle/>
          <a:p>
            <a:r>
              <a:rPr lang="fr-FR" i="1"/>
              <a:t>July </a:t>
            </a:r>
            <a:r>
              <a:rPr lang="en-US" i="1"/>
              <a:t>2019</a:t>
            </a:r>
            <a:endParaRPr lang="en-US" i="1" dirty="0"/>
          </a:p>
          <a:p>
            <a:r>
              <a:rPr lang="fr-FR" i="1" dirty="0"/>
              <a:t>Dimitri Desmidt - Senior TPM NSX</a:t>
            </a:r>
          </a:p>
          <a:p>
            <a:r>
              <a:rPr lang="fr-FR" i="1" dirty="0"/>
              <a:t>ddesmidt@vmware.com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F107F7C-FE7F-47A5-851E-D2E6599D77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012" y="1600200"/>
            <a:ext cx="7633414" cy="3200400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/>
              <a:t>NSX-T Load Balancer of NSX-T Managers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839076-034C-4D84-A222-E7F54586A84B}"/>
              </a:ext>
            </a:extLst>
          </p:cNvPr>
          <p:cNvGrpSpPr>
            <a:grpSpLocks noChangeAspect="1"/>
          </p:cNvGrpSpPr>
          <p:nvPr/>
        </p:nvGrpSpPr>
        <p:grpSpPr>
          <a:xfrm>
            <a:off x="9615594" y="810042"/>
            <a:ext cx="729862" cy="678100"/>
            <a:chOff x="2560638" y="566738"/>
            <a:chExt cx="6486525" cy="6486525"/>
          </a:xfrm>
          <a:solidFill>
            <a:schemeClr val="accent1"/>
          </a:solidFill>
        </p:grpSpPr>
        <p:sp>
          <p:nvSpPr>
            <p:cNvPr id="9" name="Freeform 1">
              <a:extLst>
                <a:ext uri="{FF2B5EF4-FFF2-40B4-BE49-F238E27FC236}">
                  <a16:creationId xmlns:a16="http://schemas.microsoft.com/office/drawing/2014/main" id="{FED15888-6DD8-438F-AB13-BBD9314AD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638" y="566738"/>
              <a:ext cx="6486525" cy="6486525"/>
            </a:xfrm>
            <a:custGeom>
              <a:avLst/>
              <a:gdLst>
                <a:gd name="T0" fmla="*/ 18017 w 18018"/>
                <a:gd name="T1" fmla="*/ 18017 h 18018"/>
                <a:gd name="T2" fmla="*/ 5832 w 18018"/>
                <a:gd name="T3" fmla="*/ 18017 h 18018"/>
                <a:gd name="T4" fmla="*/ 0 w 18018"/>
                <a:gd name="T5" fmla="*/ 11893 h 18018"/>
                <a:gd name="T6" fmla="*/ 0 w 18018"/>
                <a:gd name="T7" fmla="*/ 6212 h 18018"/>
                <a:gd name="T8" fmla="*/ 5621 w 18018"/>
                <a:gd name="T9" fmla="*/ 0 h 18018"/>
                <a:gd name="T10" fmla="*/ 18017 w 18018"/>
                <a:gd name="T11" fmla="*/ 0 h 18018"/>
                <a:gd name="T12" fmla="*/ 18017 w 18018"/>
                <a:gd name="T13" fmla="*/ 18017 h 18018"/>
                <a:gd name="T14" fmla="*/ 6141 w 18018"/>
                <a:gd name="T15" fmla="*/ 17293 h 18018"/>
                <a:gd name="T16" fmla="*/ 17293 w 18018"/>
                <a:gd name="T17" fmla="*/ 17293 h 18018"/>
                <a:gd name="T18" fmla="*/ 17293 w 18018"/>
                <a:gd name="T19" fmla="*/ 724 h 18018"/>
                <a:gd name="T20" fmla="*/ 5938 w 18018"/>
                <a:gd name="T21" fmla="*/ 724 h 18018"/>
                <a:gd name="T22" fmla="*/ 724 w 18018"/>
                <a:gd name="T23" fmla="*/ 6485 h 18018"/>
                <a:gd name="T24" fmla="*/ 724 w 18018"/>
                <a:gd name="T25" fmla="*/ 11602 h 18018"/>
                <a:gd name="T26" fmla="*/ 6141 w 18018"/>
                <a:gd name="T27" fmla="*/ 17293 h 18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8" h="18018">
                  <a:moveTo>
                    <a:pt x="18017" y="18017"/>
                  </a:moveTo>
                  <a:lnTo>
                    <a:pt x="5832" y="18017"/>
                  </a:lnTo>
                  <a:lnTo>
                    <a:pt x="0" y="11893"/>
                  </a:lnTo>
                  <a:lnTo>
                    <a:pt x="0" y="6212"/>
                  </a:lnTo>
                  <a:lnTo>
                    <a:pt x="5621" y="0"/>
                  </a:lnTo>
                  <a:lnTo>
                    <a:pt x="18017" y="0"/>
                  </a:lnTo>
                  <a:lnTo>
                    <a:pt x="18017" y="18017"/>
                  </a:lnTo>
                  <a:close/>
                  <a:moveTo>
                    <a:pt x="6141" y="17293"/>
                  </a:moveTo>
                  <a:lnTo>
                    <a:pt x="17293" y="17293"/>
                  </a:lnTo>
                  <a:lnTo>
                    <a:pt x="17293" y="724"/>
                  </a:lnTo>
                  <a:lnTo>
                    <a:pt x="5938" y="724"/>
                  </a:lnTo>
                  <a:lnTo>
                    <a:pt x="724" y="6485"/>
                  </a:lnTo>
                  <a:lnTo>
                    <a:pt x="724" y="11602"/>
                  </a:lnTo>
                  <a:lnTo>
                    <a:pt x="6141" y="17293"/>
                  </a:ln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0" name="Freeform 2">
              <a:extLst>
                <a:ext uri="{FF2B5EF4-FFF2-40B4-BE49-F238E27FC236}">
                  <a16:creationId xmlns:a16="http://schemas.microsoft.com/office/drawing/2014/main" id="{27BC93C7-0686-4365-AD7B-21A13AC13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100" y="5159375"/>
              <a:ext cx="1003300" cy="1008063"/>
            </a:xfrm>
            <a:custGeom>
              <a:avLst/>
              <a:gdLst>
                <a:gd name="T0" fmla="*/ 2381 w 2788"/>
                <a:gd name="T1" fmla="*/ 415 h 2798"/>
                <a:gd name="T2" fmla="*/ 2558 w 2788"/>
                <a:gd name="T3" fmla="*/ 635 h 2798"/>
                <a:gd name="T4" fmla="*/ 2690 w 2788"/>
                <a:gd name="T5" fmla="*/ 874 h 2798"/>
                <a:gd name="T6" fmla="*/ 2761 w 2788"/>
                <a:gd name="T7" fmla="*/ 1130 h 2798"/>
                <a:gd name="T8" fmla="*/ 2787 w 2788"/>
                <a:gd name="T9" fmla="*/ 1403 h 2798"/>
                <a:gd name="T10" fmla="*/ 2761 w 2788"/>
                <a:gd name="T11" fmla="*/ 1668 h 2798"/>
                <a:gd name="T12" fmla="*/ 2690 w 2788"/>
                <a:gd name="T13" fmla="*/ 1924 h 2798"/>
                <a:gd name="T14" fmla="*/ 2558 w 2788"/>
                <a:gd name="T15" fmla="*/ 2171 h 2798"/>
                <a:gd name="T16" fmla="*/ 2381 w 2788"/>
                <a:gd name="T17" fmla="*/ 2391 h 2798"/>
                <a:gd name="T18" fmla="*/ 2276 w 2788"/>
                <a:gd name="T19" fmla="*/ 2480 h 2798"/>
                <a:gd name="T20" fmla="*/ 2046 w 2788"/>
                <a:gd name="T21" fmla="*/ 2638 h 2798"/>
                <a:gd name="T22" fmla="*/ 1791 w 2788"/>
                <a:gd name="T23" fmla="*/ 2735 h 2798"/>
                <a:gd name="T24" fmla="*/ 1527 w 2788"/>
                <a:gd name="T25" fmla="*/ 2788 h 2798"/>
                <a:gd name="T26" fmla="*/ 1262 w 2788"/>
                <a:gd name="T27" fmla="*/ 2788 h 2798"/>
                <a:gd name="T28" fmla="*/ 997 w 2788"/>
                <a:gd name="T29" fmla="*/ 2735 h 2798"/>
                <a:gd name="T30" fmla="*/ 741 w 2788"/>
                <a:gd name="T31" fmla="*/ 2638 h 2798"/>
                <a:gd name="T32" fmla="*/ 512 w 2788"/>
                <a:gd name="T33" fmla="*/ 2480 h 2798"/>
                <a:gd name="T34" fmla="*/ 406 w 2788"/>
                <a:gd name="T35" fmla="*/ 2391 h 2798"/>
                <a:gd name="T36" fmla="*/ 229 w 2788"/>
                <a:gd name="T37" fmla="*/ 2171 h 2798"/>
                <a:gd name="T38" fmla="*/ 97 w 2788"/>
                <a:gd name="T39" fmla="*/ 1924 h 2798"/>
                <a:gd name="T40" fmla="*/ 27 w 2788"/>
                <a:gd name="T41" fmla="*/ 1668 h 2798"/>
                <a:gd name="T42" fmla="*/ 0 w 2788"/>
                <a:gd name="T43" fmla="*/ 1403 h 2798"/>
                <a:gd name="T44" fmla="*/ 27 w 2788"/>
                <a:gd name="T45" fmla="*/ 1130 h 2798"/>
                <a:gd name="T46" fmla="*/ 97 w 2788"/>
                <a:gd name="T47" fmla="*/ 874 h 2798"/>
                <a:gd name="T48" fmla="*/ 229 w 2788"/>
                <a:gd name="T49" fmla="*/ 635 h 2798"/>
                <a:gd name="T50" fmla="*/ 406 w 2788"/>
                <a:gd name="T51" fmla="*/ 415 h 2798"/>
                <a:gd name="T52" fmla="*/ 512 w 2788"/>
                <a:gd name="T53" fmla="*/ 318 h 2798"/>
                <a:gd name="T54" fmla="*/ 741 w 2788"/>
                <a:gd name="T55" fmla="*/ 159 h 2798"/>
                <a:gd name="T56" fmla="*/ 997 w 2788"/>
                <a:gd name="T57" fmla="*/ 62 h 2798"/>
                <a:gd name="T58" fmla="*/ 1262 w 2788"/>
                <a:gd name="T59" fmla="*/ 9 h 2798"/>
                <a:gd name="T60" fmla="*/ 1527 w 2788"/>
                <a:gd name="T61" fmla="*/ 9 h 2798"/>
                <a:gd name="T62" fmla="*/ 1791 w 2788"/>
                <a:gd name="T63" fmla="*/ 62 h 2798"/>
                <a:gd name="T64" fmla="*/ 2046 w 2788"/>
                <a:gd name="T65" fmla="*/ 159 h 2798"/>
                <a:gd name="T66" fmla="*/ 2276 w 2788"/>
                <a:gd name="T67" fmla="*/ 318 h 2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98">
                  <a:moveTo>
                    <a:pt x="2381" y="415"/>
                  </a:moveTo>
                  <a:lnTo>
                    <a:pt x="2381" y="415"/>
                  </a:lnTo>
                  <a:lnTo>
                    <a:pt x="2479" y="521"/>
                  </a:lnTo>
                  <a:lnTo>
                    <a:pt x="2558" y="635"/>
                  </a:lnTo>
                  <a:lnTo>
                    <a:pt x="2629" y="750"/>
                  </a:lnTo>
                  <a:lnTo>
                    <a:pt x="2690" y="874"/>
                  </a:lnTo>
                  <a:lnTo>
                    <a:pt x="2734" y="1006"/>
                  </a:lnTo>
                  <a:lnTo>
                    <a:pt x="2761" y="1130"/>
                  </a:lnTo>
                  <a:lnTo>
                    <a:pt x="2787" y="1271"/>
                  </a:lnTo>
                  <a:lnTo>
                    <a:pt x="2787" y="1403"/>
                  </a:lnTo>
                  <a:lnTo>
                    <a:pt x="2787" y="1535"/>
                  </a:lnTo>
                  <a:lnTo>
                    <a:pt x="2761" y="1668"/>
                  </a:lnTo>
                  <a:lnTo>
                    <a:pt x="2734" y="1800"/>
                  </a:lnTo>
                  <a:lnTo>
                    <a:pt x="2690" y="1924"/>
                  </a:lnTo>
                  <a:lnTo>
                    <a:pt x="2629" y="2047"/>
                  </a:lnTo>
                  <a:lnTo>
                    <a:pt x="2558" y="2171"/>
                  </a:lnTo>
                  <a:lnTo>
                    <a:pt x="2479" y="2285"/>
                  </a:lnTo>
                  <a:lnTo>
                    <a:pt x="2381" y="2391"/>
                  </a:lnTo>
                  <a:lnTo>
                    <a:pt x="2381" y="2391"/>
                  </a:lnTo>
                  <a:lnTo>
                    <a:pt x="2276" y="2480"/>
                  </a:lnTo>
                  <a:lnTo>
                    <a:pt x="2161" y="2568"/>
                  </a:lnTo>
                  <a:lnTo>
                    <a:pt x="2046" y="2638"/>
                  </a:lnTo>
                  <a:lnTo>
                    <a:pt x="1923" y="2691"/>
                  </a:lnTo>
                  <a:lnTo>
                    <a:pt x="1791" y="2735"/>
                  </a:lnTo>
                  <a:lnTo>
                    <a:pt x="1659" y="2771"/>
                  </a:lnTo>
                  <a:lnTo>
                    <a:pt x="1527" y="2788"/>
                  </a:lnTo>
                  <a:lnTo>
                    <a:pt x="1394" y="2797"/>
                  </a:lnTo>
                  <a:lnTo>
                    <a:pt x="1262" y="2788"/>
                  </a:lnTo>
                  <a:lnTo>
                    <a:pt x="1130" y="2771"/>
                  </a:lnTo>
                  <a:lnTo>
                    <a:pt x="997" y="2735"/>
                  </a:lnTo>
                  <a:lnTo>
                    <a:pt x="865" y="2691"/>
                  </a:lnTo>
                  <a:lnTo>
                    <a:pt x="741" y="2638"/>
                  </a:lnTo>
                  <a:lnTo>
                    <a:pt x="627" y="2568"/>
                  </a:lnTo>
                  <a:lnTo>
                    <a:pt x="512" y="2480"/>
                  </a:lnTo>
                  <a:lnTo>
                    <a:pt x="406" y="2391"/>
                  </a:lnTo>
                  <a:lnTo>
                    <a:pt x="406" y="2391"/>
                  </a:lnTo>
                  <a:lnTo>
                    <a:pt x="309" y="2285"/>
                  </a:lnTo>
                  <a:lnTo>
                    <a:pt x="229" y="2171"/>
                  </a:lnTo>
                  <a:lnTo>
                    <a:pt x="159" y="2047"/>
                  </a:lnTo>
                  <a:lnTo>
                    <a:pt x="97" y="1924"/>
                  </a:lnTo>
                  <a:lnTo>
                    <a:pt x="53" y="1800"/>
                  </a:lnTo>
                  <a:lnTo>
                    <a:pt x="27" y="1668"/>
                  </a:lnTo>
                  <a:lnTo>
                    <a:pt x="0" y="1535"/>
                  </a:lnTo>
                  <a:lnTo>
                    <a:pt x="0" y="1403"/>
                  </a:lnTo>
                  <a:lnTo>
                    <a:pt x="0" y="1271"/>
                  </a:lnTo>
                  <a:lnTo>
                    <a:pt x="27" y="1130"/>
                  </a:lnTo>
                  <a:lnTo>
                    <a:pt x="53" y="1006"/>
                  </a:lnTo>
                  <a:lnTo>
                    <a:pt x="97" y="874"/>
                  </a:lnTo>
                  <a:lnTo>
                    <a:pt x="159" y="750"/>
                  </a:lnTo>
                  <a:lnTo>
                    <a:pt x="229" y="635"/>
                  </a:lnTo>
                  <a:lnTo>
                    <a:pt x="309" y="521"/>
                  </a:lnTo>
                  <a:lnTo>
                    <a:pt x="406" y="415"/>
                  </a:lnTo>
                  <a:lnTo>
                    <a:pt x="406" y="415"/>
                  </a:lnTo>
                  <a:lnTo>
                    <a:pt x="512" y="318"/>
                  </a:lnTo>
                  <a:lnTo>
                    <a:pt x="627" y="229"/>
                  </a:lnTo>
                  <a:lnTo>
                    <a:pt x="741" y="159"/>
                  </a:lnTo>
                  <a:lnTo>
                    <a:pt x="865" y="106"/>
                  </a:lnTo>
                  <a:lnTo>
                    <a:pt x="997" y="62"/>
                  </a:lnTo>
                  <a:lnTo>
                    <a:pt x="1130" y="27"/>
                  </a:lnTo>
                  <a:lnTo>
                    <a:pt x="1262" y="9"/>
                  </a:lnTo>
                  <a:lnTo>
                    <a:pt x="1394" y="0"/>
                  </a:lnTo>
                  <a:lnTo>
                    <a:pt x="1527" y="9"/>
                  </a:lnTo>
                  <a:lnTo>
                    <a:pt x="1659" y="27"/>
                  </a:lnTo>
                  <a:lnTo>
                    <a:pt x="1791" y="62"/>
                  </a:lnTo>
                  <a:lnTo>
                    <a:pt x="1923" y="106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6" y="318"/>
                  </a:lnTo>
                  <a:lnTo>
                    <a:pt x="2381" y="415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1" name="Freeform 3">
              <a:extLst>
                <a:ext uri="{FF2B5EF4-FFF2-40B4-BE49-F238E27FC236}">
                  <a16:creationId xmlns:a16="http://schemas.microsoft.com/office/drawing/2014/main" id="{C5B0860D-C44C-4AD0-A46E-DE397A3DC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1417638"/>
              <a:ext cx="1003300" cy="1003300"/>
            </a:xfrm>
            <a:custGeom>
              <a:avLst/>
              <a:gdLst>
                <a:gd name="T0" fmla="*/ 2381 w 2788"/>
                <a:gd name="T1" fmla="*/ 406 h 2789"/>
                <a:gd name="T2" fmla="*/ 2558 w 2788"/>
                <a:gd name="T3" fmla="*/ 626 h 2789"/>
                <a:gd name="T4" fmla="*/ 2690 w 2788"/>
                <a:gd name="T5" fmla="*/ 864 h 2789"/>
                <a:gd name="T6" fmla="*/ 2761 w 2788"/>
                <a:gd name="T7" fmla="*/ 1129 h 2789"/>
                <a:gd name="T8" fmla="*/ 2787 w 2788"/>
                <a:gd name="T9" fmla="*/ 1394 h 2789"/>
                <a:gd name="T10" fmla="*/ 2761 w 2788"/>
                <a:gd name="T11" fmla="*/ 1659 h 2789"/>
                <a:gd name="T12" fmla="*/ 2690 w 2788"/>
                <a:gd name="T13" fmla="*/ 1914 h 2789"/>
                <a:gd name="T14" fmla="*/ 2558 w 2788"/>
                <a:gd name="T15" fmla="*/ 2162 h 2789"/>
                <a:gd name="T16" fmla="*/ 2381 w 2788"/>
                <a:gd name="T17" fmla="*/ 2382 h 2789"/>
                <a:gd name="T18" fmla="*/ 2275 w 2788"/>
                <a:gd name="T19" fmla="*/ 2479 h 2789"/>
                <a:gd name="T20" fmla="*/ 2046 w 2788"/>
                <a:gd name="T21" fmla="*/ 2629 h 2789"/>
                <a:gd name="T22" fmla="*/ 1791 w 2788"/>
                <a:gd name="T23" fmla="*/ 2735 h 2789"/>
                <a:gd name="T24" fmla="*/ 1526 w 2788"/>
                <a:gd name="T25" fmla="*/ 2779 h 2789"/>
                <a:gd name="T26" fmla="*/ 1262 w 2788"/>
                <a:gd name="T27" fmla="*/ 2779 h 2789"/>
                <a:gd name="T28" fmla="*/ 997 w 2788"/>
                <a:gd name="T29" fmla="*/ 2735 h 2789"/>
                <a:gd name="T30" fmla="*/ 741 w 2788"/>
                <a:gd name="T31" fmla="*/ 2629 h 2789"/>
                <a:gd name="T32" fmla="*/ 512 w 2788"/>
                <a:gd name="T33" fmla="*/ 2479 h 2789"/>
                <a:gd name="T34" fmla="*/ 406 w 2788"/>
                <a:gd name="T35" fmla="*/ 2382 h 2789"/>
                <a:gd name="T36" fmla="*/ 229 w 2788"/>
                <a:gd name="T37" fmla="*/ 2162 h 2789"/>
                <a:gd name="T38" fmla="*/ 97 w 2788"/>
                <a:gd name="T39" fmla="*/ 1914 h 2789"/>
                <a:gd name="T40" fmla="*/ 26 w 2788"/>
                <a:gd name="T41" fmla="*/ 1659 h 2789"/>
                <a:gd name="T42" fmla="*/ 0 w 2788"/>
                <a:gd name="T43" fmla="*/ 1394 h 2789"/>
                <a:gd name="T44" fmla="*/ 26 w 2788"/>
                <a:gd name="T45" fmla="*/ 1129 h 2789"/>
                <a:gd name="T46" fmla="*/ 97 w 2788"/>
                <a:gd name="T47" fmla="*/ 864 h 2789"/>
                <a:gd name="T48" fmla="*/ 229 w 2788"/>
                <a:gd name="T49" fmla="*/ 626 h 2789"/>
                <a:gd name="T50" fmla="*/ 406 w 2788"/>
                <a:gd name="T51" fmla="*/ 406 h 2789"/>
                <a:gd name="T52" fmla="*/ 512 w 2788"/>
                <a:gd name="T53" fmla="*/ 309 h 2789"/>
                <a:gd name="T54" fmla="*/ 741 w 2788"/>
                <a:gd name="T55" fmla="*/ 159 h 2789"/>
                <a:gd name="T56" fmla="*/ 997 w 2788"/>
                <a:gd name="T57" fmla="*/ 53 h 2789"/>
                <a:gd name="T58" fmla="*/ 1262 w 2788"/>
                <a:gd name="T59" fmla="*/ 0 h 2789"/>
                <a:gd name="T60" fmla="*/ 1526 w 2788"/>
                <a:gd name="T61" fmla="*/ 0 h 2789"/>
                <a:gd name="T62" fmla="*/ 1791 w 2788"/>
                <a:gd name="T63" fmla="*/ 53 h 2789"/>
                <a:gd name="T64" fmla="*/ 2046 w 2788"/>
                <a:gd name="T65" fmla="*/ 159 h 2789"/>
                <a:gd name="T66" fmla="*/ 2275 w 2788"/>
                <a:gd name="T67" fmla="*/ 309 h 2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89">
                  <a:moveTo>
                    <a:pt x="2381" y="406"/>
                  </a:moveTo>
                  <a:lnTo>
                    <a:pt x="2381" y="406"/>
                  </a:lnTo>
                  <a:lnTo>
                    <a:pt x="2478" y="512"/>
                  </a:lnTo>
                  <a:lnTo>
                    <a:pt x="2558" y="626"/>
                  </a:lnTo>
                  <a:lnTo>
                    <a:pt x="2628" y="741"/>
                  </a:lnTo>
                  <a:lnTo>
                    <a:pt x="2690" y="864"/>
                  </a:lnTo>
                  <a:lnTo>
                    <a:pt x="2734" y="997"/>
                  </a:lnTo>
                  <a:lnTo>
                    <a:pt x="2761" y="1129"/>
                  </a:lnTo>
                  <a:lnTo>
                    <a:pt x="2787" y="1262"/>
                  </a:lnTo>
                  <a:lnTo>
                    <a:pt x="2787" y="1394"/>
                  </a:lnTo>
                  <a:lnTo>
                    <a:pt x="2787" y="1526"/>
                  </a:lnTo>
                  <a:lnTo>
                    <a:pt x="2761" y="1659"/>
                  </a:lnTo>
                  <a:lnTo>
                    <a:pt x="2734" y="1791"/>
                  </a:lnTo>
                  <a:lnTo>
                    <a:pt x="2690" y="1914"/>
                  </a:lnTo>
                  <a:lnTo>
                    <a:pt x="2628" y="2047"/>
                  </a:lnTo>
                  <a:lnTo>
                    <a:pt x="2558" y="2162"/>
                  </a:lnTo>
                  <a:lnTo>
                    <a:pt x="2478" y="2276"/>
                  </a:lnTo>
                  <a:lnTo>
                    <a:pt x="2381" y="2382"/>
                  </a:lnTo>
                  <a:lnTo>
                    <a:pt x="2381" y="2382"/>
                  </a:lnTo>
                  <a:lnTo>
                    <a:pt x="2275" y="2479"/>
                  </a:lnTo>
                  <a:lnTo>
                    <a:pt x="2161" y="2559"/>
                  </a:lnTo>
                  <a:lnTo>
                    <a:pt x="2046" y="2629"/>
                  </a:lnTo>
                  <a:lnTo>
                    <a:pt x="1922" y="2691"/>
                  </a:lnTo>
                  <a:lnTo>
                    <a:pt x="1791" y="2735"/>
                  </a:lnTo>
                  <a:lnTo>
                    <a:pt x="1659" y="2762"/>
                  </a:lnTo>
                  <a:lnTo>
                    <a:pt x="1526" y="2779"/>
                  </a:lnTo>
                  <a:lnTo>
                    <a:pt x="1394" y="2788"/>
                  </a:lnTo>
                  <a:lnTo>
                    <a:pt x="1262" y="2779"/>
                  </a:lnTo>
                  <a:lnTo>
                    <a:pt x="1129" y="2762"/>
                  </a:lnTo>
                  <a:lnTo>
                    <a:pt x="997" y="2735"/>
                  </a:lnTo>
                  <a:lnTo>
                    <a:pt x="864" y="2691"/>
                  </a:lnTo>
                  <a:lnTo>
                    <a:pt x="741" y="2629"/>
                  </a:lnTo>
                  <a:lnTo>
                    <a:pt x="626" y="2559"/>
                  </a:lnTo>
                  <a:lnTo>
                    <a:pt x="512" y="2479"/>
                  </a:lnTo>
                  <a:lnTo>
                    <a:pt x="406" y="2382"/>
                  </a:lnTo>
                  <a:lnTo>
                    <a:pt x="406" y="2382"/>
                  </a:lnTo>
                  <a:lnTo>
                    <a:pt x="309" y="2276"/>
                  </a:lnTo>
                  <a:lnTo>
                    <a:pt x="229" y="2162"/>
                  </a:lnTo>
                  <a:lnTo>
                    <a:pt x="159" y="2047"/>
                  </a:lnTo>
                  <a:lnTo>
                    <a:pt x="97" y="1914"/>
                  </a:lnTo>
                  <a:lnTo>
                    <a:pt x="53" y="1791"/>
                  </a:lnTo>
                  <a:lnTo>
                    <a:pt x="26" y="1659"/>
                  </a:lnTo>
                  <a:lnTo>
                    <a:pt x="0" y="1526"/>
                  </a:lnTo>
                  <a:lnTo>
                    <a:pt x="0" y="1394"/>
                  </a:lnTo>
                  <a:lnTo>
                    <a:pt x="0" y="1262"/>
                  </a:lnTo>
                  <a:lnTo>
                    <a:pt x="26" y="1129"/>
                  </a:lnTo>
                  <a:lnTo>
                    <a:pt x="53" y="997"/>
                  </a:lnTo>
                  <a:lnTo>
                    <a:pt x="97" y="864"/>
                  </a:lnTo>
                  <a:lnTo>
                    <a:pt x="159" y="741"/>
                  </a:lnTo>
                  <a:lnTo>
                    <a:pt x="229" y="626"/>
                  </a:lnTo>
                  <a:lnTo>
                    <a:pt x="309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12" y="309"/>
                  </a:lnTo>
                  <a:lnTo>
                    <a:pt x="626" y="229"/>
                  </a:lnTo>
                  <a:lnTo>
                    <a:pt x="741" y="159"/>
                  </a:lnTo>
                  <a:lnTo>
                    <a:pt x="864" y="97"/>
                  </a:lnTo>
                  <a:lnTo>
                    <a:pt x="997" y="53"/>
                  </a:lnTo>
                  <a:lnTo>
                    <a:pt x="1129" y="17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26" y="0"/>
                  </a:lnTo>
                  <a:lnTo>
                    <a:pt x="1659" y="17"/>
                  </a:lnTo>
                  <a:lnTo>
                    <a:pt x="1791" y="53"/>
                  </a:lnTo>
                  <a:lnTo>
                    <a:pt x="1922" y="97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5" y="309"/>
                  </a:lnTo>
                  <a:lnTo>
                    <a:pt x="2381" y="406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F4075E3C-0CB3-4AC4-BBEB-90EE0D437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3308350"/>
              <a:ext cx="1003300" cy="1003300"/>
            </a:xfrm>
            <a:custGeom>
              <a:avLst/>
              <a:gdLst>
                <a:gd name="T0" fmla="*/ 2381 w 2788"/>
                <a:gd name="T1" fmla="*/ 406 h 2788"/>
                <a:gd name="T2" fmla="*/ 2558 w 2788"/>
                <a:gd name="T3" fmla="*/ 626 h 2788"/>
                <a:gd name="T4" fmla="*/ 2690 w 2788"/>
                <a:gd name="T5" fmla="*/ 865 h 2788"/>
                <a:gd name="T6" fmla="*/ 2761 w 2788"/>
                <a:gd name="T7" fmla="*/ 1129 h 2788"/>
                <a:gd name="T8" fmla="*/ 2787 w 2788"/>
                <a:gd name="T9" fmla="*/ 1394 h 2788"/>
                <a:gd name="T10" fmla="*/ 2761 w 2788"/>
                <a:gd name="T11" fmla="*/ 1658 h 2788"/>
                <a:gd name="T12" fmla="*/ 2690 w 2788"/>
                <a:gd name="T13" fmla="*/ 1922 h 2788"/>
                <a:gd name="T14" fmla="*/ 2558 w 2788"/>
                <a:gd name="T15" fmla="*/ 2161 h 2788"/>
                <a:gd name="T16" fmla="*/ 2381 w 2788"/>
                <a:gd name="T17" fmla="*/ 2381 h 2788"/>
                <a:gd name="T18" fmla="*/ 2275 w 2788"/>
                <a:gd name="T19" fmla="*/ 2478 h 2788"/>
                <a:gd name="T20" fmla="*/ 2046 w 2788"/>
                <a:gd name="T21" fmla="*/ 2628 h 2788"/>
                <a:gd name="T22" fmla="*/ 1791 w 2788"/>
                <a:gd name="T23" fmla="*/ 2734 h 2788"/>
                <a:gd name="T24" fmla="*/ 1526 w 2788"/>
                <a:gd name="T25" fmla="*/ 2787 h 2788"/>
                <a:gd name="T26" fmla="*/ 1262 w 2788"/>
                <a:gd name="T27" fmla="*/ 2787 h 2788"/>
                <a:gd name="T28" fmla="*/ 997 w 2788"/>
                <a:gd name="T29" fmla="*/ 2734 h 2788"/>
                <a:gd name="T30" fmla="*/ 741 w 2788"/>
                <a:gd name="T31" fmla="*/ 2628 h 2788"/>
                <a:gd name="T32" fmla="*/ 512 w 2788"/>
                <a:gd name="T33" fmla="*/ 2478 h 2788"/>
                <a:gd name="T34" fmla="*/ 406 w 2788"/>
                <a:gd name="T35" fmla="*/ 2381 h 2788"/>
                <a:gd name="T36" fmla="*/ 229 w 2788"/>
                <a:gd name="T37" fmla="*/ 2161 h 2788"/>
                <a:gd name="T38" fmla="*/ 97 w 2788"/>
                <a:gd name="T39" fmla="*/ 1922 h 2788"/>
                <a:gd name="T40" fmla="*/ 26 w 2788"/>
                <a:gd name="T41" fmla="*/ 1658 h 2788"/>
                <a:gd name="T42" fmla="*/ 0 w 2788"/>
                <a:gd name="T43" fmla="*/ 1394 h 2788"/>
                <a:gd name="T44" fmla="*/ 26 w 2788"/>
                <a:gd name="T45" fmla="*/ 1129 h 2788"/>
                <a:gd name="T46" fmla="*/ 97 w 2788"/>
                <a:gd name="T47" fmla="*/ 865 h 2788"/>
                <a:gd name="T48" fmla="*/ 229 w 2788"/>
                <a:gd name="T49" fmla="*/ 626 h 2788"/>
                <a:gd name="T50" fmla="*/ 406 w 2788"/>
                <a:gd name="T51" fmla="*/ 406 h 2788"/>
                <a:gd name="T52" fmla="*/ 512 w 2788"/>
                <a:gd name="T53" fmla="*/ 309 h 2788"/>
                <a:gd name="T54" fmla="*/ 741 w 2788"/>
                <a:gd name="T55" fmla="*/ 159 h 2788"/>
                <a:gd name="T56" fmla="*/ 997 w 2788"/>
                <a:gd name="T57" fmla="*/ 53 h 2788"/>
                <a:gd name="T58" fmla="*/ 1262 w 2788"/>
                <a:gd name="T59" fmla="*/ 0 h 2788"/>
                <a:gd name="T60" fmla="*/ 1526 w 2788"/>
                <a:gd name="T61" fmla="*/ 0 h 2788"/>
                <a:gd name="T62" fmla="*/ 1791 w 2788"/>
                <a:gd name="T63" fmla="*/ 53 h 2788"/>
                <a:gd name="T64" fmla="*/ 2046 w 2788"/>
                <a:gd name="T65" fmla="*/ 159 h 2788"/>
                <a:gd name="T66" fmla="*/ 2275 w 2788"/>
                <a:gd name="T67" fmla="*/ 309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88">
                  <a:moveTo>
                    <a:pt x="2381" y="406"/>
                  </a:moveTo>
                  <a:lnTo>
                    <a:pt x="2381" y="406"/>
                  </a:lnTo>
                  <a:lnTo>
                    <a:pt x="2478" y="512"/>
                  </a:lnTo>
                  <a:lnTo>
                    <a:pt x="2558" y="626"/>
                  </a:lnTo>
                  <a:lnTo>
                    <a:pt x="2628" y="741"/>
                  </a:lnTo>
                  <a:lnTo>
                    <a:pt x="2690" y="865"/>
                  </a:lnTo>
                  <a:lnTo>
                    <a:pt x="2734" y="997"/>
                  </a:lnTo>
                  <a:lnTo>
                    <a:pt x="2761" y="1129"/>
                  </a:lnTo>
                  <a:lnTo>
                    <a:pt x="2787" y="1262"/>
                  </a:lnTo>
                  <a:lnTo>
                    <a:pt x="2787" y="1394"/>
                  </a:lnTo>
                  <a:lnTo>
                    <a:pt x="2787" y="1525"/>
                  </a:lnTo>
                  <a:lnTo>
                    <a:pt x="2761" y="1658"/>
                  </a:lnTo>
                  <a:lnTo>
                    <a:pt x="2734" y="1790"/>
                  </a:lnTo>
                  <a:lnTo>
                    <a:pt x="2690" y="1922"/>
                  </a:lnTo>
                  <a:lnTo>
                    <a:pt x="2628" y="2046"/>
                  </a:lnTo>
                  <a:lnTo>
                    <a:pt x="2558" y="2161"/>
                  </a:lnTo>
                  <a:lnTo>
                    <a:pt x="2478" y="2275"/>
                  </a:lnTo>
                  <a:lnTo>
                    <a:pt x="2381" y="2381"/>
                  </a:lnTo>
                  <a:lnTo>
                    <a:pt x="2381" y="2381"/>
                  </a:lnTo>
                  <a:lnTo>
                    <a:pt x="2275" y="2478"/>
                  </a:lnTo>
                  <a:lnTo>
                    <a:pt x="2161" y="2558"/>
                  </a:lnTo>
                  <a:lnTo>
                    <a:pt x="2046" y="2628"/>
                  </a:lnTo>
                  <a:lnTo>
                    <a:pt x="1922" y="2690"/>
                  </a:lnTo>
                  <a:lnTo>
                    <a:pt x="1791" y="2734"/>
                  </a:lnTo>
                  <a:lnTo>
                    <a:pt x="1659" y="2761"/>
                  </a:lnTo>
                  <a:lnTo>
                    <a:pt x="1526" y="2787"/>
                  </a:lnTo>
                  <a:lnTo>
                    <a:pt x="1394" y="2787"/>
                  </a:lnTo>
                  <a:lnTo>
                    <a:pt x="1262" y="2787"/>
                  </a:lnTo>
                  <a:lnTo>
                    <a:pt x="1129" y="2761"/>
                  </a:lnTo>
                  <a:lnTo>
                    <a:pt x="997" y="2734"/>
                  </a:lnTo>
                  <a:lnTo>
                    <a:pt x="864" y="2690"/>
                  </a:lnTo>
                  <a:lnTo>
                    <a:pt x="741" y="2628"/>
                  </a:lnTo>
                  <a:lnTo>
                    <a:pt x="626" y="2558"/>
                  </a:lnTo>
                  <a:lnTo>
                    <a:pt x="512" y="2478"/>
                  </a:lnTo>
                  <a:lnTo>
                    <a:pt x="406" y="2381"/>
                  </a:lnTo>
                  <a:lnTo>
                    <a:pt x="406" y="2381"/>
                  </a:lnTo>
                  <a:lnTo>
                    <a:pt x="309" y="2275"/>
                  </a:lnTo>
                  <a:lnTo>
                    <a:pt x="229" y="2161"/>
                  </a:lnTo>
                  <a:lnTo>
                    <a:pt x="159" y="2046"/>
                  </a:lnTo>
                  <a:lnTo>
                    <a:pt x="97" y="1922"/>
                  </a:lnTo>
                  <a:lnTo>
                    <a:pt x="53" y="1790"/>
                  </a:lnTo>
                  <a:lnTo>
                    <a:pt x="26" y="1658"/>
                  </a:lnTo>
                  <a:lnTo>
                    <a:pt x="0" y="1525"/>
                  </a:lnTo>
                  <a:lnTo>
                    <a:pt x="0" y="1394"/>
                  </a:lnTo>
                  <a:lnTo>
                    <a:pt x="0" y="1262"/>
                  </a:lnTo>
                  <a:lnTo>
                    <a:pt x="26" y="1129"/>
                  </a:lnTo>
                  <a:lnTo>
                    <a:pt x="53" y="997"/>
                  </a:lnTo>
                  <a:lnTo>
                    <a:pt x="97" y="865"/>
                  </a:lnTo>
                  <a:lnTo>
                    <a:pt x="159" y="741"/>
                  </a:lnTo>
                  <a:lnTo>
                    <a:pt x="229" y="626"/>
                  </a:lnTo>
                  <a:lnTo>
                    <a:pt x="309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12" y="309"/>
                  </a:lnTo>
                  <a:lnTo>
                    <a:pt x="626" y="229"/>
                  </a:lnTo>
                  <a:lnTo>
                    <a:pt x="741" y="159"/>
                  </a:lnTo>
                  <a:lnTo>
                    <a:pt x="864" y="97"/>
                  </a:lnTo>
                  <a:lnTo>
                    <a:pt x="997" y="53"/>
                  </a:lnTo>
                  <a:lnTo>
                    <a:pt x="1129" y="26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26" y="0"/>
                  </a:lnTo>
                  <a:lnTo>
                    <a:pt x="1659" y="26"/>
                  </a:lnTo>
                  <a:lnTo>
                    <a:pt x="1791" y="53"/>
                  </a:lnTo>
                  <a:lnTo>
                    <a:pt x="1922" y="97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5" y="309"/>
                  </a:lnTo>
                  <a:lnTo>
                    <a:pt x="2381" y="406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1940BE5-92D1-4BE7-A718-9A08B856E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2013" y="3308350"/>
              <a:ext cx="1008062" cy="1003300"/>
            </a:xfrm>
            <a:custGeom>
              <a:avLst/>
              <a:gdLst>
                <a:gd name="T0" fmla="*/ 2383 w 2798"/>
                <a:gd name="T1" fmla="*/ 406 h 2788"/>
                <a:gd name="T2" fmla="*/ 2568 w 2798"/>
                <a:gd name="T3" fmla="*/ 626 h 2788"/>
                <a:gd name="T4" fmla="*/ 2692 w 2798"/>
                <a:gd name="T5" fmla="*/ 865 h 2788"/>
                <a:gd name="T6" fmla="*/ 2771 w 2798"/>
                <a:gd name="T7" fmla="*/ 1129 h 2788"/>
                <a:gd name="T8" fmla="*/ 2797 w 2798"/>
                <a:gd name="T9" fmla="*/ 1394 h 2788"/>
                <a:gd name="T10" fmla="*/ 2771 w 2798"/>
                <a:gd name="T11" fmla="*/ 1658 h 2788"/>
                <a:gd name="T12" fmla="*/ 2692 w 2798"/>
                <a:gd name="T13" fmla="*/ 1922 h 2788"/>
                <a:gd name="T14" fmla="*/ 2568 w 2798"/>
                <a:gd name="T15" fmla="*/ 2161 h 2788"/>
                <a:gd name="T16" fmla="*/ 2383 w 2798"/>
                <a:gd name="T17" fmla="*/ 2381 h 2788"/>
                <a:gd name="T18" fmla="*/ 2277 w 2798"/>
                <a:gd name="T19" fmla="*/ 2478 h 2788"/>
                <a:gd name="T20" fmla="*/ 2047 w 2798"/>
                <a:gd name="T21" fmla="*/ 2628 h 2788"/>
                <a:gd name="T22" fmla="*/ 1800 w 2798"/>
                <a:gd name="T23" fmla="*/ 2734 h 2788"/>
                <a:gd name="T24" fmla="*/ 1536 w 2798"/>
                <a:gd name="T25" fmla="*/ 2787 h 2788"/>
                <a:gd name="T26" fmla="*/ 1262 w 2798"/>
                <a:gd name="T27" fmla="*/ 2787 h 2788"/>
                <a:gd name="T28" fmla="*/ 997 w 2798"/>
                <a:gd name="T29" fmla="*/ 2734 h 2788"/>
                <a:gd name="T30" fmla="*/ 750 w 2798"/>
                <a:gd name="T31" fmla="*/ 2628 h 2788"/>
                <a:gd name="T32" fmla="*/ 521 w 2798"/>
                <a:gd name="T33" fmla="*/ 2478 h 2788"/>
                <a:gd name="T34" fmla="*/ 406 w 2798"/>
                <a:gd name="T35" fmla="*/ 2381 h 2788"/>
                <a:gd name="T36" fmla="*/ 230 w 2798"/>
                <a:gd name="T37" fmla="*/ 2161 h 2788"/>
                <a:gd name="T38" fmla="*/ 106 w 2798"/>
                <a:gd name="T39" fmla="*/ 1922 h 2788"/>
                <a:gd name="T40" fmla="*/ 27 w 2798"/>
                <a:gd name="T41" fmla="*/ 1658 h 2788"/>
                <a:gd name="T42" fmla="*/ 0 w 2798"/>
                <a:gd name="T43" fmla="*/ 1394 h 2788"/>
                <a:gd name="T44" fmla="*/ 27 w 2798"/>
                <a:gd name="T45" fmla="*/ 1129 h 2788"/>
                <a:gd name="T46" fmla="*/ 106 w 2798"/>
                <a:gd name="T47" fmla="*/ 865 h 2788"/>
                <a:gd name="T48" fmla="*/ 230 w 2798"/>
                <a:gd name="T49" fmla="*/ 626 h 2788"/>
                <a:gd name="T50" fmla="*/ 406 w 2798"/>
                <a:gd name="T51" fmla="*/ 406 h 2788"/>
                <a:gd name="T52" fmla="*/ 521 w 2798"/>
                <a:gd name="T53" fmla="*/ 309 h 2788"/>
                <a:gd name="T54" fmla="*/ 750 w 2798"/>
                <a:gd name="T55" fmla="*/ 159 h 2788"/>
                <a:gd name="T56" fmla="*/ 997 w 2798"/>
                <a:gd name="T57" fmla="*/ 53 h 2788"/>
                <a:gd name="T58" fmla="*/ 1262 w 2798"/>
                <a:gd name="T59" fmla="*/ 0 h 2788"/>
                <a:gd name="T60" fmla="*/ 1536 w 2798"/>
                <a:gd name="T61" fmla="*/ 0 h 2788"/>
                <a:gd name="T62" fmla="*/ 1800 w 2798"/>
                <a:gd name="T63" fmla="*/ 53 h 2788"/>
                <a:gd name="T64" fmla="*/ 2047 w 2798"/>
                <a:gd name="T65" fmla="*/ 159 h 2788"/>
                <a:gd name="T66" fmla="*/ 2277 w 2798"/>
                <a:gd name="T67" fmla="*/ 309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98" h="2788">
                  <a:moveTo>
                    <a:pt x="2383" y="406"/>
                  </a:moveTo>
                  <a:lnTo>
                    <a:pt x="2383" y="406"/>
                  </a:lnTo>
                  <a:lnTo>
                    <a:pt x="2480" y="512"/>
                  </a:lnTo>
                  <a:lnTo>
                    <a:pt x="2568" y="626"/>
                  </a:lnTo>
                  <a:lnTo>
                    <a:pt x="2639" y="741"/>
                  </a:lnTo>
                  <a:lnTo>
                    <a:pt x="2692" y="865"/>
                  </a:lnTo>
                  <a:lnTo>
                    <a:pt x="2736" y="997"/>
                  </a:lnTo>
                  <a:lnTo>
                    <a:pt x="2771" y="1129"/>
                  </a:lnTo>
                  <a:lnTo>
                    <a:pt x="2789" y="1262"/>
                  </a:lnTo>
                  <a:lnTo>
                    <a:pt x="2797" y="1394"/>
                  </a:lnTo>
                  <a:lnTo>
                    <a:pt x="2789" y="1525"/>
                  </a:lnTo>
                  <a:lnTo>
                    <a:pt x="2771" y="1658"/>
                  </a:lnTo>
                  <a:lnTo>
                    <a:pt x="2736" y="1790"/>
                  </a:lnTo>
                  <a:lnTo>
                    <a:pt x="2692" y="1922"/>
                  </a:lnTo>
                  <a:lnTo>
                    <a:pt x="2639" y="2046"/>
                  </a:lnTo>
                  <a:lnTo>
                    <a:pt x="2568" y="2161"/>
                  </a:lnTo>
                  <a:lnTo>
                    <a:pt x="2480" y="2275"/>
                  </a:lnTo>
                  <a:lnTo>
                    <a:pt x="2383" y="2381"/>
                  </a:lnTo>
                  <a:lnTo>
                    <a:pt x="2383" y="2381"/>
                  </a:lnTo>
                  <a:lnTo>
                    <a:pt x="2277" y="2478"/>
                  </a:lnTo>
                  <a:lnTo>
                    <a:pt x="2171" y="2558"/>
                  </a:lnTo>
                  <a:lnTo>
                    <a:pt x="2047" y="2628"/>
                  </a:lnTo>
                  <a:lnTo>
                    <a:pt x="1924" y="2690"/>
                  </a:lnTo>
                  <a:lnTo>
                    <a:pt x="1800" y="2734"/>
                  </a:lnTo>
                  <a:lnTo>
                    <a:pt x="1668" y="2761"/>
                  </a:lnTo>
                  <a:lnTo>
                    <a:pt x="1536" y="2787"/>
                  </a:lnTo>
                  <a:lnTo>
                    <a:pt x="1394" y="2787"/>
                  </a:lnTo>
                  <a:lnTo>
                    <a:pt x="1262" y="2787"/>
                  </a:lnTo>
                  <a:lnTo>
                    <a:pt x="1130" y="2761"/>
                  </a:lnTo>
                  <a:lnTo>
                    <a:pt x="997" y="2734"/>
                  </a:lnTo>
                  <a:lnTo>
                    <a:pt x="874" y="2690"/>
                  </a:lnTo>
                  <a:lnTo>
                    <a:pt x="750" y="2628"/>
                  </a:lnTo>
                  <a:lnTo>
                    <a:pt x="627" y="2558"/>
                  </a:lnTo>
                  <a:lnTo>
                    <a:pt x="521" y="2478"/>
                  </a:lnTo>
                  <a:lnTo>
                    <a:pt x="406" y="2381"/>
                  </a:lnTo>
                  <a:lnTo>
                    <a:pt x="406" y="2381"/>
                  </a:lnTo>
                  <a:lnTo>
                    <a:pt x="318" y="2275"/>
                  </a:lnTo>
                  <a:lnTo>
                    <a:pt x="230" y="2161"/>
                  </a:lnTo>
                  <a:lnTo>
                    <a:pt x="159" y="2046"/>
                  </a:lnTo>
                  <a:lnTo>
                    <a:pt x="106" y="1922"/>
                  </a:lnTo>
                  <a:lnTo>
                    <a:pt x="62" y="1790"/>
                  </a:lnTo>
                  <a:lnTo>
                    <a:pt x="27" y="1658"/>
                  </a:lnTo>
                  <a:lnTo>
                    <a:pt x="9" y="1525"/>
                  </a:lnTo>
                  <a:lnTo>
                    <a:pt x="0" y="1394"/>
                  </a:lnTo>
                  <a:lnTo>
                    <a:pt x="9" y="1262"/>
                  </a:lnTo>
                  <a:lnTo>
                    <a:pt x="27" y="1129"/>
                  </a:lnTo>
                  <a:lnTo>
                    <a:pt x="62" y="997"/>
                  </a:lnTo>
                  <a:lnTo>
                    <a:pt x="106" y="865"/>
                  </a:lnTo>
                  <a:lnTo>
                    <a:pt x="159" y="741"/>
                  </a:lnTo>
                  <a:lnTo>
                    <a:pt x="230" y="626"/>
                  </a:lnTo>
                  <a:lnTo>
                    <a:pt x="318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21" y="309"/>
                  </a:lnTo>
                  <a:lnTo>
                    <a:pt x="627" y="229"/>
                  </a:lnTo>
                  <a:lnTo>
                    <a:pt x="750" y="159"/>
                  </a:lnTo>
                  <a:lnTo>
                    <a:pt x="874" y="97"/>
                  </a:lnTo>
                  <a:lnTo>
                    <a:pt x="997" y="53"/>
                  </a:lnTo>
                  <a:lnTo>
                    <a:pt x="1130" y="26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36" y="0"/>
                  </a:lnTo>
                  <a:lnTo>
                    <a:pt x="1668" y="26"/>
                  </a:lnTo>
                  <a:lnTo>
                    <a:pt x="1800" y="53"/>
                  </a:lnTo>
                  <a:lnTo>
                    <a:pt x="1924" y="97"/>
                  </a:lnTo>
                  <a:lnTo>
                    <a:pt x="2047" y="159"/>
                  </a:lnTo>
                  <a:lnTo>
                    <a:pt x="2171" y="229"/>
                  </a:lnTo>
                  <a:lnTo>
                    <a:pt x="2277" y="309"/>
                  </a:lnTo>
                  <a:lnTo>
                    <a:pt x="2383" y="406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29A133D-072E-4D23-960C-FB563E718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2398713"/>
              <a:ext cx="944562" cy="944562"/>
            </a:xfrm>
            <a:custGeom>
              <a:avLst/>
              <a:gdLst>
                <a:gd name="T0" fmla="*/ 556 w 2622"/>
                <a:gd name="T1" fmla="*/ 2621 h 2622"/>
                <a:gd name="T2" fmla="*/ 0 w 2622"/>
                <a:gd name="T3" fmla="*/ 2065 h 2622"/>
                <a:gd name="T4" fmla="*/ 2074 w 2622"/>
                <a:gd name="T5" fmla="*/ 0 h 2622"/>
                <a:gd name="T6" fmla="*/ 2621 w 2622"/>
                <a:gd name="T7" fmla="*/ 547 h 2622"/>
                <a:gd name="T8" fmla="*/ 556 w 2622"/>
                <a:gd name="T9" fmla="*/ 2621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2622">
                  <a:moveTo>
                    <a:pt x="556" y="2621"/>
                  </a:moveTo>
                  <a:lnTo>
                    <a:pt x="0" y="2065"/>
                  </a:lnTo>
                  <a:lnTo>
                    <a:pt x="2074" y="0"/>
                  </a:lnTo>
                  <a:lnTo>
                    <a:pt x="2621" y="547"/>
                  </a:lnTo>
                  <a:lnTo>
                    <a:pt x="556" y="2621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75E77CA8-557E-4199-A34B-4406389F8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4324350"/>
              <a:ext cx="944562" cy="944563"/>
            </a:xfrm>
            <a:custGeom>
              <a:avLst/>
              <a:gdLst>
                <a:gd name="T0" fmla="*/ 2074 w 2622"/>
                <a:gd name="T1" fmla="*/ 2621 h 2622"/>
                <a:gd name="T2" fmla="*/ 0 w 2622"/>
                <a:gd name="T3" fmla="*/ 556 h 2622"/>
                <a:gd name="T4" fmla="*/ 556 w 2622"/>
                <a:gd name="T5" fmla="*/ 0 h 2622"/>
                <a:gd name="T6" fmla="*/ 2621 w 2622"/>
                <a:gd name="T7" fmla="*/ 2074 h 2622"/>
                <a:gd name="T8" fmla="*/ 2074 w 2622"/>
                <a:gd name="T9" fmla="*/ 2621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2622">
                  <a:moveTo>
                    <a:pt x="2074" y="2621"/>
                  </a:moveTo>
                  <a:lnTo>
                    <a:pt x="0" y="556"/>
                  </a:lnTo>
                  <a:lnTo>
                    <a:pt x="556" y="0"/>
                  </a:lnTo>
                  <a:lnTo>
                    <a:pt x="2621" y="2074"/>
                  </a:lnTo>
                  <a:lnTo>
                    <a:pt x="2074" y="2621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29159C21-CB9D-4BAD-B26E-48D283B1D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7875" y="3670300"/>
              <a:ext cx="409575" cy="279400"/>
            </a:xfrm>
            <a:custGeom>
              <a:avLst/>
              <a:gdLst>
                <a:gd name="T0" fmla="*/ 1138 w 1139"/>
                <a:gd name="T1" fmla="*/ 775 h 776"/>
                <a:gd name="T2" fmla="*/ 0 w 1139"/>
                <a:gd name="T3" fmla="*/ 775 h 776"/>
                <a:gd name="T4" fmla="*/ 0 w 1139"/>
                <a:gd name="T5" fmla="*/ 0 h 776"/>
                <a:gd name="T6" fmla="*/ 1138 w 1139"/>
                <a:gd name="T7" fmla="*/ 0 h 776"/>
                <a:gd name="T8" fmla="*/ 1138 w 1139"/>
                <a:gd name="T9" fmla="*/ 775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9" h="776">
                  <a:moveTo>
                    <a:pt x="1138" y="775"/>
                  </a:moveTo>
                  <a:lnTo>
                    <a:pt x="0" y="775"/>
                  </a:lnTo>
                  <a:lnTo>
                    <a:pt x="0" y="0"/>
                  </a:lnTo>
                  <a:lnTo>
                    <a:pt x="1138" y="0"/>
                  </a:lnTo>
                  <a:lnTo>
                    <a:pt x="1138" y="775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98945D8C-0BB3-4B01-859C-E551808D0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1287463"/>
              <a:ext cx="1604963" cy="1265237"/>
            </a:xfrm>
            <a:custGeom>
              <a:avLst/>
              <a:gdLst>
                <a:gd name="T0" fmla="*/ 4456 w 4457"/>
                <a:gd name="T1" fmla="*/ 1756 h 3513"/>
                <a:gd name="T2" fmla="*/ 2691 w 4457"/>
                <a:gd name="T3" fmla="*/ 0 h 3513"/>
                <a:gd name="T4" fmla="*/ 2691 w 4457"/>
                <a:gd name="T5" fmla="*/ 953 h 3513"/>
                <a:gd name="T6" fmla="*/ 0 w 4457"/>
                <a:gd name="T7" fmla="*/ 953 h 3513"/>
                <a:gd name="T8" fmla="*/ 0 w 4457"/>
                <a:gd name="T9" fmla="*/ 2550 h 3513"/>
                <a:gd name="T10" fmla="*/ 2691 w 4457"/>
                <a:gd name="T11" fmla="*/ 2550 h 3513"/>
                <a:gd name="T12" fmla="*/ 2691 w 4457"/>
                <a:gd name="T13" fmla="*/ 3512 h 3513"/>
                <a:gd name="T14" fmla="*/ 4456 w 4457"/>
                <a:gd name="T15" fmla="*/ 1756 h 3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3">
                  <a:moveTo>
                    <a:pt x="4456" y="1756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50"/>
                  </a:lnTo>
                  <a:lnTo>
                    <a:pt x="2691" y="2550"/>
                  </a:lnTo>
                  <a:lnTo>
                    <a:pt x="2691" y="3512"/>
                  </a:lnTo>
                  <a:lnTo>
                    <a:pt x="4456" y="1756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C1CCD6A6-D116-452F-95C1-F82321D35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5086350"/>
              <a:ext cx="1604963" cy="1265238"/>
            </a:xfrm>
            <a:custGeom>
              <a:avLst/>
              <a:gdLst>
                <a:gd name="T0" fmla="*/ 4456 w 4457"/>
                <a:gd name="T1" fmla="*/ 1756 h 3513"/>
                <a:gd name="T2" fmla="*/ 2691 w 4457"/>
                <a:gd name="T3" fmla="*/ 0 h 3513"/>
                <a:gd name="T4" fmla="*/ 2691 w 4457"/>
                <a:gd name="T5" fmla="*/ 953 h 3513"/>
                <a:gd name="T6" fmla="*/ 0 w 4457"/>
                <a:gd name="T7" fmla="*/ 953 h 3513"/>
                <a:gd name="T8" fmla="*/ 0 w 4457"/>
                <a:gd name="T9" fmla="*/ 2550 h 3513"/>
                <a:gd name="T10" fmla="*/ 2691 w 4457"/>
                <a:gd name="T11" fmla="*/ 2550 h 3513"/>
                <a:gd name="T12" fmla="*/ 2691 w 4457"/>
                <a:gd name="T13" fmla="*/ 3512 h 3513"/>
                <a:gd name="T14" fmla="*/ 4456 w 4457"/>
                <a:gd name="T15" fmla="*/ 1756 h 3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3">
                  <a:moveTo>
                    <a:pt x="4456" y="1756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50"/>
                  </a:lnTo>
                  <a:lnTo>
                    <a:pt x="2691" y="2550"/>
                  </a:lnTo>
                  <a:lnTo>
                    <a:pt x="2691" y="3512"/>
                  </a:lnTo>
                  <a:lnTo>
                    <a:pt x="4456" y="1756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BE4CE115-CB2A-4371-BCDB-1753F0159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3203575"/>
              <a:ext cx="1604963" cy="1263650"/>
            </a:xfrm>
            <a:custGeom>
              <a:avLst/>
              <a:gdLst>
                <a:gd name="T0" fmla="*/ 4456 w 4457"/>
                <a:gd name="T1" fmla="*/ 1755 h 3512"/>
                <a:gd name="T2" fmla="*/ 2691 w 4457"/>
                <a:gd name="T3" fmla="*/ 0 h 3512"/>
                <a:gd name="T4" fmla="*/ 2691 w 4457"/>
                <a:gd name="T5" fmla="*/ 953 h 3512"/>
                <a:gd name="T6" fmla="*/ 0 w 4457"/>
                <a:gd name="T7" fmla="*/ 953 h 3512"/>
                <a:gd name="T8" fmla="*/ 0 w 4457"/>
                <a:gd name="T9" fmla="*/ 2549 h 3512"/>
                <a:gd name="T10" fmla="*/ 2691 w 4457"/>
                <a:gd name="T11" fmla="*/ 2549 h 3512"/>
                <a:gd name="T12" fmla="*/ 2691 w 4457"/>
                <a:gd name="T13" fmla="*/ 3511 h 3512"/>
                <a:gd name="T14" fmla="*/ 4456 w 4457"/>
                <a:gd name="T15" fmla="*/ 1755 h 3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2">
                  <a:moveTo>
                    <a:pt x="4456" y="1755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49"/>
                  </a:lnTo>
                  <a:lnTo>
                    <a:pt x="2691" y="2549"/>
                  </a:lnTo>
                  <a:lnTo>
                    <a:pt x="2691" y="3511"/>
                  </a:lnTo>
                  <a:lnTo>
                    <a:pt x="4456" y="1755"/>
                  </a:lnTo>
                </a:path>
              </a:pathLst>
            </a:custGeom>
            <a:grpFill/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FD640AE-2A14-4FCD-9943-D7483A557FC9}"/>
              </a:ext>
            </a:extLst>
          </p:cNvPr>
          <p:cNvGrpSpPr>
            <a:grpSpLocks noChangeAspect="1"/>
          </p:cNvGrpSpPr>
          <p:nvPr/>
        </p:nvGrpSpPr>
        <p:grpSpPr>
          <a:xfrm>
            <a:off x="9746369" y="2043941"/>
            <a:ext cx="678100" cy="678100"/>
            <a:chOff x="6566670" y="3305874"/>
            <a:chExt cx="248078" cy="24807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DD23A0B-AF0D-46D9-9342-D2D148814157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E66A094C-347D-437A-8FDD-59DE83903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CE916BA-2362-4647-8065-18E66BACF982}"/>
              </a:ext>
            </a:extLst>
          </p:cNvPr>
          <p:cNvGrpSpPr>
            <a:grpSpLocks noChangeAspect="1"/>
          </p:cNvGrpSpPr>
          <p:nvPr/>
        </p:nvGrpSpPr>
        <p:grpSpPr>
          <a:xfrm>
            <a:off x="8989346" y="2043941"/>
            <a:ext cx="678100" cy="678100"/>
            <a:chOff x="6566670" y="3305874"/>
            <a:chExt cx="248078" cy="24807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A69DC1E-76A2-451D-9A4B-36585557640F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4550D325-3312-467D-86A2-C32FF4A15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DCEA75F-736B-4235-AD1E-B99576BA7470}"/>
              </a:ext>
            </a:extLst>
          </p:cNvPr>
          <p:cNvGrpSpPr>
            <a:grpSpLocks noChangeAspect="1"/>
          </p:cNvGrpSpPr>
          <p:nvPr/>
        </p:nvGrpSpPr>
        <p:grpSpPr>
          <a:xfrm>
            <a:off x="10503392" y="2036890"/>
            <a:ext cx="678100" cy="678100"/>
            <a:chOff x="6566670" y="3305874"/>
            <a:chExt cx="248078" cy="24807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26FA88A-2D2D-4F02-8198-167CEAF2008D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0B91CEFB-9F27-4725-BFAF-4D638C0E4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BFEEEA9-7C76-46BA-AF06-DCC1F192DC93}"/>
              </a:ext>
            </a:extLst>
          </p:cNvPr>
          <p:cNvCxnSpPr>
            <a:cxnSpLocks/>
          </p:cNvCxnSpPr>
          <p:nvPr/>
        </p:nvCxnSpPr>
        <p:spPr bwMode="gray">
          <a:xfrm flipH="1">
            <a:off x="9378669" y="1600200"/>
            <a:ext cx="601856" cy="351137"/>
          </a:xfrm>
          <a:prstGeom prst="straightConnector1">
            <a:avLst/>
          </a:prstGeom>
          <a:ln w="38100">
            <a:solidFill>
              <a:srgbClr val="9E5ECE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47C8438-0B87-4E16-A106-6AC92ADDB1CE}"/>
              </a:ext>
            </a:extLst>
          </p:cNvPr>
          <p:cNvCxnSpPr>
            <a:cxnSpLocks/>
          </p:cNvCxnSpPr>
          <p:nvPr/>
        </p:nvCxnSpPr>
        <p:spPr bwMode="gray">
          <a:xfrm>
            <a:off x="10154417" y="1607437"/>
            <a:ext cx="478518" cy="363151"/>
          </a:xfrm>
          <a:prstGeom prst="straightConnector1">
            <a:avLst/>
          </a:prstGeom>
          <a:ln w="38100">
            <a:solidFill>
              <a:srgbClr val="9E5ECE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2951959-C197-4C32-AEE0-D755C0B851FA}"/>
              </a:ext>
            </a:extLst>
          </p:cNvPr>
          <p:cNvCxnSpPr>
            <a:cxnSpLocks/>
          </p:cNvCxnSpPr>
          <p:nvPr/>
        </p:nvCxnSpPr>
        <p:spPr bwMode="gray">
          <a:xfrm>
            <a:off x="10056769" y="1577415"/>
            <a:ext cx="7352" cy="393173"/>
          </a:xfrm>
          <a:prstGeom prst="straightConnector1">
            <a:avLst/>
          </a:prstGeom>
          <a:ln w="38100">
            <a:solidFill>
              <a:srgbClr val="9E5ECE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A4FD34C-CB6F-40F5-B64A-D321D316F8CA}"/>
              </a:ext>
            </a:extLst>
          </p:cNvPr>
          <p:cNvCxnSpPr>
            <a:cxnSpLocks/>
          </p:cNvCxnSpPr>
          <p:nvPr/>
        </p:nvCxnSpPr>
        <p:spPr bwMode="gray">
          <a:xfrm>
            <a:off x="10015704" y="137565"/>
            <a:ext cx="0" cy="553182"/>
          </a:xfrm>
          <a:prstGeom prst="straightConnector1">
            <a:avLst/>
          </a:prstGeom>
          <a:ln w="76200">
            <a:solidFill>
              <a:srgbClr val="9E5ECE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79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NSX-T Managers reports their health via the following URL</a:t>
            </a:r>
          </a:p>
          <a:p>
            <a:pPr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/v1/reverse-proxy/node/health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And reply the following</a:t>
            </a:r>
          </a:p>
          <a:p>
            <a:pPr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"healthy" : true</a:t>
            </a:r>
          </a:p>
          <a:p>
            <a:pPr lvl="1" indent="0">
              <a:buNone/>
            </a:pPr>
            <a:r>
              <a:rPr lang="en-US" dirty="0">
                <a:solidFill>
                  <a:srgbClr val="FF0000"/>
                </a:solidFill>
              </a:rPr>
              <a:t>LB has to test each NSX-T Manager availability with this URL and validate response.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Managers with external LB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2159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89ED7-065D-4006-BE3A-89FAEB27F1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NSX-T Managers with external LB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Benefits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Requirements</a:t>
            </a:r>
          </a:p>
          <a:p>
            <a:endParaRPr lang="en-US" dirty="0"/>
          </a:p>
          <a:p>
            <a:r>
              <a:rPr lang="en-US" dirty="0"/>
              <a:t>NSX-T Configuration</a:t>
            </a:r>
          </a:p>
          <a:p>
            <a:pPr lvl="2"/>
            <a:r>
              <a:rPr lang="en-US" dirty="0"/>
              <a:t>From which Manager?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Edge Node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Tier-1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LB configuration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38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505" y="1600201"/>
            <a:ext cx="10972800" cy="4572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3 Managers are already in cluster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NSX-T configuration of Tier-1 and LB is done from any of the 3 Managers IP@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Once NSX-T Managers LB VIP is configured, people can start accessing NSX-T </a:t>
            </a:r>
            <a:r>
              <a:rPr lang="en-US" dirty="0" err="1"/>
              <a:t>Mgrs</a:t>
            </a:r>
            <a:r>
              <a:rPr lang="en-US" dirty="0"/>
              <a:t> via the LB VIP (no more the individual NSX-T </a:t>
            </a:r>
            <a:r>
              <a:rPr lang="en-US" dirty="0" err="1"/>
              <a:t>Mgrs</a:t>
            </a:r>
            <a:r>
              <a:rPr lang="en-US" dirty="0"/>
              <a:t> IP@)</a:t>
            </a:r>
          </a:p>
          <a:p>
            <a:pPr lvl="1" indent="0">
              <a:buNone/>
            </a:pPr>
            <a:r>
              <a:rPr lang="en-US" i="1" dirty="0"/>
              <a:t>Note: Direct access to NSX-T </a:t>
            </a:r>
            <a:r>
              <a:rPr lang="en-US" i="1" dirty="0" err="1"/>
              <a:t>Mgrs</a:t>
            </a:r>
            <a:r>
              <a:rPr lang="en-US" i="1" dirty="0"/>
              <a:t> IP@ is still possible, but not recommended.</a:t>
            </a:r>
          </a:p>
          <a:p>
            <a:pPr lvl="1" indent="0">
              <a:spcBef>
                <a:spcPts val="0"/>
              </a:spcBef>
              <a:buNone/>
            </a:pPr>
            <a:r>
              <a:rPr lang="en-US" i="1" dirty="0"/>
              <a:t>Indeed people accessing NSX-T Mgr1 IP@ will lose their access in case of NSX-T Mgr1 failure and would need to manually change their access to NSX-T Mgr2 IP@.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From which manager?</a:t>
            </a:r>
          </a:p>
        </p:txBody>
      </p:sp>
      <p:sp>
        <p:nvSpPr>
          <p:cNvPr id="17" name="Shape 345">
            <a:extLst>
              <a:ext uri="{FF2B5EF4-FFF2-40B4-BE49-F238E27FC236}">
                <a16:creationId xmlns:a16="http://schemas.microsoft.com/office/drawing/2014/main" id="{F51B426F-9D5B-4153-82E0-9E5055D12DEE}"/>
              </a:ext>
            </a:extLst>
          </p:cNvPr>
          <p:cNvSpPr txBox="1"/>
          <p:nvPr/>
        </p:nvSpPr>
        <p:spPr>
          <a:xfrm>
            <a:off x="2816649" y="2519471"/>
            <a:ext cx="3414218" cy="161027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u="sng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F11DF2C-185F-4F91-9117-59176AC765E9}"/>
              </a:ext>
            </a:extLst>
          </p:cNvPr>
          <p:cNvCxnSpPr>
            <a:cxnSpLocks/>
          </p:cNvCxnSpPr>
          <p:nvPr/>
        </p:nvCxnSpPr>
        <p:spPr>
          <a:xfrm flipH="1">
            <a:off x="3127317" y="2979640"/>
            <a:ext cx="2631018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6E6DCE8-3887-44F1-9FFD-3C6CD9B38A82}"/>
              </a:ext>
            </a:extLst>
          </p:cNvPr>
          <p:cNvSpPr txBox="1"/>
          <p:nvPr/>
        </p:nvSpPr>
        <p:spPr>
          <a:xfrm>
            <a:off x="5196327" y="2761616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VLAN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26C5C81-C9FD-4836-861B-FA08243AF685}"/>
              </a:ext>
            </a:extLst>
          </p:cNvPr>
          <p:cNvCxnSpPr>
            <a:cxnSpLocks/>
            <a:endCxn id="47" idx="0"/>
          </p:cNvCxnSpPr>
          <p:nvPr/>
        </p:nvCxnSpPr>
        <p:spPr>
          <a:xfrm>
            <a:off x="3426371" y="2979640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DB43635-C685-4304-BCEC-917D82C8F818}"/>
              </a:ext>
            </a:extLst>
          </p:cNvPr>
          <p:cNvGrpSpPr>
            <a:grpSpLocks noChangeAspect="1"/>
          </p:cNvGrpSpPr>
          <p:nvPr/>
        </p:nvGrpSpPr>
        <p:grpSpPr>
          <a:xfrm>
            <a:off x="3201509" y="3421299"/>
            <a:ext cx="449724" cy="449724"/>
            <a:chOff x="6566670" y="3305874"/>
            <a:chExt cx="248078" cy="24807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F43EB66-65AE-41D7-8DCF-4D2F8D36E163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7653A2F4-29BF-42F9-B646-3CA5C4DA5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0EE8B37-B2C2-4A7E-A303-2A8644FAED31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3985011" y="2979640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FD3CE9A-6A07-43A2-AD94-32AC13026CB7}"/>
              </a:ext>
            </a:extLst>
          </p:cNvPr>
          <p:cNvGrpSpPr>
            <a:grpSpLocks noChangeAspect="1"/>
          </p:cNvGrpSpPr>
          <p:nvPr/>
        </p:nvGrpSpPr>
        <p:grpSpPr>
          <a:xfrm>
            <a:off x="3760149" y="3421299"/>
            <a:ext cx="449724" cy="449724"/>
            <a:chOff x="6566670" y="3305874"/>
            <a:chExt cx="248078" cy="248076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F6D39A1-1585-46E2-A5BD-0405FBEB0B5A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BD94EB9D-19C2-40A0-8EA9-687138BB5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05590A7-718D-4280-8044-46703C60EF39}"/>
              </a:ext>
            </a:extLst>
          </p:cNvPr>
          <p:cNvCxnSpPr>
            <a:cxnSpLocks/>
            <a:endCxn id="57" idx="0"/>
          </p:cNvCxnSpPr>
          <p:nvPr/>
        </p:nvCxnSpPr>
        <p:spPr>
          <a:xfrm>
            <a:off x="4558620" y="2979640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E61381A-596E-44F0-9B8D-1F0683B84666}"/>
              </a:ext>
            </a:extLst>
          </p:cNvPr>
          <p:cNvGrpSpPr>
            <a:grpSpLocks noChangeAspect="1"/>
          </p:cNvGrpSpPr>
          <p:nvPr/>
        </p:nvGrpSpPr>
        <p:grpSpPr>
          <a:xfrm>
            <a:off x="4333758" y="3421299"/>
            <a:ext cx="449724" cy="449724"/>
            <a:chOff x="6566670" y="3305874"/>
            <a:chExt cx="248078" cy="248076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5E4211F-2EE7-4217-A68D-94AC284479B0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7AE03763-C035-41BA-AA69-EB553AEE8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F4EC8561-CEE1-4E1A-A385-5FD6AF18FB3A}"/>
              </a:ext>
            </a:extLst>
          </p:cNvPr>
          <p:cNvSpPr txBox="1"/>
          <p:nvPr/>
        </p:nvSpPr>
        <p:spPr>
          <a:xfrm>
            <a:off x="3060173" y="2727629"/>
            <a:ext cx="16578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VLAN – 10.114.213.0/27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BEFED99-AC50-4D59-AC12-4C2AA384029C}"/>
              </a:ext>
            </a:extLst>
          </p:cNvPr>
          <p:cNvSpPr txBox="1"/>
          <p:nvPr/>
        </p:nvSpPr>
        <p:spPr>
          <a:xfrm>
            <a:off x="3374413" y="3182851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.8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31F9348-DE89-4539-B45D-9AFA26FC8062}"/>
              </a:ext>
            </a:extLst>
          </p:cNvPr>
          <p:cNvSpPr txBox="1"/>
          <p:nvPr/>
        </p:nvSpPr>
        <p:spPr>
          <a:xfrm>
            <a:off x="3947777" y="3182851"/>
            <a:ext cx="303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.9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F91F7D4-3449-45A1-AA20-662ECE976910}"/>
              </a:ext>
            </a:extLst>
          </p:cNvPr>
          <p:cNvSpPr txBox="1"/>
          <p:nvPr/>
        </p:nvSpPr>
        <p:spPr>
          <a:xfrm>
            <a:off x="4532481" y="3182851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.10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4FF3F63-B7C0-4F59-9DCD-D9117AC313CA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Shape 345">
            <a:extLst>
              <a:ext uri="{FF2B5EF4-FFF2-40B4-BE49-F238E27FC236}">
                <a16:creationId xmlns:a16="http://schemas.microsoft.com/office/drawing/2014/main" id="{2E229B81-0D7B-44CB-AEAC-4EBC573CCAF8}"/>
              </a:ext>
            </a:extLst>
          </p:cNvPr>
          <p:cNvSpPr txBox="1"/>
          <p:nvPr/>
        </p:nvSpPr>
        <p:spPr>
          <a:xfrm>
            <a:off x="6230867" y="3890867"/>
            <a:ext cx="4746503" cy="276959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b" anchorCtr="0">
            <a:spAutoFit/>
          </a:bodyPr>
          <a:lstStyle/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Example of 3 NSX-T </a:t>
            </a:r>
            <a:r>
              <a:rPr lang="en-US" sz="1200" i="1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Mgr</a:t>
            </a: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in same subnet, but they don't have to.</a:t>
            </a:r>
          </a:p>
        </p:txBody>
      </p:sp>
    </p:spTree>
    <p:extLst>
      <p:ext uri="{BB962C8B-B14F-4D97-AF65-F5344CB8AC3E}">
        <p14:creationId xmlns:p14="http://schemas.microsoft.com/office/powerpoint/2010/main" val="72651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89ED7-065D-4006-BE3A-89FAEB27F1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NSX-T Managers with external LB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Benefits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Requirements</a:t>
            </a:r>
          </a:p>
          <a:p>
            <a:endParaRPr lang="en-US" dirty="0"/>
          </a:p>
          <a:p>
            <a:r>
              <a:rPr lang="en-US" dirty="0"/>
              <a:t>NSX-T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From which Manager?</a:t>
            </a:r>
          </a:p>
          <a:p>
            <a:pPr lvl="2"/>
            <a:r>
              <a:rPr lang="en-US" dirty="0"/>
              <a:t>Edge Node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Tier-1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LB configuration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48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147B10-2389-46E4-8A13-20578D887E4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Edge Nodes</a:t>
            </a:r>
          </a:p>
          <a:p>
            <a:pPr marL="800100" lvl="1" indent="-342900"/>
            <a:r>
              <a:rPr lang="en-US" dirty="0"/>
              <a:t>are offered in 2 form factors: Edge Node BareMetal and Edge Node Virtual Machine</a:t>
            </a:r>
          </a:p>
          <a:p>
            <a:pPr marL="800100" lvl="1" indent="-342900"/>
            <a:r>
              <a:rPr lang="en-US" dirty="0"/>
              <a:t>can come with miscellaneous configuration (# of NICs, single or multiple N-VDS, LAG,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The goal of this section is not to provide the exhaustive list of Edge Node configuration.</a:t>
            </a:r>
          </a:p>
          <a:p>
            <a:pPr>
              <a:buNone/>
            </a:pPr>
            <a:r>
              <a:rPr lang="en-US" dirty="0"/>
              <a:t>The goal of this section is</a:t>
            </a:r>
          </a:p>
          <a:p>
            <a:pPr marL="800100" lvl="1" indent="-342900"/>
            <a:r>
              <a:rPr lang="en-US" dirty="0"/>
              <a:t>to detail 2 popular Edge Node VM deployments:</a:t>
            </a:r>
          </a:p>
          <a:p>
            <a:pPr marL="1087438" lvl="2" indent="-342900"/>
            <a:r>
              <a:rPr lang="en-US" dirty="0"/>
              <a:t>Edge Node VM N-VDS_VLAN connected to </a:t>
            </a:r>
            <a:r>
              <a:rPr lang="en-US" dirty="0" err="1"/>
              <a:t>ESXi</a:t>
            </a:r>
            <a:r>
              <a:rPr lang="en-US" dirty="0"/>
              <a:t> </a:t>
            </a:r>
            <a:r>
              <a:rPr lang="en-US" dirty="0" err="1"/>
              <a:t>vDS</a:t>
            </a:r>
            <a:r>
              <a:rPr lang="en-US" dirty="0"/>
              <a:t>/</a:t>
            </a:r>
            <a:r>
              <a:rPr lang="en-US" dirty="0" err="1"/>
              <a:t>vSS</a:t>
            </a:r>
            <a:r>
              <a:rPr lang="en-US" dirty="0"/>
              <a:t> trunked Port Group</a:t>
            </a:r>
          </a:p>
          <a:p>
            <a:pPr marL="1087438" lvl="2" indent="-342900"/>
            <a:r>
              <a:rPr lang="en-US" dirty="0"/>
              <a:t>Edge Node VM N-VDS_VLAN connected to </a:t>
            </a:r>
            <a:r>
              <a:rPr lang="en-US" dirty="0" err="1"/>
              <a:t>ESXi</a:t>
            </a:r>
            <a:r>
              <a:rPr lang="en-US" dirty="0"/>
              <a:t> </a:t>
            </a:r>
            <a:r>
              <a:rPr lang="en-US" dirty="0" err="1"/>
              <a:t>vDS</a:t>
            </a:r>
            <a:r>
              <a:rPr lang="en-US" dirty="0"/>
              <a:t>/</a:t>
            </a:r>
            <a:r>
              <a:rPr lang="en-US" dirty="0" err="1"/>
              <a:t>vSS</a:t>
            </a:r>
            <a:r>
              <a:rPr lang="en-US" dirty="0"/>
              <a:t> VLAN Port Group</a:t>
            </a:r>
          </a:p>
          <a:p>
            <a:pPr marL="800100" lvl="1" indent="-342900"/>
            <a:r>
              <a:rPr lang="en-US" dirty="0"/>
              <a:t>and highlight the specific Standalone Tier-1 LB configuration for each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DEB145-8DEE-4FEF-93A6-FFA97F93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NSX-T Configuration – Edge Node configuration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9A08D57-DBD1-40A1-9FD2-7377F903D17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/>
              <a:t>Miscellaneous options possible</a:t>
            </a:r>
          </a:p>
        </p:txBody>
      </p:sp>
    </p:spTree>
    <p:extLst>
      <p:ext uri="{BB962C8B-B14F-4D97-AF65-F5344CB8AC3E}">
        <p14:creationId xmlns:p14="http://schemas.microsoft.com/office/powerpoint/2010/main" val="128283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ontent Placeholder 67">
            <a:extLst>
              <a:ext uri="{FF2B5EF4-FFF2-40B4-BE49-F238E27FC236}">
                <a16:creationId xmlns:a16="http://schemas.microsoft.com/office/drawing/2014/main" id="{6D0E554E-0A2F-400A-987B-1B976D69DAA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defRPr/>
            </a:pPr>
            <a:endParaRPr lang="en-US" sz="900" b="1" dirty="0">
              <a:latin typeface="Metropolis" pitchFamily="2" charset="77"/>
            </a:endParaRPr>
          </a:p>
          <a:p>
            <a:pPr>
              <a:spcBef>
                <a:spcPts val="600"/>
              </a:spcBef>
              <a:defRPr/>
            </a:pPr>
            <a:r>
              <a:rPr lang="en-US" sz="1800" b="1" dirty="0">
                <a:latin typeface="Metropolis" pitchFamily="2" charset="77"/>
              </a:rPr>
              <a:t>Example with:</a:t>
            </a:r>
          </a:p>
          <a:p>
            <a:pPr marL="628650" lvl="1" indent="-171450">
              <a:spcBef>
                <a:spcPts val="600"/>
              </a:spcBef>
              <a:defRPr/>
            </a:pPr>
            <a:r>
              <a:rPr lang="en-US" sz="1600" b="1" dirty="0">
                <a:latin typeface="Metropolis" pitchFamily="2" charset="77"/>
              </a:rPr>
              <a:t>Mgt = VLAN 11</a:t>
            </a:r>
          </a:p>
          <a:p>
            <a:pPr marL="628650" lvl="1" indent="-171450">
              <a:spcBef>
                <a:spcPts val="600"/>
              </a:spcBef>
              <a:defRPr/>
            </a:pPr>
            <a:r>
              <a:rPr lang="en-US" sz="1600" b="1" dirty="0">
                <a:latin typeface="Metropolis" pitchFamily="2" charset="77"/>
              </a:rPr>
              <a:t>Overlay = VLAN 21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sz="1800" b="1" dirty="0">
              <a:latin typeface="Metropolis" pitchFamily="2" charset="77"/>
            </a:endParaRP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DEB145-8DEE-4FEF-93A6-FFA97F93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Edge Node config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9A08D57-DBD1-40A1-9FD2-7377F903D17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Detailed Use Case1:</a:t>
            </a:r>
          </a:p>
          <a:p>
            <a:r>
              <a:rPr lang="en-US" dirty="0"/>
              <a:t>Edge Node VM N-VDS_VLAN connected to </a:t>
            </a:r>
            <a:r>
              <a:rPr lang="en-US" dirty="0" err="1"/>
              <a:t>ESXi</a:t>
            </a:r>
            <a:r>
              <a:rPr lang="en-US" dirty="0"/>
              <a:t> </a:t>
            </a:r>
            <a:r>
              <a:rPr lang="en-US" dirty="0" err="1"/>
              <a:t>vDS</a:t>
            </a:r>
            <a:r>
              <a:rPr lang="en-US" dirty="0"/>
              <a:t>/</a:t>
            </a:r>
            <a:r>
              <a:rPr lang="en-US" dirty="0" err="1"/>
              <a:t>vSS</a:t>
            </a:r>
            <a:r>
              <a:rPr lang="en-US" dirty="0"/>
              <a:t> trunked Port Group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7BDB32-598C-425D-BA40-AC1B59ACF67B}"/>
              </a:ext>
            </a:extLst>
          </p:cNvPr>
          <p:cNvSpPr/>
          <p:nvPr/>
        </p:nvSpPr>
        <p:spPr>
          <a:xfrm>
            <a:off x="2555404" y="3138742"/>
            <a:ext cx="7385440" cy="3574087"/>
          </a:xfrm>
          <a:prstGeom prst="rect">
            <a:avLst/>
          </a:prstGeom>
          <a:solidFill>
            <a:schemeClr val="accent1">
              <a:lumMod val="20000"/>
              <a:lumOff val="80000"/>
              <a:alpha val="75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1200" b="1" dirty="0" err="1">
                <a:solidFill>
                  <a:schemeClr val="tx1"/>
                </a:solidFill>
                <a:latin typeface="Metropolis" pitchFamily="2" charset="77"/>
              </a:rPr>
              <a:t>ESXi</a:t>
            </a:r>
            <a:r>
              <a:rPr lang="en-US" sz="1200" b="1" dirty="0">
                <a:solidFill>
                  <a:schemeClr val="tx1"/>
                </a:solidFill>
                <a:latin typeface="Metropolis" pitchFamily="2" charset="77"/>
              </a:rPr>
              <a:t> Host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2082DC-9F79-4867-ACB1-376BFAEF4698}"/>
              </a:ext>
            </a:extLst>
          </p:cNvPr>
          <p:cNvSpPr/>
          <p:nvPr/>
        </p:nvSpPr>
        <p:spPr bwMode="auto">
          <a:xfrm>
            <a:off x="8523077" y="2836039"/>
            <a:ext cx="307442" cy="29605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r>
              <a:rPr lang="en-US" sz="1100">
                <a:solidFill>
                  <a:srgbClr val="717074">
                    <a:lumMod val="75000"/>
                  </a:srgbClr>
                </a:solidFill>
                <a:latin typeface="Metropolis"/>
                <a:ea typeface="Gotham Rounded Book" charset="0"/>
                <a:cs typeface="Gotham Rounded Book" charset="0"/>
              </a:rPr>
              <a:t>P1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325F7D-D214-4903-AF2B-219A768B3497}"/>
              </a:ext>
            </a:extLst>
          </p:cNvPr>
          <p:cNvSpPr/>
          <p:nvPr/>
        </p:nvSpPr>
        <p:spPr bwMode="auto">
          <a:xfrm>
            <a:off x="4498696" y="2845271"/>
            <a:ext cx="307442" cy="29605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r>
              <a:rPr lang="en-US" sz="1100">
                <a:solidFill>
                  <a:srgbClr val="717074">
                    <a:lumMod val="75000"/>
                  </a:srgbClr>
                </a:solidFill>
                <a:latin typeface="Metropolis"/>
                <a:ea typeface="Gotham Rounded Book" charset="0"/>
                <a:cs typeface="Gotham Rounded Book" charset="0"/>
              </a:rPr>
              <a:t>P0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ECE667-DD86-4AB8-B409-BFEC1D3E6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7714" y="3349550"/>
            <a:ext cx="6138610" cy="87164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tIns="91440" anchor="t" anchorCtr="0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en-US" b="1" dirty="0">
                <a:solidFill>
                  <a:schemeClr val="bg1"/>
                </a:solidFill>
              </a:rPr>
              <a:t>VSS/VDS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8424B1-CF17-45E1-B7B5-0DC1FFCC9C70}"/>
              </a:ext>
            </a:extLst>
          </p:cNvPr>
          <p:cNvCxnSpPr>
            <a:cxnSpLocks/>
            <a:stCxn id="9" idx="2"/>
            <a:endCxn id="16" idx="0"/>
          </p:cNvCxnSpPr>
          <p:nvPr/>
        </p:nvCxnSpPr>
        <p:spPr>
          <a:xfrm>
            <a:off x="4652417" y="3141323"/>
            <a:ext cx="72" cy="729399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4DEADC-3006-42DC-92A2-EBA0A1B704A7}"/>
              </a:ext>
            </a:extLst>
          </p:cNvPr>
          <p:cNvCxnSpPr>
            <a:cxnSpLocks/>
            <a:stCxn id="9" idx="2"/>
            <a:endCxn id="65" idx="0"/>
          </p:cNvCxnSpPr>
          <p:nvPr/>
        </p:nvCxnSpPr>
        <p:spPr>
          <a:xfrm>
            <a:off x="4652417" y="3141323"/>
            <a:ext cx="2107471" cy="729399"/>
          </a:xfrm>
          <a:prstGeom prst="line">
            <a:avLst/>
          </a:prstGeom>
          <a:ln w="25400">
            <a:solidFill>
              <a:srgbClr val="555457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9B30BE-5453-4749-9D01-E49DF6FEB21E}"/>
              </a:ext>
            </a:extLst>
          </p:cNvPr>
          <p:cNvCxnSpPr>
            <a:cxnSpLocks/>
            <a:stCxn id="16" idx="0"/>
            <a:endCxn id="8" idx="2"/>
          </p:cNvCxnSpPr>
          <p:nvPr/>
        </p:nvCxnSpPr>
        <p:spPr bwMode="gray">
          <a:xfrm flipV="1">
            <a:off x="4652489" y="3132091"/>
            <a:ext cx="4024309" cy="738631"/>
          </a:xfrm>
          <a:prstGeom prst="line">
            <a:avLst/>
          </a:prstGeom>
          <a:ln w="25400">
            <a:solidFill>
              <a:srgbClr val="55545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7F06CA-F0D6-42F8-A9E9-F0B00ACFFB33}"/>
              </a:ext>
            </a:extLst>
          </p:cNvPr>
          <p:cNvCxnSpPr>
            <a:cxnSpLocks/>
            <a:stCxn id="65" idx="0"/>
            <a:endCxn id="8" idx="2"/>
          </p:cNvCxnSpPr>
          <p:nvPr/>
        </p:nvCxnSpPr>
        <p:spPr bwMode="gray">
          <a:xfrm flipV="1">
            <a:off x="6759888" y="3132091"/>
            <a:ext cx="1916910" cy="738631"/>
          </a:xfrm>
          <a:prstGeom prst="line">
            <a:avLst/>
          </a:prstGeom>
          <a:ln w="25400">
            <a:solidFill>
              <a:srgbClr val="5554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7BA183-9AAE-4683-9129-3F5183DA3B7F}"/>
              </a:ext>
            </a:extLst>
          </p:cNvPr>
          <p:cNvCxnSpPr>
            <a:cxnSpLocks/>
            <a:stCxn id="8" idx="2"/>
            <a:endCxn id="66" idx="0"/>
          </p:cNvCxnSpPr>
          <p:nvPr/>
        </p:nvCxnSpPr>
        <p:spPr>
          <a:xfrm>
            <a:off x="8676798" y="3132091"/>
            <a:ext cx="8036" cy="739924"/>
          </a:xfrm>
          <a:prstGeom prst="line">
            <a:avLst/>
          </a:prstGeom>
          <a:ln w="25400">
            <a:solidFill>
              <a:srgbClr val="555457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7BE6A36-4FCC-460B-8DC9-E5AFE8AC4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8975" y="3870722"/>
            <a:ext cx="1087027" cy="28910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000" b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Mgt-PG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000" b="1" i="1" dirty="0" err="1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Vlan</a:t>
            </a:r>
            <a:r>
              <a:rPr lang="en-US" sz="1000" b="1" i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 11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895709-85F1-4776-944F-8D9CF786C4B0}"/>
              </a:ext>
            </a:extLst>
          </p:cNvPr>
          <p:cNvCxnSpPr>
            <a:cxnSpLocks/>
            <a:stCxn id="19" idx="2"/>
            <a:endCxn id="9" idx="0"/>
          </p:cNvCxnSpPr>
          <p:nvPr/>
        </p:nvCxnSpPr>
        <p:spPr>
          <a:xfrm>
            <a:off x="4652417" y="2243899"/>
            <a:ext cx="0" cy="601373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7B53FB2-C030-4DFF-B65E-8C8354A12EC4}"/>
              </a:ext>
            </a:extLst>
          </p:cNvPr>
          <p:cNvGrpSpPr/>
          <p:nvPr/>
        </p:nvGrpSpPr>
        <p:grpSpPr>
          <a:xfrm>
            <a:off x="4482628" y="1904186"/>
            <a:ext cx="339578" cy="339712"/>
            <a:chOff x="2159140" y="7009631"/>
            <a:chExt cx="4501800" cy="4503600"/>
          </a:xfrm>
          <a:solidFill>
            <a:schemeClr val="tx1"/>
          </a:solidFill>
        </p:grpSpPr>
        <p:sp>
          <p:nvSpPr>
            <p:cNvPr id="19" name="Freeform: Shape 6">
              <a:extLst>
                <a:ext uri="{FF2B5EF4-FFF2-40B4-BE49-F238E27FC236}">
                  <a16:creationId xmlns:a16="http://schemas.microsoft.com/office/drawing/2014/main" id="{07846C70-B0DB-4715-AFED-8226E9589769}"/>
                </a:ext>
              </a:extLst>
            </p:cNvPr>
            <p:cNvSpPr/>
            <p:nvPr/>
          </p:nvSpPr>
          <p:spPr>
            <a:xfrm>
              <a:off x="215914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11985" y="521"/>
                  </a:moveTo>
                  <a:lnTo>
                    <a:pt x="11985" y="11990"/>
                  </a:lnTo>
                  <a:lnTo>
                    <a:pt x="517" y="11990"/>
                  </a:lnTo>
                  <a:lnTo>
                    <a:pt x="517" y="521"/>
                  </a:lnTo>
                  <a:close/>
                  <a:moveTo>
                    <a:pt x="12506" y="0"/>
                  </a:moveTo>
                  <a:lnTo>
                    <a:pt x="0" y="0"/>
                  </a:lnTo>
                  <a:lnTo>
                    <a:pt x="0" y="12511"/>
                  </a:lnTo>
                  <a:lnTo>
                    <a:pt x="12506" y="1251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0" name="Freeform: Shape 7">
              <a:extLst>
                <a:ext uri="{FF2B5EF4-FFF2-40B4-BE49-F238E27FC236}">
                  <a16:creationId xmlns:a16="http://schemas.microsoft.com/office/drawing/2014/main" id="{D19CD656-ECAE-4A78-B89F-0C1A40502C74}"/>
                </a:ext>
              </a:extLst>
            </p:cNvPr>
            <p:cNvSpPr/>
            <p:nvPr/>
          </p:nvSpPr>
          <p:spPr>
            <a:xfrm>
              <a:off x="2739820" y="8364671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69"/>
                  </a:moveTo>
                  <a:lnTo>
                    <a:pt x="1272" y="2541"/>
                  </a:lnTo>
                  <a:lnTo>
                    <a:pt x="1272" y="1848"/>
                  </a:lnTo>
                  <a:lnTo>
                    <a:pt x="9268" y="1848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1" name="Freeform: Shape 8">
              <a:extLst>
                <a:ext uri="{FF2B5EF4-FFF2-40B4-BE49-F238E27FC236}">
                  <a16:creationId xmlns:a16="http://schemas.microsoft.com/office/drawing/2014/main" id="{36DAF36E-3A2D-4F21-A280-AF3135AA8652}"/>
                </a:ext>
              </a:extLst>
            </p:cNvPr>
            <p:cNvSpPr/>
            <p:nvPr/>
          </p:nvSpPr>
          <p:spPr>
            <a:xfrm>
              <a:off x="2739820" y="100771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73"/>
                  </a:moveTo>
                  <a:lnTo>
                    <a:pt x="1272" y="2541"/>
                  </a:lnTo>
                  <a:lnTo>
                    <a:pt x="1272" y="1847"/>
                  </a:lnTo>
                  <a:lnTo>
                    <a:pt x="9268" y="1847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2" name="Freeform: Shape 9">
              <a:extLst>
                <a:ext uri="{FF2B5EF4-FFF2-40B4-BE49-F238E27FC236}">
                  <a16:creationId xmlns:a16="http://schemas.microsoft.com/office/drawing/2014/main" id="{37A8AC2F-C677-451E-AEB8-17B999295228}"/>
                </a:ext>
              </a:extLst>
            </p:cNvPr>
            <p:cNvSpPr/>
            <p:nvPr/>
          </p:nvSpPr>
          <p:spPr>
            <a:xfrm>
              <a:off x="2739820" y="92203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52"/>
                  </a:lnTo>
                  <a:lnTo>
                    <a:pt x="7995" y="1852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3" name="Freeform: Shape 10">
              <a:extLst>
                <a:ext uri="{FF2B5EF4-FFF2-40B4-BE49-F238E27FC236}">
                  <a16:creationId xmlns:a16="http://schemas.microsoft.com/office/drawing/2014/main" id="{A2E9643A-FCCA-4479-96EF-A27BFAB9AA06}"/>
                </a:ext>
              </a:extLst>
            </p:cNvPr>
            <p:cNvSpPr/>
            <p:nvPr/>
          </p:nvSpPr>
          <p:spPr>
            <a:xfrm>
              <a:off x="2739820" y="750751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48"/>
                  </a:lnTo>
                  <a:lnTo>
                    <a:pt x="7995" y="1848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76A26DE-B39A-4D6C-B09E-64802156E119}"/>
              </a:ext>
            </a:extLst>
          </p:cNvPr>
          <p:cNvGrpSpPr/>
          <p:nvPr/>
        </p:nvGrpSpPr>
        <p:grpSpPr>
          <a:xfrm>
            <a:off x="8506679" y="1912665"/>
            <a:ext cx="339578" cy="339712"/>
            <a:chOff x="2159140" y="7009631"/>
            <a:chExt cx="4501800" cy="4503600"/>
          </a:xfrm>
          <a:solidFill>
            <a:schemeClr val="tx1"/>
          </a:solidFill>
        </p:grpSpPr>
        <p:sp>
          <p:nvSpPr>
            <p:cNvPr id="25" name="Freeform: Shape 6">
              <a:extLst>
                <a:ext uri="{FF2B5EF4-FFF2-40B4-BE49-F238E27FC236}">
                  <a16:creationId xmlns:a16="http://schemas.microsoft.com/office/drawing/2014/main" id="{E4D46B23-6C8B-42F4-8DCA-189F7BBBE644}"/>
                </a:ext>
              </a:extLst>
            </p:cNvPr>
            <p:cNvSpPr/>
            <p:nvPr/>
          </p:nvSpPr>
          <p:spPr>
            <a:xfrm>
              <a:off x="215914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11985" y="521"/>
                  </a:moveTo>
                  <a:lnTo>
                    <a:pt x="11985" y="11990"/>
                  </a:lnTo>
                  <a:lnTo>
                    <a:pt x="517" y="11990"/>
                  </a:lnTo>
                  <a:lnTo>
                    <a:pt x="517" y="521"/>
                  </a:lnTo>
                  <a:close/>
                  <a:moveTo>
                    <a:pt x="12506" y="0"/>
                  </a:moveTo>
                  <a:lnTo>
                    <a:pt x="0" y="0"/>
                  </a:lnTo>
                  <a:lnTo>
                    <a:pt x="0" y="12511"/>
                  </a:lnTo>
                  <a:lnTo>
                    <a:pt x="12506" y="1251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6" name="Freeform: Shape 7">
              <a:extLst>
                <a:ext uri="{FF2B5EF4-FFF2-40B4-BE49-F238E27FC236}">
                  <a16:creationId xmlns:a16="http://schemas.microsoft.com/office/drawing/2014/main" id="{DBDB1E60-065B-4F3C-9201-71CA51CEFE12}"/>
                </a:ext>
              </a:extLst>
            </p:cNvPr>
            <p:cNvSpPr/>
            <p:nvPr/>
          </p:nvSpPr>
          <p:spPr>
            <a:xfrm>
              <a:off x="2739820" y="8364671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69"/>
                  </a:moveTo>
                  <a:lnTo>
                    <a:pt x="1272" y="2541"/>
                  </a:lnTo>
                  <a:lnTo>
                    <a:pt x="1272" y="1848"/>
                  </a:lnTo>
                  <a:lnTo>
                    <a:pt x="9268" y="1848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7" name="Freeform: Shape 8">
              <a:extLst>
                <a:ext uri="{FF2B5EF4-FFF2-40B4-BE49-F238E27FC236}">
                  <a16:creationId xmlns:a16="http://schemas.microsoft.com/office/drawing/2014/main" id="{847EFB90-A509-4D64-A08C-E616B02168E3}"/>
                </a:ext>
              </a:extLst>
            </p:cNvPr>
            <p:cNvSpPr/>
            <p:nvPr/>
          </p:nvSpPr>
          <p:spPr>
            <a:xfrm>
              <a:off x="2739820" y="100771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73"/>
                  </a:moveTo>
                  <a:lnTo>
                    <a:pt x="1272" y="2541"/>
                  </a:lnTo>
                  <a:lnTo>
                    <a:pt x="1272" y="1847"/>
                  </a:lnTo>
                  <a:lnTo>
                    <a:pt x="9268" y="1847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8" name="Freeform: Shape 9">
              <a:extLst>
                <a:ext uri="{FF2B5EF4-FFF2-40B4-BE49-F238E27FC236}">
                  <a16:creationId xmlns:a16="http://schemas.microsoft.com/office/drawing/2014/main" id="{F8395881-6A8C-468E-B71D-87558A858766}"/>
                </a:ext>
              </a:extLst>
            </p:cNvPr>
            <p:cNvSpPr/>
            <p:nvPr/>
          </p:nvSpPr>
          <p:spPr>
            <a:xfrm>
              <a:off x="2739820" y="92203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52"/>
                  </a:lnTo>
                  <a:lnTo>
                    <a:pt x="7995" y="1852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9" name="Freeform: Shape 10">
              <a:extLst>
                <a:ext uri="{FF2B5EF4-FFF2-40B4-BE49-F238E27FC236}">
                  <a16:creationId xmlns:a16="http://schemas.microsoft.com/office/drawing/2014/main" id="{5F9420C7-618A-4E28-A456-4BFE084470EF}"/>
                </a:ext>
              </a:extLst>
            </p:cNvPr>
            <p:cNvSpPr/>
            <p:nvPr/>
          </p:nvSpPr>
          <p:spPr>
            <a:xfrm>
              <a:off x="2739820" y="750751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48"/>
                  </a:lnTo>
                  <a:lnTo>
                    <a:pt x="7995" y="1848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1DE474D-56C1-4E4E-A51E-9B4B73DF7F04}"/>
              </a:ext>
            </a:extLst>
          </p:cNvPr>
          <p:cNvCxnSpPr>
            <a:cxnSpLocks/>
            <a:stCxn id="25" idx="2"/>
            <a:endCxn id="8" idx="0"/>
          </p:cNvCxnSpPr>
          <p:nvPr/>
        </p:nvCxnSpPr>
        <p:spPr>
          <a:xfrm>
            <a:off x="8676468" y="2252377"/>
            <a:ext cx="330" cy="583662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D8413D-C93B-4836-A60A-49FAC470C3CB}"/>
              </a:ext>
            </a:extLst>
          </p:cNvPr>
          <p:cNvCxnSpPr>
            <a:cxnSpLocks/>
            <a:stCxn id="19" idx="3"/>
            <a:endCxn id="25" idx="1"/>
          </p:cNvCxnSpPr>
          <p:nvPr/>
        </p:nvCxnSpPr>
        <p:spPr>
          <a:xfrm>
            <a:off x="4822207" y="2074043"/>
            <a:ext cx="3684473" cy="8479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76C6F75A-6E8B-4040-AF1C-6A609A3218E7}"/>
              </a:ext>
            </a:extLst>
          </p:cNvPr>
          <p:cNvSpPr/>
          <p:nvPr/>
        </p:nvSpPr>
        <p:spPr>
          <a:xfrm>
            <a:off x="4743453" y="4638783"/>
            <a:ext cx="4959728" cy="1915266"/>
          </a:xfrm>
          <a:prstGeom prst="rect">
            <a:avLst/>
          </a:prstGeom>
          <a:solidFill>
            <a:schemeClr val="bg2">
              <a:alpha val="75000"/>
            </a:schemeClr>
          </a:solidFill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1100" b="1" dirty="0">
                <a:solidFill>
                  <a:schemeClr val="tx1"/>
                </a:solidFill>
                <a:latin typeface="Metropolis" pitchFamily="2" charset="77"/>
              </a:rPr>
              <a:t>Edge Node VM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5673AA-E39D-4E47-B5FB-ED5BF8EDF131}"/>
              </a:ext>
            </a:extLst>
          </p:cNvPr>
          <p:cNvSpPr txBox="1"/>
          <p:nvPr/>
        </p:nvSpPr>
        <p:spPr>
          <a:xfrm>
            <a:off x="5154625" y="4507098"/>
            <a:ext cx="847784" cy="508409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no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vNIC1</a:t>
            </a:r>
          </a:p>
        </p:txBody>
      </p:sp>
      <p:sp>
        <p:nvSpPr>
          <p:cNvPr id="34" name="Rounded Rectangle 54">
            <a:extLst>
              <a:ext uri="{FF2B5EF4-FFF2-40B4-BE49-F238E27FC236}">
                <a16:creationId xmlns:a16="http://schemas.microsoft.com/office/drawing/2014/main" id="{F1E53146-A90B-4AA8-9918-BAC6D989EDB8}"/>
              </a:ext>
            </a:extLst>
          </p:cNvPr>
          <p:cNvSpPr/>
          <p:nvPr/>
        </p:nvSpPr>
        <p:spPr>
          <a:xfrm>
            <a:off x="5151371" y="4773641"/>
            <a:ext cx="847782" cy="241867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EN-Mgmt 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10.114.213.31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8EEB64E-E26B-416C-8CF6-91E49C55A2C1}"/>
              </a:ext>
            </a:extLst>
          </p:cNvPr>
          <p:cNvCxnSpPr>
            <a:cxnSpLocks/>
          </p:cNvCxnSpPr>
          <p:nvPr/>
        </p:nvCxnSpPr>
        <p:spPr>
          <a:xfrm flipH="1">
            <a:off x="6667657" y="4729554"/>
            <a:ext cx="1" cy="248545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D9B0B7D-CE55-44E6-B654-10E875FB5BF2}"/>
              </a:ext>
            </a:extLst>
          </p:cNvPr>
          <p:cNvCxnSpPr>
            <a:cxnSpLocks/>
          </p:cNvCxnSpPr>
          <p:nvPr/>
        </p:nvCxnSpPr>
        <p:spPr>
          <a:xfrm flipH="1">
            <a:off x="7923354" y="4729554"/>
            <a:ext cx="1" cy="248545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9DA993B-E908-4722-A1EF-B834FFF0FFB8}"/>
              </a:ext>
            </a:extLst>
          </p:cNvPr>
          <p:cNvSpPr txBox="1"/>
          <p:nvPr/>
        </p:nvSpPr>
        <p:spPr>
          <a:xfrm>
            <a:off x="6321954" y="4507099"/>
            <a:ext cx="725485" cy="26161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sp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CD2D215-9E18-4357-93B3-8C3BACFC7B1F}"/>
              </a:ext>
            </a:extLst>
          </p:cNvPr>
          <p:cNvSpPr txBox="1"/>
          <p:nvPr/>
        </p:nvSpPr>
        <p:spPr>
          <a:xfrm>
            <a:off x="7548733" y="4512451"/>
            <a:ext cx="725485" cy="26161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sp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vNIC3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5FC508-0E27-4144-9C49-112CD534A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9349" y="4941680"/>
            <a:ext cx="1079659" cy="54319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rIns="91440" anchor="t" anchorCtr="1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100" dirty="0">
                <a:solidFill>
                  <a:prstClr val="white"/>
                </a:solidFill>
                <a:latin typeface="Metropolis" pitchFamily="2" charset="77"/>
              </a:rPr>
              <a:t>N-VDS_VLAN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B395700-AA7D-46CD-88CF-4BB95000C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8904" y="4948164"/>
            <a:ext cx="1079659" cy="54319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rIns="91440" anchor="t" anchorCtr="1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100" dirty="0">
                <a:solidFill>
                  <a:prstClr val="white"/>
                </a:solidFill>
                <a:latin typeface="Metropolis" pitchFamily="2" charset="77"/>
              </a:rPr>
              <a:t>N-VDS_Overlay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B147B3-00DF-4BFF-B764-8AD6C341A9E3}"/>
              </a:ext>
            </a:extLst>
          </p:cNvPr>
          <p:cNvCxnSpPr>
            <a:cxnSpLocks/>
            <a:stCxn id="16" idx="2"/>
            <a:endCxn id="33" idx="0"/>
          </p:cNvCxnSpPr>
          <p:nvPr/>
        </p:nvCxnSpPr>
        <p:spPr>
          <a:xfrm>
            <a:off x="4652489" y="4159827"/>
            <a:ext cx="926028" cy="34727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7291D3F-6B19-44C6-9638-F86EDA364A8B}"/>
              </a:ext>
            </a:extLst>
          </p:cNvPr>
          <p:cNvCxnSpPr>
            <a:cxnSpLocks/>
            <a:stCxn id="65" idx="2"/>
            <a:endCxn id="38" idx="0"/>
          </p:cNvCxnSpPr>
          <p:nvPr/>
        </p:nvCxnSpPr>
        <p:spPr>
          <a:xfrm flipH="1">
            <a:off x="6684697" y="4159827"/>
            <a:ext cx="75191" cy="347272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C08CEBE-1F69-439C-9D8F-42FBF7D09402}"/>
              </a:ext>
            </a:extLst>
          </p:cNvPr>
          <p:cNvCxnSpPr>
            <a:cxnSpLocks/>
            <a:stCxn id="66" idx="2"/>
            <a:endCxn id="39" idx="0"/>
          </p:cNvCxnSpPr>
          <p:nvPr/>
        </p:nvCxnSpPr>
        <p:spPr>
          <a:xfrm flipH="1">
            <a:off x="7911476" y="4158532"/>
            <a:ext cx="773358" cy="35391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696D66D-9204-440B-AF89-F1F435A7C45D}"/>
              </a:ext>
            </a:extLst>
          </p:cNvPr>
          <p:cNvCxnSpPr>
            <a:cxnSpLocks/>
            <a:stCxn id="16" idx="2"/>
            <a:endCxn id="50" idx="0"/>
          </p:cNvCxnSpPr>
          <p:nvPr/>
        </p:nvCxnSpPr>
        <p:spPr>
          <a:xfrm flipH="1">
            <a:off x="3333525" y="4159827"/>
            <a:ext cx="1318964" cy="378867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448BEF3-C0E3-4673-A7C4-885222F8F903}"/>
              </a:ext>
            </a:extLst>
          </p:cNvPr>
          <p:cNvSpPr txBox="1"/>
          <p:nvPr/>
        </p:nvSpPr>
        <p:spPr>
          <a:xfrm>
            <a:off x="2913590" y="4538694"/>
            <a:ext cx="839869" cy="508408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no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717074"/>
                </a:solidFill>
                <a:latin typeface="Metropolis" pitchFamily="2" charset="77"/>
              </a:rPr>
              <a:t>vmk0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3763F28-C3E8-4640-B692-91E5BD4B268B}"/>
              </a:ext>
            </a:extLst>
          </p:cNvPr>
          <p:cNvSpPr txBox="1"/>
          <p:nvPr/>
        </p:nvSpPr>
        <p:spPr>
          <a:xfrm>
            <a:off x="8594456" y="4512451"/>
            <a:ext cx="725485" cy="26161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sp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DF8631A-3F73-44C7-BDBD-554DB1D5E413}"/>
              </a:ext>
            </a:extLst>
          </p:cNvPr>
          <p:cNvSpPr txBox="1"/>
          <p:nvPr/>
        </p:nvSpPr>
        <p:spPr>
          <a:xfrm>
            <a:off x="3937375" y="1479393"/>
            <a:ext cx="1668257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      TOR-1</a:t>
            </a:r>
          </a:p>
          <a:p>
            <a:pPr algn="ctr"/>
            <a:r>
              <a:rPr lang="en-US" sz="1200" b="1" dirty="0"/>
              <a:t>VLAN 11, 21</a:t>
            </a:r>
            <a:endParaRPr lang="en-US" sz="1200" b="1" dirty="0">
              <a:solidFill>
                <a:srgbClr val="F8981D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2779830-2867-4627-AFE6-72FBB32E773C}"/>
              </a:ext>
            </a:extLst>
          </p:cNvPr>
          <p:cNvSpPr txBox="1"/>
          <p:nvPr/>
        </p:nvSpPr>
        <p:spPr>
          <a:xfrm>
            <a:off x="7846261" y="1479393"/>
            <a:ext cx="1668257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      TOR-2</a:t>
            </a:r>
          </a:p>
          <a:p>
            <a:pPr algn="ctr"/>
            <a:r>
              <a:rPr lang="en-US" sz="1200" b="1" dirty="0"/>
              <a:t>VLAN 11, 21</a:t>
            </a:r>
            <a:endParaRPr lang="en-US" sz="1200" b="1" dirty="0">
              <a:solidFill>
                <a:srgbClr val="F8981D"/>
              </a:solidFill>
            </a:endParaRPr>
          </a:p>
        </p:txBody>
      </p:sp>
      <p:sp>
        <p:nvSpPr>
          <p:cNvPr id="62" name="Rounded Rectangle 62">
            <a:extLst>
              <a:ext uri="{FF2B5EF4-FFF2-40B4-BE49-F238E27FC236}">
                <a16:creationId xmlns:a16="http://schemas.microsoft.com/office/drawing/2014/main" id="{302E6D1C-540B-456E-95F1-E97640D59BFF}"/>
              </a:ext>
            </a:extLst>
          </p:cNvPr>
          <p:cNvSpPr/>
          <p:nvPr/>
        </p:nvSpPr>
        <p:spPr>
          <a:xfrm>
            <a:off x="6128904" y="5226501"/>
            <a:ext cx="1079659" cy="261895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EN-TEP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192.168.10.31/24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E4FDD7D-D557-4304-88B8-2FA26DA28E88}"/>
              </a:ext>
            </a:extLst>
          </p:cNvPr>
          <p:cNvCxnSpPr>
            <a:cxnSpLocks/>
            <a:stCxn id="66" idx="0"/>
            <a:endCxn id="9" idx="2"/>
          </p:cNvCxnSpPr>
          <p:nvPr/>
        </p:nvCxnSpPr>
        <p:spPr bwMode="gray">
          <a:xfrm flipH="1" flipV="1">
            <a:off x="4652417" y="3141323"/>
            <a:ext cx="4032417" cy="730692"/>
          </a:xfrm>
          <a:prstGeom prst="line">
            <a:avLst/>
          </a:prstGeom>
          <a:ln w="25400">
            <a:solidFill>
              <a:srgbClr val="5554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A81E23CA-60B0-4183-8FB8-F8BC84FBC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683" y="3870722"/>
            <a:ext cx="1178409" cy="28910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000" b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Overlay-PG</a:t>
            </a:r>
          </a:p>
          <a:p>
            <a:pPr algn="ctr">
              <a:spcBef>
                <a:spcPts val="0"/>
              </a:spcBef>
              <a:defRPr/>
            </a:pPr>
            <a:r>
              <a:rPr lang="fr-FR" sz="1000" b="1" i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VLAN 21</a:t>
            </a:r>
            <a:endParaRPr lang="en-US" sz="1000" b="1" i="1" dirty="0">
              <a:solidFill>
                <a:prstClr val="white">
                  <a:lumMod val="95000"/>
                </a:prstClr>
              </a:solidFill>
              <a:latin typeface="Metropolis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6A9A0B6-616C-4171-A42F-38C66179E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950" y="3872015"/>
            <a:ext cx="1307768" cy="286517"/>
          </a:xfrm>
          <a:prstGeom prst="rect">
            <a:avLst/>
          </a:prstGeom>
          <a:solidFill>
            <a:srgbClr val="9E5ECE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000" b="1" dirty="0" err="1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Trunk</a:t>
            </a:r>
            <a:r>
              <a:rPr lang="fr-FR" sz="1000" b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-PG</a:t>
            </a:r>
          </a:p>
          <a:p>
            <a:pPr algn="ctr">
              <a:spcBef>
                <a:spcPts val="0"/>
              </a:spcBef>
              <a:defRPr/>
            </a:pPr>
            <a:r>
              <a:rPr lang="fr-FR" sz="1000" b="1" i="1" dirty="0" err="1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Trunk</a:t>
            </a:r>
            <a:r>
              <a:rPr lang="fr-FR" sz="1000" b="1" i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 0-4096</a:t>
            </a:r>
            <a:endParaRPr lang="en-US" sz="1000" b="1" i="1" dirty="0">
              <a:solidFill>
                <a:prstClr val="white">
                  <a:lumMod val="95000"/>
                </a:prstClr>
              </a:solidFill>
              <a:latin typeface="Metropolis" pitchFamily="2" charset="77"/>
            </a:endParaRP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6DADAB33-31D5-4473-92B5-67C209FE8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  <p:sp>
        <p:nvSpPr>
          <p:cNvPr id="119" name="Rounded Rectangle 54">
            <a:extLst>
              <a:ext uri="{FF2B5EF4-FFF2-40B4-BE49-F238E27FC236}">
                <a16:creationId xmlns:a16="http://schemas.microsoft.com/office/drawing/2014/main" id="{8217EAA8-C545-43E9-AF7A-200CF4DB294E}"/>
              </a:ext>
            </a:extLst>
          </p:cNvPr>
          <p:cNvSpPr/>
          <p:nvPr/>
        </p:nvSpPr>
        <p:spPr>
          <a:xfrm>
            <a:off x="2913591" y="4797157"/>
            <a:ext cx="847782" cy="241867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ESXi-Mgmt 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10.114.213.21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A43346C1-6163-4365-ACB0-7405278254F2}"/>
              </a:ext>
            </a:extLst>
          </p:cNvPr>
          <p:cNvSpPr/>
          <p:nvPr/>
        </p:nvSpPr>
        <p:spPr>
          <a:xfrm>
            <a:off x="6553037" y="5896277"/>
            <a:ext cx="2220872" cy="54707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en-US" sz="1050" b="1" dirty="0">
                <a:solidFill>
                  <a:schemeClr val="tx1"/>
                </a:solidFill>
                <a:latin typeface="Metropolis" pitchFamily="2" charset="77"/>
              </a:rPr>
              <a:t>Tier-1 Standalone with LB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9666BA40-1B42-4CDD-B36C-F87DA13B7C1F}"/>
              </a:ext>
            </a:extLst>
          </p:cNvPr>
          <p:cNvCxnSpPr>
            <a:cxnSpLocks/>
            <a:stCxn id="164" idx="2"/>
            <a:endCxn id="127" idx="0"/>
          </p:cNvCxnSpPr>
          <p:nvPr/>
        </p:nvCxnSpPr>
        <p:spPr>
          <a:xfrm>
            <a:off x="7911263" y="5460612"/>
            <a:ext cx="7708" cy="299243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ounded Rectangle 62">
            <a:extLst>
              <a:ext uri="{FF2B5EF4-FFF2-40B4-BE49-F238E27FC236}">
                <a16:creationId xmlns:a16="http://schemas.microsoft.com/office/drawing/2014/main" id="{BC368323-653F-4485-A9E8-457516DC1989}"/>
              </a:ext>
            </a:extLst>
          </p:cNvPr>
          <p:cNvSpPr/>
          <p:nvPr/>
        </p:nvSpPr>
        <p:spPr>
          <a:xfrm>
            <a:off x="7379141" y="5759855"/>
            <a:ext cx="1079659" cy="261895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Service Interface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10.114.213.7/24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9A820585-191E-4A1D-B7F2-D2AB71677C50}"/>
              </a:ext>
            </a:extLst>
          </p:cNvPr>
          <p:cNvCxnSpPr>
            <a:cxnSpLocks/>
            <a:stCxn id="145" idx="1"/>
          </p:cNvCxnSpPr>
          <p:nvPr/>
        </p:nvCxnSpPr>
        <p:spPr bwMode="gray">
          <a:xfrm flipH="1">
            <a:off x="8339138" y="5350302"/>
            <a:ext cx="1735816" cy="7146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1818871-F5D5-468A-A659-0467748FBECF}"/>
              </a:ext>
            </a:extLst>
          </p:cNvPr>
          <p:cNvSpPr/>
          <p:nvPr/>
        </p:nvSpPr>
        <p:spPr>
          <a:xfrm>
            <a:off x="10074954" y="5142553"/>
            <a:ext cx="2113871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dirty="0">
                <a:solidFill>
                  <a:srgbClr val="F8981D"/>
                </a:solidFill>
                <a:latin typeface="Metropolis" pitchFamily="2" charset="77"/>
              </a:rPr>
              <a:t>Segment VLAN TAG 11</a:t>
            </a:r>
          </a:p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tagged with VLAN 11</a:t>
            </a: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D9EA12B9-33DF-4133-A678-2643340DE021}"/>
              </a:ext>
            </a:extLst>
          </p:cNvPr>
          <p:cNvCxnSpPr>
            <a:cxnSpLocks/>
            <a:stCxn id="156" idx="1"/>
          </p:cNvCxnSpPr>
          <p:nvPr/>
        </p:nvCxnSpPr>
        <p:spPr bwMode="gray">
          <a:xfrm flipH="1" flipV="1">
            <a:off x="8395422" y="4407185"/>
            <a:ext cx="1679532" cy="12290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80D8AA7-8147-41DF-AA06-655722A6AE88}"/>
              </a:ext>
            </a:extLst>
          </p:cNvPr>
          <p:cNvSpPr/>
          <p:nvPr/>
        </p:nvSpPr>
        <p:spPr>
          <a:xfrm>
            <a:off x="10074954" y="4296364"/>
            <a:ext cx="2113871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tagged with VLAN 11</a:t>
            </a: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A5A968A8-DEF0-46A8-8AB5-067FBA67DED2}"/>
              </a:ext>
            </a:extLst>
          </p:cNvPr>
          <p:cNvCxnSpPr>
            <a:cxnSpLocks/>
            <a:stCxn id="162" idx="1"/>
          </p:cNvCxnSpPr>
          <p:nvPr/>
        </p:nvCxnSpPr>
        <p:spPr bwMode="gray">
          <a:xfrm flipH="1">
            <a:off x="4743453" y="2561636"/>
            <a:ext cx="5331501" cy="0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tangle 161">
            <a:extLst>
              <a:ext uri="{FF2B5EF4-FFF2-40B4-BE49-F238E27FC236}">
                <a16:creationId xmlns:a16="http://schemas.microsoft.com/office/drawing/2014/main" id="{6B916B93-075F-468C-A2E1-85F3293796D8}"/>
              </a:ext>
            </a:extLst>
          </p:cNvPr>
          <p:cNvSpPr/>
          <p:nvPr/>
        </p:nvSpPr>
        <p:spPr>
          <a:xfrm>
            <a:off x="10074954" y="2438525"/>
            <a:ext cx="2113871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tagged with VLAN 11</a:t>
            </a:r>
          </a:p>
        </p:txBody>
      </p:sp>
      <p:sp>
        <p:nvSpPr>
          <p:cNvPr id="164" name="Rounded Rectangle 62">
            <a:extLst>
              <a:ext uri="{FF2B5EF4-FFF2-40B4-BE49-F238E27FC236}">
                <a16:creationId xmlns:a16="http://schemas.microsoft.com/office/drawing/2014/main" id="{CCE89299-5DAF-4A5C-B24B-B3F66A69099F}"/>
              </a:ext>
            </a:extLst>
          </p:cNvPr>
          <p:cNvSpPr/>
          <p:nvPr/>
        </p:nvSpPr>
        <p:spPr>
          <a:xfrm>
            <a:off x="7523075" y="5198717"/>
            <a:ext cx="776376" cy="261895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Segment</a:t>
            </a:r>
          </a:p>
          <a:p>
            <a:pPr algn="ctr">
              <a:defRPr/>
            </a:pPr>
            <a:r>
              <a:rPr lang="fr-FR" sz="800" b="1" i="1" dirty="0">
                <a:solidFill>
                  <a:prstClr val="white"/>
                </a:solidFill>
                <a:latin typeface="Metropolis" pitchFamily="2" charset="77"/>
              </a:rPr>
              <a:t>VLAN TAG 11</a:t>
            </a:r>
            <a:endParaRPr lang="en-US" sz="800" b="1" i="1" dirty="0">
              <a:solidFill>
                <a:prstClr val="white"/>
              </a:solidFill>
              <a:latin typeface="Metropolis" pitchFamily="2" charset="77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1BB977F4-09DC-4095-AA92-D6EF82FBDB75}"/>
              </a:ext>
            </a:extLst>
          </p:cNvPr>
          <p:cNvSpPr/>
          <p:nvPr/>
        </p:nvSpPr>
        <p:spPr>
          <a:xfrm>
            <a:off x="10448744" y="4638979"/>
            <a:ext cx="1267056" cy="43088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dirty="0">
                <a:solidFill>
                  <a:srgbClr val="FF0000"/>
                </a:solidFill>
                <a:latin typeface="Metropolis" pitchFamily="2" charset="77"/>
              </a:rPr>
              <a:t>VLAN Tagging is done here.</a:t>
            </a:r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233C90A8-138D-43D4-A399-E8D07CB03BA7}"/>
              </a:ext>
            </a:extLst>
          </p:cNvPr>
          <p:cNvCxnSpPr>
            <a:cxnSpLocks/>
            <a:stCxn id="172" idx="1"/>
          </p:cNvCxnSpPr>
          <p:nvPr/>
        </p:nvCxnSpPr>
        <p:spPr bwMode="gray">
          <a:xfrm flipH="1">
            <a:off x="8339138" y="4854423"/>
            <a:ext cx="2109606" cy="368457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E6F6BAF-4066-4EEC-878D-6272716FF7FC}"/>
              </a:ext>
            </a:extLst>
          </p:cNvPr>
          <p:cNvCxnSpPr>
            <a:cxnSpLocks/>
            <a:stCxn id="69" idx="1"/>
          </p:cNvCxnSpPr>
          <p:nvPr/>
        </p:nvCxnSpPr>
        <p:spPr bwMode="gray">
          <a:xfrm flipH="1">
            <a:off x="7047439" y="3528723"/>
            <a:ext cx="3027515" cy="0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C661B4DB-10D7-44E6-B310-F0F58D5AAAE5}"/>
              </a:ext>
            </a:extLst>
          </p:cNvPr>
          <p:cNvSpPr/>
          <p:nvPr/>
        </p:nvSpPr>
        <p:spPr>
          <a:xfrm>
            <a:off x="10074954" y="3405612"/>
            <a:ext cx="2113871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tagged with VLAN 11</a:t>
            </a:r>
          </a:p>
        </p:txBody>
      </p:sp>
    </p:spTree>
    <p:extLst>
      <p:ext uri="{BB962C8B-B14F-4D97-AF65-F5344CB8AC3E}">
        <p14:creationId xmlns:p14="http://schemas.microsoft.com/office/powerpoint/2010/main" val="53297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ontent Placeholder 67">
            <a:extLst>
              <a:ext uri="{FF2B5EF4-FFF2-40B4-BE49-F238E27FC236}">
                <a16:creationId xmlns:a16="http://schemas.microsoft.com/office/drawing/2014/main" id="{6D0E554E-0A2F-400A-987B-1B976D69DAA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defRPr/>
            </a:pPr>
            <a:endParaRPr lang="en-US" sz="900" b="1" dirty="0">
              <a:latin typeface="Metropolis" pitchFamily="2" charset="77"/>
            </a:endParaRPr>
          </a:p>
          <a:p>
            <a:pPr>
              <a:spcBef>
                <a:spcPts val="600"/>
              </a:spcBef>
              <a:defRPr/>
            </a:pPr>
            <a:r>
              <a:rPr lang="en-US" sz="1800" b="1" dirty="0">
                <a:latin typeface="Metropolis" pitchFamily="2" charset="77"/>
              </a:rPr>
              <a:t>Example with:</a:t>
            </a:r>
          </a:p>
          <a:p>
            <a:pPr marL="628650" lvl="1" indent="-171450">
              <a:spcBef>
                <a:spcPts val="600"/>
              </a:spcBef>
              <a:defRPr/>
            </a:pPr>
            <a:r>
              <a:rPr lang="en-US" sz="1600" b="1" dirty="0">
                <a:latin typeface="Metropolis" pitchFamily="2" charset="77"/>
              </a:rPr>
              <a:t>Mgt = VLAN 11</a:t>
            </a:r>
          </a:p>
          <a:p>
            <a:pPr marL="628650" lvl="1" indent="-171450">
              <a:spcBef>
                <a:spcPts val="600"/>
              </a:spcBef>
              <a:defRPr/>
            </a:pPr>
            <a:r>
              <a:rPr lang="en-US" sz="1600" b="1" dirty="0">
                <a:latin typeface="Metropolis" pitchFamily="2" charset="77"/>
              </a:rPr>
              <a:t>Overlay = VLAN 21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sz="1800" b="1" dirty="0">
              <a:latin typeface="Metropolis" pitchFamily="2" charset="77"/>
            </a:endParaRP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DEB145-8DEE-4FEF-93A6-FFA97F93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Edge Node config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9A08D57-DBD1-40A1-9FD2-7377F903D17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Detailed Use Case2:</a:t>
            </a:r>
          </a:p>
          <a:p>
            <a:r>
              <a:rPr lang="en-US" dirty="0"/>
              <a:t>Edge Node VM N-VDS_VLAN connected to </a:t>
            </a:r>
            <a:r>
              <a:rPr lang="en-US" dirty="0" err="1"/>
              <a:t>ESXi</a:t>
            </a:r>
            <a:r>
              <a:rPr lang="en-US" dirty="0"/>
              <a:t> </a:t>
            </a:r>
            <a:r>
              <a:rPr lang="en-US" dirty="0" err="1"/>
              <a:t>vDS</a:t>
            </a:r>
            <a:r>
              <a:rPr lang="en-US" dirty="0"/>
              <a:t>/</a:t>
            </a:r>
            <a:r>
              <a:rPr lang="en-US" dirty="0" err="1"/>
              <a:t>vSS</a:t>
            </a:r>
            <a:r>
              <a:rPr lang="en-US" dirty="0"/>
              <a:t> VLAN Port Group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7BDB32-598C-425D-BA40-AC1B59ACF67B}"/>
              </a:ext>
            </a:extLst>
          </p:cNvPr>
          <p:cNvSpPr/>
          <p:nvPr/>
        </p:nvSpPr>
        <p:spPr>
          <a:xfrm>
            <a:off x="2555404" y="3138742"/>
            <a:ext cx="7385440" cy="3574087"/>
          </a:xfrm>
          <a:prstGeom prst="rect">
            <a:avLst/>
          </a:prstGeom>
          <a:solidFill>
            <a:schemeClr val="accent1">
              <a:lumMod val="20000"/>
              <a:lumOff val="80000"/>
              <a:alpha val="75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1200" b="1" dirty="0" err="1">
                <a:solidFill>
                  <a:schemeClr val="tx1"/>
                </a:solidFill>
                <a:latin typeface="Metropolis" pitchFamily="2" charset="77"/>
              </a:rPr>
              <a:t>ESXi</a:t>
            </a:r>
            <a:r>
              <a:rPr lang="en-US" sz="1200" b="1" dirty="0">
                <a:solidFill>
                  <a:schemeClr val="tx1"/>
                </a:solidFill>
                <a:latin typeface="Metropolis" pitchFamily="2" charset="77"/>
              </a:rPr>
              <a:t> Host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2082DC-9F79-4867-ACB1-376BFAEF4698}"/>
              </a:ext>
            </a:extLst>
          </p:cNvPr>
          <p:cNvSpPr/>
          <p:nvPr/>
        </p:nvSpPr>
        <p:spPr bwMode="auto">
          <a:xfrm>
            <a:off x="8523077" y="2836039"/>
            <a:ext cx="307442" cy="29605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r>
              <a:rPr lang="en-US" sz="1100">
                <a:solidFill>
                  <a:srgbClr val="717074">
                    <a:lumMod val="75000"/>
                  </a:srgbClr>
                </a:solidFill>
                <a:latin typeface="Metropolis"/>
                <a:ea typeface="Gotham Rounded Book" charset="0"/>
                <a:cs typeface="Gotham Rounded Book" charset="0"/>
              </a:rPr>
              <a:t>P1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325F7D-D214-4903-AF2B-219A768B3497}"/>
              </a:ext>
            </a:extLst>
          </p:cNvPr>
          <p:cNvSpPr/>
          <p:nvPr/>
        </p:nvSpPr>
        <p:spPr bwMode="auto">
          <a:xfrm>
            <a:off x="4498696" y="2845271"/>
            <a:ext cx="307442" cy="29605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r>
              <a:rPr lang="en-US" sz="1100">
                <a:solidFill>
                  <a:srgbClr val="717074">
                    <a:lumMod val="75000"/>
                  </a:srgbClr>
                </a:solidFill>
                <a:latin typeface="Metropolis"/>
                <a:ea typeface="Gotham Rounded Book" charset="0"/>
                <a:cs typeface="Gotham Rounded Book" charset="0"/>
              </a:rPr>
              <a:t>P0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ECE667-DD86-4AB8-B409-BFEC1D3E6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7714" y="3349550"/>
            <a:ext cx="6138610" cy="87164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tIns="91440" anchor="t" anchorCtr="0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en-US" b="1" dirty="0">
                <a:solidFill>
                  <a:schemeClr val="bg1"/>
                </a:solidFill>
              </a:rPr>
              <a:t>VSS/VDS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8424B1-CF17-45E1-B7B5-0DC1FFCC9C70}"/>
              </a:ext>
            </a:extLst>
          </p:cNvPr>
          <p:cNvCxnSpPr>
            <a:cxnSpLocks/>
            <a:stCxn id="9" idx="2"/>
            <a:endCxn id="16" idx="0"/>
          </p:cNvCxnSpPr>
          <p:nvPr/>
        </p:nvCxnSpPr>
        <p:spPr>
          <a:xfrm>
            <a:off x="4652417" y="3141323"/>
            <a:ext cx="72" cy="729399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4DEADC-3006-42DC-92A2-EBA0A1B704A7}"/>
              </a:ext>
            </a:extLst>
          </p:cNvPr>
          <p:cNvCxnSpPr>
            <a:cxnSpLocks/>
            <a:stCxn id="9" idx="2"/>
            <a:endCxn id="65" idx="0"/>
          </p:cNvCxnSpPr>
          <p:nvPr/>
        </p:nvCxnSpPr>
        <p:spPr>
          <a:xfrm>
            <a:off x="4652417" y="3141323"/>
            <a:ext cx="2107471" cy="729399"/>
          </a:xfrm>
          <a:prstGeom prst="line">
            <a:avLst/>
          </a:prstGeom>
          <a:ln w="25400">
            <a:solidFill>
              <a:srgbClr val="555457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9B30BE-5453-4749-9D01-E49DF6FEB21E}"/>
              </a:ext>
            </a:extLst>
          </p:cNvPr>
          <p:cNvCxnSpPr>
            <a:cxnSpLocks/>
            <a:stCxn id="16" idx="0"/>
            <a:endCxn id="8" idx="2"/>
          </p:cNvCxnSpPr>
          <p:nvPr/>
        </p:nvCxnSpPr>
        <p:spPr bwMode="gray">
          <a:xfrm flipV="1">
            <a:off x="4652489" y="3132091"/>
            <a:ext cx="4024309" cy="738631"/>
          </a:xfrm>
          <a:prstGeom prst="line">
            <a:avLst/>
          </a:prstGeom>
          <a:ln w="25400">
            <a:solidFill>
              <a:srgbClr val="55545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7F06CA-F0D6-42F8-A9E9-F0B00ACFFB33}"/>
              </a:ext>
            </a:extLst>
          </p:cNvPr>
          <p:cNvCxnSpPr>
            <a:cxnSpLocks/>
            <a:stCxn id="65" idx="0"/>
            <a:endCxn id="8" idx="2"/>
          </p:cNvCxnSpPr>
          <p:nvPr/>
        </p:nvCxnSpPr>
        <p:spPr bwMode="gray">
          <a:xfrm flipV="1">
            <a:off x="6759888" y="3132091"/>
            <a:ext cx="1916910" cy="738631"/>
          </a:xfrm>
          <a:prstGeom prst="line">
            <a:avLst/>
          </a:prstGeom>
          <a:ln w="25400">
            <a:solidFill>
              <a:srgbClr val="5554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7BE6A36-4FCC-460B-8DC9-E5AFE8AC4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8975" y="3870722"/>
            <a:ext cx="1087027" cy="28910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000" b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Mgt-PG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000" b="1" i="1" dirty="0" err="1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Vlan</a:t>
            </a:r>
            <a:r>
              <a:rPr lang="en-US" sz="1000" b="1" i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 11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895709-85F1-4776-944F-8D9CF786C4B0}"/>
              </a:ext>
            </a:extLst>
          </p:cNvPr>
          <p:cNvCxnSpPr>
            <a:cxnSpLocks/>
            <a:stCxn id="19" idx="2"/>
            <a:endCxn id="9" idx="0"/>
          </p:cNvCxnSpPr>
          <p:nvPr/>
        </p:nvCxnSpPr>
        <p:spPr>
          <a:xfrm>
            <a:off x="4652417" y="2243899"/>
            <a:ext cx="0" cy="601373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7B53FB2-C030-4DFF-B65E-8C8354A12EC4}"/>
              </a:ext>
            </a:extLst>
          </p:cNvPr>
          <p:cNvGrpSpPr/>
          <p:nvPr/>
        </p:nvGrpSpPr>
        <p:grpSpPr>
          <a:xfrm>
            <a:off x="4482628" y="1904186"/>
            <a:ext cx="339578" cy="339712"/>
            <a:chOff x="2159140" y="7009631"/>
            <a:chExt cx="4501800" cy="4503600"/>
          </a:xfrm>
          <a:solidFill>
            <a:schemeClr val="tx1"/>
          </a:solidFill>
        </p:grpSpPr>
        <p:sp>
          <p:nvSpPr>
            <p:cNvPr id="19" name="Freeform: Shape 6">
              <a:extLst>
                <a:ext uri="{FF2B5EF4-FFF2-40B4-BE49-F238E27FC236}">
                  <a16:creationId xmlns:a16="http://schemas.microsoft.com/office/drawing/2014/main" id="{07846C70-B0DB-4715-AFED-8226E9589769}"/>
                </a:ext>
              </a:extLst>
            </p:cNvPr>
            <p:cNvSpPr/>
            <p:nvPr/>
          </p:nvSpPr>
          <p:spPr>
            <a:xfrm>
              <a:off x="215914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11985" y="521"/>
                  </a:moveTo>
                  <a:lnTo>
                    <a:pt x="11985" y="11990"/>
                  </a:lnTo>
                  <a:lnTo>
                    <a:pt x="517" y="11990"/>
                  </a:lnTo>
                  <a:lnTo>
                    <a:pt x="517" y="521"/>
                  </a:lnTo>
                  <a:close/>
                  <a:moveTo>
                    <a:pt x="12506" y="0"/>
                  </a:moveTo>
                  <a:lnTo>
                    <a:pt x="0" y="0"/>
                  </a:lnTo>
                  <a:lnTo>
                    <a:pt x="0" y="12511"/>
                  </a:lnTo>
                  <a:lnTo>
                    <a:pt x="12506" y="1251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0" name="Freeform: Shape 7">
              <a:extLst>
                <a:ext uri="{FF2B5EF4-FFF2-40B4-BE49-F238E27FC236}">
                  <a16:creationId xmlns:a16="http://schemas.microsoft.com/office/drawing/2014/main" id="{D19CD656-ECAE-4A78-B89F-0C1A40502C74}"/>
                </a:ext>
              </a:extLst>
            </p:cNvPr>
            <p:cNvSpPr/>
            <p:nvPr/>
          </p:nvSpPr>
          <p:spPr>
            <a:xfrm>
              <a:off x="2739820" y="8364671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69"/>
                  </a:moveTo>
                  <a:lnTo>
                    <a:pt x="1272" y="2541"/>
                  </a:lnTo>
                  <a:lnTo>
                    <a:pt x="1272" y="1848"/>
                  </a:lnTo>
                  <a:lnTo>
                    <a:pt x="9268" y="1848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1" name="Freeform: Shape 8">
              <a:extLst>
                <a:ext uri="{FF2B5EF4-FFF2-40B4-BE49-F238E27FC236}">
                  <a16:creationId xmlns:a16="http://schemas.microsoft.com/office/drawing/2014/main" id="{36DAF36E-3A2D-4F21-A280-AF3135AA8652}"/>
                </a:ext>
              </a:extLst>
            </p:cNvPr>
            <p:cNvSpPr/>
            <p:nvPr/>
          </p:nvSpPr>
          <p:spPr>
            <a:xfrm>
              <a:off x="2739820" y="100771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73"/>
                  </a:moveTo>
                  <a:lnTo>
                    <a:pt x="1272" y="2541"/>
                  </a:lnTo>
                  <a:lnTo>
                    <a:pt x="1272" y="1847"/>
                  </a:lnTo>
                  <a:lnTo>
                    <a:pt x="9268" y="1847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2" name="Freeform: Shape 9">
              <a:extLst>
                <a:ext uri="{FF2B5EF4-FFF2-40B4-BE49-F238E27FC236}">
                  <a16:creationId xmlns:a16="http://schemas.microsoft.com/office/drawing/2014/main" id="{37A8AC2F-C677-451E-AEB8-17B999295228}"/>
                </a:ext>
              </a:extLst>
            </p:cNvPr>
            <p:cNvSpPr/>
            <p:nvPr/>
          </p:nvSpPr>
          <p:spPr>
            <a:xfrm>
              <a:off x="2739820" y="92203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52"/>
                  </a:lnTo>
                  <a:lnTo>
                    <a:pt x="7995" y="1852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3" name="Freeform: Shape 10">
              <a:extLst>
                <a:ext uri="{FF2B5EF4-FFF2-40B4-BE49-F238E27FC236}">
                  <a16:creationId xmlns:a16="http://schemas.microsoft.com/office/drawing/2014/main" id="{A2E9643A-FCCA-4479-96EF-A27BFAB9AA06}"/>
                </a:ext>
              </a:extLst>
            </p:cNvPr>
            <p:cNvSpPr/>
            <p:nvPr/>
          </p:nvSpPr>
          <p:spPr>
            <a:xfrm>
              <a:off x="2739820" y="750751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48"/>
                  </a:lnTo>
                  <a:lnTo>
                    <a:pt x="7995" y="1848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76A26DE-B39A-4D6C-B09E-64802156E119}"/>
              </a:ext>
            </a:extLst>
          </p:cNvPr>
          <p:cNvGrpSpPr/>
          <p:nvPr/>
        </p:nvGrpSpPr>
        <p:grpSpPr>
          <a:xfrm>
            <a:off x="8506679" y="1912665"/>
            <a:ext cx="339578" cy="339712"/>
            <a:chOff x="2159140" y="7009631"/>
            <a:chExt cx="4501800" cy="4503600"/>
          </a:xfrm>
          <a:solidFill>
            <a:schemeClr val="tx1"/>
          </a:solidFill>
        </p:grpSpPr>
        <p:sp>
          <p:nvSpPr>
            <p:cNvPr id="25" name="Freeform: Shape 6">
              <a:extLst>
                <a:ext uri="{FF2B5EF4-FFF2-40B4-BE49-F238E27FC236}">
                  <a16:creationId xmlns:a16="http://schemas.microsoft.com/office/drawing/2014/main" id="{E4D46B23-6C8B-42F4-8DCA-189F7BBBE644}"/>
                </a:ext>
              </a:extLst>
            </p:cNvPr>
            <p:cNvSpPr/>
            <p:nvPr/>
          </p:nvSpPr>
          <p:spPr>
            <a:xfrm>
              <a:off x="215914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11985" y="521"/>
                  </a:moveTo>
                  <a:lnTo>
                    <a:pt x="11985" y="11990"/>
                  </a:lnTo>
                  <a:lnTo>
                    <a:pt x="517" y="11990"/>
                  </a:lnTo>
                  <a:lnTo>
                    <a:pt x="517" y="521"/>
                  </a:lnTo>
                  <a:close/>
                  <a:moveTo>
                    <a:pt x="12506" y="0"/>
                  </a:moveTo>
                  <a:lnTo>
                    <a:pt x="0" y="0"/>
                  </a:lnTo>
                  <a:lnTo>
                    <a:pt x="0" y="12511"/>
                  </a:lnTo>
                  <a:lnTo>
                    <a:pt x="12506" y="1251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6" name="Freeform: Shape 7">
              <a:extLst>
                <a:ext uri="{FF2B5EF4-FFF2-40B4-BE49-F238E27FC236}">
                  <a16:creationId xmlns:a16="http://schemas.microsoft.com/office/drawing/2014/main" id="{DBDB1E60-065B-4F3C-9201-71CA51CEFE12}"/>
                </a:ext>
              </a:extLst>
            </p:cNvPr>
            <p:cNvSpPr/>
            <p:nvPr/>
          </p:nvSpPr>
          <p:spPr>
            <a:xfrm>
              <a:off x="2739820" y="8364671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69"/>
                  </a:moveTo>
                  <a:lnTo>
                    <a:pt x="1272" y="2541"/>
                  </a:lnTo>
                  <a:lnTo>
                    <a:pt x="1272" y="1848"/>
                  </a:lnTo>
                  <a:lnTo>
                    <a:pt x="9268" y="1848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7" name="Freeform: Shape 8">
              <a:extLst>
                <a:ext uri="{FF2B5EF4-FFF2-40B4-BE49-F238E27FC236}">
                  <a16:creationId xmlns:a16="http://schemas.microsoft.com/office/drawing/2014/main" id="{847EFB90-A509-4D64-A08C-E616B02168E3}"/>
                </a:ext>
              </a:extLst>
            </p:cNvPr>
            <p:cNvSpPr/>
            <p:nvPr/>
          </p:nvSpPr>
          <p:spPr>
            <a:xfrm>
              <a:off x="2739820" y="100771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0" y="1273"/>
                  </a:moveTo>
                  <a:lnTo>
                    <a:pt x="1272" y="2541"/>
                  </a:lnTo>
                  <a:lnTo>
                    <a:pt x="1272" y="1847"/>
                  </a:lnTo>
                  <a:lnTo>
                    <a:pt x="9268" y="1847"/>
                  </a:lnTo>
                  <a:lnTo>
                    <a:pt x="9268" y="694"/>
                  </a:lnTo>
                  <a:lnTo>
                    <a:pt x="1272" y="694"/>
                  </a:lnTo>
                  <a:lnTo>
                    <a:pt x="1272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8" name="Freeform: Shape 9">
              <a:extLst>
                <a:ext uri="{FF2B5EF4-FFF2-40B4-BE49-F238E27FC236}">
                  <a16:creationId xmlns:a16="http://schemas.microsoft.com/office/drawing/2014/main" id="{F8395881-6A8C-468E-B71D-87558A858766}"/>
                </a:ext>
              </a:extLst>
            </p:cNvPr>
            <p:cNvSpPr/>
            <p:nvPr/>
          </p:nvSpPr>
          <p:spPr>
            <a:xfrm>
              <a:off x="2739820" y="922039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52"/>
                  </a:lnTo>
                  <a:lnTo>
                    <a:pt x="7995" y="1852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9" name="Freeform: Shape 10">
              <a:extLst>
                <a:ext uri="{FF2B5EF4-FFF2-40B4-BE49-F238E27FC236}">
                  <a16:creationId xmlns:a16="http://schemas.microsoft.com/office/drawing/2014/main" id="{5F9420C7-618A-4E28-A456-4BFE084470EF}"/>
                </a:ext>
              </a:extLst>
            </p:cNvPr>
            <p:cNvSpPr/>
            <p:nvPr/>
          </p:nvSpPr>
          <p:spPr>
            <a:xfrm>
              <a:off x="2739820" y="7507512"/>
              <a:ext cx="3336120" cy="914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268" h="2541">
                  <a:moveTo>
                    <a:pt x="9268" y="1273"/>
                  </a:moveTo>
                  <a:lnTo>
                    <a:pt x="7995" y="0"/>
                  </a:lnTo>
                  <a:lnTo>
                    <a:pt x="7995" y="694"/>
                  </a:lnTo>
                  <a:lnTo>
                    <a:pt x="0" y="694"/>
                  </a:lnTo>
                  <a:lnTo>
                    <a:pt x="0" y="1848"/>
                  </a:lnTo>
                  <a:lnTo>
                    <a:pt x="7995" y="1848"/>
                  </a:lnTo>
                  <a:lnTo>
                    <a:pt x="7995" y="254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hangingPunct="0">
                <a:defRPr/>
              </a:pPr>
              <a:endParaRPr lang="en-US">
                <a:solidFill>
                  <a:srgbClr val="717074"/>
                </a:solidFill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1DE474D-56C1-4E4E-A51E-9B4B73DF7F04}"/>
              </a:ext>
            </a:extLst>
          </p:cNvPr>
          <p:cNvCxnSpPr>
            <a:cxnSpLocks/>
            <a:stCxn id="25" idx="2"/>
            <a:endCxn id="8" idx="0"/>
          </p:cNvCxnSpPr>
          <p:nvPr/>
        </p:nvCxnSpPr>
        <p:spPr>
          <a:xfrm>
            <a:off x="8676468" y="2252377"/>
            <a:ext cx="330" cy="583662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D8413D-C93B-4836-A60A-49FAC470C3CB}"/>
              </a:ext>
            </a:extLst>
          </p:cNvPr>
          <p:cNvCxnSpPr>
            <a:cxnSpLocks/>
            <a:stCxn id="19" idx="3"/>
            <a:endCxn id="25" idx="1"/>
          </p:cNvCxnSpPr>
          <p:nvPr/>
        </p:nvCxnSpPr>
        <p:spPr>
          <a:xfrm>
            <a:off x="4822207" y="2074043"/>
            <a:ext cx="3684473" cy="8479"/>
          </a:xfrm>
          <a:prstGeom prst="line">
            <a:avLst/>
          </a:prstGeom>
          <a:ln w="25400">
            <a:solidFill>
              <a:srgbClr val="555457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76C6F75A-6E8B-4040-AF1C-6A609A3218E7}"/>
              </a:ext>
            </a:extLst>
          </p:cNvPr>
          <p:cNvSpPr/>
          <p:nvPr/>
        </p:nvSpPr>
        <p:spPr>
          <a:xfrm>
            <a:off x="4743453" y="4638783"/>
            <a:ext cx="4959728" cy="1915266"/>
          </a:xfrm>
          <a:prstGeom prst="rect">
            <a:avLst/>
          </a:prstGeom>
          <a:solidFill>
            <a:schemeClr val="bg2">
              <a:alpha val="75000"/>
            </a:schemeClr>
          </a:solidFill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1100" b="1" dirty="0">
                <a:solidFill>
                  <a:schemeClr val="tx1"/>
                </a:solidFill>
                <a:latin typeface="Metropolis" pitchFamily="2" charset="77"/>
              </a:rPr>
              <a:t>Edge Node VM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5673AA-E39D-4E47-B5FB-ED5BF8EDF131}"/>
              </a:ext>
            </a:extLst>
          </p:cNvPr>
          <p:cNvSpPr txBox="1"/>
          <p:nvPr/>
        </p:nvSpPr>
        <p:spPr>
          <a:xfrm>
            <a:off x="5154625" y="4507098"/>
            <a:ext cx="847784" cy="508409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no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vNIC1</a:t>
            </a:r>
          </a:p>
        </p:txBody>
      </p:sp>
      <p:sp>
        <p:nvSpPr>
          <p:cNvPr id="34" name="Rounded Rectangle 54">
            <a:extLst>
              <a:ext uri="{FF2B5EF4-FFF2-40B4-BE49-F238E27FC236}">
                <a16:creationId xmlns:a16="http://schemas.microsoft.com/office/drawing/2014/main" id="{F1E53146-A90B-4AA8-9918-BAC6D989EDB8}"/>
              </a:ext>
            </a:extLst>
          </p:cNvPr>
          <p:cNvSpPr/>
          <p:nvPr/>
        </p:nvSpPr>
        <p:spPr>
          <a:xfrm>
            <a:off x="5151371" y="4773641"/>
            <a:ext cx="847782" cy="241867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EN-Mgmt 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10.114.213.31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8EEB64E-E26B-416C-8CF6-91E49C55A2C1}"/>
              </a:ext>
            </a:extLst>
          </p:cNvPr>
          <p:cNvCxnSpPr>
            <a:cxnSpLocks/>
          </p:cNvCxnSpPr>
          <p:nvPr/>
        </p:nvCxnSpPr>
        <p:spPr>
          <a:xfrm flipH="1">
            <a:off x="6667657" y="4729554"/>
            <a:ext cx="1" cy="248545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D9B0B7D-CE55-44E6-B654-10E875FB5BF2}"/>
              </a:ext>
            </a:extLst>
          </p:cNvPr>
          <p:cNvCxnSpPr>
            <a:cxnSpLocks/>
          </p:cNvCxnSpPr>
          <p:nvPr/>
        </p:nvCxnSpPr>
        <p:spPr>
          <a:xfrm flipH="1">
            <a:off x="7923354" y="4729554"/>
            <a:ext cx="1" cy="248545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9DA993B-E908-4722-A1EF-B834FFF0FFB8}"/>
              </a:ext>
            </a:extLst>
          </p:cNvPr>
          <p:cNvSpPr txBox="1"/>
          <p:nvPr/>
        </p:nvSpPr>
        <p:spPr>
          <a:xfrm>
            <a:off x="6321954" y="4507099"/>
            <a:ext cx="725485" cy="26161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sp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CD2D215-9E18-4357-93B3-8C3BACFC7B1F}"/>
              </a:ext>
            </a:extLst>
          </p:cNvPr>
          <p:cNvSpPr txBox="1"/>
          <p:nvPr/>
        </p:nvSpPr>
        <p:spPr>
          <a:xfrm>
            <a:off x="7548733" y="4512451"/>
            <a:ext cx="725485" cy="26161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sp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vNIC3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5FC508-0E27-4144-9C49-112CD534A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9349" y="4941680"/>
            <a:ext cx="1079659" cy="54319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rIns="91440" anchor="t" anchorCtr="1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100" dirty="0">
                <a:solidFill>
                  <a:prstClr val="white"/>
                </a:solidFill>
                <a:latin typeface="Metropolis" pitchFamily="2" charset="77"/>
              </a:rPr>
              <a:t>N-VDS_VLAN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B395700-AA7D-46CD-88CF-4BB95000C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8904" y="4948164"/>
            <a:ext cx="1079659" cy="54319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rIns="91440" anchor="t" anchorCtr="1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100" dirty="0">
                <a:solidFill>
                  <a:prstClr val="white"/>
                </a:solidFill>
                <a:latin typeface="Metropolis" pitchFamily="2" charset="77"/>
              </a:rPr>
              <a:t>N-VDS_Overlay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B147B3-00DF-4BFF-B764-8AD6C341A9E3}"/>
              </a:ext>
            </a:extLst>
          </p:cNvPr>
          <p:cNvCxnSpPr>
            <a:cxnSpLocks/>
            <a:stCxn id="16" idx="2"/>
            <a:endCxn id="33" idx="0"/>
          </p:cNvCxnSpPr>
          <p:nvPr/>
        </p:nvCxnSpPr>
        <p:spPr>
          <a:xfrm>
            <a:off x="4652489" y="4159827"/>
            <a:ext cx="926028" cy="34727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7291D3F-6B19-44C6-9638-F86EDA364A8B}"/>
              </a:ext>
            </a:extLst>
          </p:cNvPr>
          <p:cNvCxnSpPr>
            <a:cxnSpLocks/>
            <a:stCxn id="65" idx="2"/>
            <a:endCxn id="38" idx="0"/>
          </p:cNvCxnSpPr>
          <p:nvPr/>
        </p:nvCxnSpPr>
        <p:spPr>
          <a:xfrm flipH="1">
            <a:off x="6684697" y="4159827"/>
            <a:ext cx="75191" cy="347272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C08CEBE-1F69-439C-9D8F-42FBF7D09402}"/>
              </a:ext>
            </a:extLst>
          </p:cNvPr>
          <p:cNvCxnSpPr>
            <a:cxnSpLocks/>
            <a:stCxn id="16" idx="2"/>
            <a:endCxn id="39" idx="0"/>
          </p:cNvCxnSpPr>
          <p:nvPr/>
        </p:nvCxnSpPr>
        <p:spPr>
          <a:xfrm>
            <a:off x="4652489" y="4159827"/>
            <a:ext cx="3258987" cy="352624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696D66D-9204-440B-AF89-F1F435A7C45D}"/>
              </a:ext>
            </a:extLst>
          </p:cNvPr>
          <p:cNvCxnSpPr>
            <a:cxnSpLocks/>
            <a:stCxn id="16" idx="2"/>
            <a:endCxn id="50" idx="0"/>
          </p:cNvCxnSpPr>
          <p:nvPr/>
        </p:nvCxnSpPr>
        <p:spPr>
          <a:xfrm flipH="1">
            <a:off x="3333525" y="4159827"/>
            <a:ext cx="1318964" cy="378867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448BEF3-C0E3-4673-A7C4-885222F8F903}"/>
              </a:ext>
            </a:extLst>
          </p:cNvPr>
          <p:cNvSpPr txBox="1"/>
          <p:nvPr/>
        </p:nvSpPr>
        <p:spPr>
          <a:xfrm>
            <a:off x="2913590" y="4538694"/>
            <a:ext cx="839869" cy="508408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no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717074"/>
                </a:solidFill>
                <a:latin typeface="Metropolis" pitchFamily="2" charset="77"/>
              </a:rPr>
              <a:t>vmk0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3763F28-C3E8-4640-B692-91E5BD4B268B}"/>
              </a:ext>
            </a:extLst>
          </p:cNvPr>
          <p:cNvSpPr txBox="1"/>
          <p:nvPr/>
        </p:nvSpPr>
        <p:spPr>
          <a:xfrm>
            <a:off x="8594456" y="4512451"/>
            <a:ext cx="725485" cy="261610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  <a:miter lim="800000"/>
          </a:ln>
        </p:spPr>
        <p:txBody>
          <a:bodyPr wrap="square" lIns="45720" rIns="45720" rtlCol="0">
            <a:spAutoFit/>
          </a:bodyPr>
          <a:lstStyle/>
          <a:p>
            <a:pPr algn="ctr">
              <a:defRPr/>
            </a:pPr>
            <a:r>
              <a:rPr lang="en-US" sz="1100">
                <a:solidFill>
                  <a:srgbClr val="717074"/>
                </a:solidFill>
                <a:latin typeface="Metropolis" pitchFamily="2" charset="77"/>
              </a:rPr>
              <a:t>vNIC4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DF8631A-3F73-44C7-BDBD-554DB1D5E413}"/>
              </a:ext>
            </a:extLst>
          </p:cNvPr>
          <p:cNvSpPr txBox="1"/>
          <p:nvPr/>
        </p:nvSpPr>
        <p:spPr>
          <a:xfrm>
            <a:off x="3937375" y="1479393"/>
            <a:ext cx="1668257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      TOR-1</a:t>
            </a:r>
          </a:p>
          <a:p>
            <a:pPr algn="ctr"/>
            <a:r>
              <a:rPr lang="en-US" sz="1200" b="1" dirty="0"/>
              <a:t>VLAN 11, 21</a:t>
            </a:r>
            <a:endParaRPr lang="en-US" sz="1200" b="1" dirty="0">
              <a:solidFill>
                <a:srgbClr val="F8981D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2779830-2867-4627-AFE6-72FBB32E773C}"/>
              </a:ext>
            </a:extLst>
          </p:cNvPr>
          <p:cNvSpPr txBox="1"/>
          <p:nvPr/>
        </p:nvSpPr>
        <p:spPr>
          <a:xfrm>
            <a:off x="7846261" y="1479393"/>
            <a:ext cx="1668257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      TOR-2</a:t>
            </a:r>
          </a:p>
          <a:p>
            <a:pPr algn="ctr"/>
            <a:r>
              <a:rPr lang="en-US" sz="1200" b="1" dirty="0"/>
              <a:t>VLAN 11, 21</a:t>
            </a:r>
            <a:endParaRPr lang="en-US" sz="1200" b="1" dirty="0">
              <a:solidFill>
                <a:srgbClr val="F8981D"/>
              </a:solidFill>
            </a:endParaRPr>
          </a:p>
        </p:txBody>
      </p:sp>
      <p:sp>
        <p:nvSpPr>
          <p:cNvPr id="62" name="Rounded Rectangle 62">
            <a:extLst>
              <a:ext uri="{FF2B5EF4-FFF2-40B4-BE49-F238E27FC236}">
                <a16:creationId xmlns:a16="http://schemas.microsoft.com/office/drawing/2014/main" id="{302E6D1C-540B-456E-95F1-E97640D59BFF}"/>
              </a:ext>
            </a:extLst>
          </p:cNvPr>
          <p:cNvSpPr/>
          <p:nvPr/>
        </p:nvSpPr>
        <p:spPr>
          <a:xfrm>
            <a:off x="6128904" y="5226501"/>
            <a:ext cx="1079659" cy="261895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EN-TEP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192.168.10.31/24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1E23CA-60B0-4183-8FB8-F8BC84FBC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683" y="3870722"/>
            <a:ext cx="1178409" cy="28910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000" b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Overlay-PG</a:t>
            </a:r>
          </a:p>
          <a:p>
            <a:pPr algn="ctr">
              <a:spcBef>
                <a:spcPts val="0"/>
              </a:spcBef>
              <a:defRPr/>
            </a:pPr>
            <a:r>
              <a:rPr lang="fr-FR" sz="1000" b="1" i="1" dirty="0">
                <a:solidFill>
                  <a:prstClr val="white">
                    <a:lumMod val="95000"/>
                  </a:prstClr>
                </a:solidFill>
                <a:latin typeface="Metropolis" pitchFamily="2" charset="77"/>
              </a:rPr>
              <a:t>VLAN 21</a:t>
            </a:r>
            <a:endParaRPr lang="en-US" sz="1000" b="1" i="1" dirty="0">
              <a:solidFill>
                <a:prstClr val="white">
                  <a:lumMod val="95000"/>
                </a:prstClr>
              </a:solidFill>
              <a:latin typeface="Metropolis" pitchFamily="2" charset="77"/>
            </a:endParaRP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6DADAB33-31D5-4473-92B5-67C209FE8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  <p:sp>
        <p:nvSpPr>
          <p:cNvPr id="119" name="Rounded Rectangle 54">
            <a:extLst>
              <a:ext uri="{FF2B5EF4-FFF2-40B4-BE49-F238E27FC236}">
                <a16:creationId xmlns:a16="http://schemas.microsoft.com/office/drawing/2014/main" id="{8217EAA8-C545-43E9-AF7A-200CF4DB294E}"/>
              </a:ext>
            </a:extLst>
          </p:cNvPr>
          <p:cNvSpPr/>
          <p:nvPr/>
        </p:nvSpPr>
        <p:spPr>
          <a:xfrm>
            <a:off x="2913591" y="4797157"/>
            <a:ext cx="847782" cy="241867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ESXi-Mgmt 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10.114.213.21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A43346C1-6163-4365-ACB0-7405278254F2}"/>
              </a:ext>
            </a:extLst>
          </p:cNvPr>
          <p:cNvSpPr/>
          <p:nvPr/>
        </p:nvSpPr>
        <p:spPr>
          <a:xfrm>
            <a:off x="6553037" y="5896277"/>
            <a:ext cx="2220872" cy="54707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en-US" sz="1050" b="1" dirty="0">
                <a:solidFill>
                  <a:schemeClr val="tx1"/>
                </a:solidFill>
                <a:latin typeface="Metropolis" pitchFamily="2" charset="77"/>
              </a:rPr>
              <a:t>Tier-1 Standalone with LB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9666BA40-1B42-4CDD-B36C-F87DA13B7C1F}"/>
              </a:ext>
            </a:extLst>
          </p:cNvPr>
          <p:cNvCxnSpPr>
            <a:cxnSpLocks/>
            <a:stCxn id="164" idx="2"/>
            <a:endCxn id="127" idx="0"/>
          </p:cNvCxnSpPr>
          <p:nvPr/>
        </p:nvCxnSpPr>
        <p:spPr>
          <a:xfrm>
            <a:off x="7911263" y="5460612"/>
            <a:ext cx="7708" cy="299243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ounded Rectangle 62">
            <a:extLst>
              <a:ext uri="{FF2B5EF4-FFF2-40B4-BE49-F238E27FC236}">
                <a16:creationId xmlns:a16="http://schemas.microsoft.com/office/drawing/2014/main" id="{BC368323-653F-4485-A9E8-457516DC1989}"/>
              </a:ext>
            </a:extLst>
          </p:cNvPr>
          <p:cNvSpPr/>
          <p:nvPr/>
        </p:nvSpPr>
        <p:spPr>
          <a:xfrm>
            <a:off x="7379141" y="5759855"/>
            <a:ext cx="1079659" cy="261895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Service Interface</a:t>
            </a:r>
          </a:p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10.114.213.7/24</a:t>
            </a:r>
            <a:endParaRPr lang="en-US" sz="800" b="1" dirty="0">
              <a:solidFill>
                <a:prstClr val="white"/>
              </a:solidFill>
              <a:latin typeface="Metropolis" pitchFamily="2" charset="77"/>
            </a:endParaRPr>
          </a:p>
        </p:txBody>
      </p:sp>
      <p:sp>
        <p:nvSpPr>
          <p:cNvPr id="164" name="Rounded Rectangle 62">
            <a:extLst>
              <a:ext uri="{FF2B5EF4-FFF2-40B4-BE49-F238E27FC236}">
                <a16:creationId xmlns:a16="http://schemas.microsoft.com/office/drawing/2014/main" id="{CCE89299-5DAF-4A5C-B24B-B3F66A69099F}"/>
              </a:ext>
            </a:extLst>
          </p:cNvPr>
          <p:cNvSpPr/>
          <p:nvPr/>
        </p:nvSpPr>
        <p:spPr>
          <a:xfrm>
            <a:off x="7523075" y="5198717"/>
            <a:ext cx="776376" cy="261895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>
              <a:defRPr/>
            </a:pPr>
            <a:r>
              <a:rPr lang="fr-FR" sz="800" b="1" dirty="0">
                <a:solidFill>
                  <a:prstClr val="white"/>
                </a:solidFill>
                <a:latin typeface="Metropolis" pitchFamily="2" charset="77"/>
              </a:rPr>
              <a:t>Segment</a:t>
            </a:r>
          </a:p>
          <a:p>
            <a:pPr algn="ctr">
              <a:defRPr/>
            </a:pPr>
            <a:r>
              <a:rPr lang="fr-FR" sz="800" b="1" i="1" dirty="0">
                <a:solidFill>
                  <a:prstClr val="white"/>
                </a:solidFill>
                <a:latin typeface="Metropolis" pitchFamily="2" charset="77"/>
              </a:rPr>
              <a:t>VLAN TAG 0</a:t>
            </a:r>
            <a:endParaRPr lang="en-US" sz="800" b="1" i="1" dirty="0">
              <a:solidFill>
                <a:prstClr val="white"/>
              </a:solidFill>
              <a:latin typeface="Metropolis" pitchFamily="2" charset="77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F4FF02E-D527-44D4-AA3C-4218E93140E1}"/>
              </a:ext>
            </a:extLst>
          </p:cNvPr>
          <p:cNvCxnSpPr>
            <a:cxnSpLocks/>
            <a:stCxn id="70" idx="1"/>
          </p:cNvCxnSpPr>
          <p:nvPr/>
        </p:nvCxnSpPr>
        <p:spPr bwMode="gray">
          <a:xfrm flipH="1">
            <a:off x="7409349" y="4419475"/>
            <a:ext cx="2665605" cy="0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4F31F040-5D5D-4FDC-9E56-8A00B34F3CCD}"/>
              </a:ext>
            </a:extLst>
          </p:cNvPr>
          <p:cNvSpPr/>
          <p:nvPr/>
        </p:nvSpPr>
        <p:spPr>
          <a:xfrm>
            <a:off x="10074954" y="4296364"/>
            <a:ext cx="2113871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untagged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F26A487-34E0-4135-BD56-80D3E7787389}"/>
              </a:ext>
            </a:extLst>
          </p:cNvPr>
          <p:cNvCxnSpPr>
            <a:cxnSpLocks/>
            <a:stCxn id="72" idx="1"/>
          </p:cNvCxnSpPr>
          <p:nvPr/>
        </p:nvCxnSpPr>
        <p:spPr bwMode="gray">
          <a:xfrm flipH="1">
            <a:off x="4743453" y="3528723"/>
            <a:ext cx="5331501" cy="0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3090F024-F2C2-4A86-933C-D26E30A7AEC9}"/>
              </a:ext>
            </a:extLst>
          </p:cNvPr>
          <p:cNvSpPr/>
          <p:nvPr/>
        </p:nvSpPr>
        <p:spPr>
          <a:xfrm>
            <a:off x="10074954" y="3405612"/>
            <a:ext cx="2113871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tagged with VLAN 11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5B7356C-F7DD-4DCF-8A27-EF78595143BB}"/>
              </a:ext>
            </a:extLst>
          </p:cNvPr>
          <p:cNvCxnSpPr>
            <a:cxnSpLocks/>
            <a:stCxn id="74" idx="1"/>
          </p:cNvCxnSpPr>
          <p:nvPr/>
        </p:nvCxnSpPr>
        <p:spPr bwMode="gray">
          <a:xfrm flipH="1">
            <a:off x="4743453" y="2561636"/>
            <a:ext cx="5331501" cy="0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1BCD7894-E303-4168-B69B-9E774FE41D8A}"/>
              </a:ext>
            </a:extLst>
          </p:cNvPr>
          <p:cNvSpPr/>
          <p:nvPr/>
        </p:nvSpPr>
        <p:spPr>
          <a:xfrm>
            <a:off x="10074954" y="2438525"/>
            <a:ext cx="2113871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tagged with VLAN 11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ACCDE05-763D-4539-9B2D-85D0085FC96E}"/>
              </a:ext>
            </a:extLst>
          </p:cNvPr>
          <p:cNvCxnSpPr>
            <a:cxnSpLocks/>
            <a:stCxn id="76" idx="1"/>
          </p:cNvCxnSpPr>
          <p:nvPr/>
        </p:nvCxnSpPr>
        <p:spPr bwMode="gray">
          <a:xfrm flipH="1">
            <a:off x="8339138" y="5350302"/>
            <a:ext cx="1735816" cy="7146"/>
          </a:xfrm>
          <a:prstGeom prst="straightConnector1">
            <a:avLst/>
          </a:prstGeom>
          <a:ln w="25400">
            <a:solidFill>
              <a:srgbClr val="F8981D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B24E31B0-12D0-4085-B81B-8ECC7DB212D5}"/>
              </a:ext>
            </a:extLst>
          </p:cNvPr>
          <p:cNvSpPr/>
          <p:nvPr/>
        </p:nvSpPr>
        <p:spPr>
          <a:xfrm>
            <a:off x="10074954" y="5142553"/>
            <a:ext cx="2113871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dirty="0">
                <a:solidFill>
                  <a:srgbClr val="F8981D"/>
                </a:solidFill>
                <a:latin typeface="Metropolis" pitchFamily="2" charset="77"/>
              </a:rPr>
              <a:t>Segment without TAG</a:t>
            </a:r>
          </a:p>
          <a:p>
            <a:pPr>
              <a:defRPr/>
            </a:pPr>
            <a:r>
              <a:rPr lang="en-US" sz="1000" b="1" i="1" dirty="0">
                <a:solidFill>
                  <a:srgbClr val="F8981D"/>
                </a:solidFill>
                <a:latin typeface="Metropolis" pitchFamily="2" charset="77"/>
              </a:rPr>
              <a:t>Packets untagged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92C9A8D-12C3-4F94-8E56-676BE6AC1AA3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5208399" y="3991720"/>
            <a:ext cx="5258925" cy="32287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819D2AC8-C213-4811-824C-F5D07CF5FB89}"/>
              </a:ext>
            </a:extLst>
          </p:cNvPr>
          <p:cNvSpPr/>
          <p:nvPr/>
        </p:nvSpPr>
        <p:spPr>
          <a:xfrm>
            <a:off x="10467324" y="3808563"/>
            <a:ext cx="1267056" cy="43088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dirty="0">
                <a:solidFill>
                  <a:srgbClr val="FF0000"/>
                </a:solidFill>
                <a:latin typeface="Metropolis" pitchFamily="2" charset="77"/>
              </a:rPr>
              <a:t>VLAN Tagging is done here.</a:t>
            </a:r>
          </a:p>
        </p:txBody>
      </p:sp>
    </p:spTree>
    <p:extLst>
      <p:ext uri="{BB962C8B-B14F-4D97-AF65-F5344CB8AC3E}">
        <p14:creationId xmlns:p14="http://schemas.microsoft.com/office/powerpoint/2010/main" val="116674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89ED7-065D-4006-BE3A-89FAEB27F1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NSX-T Managers with external LB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Benefits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Requirements</a:t>
            </a:r>
          </a:p>
          <a:p>
            <a:endParaRPr lang="en-US" dirty="0"/>
          </a:p>
          <a:p>
            <a:r>
              <a:rPr lang="en-US" dirty="0"/>
              <a:t>NSX-T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From which Manager?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Edge Node configuration</a:t>
            </a:r>
          </a:p>
          <a:p>
            <a:pPr lvl="2"/>
            <a:r>
              <a:rPr lang="en-US" dirty="0"/>
              <a:t>Tier-1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LB configuration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79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505" y="1600201"/>
            <a:ext cx="10972800" cy="4572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Create a Tier-1 to load balance the NSX-T Managers</a:t>
            </a:r>
          </a:p>
          <a:p>
            <a:pPr marL="800100" lvl="1" indent="-342900"/>
            <a:r>
              <a:rPr lang="en-US" dirty="0"/>
              <a:t>2 possible topologies</a:t>
            </a:r>
          </a:p>
          <a:p>
            <a:pPr marL="1087438" lvl="2" indent="-342900"/>
            <a:r>
              <a:rPr lang="en-US" dirty="0"/>
              <a:t>Standalone T1 connected to VLAN Management </a:t>
            </a:r>
            <a:r>
              <a:rPr lang="en-US" sz="1400" dirty="0"/>
              <a:t>(</a:t>
            </a:r>
            <a:r>
              <a:rPr lang="en-US" sz="1400" i="1" dirty="0"/>
              <a:t>use case detailed in the follow up slides</a:t>
            </a:r>
            <a:r>
              <a:rPr lang="en-US" sz="1400" dirty="0"/>
              <a:t>)</a:t>
            </a:r>
          </a:p>
          <a:p>
            <a:pPr marL="1087438" lvl="2" indent="-342900"/>
            <a:endParaRPr lang="en-US" dirty="0"/>
          </a:p>
          <a:p>
            <a:pPr marL="1087438" lvl="2" indent="-342900"/>
            <a:endParaRPr lang="en-US" dirty="0"/>
          </a:p>
          <a:p>
            <a:pPr marL="1087438" lvl="2" indent="-342900"/>
            <a:endParaRPr lang="en-US" dirty="0"/>
          </a:p>
          <a:p>
            <a:pPr marL="1087438" lvl="2" indent="-342900"/>
            <a:endParaRPr lang="en-US" dirty="0"/>
          </a:p>
          <a:p>
            <a:pPr marL="1087438" lvl="2" indent="-342900"/>
            <a:endParaRPr lang="en-US" dirty="0"/>
          </a:p>
          <a:p>
            <a:pPr marL="1087438" lvl="2" indent="-342900"/>
            <a:endParaRPr lang="en-US" dirty="0"/>
          </a:p>
          <a:p>
            <a:pPr marL="1087438" lvl="2" indent="-342900"/>
            <a:endParaRPr lang="en-US" dirty="0"/>
          </a:p>
          <a:p>
            <a:pPr marL="1087438" lvl="2" indent="-342900"/>
            <a:r>
              <a:rPr lang="en-US" dirty="0"/>
              <a:t>Standalone T1 connected to other VLAN than VLAN Management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T1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2 options</a:t>
            </a:r>
          </a:p>
        </p:txBody>
      </p:sp>
      <p:sp>
        <p:nvSpPr>
          <p:cNvPr id="17" name="Shape 345">
            <a:extLst>
              <a:ext uri="{FF2B5EF4-FFF2-40B4-BE49-F238E27FC236}">
                <a16:creationId xmlns:a16="http://schemas.microsoft.com/office/drawing/2014/main" id="{F51B426F-9D5B-4153-82E0-9E5055D12DEE}"/>
              </a:ext>
            </a:extLst>
          </p:cNvPr>
          <p:cNvSpPr txBox="1"/>
          <p:nvPr/>
        </p:nvSpPr>
        <p:spPr>
          <a:xfrm>
            <a:off x="2816649" y="2689403"/>
            <a:ext cx="6435424" cy="161027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u="sng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F11DF2C-185F-4F91-9117-59176AC765E9}"/>
              </a:ext>
            </a:extLst>
          </p:cNvPr>
          <p:cNvCxnSpPr>
            <a:cxnSpLocks/>
          </p:cNvCxnSpPr>
          <p:nvPr/>
        </p:nvCxnSpPr>
        <p:spPr>
          <a:xfrm flipH="1">
            <a:off x="3127317" y="3149572"/>
            <a:ext cx="5155228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44AC97D-6863-4BB8-B04A-2CB819F88951}"/>
              </a:ext>
            </a:extLst>
          </p:cNvPr>
          <p:cNvCxnSpPr>
            <a:cxnSpLocks/>
          </p:cNvCxnSpPr>
          <p:nvPr/>
        </p:nvCxnSpPr>
        <p:spPr>
          <a:xfrm>
            <a:off x="7041498" y="3149572"/>
            <a:ext cx="0" cy="579022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234C60B-C091-481C-8D92-DE3AA681B6BB}"/>
              </a:ext>
            </a:extLst>
          </p:cNvPr>
          <p:cNvGrpSpPr>
            <a:grpSpLocks noChangeAspect="1"/>
          </p:cNvGrpSpPr>
          <p:nvPr/>
        </p:nvGrpSpPr>
        <p:grpSpPr>
          <a:xfrm>
            <a:off x="6871842" y="3712851"/>
            <a:ext cx="391302" cy="391458"/>
            <a:chOff x="7736620" y="7009631"/>
            <a:chExt cx="4501800" cy="45036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3" name="Freeform: Shape 1">
              <a:extLst>
                <a:ext uri="{FF2B5EF4-FFF2-40B4-BE49-F238E27FC236}">
                  <a16:creationId xmlns:a16="http://schemas.microsoft.com/office/drawing/2014/main" id="{D10D4FD1-5809-496E-8272-A5215772F995}"/>
                </a:ext>
              </a:extLst>
            </p:cNvPr>
            <p:cNvSpPr/>
            <p:nvPr/>
          </p:nvSpPr>
          <p:spPr>
            <a:xfrm>
              <a:off x="773662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6251" y="521"/>
                  </a:moveTo>
                  <a:lnTo>
                    <a:pt x="6399" y="525"/>
                  </a:lnTo>
                  <a:lnTo>
                    <a:pt x="6546" y="530"/>
                  </a:lnTo>
                  <a:lnTo>
                    <a:pt x="6694" y="538"/>
                  </a:lnTo>
                  <a:lnTo>
                    <a:pt x="6838" y="550"/>
                  </a:lnTo>
                  <a:lnTo>
                    <a:pt x="6981" y="566"/>
                  </a:lnTo>
                  <a:lnTo>
                    <a:pt x="7125" y="587"/>
                  </a:lnTo>
                  <a:lnTo>
                    <a:pt x="7265" y="612"/>
                  </a:lnTo>
                  <a:lnTo>
                    <a:pt x="7409" y="640"/>
                  </a:lnTo>
                  <a:lnTo>
                    <a:pt x="7548" y="669"/>
                  </a:lnTo>
                  <a:lnTo>
                    <a:pt x="7684" y="702"/>
                  </a:lnTo>
                  <a:lnTo>
                    <a:pt x="7819" y="739"/>
                  </a:lnTo>
                  <a:lnTo>
                    <a:pt x="7954" y="780"/>
                  </a:lnTo>
                  <a:lnTo>
                    <a:pt x="8090" y="825"/>
                  </a:lnTo>
                  <a:lnTo>
                    <a:pt x="8221" y="870"/>
                  </a:lnTo>
                  <a:lnTo>
                    <a:pt x="8352" y="919"/>
                  </a:lnTo>
                  <a:lnTo>
                    <a:pt x="8484" y="973"/>
                  </a:lnTo>
                  <a:lnTo>
                    <a:pt x="8611" y="1030"/>
                  </a:lnTo>
                  <a:lnTo>
                    <a:pt x="8734" y="1088"/>
                  </a:lnTo>
                  <a:lnTo>
                    <a:pt x="8861" y="1149"/>
                  </a:lnTo>
                  <a:lnTo>
                    <a:pt x="8985" y="1215"/>
                  </a:lnTo>
                  <a:lnTo>
                    <a:pt x="9104" y="1285"/>
                  </a:lnTo>
                  <a:lnTo>
                    <a:pt x="9222" y="1354"/>
                  </a:lnTo>
                  <a:lnTo>
                    <a:pt x="9341" y="1428"/>
                  </a:lnTo>
                  <a:lnTo>
                    <a:pt x="9456" y="1502"/>
                  </a:lnTo>
                  <a:lnTo>
                    <a:pt x="9571" y="1581"/>
                  </a:lnTo>
                  <a:lnTo>
                    <a:pt x="9682" y="1663"/>
                  </a:lnTo>
                  <a:lnTo>
                    <a:pt x="9789" y="1749"/>
                  </a:lnTo>
                  <a:lnTo>
                    <a:pt x="9896" y="1835"/>
                  </a:lnTo>
                  <a:lnTo>
                    <a:pt x="10002" y="1921"/>
                  </a:lnTo>
                  <a:lnTo>
                    <a:pt x="10105" y="2016"/>
                  </a:lnTo>
                  <a:lnTo>
                    <a:pt x="10207" y="2106"/>
                  </a:lnTo>
                  <a:lnTo>
                    <a:pt x="10306" y="2205"/>
                  </a:lnTo>
                  <a:lnTo>
                    <a:pt x="10400" y="2303"/>
                  </a:lnTo>
                  <a:lnTo>
                    <a:pt x="10495" y="2401"/>
                  </a:lnTo>
                  <a:lnTo>
                    <a:pt x="10585" y="2504"/>
                  </a:lnTo>
                  <a:lnTo>
                    <a:pt x="10675" y="2611"/>
                  </a:lnTo>
                  <a:lnTo>
                    <a:pt x="10762" y="2717"/>
                  </a:lnTo>
                  <a:lnTo>
                    <a:pt x="10844" y="2828"/>
                  </a:lnTo>
                  <a:lnTo>
                    <a:pt x="10926" y="2939"/>
                  </a:lnTo>
                  <a:lnTo>
                    <a:pt x="11004" y="3054"/>
                  </a:lnTo>
                  <a:lnTo>
                    <a:pt x="11082" y="3169"/>
                  </a:lnTo>
                  <a:lnTo>
                    <a:pt x="11156" y="3284"/>
                  </a:lnTo>
                  <a:lnTo>
                    <a:pt x="11225" y="3403"/>
                  </a:lnTo>
                  <a:lnTo>
                    <a:pt x="11291" y="3526"/>
                  </a:lnTo>
                  <a:lnTo>
                    <a:pt x="11357" y="3649"/>
                  </a:lnTo>
                  <a:lnTo>
                    <a:pt x="11419" y="3773"/>
                  </a:lnTo>
                  <a:lnTo>
                    <a:pt x="11480" y="3900"/>
                  </a:lnTo>
                  <a:lnTo>
                    <a:pt x="11533" y="4027"/>
                  </a:lnTo>
                  <a:lnTo>
                    <a:pt x="11587" y="4154"/>
                  </a:lnTo>
                  <a:lnTo>
                    <a:pt x="11636" y="4285"/>
                  </a:lnTo>
                  <a:lnTo>
                    <a:pt x="11685" y="4417"/>
                  </a:lnTo>
                  <a:lnTo>
                    <a:pt x="11726" y="4553"/>
                  </a:lnTo>
                  <a:lnTo>
                    <a:pt x="11767" y="4688"/>
                  </a:lnTo>
                  <a:lnTo>
                    <a:pt x="11804" y="4823"/>
                  </a:lnTo>
                  <a:lnTo>
                    <a:pt x="11837" y="4963"/>
                  </a:lnTo>
                  <a:lnTo>
                    <a:pt x="11870" y="5103"/>
                  </a:lnTo>
                  <a:lnTo>
                    <a:pt x="11895" y="5242"/>
                  </a:lnTo>
                  <a:lnTo>
                    <a:pt x="11919" y="5386"/>
                  </a:lnTo>
                  <a:lnTo>
                    <a:pt x="11940" y="5525"/>
                  </a:lnTo>
                  <a:lnTo>
                    <a:pt x="11956" y="5669"/>
                  </a:lnTo>
                  <a:lnTo>
                    <a:pt x="11968" y="5817"/>
                  </a:lnTo>
                  <a:lnTo>
                    <a:pt x="11976" y="5961"/>
                  </a:lnTo>
                  <a:lnTo>
                    <a:pt x="11985" y="6108"/>
                  </a:lnTo>
                  <a:lnTo>
                    <a:pt x="11985" y="6256"/>
                  </a:lnTo>
                  <a:lnTo>
                    <a:pt x="11985" y="6403"/>
                  </a:lnTo>
                  <a:lnTo>
                    <a:pt x="11976" y="6550"/>
                  </a:lnTo>
                  <a:lnTo>
                    <a:pt x="11968" y="6694"/>
                  </a:lnTo>
                  <a:lnTo>
                    <a:pt x="11956" y="6842"/>
                  </a:lnTo>
                  <a:lnTo>
                    <a:pt x="11940" y="6986"/>
                  </a:lnTo>
                  <a:lnTo>
                    <a:pt x="11919" y="7125"/>
                  </a:lnTo>
                  <a:lnTo>
                    <a:pt x="11895" y="7269"/>
                  </a:lnTo>
                  <a:lnTo>
                    <a:pt x="11870" y="7408"/>
                  </a:lnTo>
                  <a:lnTo>
                    <a:pt x="11837" y="7548"/>
                  </a:lnTo>
                  <a:lnTo>
                    <a:pt x="11804" y="7688"/>
                  </a:lnTo>
                  <a:lnTo>
                    <a:pt x="11767" y="7823"/>
                  </a:lnTo>
                  <a:lnTo>
                    <a:pt x="11726" y="7958"/>
                  </a:lnTo>
                  <a:lnTo>
                    <a:pt x="11685" y="8094"/>
                  </a:lnTo>
                  <a:lnTo>
                    <a:pt x="11636" y="8226"/>
                  </a:lnTo>
                  <a:lnTo>
                    <a:pt x="11587" y="8357"/>
                  </a:lnTo>
                  <a:lnTo>
                    <a:pt x="11533" y="8484"/>
                  </a:lnTo>
                  <a:lnTo>
                    <a:pt x="11480" y="8611"/>
                  </a:lnTo>
                  <a:lnTo>
                    <a:pt x="11419" y="8738"/>
                  </a:lnTo>
                  <a:lnTo>
                    <a:pt x="11357" y="8862"/>
                  </a:lnTo>
                  <a:lnTo>
                    <a:pt x="11291" y="8985"/>
                  </a:lnTo>
                  <a:lnTo>
                    <a:pt x="11225" y="9108"/>
                  </a:lnTo>
                  <a:lnTo>
                    <a:pt x="11156" y="9227"/>
                  </a:lnTo>
                  <a:lnTo>
                    <a:pt x="11082" y="9342"/>
                  </a:lnTo>
                  <a:lnTo>
                    <a:pt x="11004" y="9457"/>
                  </a:lnTo>
                  <a:lnTo>
                    <a:pt x="10926" y="9572"/>
                  </a:lnTo>
                  <a:lnTo>
                    <a:pt x="10844" y="9683"/>
                  </a:lnTo>
                  <a:lnTo>
                    <a:pt x="10762" y="9794"/>
                  </a:lnTo>
                  <a:lnTo>
                    <a:pt x="10675" y="9900"/>
                  </a:lnTo>
                  <a:lnTo>
                    <a:pt x="10585" y="10007"/>
                  </a:lnTo>
                  <a:lnTo>
                    <a:pt x="10495" y="10110"/>
                  </a:lnTo>
                  <a:lnTo>
                    <a:pt x="10400" y="10208"/>
                  </a:lnTo>
                  <a:lnTo>
                    <a:pt x="10306" y="10306"/>
                  </a:lnTo>
                  <a:lnTo>
                    <a:pt x="10207" y="10405"/>
                  </a:lnTo>
                  <a:lnTo>
                    <a:pt x="10105" y="10495"/>
                  </a:lnTo>
                  <a:lnTo>
                    <a:pt x="10002" y="10590"/>
                  </a:lnTo>
                  <a:lnTo>
                    <a:pt x="9896" y="10676"/>
                  </a:lnTo>
                  <a:lnTo>
                    <a:pt x="9789" y="10762"/>
                  </a:lnTo>
                  <a:lnTo>
                    <a:pt x="9682" y="10848"/>
                  </a:lnTo>
                  <a:lnTo>
                    <a:pt x="9571" y="10930"/>
                  </a:lnTo>
                  <a:lnTo>
                    <a:pt x="9456" y="11009"/>
                  </a:lnTo>
                  <a:lnTo>
                    <a:pt x="9341" y="11083"/>
                  </a:lnTo>
                  <a:lnTo>
                    <a:pt x="9222" y="11157"/>
                  </a:lnTo>
                  <a:lnTo>
                    <a:pt x="9104" y="11226"/>
                  </a:lnTo>
                  <a:lnTo>
                    <a:pt x="8985" y="11296"/>
                  </a:lnTo>
                  <a:lnTo>
                    <a:pt x="8861" y="11362"/>
                  </a:lnTo>
                  <a:lnTo>
                    <a:pt x="8734" y="11423"/>
                  </a:lnTo>
                  <a:lnTo>
                    <a:pt x="8611" y="11481"/>
                  </a:lnTo>
                  <a:lnTo>
                    <a:pt x="8484" y="11538"/>
                  </a:lnTo>
                  <a:lnTo>
                    <a:pt x="8352" y="11592"/>
                  </a:lnTo>
                  <a:lnTo>
                    <a:pt x="8221" y="11641"/>
                  </a:lnTo>
                  <a:lnTo>
                    <a:pt x="8090" y="11686"/>
                  </a:lnTo>
                  <a:lnTo>
                    <a:pt x="7954" y="11731"/>
                  </a:lnTo>
                  <a:lnTo>
                    <a:pt x="7819" y="11772"/>
                  </a:lnTo>
                  <a:lnTo>
                    <a:pt x="7684" y="11809"/>
                  </a:lnTo>
                  <a:lnTo>
                    <a:pt x="7548" y="11842"/>
                  </a:lnTo>
                  <a:lnTo>
                    <a:pt x="7409" y="11871"/>
                  </a:lnTo>
                  <a:lnTo>
                    <a:pt x="7265" y="11899"/>
                  </a:lnTo>
                  <a:lnTo>
                    <a:pt x="7125" y="11924"/>
                  </a:lnTo>
                  <a:lnTo>
                    <a:pt x="6981" y="11945"/>
                  </a:lnTo>
                  <a:lnTo>
                    <a:pt x="6838" y="11961"/>
                  </a:lnTo>
                  <a:lnTo>
                    <a:pt x="6694" y="11973"/>
                  </a:lnTo>
                  <a:lnTo>
                    <a:pt x="6546" y="11981"/>
                  </a:lnTo>
                  <a:lnTo>
                    <a:pt x="6399" y="11986"/>
                  </a:lnTo>
                  <a:lnTo>
                    <a:pt x="6251" y="11990"/>
                  </a:lnTo>
                  <a:lnTo>
                    <a:pt x="6103" y="11986"/>
                  </a:lnTo>
                  <a:lnTo>
                    <a:pt x="5960" y="11981"/>
                  </a:lnTo>
                  <a:lnTo>
                    <a:pt x="5812" y="11973"/>
                  </a:lnTo>
                  <a:lnTo>
                    <a:pt x="5668" y="11961"/>
                  </a:lnTo>
                  <a:lnTo>
                    <a:pt x="5524" y="11945"/>
                  </a:lnTo>
                  <a:lnTo>
                    <a:pt x="5381" y="11924"/>
                  </a:lnTo>
                  <a:lnTo>
                    <a:pt x="5241" y="11899"/>
                  </a:lnTo>
                  <a:lnTo>
                    <a:pt x="5098" y="11871"/>
                  </a:lnTo>
                  <a:lnTo>
                    <a:pt x="4958" y="11842"/>
                  </a:lnTo>
                  <a:lnTo>
                    <a:pt x="4823" y="11809"/>
                  </a:lnTo>
                  <a:lnTo>
                    <a:pt x="4687" y="11772"/>
                  </a:lnTo>
                  <a:lnTo>
                    <a:pt x="4552" y="11731"/>
                  </a:lnTo>
                  <a:lnTo>
                    <a:pt x="4416" y="11686"/>
                  </a:lnTo>
                  <a:lnTo>
                    <a:pt x="4285" y="11641"/>
                  </a:lnTo>
                  <a:lnTo>
                    <a:pt x="4154" y="11592"/>
                  </a:lnTo>
                  <a:lnTo>
                    <a:pt x="4022" y="11538"/>
                  </a:lnTo>
                  <a:lnTo>
                    <a:pt x="3895" y="11481"/>
                  </a:lnTo>
                  <a:lnTo>
                    <a:pt x="3768" y="11423"/>
                  </a:lnTo>
                  <a:lnTo>
                    <a:pt x="3645" y="11362"/>
                  </a:lnTo>
                  <a:lnTo>
                    <a:pt x="3521" y="11296"/>
                  </a:lnTo>
                  <a:lnTo>
                    <a:pt x="3403" y="11226"/>
                  </a:lnTo>
                  <a:lnTo>
                    <a:pt x="3284" y="11157"/>
                  </a:lnTo>
                  <a:lnTo>
                    <a:pt x="3164" y="11083"/>
                  </a:lnTo>
                  <a:lnTo>
                    <a:pt x="3050" y="11009"/>
                  </a:lnTo>
                  <a:lnTo>
                    <a:pt x="2935" y="10930"/>
                  </a:lnTo>
                  <a:lnTo>
                    <a:pt x="2824" y="10848"/>
                  </a:lnTo>
                  <a:lnTo>
                    <a:pt x="2717" y="10762"/>
                  </a:lnTo>
                  <a:lnTo>
                    <a:pt x="2610" y="10676"/>
                  </a:lnTo>
                  <a:lnTo>
                    <a:pt x="2504" y="10590"/>
                  </a:lnTo>
                  <a:lnTo>
                    <a:pt x="2401" y="10495"/>
                  </a:lnTo>
                  <a:lnTo>
                    <a:pt x="2299" y="10405"/>
                  </a:lnTo>
                  <a:lnTo>
                    <a:pt x="2200" y="10306"/>
                  </a:lnTo>
                  <a:lnTo>
                    <a:pt x="2105" y="10208"/>
                  </a:lnTo>
                  <a:lnTo>
                    <a:pt x="2011" y="10110"/>
                  </a:lnTo>
                  <a:lnTo>
                    <a:pt x="1921" y="10007"/>
                  </a:lnTo>
                  <a:lnTo>
                    <a:pt x="1830" y="9900"/>
                  </a:lnTo>
                  <a:lnTo>
                    <a:pt x="1744" y="9794"/>
                  </a:lnTo>
                  <a:lnTo>
                    <a:pt x="1662" y="9683"/>
                  </a:lnTo>
                  <a:lnTo>
                    <a:pt x="1580" y="9572"/>
                  </a:lnTo>
                  <a:lnTo>
                    <a:pt x="1502" y="9457"/>
                  </a:lnTo>
                  <a:lnTo>
                    <a:pt x="1424" y="9342"/>
                  </a:lnTo>
                  <a:lnTo>
                    <a:pt x="1350" y="9227"/>
                  </a:lnTo>
                  <a:lnTo>
                    <a:pt x="1280" y="9108"/>
                  </a:lnTo>
                  <a:lnTo>
                    <a:pt x="1215" y="8985"/>
                  </a:lnTo>
                  <a:lnTo>
                    <a:pt x="1149" y="8862"/>
                  </a:lnTo>
                  <a:lnTo>
                    <a:pt x="1088" y="8738"/>
                  </a:lnTo>
                  <a:lnTo>
                    <a:pt x="1026" y="8611"/>
                  </a:lnTo>
                  <a:lnTo>
                    <a:pt x="973" y="8484"/>
                  </a:lnTo>
                  <a:lnTo>
                    <a:pt x="919" y="8357"/>
                  </a:lnTo>
                  <a:lnTo>
                    <a:pt x="870" y="8226"/>
                  </a:lnTo>
                  <a:lnTo>
                    <a:pt x="821" y="8094"/>
                  </a:lnTo>
                  <a:lnTo>
                    <a:pt x="780" y="7958"/>
                  </a:lnTo>
                  <a:lnTo>
                    <a:pt x="739" y="7823"/>
                  </a:lnTo>
                  <a:lnTo>
                    <a:pt x="702" y="7688"/>
                  </a:lnTo>
                  <a:lnTo>
                    <a:pt x="669" y="7548"/>
                  </a:lnTo>
                  <a:lnTo>
                    <a:pt x="636" y="7408"/>
                  </a:lnTo>
                  <a:lnTo>
                    <a:pt x="612" y="7269"/>
                  </a:lnTo>
                  <a:lnTo>
                    <a:pt x="587" y="7125"/>
                  </a:lnTo>
                  <a:lnTo>
                    <a:pt x="567" y="6986"/>
                  </a:lnTo>
                  <a:lnTo>
                    <a:pt x="550" y="6842"/>
                  </a:lnTo>
                  <a:lnTo>
                    <a:pt x="538" y="6694"/>
                  </a:lnTo>
                  <a:lnTo>
                    <a:pt x="529" y="6550"/>
                  </a:lnTo>
                  <a:lnTo>
                    <a:pt x="521" y="6403"/>
                  </a:lnTo>
                  <a:lnTo>
                    <a:pt x="521" y="6256"/>
                  </a:lnTo>
                  <a:lnTo>
                    <a:pt x="521" y="6108"/>
                  </a:lnTo>
                  <a:lnTo>
                    <a:pt x="529" y="5961"/>
                  </a:lnTo>
                  <a:lnTo>
                    <a:pt x="538" y="5817"/>
                  </a:lnTo>
                  <a:lnTo>
                    <a:pt x="550" y="5669"/>
                  </a:lnTo>
                  <a:lnTo>
                    <a:pt x="567" y="5525"/>
                  </a:lnTo>
                  <a:lnTo>
                    <a:pt x="587" y="5386"/>
                  </a:lnTo>
                  <a:lnTo>
                    <a:pt x="612" y="5242"/>
                  </a:lnTo>
                  <a:lnTo>
                    <a:pt x="636" y="5103"/>
                  </a:lnTo>
                  <a:lnTo>
                    <a:pt x="669" y="4963"/>
                  </a:lnTo>
                  <a:lnTo>
                    <a:pt x="702" y="4823"/>
                  </a:lnTo>
                  <a:lnTo>
                    <a:pt x="739" y="4688"/>
                  </a:lnTo>
                  <a:lnTo>
                    <a:pt x="780" y="4553"/>
                  </a:lnTo>
                  <a:lnTo>
                    <a:pt x="821" y="4417"/>
                  </a:lnTo>
                  <a:lnTo>
                    <a:pt x="870" y="4285"/>
                  </a:lnTo>
                  <a:lnTo>
                    <a:pt x="919" y="4154"/>
                  </a:lnTo>
                  <a:lnTo>
                    <a:pt x="973" y="4027"/>
                  </a:lnTo>
                  <a:lnTo>
                    <a:pt x="1026" y="3900"/>
                  </a:lnTo>
                  <a:lnTo>
                    <a:pt x="1088" y="3773"/>
                  </a:lnTo>
                  <a:lnTo>
                    <a:pt x="1149" y="3649"/>
                  </a:lnTo>
                  <a:lnTo>
                    <a:pt x="1215" y="3526"/>
                  </a:lnTo>
                  <a:lnTo>
                    <a:pt x="1280" y="3403"/>
                  </a:lnTo>
                  <a:lnTo>
                    <a:pt x="1350" y="3284"/>
                  </a:lnTo>
                  <a:lnTo>
                    <a:pt x="1424" y="3169"/>
                  </a:lnTo>
                  <a:lnTo>
                    <a:pt x="1502" y="3054"/>
                  </a:lnTo>
                  <a:lnTo>
                    <a:pt x="1580" y="2939"/>
                  </a:lnTo>
                  <a:lnTo>
                    <a:pt x="1662" y="2828"/>
                  </a:lnTo>
                  <a:lnTo>
                    <a:pt x="1744" y="2717"/>
                  </a:lnTo>
                  <a:lnTo>
                    <a:pt x="1830" y="2611"/>
                  </a:lnTo>
                  <a:lnTo>
                    <a:pt x="1921" y="2504"/>
                  </a:lnTo>
                  <a:lnTo>
                    <a:pt x="2011" y="2401"/>
                  </a:lnTo>
                  <a:lnTo>
                    <a:pt x="2105" y="2303"/>
                  </a:lnTo>
                  <a:lnTo>
                    <a:pt x="2200" y="2205"/>
                  </a:lnTo>
                  <a:lnTo>
                    <a:pt x="2299" y="2106"/>
                  </a:lnTo>
                  <a:lnTo>
                    <a:pt x="2401" y="2016"/>
                  </a:lnTo>
                  <a:lnTo>
                    <a:pt x="2504" y="1921"/>
                  </a:lnTo>
                  <a:lnTo>
                    <a:pt x="2610" y="1835"/>
                  </a:lnTo>
                  <a:lnTo>
                    <a:pt x="2717" y="1749"/>
                  </a:lnTo>
                  <a:lnTo>
                    <a:pt x="2824" y="1663"/>
                  </a:lnTo>
                  <a:lnTo>
                    <a:pt x="2935" y="1581"/>
                  </a:lnTo>
                  <a:lnTo>
                    <a:pt x="3050" y="1502"/>
                  </a:lnTo>
                  <a:lnTo>
                    <a:pt x="3164" y="1428"/>
                  </a:lnTo>
                  <a:lnTo>
                    <a:pt x="3284" y="1354"/>
                  </a:lnTo>
                  <a:lnTo>
                    <a:pt x="3403" y="1285"/>
                  </a:lnTo>
                  <a:lnTo>
                    <a:pt x="3521" y="1215"/>
                  </a:lnTo>
                  <a:lnTo>
                    <a:pt x="3645" y="1149"/>
                  </a:lnTo>
                  <a:lnTo>
                    <a:pt x="3768" y="1088"/>
                  </a:lnTo>
                  <a:lnTo>
                    <a:pt x="3895" y="1030"/>
                  </a:lnTo>
                  <a:lnTo>
                    <a:pt x="4022" y="973"/>
                  </a:lnTo>
                  <a:lnTo>
                    <a:pt x="4154" y="919"/>
                  </a:lnTo>
                  <a:lnTo>
                    <a:pt x="4285" y="870"/>
                  </a:lnTo>
                  <a:lnTo>
                    <a:pt x="4416" y="825"/>
                  </a:lnTo>
                  <a:lnTo>
                    <a:pt x="4552" y="780"/>
                  </a:lnTo>
                  <a:lnTo>
                    <a:pt x="4687" y="739"/>
                  </a:lnTo>
                  <a:lnTo>
                    <a:pt x="4823" y="702"/>
                  </a:lnTo>
                  <a:lnTo>
                    <a:pt x="4958" y="669"/>
                  </a:lnTo>
                  <a:lnTo>
                    <a:pt x="5098" y="640"/>
                  </a:lnTo>
                  <a:lnTo>
                    <a:pt x="5241" y="612"/>
                  </a:lnTo>
                  <a:lnTo>
                    <a:pt x="5381" y="587"/>
                  </a:lnTo>
                  <a:lnTo>
                    <a:pt x="5524" y="566"/>
                  </a:lnTo>
                  <a:lnTo>
                    <a:pt x="5668" y="550"/>
                  </a:lnTo>
                  <a:lnTo>
                    <a:pt x="5812" y="538"/>
                  </a:lnTo>
                  <a:lnTo>
                    <a:pt x="5960" y="530"/>
                  </a:lnTo>
                  <a:lnTo>
                    <a:pt x="6103" y="525"/>
                  </a:lnTo>
                  <a:close/>
                  <a:moveTo>
                    <a:pt x="6251" y="0"/>
                  </a:moveTo>
                  <a:lnTo>
                    <a:pt x="6091" y="4"/>
                  </a:lnTo>
                  <a:lnTo>
                    <a:pt x="5931" y="8"/>
                  </a:lnTo>
                  <a:lnTo>
                    <a:pt x="5771" y="20"/>
                  </a:lnTo>
                  <a:lnTo>
                    <a:pt x="5615" y="33"/>
                  </a:lnTo>
                  <a:lnTo>
                    <a:pt x="5455" y="54"/>
                  </a:lnTo>
                  <a:lnTo>
                    <a:pt x="5299" y="74"/>
                  </a:lnTo>
                  <a:lnTo>
                    <a:pt x="5147" y="99"/>
                  </a:lnTo>
                  <a:lnTo>
                    <a:pt x="4991" y="127"/>
                  </a:lnTo>
                  <a:lnTo>
                    <a:pt x="4839" y="160"/>
                  </a:lnTo>
                  <a:lnTo>
                    <a:pt x="4691" y="197"/>
                  </a:lnTo>
                  <a:lnTo>
                    <a:pt x="4539" y="238"/>
                  </a:lnTo>
                  <a:lnTo>
                    <a:pt x="4391" y="283"/>
                  </a:lnTo>
                  <a:lnTo>
                    <a:pt x="4248" y="329"/>
                  </a:lnTo>
                  <a:lnTo>
                    <a:pt x="4104" y="382"/>
                  </a:lnTo>
                  <a:lnTo>
                    <a:pt x="3961" y="435"/>
                  </a:lnTo>
                  <a:lnTo>
                    <a:pt x="3817" y="493"/>
                  </a:lnTo>
                  <a:lnTo>
                    <a:pt x="3678" y="554"/>
                  </a:lnTo>
                  <a:lnTo>
                    <a:pt x="3542" y="620"/>
                  </a:lnTo>
                  <a:lnTo>
                    <a:pt x="3406" y="685"/>
                  </a:lnTo>
                  <a:lnTo>
                    <a:pt x="3271" y="755"/>
                  </a:lnTo>
                  <a:lnTo>
                    <a:pt x="3140" y="829"/>
                  </a:lnTo>
                  <a:lnTo>
                    <a:pt x="3009" y="907"/>
                  </a:lnTo>
                  <a:lnTo>
                    <a:pt x="2881" y="985"/>
                  </a:lnTo>
                  <a:lnTo>
                    <a:pt x="2758" y="1067"/>
                  </a:lnTo>
                  <a:lnTo>
                    <a:pt x="2631" y="1153"/>
                  </a:lnTo>
                  <a:lnTo>
                    <a:pt x="2512" y="1244"/>
                  </a:lnTo>
                  <a:lnTo>
                    <a:pt x="2393" y="1334"/>
                  </a:lnTo>
                  <a:lnTo>
                    <a:pt x="2274" y="1428"/>
                  </a:lnTo>
                  <a:lnTo>
                    <a:pt x="2159" y="1527"/>
                  </a:lnTo>
                  <a:lnTo>
                    <a:pt x="2048" y="1626"/>
                  </a:lnTo>
                  <a:lnTo>
                    <a:pt x="1937" y="1728"/>
                  </a:lnTo>
                  <a:lnTo>
                    <a:pt x="1830" y="1835"/>
                  </a:lnTo>
                  <a:lnTo>
                    <a:pt x="1724" y="1942"/>
                  </a:lnTo>
                  <a:lnTo>
                    <a:pt x="1625" y="2048"/>
                  </a:lnTo>
                  <a:lnTo>
                    <a:pt x="1523" y="2163"/>
                  </a:lnTo>
                  <a:lnTo>
                    <a:pt x="1428" y="2278"/>
                  </a:lnTo>
                  <a:lnTo>
                    <a:pt x="1334" y="2393"/>
                  </a:lnTo>
                  <a:lnTo>
                    <a:pt x="1239" y="2512"/>
                  </a:lnTo>
                  <a:lnTo>
                    <a:pt x="1153" y="2635"/>
                  </a:lnTo>
                  <a:lnTo>
                    <a:pt x="1067" y="2759"/>
                  </a:lnTo>
                  <a:lnTo>
                    <a:pt x="985" y="2886"/>
                  </a:lnTo>
                  <a:lnTo>
                    <a:pt x="903" y="3013"/>
                  </a:lnTo>
                  <a:lnTo>
                    <a:pt x="829" y="3145"/>
                  </a:lnTo>
                  <a:lnTo>
                    <a:pt x="755" y="3276"/>
                  </a:lnTo>
                  <a:lnTo>
                    <a:pt x="681" y="3407"/>
                  </a:lnTo>
                  <a:lnTo>
                    <a:pt x="615" y="3543"/>
                  </a:lnTo>
                  <a:lnTo>
                    <a:pt x="550" y="3682"/>
                  </a:lnTo>
                  <a:lnTo>
                    <a:pt x="488" y="3822"/>
                  </a:lnTo>
                  <a:lnTo>
                    <a:pt x="431" y="3961"/>
                  </a:lnTo>
                  <a:lnTo>
                    <a:pt x="378" y="4105"/>
                  </a:lnTo>
                  <a:lnTo>
                    <a:pt x="328" y="4249"/>
                  </a:lnTo>
                  <a:lnTo>
                    <a:pt x="279" y="4397"/>
                  </a:lnTo>
                  <a:lnTo>
                    <a:pt x="238" y="4544"/>
                  </a:lnTo>
                  <a:lnTo>
                    <a:pt x="197" y="4692"/>
                  </a:lnTo>
                  <a:lnTo>
                    <a:pt x="160" y="4844"/>
                  </a:lnTo>
                  <a:lnTo>
                    <a:pt x="127" y="4996"/>
                  </a:lnTo>
                  <a:lnTo>
                    <a:pt x="99" y="5148"/>
                  </a:lnTo>
                  <a:lnTo>
                    <a:pt x="70" y="5304"/>
                  </a:lnTo>
                  <a:lnTo>
                    <a:pt x="49" y="5459"/>
                  </a:lnTo>
                  <a:lnTo>
                    <a:pt x="33" y="5616"/>
                  </a:lnTo>
                  <a:lnTo>
                    <a:pt x="17" y="5776"/>
                  </a:lnTo>
                  <a:lnTo>
                    <a:pt x="8" y="5936"/>
                  </a:lnTo>
                  <a:lnTo>
                    <a:pt x="0" y="6096"/>
                  </a:lnTo>
                  <a:lnTo>
                    <a:pt x="0" y="6256"/>
                  </a:lnTo>
                  <a:lnTo>
                    <a:pt x="0" y="6415"/>
                  </a:lnTo>
                  <a:lnTo>
                    <a:pt x="8" y="6575"/>
                  </a:lnTo>
                  <a:lnTo>
                    <a:pt x="17" y="6735"/>
                  </a:lnTo>
                  <a:lnTo>
                    <a:pt x="33" y="6895"/>
                  </a:lnTo>
                  <a:lnTo>
                    <a:pt x="49" y="7052"/>
                  </a:lnTo>
                  <a:lnTo>
                    <a:pt x="70" y="7207"/>
                  </a:lnTo>
                  <a:lnTo>
                    <a:pt x="99" y="7363"/>
                  </a:lnTo>
                  <a:lnTo>
                    <a:pt x="127" y="7515"/>
                  </a:lnTo>
                  <a:lnTo>
                    <a:pt x="160" y="7667"/>
                  </a:lnTo>
                  <a:lnTo>
                    <a:pt x="197" y="7819"/>
                  </a:lnTo>
                  <a:lnTo>
                    <a:pt x="238" y="7967"/>
                  </a:lnTo>
                  <a:lnTo>
                    <a:pt x="279" y="8114"/>
                  </a:lnTo>
                  <a:lnTo>
                    <a:pt x="328" y="8262"/>
                  </a:lnTo>
                  <a:lnTo>
                    <a:pt x="378" y="8406"/>
                  </a:lnTo>
                  <a:lnTo>
                    <a:pt x="431" y="8550"/>
                  </a:lnTo>
                  <a:lnTo>
                    <a:pt x="488" y="8689"/>
                  </a:lnTo>
                  <a:lnTo>
                    <a:pt x="550" y="8829"/>
                  </a:lnTo>
                  <a:lnTo>
                    <a:pt x="615" y="8968"/>
                  </a:lnTo>
                  <a:lnTo>
                    <a:pt x="681" y="9104"/>
                  </a:lnTo>
                  <a:lnTo>
                    <a:pt x="755" y="9235"/>
                  </a:lnTo>
                  <a:lnTo>
                    <a:pt x="829" y="9366"/>
                  </a:lnTo>
                  <a:lnTo>
                    <a:pt x="903" y="9498"/>
                  </a:lnTo>
                  <a:lnTo>
                    <a:pt x="985" y="9625"/>
                  </a:lnTo>
                  <a:lnTo>
                    <a:pt x="1067" y="9752"/>
                  </a:lnTo>
                  <a:lnTo>
                    <a:pt x="1153" y="9876"/>
                  </a:lnTo>
                  <a:lnTo>
                    <a:pt x="1239" y="9999"/>
                  </a:lnTo>
                  <a:lnTo>
                    <a:pt x="1334" y="10118"/>
                  </a:lnTo>
                  <a:lnTo>
                    <a:pt x="1428" y="10233"/>
                  </a:lnTo>
                  <a:lnTo>
                    <a:pt x="1523" y="10348"/>
                  </a:lnTo>
                  <a:lnTo>
                    <a:pt x="1625" y="10463"/>
                  </a:lnTo>
                  <a:lnTo>
                    <a:pt x="1724" y="10569"/>
                  </a:lnTo>
                  <a:lnTo>
                    <a:pt x="1830" y="10676"/>
                  </a:lnTo>
                  <a:lnTo>
                    <a:pt x="1937" y="10783"/>
                  </a:lnTo>
                  <a:lnTo>
                    <a:pt x="2048" y="10885"/>
                  </a:lnTo>
                  <a:lnTo>
                    <a:pt x="2159" y="10984"/>
                  </a:lnTo>
                  <a:lnTo>
                    <a:pt x="2274" y="11083"/>
                  </a:lnTo>
                  <a:lnTo>
                    <a:pt x="2393" y="11177"/>
                  </a:lnTo>
                  <a:lnTo>
                    <a:pt x="2512" y="11267"/>
                  </a:lnTo>
                  <a:lnTo>
                    <a:pt x="2631" y="11358"/>
                  </a:lnTo>
                  <a:lnTo>
                    <a:pt x="2758" y="11444"/>
                  </a:lnTo>
                  <a:lnTo>
                    <a:pt x="2881" y="11526"/>
                  </a:lnTo>
                  <a:lnTo>
                    <a:pt x="3009" y="11604"/>
                  </a:lnTo>
                  <a:lnTo>
                    <a:pt x="3140" y="11682"/>
                  </a:lnTo>
                  <a:lnTo>
                    <a:pt x="3271" y="11756"/>
                  </a:lnTo>
                  <a:lnTo>
                    <a:pt x="3406" y="11826"/>
                  </a:lnTo>
                  <a:lnTo>
                    <a:pt x="3542" y="11891"/>
                  </a:lnTo>
                  <a:lnTo>
                    <a:pt x="3678" y="11957"/>
                  </a:lnTo>
                  <a:lnTo>
                    <a:pt x="3817" y="12018"/>
                  </a:lnTo>
                  <a:lnTo>
                    <a:pt x="3961" y="12076"/>
                  </a:lnTo>
                  <a:lnTo>
                    <a:pt x="4104" y="12129"/>
                  </a:lnTo>
                  <a:lnTo>
                    <a:pt x="4248" y="12182"/>
                  </a:lnTo>
                  <a:lnTo>
                    <a:pt x="4391" y="12228"/>
                  </a:lnTo>
                  <a:lnTo>
                    <a:pt x="4539" y="12273"/>
                  </a:lnTo>
                  <a:lnTo>
                    <a:pt x="4691" y="12314"/>
                  </a:lnTo>
                  <a:lnTo>
                    <a:pt x="4839" y="12351"/>
                  </a:lnTo>
                  <a:lnTo>
                    <a:pt x="4991" y="12384"/>
                  </a:lnTo>
                  <a:lnTo>
                    <a:pt x="5147" y="12412"/>
                  </a:lnTo>
                  <a:lnTo>
                    <a:pt x="5299" y="12437"/>
                  </a:lnTo>
                  <a:lnTo>
                    <a:pt x="5455" y="12457"/>
                  </a:lnTo>
                  <a:lnTo>
                    <a:pt x="5615" y="12478"/>
                  </a:lnTo>
                  <a:lnTo>
                    <a:pt x="5771" y="12491"/>
                  </a:lnTo>
                  <a:lnTo>
                    <a:pt x="5931" y="12503"/>
                  </a:lnTo>
                  <a:lnTo>
                    <a:pt x="6091" y="12507"/>
                  </a:lnTo>
                  <a:lnTo>
                    <a:pt x="6251" y="12511"/>
                  </a:lnTo>
                  <a:lnTo>
                    <a:pt x="6415" y="12507"/>
                  </a:lnTo>
                  <a:lnTo>
                    <a:pt x="6575" y="12503"/>
                  </a:lnTo>
                  <a:lnTo>
                    <a:pt x="6735" y="12491"/>
                  </a:lnTo>
                  <a:lnTo>
                    <a:pt x="6891" y="12478"/>
                  </a:lnTo>
                  <a:lnTo>
                    <a:pt x="7051" y="12457"/>
                  </a:lnTo>
                  <a:lnTo>
                    <a:pt x="7207" y="12437"/>
                  </a:lnTo>
                  <a:lnTo>
                    <a:pt x="7359" y="12412"/>
                  </a:lnTo>
                  <a:lnTo>
                    <a:pt x="7515" y="12384"/>
                  </a:lnTo>
                  <a:lnTo>
                    <a:pt x="7667" y="12351"/>
                  </a:lnTo>
                  <a:lnTo>
                    <a:pt x="7815" y="12314"/>
                  </a:lnTo>
                  <a:lnTo>
                    <a:pt x="7966" y="12273"/>
                  </a:lnTo>
                  <a:lnTo>
                    <a:pt x="8114" y="12228"/>
                  </a:lnTo>
                  <a:lnTo>
                    <a:pt x="8258" y="12182"/>
                  </a:lnTo>
                  <a:lnTo>
                    <a:pt x="8402" y="12129"/>
                  </a:lnTo>
                  <a:lnTo>
                    <a:pt x="8545" y="12076"/>
                  </a:lnTo>
                  <a:lnTo>
                    <a:pt x="8689" y="12018"/>
                  </a:lnTo>
                  <a:lnTo>
                    <a:pt x="8829" y="11957"/>
                  </a:lnTo>
                  <a:lnTo>
                    <a:pt x="8964" y="11891"/>
                  </a:lnTo>
                  <a:lnTo>
                    <a:pt x="9099" y="11826"/>
                  </a:lnTo>
                  <a:lnTo>
                    <a:pt x="9235" y="11756"/>
                  </a:lnTo>
                  <a:lnTo>
                    <a:pt x="9366" y="11682"/>
                  </a:lnTo>
                  <a:lnTo>
                    <a:pt x="9497" y="11604"/>
                  </a:lnTo>
                  <a:lnTo>
                    <a:pt x="9625" y="11526"/>
                  </a:lnTo>
                  <a:lnTo>
                    <a:pt x="9748" y="11444"/>
                  </a:lnTo>
                  <a:lnTo>
                    <a:pt x="9875" y="11358"/>
                  </a:lnTo>
                  <a:lnTo>
                    <a:pt x="9994" y="11267"/>
                  </a:lnTo>
                  <a:lnTo>
                    <a:pt x="10113" y="11177"/>
                  </a:lnTo>
                  <a:lnTo>
                    <a:pt x="10232" y="11083"/>
                  </a:lnTo>
                  <a:lnTo>
                    <a:pt x="10347" y="10984"/>
                  </a:lnTo>
                  <a:lnTo>
                    <a:pt x="10458" y="10885"/>
                  </a:lnTo>
                  <a:lnTo>
                    <a:pt x="10569" y="10783"/>
                  </a:lnTo>
                  <a:lnTo>
                    <a:pt x="10675" y="10676"/>
                  </a:lnTo>
                  <a:lnTo>
                    <a:pt x="10778" y="10569"/>
                  </a:lnTo>
                  <a:lnTo>
                    <a:pt x="10881" y="10463"/>
                  </a:lnTo>
                  <a:lnTo>
                    <a:pt x="10984" y="10348"/>
                  </a:lnTo>
                  <a:lnTo>
                    <a:pt x="11077" y="10233"/>
                  </a:lnTo>
                  <a:lnTo>
                    <a:pt x="11172" y="10118"/>
                  </a:lnTo>
                  <a:lnTo>
                    <a:pt x="11262" y="9999"/>
                  </a:lnTo>
                  <a:lnTo>
                    <a:pt x="11352" y="9876"/>
                  </a:lnTo>
                  <a:lnTo>
                    <a:pt x="11439" y="9752"/>
                  </a:lnTo>
                  <a:lnTo>
                    <a:pt x="11521" y="9625"/>
                  </a:lnTo>
                  <a:lnTo>
                    <a:pt x="11603" y="9498"/>
                  </a:lnTo>
                  <a:lnTo>
                    <a:pt x="11677" y="9366"/>
                  </a:lnTo>
                  <a:lnTo>
                    <a:pt x="11751" y="9235"/>
                  </a:lnTo>
                  <a:lnTo>
                    <a:pt x="11825" y="9104"/>
                  </a:lnTo>
                  <a:lnTo>
                    <a:pt x="11890" y="8968"/>
                  </a:lnTo>
                  <a:lnTo>
                    <a:pt x="11956" y="8829"/>
                  </a:lnTo>
                  <a:lnTo>
                    <a:pt x="12014" y="8689"/>
                  </a:lnTo>
                  <a:lnTo>
                    <a:pt x="12075" y="8550"/>
                  </a:lnTo>
                  <a:lnTo>
                    <a:pt x="12128" y="8406"/>
                  </a:lnTo>
                  <a:lnTo>
                    <a:pt x="12177" y="8262"/>
                  </a:lnTo>
                  <a:lnTo>
                    <a:pt x="12227" y="8114"/>
                  </a:lnTo>
                  <a:lnTo>
                    <a:pt x="12268" y="7967"/>
                  </a:lnTo>
                  <a:lnTo>
                    <a:pt x="12309" y="7819"/>
                  </a:lnTo>
                  <a:lnTo>
                    <a:pt x="12346" y="7667"/>
                  </a:lnTo>
                  <a:lnTo>
                    <a:pt x="12379" y="7515"/>
                  </a:lnTo>
                  <a:lnTo>
                    <a:pt x="12407" y="7363"/>
                  </a:lnTo>
                  <a:lnTo>
                    <a:pt x="12436" y="7207"/>
                  </a:lnTo>
                  <a:lnTo>
                    <a:pt x="12457" y="7052"/>
                  </a:lnTo>
                  <a:lnTo>
                    <a:pt x="12473" y="6895"/>
                  </a:lnTo>
                  <a:lnTo>
                    <a:pt x="12490" y="6735"/>
                  </a:lnTo>
                  <a:lnTo>
                    <a:pt x="12498" y="6575"/>
                  </a:lnTo>
                  <a:lnTo>
                    <a:pt x="12506" y="6415"/>
                  </a:lnTo>
                  <a:lnTo>
                    <a:pt x="12506" y="6256"/>
                  </a:lnTo>
                  <a:lnTo>
                    <a:pt x="12506" y="6096"/>
                  </a:lnTo>
                  <a:lnTo>
                    <a:pt x="12498" y="5936"/>
                  </a:lnTo>
                  <a:lnTo>
                    <a:pt x="12490" y="5776"/>
                  </a:lnTo>
                  <a:lnTo>
                    <a:pt x="12473" y="5616"/>
                  </a:lnTo>
                  <a:lnTo>
                    <a:pt x="12457" y="5459"/>
                  </a:lnTo>
                  <a:lnTo>
                    <a:pt x="12436" y="5304"/>
                  </a:lnTo>
                  <a:lnTo>
                    <a:pt x="12407" y="5148"/>
                  </a:lnTo>
                  <a:lnTo>
                    <a:pt x="12379" y="4996"/>
                  </a:lnTo>
                  <a:lnTo>
                    <a:pt x="12346" y="4844"/>
                  </a:lnTo>
                  <a:lnTo>
                    <a:pt x="12309" y="4692"/>
                  </a:lnTo>
                  <a:lnTo>
                    <a:pt x="12268" y="4544"/>
                  </a:lnTo>
                  <a:lnTo>
                    <a:pt x="12227" y="4397"/>
                  </a:lnTo>
                  <a:lnTo>
                    <a:pt x="12177" y="4249"/>
                  </a:lnTo>
                  <a:lnTo>
                    <a:pt x="12128" y="4105"/>
                  </a:lnTo>
                  <a:lnTo>
                    <a:pt x="12075" y="3961"/>
                  </a:lnTo>
                  <a:lnTo>
                    <a:pt x="12014" y="3822"/>
                  </a:lnTo>
                  <a:lnTo>
                    <a:pt x="11956" y="3682"/>
                  </a:lnTo>
                  <a:lnTo>
                    <a:pt x="11890" y="3543"/>
                  </a:lnTo>
                  <a:lnTo>
                    <a:pt x="11825" y="3407"/>
                  </a:lnTo>
                  <a:lnTo>
                    <a:pt x="11751" y="3276"/>
                  </a:lnTo>
                  <a:lnTo>
                    <a:pt x="11677" y="3145"/>
                  </a:lnTo>
                  <a:lnTo>
                    <a:pt x="11603" y="3013"/>
                  </a:lnTo>
                  <a:lnTo>
                    <a:pt x="11521" y="2886"/>
                  </a:lnTo>
                  <a:lnTo>
                    <a:pt x="11439" y="2759"/>
                  </a:lnTo>
                  <a:lnTo>
                    <a:pt x="11352" y="2635"/>
                  </a:lnTo>
                  <a:lnTo>
                    <a:pt x="11262" y="2512"/>
                  </a:lnTo>
                  <a:lnTo>
                    <a:pt x="11172" y="2393"/>
                  </a:lnTo>
                  <a:lnTo>
                    <a:pt x="11077" y="2278"/>
                  </a:lnTo>
                  <a:lnTo>
                    <a:pt x="10984" y="2163"/>
                  </a:lnTo>
                  <a:lnTo>
                    <a:pt x="10881" y="2048"/>
                  </a:lnTo>
                  <a:lnTo>
                    <a:pt x="10778" y="1942"/>
                  </a:lnTo>
                  <a:lnTo>
                    <a:pt x="10675" y="1835"/>
                  </a:lnTo>
                  <a:lnTo>
                    <a:pt x="10569" y="1728"/>
                  </a:lnTo>
                  <a:lnTo>
                    <a:pt x="10458" y="1626"/>
                  </a:lnTo>
                  <a:lnTo>
                    <a:pt x="10347" y="1527"/>
                  </a:lnTo>
                  <a:lnTo>
                    <a:pt x="10232" y="1428"/>
                  </a:lnTo>
                  <a:lnTo>
                    <a:pt x="10113" y="1334"/>
                  </a:lnTo>
                  <a:lnTo>
                    <a:pt x="9994" y="1244"/>
                  </a:lnTo>
                  <a:lnTo>
                    <a:pt x="9875" y="1153"/>
                  </a:lnTo>
                  <a:lnTo>
                    <a:pt x="9748" y="1067"/>
                  </a:lnTo>
                  <a:lnTo>
                    <a:pt x="9625" y="985"/>
                  </a:lnTo>
                  <a:lnTo>
                    <a:pt x="9497" y="907"/>
                  </a:lnTo>
                  <a:lnTo>
                    <a:pt x="9366" y="829"/>
                  </a:lnTo>
                  <a:lnTo>
                    <a:pt x="9235" y="755"/>
                  </a:lnTo>
                  <a:lnTo>
                    <a:pt x="9099" y="685"/>
                  </a:lnTo>
                  <a:lnTo>
                    <a:pt x="8964" y="620"/>
                  </a:lnTo>
                  <a:lnTo>
                    <a:pt x="8829" y="554"/>
                  </a:lnTo>
                  <a:lnTo>
                    <a:pt x="8689" y="493"/>
                  </a:lnTo>
                  <a:lnTo>
                    <a:pt x="8545" y="435"/>
                  </a:lnTo>
                  <a:lnTo>
                    <a:pt x="8402" y="382"/>
                  </a:lnTo>
                  <a:lnTo>
                    <a:pt x="8258" y="329"/>
                  </a:lnTo>
                  <a:lnTo>
                    <a:pt x="8114" y="283"/>
                  </a:lnTo>
                  <a:lnTo>
                    <a:pt x="7966" y="238"/>
                  </a:lnTo>
                  <a:lnTo>
                    <a:pt x="7815" y="197"/>
                  </a:lnTo>
                  <a:lnTo>
                    <a:pt x="7667" y="160"/>
                  </a:lnTo>
                  <a:lnTo>
                    <a:pt x="7515" y="127"/>
                  </a:lnTo>
                  <a:lnTo>
                    <a:pt x="7359" y="99"/>
                  </a:lnTo>
                  <a:lnTo>
                    <a:pt x="7207" y="74"/>
                  </a:lnTo>
                  <a:lnTo>
                    <a:pt x="7051" y="54"/>
                  </a:lnTo>
                  <a:lnTo>
                    <a:pt x="6891" y="33"/>
                  </a:lnTo>
                  <a:lnTo>
                    <a:pt x="6735" y="20"/>
                  </a:lnTo>
                  <a:lnTo>
                    <a:pt x="6575" y="8"/>
                  </a:lnTo>
                  <a:lnTo>
                    <a:pt x="6415" y="4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4" name="Freeform: Shape 2">
              <a:extLst>
                <a:ext uri="{FF2B5EF4-FFF2-40B4-BE49-F238E27FC236}">
                  <a16:creationId xmlns:a16="http://schemas.microsoft.com/office/drawing/2014/main" id="{7A19DF9A-0267-404F-BF8B-48A3C15E3517}"/>
                </a:ext>
              </a:extLst>
            </p:cNvPr>
            <p:cNvSpPr/>
            <p:nvPr/>
          </p:nvSpPr>
          <p:spPr>
            <a:xfrm>
              <a:off x="9530500" y="753127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0"/>
                  </a:moveTo>
                  <a:lnTo>
                    <a:pt x="0" y="1273"/>
                  </a:lnTo>
                  <a:lnTo>
                    <a:pt x="693" y="1273"/>
                  </a:lnTo>
                  <a:lnTo>
                    <a:pt x="693" y="3719"/>
                  </a:lnTo>
                  <a:lnTo>
                    <a:pt x="1847" y="3719"/>
                  </a:lnTo>
                  <a:lnTo>
                    <a:pt x="1847" y="1273"/>
                  </a:lnTo>
                  <a:lnTo>
                    <a:pt x="2540" y="1273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5" name="Freeform: Shape 3">
              <a:extLst>
                <a:ext uri="{FF2B5EF4-FFF2-40B4-BE49-F238E27FC236}">
                  <a16:creationId xmlns:a16="http://schemas.microsoft.com/office/drawing/2014/main" id="{0609EE6A-B27A-45F7-B8A6-3A9AFB0A5C20}"/>
                </a:ext>
              </a:extLst>
            </p:cNvPr>
            <p:cNvSpPr/>
            <p:nvPr/>
          </p:nvSpPr>
          <p:spPr>
            <a:xfrm>
              <a:off x="9530500" y="965311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3719"/>
                  </a:moveTo>
                  <a:lnTo>
                    <a:pt x="2540" y="2446"/>
                  </a:lnTo>
                  <a:lnTo>
                    <a:pt x="1847" y="2446"/>
                  </a:lnTo>
                  <a:lnTo>
                    <a:pt x="1847" y="0"/>
                  </a:lnTo>
                  <a:lnTo>
                    <a:pt x="693" y="0"/>
                  </a:lnTo>
                  <a:lnTo>
                    <a:pt x="693" y="2446"/>
                  </a:lnTo>
                  <a:lnTo>
                    <a:pt x="0" y="2446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6" name="Freeform: Shape 4">
              <a:extLst>
                <a:ext uri="{FF2B5EF4-FFF2-40B4-BE49-F238E27FC236}">
                  <a16:creationId xmlns:a16="http://schemas.microsoft.com/office/drawing/2014/main" id="{4E5DADEE-1D15-4575-A4F8-C4F457666C09}"/>
                </a:ext>
              </a:extLst>
            </p:cNvPr>
            <p:cNvSpPr/>
            <p:nvPr/>
          </p:nvSpPr>
          <p:spPr>
            <a:xfrm>
              <a:off x="10380099" y="8805312"/>
              <a:ext cx="133668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4" h="2536">
                  <a:moveTo>
                    <a:pt x="0" y="1268"/>
                  </a:moveTo>
                  <a:lnTo>
                    <a:pt x="1268" y="2536"/>
                  </a:lnTo>
                  <a:lnTo>
                    <a:pt x="1268" y="1847"/>
                  </a:lnTo>
                  <a:lnTo>
                    <a:pt x="3714" y="1847"/>
                  </a:lnTo>
                  <a:lnTo>
                    <a:pt x="3714" y="689"/>
                  </a:lnTo>
                  <a:lnTo>
                    <a:pt x="1268" y="689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7" name="Freeform: Shape 5">
              <a:extLst>
                <a:ext uri="{FF2B5EF4-FFF2-40B4-BE49-F238E27FC236}">
                  <a16:creationId xmlns:a16="http://schemas.microsoft.com/office/drawing/2014/main" id="{45628AD0-671E-49A8-9203-B21547E85253}"/>
                </a:ext>
              </a:extLst>
            </p:cNvPr>
            <p:cNvSpPr/>
            <p:nvPr/>
          </p:nvSpPr>
          <p:spPr>
            <a:xfrm>
              <a:off x="8256820" y="8805312"/>
              <a:ext cx="133812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8" h="2536">
                  <a:moveTo>
                    <a:pt x="3718" y="1268"/>
                  </a:moveTo>
                  <a:lnTo>
                    <a:pt x="2450" y="0"/>
                  </a:lnTo>
                  <a:lnTo>
                    <a:pt x="2450" y="689"/>
                  </a:lnTo>
                  <a:lnTo>
                    <a:pt x="0" y="689"/>
                  </a:lnTo>
                  <a:lnTo>
                    <a:pt x="0" y="1847"/>
                  </a:lnTo>
                  <a:lnTo>
                    <a:pt x="2450" y="1847"/>
                  </a:lnTo>
                  <a:lnTo>
                    <a:pt x="2450" y="2536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E5EFA2C-9F8D-45D1-B929-776DB9D102E6}"/>
              </a:ext>
            </a:extLst>
          </p:cNvPr>
          <p:cNvGrpSpPr>
            <a:grpSpLocks noChangeAspect="1"/>
          </p:cNvGrpSpPr>
          <p:nvPr/>
        </p:nvGrpSpPr>
        <p:grpSpPr>
          <a:xfrm>
            <a:off x="7109014" y="3927702"/>
            <a:ext cx="343147" cy="318811"/>
            <a:chOff x="2560638" y="566738"/>
            <a:chExt cx="6486525" cy="648652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9" name="Freeform 1">
              <a:extLst>
                <a:ext uri="{FF2B5EF4-FFF2-40B4-BE49-F238E27FC236}">
                  <a16:creationId xmlns:a16="http://schemas.microsoft.com/office/drawing/2014/main" id="{87E88412-FFCA-4BEC-A910-260A74CC0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638" y="566738"/>
              <a:ext cx="6486525" cy="6486525"/>
            </a:xfrm>
            <a:custGeom>
              <a:avLst/>
              <a:gdLst>
                <a:gd name="T0" fmla="*/ 18017 w 18018"/>
                <a:gd name="T1" fmla="*/ 18017 h 18018"/>
                <a:gd name="T2" fmla="*/ 5832 w 18018"/>
                <a:gd name="T3" fmla="*/ 18017 h 18018"/>
                <a:gd name="T4" fmla="*/ 0 w 18018"/>
                <a:gd name="T5" fmla="*/ 11893 h 18018"/>
                <a:gd name="T6" fmla="*/ 0 w 18018"/>
                <a:gd name="T7" fmla="*/ 6212 h 18018"/>
                <a:gd name="T8" fmla="*/ 5621 w 18018"/>
                <a:gd name="T9" fmla="*/ 0 h 18018"/>
                <a:gd name="T10" fmla="*/ 18017 w 18018"/>
                <a:gd name="T11" fmla="*/ 0 h 18018"/>
                <a:gd name="T12" fmla="*/ 18017 w 18018"/>
                <a:gd name="T13" fmla="*/ 18017 h 18018"/>
                <a:gd name="T14" fmla="*/ 6141 w 18018"/>
                <a:gd name="T15" fmla="*/ 17293 h 18018"/>
                <a:gd name="T16" fmla="*/ 17293 w 18018"/>
                <a:gd name="T17" fmla="*/ 17293 h 18018"/>
                <a:gd name="T18" fmla="*/ 17293 w 18018"/>
                <a:gd name="T19" fmla="*/ 724 h 18018"/>
                <a:gd name="T20" fmla="*/ 5938 w 18018"/>
                <a:gd name="T21" fmla="*/ 724 h 18018"/>
                <a:gd name="T22" fmla="*/ 724 w 18018"/>
                <a:gd name="T23" fmla="*/ 6485 h 18018"/>
                <a:gd name="T24" fmla="*/ 724 w 18018"/>
                <a:gd name="T25" fmla="*/ 11602 h 18018"/>
                <a:gd name="T26" fmla="*/ 6141 w 18018"/>
                <a:gd name="T27" fmla="*/ 17293 h 18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8" h="18018">
                  <a:moveTo>
                    <a:pt x="18017" y="18017"/>
                  </a:moveTo>
                  <a:lnTo>
                    <a:pt x="5832" y="18017"/>
                  </a:lnTo>
                  <a:lnTo>
                    <a:pt x="0" y="11893"/>
                  </a:lnTo>
                  <a:lnTo>
                    <a:pt x="0" y="6212"/>
                  </a:lnTo>
                  <a:lnTo>
                    <a:pt x="5621" y="0"/>
                  </a:lnTo>
                  <a:lnTo>
                    <a:pt x="18017" y="0"/>
                  </a:lnTo>
                  <a:lnTo>
                    <a:pt x="18017" y="18017"/>
                  </a:lnTo>
                  <a:close/>
                  <a:moveTo>
                    <a:pt x="6141" y="17293"/>
                  </a:moveTo>
                  <a:lnTo>
                    <a:pt x="17293" y="17293"/>
                  </a:lnTo>
                  <a:lnTo>
                    <a:pt x="17293" y="724"/>
                  </a:lnTo>
                  <a:lnTo>
                    <a:pt x="5938" y="724"/>
                  </a:lnTo>
                  <a:lnTo>
                    <a:pt x="724" y="6485"/>
                  </a:lnTo>
                  <a:lnTo>
                    <a:pt x="724" y="11602"/>
                  </a:lnTo>
                  <a:lnTo>
                    <a:pt x="6141" y="17293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0" name="Freeform 2">
              <a:extLst>
                <a:ext uri="{FF2B5EF4-FFF2-40B4-BE49-F238E27FC236}">
                  <a16:creationId xmlns:a16="http://schemas.microsoft.com/office/drawing/2014/main" id="{BF044457-59BE-4A19-AD78-12EAB090F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100" y="5159375"/>
              <a:ext cx="1003300" cy="1008063"/>
            </a:xfrm>
            <a:custGeom>
              <a:avLst/>
              <a:gdLst>
                <a:gd name="T0" fmla="*/ 2381 w 2788"/>
                <a:gd name="T1" fmla="*/ 415 h 2798"/>
                <a:gd name="T2" fmla="*/ 2558 w 2788"/>
                <a:gd name="T3" fmla="*/ 635 h 2798"/>
                <a:gd name="T4" fmla="*/ 2690 w 2788"/>
                <a:gd name="T5" fmla="*/ 874 h 2798"/>
                <a:gd name="T6" fmla="*/ 2761 w 2788"/>
                <a:gd name="T7" fmla="*/ 1130 h 2798"/>
                <a:gd name="T8" fmla="*/ 2787 w 2788"/>
                <a:gd name="T9" fmla="*/ 1403 h 2798"/>
                <a:gd name="T10" fmla="*/ 2761 w 2788"/>
                <a:gd name="T11" fmla="*/ 1668 h 2798"/>
                <a:gd name="T12" fmla="*/ 2690 w 2788"/>
                <a:gd name="T13" fmla="*/ 1924 h 2798"/>
                <a:gd name="T14" fmla="*/ 2558 w 2788"/>
                <a:gd name="T15" fmla="*/ 2171 h 2798"/>
                <a:gd name="T16" fmla="*/ 2381 w 2788"/>
                <a:gd name="T17" fmla="*/ 2391 h 2798"/>
                <a:gd name="T18" fmla="*/ 2276 w 2788"/>
                <a:gd name="T19" fmla="*/ 2480 h 2798"/>
                <a:gd name="T20" fmla="*/ 2046 w 2788"/>
                <a:gd name="T21" fmla="*/ 2638 h 2798"/>
                <a:gd name="T22" fmla="*/ 1791 w 2788"/>
                <a:gd name="T23" fmla="*/ 2735 h 2798"/>
                <a:gd name="T24" fmla="*/ 1527 w 2788"/>
                <a:gd name="T25" fmla="*/ 2788 h 2798"/>
                <a:gd name="T26" fmla="*/ 1262 w 2788"/>
                <a:gd name="T27" fmla="*/ 2788 h 2798"/>
                <a:gd name="T28" fmla="*/ 997 w 2788"/>
                <a:gd name="T29" fmla="*/ 2735 h 2798"/>
                <a:gd name="T30" fmla="*/ 741 w 2788"/>
                <a:gd name="T31" fmla="*/ 2638 h 2798"/>
                <a:gd name="T32" fmla="*/ 512 w 2788"/>
                <a:gd name="T33" fmla="*/ 2480 h 2798"/>
                <a:gd name="T34" fmla="*/ 406 w 2788"/>
                <a:gd name="T35" fmla="*/ 2391 h 2798"/>
                <a:gd name="T36" fmla="*/ 229 w 2788"/>
                <a:gd name="T37" fmla="*/ 2171 h 2798"/>
                <a:gd name="T38" fmla="*/ 97 w 2788"/>
                <a:gd name="T39" fmla="*/ 1924 h 2798"/>
                <a:gd name="T40" fmla="*/ 27 w 2788"/>
                <a:gd name="T41" fmla="*/ 1668 h 2798"/>
                <a:gd name="T42" fmla="*/ 0 w 2788"/>
                <a:gd name="T43" fmla="*/ 1403 h 2798"/>
                <a:gd name="T44" fmla="*/ 27 w 2788"/>
                <a:gd name="T45" fmla="*/ 1130 h 2798"/>
                <a:gd name="T46" fmla="*/ 97 w 2788"/>
                <a:gd name="T47" fmla="*/ 874 h 2798"/>
                <a:gd name="T48" fmla="*/ 229 w 2788"/>
                <a:gd name="T49" fmla="*/ 635 h 2798"/>
                <a:gd name="T50" fmla="*/ 406 w 2788"/>
                <a:gd name="T51" fmla="*/ 415 h 2798"/>
                <a:gd name="T52" fmla="*/ 512 w 2788"/>
                <a:gd name="T53" fmla="*/ 318 h 2798"/>
                <a:gd name="T54" fmla="*/ 741 w 2788"/>
                <a:gd name="T55" fmla="*/ 159 h 2798"/>
                <a:gd name="T56" fmla="*/ 997 w 2788"/>
                <a:gd name="T57" fmla="*/ 62 h 2798"/>
                <a:gd name="T58" fmla="*/ 1262 w 2788"/>
                <a:gd name="T59" fmla="*/ 9 h 2798"/>
                <a:gd name="T60" fmla="*/ 1527 w 2788"/>
                <a:gd name="T61" fmla="*/ 9 h 2798"/>
                <a:gd name="T62" fmla="*/ 1791 w 2788"/>
                <a:gd name="T63" fmla="*/ 62 h 2798"/>
                <a:gd name="T64" fmla="*/ 2046 w 2788"/>
                <a:gd name="T65" fmla="*/ 159 h 2798"/>
                <a:gd name="T66" fmla="*/ 2276 w 2788"/>
                <a:gd name="T67" fmla="*/ 318 h 2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98">
                  <a:moveTo>
                    <a:pt x="2381" y="415"/>
                  </a:moveTo>
                  <a:lnTo>
                    <a:pt x="2381" y="415"/>
                  </a:lnTo>
                  <a:lnTo>
                    <a:pt x="2479" y="521"/>
                  </a:lnTo>
                  <a:lnTo>
                    <a:pt x="2558" y="635"/>
                  </a:lnTo>
                  <a:lnTo>
                    <a:pt x="2629" y="750"/>
                  </a:lnTo>
                  <a:lnTo>
                    <a:pt x="2690" y="874"/>
                  </a:lnTo>
                  <a:lnTo>
                    <a:pt x="2734" y="1006"/>
                  </a:lnTo>
                  <a:lnTo>
                    <a:pt x="2761" y="1130"/>
                  </a:lnTo>
                  <a:lnTo>
                    <a:pt x="2787" y="1271"/>
                  </a:lnTo>
                  <a:lnTo>
                    <a:pt x="2787" y="1403"/>
                  </a:lnTo>
                  <a:lnTo>
                    <a:pt x="2787" y="1535"/>
                  </a:lnTo>
                  <a:lnTo>
                    <a:pt x="2761" y="1668"/>
                  </a:lnTo>
                  <a:lnTo>
                    <a:pt x="2734" y="1800"/>
                  </a:lnTo>
                  <a:lnTo>
                    <a:pt x="2690" y="1924"/>
                  </a:lnTo>
                  <a:lnTo>
                    <a:pt x="2629" y="2047"/>
                  </a:lnTo>
                  <a:lnTo>
                    <a:pt x="2558" y="2171"/>
                  </a:lnTo>
                  <a:lnTo>
                    <a:pt x="2479" y="2285"/>
                  </a:lnTo>
                  <a:lnTo>
                    <a:pt x="2381" y="2391"/>
                  </a:lnTo>
                  <a:lnTo>
                    <a:pt x="2381" y="2391"/>
                  </a:lnTo>
                  <a:lnTo>
                    <a:pt x="2276" y="2480"/>
                  </a:lnTo>
                  <a:lnTo>
                    <a:pt x="2161" y="2568"/>
                  </a:lnTo>
                  <a:lnTo>
                    <a:pt x="2046" y="2638"/>
                  </a:lnTo>
                  <a:lnTo>
                    <a:pt x="1923" y="2691"/>
                  </a:lnTo>
                  <a:lnTo>
                    <a:pt x="1791" y="2735"/>
                  </a:lnTo>
                  <a:lnTo>
                    <a:pt x="1659" y="2771"/>
                  </a:lnTo>
                  <a:lnTo>
                    <a:pt x="1527" y="2788"/>
                  </a:lnTo>
                  <a:lnTo>
                    <a:pt x="1394" y="2797"/>
                  </a:lnTo>
                  <a:lnTo>
                    <a:pt x="1262" y="2788"/>
                  </a:lnTo>
                  <a:lnTo>
                    <a:pt x="1130" y="2771"/>
                  </a:lnTo>
                  <a:lnTo>
                    <a:pt x="997" y="2735"/>
                  </a:lnTo>
                  <a:lnTo>
                    <a:pt x="865" y="2691"/>
                  </a:lnTo>
                  <a:lnTo>
                    <a:pt x="741" y="2638"/>
                  </a:lnTo>
                  <a:lnTo>
                    <a:pt x="627" y="2568"/>
                  </a:lnTo>
                  <a:lnTo>
                    <a:pt x="512" y="2480"/>
                  </a:lnTo>
                  <a:lnTo>
                    <a:pt x="406" y="2391"/>
                  </a:lnTo>
                  <a:lnTo>
                    <a:pt x="406" y="2391"/>
                  </a:lnTo>
                  <a:lnTo>
                    <a:pt x="309" y="2285"/>
                  </a:lnTo>
                  <a:lnTo>
                    <a:pt x="229" y="2171"/>
                  </a:lnTo>
                  <a:lnTo>
                    <a:pt x="159" y="2047"/>
                  </a:lnTo>
                  <a:lnTo>
                    <a:pt x="97" y="1924"/>
                  </a:lnTo>
                  <a:lnTo>
                    <a:pt x="53" y="1800"/>
                  </a:lnTo>
                  <a:lnTo>
                    <a:pt x="27" y="1668"/>
                  </a:lnTo>
                  <a:lnTo>
                    <a:pt x="0" y="1535"/>
                  </a:lnTo>
                  <a:lnTo>
                    <a:pt x="0" y="1403"/>
                  </a:lnTo>
                  <a:lnTo>
                    <a:pt x="0" y="1271"/>
                  </a:lnTo>
                  <a:lnTo>
                    <a:pt x="27" y="1130"/>
                  </a:lnTo>
                  <a:lnTo>
                    <a:pt x="53" y="1006"/>
                  </a:lnTo>
                  <a:lnTo>
                    <a:pt x="97" y="874"/>
                  </a:lnTo>
                  <a:lnTo>
                    <a:pt x="159" y="750"/>
                  </a:lnTo>
                  <a:lnTo>
                    <a:pt x="229" y="635"/>
                  </a:lnTo>
                  <a:lnTo>
                    <a:pt x="309" y="521"/>
                  </a:lnTo>
                  <a:lnTo>
                    <a:pt x="406" y="415"/>
                  </a:lnTo>
                  <a:lnTo>
                    <a:pt x="406" y="415"/>
                  </a:lnTo>
                  <a:lnTo>
                    <a:pt x="512" y="318"/>
                  </a:lnTo>
                  <a:lnTo>
                    <a:pt x="627" y="229"/>
                  </a:lnTo>
                  <a:lnTo>
                    <a:pt x="741" y="159"/>
                  </a:lnTo>
                  <a:lnTo>
                    <a:pt x="865" y="106"/>
                  </a:lnTo>
                  <a:lnTo>
                    <a:pt x="997" y="62"/>
                  </a:lnTo>
                  <a:lnTo>
                    <a:pt x="1130" y="27"/>
                  </a:lnTo>
                  <a:lnTo>
                    <a:pt x="1262" y="9"/>
                  </a:lnTo>
                  <a:lnTo>
                    <a:pt x="1394" y="0"/>
                  </a:lnTo>
                  <a:lnTo>
                    <a:pt x="1527" y="9"/>
                  </a:lnTo>
                  <a:lnTo>
                    <a:pt x="1659" y="27"/>
                  </a:lnTo>
                  <a:lnTo>
                    <a:pt x="1791" y="62"/>
                  </a:lnTo>
                  <a:lnTo>
                    <a:pt x="1923" y="106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6" y="318"/>
                  </a:lnTo>
                  <a:lnTo>
                    <a:pt x="2381" y="415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" name="Freeform 3">
              <a:extLst>
                <a:ext uri="{FF2B5EF4-FFF2-40B4-BE49-F238E27FC236}">
                  <a16:creationId xmlns:a16="http://schemas.microsoft.com/office/drawing/2014/main" id="{737AFD51-2C38-44AC-9C82-DE135BD04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1417638"/>
              <a:ext cx="1003300" cy="1003300"/>
            </a:xfrm>
            <a:custGeom>
              <a:avLst/>
              <a:gdLst>
                <a:gd name="T0" fmla="*/ 2381 w 2788"/>
                <a:gd name="T1" fmla="*/ 406 h 2789"/>
                <a:gd name="T2" fmla="*/ 2558 w 2788"/>
                <a:gd name="T3" fmla="*/ 626 h 2789"/>
                <a:gd name="T4" fmla="*/ 2690 w 2788"/>
                <a:gd name="T5" fmla="*/ 864 h 2789"/>
                <a:gd name="T6" fmla="*/ 2761 w 2788"/>
                <a:gd name="T7" fmla="*/ 1129 h 2789"/>
                <a:gd name="T8" fmla="*/ 2787 w 2788"/>
                <a:gd name="T9" fmla="*/ 1394 h 2789"/>
                <a:gd name="T10" fmla="*/ 2761 w 2788"/>
                <a:gd name="T11" fmla="*/ 1659 h 2789"/>
                <a:gd name="T12" fmla="*/ 2690 w 2788"/>
                <a:gd name="T13" fmla="*/ 1914 h 2789"/>
                <a:gd name="T14" fmla="*/ 2558 w 2788"/>
                <a:gd name="T15" fmla="*/ 2162 h 2789"/>
                <a:gd name="T16" fmla="*/ 2381 w 2788"/>
                <a:gd name="T17" fmla="*/ 2382 h 2789"/>
                <a:gd name="T18" fmla="*/ 2275 w 2788"/>
                <a:gd name="T19" fmla="*/ 2479 h 2789"/>
                <a:gd name="T20" fmla="*/ 2046 w 2788"/>
                <a:gd name="T21" fmla="*/ 2629 h 2789"/>
                <a:gd name="T22" fmla="*/ 1791 w 2788"/>
                <a:gd name="T23" fmla="*/ 2735 h 2789"/>
                <a:gd name="T24" fmla="*/ 1526 w 2788"/>
                <a:gd name="T25" fmla="*/ 2779 h 2789"/>
                <a:gd name="T26" fmla="*/ 1262 w 2788"/>
                <a:gd name="T27" fmla="*/ 2779 h 2789"/>
                <a:gd name="T28" fmla="*/ 997 w 2788"/>
                <a:gd name="T29" fmla="*/ 2735 h 2789"/>
                <a:gd name="T30" fmla="*/ 741 w 2788"/>
                <a:gd name="T31" fmla="*/ 2629 h 2789"/>
                <a:gd name="T32" fmla="*/ 512 w 2788"/>
                <a:gd name="T33" fmla="*/ 2479 h 2789"/>
                <a:gd name="T34" fmla="*/ 406 w 2788"/>
                <a:gd name="T35" fmla="*/ 2382 h 2789"/>
                <a:gd name="T36" fmla="*/ 229 w 2788"/>
                <a:gd name="T37" fmla="*/ 2162 h 2789"/>
                <a:gd name="T38" fmla="*/ 97 w 2788"/>
                <a:gd name="T39" fmla="*/ 1914 h 2789"/>
                <a:gd name="T40" fmla="*/ 26 w 2788"/>
                <a:gd name="T41" fmla="*/ 1659 h 2789"/>
                <a:gd name="T42" fmla="*/ 0 w 2788"/>
                <a:gd name="T43" fmla="*/ 1394 h 2789"/>
                <a:gd name="T44" fmla="*/ 26 w 2788"/>
                <a:gd name="T45" fmla="*/ 1129 h 2789"/>
                <a:gd name="T46" fmla="*/ 97 w 2788"/>
                <a:gd name="T47" fmla="*/ 864 h 2789"/>
                <a:gd name="T48" fmla="*/ 229 w 2788"/>
                <a:gd name="T49" fmla="*/ 626 h 2789"/>
                <a:gd name="T50" fmla="*/ 406 w 2788"/>
                <a:gd name="T51" fmla="*/ 406 h 2789"/>
                <a:gd name="T52" fmla="*/ 512 w 2788"/>
                <a:gd name="T53" fmla="*/ 309 h 2789"/>
                <a:gd name="T54" fmla="*/ 741 w 2788"/>
                <a:gd name="T55" fmla="*/ 159 h 2789"/>
                <a:gd name="T56" fmla="*/ 997 w 2788"/>
                <a:gd name="T57" fmla="*/ 53 h 2789"/>
                <a:gd name="T58" fmla="*/ 1262 w 2788"/>
                <a:gd name="T59" fmla="*/ 0 h 2789"/>
                <a:gd name="T60" fmla="*/ 1526 w 2788"/>
                <a:gd name="T61" fmla="*/ 0 h 2789"/>
                <a:gd name="T62" fmla="*/ 1791 w 2788"/>
                <a:gd name="T63" fmla="*/ 53 h 2789"/>
                <a:gd name="T64" fmla="*/ 2046 w 2788"/>
                <a:gd name="T65" fmla="*/ 159 h 2789"/>
                <a:gd name="T66" fmla="*/ 2275 w 2788"/>
                <a:gd name="T67" fmla="*/ 309 h 2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89">
                  <a:moveTo>
                    <a:pt x="2381" y="406"/>
                  </a:moveTo>
                  <a:lnTo>
                    <a:pt x="2381" y="406"/>
                  </a:lnTo>
                  <a:lnTo>
                    <a:pt x="2478" y="512"/>
                  </a:lnTo>
                  <a:lnTo>
                    <a:pt x="2558" y="626"/>
                  </a:lnTo>
                  <a:lnTo>
                    <a:pt x="2628" y="741"/>
                  </a:lnTo>
                  <a:lnTo>
                    <a:pt x="2690" y="864"/>
                  </a:lnTo>
                  <a:lnTo>
                    <a:pt x="2734" y="997"/>
                  </a:lnTo>
                  <a:lnTo>
                    <a:pt x="2761" y="1129"/>
                  </a:lnTo>
                  <a:lnTo>
                    <a:pt x="2787" y="1262"/>
                  </a:lnTo>
                  <a:lnTo>
                    <a:pt x="2787" y="1394"/>
                  </a:lnTo>
                  <a:lnTo>
                    <a:pt x="2787" y="1526"/>
                  </a:lnTo>
                  <a:lnTo>
                    <a:pt x="2761" y="1659"/>
                  </a:lnTo>
                  <a:lnTo>
                    <a:pt x="2734" y="1791"/>
                  </a:lnTo>
                  <a:lnTo>
                    <a:pt x="2690" y="1914"/>
                  </a:lnTo>
                  <a:lnTo>
                    <a:pt x="2628" y="2047"/>
                  </a:lnTo>
                  <a:lnTo>
                    <a:pt x="2558" y="2162"/>
                  </a:lnTo>
                  <a:lnTo>
                    <a:pt x="2478" y="2276"/>
                  </a:lnTo>
                  <a:lnTo>
                    <a:pt x="2381" y="2382"/>
                  </a:lnTo>
                  <a:lnTo>
                    <a:pt x="2381" y="2382"/>
                  </a:lnTo>
                  <a:lnTo>
                    <a:pt x="2275" y="2479"/>
                  </a:lnTo>
                  <a:lnTo>
                    <a:pt x="2161" y="2559"/>
                  </a:lnTo>
                  <a:lnTo>
                    <a:pt x="2046" y="2629"/>
                  </a:lnTo>
                  <a:lnTo>
                    <a:pt x="1922" y="2691"/>
                  </a:lnTo>
                  <a:lnTo>
                    <a:pt x="1791" y="2735"/>
                  </a:lnTo>
                  <a:lnTo>
                    <a:pt x="1659" y="2762"/>
                  </a:lnTo>
                  <a:lnTo>
                    <a:pt x="1526" y="2779"/>
                  </a:lnTo>
                  <a:lnTo>
                    <a:pt x="1394" y="2788"/>
                  </a:lnTo>
                  <a:lnTo>
                    <a:pt x="1262" y="2779"/>
                  </a:lnTo>
                  <a:lnTo>
                    <a:pt x="1129" y="2762"/>
                  </a:lnTo>
                  <a:lnTo>
                    <a:pt x="997" y="2735"/>
                  </a:lnTo>
                  <a:lnTo>
                    <a:pt x="864" y="2691"/>
                  </a:lnTo>
                  <a:lnTo>
                    <a:pt x="741" y="2629"/>
                  </a:lnTo>
                  <a:lnTo>
                    <a:pt x="626" y="2559"/>
                  </a:lnTo>
                  <a:lnTo>
                    <a:pt x="512" y="2479"/>
                  </a:lnTo>
                  <a:lnTo>
                    <a:pt x="406" y="2382"/>
                  </a:lnTo>
                  <a:lnTo>
                    <a:pt x="406" y="2382"/>
                  </a:lnTo>
                  <a:lnTo>
                    <a:pt x="309" y="2276"/>
                  </a:lnTo>
                  <a:lnTo>
                    <a:pt x="229" y="2162"/>
                  </a:lnTo>
                  <a:lnTo>
                    <a:pt x="159" y="2047"/>
                  </a:lnTo>
                  <a:lnTo>
                    <a:pt x="97" y="1914"/>
                  </a:lnTo>
                  <a:lnTo>
                    <a:pt x="53" y="1791"/>
                  </a:lnTo>
                  <a:lnTo>
                    <a:pt x="26" y="1659"/>
                  </a:lnTo>
                  <a:lnTo>
                    <a:pt x="0" y="1526"/>
                  </a:lnTo>
                  <a:lnTo>
                    <a:pt x="0" y="1394"/>
                  </a:lnTo>
                  <a:lnTo>
                    <a:pt x="0" y="1262"/>
                  </a:lnTo>
                  <a:lnTo>
                    <a:pt x="26" y="1129"/>
                  </a:lnTo>
                  <a:lnTo>
                    <a:pt x="53" y="997"/>
                  </a:lnTo>
                  <a:lnTo>
                    <a:pt x="97" y="864"/>
                  </a:lnTo>
                  <a:lnTo>
                    <a:pt x="159" y="741"/>
                  </a:lnTo>
                  <a:lnTo>
                    <a:pt x="229" y="626"/>
                  </a:lnTo>
                  <a:lnTo>
                    <a:pt x="309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12" y="309"/>
                  </a:lnTo>
                  <a:lnTo>
                    <a:pt x="626" y="229"/>
                  </a:lnTo>
                  <a:lnTo>
                    <a:pt x="741" y="159"/>
                  </a:lnTo>
                  <a:lnTo>
                    <a:pt x="864" y="97"/>
                  </a:lnTo>
                  <a:lnTo>
                    <a:pt x="997" y="53"/>
                  </a:lnTo>
                  <a:lnTo>
                    <a:pt x="1129" y="17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26" y="0"/>
                  </a:lnTo>
                  <a:lnTo>
                    <a:pt x="1659" y="17"/>
                  </a:lnTo>
                  <a:lnTo>
                    <a:pt x="1791" y="53"/>
                  </a:lnTo>
                  <a:lnTo>
                    <a:pt x="1922" y="97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5" y="309"/>
                  </a:lnTo>
                  <a:lnTo>
                    <a:pt x="2381" y="40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" name="Freeform 4">
              <a:extLst>
                <a:ext uri="{FF2B5EF4-FFF2-40B4-BE49-F238E27FC236}">
                  <a16:creationId xmlns:a16="http://schemas.microsoft.com/office/drawing/2014/main" id="{F2530388-04EA-4E25-AFFD-488CF54FB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3308350"/>
              <a:ext cx="1003300" cy="1003300"/>
            </a:xfrm>
            <a:custGeom>
              <a:avLst/>
              <a:gdLst>
                <a:gd name="T0" fmla="*/ 2381 w 2788"/>
                <a:gd name="T1" fmla="*/ 406 h 2788"/>
                <a:gd name="T2" fmla="*/ 2558 w 2788"/>
                <a:gd name="T3" fmla="*/ 626 h 2788"/>
                <a:gd name="T4" fmla="*/ 2690 w 2788"/>
                <a:gd name="T5" fmla="*/ 865 h 2788"/>
                <a:gd name="T6" fmla="*/ 2761 w 2788"/>
                <a:gd name="T7" fmla="*/ 1129 h 2788"/>
                <a:gd name="T8" fmla="*/ 2787 w 2788"/>
                <a:gd name="T9" fmla="*/ 1394 h 2788"/>
                <a:gd name="T10" fmla="*/ 2761 w 2788"/>
                <a:gd name="T11" fmla="*/ 1658 h 2788"/>
                <a:gd name="T12" fmla="*/ 2690 w 2788"/>
                <a:gd name="T13" fmla="*/ 1922 h 2788"/>
                <a:gd name="T14" fmla="*/ 2558 w 2788"/>
                <a:gd name="T15" fmla="*/ 2161 h 2788"/>
                <a:gd name="T16" fmla="*/ 2381 w 2788"/>
                <a:gd name="T17" fmla="*/ 2381 h 2788"/>
                <a:gd name="T18" fmla="*/ 2275 w 2788"/>
                <a:gd name="T19" fmla="*/ 2478 h 2788"/>
                <a:gd name="T20" fmla="*/ 2046 w 2788"/>
                <a:gd name="T21" fmla="*/ 2628 h 2788"/>
                <a:gd name="T22" fmla="*/ 1791 w 2788"/>
                <a:gd name="T23" fmla="*/ 2734 h 2788"/>
                <a:gd name="T24" fmla="*/ 1526 w 2788"/>
                <a:gd name="T25" fmla="*/ 2787 h 2788"/>
                <a:gd name="T26" fmla="*/ 1262 w 2788"/>
                <a:gd name="T27" fmla="*/ 2787 h 2788"/>
                <a:gd name="T28" fmla="*/ 997 w 2788"/>
                <a:gd name="T29" fmla="*/ 2734 h 2788"/>
                <a:gd name="T30" fmla="*/ 741 w 2788"/>
                <a:gd name="T31" fmla="*/ 2628 h 2788"/>
                <a:gd name="T32" fmla="*/ 512 w 2788"/>
                <a:gd name="T33" fmla="*/ 2478 h 2788"/>
                <a:gd name="T34" fmla="*/ 406 w 2788"/>
                <a:gd name="T35" fmla="*/ 2381 h 2788"/>
                <a:gd name="T36" fmla="*/ 229 w 2788"/>
                <a:gd name="T37" fmla="*/ 2161 h 2788"/>
                <a:gd name="T38" fmla="*/ 97 w 2788"/>
                <a:gd name="T39" fmla="*/ 1922 h 2788"/>
                <a:gd name="T40" fmla="*/ 26 w 2788"/>
                <a:gd name="T41" fmla="*/ 1658 h 2788"/>
                <a:gd name="T42" fmla="*/ 0 w 2788"/>
                <a:gd name="T43" fmla="*/ 1394 h 2788"/>
                <a:gd name="T44" fmla="*/ 26 w 2788"/>
                <a:gd name="T45" fmla="*/ 1129 h 2788"/>
                <a:gd name="T46" fmla="*/ 97 w 2788"/>
                <a:gd name="T47" fmla="*/ 865 h 2788"/>
                <a:gd name="T48" fmla="*/ 229 w 2788"/>
                <a:gd name="T49" fmla="*/ 626 h 2788"/>
                <a:gd name="T50" fmla="*/ 406 w 2788"/>
                <a:gd name="T51" fmla="*/ 406 h 2788"/>
                <a:gd name="T52" fmla="*/ 512 w 2788"/>
                <a:gd name="T53" fmla="*/ 309 h 2788"/>
                <a:gd name="T54" fmla="*/ 741 w 2788"/>
                <a:gd name="T55" fmla="*/ 159 h 2788"/>
                <a:gd name="T56" fmla="*/ 997 w 2788"/>
                <a:gd name="T57" fmla="*/ 53 h 2788"/>
                <a:gd name="T58" fmla="*/ 1262 w 2788"/>
                <a:gd name="T59" fmla="*/ 0 h 2788"/>
                <a:gd name="T60" fmla="*/ 1526 w 2788"/>
                <a:gd name="T61" fmla="*/ 0 h 2788"/>
                <a:gd name="T62" fmla="*/ 1791 w 2788"/>
                <a:gd name="T63" fmla="*/ 53 h 2788"/>
                <a:gd name="T64" fmla="*/ 2046 w 2788"/>
                <a:gd name="T65" fmla="*/ 159 h 2788"/>
                <a:gd name="T66" fmla="*/ 2275 w 2788"/>
                <a:gd name="T67" fmla="*/ 309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88">
                  <a:moveTo>
                    <a:pt x="2381" y="406"/>
                  </a:moveTo>
                  <a:lnTo>
                    <a:pt x="2381" y="406"/>
                  </a:lnTo>
                  <a:lnTo>
                    <a:pt x="2478" y="512"/>
                  </a:lnTo>
                  <a:lnTo>
                    <a:pt x="2558" y="626"/>
                  </a:lnTo>
                  <a:lnTo>
                    <a:pt x="2628" y="741"/>
                  </a:lnTo>
                  <a:lnTo>
                    <a:pt x="2690" y="865"/>
                  </a:lnTo>
                  <a:lnTo>
                    <a:pt x="2734" y="997"/>
                  </a:lnTo>
                  <a:lnTo>
                    <a:pt x="2761" y="1129"/>
                  </a:lnTo>
                  <a:lnTo>
                    <a:pt x="2787" y="1262"/>
                  </a:lnTo>
                  <a:lnTo>
                    <a:pt x="2787" y="1394"/>
                  </a:lnTo>
                  <a:lnTo>
                    <a:pt x="2787" y="1525"/>
                  </a:lnTo>
                  <a:lnTo>
                    <a:pt x="2761" y="1658"/>
                  </a:lnTo>
                  <a:lnTo>
                    <a:pt x="2734" y="1790"/>
                  </a:lnTo>
                  <a:lnTo>
                    <a:pt x="2690" y="1922"/>
                  </a:lnTo>
                  <a:lnTo>
                    <a:pt x="2628" y="2046"/>
                  </a:lnTo>
                  <a:lnTo>
                    <a:pt x="2558" y="2161"/>
                  </a:lnTo>
                  <a:lnTo>
                    <a:pt x="2478" y="2275"/>
                  </a:lnTo>
                  <a:lnTo>
                    <a:pt x="2381" y="2381"/>
                  </a:lnTo>
                  <a:lnTo>
                    <a:pt x="2381" y="2381"/>
                  </a:lnTo>
                  <a:lnTo>
                    <a:pt x="2275" y="2478"/>
                  </a:lnTo>
                  <a:lnTo>
                    <a:pt x="2161" y="2558"/>
                  </a:lnTo>
                  <a:lnTo>
                    <a:pt x="2046" y="2628"/>
                  </a:lnTo>
                  <a:lnTo>
                    <a:pt x="1922" y="2690"/>
                  </a:lnTo>
                  <a:lnTo>
                    <a:pt x="1791" y="2734"/>
                  </a:lnTo>
                  <a:lnTo>
                    <a:pt x="1659" y="2761"/>
                  </a:lnTo>
                  <a:lnTo>
                    <a:pt x="1526" y="2787"/>
                  </a:lnTo>
                  <a:lnTo>
                    <a:pt x="1394" y="2787"/>
                  </a:lnTo>
                  <a:lnTo>
                    <a:pt x="1262" y="2787"/>
                  </a:lnTo>
                  <a:lnTo>
                    <a:pt x="1129" y="2761"/>
                  </a:lnTo>
                  <a:lnTo>
                    <a:pt x="997" y="2734"/>
                  </a:lnTo>
                  <a:lnTo>
                    <a:pt x="864" y="2690"/>
                  </a:lnTo>
                  <a:lnTo>
                    <a:pt x="741" y="2628"/>
                  </a:lnTo>
                  <a:lnTo>
                    <a:pt x="626" y="2558"/>
                  </a:lnTo>
                  <a:lnTo>
                    <a:pt x="512" y="2478"/>
                  </a:lnTo>
                  <a:lnTo>
                    <a:pt x="406" y="2381"/>
                  </a:lnTo>
                  <a:lnTo>
                    <a:pt x="406" y="2381"/>
                  </a:lnTo>
                  <a:lnTo>
                    <a:pt x="309" y="2275"/>
                  </a:lnTo>
                  <a:lnTo>
                    <a:pt x="229" y="2161"/>
                  </a:lnTo>
                  <a:lnTo>
                    <a:pt x="159" y="2046"/>
                  </a:lnTo>
                  <a:lnTo>
                    <a:pt x="97" y="1922"/>
                  </a:lnTo>
                  <a:lnTo>
                    <a:pt x="53" y="1790"/>
                  </a:lnTo>
                  <a:lnTo>
                    <a:pt x="26" y="1658"/>
                  </a:lnTo>
                  <a:lnTo>
                    <a:pt x="0" y="1525"/>
                  </a:lnTo>
                  <a:lnTo>
                    <a:pt x="0" y="1394"/>
                  </a:lnTo>
                  <a:lnTo>
                    <a:pt x="0" y="1262"/>
                  </a:lnTo>
                  <a:lnTo>
                    <a:pt x="26" y="1129"/>
                  </a:lnTo>
                  <a:lnTo>
                    <a:pt x="53" y="997"/>
                  </a:lnTo>
                  <a:lnTo>
                    <a:pt x="97" y="865"/>
                  </a:lnTo>
                  <a:lnTo>
                    <a:pt x="159" y="741"/>
                  </a:lnTo>
                  <a:lnTo>
                    <a:pt x="229" y="626"/>
                  </a:lnTo>
                  <a:lnTo>
                    <a:pt x="309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12" y="309"/>
                  </a:lnTo>
                  <a:lnTo>
                    <a:pt x="626" y="229"/>
                  </a:lnTo>
                  <a:lnTo>
                    <a:pt x="741" y="159"/>
                  </a:lnTo>
                  <a:lnTo>
                    <a:pt x="864" y="97"/>
                  </a:lnTo>
                  <a:lnTo>
                    <a:pt x="997" y="53"/>
                  </a:lnTo>
                  <a:lnTo>
                    <a:pt x="1129" y="26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26" y="0"/>
                  </a:lnTo>
                  <a:lnTo>
                    <a:pt x="1659" y="26"/>
                  </a:lnTo>
                  <a:lnTo>
                    <a:pt x="1791" y="53"/>
                  </a:lnTo>
                  <a:lnTo>
                    <a:pt x="1922" y="97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5" y="309"/>
                  </a:lnTo>
                  <a:lnTo>
                    <a:pt x="2381" y="40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E0A81DA-24B0-407F-AD56-62199FE30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2013" y="3308350"/>
              <a:ext cx="1008062" cy="1003300"/>
            </a:xfrm>
            <a:custGeom>
              <a:avLst/>
              <a:gdLst>
                <a:gd name="T0" fmla="*/ 2383 w 2798"/>
                <a:gd name="T1" fmla="*/ 406 h 2788"/>
                <a:gd name="T2" fmla="*/ 2568 w 2798"/>
                <a:gd name="T3" fmla="*/ 626 h 2788"/>
                <a:gd name="T4" fmla="*/ 2692 w 2798"/>
                <a:gd name="T5" fmla="*/ 865 h 2788"/>
                <a:gd name="T6" fmla="*/ 2771 w 2798"/>
                <a:gd name="T7" fmla="*/ 1129 h 2788"/>
                <a:gd name="T8" fmla="*/ 2797 w 2798"/>
                <a:gd name="T9" fmla="*/ 1394 h 2788"/>
                <a:gd name="T10" fmla="*/ 2771 w 2798"/>
                <a:gd name="T11" fmla="*/ 1658 h 2788"/>
                <a:gd name="T12" fmla="*/ 2692 w 2798"/>
                <a:gd name="T13" fmla="*/ 1922 h 2788"/>
                <a:gd name="T14" fmla="*/ 2568 w 2798"/>
                <a:gd name="T15" fmla="*/ 2161 h 2788"/>
                <a:gd name="T16" fmla="*/ 2383 w 2798"/>
                <a:gd name="T17" fmla="*/ 2381 h 2788"/>
                <a:gd name="T18" fmla="*/ 2277 w 2798"/>
                <a:gd name="T19" fmla="*/ 2478 h 2788"/>
                <a:gd name="T20" fmla="*/ 2047 w 2798"/>
                <a:gd name="T21" fmla="*/ 2628 h 2788"/>
                <a:gd name="T22" fmla="*/ 1800 w 2798"/>
                <a:gd name="T23" fmla="*/ 2734 h 2788"/>
                <a:gd name="T24" fmla="*/ 1536 w 2798"/>
                <a:gd name="T25" fmla="*/ 2787 h 2788"/>
                <a:gd name="T26" fmla="*/ 1262 w 2798"/>
                <a:gd name="T27" fmla="*/ 2787 h 2788"/>
                <a:gd name="T28" fmla="*/ 997 w 2798"/>
                <a:gd name="T29" fmla="*/ 2734 h 2788"/>
                <a:gd name="T30" fmla="*/ 750 w 2798"/>
                <a:gd name="T31" fmla="*/ 2628 h 2788"/>
                <a:gd name="T32" fmla="*/ 521 w 2798"/>
                <a:gd name="T33" fmla="*/ 2478 h 2788"/>
                <a:gd name="T34" fmla="*/ 406 w 2798"/>
                <a:gd name="T35" fmla="*/ 2381 h 2788"/>
                <a:gd name="T36" fmla="*/ 230 w 2798"/>
                <a:gd name="T37" fmla="*/ 2161 h 2788"/>
                <a:gd name="T38" fmla="*/ 106 w 2798"/>
                <a:gd name="T39" fmla="*/ 1922 h 2788"/>
                <a:gd name="T40" fmla="*/ 27 w 2798"/>
                <a:gd name="T41" fmla="*/ 1658 h 2788"/>
                <a:gd name="T42" fmla="*/ 0 w 2798"/>
                <a:gd name="T43" fmla="*/ 1394 h 2788"/>
                <a:gd name="T44" fmla="*/ 27 w 2798"/>
                <a:gd name="T45" fmla="*/ 1129 h 2788"/>
                <a:gd name="T46" fmla="*/ 106 w 2798"/>
                <a:gd name="T47" fmla="*/ 865 h 2788"/>
                <a:gd name="T48" fmla="*/ 230 w 2798"/>
                <a:gd name="T49" fmla="*/ 626 h 2788"/>
                <a:gd name="T50" fmla="*/ 406 w 2798"/>
                <a:gd name="T51" fmla="*/ 406 h 2788"/>
                <a:gd name="T52" fmla="*/ 521 w 2798"/>
                <a:gd name="T53" fmla="*/ 309 h 2788"/>
                <a:gd name="T54" fmla="*/ 750 w 2798"/>
                <a:gd name="T55" fmla="*/ 159 h 2788"/>
                <a:gd name="T56" fmla="*/ 997 w 2798"/>
                <a:gd name="T57" fmla="*/ 53 h 2788"/>
                <a:gd name="T58" fmla="*/ 1262 w 2798"/>
                <a:gd name="T59" fmla="*/ 0 h 2788"/>
                <a:gd name="T60" fmla="*/ 1536 w 2798"/>
                <a:gd name="T61" fmla="*/ 0 h 2788"/>
                <a:gd name="T62" fmla="*/ 1800 w 2798"/>
                <a:gd name="T63" fmla="*/ 53 h 2788"/>
                <a:gd name="T64" fmla="*/ 2047 w 2798"/>
                <a:gd name="T65" fmla="*/ 159 h 2788"/>
                <a:gd name="T66" fmla="*/ 2277 w 2798"/>
                <a:gd name="T67" fmla="*/ 309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98" h="2788">
                  <a:moveTo>
                    <a:pt x="2383" y="406"/>
                  </a:moveTo>
                  <a:lnTo>
                    <a:pt x="2383" y="406"/>
                  </a:lnTo>
                  <a:lnTo>
                    <a:pt x="2480" y="512"/>
                  </a:lnTo>
                  <a:lnTo>
                    <a:pt x="2568" y="626"/>
                  </a:lnTo>
                  <a:lnTo>
                    <a:pt x="2639" y="741"/>
                  </a:lnTo>
                  <a:lnTo>
                    <a:pt x="2692" y="865"/>
                  </a:lnTo>
                  <a:lnTo>
                    <a:pt x="2736" y="997"/>
                  </a:lnTo>
                  <a:lnTo>
                    <a:pt x="2771" y="1129"/>
                  </a:lnTo>
                  <a:lnTo>
                    <a:pt x="2789" y="1262"/>
                  </a:lnTo>
                  <a:lnTo>
                    <a:pt x="2797" y="1394"/>
                  </a:lnTo>
                  <a:lnTo>
                    <a:pt x="2789" y="1525"/>
                  </a:lnTo>
                  <a:lnTo>
                    <a:pt x="2771" y="1658"/>
                  </a:lnTo>
                  <a:lnTo>
                    <a:pt x="2736" y="1790"/>
                  </a:lnTo>
                  <a:lnTo>
                    <a:pt x="2692" y="1922"/>
                  </a:lnTo>
                  <a:lnTo>
                    <a:pt x="2639" y="2046"/>
                  </a:lnTo>
                  <a:lnTo>
                    <a:pt x="2568" y="2161"/>
                  </a:lnTo>
                  <a:lnTo>
                    <a:pt x="2480" y="2275"/>
                  </a:lnTo>
                  <a:lnTo>
                    <a:pt x="2383" y="2381"/>
                  </a:lnTo>
                  <a:lnTo>
                    <a:pt x="2383" y="2381"/>
                  </a:lnTo>
                  <a:lnTo>
                    <a:pt x="2277" y="2478"/>
                  </a:lnTo>
                  <a:lnTo>
                    <a:pt x="2171" y="2558"/>
                  </a:lnTo>
                  <a:lnTo>
                    <a:pt x="2047" y="2628"/>
                  </a:lnTo>
                  <a:lnTo>
                    <a:pt x="1924" y="2690"/>
                  </a:lnTo>
                  <a:lnTo>
                    <a:pt x="1800" y="2734"/>
                  </a:lnTo>
                  <a:lnTo>
                    <a:pt x="1668" y="2761"/>
                  </a:lnTo>
                  <a:lnTo>
                    <a:pt x="1536" y="2787"/>
                  </a:lnTo>
                  <a:lnTo>
                    <a:pt x="1394" y="2787"/>
                  </a:lnTo>
                  <a:lnTo>
                    <a:pt x="1262" y="2787"/>
                  </a:lnTo>
                  <a:lnTo>
                    <a:pt x="1130" y="2761"/>
                  </a:lnTo>
                  <a:lnTo>
                    <a:pt x="997" y="2734"/>
                  </a:lnTo>
                  <a:lnTo>
                    <a:pt x="874" y="2690"/>
                  </a:lnTo>
                  <a:lnTo>
                    <a:pt x="750" y="2628"/>
                  </a:lnTo>
                  <a:lnTo>
                    <a:pt x="627" y="2558"/>
                  </a:lnTo>
                  <a:lnTo>
                    <a:pt x="521" y="2478"/>
                  </a:lnTo>
                  <a:lnTo>
                    <a:pt x="406" y="2381"/>
                  </a:lnTo>
                  <a:lnTo>
                    <a:pt x="406" y="2381"/>
                  </a:lnTo>
                  <a:lnTo>
                    <a:pt x="318" y="2275"/>
                  </a:lnTo>
                  <a:lnTo>
                    <a:pt x="230" y="2161"/>
                  </a:lnTo>
                  <a:lnTo>
                    <a:pt x="159" y="2046"/>
                  </a:lnTo>
                  <a:lnTo>
                    <a:pt x="106" y="1922"/>
                  </a:lnTo>
                  <a:lnTo>
                    <a:pt x="62" y="1790"/>
                  </a:lnTo>
                  <a:lnTo>
                    <a:pt x="27" y="1658"/>
                  </a:lnTo>
                  <a:lnTo>
                    <a:pt x="9" y="1525"/>
                  </a:lnTo>
                  <a:lnTo>
                    <a:pt x="0" y="1394"/>
                  </a:lnTo>
                  <a:lnTo>
                    <a:pt x="9" y="1262"/>
                  </a:lnTo>
                  <a:lnTo>
                    <a:pt x="27" y="1129"/>
                  </a:lnTo>
                  <a:lnTo>
                    <a:pt x="62" y="997"/>
                  </a:lnTo>
                  <a:lnTo>
                    <a:pt x="106" y="865"/>
                  </a:lnTo>
                  <a:lnTo>
                    <a:pt x="159" y="741"/>
                  </a:lnTo>
                  <a:lnTo>
                    <a:pt x="230" y="626"/>
                  </a:lnTo>
                  <a:lnTo>
                    <a:pt x="318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21" y="309"/>
                  </a:lnTo>
                  <a:lnTo>
                    <a:pt x="627" y="229"/>
                  </a:lnTo>
                  <a:lnTo>
                    <a:pt x="750" y="159"/>
                  </a:lnTo>
                  <a:lnTo>
                    <a:pt x="874" y="97"/>
                  </a:lnTo>
                  <a:lnTo>
                    <a:pt x="997" y="53"/>
                  </a:lnTo>
                  <a:lnTo>
                    <a:pt x="1130" y="26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36" y="0"/>
                  </a:lnTo>
                  <a:lnTo>
                    <a:pt x="1668" y="26"/>
                  </a:lnTo>
                  <a:lnTo>
                    <a:pt x="1800" y="53"/>
                  </a:lnTo>
                  <a:lnTo>
                    <a:pt x="1924" y="97"/>
                  </a:lnTo>
                  <a:lnTo>
                    <a:pt x="2047" y="159"/>
                  </a:lnTo>
                  <a:lnTo>
                    <a:pt x="2171" y="229"/>
                  </a:lnTo>
                  <a:lnTo>
                    <a:pt x="2277" y="309"/>
                  </a:lnTo>
                  <a:lnTo>
                    <a:pt x="2383" y="40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7841395B-6CDB-4EAF-B8E6-475A28E53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2398713"/>
              <a:ext cx="944562" cy="944562"/>
            </a:xfrm>
            <a:custGeom>
              <a:avLst/>
              <a:gdLst>
                <a:gd name="T0" fmla="*/ 556 w 2622"/>
                <a:gd name="T1" fmla="*/ 2621 h 2622"/>
                <a:gd name="T2" fmla="*/ 0 w 2622"/>
                <a:gd name="T3" fmla="*/ 2065 h 2622"/>
                <a:gd name="T4" fmla="*/ 2074 w 2622"/>
                <a:gd name="T5" fmla="*/ 0 h 2622"/>
                <a:gd name="T6" fmla="*/ 2621 w 2622"/>
                <a:gd name="T7" fmla="*/ 547 h 2622"/>
                <a:gd name="T8" fmla="*/ 556 w 2622"/>
                <a:gd name="T9" fmla="*/ 2621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2622">
                  <a:moveTo>
                    <a:pt x="556" y="2621"/>
                  </a:moveTo>
                  <a:lnTo>
                    <a:pt x="0" y="2065"/>
                  </a:lnTo>
                  <a:lnTo>
                    <a:pt x="2074" y="0"/>
                  </a:lnTo>
                  <a:lnTo>
                    <a:pt x="2621" y="547"/>
                  </a:lnTo>
                  <a:lnTo>
                    <a:pt x="556" y="2621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726E8166-E722-4D59-8848-46D6E5D68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4324350"/>
              <a:ext cx="944562" cy="944563"/>
            </a:xfrm>
            <a:custGeom>
              <a:avLst/>
              <a:gdLst>
                <a:gd name="T0" fmla="*/ 2074 w 2622"/>
                <a:gd name="T1" fmla="*/ 2621 h 2622"/>
                <a:gd name="T2" fmla="*/ 0 w 2622"/>
                <a:gd name="T3" fmla="*/ 556 h 2622"/>
                <a:gd name="T4" fmla="*/ 556 w 2622"/>
                <a:gd name="T5" fmla="*/ 0 h 2622"/>
                <a:gd name="T6" fmla="*/ 2621 w 2622"/>
                <a:gd name="T7" fmla="*/ 2074 h 2622"/>
                <a:gd name="T8" fmla="*/ 2074 w 2622"/>
                <a:gd name="T9" fmla="*/ 2621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2622">
                  <a:moveTo>
                    <a:pt x="2074" y="2621"/>
                  </a:moveTo>
                  <a:lnTo>
                    <a:pt x="0" y="556"/>
                  </a:lnTo>
                  <a:lnTo>
                    <a:pt x="556" y="0"/>
                  </a:lnTo>
                  <a:lnTo>
                    <a:pt x="2621" y="2074"/>
                  </a:lnTo>
                  <a:lnTo>
                    <a:pt x="2074" y="2621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E9E2B9B4-D088-4F27-BA5F-3F16E1D2E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7875" y="3670300"/>
              <a:ext cx="409575" cy="279400"/>
            </a:xfrm>
            <a:custGeom>
              <a:avLst/>
              <a:gdLst>
                <a:gd name="T0" fmla="*/ 1138 w 1139"/>
                <a:gd name="T1" fmla="*/ 775 h 776"/>
                <a:gd name="T2" fmla="*/ 0 w 1139"/>
                <a:gd name="T3" fmla="*/ 775 h 776"/>
                <a:gd name="T4" fmla="*/ 0 w 1139"/>
                <a:gd name="T5" fmla="*/ 0 h 776"/>
                <a:gd name="T6" fmla="*/ 1138 w 1139"/>
                <a:gd name="T7" fmla="*/ 0 h 776"/>
                <a:gd name="T8" fmla="*/ 1138 w 1139"/>
                <a:gd name="T9" fmla="*/ 775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9" h="776">
                  <a:moveTo>
                    <a:pt x="1138" y="775"/>
                  </a:moveTo>
                  <a:lnTo>
                    <a:pt x="0" y="775"/>
                  </a:lnTo>
                  <a:lnTo>
                    <a:pt x="0" y="0"/>
                  </a:lnTo>
                  <a:lnTo>
                    <a:pt x="1138" y="0"/>
                  </a:lnTo>
                  <a:lnTo>
                    <a:pt x="1138" y="775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55384EDB-8D9C-4314-880B-2977E1C53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1287463"/>
              <a:ext cx="1604963" cy="1265237"/>
            </a:xfrm>
            <a:custGeom>
              <a:avLst/>
              <a:gdLst>
                <a:gd name="T0" fmla="*/ 4456 w 4457"/>
                <a:gd name="T1" fmla="*/ 1756 h 3513"/>
                <a:gd name="T2" fmla="*/ 2691 w 4457"/>
                <a:gd name="T3" fmla="*/ 0 h 3513"/>
                <a:gd name="T4" fmla="*/ 2691 w 4457"/>
                <a:gd name="T5" fmla="*/ 953 h 3513"/>
                <a:gd name="T6" fmla="*/ 0 w 4457"/>
                <a:gd name="T7" fmla="*/ 953 h 3513"/>
                <a:gd name="T8" fmla="*/ 0 w 4457"/>
                <a:gd name="T9" fmla="*/ 2550 h 3513"/>
                <a:gd name="T10" fmla="*/ 2691 w 4457"/>
                <a:gd name="T11" fmla="*/ 2550 h 3513"/>
                <a:gd name="T12" fmla="*/ 2691 w 4457"/>
                <a:gd name="T13" fmla="*/ 3512 h 3513"/>
                <a:gd name="T14" fmla="*/ 4456 w 4457"/>
                <a:gd name="T15" fmla="*/ 1756 h 3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3">
                  <a:moveTo>
                    <a:pt x="4456" y="1756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50"/>
                  </a:lnTo>
                  <a:lnTo>
                    <a:pt x="2691" y="2550"/>
                  </a:lnTo>
                  <a:lnTo>
                    <a:pt x="2691" y="3512"/>
                  </a:lnTo>
                  <a:lnTo>
                    <a:pt x="4456" y="175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8854DA0A-2B44-4C4D-8F11-B5744B911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5086350"/>
              <a:ext cx="1604963" cy="1265238"/>
            </a:xfrm>
            <a:custGeom>
              <a:avLst/>
              <a:gdLst>
                <a:gd name="T0" fmla="*/ 4456 w 4457"/>
                <a:gd name="T1" fmla="*/ 1756 h 3513"/>
                <a:gd name="T2" fmla="*/ 2691 w 4457"/>
                <a:gd name="T3" fmla="*/ 0 h 3513"/>
                <a:gd name="T4" fmla="*/ 2691 w 4457"/>
                <a:gd name="T5" fmla="*/ 953 h 3513"/>
                <a:gd name="T6" fmla="*/ 0 w 4457"/>
                <a:gd name="T7" fmla="*/ 953 h 3513"/>
                <a:gd name="T8" fmla="*/ 0 w 4457"/>
                <a:gd name="T9" fmla="*/ 2550 h 3513"/>
                <a:gd name="T10" fmla="*/ 2691 w 4457"/>
                <a:gd name="T11" fmla="*/ 2550 h 3513"/>
                <a:gd name="T12" fmla="*/ 2691 w 4457"/>
                <a:gd name="T13" fmla="*/ 3512 h 3513"/>
                <a:gd name="T14" fmla="*/ 4456 w 4457"/>
                <a:gd name="T15" fmla="*/ 1756 h 3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3">
                  <a:moveTo>
                    <a:pt x="4456" y="1756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50"/>
                  </a:lnTo>
                  <a:lnTo>
                    <a:pt x="2691" y="2550"/>
                  </a:lnTo>
                  <a:lnTo>
                    <a:pt x="2691" y="3512"/>
                  </a:lnTo>
                  <a:lnTo>
                    <a:pt x="4456" y="175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3157349B-81A5-4032-8AD1-D2DE6A41D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3203575"/>
              <a:ext cx="1604963" cy="1263650"/>
            </a:xfrm>
            <a:custGeom>
              <a:avLst/>
              <a:gdLst>
                <a:gd name="T0" fmla="*/ 4456 w 4457"/>
                <a:gd name="T1" fmla="*/ 1755 h 3512"/>
                <a:gd name="T2" fmla="*/ 2691 w 4457"/>
                <a:gd name="T3" fmla="*/ 0 h 3512"/>
                <a:gd name="T4" fmla="*/ 2691 w 4457"/>
                <a:gd name="T5" fmla="*/ 953 h 3512"/>
                <a:gd name="T6" fmla="*/ 0 w 4457"/>
                <a:gd name="T7" fmla="*/ 953 h 3512"/>
                <a:gd name="T8" fmla="*/ 0 w 4457"/>
                <a:gd name="T9" fmla="*/ 2549 h 3512"/>
                <a:gd name="T10" fmla="*/ 2691 w 4457"/>
                <a:gd name="T11" fmla="*/ 2549 h 3512"/>
                <a:gd name="T12" fmla="*/ 2691 w 4457"/>
                <a:gd name="T13" fmla="*/ 3511 h 3512"/>
                <a:gd name="T14" fmla="*/ 4456 w 4457"/>
                <a:gd name="T15" fmla="*/ 1755 h 3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2">
                  <a:moveTo>
                    <a:pt x="4456" y="1755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49"/>
                  </a:lnTo>
                  <a:lnTo>
                    <a:pt x="2691" y="2549"/>
                  </a:lnTo>
                  <a:lnTo>
                    <a:pt x="2691" y="3511"/>
                  </a:lnTo>
                  <a:lnTo>
                    <a:pt x="4456" y="1755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71A202FA-3DC4-41C4-A892-C36BD1E42218}"/>
              </a:ext>
            </a:extLst>
          </p:cNvPr>
          <p:cNvSpPr txBox="1"/>
          <p:nvPr/>
        </p:nvSpPr>
        <p:spPr>
          <a:xfrm>
            <a:off x="7442102" y="3834774"/>
            <a:ext cx="126348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Metropolis" pitchFamily="2" charset="77"/>
                <a:ea typeface="+mn-ea"/>
                <a:cs typeface="+mn-cs"/>
              </a:rPr>
              <a:t>Tier1-Standalone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etropolis" pitchFamily="2" charset="77"/>
              </a:rPr>
              <a:t>with LB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76EE35-9C07-4D44-B18A-51E13A69A8AE}"/>
              </a:ext>
            </a:extLst>
          </p:cNvPr>
          <p:cNvSpPr txBox="1"/>
          <p:nvPr/>
        </p:nvSpPr>
        <p:spPr>
          <a:xfrm>
            <a:off x="5458251" y="3478687"/>
            <a:ext cx="823091" cy="40011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Metropolis" pitchFamily="2" charset="77"/>
              </a:rPr>
              <a:t>Service Interface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08009E9-4F1C-4EA4-A025-45C07CF696F7}"/>
              </a:ext>
            </a:extLst>
          </p:cNvPr>
          <p:cNvCxnSpPr>
            <a:cxnSpLocks/>
            <a:stCxn id="41" idx="3"/>
          </p:cNvCxnSpPr>
          <p:nvPr/>
        </p:nvCxnSpPr>
        <p:spPr bwMode="gray">
          <a:xfrm flipV="1">
            <a:off x="6281342" y="3666846"/>
            <a:ext cx="712217" cy="11896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miter lim="800000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83C8137-3D31-4802-8A06-5353438211A9}"/>
              </a:ext>
            </a:extLst>
          </p:cNvPr>
          <p:cNvSpPr txBox="1"/>
          <p:nvPr/>
        </p:nvSpPr>
        <p:spPr>
          <a:xfrm>
            <a:off x="7194701" y="3401584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tropolis" pitchFamily="2" charset="77"/>
                <a:ea typeface="+mn-ea"/>
                <a:cs typeface="+mn-cs"/>
              </a:rPr>
              <a:t>IP: 10.114.213.7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>
                <a:solidFill>
                  <a:srgbClr val="FF0000"/>
                </a:solidFill>
                <a:latin typeface="Metropolis" pitchFamily="2" charset="77"/>
              </a:rPr>
              <a:t>VIP</a:t>
            </a:r>
            <a:r>
              <a:rPr lang="en-US" sz="1000" b="1" dirty="0">
                <a:solidFill>
                  <a:srgbClr val="FF0000"/>
                </a:solidFill>
                <a:latin typeface="Metropolis" pitchFamily="2" charset="77"/>
              </a:rPr>
              <a:t>: .7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tropolis" pitchFamily="2" charset="77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26C5C81-C9FD-4836-861B-FA08243AF685}"/>
              </a:ext>
            </a:extLst>
          </p:cNvPr>
          <p:cNvCxnSpPr>
            <a:cxnSpLocks/>
            <a:endCxn id="47" idx="0"/>
          </p:cNvCxnSpPr>
          <p:nvPr/>
        </p:nvCxnSpPr>
        <p:spPr>
          <a:xfrm>
            <a:off x="3426371" y="3149572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DB43635-C685-4304-BCEC-917D82C8F818}"/>
              </a:ext>
            </a:extLst>
          </p:cNvPr>
          <p:cNvGrpSpPr>
            <a:grpSpLocks noChangeAspect="1"/>
          </p:cNvGrpSpPr>
          <p:nvPr/>
        </p:nvGrpSpPr>
        <p:grpSpPr>
          <a:xfrm>
            <a:off x="3201509" y="3591231"/>
            <a:ext cx="449724" cy="449724"/>
            <a:chOff x="6566670" y="3305874"/>
            <a:chExt cx="248078" cy="24807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F43EB66-65AE-41D7-8DCF-4D2F8D36E163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7653A2F4-29BF-42F9-B646-3CA5C4DA5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B9C2F6EF-AD0F-480D-8035-DA49DCDBBF63}"/>
              </a:ext>
            </a:extLst>
          </p:cNvPr>
          <p:cNvSpPr txBox="1"/>
          <p:nvPr/>
        </p:nvSpPr>
        <p:spPr>
          <a:xfrm>
            <a:off x="3269692" y="4080241"/>
            <a:ext cx="343043" cy="1661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Mgr1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0EE8B37-B2C2-4A7E-A303-2A8644FAED31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3985011" y="3149572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FD3CE9A-6A07-43A2-AD94-32AC13026CB7}"/>
              </a:ext>
            </a:extLst>
          </p:cNvPr>
          <p:cNvGrpSpPr>
            <a:grpSpLocks noChangeAspect="1"/>
          </p:cNvGrpSpPr>
          <p:nvPr/>
        </p:nvGrpSpPr>
        <p:grpSpPr>
          <a:xfrm>
            <a:off x="3760149" y="3591231"/>
            <a:ext cx="449724" cy="449724"/>
            <a:chOff x="6566670" y="3305874"/>
            <a:chExt cx="248078" cy="248076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F6D39A1-1585-46E2-A5BD-0405FBEB0B5A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BD94EB9D-19C2-40A0-8EA9-687138BB5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5AC8CCC-FF0D-4F32-B617-C7B16211283B}"/>
              </a:ext>
            </a:extLst>
          </p:cNvPr>
          <p:cNvSpPr txBox="1"/>
          <p:nvPr/>
        </p:nvSpPr>
        <p:spPr>
          <a:xfrm>
            <a:off x="3809898" y="4080241"/>
            <a:ext cx="379912" cy="1661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Mgr2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05590A7-718D-4280-8044-46703C60EF39}"/>
              </a:ext>
            </a:extLst>
          </p:cNvPr>
          <p:cNvCxnSpPr>
            <a:cxnSpLocks/>
            <a:endCxn id="57" idx="0"/>
          </p:cNvCxnSpPr>
          <p:nvPr/>
        </p:nvCxnSpPr>
        <p:spPr>
          <a:xfrm>
            <a:off x="4558620" y="3149572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E61381A-596E-44F0-9B8D-1F0683B84666}"/>
              </a:ext>
            </a:extLst>
          </p:cNvPr>
          <p:cNvGrpSpPr>
            <a:grpSpLocks noChangeAspect="1"/>
          </p:cNvGrpSpPr>
          <p:nvPr/>
        </p:nvGrpSpPr>
        <p:grpSpPr>
          <a:xfrm>
            <a:off x="4333758" y="3591231"/>
            <a:ext cx="449724" cy="449724"/>
            <a:chOff x="6566670" y="3305874"/>
            <a:chExt cx="248078" cy="248076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5E4211F-2EE7-4217-A68D-94AC284479B0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7AE03763-C035-41BA-AA69-EB553AEE8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0BE57815-654C-4E84-9ACC-3BB34F1EB8A5}"/>
              </a:ext>
            </a:extLst>
          </p:cNvPr>
          <p:cNvSpPr txBox="1"/>
          <p:nvPr/>
        </p:nvSpPr>
        <p:spPr>
          <a:xfrm>
            <a:off x="4384308" y="4080241"/>
            <a:ext cx="378310" cy="1661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Mgr3</a:t>
            </a:r>
          </a:p>
        </p:txBody>
      </p:sp>
      <p:sp>
        <p:nvSpPr>
          <p:cNvPr id="60" name="Shape 345">
            <a:extLst>
              <a:ext uri="{FF2B5EF4-FFF2-40B4-BE49-F238E27FC236}">
                <a16:creationId xmlns:a16="http://schemas.microsoft.com/office/drawing/2014/main" id="{EF071AEA-47E6-46DF-8280-66C536B88032}"/>
              </a:ext>
            </a:extLst>
          </p:cNvPr>
          <p:cNvSpPr txBox="1"/>
          <p:nvPr/>
        </p:nvSpPr>
        <p:spPr>
          <a:xfrm>
            <a:off x="2816649" y="4952109"/>
            <a:ext cx="7759641" cy="161027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u="sng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8825C47A-0213-48EF-B279-BBFF0BFD7A5E}"/>
              </a:ext>
            </a:extLst>
          </p:cNvPr>
          <p:cNvCxnSpPr>
            <a:cxnSpLocks/>
            <a:stCxn id="113" idx="1"/>
          </p:cNvCxnSpPr>
          <p:nvPr/>
        </p:nvCxnSpPr>
        <p:spPr>
          <a:xfrm flipH="1" flipV="1">
            <a:off x="2969376" y="5379240"/>
            <a:ext cx="2707443" cy="3164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57041ED4-1820-4608-B4E6-49B961B7C4E3}"/>
              </a:ext>
            </a:extLst>
          </p:cNvPr>
          <p:cNvSpPr txBox="1"/>
          <p:nvPr/>
        </p:nvSpPr>
        <p:spPr>
          <a:xfrm>
            <a:off x="3023451" y="5153123"/>
            <a:ext cx="1957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VLAN-Mgt – 10.114.213.0/27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3CEF6B3-F919-419A-9204-269C747A26C7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3268428" y="5371147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31766BF-57D0-4143-AD04-73003A843E47}"/>
              </a:ext>
            </a:extLst>
          </p:cNvPr>
          <p:cNvGrpSpPr>
            <a:grpSpLocks noChangeAspect="1"/>
          </p:cNvGrpSpPr>
          <p:nvPr/>
        </p:nvGrpSpPr>
        <p:grpSpPr>
          <a:xfrm>
            <a:off x="3043566" y="5812806"/>
            <a:ext cx="449724" cy="449724"/>
            <a:chOff x="6566670" y="3305874"/>
            <a:chExt cx="248078" cy="248076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FB5A9D9D-EC78-430A-B2FA-4575C02D545F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87" name="Graphic 86">
              <a:extLst>
                <a:ext uri="{FF2B5EF4-FFF2-40B4-BE49-F238E27FC236}">
                  <a16:creationId xmlns:a16="http://schemas.microsoft.com/office/drawing/2014/main" id="{18559A1D-0CB8-41DB-A775-4394CA72E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C5472C87-596A-4EBC-B77A-8ED51E876FF9}"/>
              </a:ext>
            </a:extLst>
          </p:cNvPr>
          <p:cNvSpPr txBox="1"/>
          <p:nvPr/>
        </p:nvSpPr>
        <p:spPr>
          <a:xfrm>
            <a:off x="3111749" y="6301816"/>
            <a:ext cx="343043" cy="1661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Mgr1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51881E5-D615-44D2-8829-5489F02C81A4}"/>
              </a:ext>
            </a:extLst>
          </p:cNvPr>
          <p:cNvCxnSpPr>
            <a:cxnSpLocks/>
            <a:endCxn id="91" idx="0"/>
          </p:cNvCxnSpPr>
          <p:nvPr/>
        </p:nvCxnSpPr>
        <p:spPr>
          <a:xfrm>
            <a:off x="3827068" y="5371147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69AE4E1-3DCC-4ACB-8FAE-5ED6A0607CA8}"/>
              </a:ext>
            </a:extLst>
          </p:cNvPr>
          <p:cNvGrpSpPr>
            <a:grpSpLocks noChangeAspect="1"/>
          </p:cNvGrpSpPr>
          <p:nvPr/>
        </p:nvGrpSpPr>
        <p:grpSpPr>
          <a:xfrm>
            <a:off x="3602206" y="5812806"/>
            <a:ext cx="449724" cy="449724"/>
            <a:chOff x="6566670" y="3305874"/>
            <a:chExt cx="248078" cy="248076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D6E83E4-A79C-4F68-8E13-EC0B986B1F97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F37CC197-BFBE-4436-BAB4-E44495063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FA8C16F5-ACD5-4620-A54C-A177FD0DB2A2}"/>
              </a:ext>
            </a:extLst>
          </p:cNvPr>
          <p:cNvSpPr txBox="1"/>
          <p:nvPr/>
        </p:nvSpPr>
        <p:spPr>
          <a:xfrm>
            <a:off x="3651955" y="6301816"/>
            <a:ext cx="379912" cy="1661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Mgr2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89EEDC9-68C8-455D-B3D2-1B643230340E}"/>
              </a:ext>
            </a:extLst>
          </p:cNvPr>
          <p:cNvCxnSpPr>
            <a:cxnSpLocks/>
            <a:endCxn id="96" idx="0"/>
          </p:cNvCxnSpPr>
          <p:nvPr/>
        </p:nvCxnSpPr>
        <p:spPr>
          <a:xfrm>
            <a:off x="4400677" y="5371147"/>
            <a:ext cx="0" cy="441659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A2367A2-60FA-4EA4-9D5C-8E1E334381E4}"/>
              </a:ext>
            </a:extLst>
          </p:cNvPr>
          <p:cNvGrpSpPr>
            <a:grpSpLocks noChangeAspect="1"/>
          </p:cNvGrpSpPr>
          <p:nvPr/>
        </p:nvGrpSpPr>
        <p:grpSpPr>
          <a:xfrm>
            <a:off x="4175815" y="5812806"/>
            <a:ext cx="449724" cy="449724"/>
            <a:chOff x="6566670" y="3305874"/>
            <a:chExt cx="248078" cy="248076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2CAB4A5B-7B67-48D3-AD45-672E47DC5FF6}"/>
                </a:ext>
              </a:extLst>
            </p:cNvPr>
            <p:cNvSpPr/>
            <p:nvPr/>
          </p:nvSpPr>
          <p:spPr>
            <a:xfrm>
              <a:off x="6566670" y="3305874"/>
              <a:ext cx="248078" cy="2480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tropolis"/>
                <a:ea typeface="+mn-ea"/>
                <a:cs typeface="+mn-cs"/>
              </a:endParaRPr>
            </a:p>
          </p:txBody>
        </p:sp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05914CFA-C716-4881-AE36-573FACD15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10472" y="3358466"/>
              <a:ext cx="161803" cy="137733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961B4DB2-4242-4E12-BD7D-C8D0B4B446C4}"/>
              </a:ext>
            </a:extLst>
          </p:cNvPr>
          <p:cNvSpPr txBox="1"/>
          <p:nvPr/>
        </p:nvSpPr>
        <p:spPr>
          <a:xfrm>
            <a:off x="4226365" y="6301816"/>
            <a:ext cx="378310" cy="1661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Mgr3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4EC8561-CEE1-4E1A-A385-5FD6AF18FB3A}"/>
              </a:ext>
            </a:extLst>
          </p:cNvPr>
          <p:cNvSpPr txBox="1"/>
          <p:nvPr/>
        </p:nvSpPr>
        <p:spPr>
          <a:xfrm>
            <a:off x="3060173" y="2897561"/>
            <a:ext cx="1957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VLAN-Mgt – 10.114.213.0/27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BEFED99-AC50-4D59-AC12-4C2AA384029C}"/>
              </a:ext>
            </a:extLst>
          </p:cNvPr>
          <p:cNvSpPr txBox="1"/>
          <p:nvPr/>
        </p:nvSpPr>
        <p:spPr>
          <a:xfrm>
            <a:off x="3374413" y="3352783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.8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31F9348-DE89-4539-B45D-9AFA26FC8062}"/>
              </a:ext>
            </a:extLst>
          </p:cNvPr>
          <p:cNvSpPr txBox="1"/>
          <p:nvPr/>
        </p:nvSpPr>
        <p:spPr>
          <a:xfrm>
            <a:off x="3947777" y="3352783"/>
            <a:ext cx="303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.9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F91F7D4-3449-45A1-AA20-662ECE976910}"/>
              </a:ext>
            </a:extLst>
          </p:cNvPr>
          <p:cNvSpPr txBox="1"/>
          <p:nvPr/>
        </p:nvSpPr>
        <p:spPr>
          <a:xfrm>
            <a:off x="4532481" y="3352783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.10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C9D7FDD-63A6-494E-8D58-DC223558B5D4}"/>
              </a:ext>
            </a:extLst>
          </p:cNvPr>
          <p:cNvSpPr txBox="1"/>
          <p:nvPr/>
        </p:nvSpPr>
        <p:spPr>
          <a:xfrm>
            <a:off x="3201326" y="5611975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.8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F1F2AF6-0879-43BA-8580-944FE50BBDAF}"/>
              </a:ext>
            </a:extLst>
          </p:cNvPr>
          <p:cNvSpPr txBox="1"/>
          <p:nvPr/>
        </p:nvSpPr>
        <p:spPr>
          <a:xfrm>
            <a:off x="3774690" y="5611975"/>
            <a:ext cx="303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.9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A1AF229-6D18-499E-8921-D879203877CA}"/>
              </a:ext>
            </a:extLst>
          </p:cNvPr>
          <p:cNvSpPr txBox="1"/>
          <p:nvPr/>
        </p:nvSpPr>
        <p:spPr>
          <a:xfrm>
            <a:off x="4359394" y="5611975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.10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tropolis" pitchFamily="2" charset="77"/>
            </a:endParaRP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9EA9835-92C2-467B-BE92-3D8221866755}"/>
              </a:ext>
            </a:extLst>
          </p:cNvPr>
          <p:cNvGrpSpPr/>
          <p:nvPr/>
        </p:nvGrpSpPr>
        <p:grpSpPr>
          <a:xfrm>
            <a:off x="5676819" y="5123272"/>
            <a:ext cx="518056" cy="518263"/>
            <a:chOff x="7736620" y="7009631"/>
            <a:chExt cx="4501800" cy="4503600"/>
          </a:xfrm>
          <a:solidFill>
            <a:schemeClr val="tx1"/>
          </a:solidFill>
        </p:grpSpPr>
        <p:sp>
          <p:nvSpPr>
            <p:cNvPr id="113" name="Freeform: Shape 1">
              <a:extLst>
                <a:ext uri="{FF2B5EF4-FFF2-40B4-BE49-F238E27FC236}">
                  <a16:creationId xmlns:a16="http://schemas.microsoft.com/office/drawing/2014/main" id="{02D2B0B3-0564-4CC1-A3F8-8D2B6F42432B}"/>
                </a:ext>
              </a:extLst>
            </p:cNvPr>
            <p:cNvSpPr/>
            <p:nvPr/>
          </p:nvSpPr>
          <p:spPr>
            <a:xfrm>
              <a:off x="773662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6251" y="521"/>
                  </a:moveTo>
                  <a:lnTo>
                    <a:pt x="6399" y="525"/>
                  </a:lnTo>
                  <a:lnTo>
                    <a:pt x="6546" y="530"/>
                  </a:lnTo>
                  <a:lnTo>
                    <a:pt x="6694" y="538"/>
                  </a:lnTo>
                  <a:lnTo>
                    <a:pt x="6838" y="550"/>
                  </a:lnTo>
                  <a:lnTo>
                    <a:pt x="6981" y="566"/>
                  </a:lnTo>
                  <a:lnTo>
                    <a:pt x="7125" y="587"/>
                  </a:lnTo>
                  <a:lnTo>
                    <a:pt x="7265" y="612"/>
                  </a:lnTo>
                  <a:lnTo>
                    <a:pt x="7409" y="640"/>
                  </a:lnTo>
                  <a:lnTo>
                    <a:pt x="7548" y="669"/>
                  </a:lnTo>
                  <a:lnTo>
                    <a:pt x="7684" y="702"/>
                  </a:lnTo>
                  <a:lnTo>
                    <a:pt x="7819" y="739"/>
                  </a:lnTo>
                  <a:lnTo>
                    <a:pt x="7954" y="780"/>
                  </a:lnTo>
                  <a:lnTo>
                    <a:pt x="8090" y="825"/>
                  </a:lnTo>
                  <a:lnTo>
                    <a:pt x="8221" y="870"/>
                  </a:lnTo>
                  <a:lnTo>
                    <a:pt x="8352" y="919"/>
                  </a:lnTo>
                  <a:lnTo>
                    <a:pt x="8484" y="973"/>
                  </a:lnTo>
                  <a:lnTo>
                    <a:pt x="8611" y="1030"/>
                  </a:lnTo>
                  <a:lnTo>
                    <a:pt x="8734" y="1088"/>
                  </a:lnTo>
                  <a:lnTo>
                    <a:pt x="8861" y="1149"/>
                  </a:lnTo>
                  <a:lnTo>
                    <a:pt x="8985" y="1215"/>
                  </a:lnTo>
                  <a:lnTo>
                    <a:pt x="9104" y="1285"/>
                  </a:lnTo>
                  <a:lnTo>
                    <a:pt x="9222" y="1354"/>
                  </a:lnTo>
                  <a:lnTo>
                    <a:pt x="9341" y="1428"/>
                  </a:lnTo>
                  <a:lnTo>
                    <a:pt x="9456" y="1502"/>
                  </a:lnTo>
                  <a:lnTo>
                    <a:pt x="9571" y="1581"/>
                  </a:lnTo>
                  <a:lnTo>
                    <a:pt x="9682" y="1663"/>
                  </a:lnTo>
                  <a:lnTo>
                    <a:pt x="9789" y="1749"/>
                  </a:lnTo>
                  <a:lnTo>
                    <a:pt x="9896" y="1835"/>
                  </a:lnTo>
                  <a:lnTo>
                    <a:pt x="10002" y="1921"/>
                  </a:lnTo>
                  <a:lnTo>
                    <a:pt x="10105" y="2016"/>
                  </a:lnTo>
                  <a:lnTo>
                    <a:pt x="10207" y="2106"/>
                  </a:lnTo>
                  <a:lnTo>
                    <a:pt x="10306" y="2205"/>
                  </a:lnTo>
                  <a:lnTo>
                    <a:pt x="10400" y="2303"/>
                  </a:lnTo>
                  <a:lnTo>
                    <a:pt x="10495" y="2401"/>
                  </a:lnTo>
                  <a:lnTo>
                    <a:pt x="10585" y="2504"/>
                  </a:lnTo>
                  <a:lnTo>
                    <a:pt x="10675" y="2611"/>
                  </a:lnTo>
                  <a:lnTo>
                    <a:pt x="10762" y="2717"/>
                  </a:lnTo>
                  <a:lnTo>
                    <a:pt x="10844" y="2828"/>
                  </a:lnTo>
                  <a:lnTo>
                    <a:pt x="10926" y="2939"/>
                  </a:lnTo>
                  <a:lnTo>
                    <a:pt x="11004" y="3054"/>
                  </a:lnTo>
                  <a:lnTo>
                    <a:pt x="11082" y="3169"/>
                  </a:lnTo>
                  <a:lnTo>
                    <a:pt x="11156" y="3284"/>
                  </a:lnTo>
                  <a:lnTo>
                    <a:pt x="11225" y="3403"/>
                  </a:lnTo>
                  <a:lnTo>
                    <a:pt x="11291" y="3526"/>
                  </a:lnTo>
                  <a:lnTo>
                    <a:pt x="11357" y="3649"/>
                  </a:lnTo>
                  <a:lnTo>
                    <a:pt x="11419" y="3773"/>
                  </a:lnTo>
                  <a:lnTo>
                    <a:pt x="11480" y="3900"/>
                  </a:lnTo>
                  <a:lnTo>
                    <a:pt x="11533" y="4027"/>
                  </a:lnTo>
                  <a:lnTo>
                    <a:pt x="11587" y="4154"/>
                  </a:lnTo>
                  <a:lnTo>
                    <a:pt x="11636" y="4285"/>
                  </a:lnTo>
                  <a:lnTo>
                    <a:pt x="11685" y="4417"/>
                  </a:lnTo>
                  <a:lnTo>
                    <a:pt x="11726" y="4553"/>
                  </a:lnTo>
                  <a:lnTo>
                    <a:pt x="11767" y="4688"/>
                  </a:lnTo>
                  <a:lnTo>
                    <a:pt x="11804" y="4823"/>
                  </a:lnTo>
                  <a:lnTo>
                    <a:pt x="11837" y="4963"/>
                  </a:lnTo>
                  <a:lnTo>
                    <a:pt x="11870" y="5103"/>
                  </a:lnTo>
                  <a:lnTo>
                    <a:pt x="11895" y="5242"/>
                  </a:lnTo>
                  <a:lnTo>
                    <a:pt x="11919" y="5386"/>
                  </a:lnTo>
                  <a:lnTo>
                    <a:pt x="11940" y="5525"/>
                  </a:lnTo>
                  <a:lnTo>
                    <a:pt x="11956" y="5669"/>
                  </a:lnTo>
                  <a:lnTo>
                    <a:pt x="11968" y="5817"/>
                  </a:lnTo>
                  <a:lnTo>
                    <a:pt x="11976" y="5961"/>
                  </a:lnTo>
                  <a:lnTo>
                    <a:pt x="11985" y="6108"/>
                  </a:lnTo>
                  <a:lnTo>
                    <a:pt x="11985" y="6256"/>
                  </a:lnTo>
                  <a:lnTo>
                    <a:pt x="11985" y="6403"/>
                  </a:lnTo>
                  <a:lnTo>
                    <a:pt x="11976" y="6550"/>
                  </a:lnTo>
                  <a:lnTo>
                    <a:pt x="11968" y="6694"/>
                  </a:lnTo>
                  <a:lnTo>
                    <a:pt x="11956" y="6842"/>
                  </a:lnTo>
                  <a:lnTo>
                    <a:pt x="11940" y="6986"/>
                  </a:lnTo>
                  <a:lnTo>
                    <a:pt x="11919" y="7125"/>
                  </a:lnTo>
                  <a:lnTo>
                    <a:pt x="11895" y="7269"/>
                  </a:lnTo>
                  <a:lnTo>
                    <a:pt x="11870" y="7408"/>
                  </a:lnTo>
                  <a:lnTo>
                    <a:pt x="11837" y="7548"/>
                  </a:lnTo>
                  <a:lnTo>
                    <a:pt x="11804" y="7688"/>
                  </a:lnTo>
                  <a:lnTo>
                    <a:pt x="11767" y="7823"/>
                  </a:lnTo>
                  <a:lnTo>
                    <a:pt x="11726" y="7958"/>
                  </a:lnTo>
                  <a:lnTo>
                    <a:pt x="11685" y="8094"/>
                  </a:lnTo>
                  <a:lnTo>
                    <a:pt x="11636" y="8226"/>
                  </a:lnTo>
                  <a:lnTo>
                    <a:pt x="11587" y="8357"/>
                  </a:lnTo>
                  <a:lnTo>
                    <a:pt x="11533" y="8484"/>
                  </a:lnTo>
                  <a:lnTo>
                    <a:pt x="11480" y="8611"/>
                  </a:lnTo>
                  <a:lnTo>
                    <a:pt x="11419" y="8738"/>
                  </a:lnTo>
                  <a:lnTo>
                    <a:pt x="11357" y="8862"/>
                  </a:lnTo>
                  <a:lnTo>
                    <a:pt x="11291" y="8985"/>
                  </a:lnTo>
                  <a:lnTo>
                    <a:pt x="11225" y="9108"/>
                  </a:lnTo>
                  <a:lnTo>
                    <a:pt x="11156" y="9227"/>
                  </a:lnTo>
                  <a:lnTo>
                    <a:pt x="11082" y="9342"/>
                  </a:lnTo>
                  <a:lnTo>
                    <a:pt x="11004" y="9457"/>
                  </a:lnTo>
                  <a:lnTo>
                    <a:pt x="10926" y="9572"/>
                  </a:lnTo>
                  <a:lnTo>
                    <a:pt x="10844" y="9683"/>
                  </a:lnTo>
                  <a:lnTo>
                    <a:pt x="10762" y="9794"/>
                  </a:lnTo>
                  <a:lnTo>
                    <a:pt x="10675" y="9900"/>
                  </a:lnTo>
                  <a:lnTo>
                    <a:pt x="10585" y="10007"/>
                  </a:lnTo>
                  <a:lnTo>
                    <a:pt x="10495" y="10110"/>
                  </a:lnTo>
                  <a:lnTo>
                    <a:pt x="10400" y="10208"/>
                  </a:lnTo>
                  <a:lnTo>
                    <a:pt x="10306" y="10306"/>
                  </a:lnTo>
                  <a:lnTo>
                    <a:pt x="10207" y="10405"/>
                  </a:lnTo>
                  <a:lnTo>
                    <a:pt x="10105" y="10495"/>
                  </a:lnTo>
                  <a:lnTo>
                    <a:pt x="10002" y="10590"/>
                  </a:lnTo>
                  <a:lnTo>
                    <a:pt x="9896" y="10676"/>
                  </a:lnTo>
                  <a:lnTo>
                    <a:pt x="9789" y="10762"/>
                  </a:lnTo>
                  <a:lnTo>
                    <a:pt x="9682" y="10848"/>
                  </a:lnTo>
                  <a:lnTo>
                    <a:pt x="9571" y="10930"/>
                  </a:lnTo>
                  <a:lnTo>
                    <a:pt x="9456" y="11009"/>
                  </a:lnTo>
                  <a:lnTo>
                    <a:pt x="9341" y="11083"/>
                  </a:lnTo>
                  <a:lnTo>
                    <a:pt x="9222" y="11157"/>
                  </a:lnTo>
                  <a:lnTo>
                    <a:pt x="9104" y="11226"/>
                  </a:lnTo>
                  <a:lnTo>
                    <a:pt x="8985" y="11296"/>
                  </a:lnTo>
                  <a:lnTo>
                    <a:pt x="8861" y="11362"/>
                  </a:lnTo>
                  <a:lnTo>
                    <a:pt x="8734" y="11423"/>
                  </a:lnTo>
                  <a:lnTo>
                    <a:pt x="8611" y="11481"/>
                  </a:lnTo>
                  <a:lnTo>
                    <a:pt x="8484" y="11538"/>
                  </a:lnTo>
                  <a:lnTo>
                    <a:pt x="8352" y="11592"/>
                  </a:lnTo>
                  <a:lnTo>
                    <a:pt x="8221" y="11641"/>
                  </a:lnTo>
                  <a:lnTo>
                    <a:pt x="8090" y="11686"/>
                  </a:lnTo>
                  <a:lnTo>
                    <a:pt x="7954" y="11731"/>
                  </a:lnTo>
                  <a:lnTo>
                    <a:pt x="7819" y="11772"/>
                  </a:lnTo>
                  <a:lnTo>
                    <a:pt x="7684" y="11809"/>
                  </a:lnTo>
                  <a:lnTo>
                    <a:pt x="7548" y="11842"/>
                  </a:lnTo>
                  <a:lnTo>
                    <a:pt x="7409" y="11871"/>
                  </a:lnTo>
                  <a:lnTo>
                    <a:pt x="7265" y="11899"/>
                  </a:lnTo>
                  <a:lnTo>
                    <a:pt x="7125" y="11924"/>
                  </a:lnTo>
                  <a:lnTo>
                    <a:pt x="6981" y="11945"/>
                  </a:lnTo>
                  <a:lnTo>
                    <a:pt x="6838" y="11961"/>
                  </a:lnTo>
                  <a:lnTo>
                    <a:pt x="6694" y="11973"/>
                  </a:lnTo>
                  <a:lnTo>
                    <a:pt x="6546" y="11981"/>
                  </a:lnTo>
                  <a:lnTo>
                    <a:pt x="6399" y="11986"/>
                  </a:lnTo>
                  <a:lnTo>
                    <a:pt x="6251" y="11990"/>
                  </a:lnTo>
                  <a:lnTo>
                    <a:pt x="6103" y="11986"/>
                  </a:lnTo>
                  <a:lnTo>
                    <a:pt x="5960" y="11981"/>
                  </a:lnTo>
                  <a:lnTo>
                    <a:pt x="5812" y="11973"/>
                  </a:lnTo>
                  <a:lnTo>
                    <a:pt x="5668" y="11961"/>
                  </a:lnTo>
                  <a:lnTo>
                    <a:pt x="5524" y="11945"/>
                  </a:lnTo>
                  <a:lnTo>
                    <a:pt x="5381" y="11924"/>
                  </a:lnTo>
                  <a:lnTo>
                    <a:pt x="5241" y="11899"/>
                  </a:lnTo>
                  <a:lnTo>
                    <a:pt x="5098" y="11871"/>
                  </a:lnTo>
                  <a:lnTo>
                    <a:pt x="4958" y="11842"/>
                  </a:lnTo>
                  <a:lnTo>
                    <a:pt x="4823" y="11809"/>
                  </a:lnTo>
                  <a:lnTo>
                    <a:pt x="4687" y="11772"/>
                  </a:lnTo>
                  <a:lnTo>
                    <a:pt x="4552" y="11731"/>
                  </a:lnTo>
                  <a:lnTo>
                    <a:pt x="4416" y="11686"/>
                  </a:lnTo>
                  <a:lnTo>
                    <a:pt x="4285" y="11641"/>
                  </a:lnTo>
                  <a:lnTo>
                    <a:pt x="4154" y="11592"/>
                  </a:lnTo>
                  <a:lnTo>
                    <a:pt x="4022" y="11538"/>
                  </a:lnTo>
                  <a:lnTo>
                    <a:pt x="3895" y="11481"/>
                  </a:lnTo>
                  <a:lnTo>
                    <a:pt x="3768" y="11423"/>
                  </a:lnTo>
                  <a:lnTo>
                    <a:pt x="3645" y="11362"/>
                  </a:lnTo>
                  <a:lnTo>
                    <a:pt x="3521" y="11296"/>
                  </a:lnTo>
                  <a:lnTo>
                    <a:pt x="3403" y="11226"/>
                  </a:lnTo>
                  <a:lnTo>
                    <a:pt x="3284" y="11157"/>
                  </a:lnTo>
                  <a:lnTo>
                    <a:pt x="3164" y="11083"/>
                  </a:lnTo>
                  <a:lnTo>
                    <a:pt x="3050" y="11009"/>
                  </a:lnTo>
                  <a:lnTo>
                    <a:pt x="2935" y="10930"/>
                  </a:lnTo>
                  <a:lnTo>
                    <a:pt x="2824" y="10848"/>
                  </a:lnTo>
                  <a:lnTo>
                    <a:pt x="2717" y="10762"/>
                  </a:lnTo>
                  <a:lnTo>
                    <a:pt x="2610" y="10676"/>
                  </a:lnTo>
                  <a:lnTo>
                    <a:pt x="2504" y="10590"/>
                  </a:lnTo>
                  <a:lnTo>
                    <a:pt x="2401" y="10495"/>
                  </a:lnTo>
                  <a:lnTo>
                    <a:pt x="2299" y="10405"/>
                  </a:lnTo>
                  <a:lnTo>
                    <a:pt x="2200" y="10306"/>
                  </a:lnTo>
                  <a:lnTo>
                    <a:pt x="2105" y="10208"/>
                  </a:lnTo>
                  <a:lnTo>
                    <a:pt x="2011" y="10110"/>
                  </a:lnTo>
                  <a:lnTo>
                    <a:pt x="1921" y="10007"/>
                  </a:lnTo>
                  <a:lnTo>
                    <a:pt x="1830" y="9900"/>
                  </a:lnTo>
                  <a:lnTo>
                    <a:pt x="1744" y="9794"/>
                  </a:lnTo>
                  <a:lnTo>
                    <a:pt x="1662" y="9683"/>
                  </a:lnTo>
                  <a:lnTo>
                    <a:pt x="1580" y="9572"/>
                  </a:lnTo>
                  <a:lnTo>
                    <a:pt x="1502" y="9457"/>
                  </a:lnTo>
                  <a:lnTo>
                    <a:pt x="1424" y="9342"/>
                  </a:lnTo>
                  <a:lnTo>
                    <a:pt x="1350" y="9227"/>
                  </a:lnTo>
                  <a:lnTo>
                    <a:pt x="1280" y="9108"/>
                  </a:lnTo>
                  <a:lnTo>
                    <a:pt x="1215" y="8985"/>
                  </a:lnTo>
                  <a:lnTo>
                    <a:pt x="1149" y="8862"/>
                  </a:lnTo>
                  <a:lnTo>
                    <a:pt x="1088" y="8738"/>
                  </a:lnTo>
                  <a:lnTo>
                    <a:pt x="1026" y="8611"/>
                  </a:lnTo>
                  <a:lnTo>
                    <a:pt x="973" y="8484"/>
                  </a:lnTo>
                  <a:lnTo>
                    <a:pt x="919" y="8357"/>
                  </a:lnTo>
                  <a:lnTo>
                    <a:pt x="870" y="8226"/>
                  </a:lnTo>
                  <a:lnTo>
                    <a:pt x="821" y="8094"/>
                  </a:lnTo>
                  <a:lnTo>
                    <a:pt x="780" y="7958"/>
                  </a:lnTo>
                  <a:lnTo>
                    <a:pt x="739" y="7823"/>
                  </a:lnTo>
                  <a:lnTo>
                    <a:pt x="702" y="7688"/>
                  </a:lnTo>
                  <a:lnTo>
                    <a:pt x="669" y="7548"/>
                  </a:lnTo>
                  <a:lnTo>
                    <a:pt x="636" y="7408"/>
                  </a:lnTo>
                  <a:lnTo>
                    <a:pt x="612" y="7269"/>
                  </a:lnTo>
                  <a:lnTo>
                    <a:pt x="587" y="7125"/>
                  </a:lnTo>
                  <a:lnTo>
                    <a:pt x="567" y="6986"/>
                  </a:lnTo>
                  <a:lnTo>
                    <a:pt x="550" y="6842"/>
                  </a:lnTo>
                  <a:lnTo>
                    <a:pt x="538" y="6694"/>
                  </a:lnTo>
                  <a:lnTo>
                    <a:pt x="529" y="6550"/>
                  </a:lnTo>
                  <a:lnTo>
                    <a:pt x="521" y="6403"/>
                  </a:lnTo>
                  <a:lnTo>
                    <a:pt x="521" y="6256"/>
                  </a:lnTo>
                  <a:lnTo>
                    <a:pt x="521" y="6108"/>
                  </a:lnTo>
                  <a:lnTo>
                    <a:pt x="529" y="5961"/>
                  </a:lnTo>
                  <a:lnTo>
                    <a:pt x="538" y="5817"/>
                  </a:lnTo>
                  <a:lnTo>
                    <a:pt x="550" y="5669"/>
                  </a:lnTo>
                  <a:lnTo>
                    <a:pt x="567" y="5525"/>
                  </a:lnTo>
                  <a:lnTo>
                    <a:pt x="587" y="5386"/>
                  </a:lnTo>
                  <a:lnTo>
                    <a:pt x="612" y="5242"/>
                  </a:lnTo>
                  <a:lnTo>
                    <a:pt x="636" y="5103"/>
                  </a:lnTo>
                  <a:lnTo>
                    <a:pt x="669" y="4963"/>
                  </a:lnTo>
                  <a:lnTo>
                    <a:pt x="702" y="4823"/>
                  </a:lnTo>
                  <a:lnTo>
                    <a:pt x="739" y="4688"/>
                  </a:lnTo>
                  <a:lnTo>
                    <a:pt x="780" y="4553"/>
                  </a:lnTo>
                  <a:lnTo>
                    <a:pt x="821" y="4417"/>
                  </a:lnTo>
                  <a:lnTo>
                    <a:pt x="870" y="4285"/>
                  </a:lnTo>
                  <a:lnTo>
                    <a:pt x="919" y="4154"/>
                  </a:lnTo>
                  <a:lnTo>
                    <a:pt x="973" y="4027"/>
                  </a:lnTo>
                  <a:lnTo>
                    <a:pt x="1026" y="3900"/>
                  </a:lnTo>
                  <a:lnTo>
                    <a:pt x="1088" y="3773"/>
                  </a:lnTo>
                  <a:lnTo>
                    <a:pt x="1149" y="3649"/>
                  </a:lnTo>
                  <a:lnTo>
                    <a:pt x="1215" y="3526"/>
                  </a:lnTo>
                  <a:lnTo>
                    <a:pt x="1280" y="3403"/>
                  </a:lnTo>
                  <a:lnTo>
                    <a:pt x="1350" y="3284"/>
                  </a:lnTo>
                  <a:lnTo>
                    <a:pt x="1424" y="3169"/>
                  </a:lnTo>
                  <a:lnTo>
                    <a:pt x="1502" y="3054"/>
                  </a:lnTo>
                  <a:lnTo>
                    <a:pt x="1580" y="2939"/>
                  </a:lnTo>
                  <a:lnTo>
                    <a:pt x="1662" y="2828"/>
                  </a:lnTo>
                  <a:lnTo>
                    <a:pt x="1744" y="2717"/>
                  </a:lnTo>
                  <a:lnTo>
                    <a:pt x="1830" y="2611"/>
                  </a:lnTo>
                  <a:lnTo>
                    <a:pt x="1921" y="2504"/>
                  </a:lnTo>
                  <a:lnTo>
                    <a:pt x="2011" y="2401"/>
                  </a:lnTo>
                  <a:lnTo>
                    <a:pt x="2105" y="2303"/>
                  </a:lnTo>
                  <a:lnTo>
                    <a:pt x="2200" y="2205"/>
                  </a:lnTo>
                  <a:lnTo>
                    <a:pt x="2299" y="2106"/>
                  </a:lnTo>
                  <a:lnTo>
                    <a:pt x="2401" y="2016"/>
                  </a:lnTo>
                  <a:lnTo>
                    <a:pt x="2504" y="1921"/>
                  </a:lnTo>
                  <a:lnTo>
                    <a:pt x="2610" y="1835"/>
                  </a:lnTo>
                  <a:lnTo>
                    <a:pt x="2717" y="1749"/>
                  </a:lnTo>
                  <a:lnTo>
                    <a:pt x="2824" y="1663"/>
                  </a:lnTo>
                  <a:lnTo>
                    <a:pt x="2935" y="1581"/>
                  </a:lnTo>
                  <a:lnTo>
                    <a:pt x="3050" y="1502"/>
                  </a:lnTo>
                  <a:lnTo>
                    <a:pt x="3164" y="1428"/>
                  </a:lnTo>
                  <a:lnTo>
                    <a:pt x="3284" y="1354"/>
                  </a:lnTo>
                  <a:lnTo>
                    <a:pt x="3403" y="1285"/>
                  </a:lnTo>
                  <a:lnTo>
                    <a:pt x="3521" y="1215"/>
                  </a:lnTo>
                  <a:lnTo>
                    <a:pt x="3645" y="1149"/>
                  </a:lnTo>
                  <a:lnTo>
                    <a:pt x="3768" y="1088"/>
                  </a:lnTo>
                  <a:lnTo>
                    <a:pt x="3895" y="1030"/>
                  </a:lnTo>
                  <a:lnTo>
                    <a:pt x="4022" y="973"/>
                  </a:lnTo>
                  <a:lnTo>
                    <a:pt x="4154" y="919"/>
                  </a:lnTo>
                  <a:lnTo>
                    <a:pt x="4285" y="870"/>
                  </a:lnTo>
                  <a:lnTo>
                    <a:pt x="4416" y="825"/>
                  </a:lnTo>
                  <a:lnTo>
                    <a:pt x="4552" y="780"/>
                  </a:lnTo>
                  <a:lnTo>
                    <a:pt x="4687" y="739"/>
                  </a:lnTo>
                  <a:lnTo>
                    <a:pt x="4823" y="702"/>
                  </a:lnTo>
                  <a:lnTo>
                    <a:pt x="4958" y="669"/>
                  </a:lnTo>
                  <a:lnTo>
                    <a:pt x="5098" y="640"/>
                  </a:lnTo>
                  <a:lnTo>
                    <a:pt x="5241" y="612"/>
                  </a:lnTo>
                  <a:lnTo>
                    <a:pt x="5381" y="587"/>
                  </a:lnTo>
                  <a:lnTo>
                    <a:pt x="5524" y="566"/>
                  </a:lnTo>
                  <a:lnTo>
                    <a:pt x="5668" y="550"/>
                  </a:lnTo>
                  <a:lnTo>
                    <a:pt x="5812" y="538"/>
                  </a:lnTo>
                  <a:lnTo>
                    <a:pt x="5960" y="530"/>
                  </a:lnTo>
                  <a:lnTo>
                    <a:pt x="6103" y="525"/>
                  </a:lnTo>
                  <a:close/>
                  <a:moveTo>
                    <a:pt x="6251" y="0"/>
                  </a:moveTo>
                  <a:lnTo>
                    <a:pt x="6091" y="4"/>
                  </a:lnTo>
                  <a:lnTo>
                    <a:pt x="5931" y="8"/>
                  </a:lnTo>
                  <a:lnTo>
                    <a:pt x="5771" y="20"/>
                  </a:lnTo>
                  <a:lnTo>
                    <a:pt x="5615" y="33"/>
                  </a:lnTo>
                  <a:lnTo>
                    <a:pt x="5455" y="54"/>
                  </a:lnTo>
                  <a:lnTo>
                    <a:pt x="5299" y="74"/>
                  </a:lnTo>
                  <a:lnTo>
                    <a:pt x="5147" y="99"/>
                  </a:lnTo>
                  <a:lnTo>
                    <a:pt x="4991" y="127"/>
                  </a:lnTo>
                  <a:lnTo>
                    <a:pt x="4839" y="160"/>
                  </a:lnTo>
                  <a:lnTo>
                    <a:pt x="4691" y="197"/>
                  </a:lnTo>
                  <a:lnTo>
                    <a:pt x="4539" y="238"/>
                  </a:lnTo>
                  <a:lnTo>
                    <a:pt x="4391" y="283"/>
                  </a:lnTo>
                  <a:lnTo>
                    <a:pt x="4248" y="329"/>
                  </a:lnTo>
                  <a:lnTo>
                    <a:pt x="4104" y="382"/>
                  </a:lnTo>
                  <a:lnTo>
                    <a:pt x="3961" y="435"/>
                  </a:lnTo>
                  <a:lnTo>
                    <a:pt x="3817" y="493"/>
                  </a:lnTo>
                  <a:lnTo>
                    <a:pt x="3678" y="554"/>
                  </a:lnTo>
                  <a:lnTo>
                    <a:pt x="3542" y="620"/>
                  </a:lnTo>
                  <a:lnTo>
                    <a:pt x="3406" y="685"/>
                  </a:lnTo>
                  <a:lnTo>
                    <a:pt x="3271" y="755"/>
                  </a:lnTo>
                  <a:lnTo>
                    <a:pt x="3140" y="829"/>
                  </a:lnTo>
                  <a:lnTo>
                    <a:pt x="3009" y="907"/>
                  </a:lnTo>
                  <a:lnTo>
                    <a:pt x="2881" y="985"/>
                  </a:lnTo>
                  <a:lnTo>
                    <a:pt x="2758" y="1067"/>
                  </a:lnTo>
                  <a:lnTo>
                    <a:pt x="2631" y="1153"/>
                  </a:lnTo>
                  <a:lnTo>
                    <a:pt x="2512" y="1244"/>
                  </a:lnTo>
                  <a:lnTo>
                    <a:pt x="2393" y="1334"/>
                  </a:lnTo>
                  <a:lnTo>
                    <a:pt x="2274" y="1428"/>
                  </a:lnTo>
                  <a:lnTo>
                    <a:pt x="2159" y="1527"/>
                  </a:lnTo>
                  <a:lnTo>
                    <a:pt x="2048" y="1626"/>
                  </a:lnTo>
                  <a:lnTo>
                    <a:pt x="1937" y="1728"/>
                  </a:lnTo>
                  <a:lnTo>
                    <a:pt x="1830" y="1835"/>
                  </a:lnTo>
                  <a:lnTo>
                    <a:pt x="1724" y="1942"/>
                  </a:lnTo>
                  <a:lnTo>
                    <a:pt x="1625" y="2048"/>
                  </a:lnTo>
                  <a:lnTo>
                    <a:pt x="1523" y="2163"/>
                  </a:lnTo>
                  <a:lnTo>
                    <a:pt x="1428" y="2278"/>
                  </a:lnTo>
                  <a:lnTo>
                    <a:pt x="1334" y="2393"/>
                  </a:lnTo>
                  <a:lnTo>
                    <a:pt x="1239" y="2512"/>
                  </a:lnTo>
                  <a:lnTo>
                    <a:pt x="1153" y="2635"/>
                  </a:lnTo>
                  <a:lnTo>
                    <a:pt x="1067" y="2759"/>
                  </a:lnTo>
                  <a:lnTo>
                    <a:pt x="985" y="2886"/>
                  </a:lnTo>
                  <a:lnTo>
                    <a:pt x="903" y="3013"/>
                  </a:lnTo>
                  <a:lnTo>
                    <a:pt x="829" y="3145"/>
                  </a:lnTo>
                  <a:lnTo>
                    <a:pt x="755" y="3276"/>
                  </a:lnTo>
                  <a:lnTo>
                    <a:pt x="681" y="3407"/>
                  </a:lnTo>
                  <a:lnTo>
                    <a:pt x="615" y="3543"/>
                  </a:lnTo>
                  <a:lnTo>
                    <a:pt x="550" y="3682"/>
                  </a:lnTo>
                  <a:lnTo>
                    <a:pt x="488" y="3822"/>
                  </a:lnTo>
                  <a:lnTo>
                    <a:pt x="431" y="3961"/>
                  </a:lnTo>
                  <a:lnTo>
                    <a:pt x="378" y="4105"/>
                  </a:lnTo>
                  <a:lnTo>
                    <a:pt x="328" y="4249"/>
                  </a:lnTo>
                  <a:lnTo>
                    <a:pt x="279" y="4397"/>
                  </a:lnTo>
                  <a:lnTo>
                    <a:pt x="238" y="4544"/>
                  </a:lnTo>
                  <a:lnTo>
                    <a:pt x="197" y="4692"/>
                  </a:lnTo>
                  <a:lnTo>
                    <a:pt x="160" y="4844"/>
                  </a:lnTo>
                  <a:lnTo>
                    <a:pt x="127" y="4996"/>
                  </a:lnTo>
                  <a:lnTo>
                    <a:pt x="99" y="5148"/>
                  </a:lnTo>
                  <a:lnTo>
                    <a:pt x="70" y="5304"/>
                  </a:lnTo>
                  <a:lnTo>
                    <a:pt x="49" y="5459"/>
                  </a:lnTo>
                  <a:lnTo>
                    <a:pt x="33" y="5616"/>
                  </a:lnTo>
                  <a:lnTo>
                    <a:pt x="17" y="5776"/>
                  </a:lnTo>
                  <a:lnTo>
                    <a:pt x="8" y="5936"/>
                  </a:lnTo>
                  <a:lnTo>
                    <a:pt x="0" y="6096"/>
                  </a:lnTo>
                  <a:lnTo>
                    <a:pt x="0" y="6256"/>
                  </a:lnTo>
                  <a:lnTo>
                    <a:pt x="0" y="6415"/>
                  </a:lnTo>
                  <a:lnTo>
                    <a:pt x="8" y="6575"/>
                  </a:lnTo>
                  <a:lnTo>
                    <a:pt x="17" y="6735"/>
                  </a:lnTo>
                  <a:lnTo>
                    <a:pt x="33" y="6895"/>
                  </a:lnTo>
                  <a:lnTo>
                    <a:pt x="49" y="7052"/>
                  </a:lnTo>
                  <a:lnTo>
                    <a:pt x="70" y="7207"/>
                  </a:lnTo>
                  <a:lnTo>
                    <a:pt x="99" y="7363"/>
                  </a:lnTo>
                  <a:lnTo>
                    <a:pt x="127" y="7515"/>
                  </a:lnTo>
                  <a:lnTo>
                    <a:pt x="160" y="7667"/>
                  </a:lnTo>
                  <a:lnTo>
                    <a:pt x="197" y="7819"/>
                  </a:lnTo>
                  <a:lnTo>
                    <a:pt x="238" y="7967"/>
                  </a:lnTo>
                  <a:lnTo>
                    <a:pt x="279" y="8114"/>
                  </a:lnTo>
                  <a:lnTo>
                    <a:pt x="328" y="8262"/>
                  </a:lnTo>
                  <a:lnTo>
                    <a:pt x="378" y="8406"/>
                  </a:lnTo>
                  <a:lnTo>
                    <a:pt x="431" y="8550"/>
                  </a:lnTo>
                  <a:lnTo>
                    <a:pt x="488" y="8689"/>
                  </a:lnTo>
                  <a:lnTo>
                    <a:pt x="550" y="8829"/>
                  </a:lnTo>
                  <a:lnTo>
                    <a:pt x="615" y="8968"/>
                  </a:lnTo>
                  <a:lnTo>
                    <a:pt x="681" y="9104"/>
                  </a:lnTo>
                  <a:lnTo>
                    <a:pt x="755" y="9235"/>
                  </a:lnTo>
                  <a:lnTo>
                    <a:pt x="829" y="9366"/>
                  </a:lnTo>
                  <a:lnTo>
                    <a:pt x="903" y="9498"/>
                  </a:lnTo>
                  <a:lnTo>
                    <a:pt x="985" y="9625"/>
                  </a:lnTo>
                  <a:lnTo>
                    <a:pt x="1067" y="9752"/>
                  </a:lnTo>
                  <a:lnTo>
                    <a:pt x="1153" y="9876"/>
                  </a:lnTo>
                  <a:lnTo>
                    <a:pt x="1239" y="9999"/>
                  </a:lnTo>
                  <a:lnTo>
                    <a:pt x="1334" y="10118"/>
                  </a:lnTo>
                  <a:lnTo>
                    <a:pt x="1428" y="10233"/>
                  </a:lnTo>
                  <a:lnTo>
                    <a:pt x="1523" y="10348"/>
                  </a:lnTo>
                  <a:lnTo>
                    <a:pt x="1625" y="10463"/>
                  </a:lnTo>
                  <a:lnTo>
                    <a:pt x="1724" y="10569"/>
                  </a:lnTo>
                  <a:lnTo>
                    <a:pt x="1830" y="10676"/>
                  </a:lnTo>
                  <a:lnTo>
                    <a:pt x="1937" y="10783"/>
                  </a:lnTo>
                  <a:lnTo>
                    <a:pt x="2048" y="10885"/>
                  </a:lnTo>
                  <a:lnTo>
                    <a:pt x="2159" y="10984"/>
                  </a:lnTo>
                  <a:lnTo>
                    <a:pt x="2274" y="11083"/>
                  </a:lnTo>
                  <a:lnTo>
                    <a:pt x="2393" y="11177"/>
                  </a:lnTo>
                  <a:lnTo>
                    <a:pt x="2512" y="11267"/>
                  </a:lnTo>
                  <a:lnTo>
                    <a:pt x="2631" y="11358"/>
                  </a:lnTo>
                  <a:lnTo>
                    <a:pt x="2758" y="11444"/>
                  </a:lnTo>
                  <a:lnTo>
                    <a:pt x="2881" y="11526"/>
                  </a:lnTo>
                  <a:lnTo>
                    <a:pt x="3009" y="11604"/>
                  </a:lnTo>
                  <a:lnTo>
                    <a:pt x="3140" y="11682"/>
                  </a:lnTo>
                  <a:lnTo>
                    <a:pt x="3271" y="11756"/>
                  </a:lnTo>
                  <a:lnTo>
                    <a:pt x="3406" y="11826"/>
                  </a:lnTo>
                  <a:lnTo>
                    <a:pt x="3542" y="11891"/>
                  </a:lnTo>
                  <a:lnTo>
                    <a:pt x="3678" y="11957"/>
                  </a:lnTo>
                  <a:lnTo>
                    <a:pt x="3817" y="12018"/>
                  </a:lnTo>
                  <a:lnTo>
                    <a:pt x="3961" y="12076"/>
                  </a:lnTo>
                  <a:lnTo>
                    <a:pt x="4104" y="12129"/>
                  </a:lnTo>
                  <a:lnTo>
                    <a:pt x="4248" y="12182"/>
                  </a:lnTo>
                  <a:lnTo>
                    <a:pt x="4391" y="12228"/>
                  </a:lnTo>
                  <a:lnTo>
                    <a:pt x="4539" y="12273"/>
                  </a:lnTo>
                  <a:lnTo>
                    <a:pt x="4691" y="12314"/>
                  </a:lnTo>
                  <a:lnTo>
                    <a:pt x="4839" y="12351"/>
                  </a:lnTo>
                  <a:lnTo>
                    <a:pt x="4991" y="12384"/>
                  </a:lnTo>
                  <a:lnTo>
                    <a:pt x="5147" y="12412"/>
                  </a:lnTo>
                  <a:lnTo>
                    <a:pt x="5299" y="12437"/>
                  </a:lnTo>
                  <a:lnTo>
                    <a:pt x="5455" y="12457"/>
                  </a:lnTo>
                  <a:lnTo>
                    <a:pt x="5615" y="12478"/>
                  </a:lnTo>
                  <a:lnTo>
                    <a:pt x="5771" y="12491"/>
                  </a:lnTo>
                  <a:lnTo>
                    <a:pt x="5931" y="12503"/>
                  </a:lnTo>
                  <a:lnTo>
                    <a:pt x="6091" y="12507"/>
                  </a:lnTo>
                  <a:lnTo>
                    <a:pt x="6251" y="12511"/>
                  </a:lnTo>
                  <a:lnTo>
                    <a:pt x="6415" y="12507"/>
                  </a:lnTo>
                  <a:lnTo>
                    <a:pt x="6575" y="12503"/>
                  </a:lnTo>
                  <a:lnTo>
                    <a:pt x="6735" y="12491"/>
                  </a:lnTo>
                  <a:lnTo>
                    <a:pt x="6891" y="12478"/>
                  </a:lnTo>
                  <a:lnTo>
                    <a:pt x="7051" y="12457"/>
                  </a:lnTo>
                  <a:lnTo>
                    <a:pt x="7207" y="12437"/>
                  </a:lnTo>
                  <a:lnTo>
                    <a:pt x="7359" y="12412"/>
                  </a:lnTo>
                  <a:lnTo>
                    <a:pt x="7515" y="12384"/>
                  </a:lnTo>
                  <a:lnTo>
                    <a:pt x="7667" y="12351"/>
                  </a:lnTo>
                  <a:lnTo>
                    <a:pt x="7815" y="12314"/>
                  </a:lnTo>
                  <a:lnTo>
                    <a:pt x="7966" y="12273"/>
                  </a:lnTo>
                  <a:lnTo>
                    <a:pt x="8114" y="12228"/>
                  </a:lnTo>
                  <a:lnTo>
                    <a:pt x="8258" y="12182"/>
                  </a:lnTo>
                  <a:lnTo>
                    <a:pt x="8402" y="12129"/>
                  </a:lnTo>
                  <a:lnTo>
                    <a:pt x="8545" y="12076"/>
                  </a:lnTo>
                  <a:lnTo>
                    <a:pt x="8689" y="12018"/>
                  </a:lnTo>
                  <a:lnTo>
                    <a:pt x="8829" y="11957"/>
                  </a:lnTo>
                  <a:lnTo>
                    <a:pt x="8964" y="11891"/>
                  </a:lnTo>
                  <a:lnTo>
                    <a:pt x="9099" y="11826"/>
                  </a:lnTo>
                  <a:lnTo>
                    <a:pt x="9235" y="11756"/>
                  </a:lnTo>
                  <a:lnTo>
                    <a:pt x="9366" y="11682"/>
                  </a:lnTo>
                  <a:lnTo>
                    <a:pt x="9497" y="11604"/>
                  </a:lnTo>
                  <a:lnTo>
                    <a:pt x="9625" y="11526"/>
                  </a:lnTo>
                  <a:lnTo>
                    <a:pt x="9748" y="11444"/>
                  </a:lnTo>
                  <a:lnTo>
                    <a:pt x="9875" y="11358"/>
                  </a:lnTo>
                  <a:lnTo>
                    <a:pt x="9994" y="11267"/>
                  </a:lnTo>
                  <a:lnTo>
                    <a:pt x="10113" y="11177"/>
                  </a:lnTo>
                  <a:lnTo>
                    <a:pt x="10232" y="11083"/>
                  </a:lnTo>
                  <a:lnTo>
                    <a:pt x="10347" y="10984"/>
                  </a:lnTo>
                  <a:lnTo>
                    <a:pt x="10458" y="10885"/>
                  </a:lnTo>
                  <a:lnTo>
                    <a:pt x="10569" y="10783"/>
                  </a:lnTo>
                  <a:lnTo>
                    <a:pt x="10675" y="10676"/>
                  </a:lnTo>
                  <a:lnTo>
                    <a:pt x="10778" y="10569"/>
                  </a:lnTo>
                  <a:lnTo>
                    <a:pt x="10881" y="10463"/>
                  </a:lnTo>
                  <a:lnTo>
                    <a:pt x="10984" y="10348"/>
                  </a:lnTo>
                  <a:lnTo>
                    <a:pt x="11077" y="10233"/>
                  </a:lnTo>
                  <a:lnTo>
                    <a:pt x="11172" y="10118"/>
                  </a:lnTo>
                  <a:lnTo>
                    <a:pt x="11262" y="9999"/>
                  </a:lnTo>
                  <a:lnTo>
                    <a:pt x="11352" y="9876"/>
                  </a:lnTo>
                  <a:lnTo>
                    <a:pt x="11439" y="9752"/>
                  </a:lnTo>
                  <a:lnTo>
                    <a:pt x="11521" y="9625"/>
                  </a:lnTo>
                  <a:lnTo>
                    <a:pt x="11603" y="9498"/>
                  </a:lnTo>
                  <a:lnTo>
                    <a:pt x="11677" y="9366"/>
                  </a:lnTo>
                  <a:lnTo>
                    <a:pt x="11751" y="9235"/>
                  </a:lnTo>
                  <a:lnTo>
                    <a:pt x="11825" y="9104"/>
                  </a:lnTo>
                  <a:lnTo>
                    <a:pt x="11890" y="8968"/>
                  </a:lnTo>
                  <a:lnTo>
                    <a:pt x="11956" y="8829"/>
                  </a:lnTo>
                  <a:lnTo>
                    <a:pt x="12014" y="8689"/>
                  </a:lnTo>
                  <a:lnTo>
                    <a:pt x="12075" y="8550"/>
                  </a:lnTo>
                  <a:lnTo>
                    <a:pt x="12128" y="8406"/>
                  </a:lnTo>
                  <a:lnTo>
                    <a:pt x="12177" y="8262"/>
                  </a:lnTo>
                  <a:lnTo>
                    <a:pt x="12227" y="8114"/>
                  </a:lnTo>
                  <a:lnTo>
                    <a:pt x="12268" y="7967"/>
                  </a:lnTo>
                  <a:lnTo>
                    <a:pt x="12309" y="7819"/>
                  </a:lnTo>
                  <a:lnTo>
                    <a:pt x="12346" y="7667"/>
                  </a:lnTo>
                  <a:lnTo>
                    <a:pt x="12379" y="7515"/>
                  </a:lnTo>
                  <a:lnTo>
                    <a:pt x="12407" y="7363"/>
                  </a:lnTo>
                  <a:lnTo>
                    <a:pt x="12436" y="7207"/>
                  </a:lnTo>
                  <a:lnTo>
                    <a:pt x="12457" y="7052"/>
                  </a:lnTo>
                  <a:lnTo>
                    <a:pt x="12473" y="6895"/>
                  </a:lnTo>
                  <a:lnTo>
                    <a:pt x="12490" y="6735"/>
                  </a:lnTo>
                  <a:lnTo>
                    <a:pt x="12498" y="6575"/>
                  </a:lnTo>
                  <a:lnTo>
                    <a:pt x="12506" y="6415"/>
                  </a:lnTo>
                  <a:lnTo>
                    <a:pt x="12506" y="6256"/>
                  </a:lnTo>
                  <a:lnTo>
                    <a:pt x="12506" y="6096"/>
                  </a:lnTo>
                  <a:lnTo>
                    <a:pt x="12498" y="5936"/>
                  </a:lnTo>
                  <a:lnTo>
                    <a:pt x="12490" y="5776"/>
                  </a:lnTo>
                  <a:lnTo>
                    <a:pt x="12473" y="5616"/>
                  </a:lnTo>
                  <a:lnTo>
                    <a:pt x="12457" y="5459"/>
                  </a:lnTo>
                  <a:lnTo>
                    <a:pt x="12436" y="5304"/>
                  </a:lnTo>
                  <a:lnTo>
                    <a:pt x="12407" y="5148"/>
                  </a:lnTo>
                  <a:lnTo>
                    <a:pt x="12379" y="4996"/>
                  </a:lnTo>
                  <a:lnTo>
                    <a:pt x="12346" y="4844"/>
                  </a:lnTo>
                  <a:lnTo>
                    <a:pt x="12309" y="4692"/>
                  </a:lnTo>
                  <a:lnTo>
                    <a:pt x="12268" y="4544"/>
                  </a:lnTo>
                  <a:lnTo>
                    <a:pt x="12227" y="4397"/>
                  </a:lnTo>
                  <a:lnTo>
                    <a:pt x="12177" y="4249"/>
                  </a:lnTo>
                  <a:lnTo>
                    <a:pt x="12128" y="4105"/>
                  </a:lnTo>
                  <a:lnTo>
                    <a:pt x="12075" y="3961"/>
                  </a:lnTo>
                  <a:lnTo>
                    <a:pt x="12014" y="3822"/>
                  </a:lnTo>
                  <a:lnTo>
                    <a:pt x="11956" y="3682"/>
                  </a:lnTo>
                  <a:lnTo>
                    <a:pt x="11890" y="3543"/>
                  </a:lnTo>
                  <a:lnTo>
                    <a:pt x="11825" y="3407"/>
                  </a:lnTo>
                  <a:lnTo>
                    <a:pt x="11751" y="3276"/>
                  </a:lnTo>
                  <a:lnTo>
                    <a:pt x="11677" y="3145"/>
                  </a:lnTo>
                  <a:lnTo>
                    <a:pt x="11603" y="3013"/>
                  </a:lnTo>
                  <a:lnTo>
                    <a:pt x="11521" y="2886"/>
                  </a:lnTo>
                  <a:lnTo>
                    <a:pt x="11439" y="2759"/>
                  </a:lnTo>
                  <a:lnTo>
                    <a:pt x="11352" y="2635"/>
                  </a:lnTo>
                  <a:lnTo>
                    <a:pt x="11262" y="2512"/>
                  </a:lnTo>
                  <a:lnTo>
                    <a:pt x="11172" y="2393"/>
                  </a:lnTo>
                  <a:lnTo>
                    <a:pt x="11077" y="2278"/>
                  </a:lnTo>
                  <a:lnTo>
                    <a:pt x="10984" y="2163"/>
                  </a:lnTo>
                  <a:lnTo>
                    <a:pt x="10881" y="2048"/>
                  </a:lnTo>
                  <a:lnTo>
                    <a:pt x="10778" y="1942"/>
                  </a:lnTo>
                  <a:lnTo>
                    <a:pt x="10675" y="1835"/>
                  </a:lnTo>
                  <a:lnTo>
                    <a:pt x="10569" y="1728"/>
                  </a:lnTo>
                  <a:lnTo>
                    <a:pt x="10458" y="1626"/>
                  </a:lnTo>
                  <a:lnTo>
                    <a:pt x="10347" y="1527"/>
                  </a:lnTo>
                  <a:lnTo>
                    <a:pt x="10232" y="1428"/>
                  </a:lnTo>
                  <a:lnTo>
                    <a:pt x="10113" y="1334"/>
                  </a:lnTo>
                  <a:lnTo>
                    <a:pt x="9994" y="1244"/>
                  </a:lnTo>
                  <a:lnTo>
                    <a:pt x="9875" y="1153"/>
                  </a:lnTo>
                  <a:lnTo>
                    <a:pt x="9748" y="1067"/>
                  </a:lnTo>
                  <a:lnTo>
                    <a:pt x="9625" y="985"/>
                  </a:lnTo>
                  <a:lnTo>
                    <a:pt x="9497" y="907"/>
                  </a:lnTo>
                  <a:lnTo>
                    <a:pt x="9366" y="829"/>
                  </a:lnTo>
                  <a:lnTo>
                    <a:pt x="9235" y="755"/>
                  </a:lnTo>
                  <a:lnTo>
                    <a:pt x="9099" y="685"/>
                  </a:lnTo>
                  <a:lnTo>
                    <a:pt x="8964" y="620"/>
                  </a:lnTo>
                  <a:lnTo>
                    <a:pt x="8829" y="554"/>
                  </a:lnTo>
                  <a:lnTo>
                    <a:pt x="8689" y="493"/>
                  </a:lnTo>
                  <a:lnTo>
                    <a:pt x="8545" y="435"/>
                  </a:lnTo>
                  <a:lnTo>
                    <a:pt x="8402" y="382"/>
                  </a:lnTo>
                  <a:lnTo>
                    <a:pt x="8258" y="329"/>
                  </a:lnTo>
                  <a:lnTo>
                    <a:pt x="8114" y="283"/>
                  </a:lnTo>
                  <a:lnTo>
                    <a:pt x="7966" y="238"/>
                  </a:lnTo>
                  <a:lnTo>
                    <a:pt x="7815" y="197"/>
                  </a:lnTo>
                  <a:lnTo>
                    <a:pt x="7667" y="160"/>
                  </a:lnTo>
                  <a:lnTo>
                    <a:pt x="7515" y="127"/>
                  </a:lnTo>
                  <a:lnTo>
                    <a:pt x="7359" y="99"/>
                  </a:lnTo>
                  <a:lnTo>
                    <a:pt x="7207" y="74"/>
                  </a:lnTo>
                  <a:lnTo>
                    <a:pt x="7051" y="54"/>
                  </a:lnTo>
                  <a:lnTo>
                    <a:pt x="6891" y="33"/>
                  </a:lnTo>
                  <a:lnTo>
                    <a:pt x="6735" y="20"/>
                  </a:lnTo>
                  <a:lnTo>
                    <a:pt x="6575" y="8"/>
                  </a:lnTo>
                  <a:lnTo>
                    <a:pt x="6415" y="4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89977" tIns="44988" rIns="89977" bIns="44988" anchor="ctr" anchorCtr="1" compatLnSpc="0"/>
            <a:lstStyle/>
            <a:p>
              <a:pPr hangingPunct="0"/>
              <a:endParaRPr lang="en-US" sz="1799"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14" name="Freeform: Shape 2">
              <a:extLst>
                <a:ext uri="{FF2B5EF4-FFF2-40B4-BE49-F238E27FC236}">
                  <a16:creationId xmlns:a16="http://schemas.microsoft.com/office/drawing/2014/main" id="{4E3A6F3D-5C6A-4865-8613-51A327426866}"/>
                </a:ext>
              </a:extLst>
            </p:cNvPr>
            <p:cNvSpPr/>
            <p:nvPr/>
          </p:nvSpPr>
          <p:spPr>
            <a:xfrm>
              <a:off x="9530500" y="753127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0"/>
                  </a:moveTo>
                  <a:lnTo>
                    <a:pt x="0" y="1273"/>
                  </a:lnTo>
                  <a:lnTo>
                    <a:pt x="693" y="1273"/>
                  </a:lnTo>
                  <a:lnTo>
                    <a:pt x="693" y="3719"/>
                  </a:lnTo>
                  <a:lnTo>
                    <a:pt x="1847" y="3719"/>
                  </a:lnTo>
                  <a:lnTo>
                    <a:pt x="1847" y="1273"/>
                  </a:lnTo>
                  <a:lnTo>
                    <a:pt x="2540" y="1273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89977" tIns="44988" rIns="89977" bIns="44988" anchor="ctr" anchorCtr="1" compatLnSpc="0"/>
            <a:lstStyle/>
            <a:p>
              <a:pPr hangingPunct="0"/>
              <a:endParaRPr lang="en-US" sz="1799"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15" name="Freeform: Shape 3">
              <a:extLst>
                <a:ext uri="{FF2B5EF4-FFF2-40B4-BE49-F238E27FC236}">
                  <a16:creationId xmlns:a16="http://schemas.microsoft.com/office/drawing/2014/main" id="{0D82CCBB-EB7F-4897-A236-2ACA19028840}"/>
                </a:ext>
              </a:extLst>
            </p:cNvPr>
            <p:cNvSpPr/>
            <p:nvPr/>
          </p:nvSpPr>
          <p:spPr>
            <a:xfrm>
              <a:off x="9530500" y="965311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3719"/>
                  </a:moveTo>
                  <a:lnTo>
                    <a:pt x="2540" y="2446"/>
                  </a:lnTo>
                  <a:lnTo>
                    <a:pt x="1847" y="2446"/>
                  </a:lnTo>
                  <a:lnTo>
                    <a:pt x="1847" y="0"/>
                  </a:lnTo>
                  <a:lnTo>
                    <a:pt x="693" y="0"/>
                  </a:lnTo>
                  <a:lnTo>
                    <a:pt x="693" y="2446"/>
                  </a:lnTo>
                  <a:lnTo>
                    <a:pt x="0" y="244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89977" tIns="44988" rIns="89977" bIns="44988" anchor="ctr" anchorCtr="1" compatLnSpc="0"/>
            <a:lstStyle/>
            <a:p>
              <a:pPr hangingPunct="0"/>
              <a:endParaRPr lang="en-US" sz="1799"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16" name="Freeform: Shape 4">
              <a:extLst>
                <a:ext uri="{FF2B5EF4-FFF2-40B4-BE49-F238E27FC236}">
                  <a16:creationId xmlns:a16="http://schemas.microsoft.com/office/drawing/2014/main" id="{9D38CD47-EE3A-4C48-8559-68B72BBE53EF}"/>
                </a:ext>
              </a:extLst>
            </p:cNvPr>
            <p:cNvSpPr/>
            <p:nvPr/>
          </p:nvSpPr>
          <p:spPr>
            <a:xfrm>
              <a:off x="10380099" y="8805312"/>
              <a:ext cx="133668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4" h="2536">
                  <a:moveTo>
                    <a:pt x="0" y="1268"/>
                  </a:moveTo>
                  <a:lnTo>
                    <a:pt x="1268" y="2536"/>
                  </a:lnTo>
                  <a:lnTo>
                    <a:pt x="1268" y="1847"/>
                  </a:lnTo>
                  <a:lnTo>
                    <a:pt x="3714" y="1847"/>
                  </a:lnTo>
                  <a:lnTo>
                    <a:pt x="3714" y="689"/>
                  </a:lnTo>
                  <a:lnTo>
                    <a:pt x="1268" y="689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89977" tIns="44988" rIns="89977" bIns="44988" anchor="ctr" anchorCtr="1" compatLnSpc="0"/>
            <a:lstStyle/>
            <a:p>
              <a:pPr hangingPunct="0"/>
              <a:endParaRPr lang="en-US" sz="1799"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17" name="Freeform: Shape 5">
              <a:extLst>
                <a:ext uri="{FF2B5EF4-FFF2-40B4-BE49-F238E27FC236}">
                  <a16:creationId xmlns:a16="http://schemas.microsoft.com/office/drawing/2014/main" id="{B0341BE0-4B15-4ED8-B725-06365F0B3239}"/>
                </a:ext>
              </a:extLst>
            </p:cNvPr>
            <p:cNvSpPr/>
            <p:nvPr/>
          </p:nvSpPr>
          <p:spPr>
            <a:xfrm>
              <a:off x="8256820" y="8805312"/>
              <a:ext cx="133812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8" h="2536">
                  <a:moveTo>
                    <a:pt x="3718" y="1268"/>
                  </a:moveTo>
                  <a:lnTo>
                    <a:pt x="2450" y="0"/>
                  </a:lnTo>
                  <a:lnTo>
                    <a:pt x="2450" y="689"/>
                  </a:lnTo>
                  <a:lnTo>
                    <a:pt x="0" y="689"/>
                  </a:lnTo>
                  <a:lnTo>
                    <a:pt x="0" y="1847"/>
                  </a:lnTo>
                  <a:lnTo>
                    <a:pt x="2450" y="1847"/>
                  </a:lnTo>
                  <a:lnTo>
                    <a:pt x="2450" y="25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89977" tIns="44988" rIns="89977" bIns="44988" anchor="ctr" anchorCtr="1" compatLnSpc="0"/>
            <a:lstStyle/>
            <a:p>
              <a:pPr hangingPunct="0"/>
              <a:endParaRPr lang="en-US" sz="1799"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921CC654-F637-417A-B1DB-C52D3BE9E16C}"/>
              </a:ext>
            </a:extLst>
          </p:cNvPr>
          <p:cNvCxnSpPr>
            <a:cxnSpLocks/>
            <a:endCxn id="113" idx="3"/>
          </p:cNvCxnSpPr>
          <p:nvPr/>
        </p:nvCxnSpPr>
        <p:spPr>
          <a:xfrm flipH="1">
            <a:off x="6194875" y="5382404"/>
            <a:ext cx="3811613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E933B7E0-4B85-4EFB-AA45-55B682973ED7}"/>
              </a:ext>
            </a:extLst>
          </p:cNvPr>
          <p:cNvSpPr txBox="1"/>
          <p:nvPr/>
        </p:nvSpPr>
        <p:spPr>
          <a:xfrm>
            <a:off x="5340973" y="5671653"/>
            <a:ext cx="1189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Physical Router</a:t>
            </a:r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F9915B65-932B-41CC-AE58-E4374C0FB497}"/>
              </a:ext>
            </a:extLst>
          </p:cNvPr>
          <p:cNvCxnSpPr>
            <a:cxnSpLocks/>
          </p:cNvCxnSpPr>
          <p:nvPr/>
        </p:nvCxnSpPr>
        <p:spPr>
          <a:xfrm>
            <a:off x="8561006" y="5378977"/>
            <a:ext cx="0" cy="579022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1283804E-33C5-43E4-9C6F-9A48DB932069}"/>
              </a:ext>
            </a:extLst>
          </p:cNvPr>
          <p:cNvGrpSpPr>
            <a:grpSpLocks noChangeAspect="1"/>
          </p:cNvGrpSpPr>
          <p:nvPr/>
        </p:nvGrpSpPr>
        <p:grpSpPr>
          <a:xfrm>
            <a:off x="8391350" y="5942256"/>
            <a:ext cx="391302" cy="391458"/>
            <a:chOff x="7736620" y="7009631"/>
            <a:chExt cx="4501800" cy="45036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22" name="Freeform: Shape 1">
              <a:extLst>
                <a:ext uri="{FF2B5EF4-FFF2-40B4-BE49-F238E27FC236}">
                  <a16:creationId xmlns:a16="http://schemas.microsoft.com/office/drawing/2014/main" id="{6C0C7E6E-B694-43DD-BA71-4AC89F7BA552}"/>
                </a:ext>
              </a:extLst>
            </p:cNvPr>
            <p:cNvSpPr/>
            <p:nvPr/>
          </p:nvSpPr>
          <p:spPr>
            <a:xfrm>
              <a:off x="773662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6251" y="521"/>
                  </a:moveTo>
                  <a:lnTo>
                    <a:pt x="6399" y="525"/>
                  </a:lnTo>
                  <a:lnTo>
                    <a:pt x="6546" y="530"/>
                  </a:lnTo>
                  <a:lnTo>
                    <a:pt x="6694" y="538"/>
                  </a:lnTo>
                  <a:lnTo>
                    <a:pt x="6838" y="550"/>
                  </a:lnTo>
                  <a:lnTo>
                    <a:pt x="6981" y="566"/>
                  </a:lnTo>
                  <a:lnTo>
                    <a:pt x="7125" y="587"/>
                  </a:lnTo>
                  <a:lnTo>
                    <a:pt x="7265" y="612"/>
                  </a:lnTo>
                  <a:lnTo>
                    <a:pt x="7409" y="640"/>
                  </a:lnTo>
                  <a:lnTo>
                    <a:pt x="7548" y="669"/>
                  </a:lnTo>
                  <a:lnTo>
                    <a:pt x="7684" y="702"/>
                  </a:lnTo>
                  <a:lnTo>
                    <a:pt x="7819" y="739"/>
                  </a:lnTo>
                  <a:lnTo>
                    <a:pt x="7954" y="780"/>
                  </a:lnTo>
                  <a:lnTo>
                    <a:pt x="8090" y="825"/>
                  </a:lnTo>
                  <a:lnTo>
                    <a:pt x="8221" y="870"/>
                  </a:lnTo>
                  <a:lnTo>
                    <a:pt x="8352" y="919"/>
                  </a:lnTo>
                  <a:lnTo>
                    <a:pt x="8484" y="973"/>
                  </a:lnTo>
                  <a:lnTo>
                    <a:pt x="8611" y="1030"/>
                  </a:lnTo>
                  <a:lnTo>
                    <a:pt x="8734" y="1088"/>
                  </a:lnTo>
                  <a:lnTo>
                    <a:pt x="8861" y="1149"/>
                  </a:lnTo>
                  <a:lnTo>
                    <a:pt x="8985" y="1215"/>
                  </a:lnTo>
                  <a:lnTo>
                    <a:pt x="9104" y="1285"/>
                  </a:lnTo>
                  <a:lnTo>
                    <a:pt x="9222" y="1354"/>
                  </a:lnTo>
                  <a:lnTo>
                    <a:pt x="9341" y="1428"/>
                  </a:lnTo>
                  <a:lnTo>
                    <a:pt x="9456" y="1502"/>
                  </a:lnTo>
                  <a:lnTo>
                    <a:pt x="9571" y="1581"/>
                  </a:lnTo>
                  <a:lnTo>
                    <a:pt x="9682" y="1663"/>
                  </a:lnTo>
                  <a:lnTo>
                    <a:pt x="9789" y="1749"/>
                  </a:lnTo>
                  <a:lnTo>
                    <a:pt x="9896" y="1835"/>
                  </a:lnTo>
                  <a:lnTo>
                    <a:pt x="10002" y="1921"/>
                  </a:lnTo>
                  <a:lnTo>
                    <a:pt x="10105" y="2016"/>
                  </a:lnTo>
                  <a:lnTo>
                    <a:pt x="10207" y="2106"/>
                  </a:lnTo>
                  <a:lnTo>
                    <a:pt x="10306" y="2205"/>
                  </a:lnTo>
                  <a:lnTo>
                    <a:pt x="10400" y="2303"/>
                  </a:lnTo>
                  <a:lnTo>
                    <a:pt x="10495" y="2401"/>
                  </a:lnTo>
                  <a:lnTo>
                    <a:pt x="10585" y="2504"/>
                  </a:lnTo>
                  <a:lnTo>
                    <a:pt x="10675" y="2611"/>
                  </a:lnTo>
                  <a:lnTo>
                    <a:pt x="10762" y="2717"/>
                  </a:lnTo>
                  <a:lnTo>
                    <a:pt x="10844" y="2828"/>
                  </a:lnTo>
                  <a:lnTo>
                    <a:pt x="10926" y="2939"/>
                  </a:lnTo>
                  <a:lnTo>
                    <a:pt x="11004" y="3054"/>
                  </a:lnTo>
                  <a:lnTo>
                    <a:pt x="11082" y="3169"/>
                  </a:lnTo>
                  <a:lnTo>
                    <a:pt x="11156" y="3284"/>
                  </a:lnTo>
                  <a:lnTo>
                    <a:pt x="11225" y="3403"/>
                  </a:lnTo>
                  <a:lnTo>
                    <a:pt x="11291" y="3526"/>
                  </a:lnTo>
                  <a:lnTo>
                    <a:pt x="11357" y="3649"/>
                  </a:lnTo>
                  <a:lnTo>
                    <a:pt x="11419" y="3773"/>
                  </a:lnTo>
                  <a:lnTo>
                    <a:pt x="11480" y="3900"/>
                  </a:lnTo>
                  <a:lnTo>
                    <a:pt x="11533" y="4027"/>
                  </a:lnTo>
                  <a:lnTo>
                    <a:pt x="11587" y="4154"/>
                  </a:lnTo>
                  <a:lnTo>
                    <a:pt x="11636" y="4285"/>
                  </a:lnTo>
                  <a:lnTo>
                    <a:pt x="11685" y="4417"/>
                  </a:lnTo>
                  <a:lnTo>
                    <a:pt x="11726" y="4553"/>
                  </a:lnTo>
                  <a:lnTo>
                    <a:pt x="11767" y="4688"/>
                  </a:lnTo>
                  <a:lnTo>
                    <a:pt x="11804" y="4823"/>
                  </a:lnTo>
                  <a:lnTo>
                    <a:pt x="11837" y="4963"/>
                  </a:lnTo>
                  <a:lnTo>
                    <a:pt x="11870" y="5103"/>
                  </a:lnTo>
                  <a:lnTo>
                    <a:pt x="11895" y="5242"/>
                  </a:lnTo>
                  <a:lnTo>
                    <a:pt x="11919" y="5386"/>
                  </a:lnTo>
                  <a:lnTo>
                    <a:pt x="11940" y="5525"/>
                  </a:lnTo>
                  <a:lnTo>
                    <a:pt x="11956" y="5669"/>
                  </a:lnTo>
                  <a:lnTo>
                    <a:pt x="11968" y="5817"/>
                  </a:lnTo>
                  <a:lnTo>
                    <a:pt x="11976" y="5961"/>
                  </a:lnTo>
                  <a:lnTo>
                    <a:pt x="11985" y="6108"/>
                  </a:lnTo>
                  <a:lnTo>
                    <a:pt x="11985" y="6256"/>
                  </a:lnTo>
                  <a:lnTo>
                    <a:pt x="11985" y="6403"/>
                  </a:lnTo>
                  <a:lnTo>
                    <a:pt x="11976" y="6550"/>
                  </a:lnTo>
                  <a:lnTo>
                    <a:pt x="11968" y="6694"/>
                  </a:lnTo>
                  <a:lnTo>
                    <a:pt x="11956" y="6842"/>
                  </a:lnTo>
                  <a:lnTo>
                    <a:pt x="11940" y="6986"/>
                  </a:lnTo>
                  <a:lnTo>
                    <a:pt x="11919" y="7125"/>
                  </a:lnTo>
                  <a:lnTo>
                    <a:pt x="11895" y="7269"/>
                  </a:lnTo>
                  <a:lnTo>
                    <a:pt x="11870" y="7408"/>
                  </a:lnTo>
                  <a:lnTo>
                    <a:pt x="11837" y="7548"/>
                  </a:lnTo>
                  <a:lnTo>
                    <a:pt x="11804" y="7688"/>
                  </a:lnTo>
                  <a:lnTo>
                    <a:pt x="11767" y="7823"/>
                  </a:lnTo>
                  <a:lnTo>
                    <a:pt x="11726" y="7958"/>
                  </a:lnTo>
                  <a:lnTo>
                    <a:pt x="11685" y="8094"/>
                  </a:lnTo>
                  <a:lnTo>
                    <a:pt x="11636" y="8226"/>
                  </a:lnTo>
                  <a:lnTo>
                    <a:pt x="11587" y="8357"/>
                  </a:lnTo>
                  <a:lnTo>
                    <a:pt x="11533" y="8484"/>
                  </a:lnTo>
                  <a:lnTo>
                    <a:pt x="11480" y="8611"/>
                  </a:lnTo>
                  <a:lnTo>
                    <a:pt x="11419" y="8738"/>
                  </a:lnTo>
                  <a:lnTo>
                    <a:pt x="11357" y="8862"/>
                  </a:lnTo>
                  <a:lnTo>
                    <a:pt x="11291" y="8985"/>
                  </a:lnTo>
                  <a:lnTo>
                    <a:pt x="11225" y="9108"/>
                  </a:lnTo>
                  <a:lnTo>
                    <a:pt x="11156" y="9227"/>
                  </a:lnTo>
                  <a:lnTo>
                    <a:pt x="11082" y="9342"/>
                  </a:lnTo>
                  <a:lnTo>
                    <a:pt x="11004" y="9457"/>
                  </a:lnTo>
                  <a:lnTo>
                    <a:pt x="10926" y="9572"/>
                  </a:lnTo>
                  <a:lnTo>
                    <a:pt x="10844" y="9683"/>
                  </a:lnTo>
                  <a:lnTo>
                    <a:pt x="10762" y="9794"/>
                  </a:lnTo>
                  <a:lnTo>
                    <a:pt x="10675" y="9900"/>
                  </a:lnTo>
                  <a:lnTo>
                    <a:pt x="10585" y="10007"/>
                  </a:lnTo>
                  <a:lnTo>
                    <a:pt x="10495" y="10110"/>
                  </a:lnTo>
                  <a:lnTo>
                    <a:pt x="10400" y="10208"/>
                  </a:lnTo>
                  <a:lnTo>
                    <a:pt x="10306" y="10306"/>
                  </a:lnTo>
                  <a:lnTo>
                    <a:pt x="10207" y="10405"/>
                  </a:lnTo>
                  <a:lnTo>
                    <a:pt x="10105" y="10495"/>
                  </a:lnTo>
                  <a:lnTo>
                    <a:pt x="10002" y="10590"/>
                  </a:lnTo>
                  <a:lnTo>
                    <a:pt x="9896" y="10676"/>
                  </a:lnTo>
                  <a:lnTo>
                    <a:pt x="9789" y="10762"/>
                  </a:lnTo>
                  <a:lnTo>
                    <a:pt x="9682" y="10848"/>
                  </a:lnTo>
                  <a:lnTo>
                    <a:pt x="9571" y="10930"/>
                  </a:lnTo>
                  <a:lnTo>
                    <a:pt x="9456" y="11009"/>
                  </a:lnTo>
                  <a:lnTo>
                    <a:pt x="9341" y="11083"/>
                  </a:lnTo>
                  <a:lnTo>
                    <a:pt x="9222" y="11157"/>
                  </a:lnTo>
                  <a:lnTo>
                    <a:pt x="9104" y="11226"/>
                  </a:lnTo>
                  <a:lnTo>
                    <a:pt x="8985" y="11296"/>
                  </a:lnTo>
                  <a:lnTo>
                    <a:pt x="8861" y="11362"/>
                  </a:lnTo>
                  <a:lnTo>
                    <a:pt x="8734" y="11423"/>
                  </a:lnTo>
                  <a:lnTo>
                    <a:pt x="8611" y="11481"/>
                  </a:lnTo>
                  <a:lnTo>
                    <a:pt x="8484" y="11538"/>
                  </a:lnTo>
                  <a:lnTo>
                    <a:pt x="8352" y="11592"/>
                  </a:lnTo>
                  <a:lnTo>
                    <a:pt x="8221" y="11641"/>
                  </a:lnTo>
                  <a:lnTo>
                    <a:pt x="8090" y="11686"/>
                  </a:lnTo>
                  <a:lnTo>
                    <a:pt x="7954" y="11731"/>
                  </a:lnTo>
                  <a:lnTo>
                    <a:pt x="7819" y="11772"/>
                  </a:lnTo>
                  <a:lnTo>
                    <a:pt x="7684" y="11809"/>
                  </a:lnTo>
                  <a:lnTo>
                    <a:pt x="7548" y="11842"/>
                  </a:lnTo>
                  <a:lnTo>
                    <a:pt x="7409" y="11871"/>
                  </a:lnTo>
                  <a:lnTo>
                    <a:pt x="7265" y="11899"/>
                  </a:lnTo>
                  <a:lnTo>
                    <a:pt x="7125" y="11924"/>
                  </a:lnTo>
                  <a:lnTo>
                    <a:pt x="6981" y="11945"/>
                  </a:lnTo>
                  <a:lnTo>
                    <a:pt x="6838" y="11961"/>
                  </a:lnTo>
                  <a:lnTo>
                    <a:pt x="6694" y="11973"/>
                  </a:lnTo>
                  <a:lnTo>
                    <a:pt x="6546" y="11981"/>
                  </a:lnTo>
                  <a:lnTo>
                    <a:pt x="6399" y="11986"/>
                  </a:lnTo>
                  <a:lnTo>
                    <a:pt x="6251" y="11990"/>
                  </a:lnTo>
                  <a:lnTo>
                    <a:pt x="6103" y="11986"/>
                  </a:lnTo>
                  <a:lnTo>
                    <a:pt x="5960" y="11981"/>
                  </a:lnTo>
                  <a:lnTo>
                    <a:pt x="5812" y="11973"/>
                  </a:lnTo>
                  <a:lnTo>
                    <a:pt x="5668" y="11961"/>
                  </a:lnTo>
                  <a:lnTo>
                    <a:pt x="5524" y="11945"/>
                  </a:lnTo>
                  <a:lnTo>
                    <a:pt x="5381" y="11924"/>
                  </a:lnTo>
                  <a:lnTo>
                    <a:pt x="5241" y="11899"/>
                  </a:lnTo>
                  <a:lnTo>
                    <a:pt x="5098" y="11871"/>
                  </a:lnTo>
                  <a:lnTo>
                    <a:pt x="4958" y="11842"/>
                  </a:lnTo>
                  <a:lnTo>
                    <a:pt x="4823" y="11809"/>
                  </a:lnTo>
                  <a:lnTo>
                    <a:pt x="4687" y="11772"/>
                  </a:lnTo>
                  <a:lnTo>
                    <a:pt x="4552" y="11731"/>
                  </a:lnTo>
                  <a:lnTo>
                    <a:pt x="4416" y="11686"/>
                  </a:lnTo>
                  <a:lnTo>
                    <a:pt x="4285" y="11641"/>
                  </a:lnTo>
                  <a:lnTo>
                    <a:pt x="4154" y="11592"/>
                  </a:lnTo>
                  <a:lnTo>
                    <a:pt x="4022" y="11538"/>
                  </a:lnTo>
                  <a:lnTo>
                    <a:pt x="3895" y="11481"/>
                  </a:lnTo>
                  <a:lnTo>
                    <a:pt x="3768" y="11423"/>
                  </a:lnTo>
                  <a:lnTo>
                    <a:pt x="3645" y="11362"/>
                  </a:lnTo>
                  <a:lnTo>
                    <a:pt x="3521" y="11296"/>
                  </a:lnTo>
                  <a:lnTo>
                    <a:pt x="3403" y="11226"/>
                  </a:lnTo>
                  <a:lnTo>
                    <a:pt x="3284" y="11157"/>
                  </a:lnTo>
                  <a:lnTo>
                    <a:pt x="3164" y="11083"/>
                  </a:lnTo>
                  <a:lnTo>
                    <a:pt x="3050" y="11009"/>
                  </a:lnTo>
                  <a:lnTo>
                    <a:pt x="2935" y="10930"/>
                  </a:lnTo>
                  <a:lnTo>
                    <a:pt x="2824" y="10848"/>
                  </a:lnTo>
                  <a:lnTo>
                    <a:pt x="2717" y="10762"/>
                  </a:lnTo>
                  <a:lnTo>
                    <a:pt x="2610" y="10676"/>
                  </a:lnTo>
                  <a:lnTo>
                    <a:pt x="2504" y="10590"/>
                  </a:lnTo>
                  <a:lnTo>
                    <a:pt x="2401" y="10495"/>
                  </a:lnTo>
                  <a:lnTo>
                    <a:pt x="2299" y="10405"/>
                  </a:lnTo>
                  <a:lnTo>
                    <a:pt x="2200" y="10306"/>
                  </a:lnTo>
                  <a:lnTo>
                    <a:pt x="2105" y="10208"/>
                  </a:lnTo>
                  <a:lnTo>
                    <a:pt x="2011" y="10110"/>
                  </a:lnTo>
                  <a:lnTo>
                    <a:pt x="1921" y="10007"/>
                  </a:lnTo>
                  <a:lnTo>
                    <a:pt x="1830" y="9900"/>
                  </a:lnTo>
                  <a:lnTo>
                    <a:pt x="1744" y="9794"/>
                  </a:lnTo>
                  <a:lnTo>
                    <a:pt x="1662" y="9683"/>
                  </a:lnTo>
                  <a:lnTo>
                    <a:pt x="1580" y="9572"/>
                  </a:lnTo>
                  <a:lnTo>
                    <a:pt x="1502" y="9457"/>
                  </a:lnTo>
                  <a:lnTo>
                    <a:pt x="1424" y="9342"/>
                  </a:lnTo>
                  <a:lnTo>
                    <a:pt x="1350" y="9227"/>
                  </a:lnTo>
                  <a:lnTo>
                    <a:pt x="1280" y="9108"/>
                  </a:lnTo>
                  <a:lnTo>
                    <a:pt x="1215" y="8985"/>
                  </a:lnTo>
                  <a:lnTo>
                    <a:pt x="1149" y="8862"/>
                  </a:lnTo>
                  <a:lnTo>
                    <a:pt x="1088" y="8738"/>
                  </a:lnTo>
                  <a:lnTo>
                    <a:pt x="1026" y="8611"/>
                  </a:lnTo>
                  <a:lnTo>
                    <a:pt x="973" y="8484"/>
                  </a:lnTo>
                  <a:lnTo>
                    <a:pt x="919" y="8357"/>
                  </a:lnTo>
                  <a:lnTo>
                    <a:pt x="870" y="8226"/>
                  </a:lnTo>
                  <a:lnTo>
                    <a:pt x="821" y="8094"/>
                  </a:lnTo>
                  <a:lnTo>
                    <a:pt x="780" y="7958"/>
                  </a:lnTo>
                  <a:lnTo>
                    <a:pt x="739" y="7823"/>
                  </a:lnTo>
                  <a:lnTo>
                    <a:pt x="702" y="7688"/>
                  </a:lnTo>
                  <a:lnTo>
                    <a:pt x="669" y="7548"/>
                  </a:lnTo>
                  <a:lnTo>
                    <a:pt x="636" y="7408"/>
                  </a:lnTo>
                  <a:lnTo>
                    <a:pt x="612" y="7269"/>
                  </a:lnTo>
                  <a:lnTo>
                    <a:pt x="587" y="7125"/>
                  </a:lnTo>
                  <a:lnTo>
                    <a:pt x="567" y="6986"/>
                  </a:lnTo>
                  <a:lnTo>
                    <a:pt x="550" y="6842"/>
                  </a:lnTo>
                  <a:lnTo>
                    <a:pt x="538" y="6694"/>
                  </a:lnTo>
                  <a:lnTo>
                    <a:pt x="529" y="6550"/>
                  </a:lnTo>
                  <a:lnTo>
                    <a:pt x="521" y="6403"/>
                  </a:lnTo>
                  <a:lnTo>
                    <a:pt x="521" y="6256"/>
                  </a:lnTo>
                  <a:lnTo>
                    <a:pt x="521" y="6108"/>
                  </a:lnTo>
                  <a:lnTo>
                    <a:pt x="529" y="5961"/>
                  </a:lnTo>
                  <a:lnTo>
                    <a:pt x="538" y="5817"/>
                  </a:lnTo>
                  <a:lnTo>
                    <a:pt x="550" y="5669"/>
                  </a:lnTo>
                  <a:lnTo>
                    <a:pt x="567" y="5525"/>
                  </a:lnTo>
                  <a:lnTo>
                    <a:pt x="587" y="5386"/>
                  </a:lnTo>
                  <a:lnTo>
                    <a:pt x="612" y="5242"/>
                  </a:lnTo>
                  <a:lnTo>
                    <a:pt x="636" y="5103"/>
                  </a:lnTo>
                  <a:lnTo>
                    <a:pt x="669" y="4963"/>
                  </a:lnTo>
                  <a:lnTo>
                    <a:pt x="702" y="4823"/>
                  </a:lnTo>
                  <a:lnTo>
                    <a:pt x="739" y="4688"/>
                  </a:lnTo>
                  <a:lnTo>
                    <a:pt x="780" y="4553"/>
                  </a:lnTo>
                  <a:lnTo>
                    <a:pt x="821" y="4417"/>
                  </a:lnTo>
                  <a:lnTo>
                    <a:pt x="870" y="4285"/>
                  </a:lnTo>
                  <a:lnTo>
                    <a:pt x="919" y="4154"/>
                  </a:lnTo>
                  <a:lnTo>
                    <a:pt x="973" y="4027"/>
                  </a:lnTo>
                  <a:lnTo>
                    <a:pt x="1026" y="3900"/>
                  </a:lnTo>
                  <a:lnTo>
                    <a:pt x="1088" y="3773"/>
                  </a:lnTo>
                  <a:lnTo>
                    <a:pt x="1149" y="3649"/>
                  </a:lnTo>
                  <a:lnTo>
                    <a:pt x="1215" y="3526"/>
                  </a:lnTo>
                  <a:lnTo>
                    <a:pt x="1280" y="3403"/>
                  </a:lnTo>
                  <a:lnTo>
                    <a:pt x="1350" y="3284"/>
                  </a:lnTo>
                  <a:lnTo>
                    <a:pt x="1424" y="3169"/>
                  </a:lnTo>
                  <a:lnTo>
                    <a:pt x="1502" y="3054"/>
                  </a:lnTo>
                  <a:lnTo>
                    <a:pt x="1580" y="2939"/>
                  </a:lnTo>
                  <a:lnTo>
                    <a:pt x="1662" y="2828"/>
                  </a:lnTo>
                  <a:lnTo>
                    <a:pt x="1744" y="2717"/>
                  </a:lnTo>
                  <a:lnTo>
                    <a:pt x="1830" y="2611"/>
                  </a:lnTo>
                  <a:lnTo>
                    <a:pt x="1921" y="2504"/>
                  </a:lnTo>
                  <a:lnTo>
                    <a:pt x="2011" y="2401"/>
                  </a:lnTo>
                  <a:lnTo>
                    <a:pt x="2105" y="2303"/>
                  </a:lnTo>
                  <a:lnTo>
                    <a:pt x="2200" y="2205"/>
                  </a:lnTo>
                  <a:lnTo>
                    <a:pt x="2299" y="2106"/>
                  </a:lnTo>
                  <a:lnTo>
                    <a:pt x="2401" y="2016"/>
                  </a:lnTo>
                  <a:lnTo>
                    <a:pt x="2504" y="1921"/>
                  </a:lnTo>
                  <a:lnTo>
                    <a:pt x="2610" y="1835"/>
                  </a:lnTo>
                  <a:lnTo>
                    <a:pt x="2717" y="1749"/>
                  </a:lnTo>
                  <a:lnTo>
                    <a:pt x="2824" y="1663"/>
                  </a:lnTo>
                  <a:lnTo>
                    <a:pt x="2935" y="1581"/>
                  </a:lnTo>
                  <a:lnTo>
                    <a:pt x="3050" y="1502"/>
                  </a:lnTo>
                  <a:lnTo>
                    <a:pt x="3164" y="1428"/>
                  </a:lnTo>
                  <a:lnTo>
                    <a:pt x="3284" y="1354"/>
                  </a:lnTo>
                  <a:lnTo>
                    <a:pt x="3403" y="1285"/>
                  </a:lnTo>
                  <a:lnTo>
                    <a:pt x="3521" y="1215"/>
                  </a:lnTo>
                  <a:lnTo>
                    <a:pt x="3645" y="1149"/>
                  </a:lnTo>
                  <a:lnTo>
                    <a:pt x="3768" y="1088"/>
                  </a:lnTo>
                  <a:lnTo>
                    <a:pt x="3895" y="1030"/>
                  </a:lnTo>
                  <a:lnTo>
                    <a:pt x="4022" y="973"/>
                  </a:lnTo>
                  <a:lnTo>
                    <a:pt x="4154" y="919"/>
                  </a:lnTo>
                  <a:lnTo>
                    <a:pt x="4285" y="870"/>
                  </a:lnTo>
                  <a:lnTo>
                    <a:pt x="4416" y="825"/>
                  </a:lnTo>
                  <a:lnTo>
                    <a:pt x="4552" y="780"/>
                  </a:lnTo>
                  <a:lnTo>
                    <a:pt x="4687" y="739"/>
                  </a:lnTo>
                  <a:lnTo>
                    <a:pt x="4823" y="702"/>
                  </a:lnTo>
                  <a:lnTo>
                    <a:pt x="4958" y="669"/>
                  </a:lnTo>
                  <a:lnTo>
                    <a:pt x="5098" y="640"/>
                  </a:lnTo>
                  <a:lnTo>
                    <a:pt x="5241" y="612"/>
                  </a:lnTo>
                  <a:lnTo>
                    <a:pt x="5381" y="587"/>
                  </a:lnTo>
                  <a:lnTo>
                    <a:pt x="5524" y="566"/>
                  </a:lnTo>
                  <a:lnTo>
                    <a:pt x="5668" y="550"/>
                  </a:lnTo>
                  <a:lnTo>
                    <a:pt x="5812" y="538"/>
                  </a:lnTo>
                  <a:lnTo>
                    <a:pt x="5960" y="530"/>
                  </a:lnTo>
                  <a:lnTo>
                    <a:pt x="6103" y="525"/>
                  </a:lnTo>
                  <a:close/>
                  <a:moveTo>
                    <a:pt x="6251" y="0"/>
                  </a:moveTo>
                  <a:lnTo>
                    <a:pt x="6091" y="4"/>
                  </a:lnTo>
                  <a:lnTo>
                    <a:pt x="5931" y="8"/>
                  </a:lnTo>
                  <a:lnTo>
                    <a:pt x="5771" y="20"/>
                  </a:lnTo>
                  <a:lnTo>
                    <a:pt x="5615" y="33"/>
                  </a:lnTo>
                  <a:lnTo>
                    <a:pt x="5455" y="54"/>
                  </a:lnTo>
                  <a:lnTo>
                    <a:pt x="5299" y="74"/>
                  </a:lnTo>
                  <a:lnTo>
                    <a:pt x="5147" y="99"/>
                  </a:lnTo>
                  <a:lnTo>
                    <a:pt x="4991" y="127"/>
                  </a:lnTo>
                  <a:lnTo>
                    <a:pt x="4839" y="160"/>
                  </a:lnTo>
                  <a:lnTo>
                    <a:pt x="4691" y="197"/>
                  </a:lnTo>
                  <a:lnTo>
                    <a:pt x="4539" y="238"/>
                  </a:lnTo>
                  <a:lnTo>
                    <a:pt x="4391" y="283"/>
                  </a:lnTo>
                  <a:lnTo>
                    <a:pt x="4248" y="329"/>
                  </a:lnTo>
                  <a:lnTo>
                    <a:pt x="4104" y="382"/>
                  </a:lnTo>
                  <a:lnTo>
                    <a:pt x="3961" y="435"/>
                  </a:lnTo>
                  <a:lnTo>
                    <a:pt x="3817" y="493"/>
                  </a:lnTo>
                  <a:lnTo>
                    <a:pt x="3678" y="554"/>
                  </a:lnTo>
                  <a:lnTo>
                    <a:pt x="3542" y="620"/>
                  </a:lnTo>
                  <a:lnTo>
                    <a:pt x="3406" y="685"/>
                  </a:lnTo>
                  <a:lnTo>
                    <a:pt x="3271" y="755"/>
                  </a:lnTo>
                  <a:lnTo>
                    <a:pt x="3140" y="829"/>
                  </a:lnTo>
                  <a:lnTo>
                    <a:pt x="3009" y="907"/>
                  </a:lnTo>
                  <a:lnTo>
                    <a:pt x="2881" y="985"/>
                  </a:lnTo>
                  <a:lnTo>
                    <a:pt x="2758" y="1067"/>
                  </a:lnTo>
                  <a:lnTo>
                    <a:pt x="2631" y="1153"/>
                  </a:lnTo>
                  <a:lnTo>
                    <a:pt x="2512" y="1244"/>
                  </a:lnTo>
                  <a:lnTo>
                    <a:pt x="2393" y="1334"/>
                  </a:lnTo>
                  <a:lnTo>
                    <a:pt x="2274" y="1428"/>
                  </a:lnTo>
                  <a:lnTo>
                    <a:pt x="2159" y="1527"/>
                  </a:lnTo>
                  <a:lnTo>
                    <a:pt x="2048" y="1626"/>
                  </a:lnTo>
                  <a:lnTo>
                    <a:pt x="1937" y="1728"/>
                  </a:lnTo>
                  <a:lnTo>
                    <a:pt x="1830" y="1835"/>
                  </a:lnTo>
                  <a:lnTo>
                    <a:pt x="1724" y="1942"/>
                  </a:lnTo>
                  <a:lnTo>
                    <a:pt x="1625" y="2048"/>
                  </a:lnTo>
                  <a:lnTo>
                    <a:pt x="1523" y="2163"/>
                  </a:lnTo>
                  <a:lnTo>
                    <a:pt x="1428" y="2278"/>
                  </a:lnTo>
                  <a:lnTo>
                    <a:pt x="1334" y="2393"/>
                  </a:lnTo>
                  <a:lnTo>
                    <a:pt x="1239" y="2512"/>
                  </a:lnTo>
                  <a:lnTo>
                    <a:pt x="1153" y="2635"/>
                  </a:lnTo>
                  <a:lnTo>
                    <a:pt x="1067" y="2759"/>
                  </a:lnTo>
                  <a:lnTo>
                    <a:pt x="985" y="2886"/>
                  </a:lnTo>
                  <a:lnTo>
                    <a:pt x="903" y="3013"/>
                  </a:lnTo>
                  <a:lnTo>
                    <a:pt x="829" y="3145"/>
                  </a:lnTo>
                  <a:lnTo>
                    <a:pt x="755" y="3276"/>
                  </a:lnTo>
                  <a:lnTo>
                    <a:pt x="681" y="3407"/>
                  </a:lnTo>
                  <a:lnTo>
                    <a:pt x="615" y="3543"/>
                  </a:lnTo>
                  <a:lnTo>
                    <a:pt x="550" y="3682"/>
                  </a:lnTo>
                  <a:lnTo>
                    <a:pt x="488" y="3822"/>
                  </a:lnTo>
                  <a:lnTo>
                    <a:pt x="431" y="3961"/>
                  </a:lnTo>
                  <a:lnTo>
                    <a:pt x="378" y="4105"/>
                  </a:lnTo>
                  <a:lnTo>
                    <a:pt x="328" y="4249"/>
                  </a:lnTo>
                  <a:lnTo>
                    <a:pt x="279" y="4397"/>
                  </a:lnTo>
                  <a:lnTo>
                    <a:pt x="238" y="4544"/>
                  </a:lnTo>
                  <a:lnTo>
                    <a:pt x="197" y="4692"/>
                  </a:lnTo>
                  <a:lnTo>
                    <a:pt x="160" y="4844"/>
                  </a:lnTo>
                  <a:lnTo>
                    <a:pt x="127" y="4996"/>
                  </a:lnTo>
                  <a:lnTo>
                    <a:pt x="99" y="5148"/>
                  </a:lnTo>
                  <a:lnTo>
                    <a:pt x="70" y="5304"/>
                  </a:lnTo>
                  <a:lnTo>
                    <a:pt x="49" y="5459"/>
                  </a:lnTo>
                  <a:lnTo>
                    <a:pt x="33" y="5616"/>
                  </a:lnTo>
                  <a:lnTo>
                    <a:pt x="17" y="5776"/>
                  </a:lnTo>
                  <a:lnTo>
                    <a:pt x="8" y="5936"/>
                  </a:lnTo>
                  <a:lnTo>
                    <a:pt x="0" y="6096"/>
                  </a:lnTo>
                  <a:lnTo>
                    <a:pt x="0" y="6256"/>
                  </a:lnTo>
                  <a:lnTo>
                    <a:pt x="0" y="6415"/>
                  </a:lnTo>
                  <a:lnTo>
                    <a:pt x="8" y="6575"/>
                  </a:lnTo>
                  <a:lnTo>
                    <a:pt x="17" y="6735"/>
                  </a:lnTo>
                  <a:lnTo>
                    <a:pt x="33" y="6895"/>
                  </a:lnTo>
                  <a:lnTo>
                    <a:pt x="49" y="7052"/>
                  </a:lnTo>
                  <a:lnTo>
                    <a:pt x="70" y="7207"/>
                  </a:lnTo>
                  <a:lnTo>
                    <a:pt x="99" y="7363"/>
                  </a:lnTo>
                  <a:lnTo>
                    <a:pt x="127" y="7515"/>
                  </a:lnTo>
                  <a:lnTo>
                    <a:pt x="160" y="7667"/>
                  </a:lnTo>
                  <a:lnTo>
                    <a:pt x="197" y="7819"/>
                  </a:lnTo>
                  <a:lnTo>
                    <a:pt x="238" y="7967"/>
                  </a:lnTo>
                  <a:lnTo>
                    <a:pt x="279" y="8114"/>
                  </a:lnTo>
                  <a:lnTo>
                    <a:pt x="328" y="8262"/>
                  </a:lnTo>
                  <a:lnTo>
                    <a:pt x="378" y="8406"/>
                  </a:lnTo>
                  <a:lnTo>
                    <a:pt x="431" y="8550"/>
                  </a:lnTo>
                  <a:lnTo>
                    <a:pt x="488" y="8689"/>
                  </a:lnTo>
                  <a:lnTo>
                    <a:pt x="550" y="8829"/>
                  </a:lnTo>
                  <a:lnTo>
                    <a:pt x="615" y="8968"/>
                  </a:lnTo>
                  <a:lnTo>
                    <a:pt x="681" y="9104"/>
                  </a:lnTo>
                  <a:lnTo>
                    <a:pt x="755" y="9235"/>
                  </a:lnTo>
                  <a:lnTo>
                    <a:pt x="829" y="9366"/>
                  </a:lnTo>
                  <a:lnTo>
                    <a:pt x="903" y="9498"/>
                  </a:lnTo>
                  <a:lnTo>
                    <a:pt x="985" y="9625"/>
                  </a:lnTo>
                  <a:lnTo>
                    <a:pt x="1067" y="9752"/>
                  </a:lnTo>
                  <a:lnTo>
                    <a:pt x="1153" y="9876"/>
                  </a:lnTo>
                  <a:lnTo>
                    <a:pt x="1239" y="9999"/>
                  </a:lnTo>
                  <a:lnTo>
                    <a:pt x="1334" y="10118"/>
                  </a:lnTo>
                  <a:lnTo>
                    <a:pt x="1428" y="10233"/>
                  </a:lnTo>
                  <a:lnTo>
                    <a:pt x="1523" y="10348"/>
                  </a:lnTo>
                  <a:lnTo>
                    <a:pt x="1625" y="10463"/>
                  </a:lnTo>
                  <a:lnTo>
                    <a:pt x="1724" y="10569"/>
                  </a:lnTo>
                  <a:lnTo>
                    <a:pt x="1830" y="10676"/>
                  </a:lnTo>
                  <a:lnTo>
                    <a:pt x="1937" y="10783"/>
                  </a:lnTo>
                  <a:lnTo>
                    <a:pt x="2048" y="10885"/>
                  </a:lnTo>
                  <a:lnTo>
                    <a:pt x="2159" y="10984"/>
                  </a:lnTo>
                  <a:lnTo>
                    <a:pt x="2274" y="11083"/>
                  </a:lnTo>
                  <a:lnTo>
                    <a:pt x="2393" y="11177"/>
                  </a:lnTo>
                  <a:lnTo>
                    <a:pt x="2512" y="11267"/>
                  </a:lnTo>
                  <a:lnTo>
                    <a:pt x="2631" y="11358"/>
                  </a:lnTo>
                  <a:lnTo>
                    <a:pt x="2758" y="11444"/>
                  </a:lnTo>
                  <a:lnTo>
                    <a:pt x="2881" y="11526"/>
                  </a:lnTo>
                  <a:lnTo>
                    <a:pt x="3009" y="11604"/>
                  </a:lnTo>
                  <a:lnTo>
                    <a:pt x="3140" y="11682"/>
                  </a:lnTo>
                  <a:lnTo>
                    <a:pt x="3271" y="11756"/>
                  </a:lnTo>
                  <a:lnTo>
                    <a:pt x="3406" y="11826"/>
                  </a:lnTo>
                  <a:lnTo>
                    <a:pt x="3542" y="11891"/>
                  </a:lnTo>
                  <a:lnTo>
                    <a:pt x="3678" y="11957"/>
                  </a:lnTo>
                  <a:lnTo>
                    <a:pt x="3817" y="12018"/>
                  </a:lnTo>
                  <a:lnTo>
                    <a:pt x="3961" y="12076"/>
                  </a:lnTo>
                  <a:lnTo>
                    <a:pt x="4104" y="12129"/>
                  </a:lnTo>
                  <a:lnTo>
                    <a:pt x="4248" y="12182"/>
                  </a:lnTo>
                  <a:lnTo>
                    <a:pt x="4391" y="12228"/>
                  </a:lnTo>
                  <a:lnTo>
                    <a:pt x="4539" y="12273"/>
                  </a:lnTo>
                  <a:lnTo>
                    <a:pt x="4691" y="12314"/>
                  </a:lnTo>
                  <a:lnTo>
                    <a:pt x="4839" y="12351"/>
                  </a:lnTo>
                  <a:lnTo>
                    <a:pt x="4991" y="12384"/>
                  </a:lnTo>
                  <a:lnTo>
                    <a:pt x="5147" y="12412"/>
                  </a:lnTo>
                  <a:lnTo>
                    <a:pt x="5299" y="12437"/>
                  </a:lnTo>
                  <a:lnTo>
                    <a:pt x="5455" y="12457"/>
                  </a:lnTo>
                  <a:lnTo>
                    <a:pt x="5615" y="12478"/>
                  </a:lnTo>
                  <a:lnTo>
                    <a:pt x="5771" y="12491"/>
                  </a:lnTo>
                  <a:lnTo>
                    <a:pt x="5931" y="12503"/>
                  </a:lnTo>
                  <a:lnTo>
                    <a:pt x="6091" y="12507"/>
                  </a:lnTo>
                  <a:lnTo>
                    <a:pt x="6251" y="12511"/>
                  </a:lnTo>
                  <a:lnTo>
                    <a:pt x="6415" y="12507"/>
                  </a:lnTo>
                  <a:lnTo>
                    <a:pt x="6575" y="12503"/>
                  </a:lnTo>
                  <a:lnTo>
                    <a:pt x="6735" y="12491"/>
                  </a:lnTo>
                  <a:lnTo>
                    <a:pt x="6891" y="12478"/>
                  </a:lnTo>
                  <a:lnTo>
                    <a:pt x="7051" y="12457"/>
                  </a:lnTo>
                  <a:lnTo>
                    <a:pt x="7207" y="12437"/>
                  </a:lnTo>
                  <a:lnTo>
                    <a:pt x="7359" y="12412"/>
                  </a:lnTo>
                  <a:lnTo>
                    <a:pt x="7515" y="12384"/>
                  </a:lnTo>
                  <a:lnTo>
                    <a:pt x="7667" y="12351"/>
                  </a:lnTo>
                  <a:lnTo>
                    <a:pt x="7815" y="12314"/>
                  </a:lnTo>
                  <a:lnTo>
                    <a:pt x="7966" y="12273"/>
                  </a:lnTo>
                  <a:lnTo>
                    <a:pt x="8114" y="12228"/>
                  </a:lnTo>
                  <a:lnTo>
                    <a:pt x="8258" y="12182"/>
                  </a:lnTo>
                  <a:lnTo>
                    <a:pt x="8402" y="12129"/>
                  </a:lnTo>
                  <a:lnTo>
                    <a:pt x="8545" y="12076"/>
                  </a:lnTo>
                  <a:lnTo>
                    <a:pt x="8689" y="12018"/>
                  </a:lnTo>
                  <a:lnTo>
                    <a:pt x="8829" y="11957"/>
                  </a:lnTo>
                  <a:lnTo>
                    <a:pt x="8964" y="11891"/>
                  </a:lnTo>
                  <a:lnTo>
                    <a:pt x="9099" y="11826"/>
                  </a:lnTo>
                  <a:lnTo>
                    <a:pt x="9235" y="11756"/>
                  </a:lnTo>
                  <a:lnTo>
                    <a:pt x="9366" y="11682"/>
                  </a:lnTo>
                  <a:lnTo>
                    <a:pt x="9497" y="11604"/>
                  </a:lnTo>
                  <a:lnTo>
                    <a:pt x="9625" y="11526"/>
                  </a:lnTo>
                  <a:lnTo>
                    <a:pt x="9748" y="11444"/>
                  </a:lnTo>
                  <a:lnTo>
                    <a:pt x="9875" y="11358"/>
                  </a:lnTo>
                  <a:lnTo>
                    <a:pt x="9994" y="11267"/>
                  </a:lnTo>
                  <a:lnTo>
                    <a:pt x="10113" y="11177"/>
                  </a:lnTo>
                  <a:lnTo>
                    <a:pt x="10232" y="11083"/>
                  </a:lnTo>
                  <a:lnTo>
                    <a:pt x="10347" y="10984"/>
                  </a:lnTo>
                  <a:lnTo>
                    <a:pt x="10458" y="10885"/>
                  </a:lnTo>
                  <a:lnTo>
                    <a:pt x="10569" y="10783"/>
                  </a:lnTo>
                  <a:lnTo>
                    <a:pt x="10675" y="10676"/>
                  </a:lnTo>
                  <a:lnTo>
                    <a:pt x="10778" y="10569"/>
                  </a:lnTo>
                  <a:lnTo>
                    <a:pt x="10881" y="10463"/>
                  </a:lnTo>
                  <a:lnTo>
                    <a:pt x="10984" y="10348"/>
                  </a:lnTo>
                  <a:lnTo>
                    <a:pt x="11077" y="10233"/>
                  </a:lnTo>
                  <a:lnTo>
                    <a:pt x="11172" y="10118"/>
                  </a:lnTo>
                  <a:lnTo>
                    <a:pt x="11262" y="9999"/>
                  </a:lnTo>
                  <a:lnTo>
                    <a:pt x="11352" y="9876"/>
                  </a:lnTo>
                  <a:lnTo>
                    <a:pt x="11439" y="9752"/>
                  </a:lnTo>
                  <a:lnTo>
                    <a:pt x="11521" y="9625"/>
                  </a:lnTo>
                  <a:lnTo>
                    <a:pt x="11603" y="9498"/>
                  </a:lnTo>
                  <a:lnTo>
                    <a:pt x="11677" y="9366"/>
                  </a:lnTo>
                  <a:lnTo>
                    <a:pt x="11751" y="9235"/>
                  </a:lnTo>
                  <a:lnTo>
                    <a:pt x="11825" y="9104"/>
                  </a:lnTo>
                  <a:lnTo>
                    <a:pt x="11890" y="8968"/>
                  </a:lnTo>
                  <a:lnTo>
                    <a:pt x="11956" y="8829"/>
                  </a:lnTo>
                  <a:lnTo>
                    <a:pt x="12014" y="8689"/>
                  </a:lnTo>
                  <a:lnTo>
                    <a:pt x="12075" y="8550"/>
                  </a:lnTo>
                  <a:lnTo>
                    <a:pt x="12128" y="8406"/>
                  </a:lnTo>
                  <a:lnTo>
                    <a:pt x="12177" y="8262"/>
                  </a:lnTo>
                  <a:lnTo>
                    <a:pt x="12227" y="8114"/>
                  </a:lnTo>
                  <a:lnTo>
                    <a:pt x="12268" y="7967"/>
                  </a:lnTo>
                  <a:lnTo>
                    <a:pt x="12309" y="7819"/>
                  </a:lnTo>
                  <a:lnTo>
                    <a:pt x="12346" y="7667"/>
                  </a:lnTo>
                  <a:lnTo>
                    <a:pt x="12379" y="7515"/>
                  </a:lnTo>
                  <a:lnTo>
                    <a:pt x="12407" y="7363"/>
                  </a:lnTo>
                  <a:lnTo>
                    <a:pt x="12436" y="7207"/>
                  </a:lnTo>
                  <a:lnTo>
                    <a:pt x="12457" y="7052"/>
                  </a:lnTo>
                  <a:lnTo>
                    <a:pt x="12473" y="6895"/>
                  </a:lnTo>
                  <a:lnTo>
                    <a:pt x="12490" y="6735"/>
                  </a:lnTo>
                  <a:lnTo>
                    <a:pt x="12498" y="6575"/>
                  </a:lnTo>
                  <a:lnTo>
                    <a:pt x="12506" y="6415"/>
                  </a:lnTo>
                  <a:lnTo>
                    <a:pt x="12506" y="6256"/>
                  </a:lnTo>
                  <a:lnTo>
                    <a:pt x="12506" y="6096"/>
                  </a:lnTo>
                  <a:lnTo>
                    <a:pt x="12498" y="5936"/>
                  </a:lnTo>
                  <a:lnTo>
                    <a:pt x="12490" y="5776"/>
                  </a:lnTo>
                  <a:lnTo>
                    <a:pt x="12473" y="5616"/>
                  </a:lnTo>
                  <a:lnTo>
                    <a:pt x="12457" y="5459"/>
                  </a:lnTo>
                  <a:lnTo>
                    <a:pt x="12436" y="5304"/>
                  </a:lnTo>
                  <a:lnTo>
                    <a:pt x="12407" y="5148"/>
                  </a:lnTo>
                  <a:lnTo>
                    <a:pt x="12379" y="4996"/>
                  </a:lnTo>
                  <a:lnTo>
                    <a:pt x="12346" y="4844"/>
                  </a:lnTo>
                  <a:lnTo>
                    <a:pt x="12309" y="4692"/>
                  </a:lnTo>
                  <a:lnTo>
                    <a:pt x="12268" y="4544"/>
                  </a:lnTo>
                  <a:lnTo>
                    <a:pt x="12227" y="4397"/>
                  </a:lnTo>
                  <a:lnTo>
                    <a:pt x="12177" y="4249"/>
                  </a:lnTo>
                  <a:lnTo>
                    <a:pt x="12128" y="4105"/>
                  </a:lnTo>
                  <a:lnTo>
                    <a:pt x="12075" y="3961"/>
                  </a:lnTo>
                  <a:lnTo>
                    <a:pt x="12014" y="3822"/>
                  </a:lnTo>
                  <a:lnTo>
                    <a:pt x="11956" y="3682"/>
                  </a:lnTo>
                  <a:lnTo>
                    <a:pt x="11890" y="3543"/>
                  </a:lnTo>
                  <a:lnTo>
                    <a:pt x="11825" y="3407"/>
                  </a:lnTo>
                  <a:lnTo>
                    <a:pt x="11751" y="3276"/>
                  </a:lnTo>
                  <a:lnTo>
                    <a:pt x="11677" y="3145"/>
                  </a:lnTo>
                  <a:lnTo>
                    <a:pt x="11603" y="3013"/>
                  </a:lnTo>
                  <a:lnTo>
                    <a:pt x="11521" y="2886"/>
                  </a:lnTo>
                  <a:lnTo>
                    <a:pt x="11439" y="2759"/>
                  </a:lnTo>
                  <a:lnTo>
                    <a:pt x="11352" y="2635"/>
                  </a:lnTo>
                  <a:lnTo>
                    <a:pt x="11262" y="2512"/>
                  </a:lnTo>
                  <a:lnTo>
                    <a:pt x="11172" y="2393"/>
                  </a:lnTo>
                  <a:lnTo>
                    <a:pt x="11077" y="2278"/>
                  </a:lnTo>
                  <a:lnTo>
                    <a:pt x="10984" y="2163"/>
                  </a:lnTo>
                  <a:lnTo>
                    <a:pt x="10881" y="2048"/>
                  </a:lnTo>
                  <a:lnTo>
                    <a:pt x="10778" y="1942"/>
                  </a:lnTo>
                  <a:lnTo>
                    <a:pt x="10675" y="1835"/>
                  </a:lnTo>
                  <a:lnTo>
                    <a:pt x="10569" y="1728"/>
                  </a:lnTo>
                  <a:lnTo>
                    <a:pt x="10458" y="1626"/>
                  </a:lnTo>
                  <a:lnTo>
                    <a:pt x="10347" y="1527"/>
                  </a:lnTo>
                  <a:lnTo>
                    <a:pt x="10232" y="1428"/>
                  </a:lnTo>
                  <a:lnTo>
                    <a:pt x="10113" y="1334"/>
                  </a:lnTo>
                  <a:lnTo>
                    <a:pt x="9994" y="1244"/>
                  </a:lnTo>
                  <a:lnTo>
                    <a:pt x="9875" y="1153"/>
                  </a:lnTo>
                  <a:lnTo>
                    <a:pt x="9748" y="1067"/>
                  </a:lnTo>
                  <a:lnTo>
                    <a:pt x="9625" y="985"/>
                  </a:lnTo>
                  <a:lnTo>
                    <a:pt x="9497" y="907"/>
                  </a:lnTo>
                  <a:lnTo>
                    <a:pt x="9366" y="829"/>
                  </a:lnTo>
                  <a:lnTo>
                    <a:pt x="9235" y="755"/>
                  </a:lnTo>
                  <a:lnTo>
                    <a:pt x="9099" y="685"/>
                  </a:lnTo>
                  <a:lnTo>
                    <a:pt x="8964" y="620"/>
                  </a:lnTo>
                  <a:lnTo>
                    <a:pt x="8829" y="554"/>
                  </a:lnTo>
                  <a:lnTo>
                    <a:pt x="8689" y="493"/>
                  </a:lnTo>
                  <a:lnTo>
                    <a:pt x="8545" y="435"/>
                  </a:lnTo>
                  <a:lnTo>
                    <a:pt x="8402" y="382"/>
                  </a:lnTo>
                  <a:lnTo>
                    <a:pt x="8258" y="329"/>
                  </a:lnTo>
                  <a:lnTo>
                    <a:pt x="8114" y="283"/>
                  </a:lnTo>
                  <a:lnTo>
                    <a:pt x="7966" y="238"/>
                  </a:lnTo>
                  <a:lnTo>
                    <a:pt x="7815" y="197"/>
                  </a:lnTo>
                  <a:lnTo>
                    <a:pt x="7667" y="160"/>
                  </a:lnTo>
                  <a:lnTo>
                    <a:pt x="7515" y="127"/>
                  </a:lnTo>
                  <a:lnTo>
                    <a:pt x="7359" y="99"/>
                  </a:lnTo>
                  <a:lnTo>
                    <a:pt x="7207" y="74"/>
                  </a:lnTo>
                  <a:lnTo>
                    <a:pt x="7051" y="54"/>
                  </a:lnTo>
                  <a:lnTo>
                    <a:pt x="6891" y="33"/>
                  </a:lnTo>
                  <a:lnTo>
                    <a:pt x="6735" y="20"/>
                  </a:lnTo>
                  <a:lnTo>
                    <a:pt x="6575" y="8"/>
                  </a:lnTo>
                  <a:lnTo>
                    <a:pt x="6415" y="4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23" name="Freeform: Shape 2">
              <a:extLst>
                <a:ext uri="{FF2B5EF4-FFF2-40B4-BE49-F238E27FC236}">
                  <a16:creationId xmlns:a16="http://schemas.microsoft.com/office/drawing/2014/main" id="{E15A2011-966C-43C8-AC14-1D80134760C0}"/>
                </a:ext>
              </a:extLst>
            </p:cNvPr>
            <p:cNvSpPr/>
            <p:nvPr/>
          </p:nvSpPr>
          <p:spPr>
            <a:xfrm>
              <a:off x="9530500" y="753127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0"/>
                  </a:moveTo>
                  <a:lnTo>
                    <a:pt x="0" y="1273"/>
                  </a:lnTo>
                  <a:lnTo>
                    <a:pt x="693" y="1273"/>
                  </a:lnTo>
                  <a:lnTo>
                    <a:pt x="693" y="3719"/>
                  </a:lnTo>
                  <a:lnTo>
                    <a:pt x="1847" y="3719"/>
                  </a:lnTo>
                  <a:lnTo>
                    <a:pt x="1847" y="1273"/>
                  </a:lnTo>
                  <a:lnTo>
                    <a:pt x="2540" y="1273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24" name="Freeform: Shape 3">
              <a:extLst>
                <a:ext uri="{FF2B5EF4-FFF2-40B4-BE49-F238E27FC236}">
                  <a16:creationId xmlns:a16="http://schemas.microsoft.com/office/drawing/2014/main" id="{E5A44835-9082-4994-ADB2-518D6E9DFC8D}"/>
                </a:ext>
              </a:extLst>
            </p:cNvPr>
            <p:cNvSpPr/>
            <p:nvPr/>
          </p:nvSpPr>
          <p:spPr>
            <a:xfrm>
              <a:off x="9530500" y="965311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3719"/>
                  </a:moveTo>
                  <a:lnTo>
                    <a:pt x="2540" y="2446"/>
                  </a:lnTo>
                  <a:lnTo>
                    <a:pt x="1847" y="2446"/>
                  </a:lnTo>
                  <a:lnTo>
                    <a:pt x="1847" y="0"/>
                  </a:lnTo>
                  <a:lnTo>
                    <a:pt x="693" y="0"/>
                  </a:lnTo>
                  <a:lnTo>
                    <a:pt x="693" y="2446"/>
                  </a:lnTo>
                  <a:lnTo>
                    <a:pt x="0" y="2446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25" name="Freeform: Shape 4">
              <a:extLst>
                <a:ext uri="{FF2B5EF4-FFF2-40B4-BE49-F238E27FC236}">
                  <a16:creationId xmlns:a16="http://schemas.microsoft.com/office/drawing/2014/main" id="{0E6FAD0F-E0B3-4692-9C95-4B8969F264F3}"/>
                </a:ext>
              </a:extLst>
            </p:cNvPr>
            <p:cNvSpPr/>
            <p:nvPr/>
          </p:nvSpPr>
          <p:spPr>
            <a:xfrm>
              <a:off x="10380099" y="8805312"/>
              <a:ext cx="133668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4" h="2536">
                  <a:moveTo>
                    <a:pt x="0" y="1268"/>
                  </a:moveTo>
                  <a:lnTo>
                    <a:pt x="1268" y="2536"/>
                  </a:lnTo>
                  <a:lnTo>
                    <a:pt x="1268" y="1847"/>
                  </a:lnTo>
                  <a:lnTo>
                    <a:pt x="3714" y="1847"/>
                  </a:lnTo>
                  <a:lnTo>
                    <a:pt x="3714" y="689"/>
                  </a:lnTo>
                  <a:lnTo>
                    <a:pt x="1268" y="689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26" name="Freeform: Shape 5">
              <a:extLst>
                <a:ext uri="{FF2B5EF4-FFF2-40B4-BE49-F238E27FC236}">
                  <a16:creationId xmlns:a16="http://schemas.microsoft.com/office/drawing/2014/main" id="{E8CD2025-402F-4428-9F0F-7BDDB3327C49}"/>
                </a:ext>
              </a:extLst>
            </p:cNvPr>
            <p:cNvSpPr/>
            <p:nvPr/>
          </p:nvSpPr>
          <p:spPr>
            <a:xfrm>
              <a:off x="8256820" y="8805312"/>
              <a:ext cx="133812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8" h="2536">
                  <a:moveTo>
                    <a:pt x="3718" y="1268"/>
                  </a:moveTo>
                  <a:lnTo>
                    <a:pt x="2450" y="0"/>
                  </a:lnTo>
                  <a:lnTo>
                    <a:pt x="2450" y="689"/>
                  </a:lnTo>
                  <a:lnTo>
                    <a:pt x="0" y="689"/>
                  </a:lnTo>
                  <a:lnTo>
                    <a:pt x="0" y="1847"/>
                  </a:lnTo>
                  <a:lnTo>
                    <a:pt x="2450" y="1847"/>
                  </a:lnTo>
                  <a:lnTo>
                    <a:pt x="2450" y="2536"/>
                  </a:lnTo>
                  <a:close/>
                </a:path>
              </a:pathLst>
            </a:custGeom>
            <a:grpFill/>
            <a:ln cap="flat">
              <a:solidFill>
                <a:schemeClr val="accent2">
                  <a:lumMod val="60000"/>
                  <a:lumOff val="40000"/>
                </a:schemeClr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0B9C3C1-147A-4BCC-A836-908920461267}"/>
              </a:ext>
            </a:extLst>
          </p:cNvPr>
          <p:cNvGrpSpPr>
            <a:grpSpLocks noChangeAspect="1"/>
          </p:cNvGrpSpPr>
          <p:nvPr/>
        </p:nvGrpSpPr>
        <p:grpSpPr>
          <a:xfrm>
            <a:off x="8628522" y="6157107"/>
            <a:ext cx="343147" cy="318811"/>
            <a:chOff x="2560638" y="566738"/>
            <a:chExt cx="6486525" cy="648652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28" name="Freeform 1">
              <a:extLst>
                <a:ext uri="{FF2B5EF4-FFF2-40B4-BE49-F238E27FC236}">
                  <a16:creationId xmlns:a16="http://schemas.microsoft.com/office/drawing/2014/main" id="{A46C7704-C4E8-4891-B776-70DF7594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638" y="566738"/>
              <a:ext cx="6486525" cy="6486525"/>
            </a:xfrm>
            <a:custGeom>
              <a:avLst/>
              <a:gdLst>
                <a:gd name="T0" fmla="*/ 18017 w 18018"/>
                <a:gd name="T1" fmla="*/ 18017 h 18018"/>
                <a:gd name="T2" fmla="*/ 5832 w 18018"/>
                <a:gd name="T3" fmla="*/ 18017 h 18018"/>
                <a:gd name="T4" fmla="*/ 0 w 18018"/>
                <a:gd name="T5" fmla="*/ 11893 h 18018"/>
                <a:gd name="T6" fmla="*/ 0 w 18018"/>
                <a:gd name="T7" fmla="*/ 6212 h 18018"/>
                <a:gd name="T8" fmla="*/ 5621 w 18018"/>
                <a:gd name="T9" fmla="*/ 0 h 18018"/>
                <a:gd name="T10" fmla="*/ 18017 w 18018"/>
                <a:gd name="T11" fmla="*/ 0 h 18018"/>
                <a:gd name="T12" fmla="*/ 18017 w 18018"/>
                <a:gd name="T13" fmla="*/ 18017 h 18018"/>
                <a:gd name="T14" fmla="*/ 6141 w 18018"/>
                <a:gd name="T15" fmla="*/ 17293 h 18018"/>
                <a:gd name="T16" fmla="*/ 17293 w 18018"/>
                <a:gd name="T17" fmla="*/ 17293 h 18018"/>
                <a:gd name="T18" fmla="*/ 17293 w 18018"/>
                <a:gd name="T19" fmla="*/ 724 h 18018"/>
                <a:gd name="T20" fmla="*/ 5938 w 18018"/>
                <a:gd name="T21" fmla="*/ 724 h 18018"/>
                <a:gd name="T22" fmla="*/ 724 w 18018"/>
                <a:gd name="T23" fmla="*/ 6485 h 18018"/>
                <a:gd name="T24" fmla="*/ 724 w 18018"/>
                <a:gd name="T25" fmla="*/ 11602 h 18018"/>
                <a:gd name="T26" fmla="*/ 6141 w 18018"/>
                <a:gd name="T27" fmla="*/ 17293 h 18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8" h="18018">
                  <a:moveTo>
                    <a:pt x="18017" y="18017"/>
                  </a:moveTo>
                  <a:lnTo>
                    <a:pt x="5832" y="18017"/>
                  </a:lnTo>
                  <a:lnTo>
                    <a:pt x="0" y="11893"/>
                  </a:lnTo>
                  <a:lnTo>
                    <a:pt x="0" y="6212"/>
                  </a:lnTo>
                  <a:lnTo>
                    <a:pt x="5621" y="0"/>
                  </a:lnTo>
                  <a:lnTo>
                    <a:pt x="18017" y="0"/>
                  </a:lnTo>
                  <a:lnTo>
                    <a:pt x="18017" y="18017"/>
                  </a:lnTo>
                  <a:close/>
                  <a:moveTo>
                    <a:pt x="6141" y="17293"/>
                  </a:moveTo>
                  <a:lnTo>
                    <a:pt x="17293" y="17293"/>
                  </a:lnTo>
                  <a:lnTo>
                    <a:pt x="17293" y="724"/>
                  </a:lnTo>
                  <a:lnTo>
                    <a:pt x="5938" y="724"/>
                  </a:lnTo>
                  <a:lnTo>
                    <a:pt x="724" y="6485"/>
                  </a:lnTo>
                  <a:lnTo>
                    <a:pt x="724" y="11602"/>
                  </a:lnTo>
                  <a:lnTo>
                    <a:pt x="6141" y="17293"/>
                  </a:lnTo>
                  <a:close/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9" name="Freeform 2">
              <a:extLst>
                <a:ext uri="{FF2B5EF4-FFF2-40B4-BE49-F238E27FC236}">
                  <a16:creationId xmlns:a16="http://schemas.microsoft.com/office/drawing/2014/main" id="{9A101B48-7A09-41DE-9B32-66647BAD7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100" y="5159375"/>
              <a:ext cx="1003300" cy="1008063"/>
            </a:xfrm>
            <a:custGeom>
              <a:avLst/>
              <a:gdLst>
                <a:gd name="T0" fmla="*/ 2381 w 2788"/>
                <a:gd name="T1" fmla="*/ 415 h 2798"/>
                <a:gd name="T2" fmla="*/ 2558 w 2788"/>
                <a:gd name="T3" fmla="*/ 635 h 2798"/>
                <a:gd name="T4" fmla="*/ 2690 w 2788"/>
                <a:gd name="T5" fmla="*/ 874 h 2798"/>
                <a:gd name="T6" fmla="*/ 2761 w 2788"/>
                <a:gd name="T7" fmla="*/ 1130 h 2798"/>
                <a:gd name="T8" fmla="*/ 2787 w 2788"/>
                <a:gd name="T9" fmla="*/ 1403 h 2798"/>
                <a:gd name="T10" fmla="*/ 2761 w 2788"/>
                <a:gd name="T11" fmla="*/ 1668 h 2798"/>
                <a:gd name="T12" fmla="*/ 2690 w 2788"/>
                <a:gd name="T13" fmla="*/ 1924 h 2798"/>
                <a:gd name="T14" fmla="*/ 2558 w 2788"/>
                <a:gd name="T15" fmla="*/ 2171 h 2798"/>
                <a:gd name="T16" fmla="*/ 2381 w 2788"/>
                <a:gd name="T17" fmla="*/ 2391 h 2798"/>
                <a:gd name="T18" fmla="*/ 2276 w 2788"/>
                <a:gd name="T19" fmla="*/ 2480 h 2798"/>
                <a:gd name="T20" fmla="*/ 2046 w 2788"/>
                <a:gd name="T21" fmla="*/ 2638 h 2798"/>
                <a:gd name="T22" fmla="*/ 1791 w 2788"/>
                <a:gd name="T23" fmla="*/ 2735 h 2798"/>
                <a:gd name="T24" fmla="*/ 1527 w 2788"/>
                <a:gd name="T25" fmla="*/ 2788 h 2798"/>
                <a:gd name="T26" fmla="*/ 1262 w 2788"/>
                <a:gd name="T27" fmla="*/ 2788 h 2798"/>
                <a:gd name="T28" fmla="*/ 997 w 2788"/>
                <a:gd name="T29" fmla="*/ 2735 h 2798"/>
                <a:gd name="T30" fmla="*/ 741 w 2788"/>
                <a:gd name="T31" fmla="*/ 2638 h 2798"/>
                <a:gd name="T32" fmla="*/ 512 w 2788"/>
                <a:gd name="T33" fmla="*/ 2480 h 2798"/>
                <a:gd name="T34" fmla="*/ 406 w 2788"/>
                <a:gd name="T35" fmla="*/ 2391 h 2798"/>
                <a:gd name="T36" fmla="*/ 229 w 2788"/>
                <a:gd name="T37" fmla="*/ 2171 h 2798"/>
                <a:gd name="T38" fmla="*/ 97 w 2788"/>
                <a:gd name="T39" fmla="*/ 1924 h 2798"/>
                <a:gd name="T40" fmla="*/ 27 w 2788"/>
                <a:gd name="T41" fmla="*/ 1668 h 2798"/>
                <a:gd name="T42" fmla="*/ 0 w 2788"/>
                <a:gd name="T43" fmla="*/ 1403 h 2798"/>
                <a:gd name="T44" fmla="*/ 27 w 2788"/>
                <a:gd name="T45" fmla="*/ 1130 h 2798"/>
                <a:gd name="T46" fmla="*/ 97 w 2788"/>
                <a:gd name="T47" fmla="*/ 874 h 2798"/>
                <a:gd name="T48" fmla="*/ 229 w 2788"/>
                <a:gd name="T49" fmla="*/ 635 h 2798"/>
                <a:gd name="T50" fmla="*/ 406 w 2788"/>
                <a:gd name="T51" fmla="*/ 415 h 2798"/>
                <a:gd name="T52" fmla="*/ 512 w 2788"/>
                <a:gd name="T53" fmla="*/ 318 h 2798"/>
                <a:gd name="T54" fmla="*/ 741 w 2788"/>
                <a:gd name="T55" fmla="*/ 159 h 2798"/>
                <a:gd name="T56" fmla="*/ 997 w 2788"/>
                <a:gd name="T57" fmla="*/ 62 h 2798"/>
                <a:gd name="T58" fmla="*/ 1262 w 2788"/>
                <a:gd name="T59" fmla="*/ 9 h 2798"/>
                <a:gd name="T60" fmla="*/ 1527 w 2788"/>
                <a:gd name="T61" fmla="*/ 9 h 2798"/>
                <a:gd name="T62" fmla="*/ 1791 w 2788"/>
                <a:gd name="T63" fmla="*/ 62 h 2798"/>
                <a:gd name="T64" fmla="*/ 2046 w 2788"/>
                <a:gd name="T65" fmla="*/ 159 h 2798"/>
                <a:gd name="T66" fmla="*/ 2276 w 2788"/>
                <a:gd name="T67" fmla="*/ 318 h 2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98">
                  <a:moveTo>
                    <a:pt x="2381" y="415"/>
                  </a:moveTo>
                  <a:lnTo>
                    <a:pt x="2381" y="415"/>
                  </a:lnTo>
                  <a:lnTo>
                    <a:pt x="2479" y="521"/>
                  </a:lnTo>
                  <a:lnTo>
                    <a:pt x="2558" y="635"/>
                  </a:lnTo>
                  <a:lnTo>
                    <a:pt x="2629" y="750"/>
                  </a:lnTo>
                  <a:lnTo>
                    <a:pt x="2690" y="874"/>
                  </a:lnTo>
                  <a:lnTo>
                    <a:pt x="2734" y="1006"/>
                  </a:lnTo>
                  <a:lnTo>
                    <a:pt x="2761" y="1130"/>
                  </a:lnTo>
                  <a:lnTo>
                    <a:pt x="2787" y="1271"/>
                  </a:lnTo>
                  <a:lnTo>
                    <a:pt x="2787" y="1403"/>
                  </a:lnTo>
                  <a:lnTo>
                    <a:pt x="2787" y="1535"/>
                  </a:lnTo>
                  <a:lnTo>
                    <a:pt x="2761" y="1668"/>
                  </a:lnTo>
                  <a:lnTo>
                    <a:pt x="2734" y="1800"/>
                  </a:lnTo>
                  <a:lnTo>
                    <a:pt x="2690" y="1924"/>
                  </a:lnTo>
                  <a:lnTo>
                    <a:pt x="2629" y="2047"/>
                  </a:lnTo>
                  <a:lnTo>
                    <a:pt x="2558" y="2171"/>
                  </a:lnTo>
                  <a:lnTo>
                    <a:pt x="2479" y="2285"/>
                  </a:lnTo>
                  <a:lnTo>
                    <a:pt x="2381" y="2391"/>
                  </a:lnTo>
                  <a:lnTo>
                    <a:pt x="2381" y="2391"/>
                  </a:lnTo>
                  <a:lnTo>
                    <a:pt x="2276" y="2480"/>
                  </a:lnTo>
                  <a:lnTo>
                    <a:pt x="2161" y="2568"/>
                  </a:lnTo>
                  <a:lnTo>
                    <a:pt x="2046" y="2638"/>
                  </a:lnTo>
                  <a:lnTo>
                    <a:pt x="1923" y="2691"/>
                  </a:lnTo>
                  <a:lnTo>
                    <a:pt x="1791" y="2735"/>
                  </a:lnTo>
                  <a:lnTo>
                    <a:pt x="1659" y="2771"/>
                  </a:lnTo>
                  <a:lnTo>
                    <a:pt x="1527" y="2788"/>
                  </a:lnTo>
                  <a:lnTo>
                    <a:pt x="1394" y="2797"/>
                  </a:lnTo>
                  <a:lnTo>
                    <a:pt x="1262" y="2788"/>
                  </a:lnTo>
                  <a:lnTo>
                    <a:pt x="1130" y="2771"/>
                  </a:lnTo>
                  <a:lnTo>
                    <a:pt x="997" y="2735"/>
                  </a:lnTo>
                  <a:lnTo>
                    <a:pt x="865" y="2691"/>
                  </a:lnTo>
                  <a:lnTo>
                    <a:pt x="741" y="2638"/>
                  </a:lnTo>
                  <a:lnTo>
                    <a:pt x="627" y="2568"/>
                  </a:lnTo>
                  <a:lnTo>
                    <a:pt x="512" y="2480"/>
                  </a:lnTo>
                  <a:lnTo>
                    <a:pt x="406" y="2391"/>
                  </a:lnTo>
                  <a:lnTo>
                    <a:pt x="406" y="2391"/>
                  </a:lnTo>
                  <a:lnTo>
                    <a:pt x="309" y="2285"/>
                  </a:lnTo>
                  <a:lnTo>
                    <a:pt x="229" y="2171"/>
                  </a:lnTo>
                  <a:lnTo>
                    <a:pt x="159" y="2047"/>
                  </a:lnTo>
                  <a:lnTo>
                    <a:pt x="97" y="1924"/>
                  </a:lnTo>
                  <a:lnTo>
                    <a:pt x="53" y="1800"/>
                  </a:lnTo>
                  <a:lnTo>
                    <a:pt x="27" y="1668"/>
                  </a:lnTo>
                  <a:lnTo>
                    <a:pt x="0" y="1535"/>
                  </a:lnTo>
                  <a:lnTo>
                    <a:pt x="0" y="1403"/>
                  </a:lnTo>
                  <a:lnTo>
                    <a:pt x="0" y="1271"/>
                  </a:lnTo>
                  <a:lnTo>
                    <a:pt x="27" y="1130"/>
                  </a:lnTo>
                  <a:lnTo>
                    <a:pt x="53" y="1006"/>
                  </a:lnTo>
                  <a:lnTo>
                    <a:pt x="97" y="874"/>
                  </a:lnTo>
                  <a:lnTo>
                    <a:pt x="159" y="750"/>
                  </a:lnTo>
                  <a:lnTo>
                    <a:pt x="229" y="635"/>
                  </a:lnTo>
                  <a:lnTo>
                    <a:pt x="309" y="521"/>
                  </a:lnTo>
                  <a:lnTo>
                    <a:pt x="406" y="415"/>
                  </a:lnTo>
                  <a:lnTo>
                    <a:pt x="406" y="415"/>
                  </a:lnTo>
                  <a:lnTo>
                    <a:pt x="512" y="318"/>
                  </a:lnTo>
                  <a:lnTo>
                    <a:pt x="627" y="229"/>
                  </a:lnTo>
                  <a:lnTo>
                    <a:pt x="741" y="159"/>
                  </a:lnTo>
                  <a:lnTo>
                    <a:pt x="865" y="106"/>
                  </a:lnTo>
                  <a:lnTo>
                    <a:pt x="997" y="62"/>
                  </a:lnTo>
                  <a:lnTo>
                    <a:pt x="1130" y="27"/>
                  </a:lnTo>
                  <a:lnTo>
                    <a:pt x="1262" y="9"/>
                  </a:lnTo>
                  <a:lnTo>
                    <a:pt x="1394" y="0"/>
                  </a:lnTo>
                  <a:lnTo>
                    <a:pt x="1527" y="9"/>
                  </a:lnTo>
                  <a:lnTo>
                    <a:pt x="1659" y="27"/>
                  </a:lnTo>
                  <a:lnTo>
                    <a:pt x="1791" y="62"/>
                  </a:lnTo>
                  <a:lnTo>
                    <a:pt x="1923" y="106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6" y="318"/>
                  </a:lnTo>
                  <a:lnTo>
                    <a:pt x="2381" y="415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0" name="Freeform 3">
              <a:extLst>
                <a:ext uri="{FF2B5EF4-FFF2-40B4-BE49-F238E27FC236}">
                  <a16:creationId xmlns:a16="http://schemas.microsoft.com/office/drawing/2014/main" id="{1A111BF0-F1DE-4EF8-8652-01C849156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1417638"/>
              <a:ext cx="1003300" cy="1003300"/>
            </a:xfrm>
            <a:custGeom>
              <a:avLst/>
              <a:gdLst>
                <a:gd name="T0" fmla="*/ 2381 w 2788"/>
                <a:gd name="T1" fmla="*/ 406 h 2789"/>
                <a:gd name="T2" fmla="*/ 2558 w 2788"/>
                <a:gd name="T3" fmla="*/ 626 h 2789"/>
                <a:gd name="T4" fmla="*/ 2690 w 2788"/>
                <a:gd name="T5" fmla="*/ 864 h 2789"/>
                <a:gd name="T6" fmla="*/ 2761 w 2788"/>
                <a:gd name="T7" fmla="*/ 1129 h 2789"/>
                <a:gd name="T8" fmla="*/ 2787 w 2788"/>
                <a:gd name="T9" fmla="*/ 1394 h 2789"/>
                <a:gd name="T10" fmla="*/ 2761 w 2788"/>
                <a:gd name="T11" fmla="*/ 1659 h 2789"/>
                <a:gd name="T12" fmla="*/ 2690 w 2788"/>
                <a:gd name="T13" fmla="*/ 1914 h 2789"/>
                <a:gd name="T14" fmla="*/ 2558 w 2788"/>
                <a:gd name="T15" fmla="*/ 2162 h 2789"/>
                <a:gd name="T16" fmla="*/ 2381 w 2788"/>
                <a:gd name="T17" fmla="*/ 2382 h 2789"/>
                <a:gd name="T18" fmla="*/ 2275 w 2788"/>
                <a:gd name="T19" fmla="*/ 2479 h 2789"/>
                <a:gd name="T20" fmla="*/ 2046 w 2788"/>
                <a:gd name="T21" fmla="*/ 2629 h 2789"/>
                <a:gd name="T22" fmla="*/ 1791 w 2788"/>
                <a:gd name="T23" fmla="*/ 2735 h 2789"/>
                <a:gd name="T24" fmla="*/ 1526 w 2788"/>
                <a:gd name="T25" fmla="*/ 2779 h 2789"/>
                <a:gd name="T26" fmla="*/ 1262 w 2788"/>
                <a:gd name="T27" fmla="*/ 2779 h 2789"/>
                <a:gd name="T28" fmla="*/ 997 w 2788"/>
                <a:gd name="T29" fmla="*/ 2735 h 2789"/>
                <a:gd name="T30" fmla="*/ 741 w 2788"/>
                <a:gd name="T31" fmla="*/ 2629 h 2789"/>
                <a:gd name="T32" fmla="*/ 512 w 2788"/>
                <a:gd name="T33" fmla="*/ 2479 h 2789"/>
                <a:gd name="T34" fmla="*/ 406 w 2788"/>
                <a:gd name="T35" fmla="*/ 2382 h 2789"/>
                <a:gd name="T36" fmla="*/ 229 w 2788"/>
                <a:gd name="T37" fmla="*/ 2162 h 2789"/>
                <a:gd name="T38" fmla="*/ 97 w 2788"/>
                <a:gd name="T39" fmla="*/ 1914 h 2789"/>
                <a:gd name="T40" fmla="*/ 26 w 2788"/>
                <a:gd name="T41" fmla="*/ 1659 h 2789"/>
                <a:gd name="T42" fmla="*/ 0 w 2788"/>
                <a:gd name="T43" fmla="*/ 1394 h 2789"/>
                <a:gd name="T44" fmla="*/ 26 w 2788"/>
                <a:gd name="T45" fmla="*/ 1129 h 2789"/>
                <a:gd name="T46" fmla="*/ 97 w 2788"/>
                <a:gd name="T47" fmla="*/ 864 h 2789"/>
                <a:gd name="T48" fmla="*/ 229 w 2788"/>
                <a:gd name="T49" fmla="*/ 626 h 2789"/>
                <a:gd name="T50" fmla="*/ 406 w 2788"/>
                <a:gd name="T51" fmla="*/ 406 h 2789"/>
                <a:gd name="T52" fmla="*/ 512 w 2788"/>
                <a:gd name="T53" fmla="*/ 309 h 2789"/>
                <a:gd name="T54" fmla="*/ 741 w 2788"/>
                <a:gd name="T55" fmla="*/ 159 h 2789"/>
                <a:gd name="T56" fmla="*/ 997 w 2788"/>
                <a:gd name="T57" fmla="*/ 53 h 2789"/>
                <a:gd name="T58" fmla="*/ 1262 w 2788"/>
                <a:gd name="T59" fmla="*/ 0 h 2789"/>
                <a:gd name="T60" fmla="*/ 1526 w 2788"/>
                <a:gd name="T61" fmla="*/ 0 h 2789"/>
                <a:gd name="T62" fmla="*/ 1791 w 2788"/>
                <a:gd name="T63" fmla="*/ 53 h 2789"/>
                <a:gd name="T64" fmla="*/ 2046 w 2788"/>
                <a:gd name="T65" fmla="*/ 159 h 2789"/>
                <a:gd name="T66" fmla="*/ 2275 w 2788"/>
                <a:gd name="T67" fmla="*/ 309 h 2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89">
                  <a:moveTo>
                    <a:pt x="2381" y="406"/>
                  </a:moveTo>
                  <a:lnTo>
                    <a:pt x="2381" y="406"/>
                  </a:lnTo>
                  <a:lnTo>
                    <a:pt x="2478" y="512"/>
                  </a:lnTo>
                  <a:lnTo>
                    <a:pt x="2558" y="626"/>
                  </a:lnTo>
                  <a:lnTo>
                    <a:pt x="2628" y="741"/>
                  </a:lnTo>
                  <a:lnTo>
                    <a:pt x="2690" y="864"/>
                  </a:lnTo>
                  <a:lnTo>
                    <a:pt x="2734" y="997"/>
                  </a:lnTo>
                  <a:lnTo>
                    <a:pt x="2761" y="1129"/>
                  </a:lnTo>
                  <a:lnTo>
                    <a:pt x="2787" y="1262"/>
                  </a:lnTo>
                  <a:lnTo>
                    <a:pt x="2787" y="1394"/>
                  </a:lnTo>
                  <a:lnTo>
                    <a:pt x="2787" y="1526"/>
                  </a:lnTo>
                  <a:lnTo>
                    <a:pt x="2761" y="1659"/>
                  </a:lnTo>
                  <a:lnTo>
                    <a:pt x="2734" y="1791"/>
                  </a:lnTo>
                  <a:lnTo>
                    <a:pt x="2690" y="1914"/>
                  </a:lnTo>
                  <a:lnTo>
                    <a:pt x="2628" y="2047"/>
                  </a:lnTo>
                  <a:lnTo>
                    <a:pt x="2558" y="2162"/>
                  </a:lnTo>
                  <a:lnTo>
                    <a:pt x="2478" y="2276"/>
                  </a:lnTo>
                  <a:lnTo>
                    <a:pt x="2381" y="2382"/>
                  </a:lnTo>
                  <a:lnTo>
                    <a:pt x="2381" y="2382"/>
                  </a:lnTo>
                  <a:lnTo>
                    <a:pt x="2275" y="2479"/>
                  </a:lnTo>
                  <a:lnTo>
                    <a:pt x="2161" y="2559"/>
                  </a:lnTo>
                  <a:lnTo>
                    <a:pt x="2046" y="2629"/>
                  </a:lnTo>
                  <a:lnTo>
                    <a:pt x="1922" y="2691"/>
                  </a:lnTo>
                  <a:lnTo>
                    <a:pt x="1791" y="2735"/>
                  </a:lnTo>
                  <a:lnTo>
                    <a:pt x="1659" y="2762"/>
                  </a:lnTo>
                  <a:lnTo>
                    <a:pt x="1526" y="2779"/>
                  </a:lnTo>
                  <a:lnTo>
                    <a:pt x="1394" y="2788"/>
                  </a:lnTo>
                  <a:lnTo>
                    <a:pt x="1262" y="2779"/>
                  </a:lnTo>
                  <a:lnTo>
                    <a:pt x="1129" y="2762"/>
                  </a:lnTo>
                  <a:lnTo>
                    <a:pt x="997" y="2735"/>
                  </a:lnTo>
                  <a:lnTo>
                    <a:pt x="864" y="2691"/>
                  </a:lnTo>
                  <a:lnTo>
                    <a:pt x="741" y="2629"/>
                  </a:lnTo>
                  <a:lnTo>
                    <a:pt x="626" y="2559"/>
                  </a:lnTo>
                  <a:lnTo>
                    <a:pt x="512" y="2479"/>
                  </a:lnTo>
                  <a:lnTo>
                    <a:pt x="406" y="2382"/>
                  </a:lnTo>
                  <a:lnTo>
                    <a:pt x="406" y="2382"/>
                  </a:lnTo>
                  <a:lnTo>
                    <a:pt x="309" y="2276"/>
                  </a:lnTo>
                  <a:lnTo>
                    <a:pt x="229" y="2162"/>
                  </a:lnTo>
                  <a:lnTo>
                    <a:pt x="159" y="2047"/>
                  </a:lnTo>
                  <a:lnTo>
                    <a:pt x="97" y="1914"/>
                  </a:lnTo>
                  <a:lnTo>
                    <a:pt x="53" y="1791"/>
                  </a:lnTo>
                  <a:lnTo>
                    <a:pt x="26" y="1659"/>
                  </a:lnTo>
                  <a:lnTo>
                    <a:pt x="0" y="1526"/>
                  </a:lnTo>
                  <a:lnTo>
                    <a:pt x="0" y="1394"/>
                  </a:lnTo>
                  <a:lnTo>
                    <a:pt x="0" y="1262"/>
                  </a:lnTo>
                  <a:lnTo>
                    <a:pt x="26" y="1129"/>
                  </a:lnTo>
                  <a:lnTo>
                    <a:pt x="53" y="997"/>
                  </a:lnTo>
                  <a:lnTo>
                    <a:pt x="97" y="864"/>
                  </a:lnTo>
                  <a:lnTo>
                    <a:pt x="159" y="741"/>
                  </a:lnTo>
                  <a:lnTo>
                    <a:pt x="229" y="626"/>
                  </a:lnTo>
                  <a:lnTo>
                    <a:pt x="309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12" y="309"/>
                  </a:lnTo>
                  <a:lnTo>
                    <a:pt x="626" y="229"/>
                  </a:lnTo>
                  <a:lnTo>
                    <a:pt x="741" y="159"/>
                  </a:lnTo>
                  <a:lnTo>
                    <a:pt x="864" y="97"/>
                  </a:lnTo>
                  <a:lnTo>
                    <a:pt x="997" y="53"/>
                  </a:lnTo>
                  <a:lnTo>
                    <a:pt x="1129" y="17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26" y="0"/>
                  </a:lnTo>
                  <a:lnTo>
                    <a:pt x="1659" y="17"/>
                  </a:lnTo>
                  <a:lnTo>
                    <a:pt x="1791" y="53"/>
                  </a:lnTo>
                  <a:lnTo>
                    <a:pt x="1922" y="97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5" y="309"/>
                  </a:lnTo>
                  <a:lnTo>
                    <a:pt x="2381" y="40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1" name="Freeform 4">
              <a:extLst>
                <a:ext uri="{FF2B5EF4-FFF2-40B4-BE49-F238E27FC236}">
                  <a16:creationId xmlns:a16="http://schemas.microsoft.com/office/drawing/2014/main" id="{0A8BBA84-A601-489B-82E6-548BD5004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3308350"/>
              <a:ext cx="1003300" cy="1003300"/>
            </a:xfrm>
            <a:custGeom>
              <a:avLst/>
              <a:gdLst>
                <a:gd name="T0" fmla="*/ 2381 w 2788"/>
                <a:gd name="T1" fmla="*/ 406 h 2788"/>
                <a:gd name="T2" fmla="*/ 2558 w 2788"/>
                <a:gd name="T3" fmla="*/ 626 h 2788"/>
                <a:gd name="T4" fmla="*/ 2690 w 2788"/>
                <a:gd name="T5" fmla="*/ 865 h 2788"/>
                <a:gd name="T6" fmla="*/ 2761 w 2788"/>
                <a:gd name="T7" fmla="*/ 1129 h 2788"/>
                <a:gd name="T8" fmla="*/ 2787 w 2788"/>
                <a:gd name="T9" fmla="*/ 1394 h 2788"/>
                <a:gd name="T10" fmla="*/ 2761 w 2788"/>
                <a:gd name="T11" fmla="*/ 1658 h 2788"/>
                <a:gd name="T12" fmla="*/ 2690 w 2788"/>
                <a:gd name="T13" fmla="*/ 1922 h 2788"/>
                <a:gd name="T14" fmla="*/ 2558 w 2788"/>
                <a:gd name="T15" fmla="*/ 2161 h 2788"/>
                <a:gd name="T16" fmla="*/ 2381 w 2788"/>
                <a:gd name="T17" fmla="*/ 2381 h 2788"/>
                <a:gd name="T18" fmla="*/ 2275 w 2788"/>
                <a:gd name="T19" fmla="*/ 2478 h 2788"/>
                <a:gd name="T20" fmla="*/ 2046 w 2788"/>
                <a:gd name="T21" fmla="*/ 2628 h 2788"/>
                <a:gd name="T22" fmla="*/ 1791 w 2788"/>
                <a:gd name="T23" fmla="*/ 2734 h 2788"/>
                <a:gd name="T24" fmla="*/ 1526 w 2788"/>
                <a:gd name="T25" fmla="*/ 2787 h 2788"/>
                <a:gd name="T26" fmla="*/ 1262 w 2788"/>
                <a:gd name="T27" fmla="*/ 2787 h 2788"/>
                <a:gd name="T28" fmla="*/ 997 w 2788"/>
                <a:gd name="T29" fmla="*/ 2734 h 2788"/>
                <a:gd name="T30" fmla="*/ 741 w 2788"/>
                <a:gd name="T31" fmla="*/ 2628 h 2788"/>
                <a:gd name="T32" fmla="*/ 512 w 2788"/>
                <a:gd name="T33" fmla="*/ 2478 h 2788"/>
                <a:gd name="T34" fmla="*/ 406 w 2788"/>
                <a:gd name="T35" fmla="*/ 2381 h 2788"/>
                <a:gd name="T36" fmla="*/ 229 w 2788"/>
                <a:gd name="T37" fmla="*/ 2161 h 2788"/>
                <a:gd name="T38" fmla="*/ 97 w 2788"/>
                <a:gd name="T39" fmla="*/ 1922 h 2788"/>
                <a:gd name="T40" fmla="*/ 26 w 2788"/>
                <a:gd name="T41" fmla="*/ 1658 h 2788"/>
                <a:gd name="T42" fmla="*/ 0 w 2788"/>
                <a:gd name="T43" fmla="*/ 1394 h 2788"/>
                <a:gd name="T44" fmla="*/ 26 w 2788"/>
                <a:gd name="T45" fmla="*/ 1129 h 2788"/>
                <a:gd name="T46" fmla="*/ 97 w 2788"/>
                <a:gd name="T47" fmla="*/ 865 h 2788"/>
                <a:gd name="T48" fmla="*/ 229 w 2788"/>
                <a:gd name="T49" fmla="*/ 626 h 2788"/>
                <a:gd name="T50" fmla="*/ 406 w 2788"/>
                <a:gd name="T51" fmla="*/ 406 h 2788"/>
                <a:gd name="T52" fmla="*/ 512 w 2788"/>
                <a:gd name="T53" fmla="*/ 309 h 2788"/>
                <a:gd name="T54" fmla="*/ 741 w 2788"/>
                <a:gd name="T55" fmla="*/ 159 h 2788"/>
                <a:gd name="T56" fmla="*/ 997 w 2788"/>
                <a:gd name="T57" fmla="*/ 53 h 2788"/>
                <a:gd name="T58" fmla="*/ 1262 w 2788"/>
                <a:gd name="T59" fmla="*/ 0 h 2788"/>
                <a:gd name="T60" fmla="*/ 1526 w 2788"/>
                <a:gd name="T61" fmla="*/ 0 h 2788"/>
                <a:gd name="T62" fmla="*/ 1791 w 2788"/>
                <a:gd name="T63" fmla="*/ 53 h 2788"/>
                <a:gd name="T64" fmla="*/ 2046 w 2788"/>
                <a:gd name="T65" fmla="*/ 159 h 2788"/>
                <a:gd name="T66" fmla="*/ 2275 w 2788"/>
                <a:gd name="T67" fmla="*/ 309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8" h="2788">
                  <a:moveTo>
                    <a:pt x="2381" y="406"/>
                  </a:moveTo>
                  <a:lnTo>
                    <a:pt x="2381" y="406"/>
                  </a:lnTo>
                  <a:lnTo>
                    <a:pt x="2478" y="512"/>
                  </a:lnTo>
                  <a:lnTo>
                    <a:pt x="2558" y="626"/>
                  </a:lnTo>
                  <a:lnTo>
                    <a:pt x="2628" y="741"/>
                  </a:lnTo>
                  <a:lnTo>
                    <a:pt x="2690" y="865"/>
                  </a:lnTo>
                  <a:lnTo>
                    <a:pt x="2734" y="997"/>
                  </a:lnTo>
                  <a:lnTo>
                    <a:pt x="2761" y="1129"/>
                  </a:lnTo>
                  <a:lnTo>
                    <a:pt x="2787" y="1262"/>
                  </a:lnTo>
                  <a:lnTo>
                    <a:pt x="2787" y="1394"/>
                  </a:lnTo>
                  <a:lnTo>
                    <a:pt x="2787" y="1525"/>
                  </a:lnTo>
                  <a:lnTo>
                    <a:pt x="2761" y="1658"/>
                  </a:lnTo>
                  <a:lnTo>
                    <a:pt x="2734" y="1790"/>
                  </a:lnTo>
                  <a:lnTo>
                    <a:pt x="2690" y="1922"/>
                  </a:lnTo>
                  <a:lnTo>
                    <a:pt x="2628" y="2046"/>
                  </a:lnTo>
                  <a:lnTo>
                    <a:pt x="2558" y="2161"/>
                  </a:lnTo>
                  <a:lnTo>
                    <a:pt x="2478" y="2275"/>
                  </a:lnTo>
                  <a:lnTo>
                    <a:pt x="2381" y="2381"/>
                  </a:lnTo>
                  <a:lnTo>
                    <a:pt x="2381" y="2381"/>
                  </a:lnTo>
                  <a:lnTo>
                    <a:pt x="2275" y="2478"/>
                  </a:lnTo>
                  <a:lnTo>
                    <a:pt x="2161" y="2558"/>
                  </a:lnTo>
                  <a:lnTo>
                    <a:pt x="2046" y="2628"/>
                  </a:lnTo>
                  <a:lnTo>
                    <a:pt x="1922" y="2690"/>
                  </a:lnTo>
                  <a:lnTo>
                    <a:pt x="1791" y="2734"/>
                  </a:lnTo>
                  <a:lnTo>
                    <a:pt x="1659" y="2761"/>
                  </a:lnTo>
                  <a:lnTo>
                    <a:pt x="1526" y="2787"/>
                  </a:lnTo>
                  <a:lnTo>
                    <a:pt x="1394" y="2787"/>
                  </a:lnTo>
                  <a:lnTo>
                    <a:pt x="1262" y="2787"/>
                  </a:lnTo>
                  <a:lnTo>
                    <a:pt x="1129" y="2761"/>
                  </a:lnTo>
                  <a:lnTo>
                    <a:pt x="997" y="2734"/>
                  </a:lnTo>
                  <a:lnTo>
                    <a:pt x="864" y="2690"/>
                  </a:lnTo>
                  <a:lnTo>
                    <a:pt x="741" y="2628"/>
                  </a:lnTo>
                  <a:lnTo>
                    <a:pt x="626" y="2558"/>
                  </a:lnTo>
                  <a:lnTo>
                    <a:pt x="512" y="2478"/>
                  </a:lnTo>
                  <a:lnTo>
                    <a:pt x="406" y="2381"/>
                  </a:lnTo>
                  <a:lnTo>
                    <a:pt x="406" y="2381"/>
                  </a:lnTo>
                  <a:lnTo>
                    <a:pt x="309" y="2275"/>
                  </a:lnTo>
                  <a:lnTo>
                    <a:pt x="229" y="2161"/>
                  </a:lnTo>
                  <a:lnTo>
                    <a:pt x="159" y="2046"/>
                  </a:lnTo>
                  <a:lnTo>
                    <a:pt x="97" y="1922"/>
                  </a:lnTo>
                  <a:lnTo>
                    <a:pt x="53" y="1790"/>
                  </a:lnTo>
                  <a:lnTo>
                    <a:pt x="26" y="1658"/>
                  </a:lnTo>
                  <a:lnTo>
                    <a:pt x="0" y="1525"/>
                  </a:lnTo>
                  <a:lnTo>
                    <a:pt x="0" y="1394"/>
                  </a:lnTo>
                  <a:lnTo>
                    <a:pt x="0" y="1262"/>
                  </a:lnTo>
                  <a:lnTo>
                    <a:pt x="26" y="1129"/>
                  </a:lnTo>
                  <a:lnTo>
                    <a:pt x="53" y="997"/>
                  </a:lnTo>
                  <a:lnTo>
                    <a:pt x="97" y="865"/>
                  </a:lnTo>
                  <a:lnTo>
                    <a:pt x="159" y="741"/>
                  </a:lnTo>
                  <a:lnTo>
                    <a:pt x="229" y="626"/>
                  </a:lnTo>
                  <a:lnTo>
                    <a:pt x="309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12" y="309"/>
                  </a:lnTo>
                  <a:lnTo>
                    <a:pt x="626" y="229"/>
                  </a:lnTo>
                  <a:lnTo>
                    <a:pt x="741" y="159"/>
                  </a:lnTo>
                  <a:lnTo>
                    <a:pt x="864" y="97"/>
                  </a:lnTo>
                  <a:lnTo>
                    <a:pt x="997" y="53"/>
                  </a:lnTo>
                  <a:lnTo>
                    <a:pt x="1129" y="26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26" y="0"/>
                  </a:lnTo>
                  <a:lnTo>
                    <a:pt x="1659" y="26"/>
                  </a:lnTo>
                  <a:lnTo>
                    <a:pt x="1791" y="53"/>
                  </a:lnTo>
                  <a:lnTo>
                    <a:pt x="1922" y="97"/>
                  </a:lnTo>
                  <a:lnTo>
                    <a:pt x="2046" y="159"/>
                  </a:lnTo>
                  <a:lnTo>
                    <a:pt x="2161" y="229"/>
                  </a:lnTo>
                  <a:lnTo>
                    <a:pt x="2275" y="309"/>
                  </a:lnTo>
                  <a:lnTo>
                    <a:pt x="2381" y="40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2" name="Freeform 5">
              <a:extLst>
                <a:ext uri="{FF2B5EF4-FFF2-40B4-BE49-F238E27FC236}">
                  <a16:creationId xmlns:a16="http://schemas.microsoft.com/office/drawing/2014/main" id="{81C58182-E3A4-44D1-856D-41134796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2013" y="3308350"/>
              <a:ext cx="1008062" cy="1003300"/>
            </a:xfrm>
            <a:custGeom>
              <a:avLst/>
              <a:gdLst>
                <a:gd name="T0" fmla="*/ 2383 w 2798"/>
                <a:gd name="T1" fmla="*/ 406 h 2788"/>
                <a:gd name="T2" fmla="*/ 2568 w 2798"/>
                <a:gd name="T3" fmla="*/ 626 h 2788"/>
                <a:gd name="T4" fmla="*/ 2692 w 2798"/>
                <a:gd name="T5" fmla="*/ 865 h 2788"/>
                <a:gd name="T6" fmla="*/ 2771 w 2798"/>
                <a:gd name="T7" fmla="*/ 1129 h 2788"/>
                <a:gd name="T8" fmla="*/ 2797 w 2798"/>
                <a:gd name="T9" fmla="*/ 1394 h 2788"/>
                <a:gd name="T10" fmla="*/ 2771 w 2798"/>
                <a:gd name="T11" fmla="*/ 1658 h 2788"/>
                <a:gd name="T12" fmla="*/ 2692 w 2798"/>
                <a:gd name="T13" fmla="*/ 1922 h 2788"/>
                <a:gd name="T14" fmla="*/ 2568 w 2798"/>
                <a:gd name="T15" fmla="*/ 2161 h 2788"/>
                <a:gd name="T16" fmla="*/ 2383 w 2798"/>
                <a:gd name="T17" fmla="*/ 2381 h 2788"/>
                <a:gd name="T18" fmla="*/ 2277 w 2798"/>
                <a:gd name="T19" fmla="*/ 2478 h 2788"/>
                <a:gd name="T20" fmla="*/ 2047 w 2798"/>
                <a:gd name="T21" fmla="*/ 2628 h 2788"/>
                <a:gd name="T22" fmla="*/ 1800 w 2798"/>
                <a:gd name="T23" fmla="*/ 2734 h 2788"/>
                <a:gd name="T24" fmla="*/ 1536 w 2798"/>
                <a:gd name="T25" fmla="*/ 2787 h 2788"/>
                <a:gd name="T26" fmla="*/ 1262 w 2798"/>
                <a:gd name="T27" fmla="*/ 2787 h 2788"/>
                <a:gd name="T28" fmla="*/ 997 w 2798"/>
                <a:gd name="T29" fmla="*/ 2734 h 2788"/>
                <a:gd name="T30" fmla="*/ 750 w 2798"/>
                <a:gd name="T31" fmla="*/ 2628 h 2788"/>
                <a:gd name="T32" fmla="*/ 521 w 2798"/>
                <a:gd name="T33" fmla="*/ 2478 h 2788"/>
                <a:gd name="T34" fmla="*/ 406 w 2798"/>
                <a:gd name="T35" fmla="*/ 2381 h 2788"/>
                <a:gd name="T36" fmla="*/ 230 w 2798"/>
                <a:gd name="T37" fmla="*/ 2161 h 2788"/>
                <a:gd name="T38" fmla="*/ 106 w 2798"/>
                <a:gd name="T39" fmla="*/ 1922 h 2788"/>
                <a:gd name="T40" fmla="*/ 27 w 2798"/>
                <a:gd name="T41" fmla="*/ 1658 h 2788"/>
                <a:gd name="T42" fmla="*/ 0 w 2798"/>
                <a:gd name="T43" fmla="*/ 1394 h 2788"/>
                <a:gd name="T44" fmla="*/ 27 w 2798"/>
                <a:gd name="T45" fmla="*/ 1129 h 2788"/>
                <a:gd name="T46" fmla="*/ 106 w 2798"/>
                <a:gd name="T47" fmla="*/ 865 h 2788"/>
                <a:gd name="T48" fmla="*/ 230 w 2798"/>
                <a:gd name="T49" fmla="*/ 626 h 2788"/>
                <a:gd name="T50" fmla="*/ 406 w 2798"/>
                <a:gd name="T51" fmla="*/ 406 h 2788"/>
                <a:gd name="T52" fmla="*/ 521 w 2798"/>
                <a:gd name="T53" fmla="*/ 309 h 2788"/>
                <a:gd name="T54" fmla="*/ 750 w 2798"/>
                <a:gd name="T55" fmla="*/ 159 h 2788"/>
                <a:gd name="T56" fmla="*/ 997 w 2798"/>
                <a:gd name="T57" fmla="*/ 53 h 2788"/>
                <a:gd name="T58" fmla="*/ 1262 w 2798"/>
                <a:gd name="T59" fmla="*/ 0 h 2788"/>
                <a:gd name="T60" fmla="*/ 1536 w 2798"/>
                <a:gd name="T61" fmla="*/ 0 h 2788"/>
                <a:gd name="T62" fmla="*/ 1800 w 2798"/>
                <a:gd name="T63" fmla="*/ 53 h 2788"/>
                <a:gd name="T64" fmla="*/ 2047 w 2798"/>
                <a:gd name="T65" fmla="*/ 159 h 2788"/>
                <a:gd name="T66" fmla="*/ 2277 w 2798"/>
                <a:gd name="T67" fmla="*/ 309 h 2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98" h="2788">
                  <a:moveTo>
                    <a:pt x="2383" y="406"/>
                  </a:moveTo>
                  <a:lnTo>
                    <a:pt x="2383" y="406"/>
                  </a:lnTo>
                  <a:lnTo>
                    <a:pt x="2480" y="512"/>
                  </a:lnTo>
                  <a:lnTo>
                    <a:pt x="2568" y="626"/>
                  </a:lnTo>
                  <a:lnTo>
                    <a:pt x="2639" y="741"/>
                  </a:lnTo>
                  <a:lnTo>
                    <a:pt x="2692" y="865"/>
                  </a:lnTo>
                  <a:lnTo>
                    <a:pt x="2736" y="997"/>
                  </a:lnTo>
                  <a:lnTo>
                    <a:pt x="2771" y="1129"/>
                  </a:lnTo>
                  <a:lnTo>
                    <a:pt x="2789" y="1262"/>
                  </a:lnTo>
                  <a:lnTo>
                    <a:pt x="2797" y="1394"/>
                  </a:lnTo>
                  <a:lnTo>
                    <a:pt x="2789" y="1525"/>
                  </a:lnTo>
                  <a:lnTo>
                    <a:pt x="2771" y="1658"/>
                  </a:lnTo>
                  <a:lnTo>
                    <a:pt x="2736" y="1790"/>
                  </a:lnTo>
                  <a:lnTo>
                    <a:pt x="2692" y="1922"/>
                  </a:lnTo>
                  <a:lnTo>
                    <a:pt x="2639" y="2046"/>
                  </a:lnTo>
                  <a:lnTo>
                    <a:pt x="2568" y="2161"/>
                  </a:lnTo>
                  <a:lnTo>
                    <a:pt x="2480" y="2275"/>
                  </a:lnTo>
                  <a:lnTo>
                    <a:pt x="2383" y="2381"/>
                  </a:lnTo>
                  <a:lnTo>
                    <a:pt x="2383" y="2381"/>
                  </a:lnTo>
                  <a:lnTo>
                    <a:pt x="2277" y="2478"/>
                  </a:lnTo>
                  <a:lnTo>
                    <a:pt x="2171" y="2558"/>
                  </a:lnTo>
                  <a:lnTo>
                    <a:pt x="2047" y="2628"/>
                  </a:lnTo>
                  <a:lnTo>
                    <a:pt x="1924" y="2690"/>
                  </a:lnTo>
                  <a:lnTo>
                    <a:pt x="1800" y="2734"/>
                  </a:lnTo>
                  <a:lnTo>
                    <a:pt x="1668" y="2761"/>
                  </a:lnTo>
                  <a:lnTo>
                    <a:pt x="1536" y="2787"/>
                  </a:lnTo>
                  <a:lnTo>
                    <a:pt x="1394" y="2787"/>
                  </a:lnTo>
                  <a:lnTo>
                    <a:pt x="1262" y="2787"/>
                  </a:lnTo>
                  <a:lnTo>
                    <a:pt x="1130" y="2761"/>
                  </a:lnTo>
                  <a:lnTo>
                    <a:pt x="997" y="2734"/>
                  </a:lnTo>
                  <a:lnTo>
                    <a:pt x="874" y="2690"/>
                  </a:lnTo>
                  <a:lnTo>
                    <a:pt x="750" y="2628"/>
                  </a:lnTo>
                  <a:lnTo>
                    <a:pt x="627" y="2558"/>
                  </a:lnTo>
                  <a:lnTo>
                    <a:pt x="521" y="2478"/>
                  </a:lnTo>
                  <a:lnTo>
                    <a:pt x="406" y="2381"/>
                  </a:lnTo>
                  <a:lnTo>
                    <a:pt x="406" y="2381"/>
                  </a:lnTo>
                  <a:lnTo>
                    <a:pt x="318" y="2275"/>
                  </a:lnTo>
                  <a:lnTo>
                    <a:pt x="230" y="2161"/>
                  </a:lnTo>
                  <a:lnTo>
                    <a:pt x="159" y="2046"/>
                  </a:lnTo>
                  <a:lnTo>
                    <a:pt x="106" y="1922"/>
                  </a:lnTo>
                  <a:lnTo>
                    <a:pt x="62" y="1790"/>
                  </a:lnTo>
                  <a:lnTo>
                    <a:pt x="27" y="1658"/>
                  </a:lnTo>
                  <a:lnTo>
                    <a:pt x="9" y="1525"/>
                  </a:lnTo>
                  <a:lnTo>
                    <a:pt x="0" y="1394"/>
                  </a:lnTo>
                  <a:lnTo>
                    <a:pt x="9" y="1262"/>
                  </a:lnTo>
                  <a:lnTo>
                    <a:pt x="27" y="1129"/>
                  </a:lnTo>
                  <a:lnTo>
                    <a:pt x="62" y="997"/>
                  </a:lnTo>
                  <a:lnTo>
                    <a:pt x="106" y="865"/>
                  </a:lnTo>
                  <a:lnTo>
                    <a:pt x="159" y="741"/>
                  </a:lnTo>
                  <a:lnTo>
                    <a:pt x="230" y="626"/>
                  </a:lnTo>
                  <a:lnTo>
                    <a:pt x="318" y="512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521" y="309"/>
                  </a:lnTo>
                  <a:lnTo>
                    <a:pt x="627" y="229"/>
                  </a:lnTo>
                  <a:lnTo>
                    <a:pt x="750" y="159"/>
                  </a:lnTo>
                  <a:lnTo>
                    <a:pt x="874" y="97"/>
                  </a:lnTo>
                  <a:lnTo>
                    <a:pt x="997" y="53"/>
                  </a:lnTo>
                  <a:lnTo>
                    <a:pt x="1130" y="26"/>
                  </a:lnTo>
                  <a:lnTo>
                    <a:pt x="1262" y="0"/>
                  </a:lnTo>
                  <a:lnTo>
                    <a:pt x="1394" y="0"/>
                  </a:lnTo>
                  <a:lnTo>
                    <a:pt x="1536" y="0"/>
                  </a:lnTo>
                  <a:lnTo>
                    <a:pt x="1668" y="26"/>
                  </a:lnTo>
                  <a:lnTo>
                    <a:pt x="1800" y="53"/>
                  </a:lnTo>
                  <a:lnTo>
                    <a:pt x="1924" y="97"/>
                  </a:lnTo>
                  <a:lnTo>
                    <a:pt x="2047" y="159"/>
                  </a:lnTo>
                  <a:lnTo>
                    <a:pt x="2171" y="229"/>
                  </a:lnTo>
                  <a:lnTo>
                    <a:pt x="2277" y="309"/>
                  </a:lnTo>
                  <a:lnTo>
                    <a:pt x="2383" y="40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" name="Freeform 6">
              <a:extLst>
                <a:ext uri="{FF2B5EF4-FFF2-40B4-BE49-F238E27FC236}">
                  <a16:creationId xmlns:a16="http://schemas.microsoft.com/office/drawing/2014/main" id="{2F54446D-7152-41EE-918F-0946A10F8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2398713"/>
              <a:ext cx="944562" cy="944562"/>
            </a:xfrm>
            <a:custGeom>
              <a:avLst/>
              <a:gdLst>
                <a:gd name="T0" fmla="*/ 556 w 2622"/>
                <a:gd name="T1" fmla="*/ 2621 h 2622"/>
                <a:gd name="T2" fmla="*/ 0 w 2622"/>
                <a:gd name="T3" fmla="*/ 2065 h 2622"/>
                <a:gd name="T4" fmla="*/ 2074 w 2622"/>
                <a:gd name="T5" fmla="*/ 0 h 2622"/>
                <a:gd name="T6" fmla="*/ 2621 w 2622"/>
                <a:gd name="T7" fmla="*/ 547 h 2622"/>
                <a:gd name="T8" fmla="*/ 556 w 2622"/>
                <a:gd name="T9" fmla="*/ 2621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2622">
                  <a:moveTo>
                    <a:pt x="556" y="2621"/>
                  </a:moveTo>
                  <a:lnTo>
                    <a:pt x="0" y="2065"/>
                  </a:lnTo>
                  <a:lnTo>
                    <a:pt x="2074" y="0"/>
                  </a:lnTo>
                  <a:lnTo>
                    <a:pt x="2621" y="547"/>
                  </a:lnTo>
                  <a:lnTo>
                    <a:pt x="556" y="2621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4" name="Freeform 7">
              <a:extLst>
                <a:ext uri="{FF2B5EF4-FFF2-40B4-BE49-F238E27FC236}">
                  <a16:creationId xmlns:a16="http://schemas.microsoft.com/office/drawing/2014/main" id="{E127D54D-BF52-404F-8C3F-78661E425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4324350"/>
              <a:ext cx="944562" cy="944563"/>
            </a:xfrm>
            <a:custGeom>
              <a:avLst/>
              <a:gdLst>
                <a:gd name="T0" fmla="*/ 2074 w 2622"/>
                <a:gd name="T1" fmla="*/ 2621 h 2622"/>
                <a:gd name="T2" fmla="*/ 0 w 2622"/>
                <a:gd name="T3" fmla="*/ 556 h 2622"/>
                <a:gd name="T4" fmla="*/ 556 w 2622"/>
                <a:gd name="T5" fmla="*/ 0 h 2622"/>
                <a:gd name="T6" fmla="*/ 2621 w 2622"/>
                <a:gd name="T7" fmla="*/ 2074 h 2622"/>
                <a:gd name="T8" fmla="*/ 2074 w 2622"/>
                <a:gd name="T9" fmla="*/ 2621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2622">
                  <a:moveTo>
                    <a:pt x="2074" y="2621"/>
                  </a:moveTo>
                  <a:lnTo>
                    <a:pt x="0" y="556"/>
                  </a:lnTo>
                  <a:lnTo>
                    <a:pt x="556" y="0"/>
                  </a:lnTo>
                  <a:lnTo>
                    <a:pt x="2621" y="2074"/>
                  </a:lnTo>
                  <a:lnTo>
                    <a:pt x="2074" y="2621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5" name="Freeform 8">
              <a:extLst>
                <a:ext uri="{FF2B5EF4-FFF2-40B4-BE49-F238E27FC236}">
                  <a16:creationId xmlns:a16="http://schemas.microsoft.com/office/drawing/2014/main" id="{49494C91-76E9-484D-9305-6B2C1D944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7875" y="3670300"/>
              <a:ext cx="409575" cy="279400"/>
            </a:xfrm>
            <a:custGeom>
              <a:avLst/>
              <a:gdLst>
                <a:gd name="T0" fmla="*/ 1138 w 1139"/>
                <a:gd name="T1" fmla="*/ 775 h 776"/>
                <a:gd name="T2" fmla="*/ 0 w 1139"/>
                <a:gd name="T3" fmla="*/ 775 h 776"/>
                <a:gd name="T4" fmla="*/ 0 w 1139"/>
                <a:gd name="T5" fmla="*/ 0 h 776"/>
                <a:gd name="T6" fmla="*/ 1138 w 1139"/>
                <a:gd name="T7" fmla="*/ 0 h 776"/>
                <a:gd name="T8" fmla="*/ 1138 w 1139"/>
                <a:gd name="T9" fmla="*/ 775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9" h="776">
                  <a:moveTo>
                    <a:pt x="1138" y="775"/>
                  </a:moveTo>
                  <a:lnTo>
                    <a:pt x="0" y="775"/>
                  </a:lnTo>
                  <a:lnTo>
                    <a:pt x="0" y="0"/>
                  </a:lnTo>
                  <a:lnTo>
                    <a:pt x="1138" y="0"/>
                  </a:lnTo>
                  <a:lnTo>
                    <a:pt x="1138" y="775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6" name="Freeform 9">
              <a:extLst>
                <a:ext uri="{FF2B5EF4-FFF2-40B4-BE49-F238E27FC236}">
                  <a16:creationId xmlns:a16="http://schemas.microsoft.com/office/drawing/2014/main" id="{65BCAAF1-7C78-476F-BC6A-EE8B7890A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1287463"/>
              <a:ext cx="1604963" cy="1265237"/>
            </a:xfrm>
            <a:custGeom>
              <a:avLst/>
              <a:gdLst>
                <a:gd name="T0" fmla="*/ 4456 w 4457"/>
                <a:gd name="T1" fmla="*/ 1756 h 3513"/>
                <a:gd name="T2" fmla="*/ 2691 w 4457"/>
                <a:gd name="T3" fmla="*/ 0 h 3513"/>
                <a:gd name="T4" fmla="*/ 2691 w 4457"/>
                <a:gd name="T5" fmla="*/ 953 h 3513"/>
                <a:gd name="T6" fmla="*/ 0 w 4457"/>
                <a:gd name="T7" fmla="*/ 953 h 3513"/>
                <a:gd name="T8" fmla="*/ 0 w 4457"/>
                <a:gd name="T9" fmla="*/ 2550 h 3513"/>
                <a:gd name="T10" fmla="*/ 2691 w 4457"/>
                <a:gd name="T11" fmla="*/ 2550 h 3513"/>
                <a:gd name="T12" fmla="*/ 2691 w 4457"/>
                <a:gd name="T13" fmla="*/ 3512 h 3513"/>
                <a:gd name="T14" fmla="*/ 4456 w 4457"/>
                <a:gd name="T15" fmla="*/ 1756 h 3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3">
                  <a:moveTo>
                    <a:pt x="4456" y="1756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50"/>
                  </a:lnTo>
                  <a:lnTo>
                    <a:pt x="2691" y="2550"/>
                  </a:lnTo>
                  <a:lnTo>
                    <a:pt x="2691" y="3512"/>
                  </a:lnTo>
                  <a:lnTo>
                    <a:pt x="4456" y="175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7" name="Freeform 10">
              <a:extLst>
                <a:ext uri="{FF2B5EF4-FFF2-40B4-BE49-F238E27FC236}">
                  <a16:creationId xmlns:a16="http://schemas.microsoft.com/office/drawing/2014/main" id="{42AC2602-8824-427E-8EB5-9866659F4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5086350"/>
              <a:ext cx="1604963" cy="1265238"/>
            </a:xfrm>
            <a:custGeom>
              <a:avLst/>
              <a:gdLst>
                <a:gd name="T0" fmla="*/ 4456 w 4457"/>
                <a:gd name="T1" fmla="*/ 1756 h 3513"/>
                <a:gd name="T2" fmla="*/ 2691 w 4457"/>
                <a:gd name="T3" fmla="*/ 0 h 3513"/>
                <a:gd name="T4" fmla="*/ 2691 w 4457"/>
                <a:gd name="T5" fmla="*/ 953 h 3513"/>
                <a:gd name="T6" fmla="*/ 0 w 4457"/>
                <a:gd name="T7" fmla="*/ 953 h 3513"/>
                <a:gd name="T8" fmla="*/ 0 w 4457"/>
                <a:gd name="T9" fmla="*/ 2550 h 3513"/>
                <a:gd name="T10" fmla="*/ 2691 w 4457"/>
                <a:gd name="T11" fmla="*/ 2550 h 3513"/>
                <a:gd name="T12" fmla="*/ 2691 w 4457"/>
                <a:gd name="T13" fmla="*/ 3512 h 3513"/>
                <a:gd name="T14" fmla="*/ 4456 w 4457"/>
                <a:gd name="T15" fmla="*/ 1756 h 3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3">
                  <a:moveTo>
                    <a:pt x="4456" y="1756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50"/>
                  </a:lnTo>
                  <a:lnTo>
                    <a:pt x="2691" y="2550"/>
                  </a:lnTo>
                  <a:lnTo>
                    <a:pt x="2691" y="3512"/>
                  </a:lnTo>
                  <a:lnTo>
                    <a:pt x="4456" y="1756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8" name="Freeform 11">
              <a:extLst>
                <a:ext uri="{FF2B5EF4-FFF2-40B4-BE49-F238E27FC236}">
                  <a16:creationId xmlns:a16="http://schemas.microsoft.com/office/drawing/2014/main" id="{C78D16AF-C99B-4762-8B4A-3E8057260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6850" y="3203575"/>
              <a:ext cx="1604963" cy="1263650"/>
            </a:xfrm>
            <a:custGeom>
              <a:avLst/>
              <a:gdLst>
                <a:gd name="T0" fmla="*/ 4456 w 4457"/>
                <a:gd name="T1" fmla="*/ 1755 h 3512"/>
                <a:gd name="T2" fmla="*/ 2691 w 4457"/>
                <a:gd name="T3" fmla="*/ 0 h 3512"/>
                <a:gd name="T4" fmla="*/ 2691 w 4457"/>
                <a:gd name="T5" fmla="*/ 953 h 3512"/>
                <a:gd name="T6" fmla="*/ 0 w 4457"/>
                <a:gd name="T7" fmla="*/ 953 h 3512"/>
                <a:gd name="T8" fmla="*/ 0 w 4457"/>
                <a:gd name="T9" fmla="*/ 2549 h 3512"/>
                <a:gd name="T10" fmla="*/ 2691 w 4457"/>
                <a:gd name="T11" fmla="*/ 2549 h 3512"/>
                <a:gd name="T12" fmla="*/ 2691 w 4457"/>
                <a:gd name="T13" fmla="*/ 3511 h 3512"/>
                <a:gd name="T14" fmla="*/ 4456 w 4457"/>
                <a:gd name="T15" fmla="*/ 1755 h 3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7" h="3512">
                  <a:moveTo>
                    <a:pt x="4456" y="1755"/>
                  </a:moveTo>
                  <a:lnTo>
                    <a:pt x="2691" y="0"/>
                  </a:lnTo>
                  <a:lnTo>
                    <a:pt x="2691" y="953"/>
                  </a:lnTo>
                  <a:lnTo>
                    <a:pt x="0" y="953"/>
                  </a:lnTo>
                  <a:lnTo>
                    <a:pt x="0" y="2549"/>
                  </a:lnTo>
                  <a:lnTo>
                    <a:pt x="2691" y="2549"/>
                  </a:lnTo>
                  <a:lnTo>
                    <a:pt x="2691" y="3511"/>
                  </a:lnTo>
                  <a:lnTo>
                    <a:pt x="4456" y="1755"/>
                  </a:lnTo>
                </a:path>
              </a:pathLst>
            </a:custGeom>
            <a:grpFill/>
            <a:ln w="9525" cap="flat">
              <a:solidFill>
                <a:schemeClr val="accent2">
                  <a:lumMod val="60000"/>
                  <a:lumOff val="40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089325E7-C3A7-4F75-9A6F-95B3BF7FB389}"/>
              </a:ext>
            </a:extLst>
          </p:cNvPr>
          <p:cNvSpPr txBox="1"/>
          <p:nvPr/>
        </p:nvSpPr>
        <p:spPr>
          <a:xfrm>
            <a:off x="8961610" y="6064179"/>
            <a:ext cx="126348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Metropolis" pitchFamily="2" charset="77"/>
                <a:ea typeface="+mn-ea"/>
                <a:cs typeface="+mn-cs"/>
              </a:rPr>
              <a:t>Tier1-Standalone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etropolis" pitchFamily="2" charset="77"/>
              </a:rPr>
              <a:t>with LB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6F4F413D-D70C-4C8D-9CB5-E7E09350CCFA}"/>
              </a:ext>
            </a:extLst>
          </p:cNvPr>
          <p:cNvSpPr txBox="1"/>
          <p:nvPr/>
        </p:nvSpPr>
        <p:spPr>
          <a:xfrm>
            <a:off x="6977759" y="5708092"/>
            <a:ext cx="823091" cy="40011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Metropolis" pitchFamily="2" charset="77"/>
              </a:rPr>
              <a:t>Service Interface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4812C69C-1D3A-4B27-BD13-7D2837E38757}"/>
              </a:ext>
            </a:extLst>
          </p:cNvPr>
          <p:cNvCxnSpPr>
            <a:cxnSpLocks/>
            <a:stCxn id="140" idx="3"/>
          </p:cNvCxnSpPr>
          <p:nvPr/>
        </p:nvCxnSpPr>
        <p:spPr bwMode="gray">
          <a:xfrm flipV="1">
            <a:off x="7800850" y="5896251"/>
            <a:ext cx="712217" cy="11896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miter lim="800000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D9D5402F-5608-4BA8-8F63-40E04100E34D}"/>
              </a:ext>
            </a:extLst>
          </p:cNvPr>
          <p:cNvSpPr txBox="1"/>
          <p:nvPr/>
        </p:nvSpPr>
        <p:spPr>
          <a:xfrm>
            <a:off x="8714209" y="5630989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tropolis" pitchFamily="2" charset="77"/>
                <a:ea typeface="+mn-ea"/>
                <a:cs typeface="+mn-cs"/>
              </a:rPr>
              <a:t>IP: 10.222.1.7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rgbClr val="FF0000"/>
                </a:solidFill>
                <a:latin typeface="Metropolis" pitchFamily="2" charset="77"/>
              </a:rPr>
              <a:t>VIP: .7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tropolis" pitchFamily="2" charset="77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484CCB1-FA6D-4AC2-9343-B1D66F52BD8E}"/>
              </a:ext>
            </a:extLst>
          </p:cNvPr>
          <p:cNvSpPr txBox="1"/>
          <p:nvPr/>
        </p:nvSpPr>
        <p:spPr>
          <a:xfrm>
            <a:off x="8053337" y="5127984"/>
            <a:ext cx="1983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tropolis" pitchFamily="2" charset="77"/>
              </a:rPr>
              <a:t>VLAN-Other – 10.222.1.0/24</a:t>
            </a:r>
          </a:p>
        </p:txBody>
      </p:sp>
    </p:spTree>
    <p:extLst>
      <p:ext uri="{BB962C8B-B14F-4D97-AF65-F5344CB8AC3E}">
        <p14:creationId xmlns:p14="http://schemas.microsoft.com/office/powerpoint/2010/main" val="108229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3FFED-B87A-4DCD-A1FB-8227A8B3792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Create Segment VLAN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A09CA8-8F11-4CF3-893B-A2BBD80BA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016" y="2064311"/>
            <a:ext cx="10538460" cy="22402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T1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Create Segment (1/3)	</a:t>
            </a:r>
          </a:p>
        </p:txBody>
      </p:sp>
      <p:sp>
        <p:nvSpPr>
          <p:cNvPr id="146" name="Shape 345">
            <a:extLst>
              <a:ext uri="{FF2B5EF4-FFF2-40B4-BE49-F238E27FC236}">
                <a16:creationId xmlns:a16="http://schemas.microsoft.com/office/drawing/2014/main" id="{B02D697D-033A-48DF-9380-88E23A9E15CC}"/>
              </a:ext>
            </a:extLst>
          </p:cNvPr>
          <p:cNvSpPr txBox="1"/>
          <p:nvPr/>
        </p:nvSpPr>
        <p:spPr>
          <a:xfrm>
            <a:off x="3398700" y="2414375"/>
            <a:ext cx="3925847" cy="276959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Shape 345">
            <a:extLst>
              <a:ext uri="{FF2B5EF4-FFF2-40B4-BE49-F238E27FC236}">
                <a16:creationId xmlns:a16="http://schemas.microsoft.com/office/drawing/2014/main" id="{53A8368D-7B8D-4C45-929B-E77B471761A1}"/>
              </a:ext>
            </a:extLst>
          </p:cNvPr>
          <p:cNvSpPr txBox="1"/>
          <p:nvPr/>
        </p:nvSpPr>
        <p:spPr>
          <a:xfrm>
            <a:off x="8806017" y="3256264"/>
            <a:ext cx="2851818" cy="983944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B464471C-7C55-4688-A3AC-57F60F4EA970}"/>
              </a:ext>
            </a:extLst>
          </p:cNvPr>
          <p:cNvCxnSpPr>
            <a:cxnSpLocks/>
          </p:cNvCxnSpPr>
          <p:nvPr/>
        </p:nvCxnSpPr>
        <p:spPr bwMode="gray">
          <a:xfrm flipH="1">
            <a:off x="8458687" y="4240208"/>
            <a:ext cx="715925" cy="205918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Shape 345">
            <a:extLst>
              <a:ext uri="{FF2B5EF4-FFF2-40B4-BE49-F238E27FC236}">
                <a16:creationId xmlns:a16="http://schemas.microsoft.com/office/drawing/2014/main" id="{868B74FB-4BF8-4552-8175-991EBC826067}"/>
              </a:ext>
            </a:extLst>
          </p:cNvPr>
          <p:cNvSpPr txBox="1"/>
          <p:nvPr/>
        </p:nvSpPr>
        <p:spPr>
          <a:xfrm>
            <a:off x="6389312" y="4526034"/>
            <a:ext cx="2785300" cy="64629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Note: This TZ-VLAN must be configured on the Edge Node that will host the T1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B6F15D-415C-4C8E-9BC5-FFAA98F0B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7716" y="4526034"/>
            <a:ext cx="2207382" cy="1853242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812C7902-2E16-4FE0-A164-0868A0796FDA}"/>
              </a:ext>
            </a:extLst>
          </p:cNvPr>
          <p:cNvCxnSpPr>
            <a:cxnSpLocks/>
            <a:stCxn id="149" idx="3"/>
          </p:cNvCxnSpPr>
          <p:nvPr/>
        </p:nvCxnSpPr>
        <p:spPr bwMode="gray">
          <a:xfrm>
            <a:off x="9174612" y="4849179"/>
            <a:ext cx="1566795" cy="1272390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12CBB89-115B-46F8-A77E-EEA1AAA064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0C2F84B-E2FB-4F73-882B-667257E466C3}"/>
              </a:ext>
            </a:extLst>
          </p:cNvPr>
          <p:cNvCxnSpPr>
            <a:cxnSpLocks/>
          </p:cNvCxnSpPr>
          <p:nvPr/>
        </p:nvCxnSpPr>
        <p:spPr bwMode="gray">
          <a:xfrm flipH="1">
            <a:off x="5079326" y="3909301"/>
            <a:ext cx="3658161" cy="531089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hape 345">
            <a:extLst>
              <a:ext uri="{FF2B5EF4-FFF2-40B4-BE49-F238E27FC236}">
                <a16:creationId xmlns:a16="http://schemas.microsoft.com/office/drawing/2014/main" id="{6A582C00-1162-43FD-813E-8BC39283CBD6}"/>
              </a:ext>
            </a:extLst>
          </p:cNvPr>
          <p:cNvSpPr txBox="1"/>
          <p:nvPr/>
        </p:nvSpPr>
        <p:spPr>
          <a:xfrm>
            <a:off x="2419519" y="4520298"/>
            <a:ext cx="3375731" cy="1015622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VLAN ID will be the VLAN-Mgt or VLAN-other based on Option1 or Option2.</a:t>
            </a:r>
          </a:p>
          <a:p>
            <a:pPr lvl="0">
              <a:buSzPct val="25000"/>
            </a:pPr>
            <a:r>
              <a:rPr lang="en-US" sz="12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The following slides are based on Option1.</a:t>
            </a:r>
          </a:p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Steps for option2 would be exactly the same but with different IP@.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04C7B9-C8C1-461B-8E86-F7B9265BD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060" y="5549714"/>
            <a:ext cx="5445419" cy="1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5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89ED7-065D-4006-BE3A-89FAEB27F1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NSX-T Managers with external LB</a:t>
            </a:r>
          </a:p>
          <a:p>
            <a:pPr lvl="2"/>
            <a:r>
              <a:rPr lang="en-US" dirty="0"/>
              <a:t>Benefits</a:t>
            </a:r>
          </a:p>
          <a:p>
            <a:pPr lvl="2"/>
            <a:r>
              <a:rPr lang="en-US" dirty="0"/>
              <a:t>Requirements</a:t>
            </a:r>
          </a:p>
          <a:p>
            <a:endParaRPr lang="en-US" dirty="0"/>
          </a:p>
          <a:p>
            <a:r>
              <a:rPr lang="en-US" dirty="0"/>
              <a:t>NSX-T Configuration</a:t>
            </a:r>
          </a:p>
          <a:p>
            <a:pPr lvl="2"/>
            <a:r>
              <a:rPr lang="en-US" dirty="0"/>
              <a:t>From which Manager?</a:t>
            </a:r>
          </a:p>
          <a:p>
            <a:pPr lvl="2"/>
            <a:r>
              <a:rPr lang="en-US" dirty="0"/>
              <a:t>Edge Node configuration</a:t>
            </a:r>
          </a:p>
          <a:p>
            <a:pPr lvl="2"/>
            <a:r>
              <a:rPr lang="en-US" dirty="0"/>
              <a:t>Tier-1 configuration</a:t>
            </a:r>
          </a:p>
          <a:p>
            <a:pPr lvl="2"/>
            <a:r>
              <a:rPr lang="en-US" dirty="0"/>
              <a:t>LB configuration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30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3FFED-B87A-4DCD-A1FB-8227A8B3792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Create Tier-1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T1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Create T1 (2/3)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EEAF74-FABC-4952-A175-38E13141A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352" y="2062778"/>
            <a:ext cx="9584055" cy="3891915"/>
          </a:xfrm>
          <a:prstGeom prst="rect">
            <a:avLst/>
          </a:prstGeom>
        </p:spPr>
      </p:pic>
      <p:sp>
        <p:nvSpPr>
          <p:cNvPr id="14" name="Shape 345">
            <a:extLst>
              <a:ext uri="{FF2B5EF4-FFF2-40B4-BE49-F238E27FC236}">
                <a16:creationId xmlns:a16="http://schemas.microsoft.com/office/drawing/2014/main" id="{6A2CA0E8-D6F9-4B64-8BE4-694B0AD2B9C8}"/>
              </a:ext>
            </a:extLst>
          </p:cNvPr>
          <p:cNvSpPr txBox="1"/>
          <p:nvPr/>
        </p:nvSpPr>
        <p:spPr>
          <a:xfrm>
            <a:off x="4954207" y="2459980"/>
            <a:ext cx="1637405" cy="267038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1349B1E-3331-4692-9F86-D10080C33158}"/>
              </a:ext>
            </a:extLst>
          </p:cNvPr>
          <p:cNvCxnSpPr>
            <a:cxnSpLocks/>
          </p:cNvCxnSpPr>
          <p:nvPr/>
        </p:nvCxnSpPr>
        <p:spPr bwMode="gray">
          <a:xfrm flipH="1">
            <a:off x="4149155" y="4543529"/>
            <a:ext cx="1183496" cy="461181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hape 345">
            <a:extLst>
              <a:ext uri="{FF2B5EF4-FFF2-40B4-BE49-F238E27FC236}">
                <a16:creationId xmlns:a16="http://schemas.microsoft.com/office/drawing/2014/main" id="{9560C534-D865-4049-A9A4-A003C5271588}"/>
              </a:ext>
            </a:extLst>
          </p:cNvPr>
          <p:cNvSpPr txBox="1"/>
          <p:nvPr/>
        </p:nvSpPr>
        <p:spPr>
          <a:xfrm>
            <a:off x="48552" y="2748539"/>
            <a:ext cx="1765638" cy="646290"/>
          </a:xfrm>
          <a:prstGeom prst="rect">
            <a:avLst/>
          </a:prstGeom>
          <a:solidFill>
            <a:schemeClr val="bg1">
              <a:alpha val="70000"/>
            </a:schemeClr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Edge Cluster containing Edge Node with TZ-VLAN</a:t>
            </a:r>
          </a:p>
        </p:txBody>
      </p:sp>
      <p:sp>
        <p:nvSpPr>
          <p:cNvPr id="17" name="Shape 345">
            <a:extLst>
              <a:ext uri="{FF2B5EF4-FFF2-40B4-BE49-F238E27FC236}">
                <a16:creationId xmlns:a16="http://schemas.microsoft.com/office/drawing/2014/main" id="{A5C0FDEA-AA13-41EB-8F8B-A5AC11C57D46}"/>
              </a:ext>
            </a:extLst>
          </p:cNvPr>
          <p:cNvSpPr txBox="1"/>
          <p:nvPr/>
        </p:nvSpPr>
        <p:spPr>
          <a:xfrm>
            <a:off x="3795697" y="3209785"/>
            <a:ext cx="2402802" cy="267038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345">
            <a:extLst>
              <a:ext uri="{FF2B5EF4-FFF2-40B4-BE49-F238E27FC236}">
                <a16:creationId xmlns:a16="http://schemas.microsoft.com/office/drawing/2014/main" id="{4D8A9B10-9B25-422F-BD32-D58C4717F9F4}"/>
              </a:ext>
            </a:extLst>
          </p:cNvPr>
          <p:cNvSpPr txBox="1"/>
          <p:nvPr/>
        </p:nvSpPr>
        <p:spPr>
          <a:xfrm>
            <a:off x="3708195" y="5017063"/>
            <a:ext cx="297362" cy="159818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345">
            <a:extLst>
              <a:ext uri="{FF2B5EF4-FFF2-40B4-BE49-F238E27FC236}">
                <a16:creationId xmlns:a16="http://schemas.microsoft.com/office/drawing/2014/main" id="{43D92975-8036-4C38-973A-D59505255A4D}"/>
              </a:ext>
            </a:extLst>
          </p:cNvPr>
          <p:cNvSpPr txBox="1"/>
          <p:nvPr/>
        </p:nvSpPr>
        <p:spPr>
          <a:xfrm>
            <a:off x="3708195" y="5657847"/>
            <a:ext cx="297362" cy="159818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D45392-E775-4EC8-9C30-0EDFF8849E63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1877352" y="3072952"/>
            <a:ext cx="1798540" cy="270353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BFECEE3-E2E8-43FB-98D2-147F9F36D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478" y="3780288"/>
            <a:ext cx="6366510" cy="123825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04A3E7-3C69-4B03-A63E-BA36475F9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5478" y="5117028"/>
            <a:ext cx="3589020" cy="1257300"/>
          </a:xfrm>
          <a:prstGeom prst="rect">
            <a:avLst/>
          </a:prstGeom>
          <a:ln>
            <a:solidFill>
              <a:schemeClr val="tx2"/>
            </a:solidFill>
          </a:ln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4B5CC66-F107-475C-BB25-2F1AE6EA82F5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4091000" y="5715755"/>
            <a:ext cx="1241651" cy="497600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266CD022-64FF-4CB3-AE2D-F1DE16C0CE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6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3FFED-B87A-4DCD-A1FB-8227A8B3792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Validate communication to T1 IP@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T1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Validation (3/3)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ADF6C4-1C08-4267-AE7A-524754C11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669" y="2088506"/>
            <a:ext cx="4387215" cy="27603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CFE3F1-DC12-4973-B9D3-659C3E9AD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74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89ED7-065D-4006-BE3A-89FAEB27F1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NSX-T Managers with external LB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Benefits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Requirements</a:t>
            </a:r>
          </a:p>
          <a:p>
            <a:endParaRPr lang="en-US" dirty="0"/>
          </a:p>
          <a:p>
            <a:r>
              <a:rPr lang="en-US" dirty="0"/>
              <a:t>NSX-T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From which Manager?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Edge Node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Tier-1 configuration</a:t>
            </a:r>
          </a:p>
          <a:p>
            <a:pPr lvl="2"/>
            <a:r>
              <a:rPr lang="en-US" dirty="0"/>
              <a:t>LB configuration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6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Create NSX-T LB Service</a:t>
            </a:r>
          </a:p>
          <a:p>
            <a:pPr marL="800100" lvl="1" indent="-342900"/>
            <a:endParaRPr lang="en-US"/>
          </a:p>
          <a:p>
            <a:pPr lvl="1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LB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LB Service (1/6)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2F646C-ACAA-418C-B289-A76CA88F4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829" y="2892385"/>
            <a:ext cx="9539288" cy="2062163"/>
          </a:xfrm>
          <a:prstGeom prst="rect">
            <a:avLst/>
          </a:prstGeom>
        </p:spPr>
      </p:pic>
      <p:sp>
        <p:nvSpPr>
          <p:cNvPr id="21" name="Shape 345">
            <a:extLst>
              <a:ext uri="{FF2B5EF4-FFF2-40B4-BE49-F238E27FC236}">
                <a16:creationId xmlns:a16="http://schemas.microsoft.com/office/drawing/2014/main" id="{1F6AB8C8-56DA-4E02-8A7A-8902E83F06C9}"/>
              </a:ext>
            </a:extLst>
          </p:cNvPr>
          <p:cNvSpPr txBox="1"/>
          <p:nvPr/>
        </p:nvSpPr>
        <p:spPr>
          <a:xfrm>
            <a:off x="5332652" y="3240828"/>
            <a:ext cx="2540899" cy="228653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345">
            <a:extLst>
              <a:ext uri="{FF2B5EF4-FFF2-40B4-BE49-F238E27FC236}">
                <a16:creationId xmlns:a16="http://schemas.microsoft.com/office/drawing/2014/main" id="{2A7A52CC-771E-4A5B-97DD-BB7B514E48AF}"/>
              </a:ext>
            </a:extLst>
          </p:cNvPr>
          <p:cNvSpPr txBox="1"/>
          <p:nvPr/>
        </p:nvSpPr>
        <p:spPr>
          <a:xfrm>
            <a:off x="4515356" y="3240828"/>
            <a:ext cx="695915" cy="228653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208709A-7600-4232-AD22-D5D8F5586D11}"/>
              </a:ext>
            </a:extLst>
          </p:cNvPr>
          <p:cNvCxnSpPr>
            <a:cxnSpLocks/>
          </p:cNvCxnSpPr>
          <p:nvPr/>
        </p:nvCxnSpPr>
        <p:spPr bwMode="gray">
          <a:xfrm flipV="1">
            <a:off x="7541775" y="2766706"/>
            <a:ext cx="601855" cy="377017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hape 345">
            <a:extLst>
              <a:ext uri="{FF2B5EF4-FFF2-40B4-BE49-F238E27FC236}">
                <a16:creationId xmlns:a16="http://schemas.microsoft.com/office/drawing/2014/main" id="{2D2033C1-DC66-4C51-9363-AC88360A6695}"/>
              </a:ext>
            </a:extLst>
          </p:cNvPr>
          <p:cNvSpPr txBox="1"/>
          <p:nvPr/>
        </p:nvSpPr>
        <p:spPr>
          <a:xfrm>
            <a:off x="8219005" y="2489747"/>
            <a:ext cx="2656688" cy="27695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b" anchorCtr="0">
            <a:spAutoFit/>
          </a:bodyPr>
          <a:lstStyle/>
          <a:p>
            <a:pPr lvl="0">
              <a:buSzPct val="25000"/>
            </a:pPr>
            <a:r>
              <a:rPr lang="en-US" sz="1200" i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That's the Tier-1 previously created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7C2B4AC-2136-4B29-9585-638F226182B0}"/>
              </a:ext>
            </a:extLst>
          </p:cNvPr>
          <p:cNvCxnSpPr>
            <a:cxnSpLocks/>
          </p:cNvCxnSpPr>
          <p:nvPr/>
        </p:nvCxnSpPr>
        <p:spPr bwMode="gray">
          <a:xfrm flipV="1">
            <a:off x="4908494" y="2739619"/>
            <a:ext cx="601855" cy="377017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345">
            <a:extLst>
              <a:ext uri="{FF2B5EF4-FFF2-40B4-BE49-F238E27FC236}">
                <a16:creationId xmlns:a16="http://schemas.microsoft.com/office/drawing/2014/main" id="{C0130E3F-278C-46B4-B2EF-2C1B9871775E}"/>
              </a:ext>
            </a:extLst>
          </p:cNvPr>
          <p:cNvSpPr txBox="1"/>
          <p:nvPr/>
        </p:nvSpPr>
        <p:spPr>
          <a:xfrm>
            <a:off x="4628642" y="2245095"/>
            <a:ext cx="2877393" cy="46162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b" anchorCtr="0">
            <a:spAutoFit/>
          </a:bodyPr>
          <a:lstStyle/>
          <a:p>
            <a:pPr lvl="0">
              <a:buSzPct val="25000"/>
            </a:pPr>
            <a:r>
              <a:rPr lang="en-US" sz="1200" i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NSX-T Managers volume traffic does not require a bigger size than "Small"</a:t>
            </a:r>
          </a:p>
        </p:txBody>
      </p:sp>
      <p:sp>
        <p:nvSpPr>
          <p:cNvPr id="27" name="Shape 345">
            <a:extLst>
              <a:ext uri="{FF2B5EF4-FFF2-40B4-BE49-F238E27FC236}">
                <a16:creationId xmlns:a16="http://schemas.microsoft.com/office/drawing/2014/main" id="{2B39293B-34ED-41F3-B120-5F379F25F17F}"/>
              </a:ext>
            </a:extLst>
          </p:cNvPr>
          <p:cNvSpPr txBox="1"/>
          <p:nvPr/>
        </p:nvSpPr>
        <p:spPr>
          <a:xfrm>
            <a:off x="2133565" y="3240827"/>
            <a:ext cx="1499759" cy="228653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D0AFF4-B430-49A3-9786-7BEAD9BAD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505" y="1281419"/>
            <a:ext cx="10972800" cy="4572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Create NSX-T LB Monitor</a:t>
            </a:r>
          </a:p>
          <a:p>
            <a:pPr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LB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LB Monitor (2/6)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9F349F-FDC3-4490-A5A4-760E2E499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344" y="1941133"/>
            <a:ext cx="9567863" cy="2362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D99420-96B4-49A7-9D0D-E4923A7D74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230"/>
          <a:stretch/>
        </p:blipFill>
        <p:spPr>
          <a:xfrm>
            <a:off x="3729056" y="3685877"/>
            <a:ext cx="3309366" cy="30674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38B303-2C10-499A-B4B8-D669021F73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2084" y="3676839"/>
            <a:ext cx="3358515" cy="158096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104FB4D-87ED-4C26-A924-F3DF014F4B93}"/>
              </a:ext>
            </a:extLst>
          </p:cNvPr>
          <p:cNvCxnSpPr/>
          <p:nvPr/>
        </p:nvCxnSpPr>
        <p:spPr bwMode="gray">
          <a:xfrm>
            <a:off x="3414319" y="3685877"/>
            <a:ext cx="314737" cy="200324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75F9BCB-B511-4262-9393-2D7F68FDCF01}"/>
              </a:ext>
            </a:extLst>
          </p:cNvPr>
          <p:cNvCxnSpPr/>
          <p:nvPr/>
        </p:nvCxnSpPr>
        <p:spPr bwMode="gray">
          <a:xfrm>
            <a:off x="8391077" y="3702913"/>
            <a:ext cx="314737" cy="200324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D4C3B0-F0D7-4673-A10C-5EDFE2C5FA7F}"/>
              </a:ext>
            </a:extLst>
          </p:cNvPr>
          <p:cNvCxnSpPr>
            <a:cxnSpLocks/>
          </p:cNvCxnSpPr>
          <p:nvPr/>
        </p:nvCxnSpPr>
        <p:spPr bwMode="gray">
          <a:xfrm>
            <a:off x="6393809" y="5946008"/>
            <a:ext cx="778778" cy="0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hape 345">
            <a:extLst>
              <a:ext uri="{FF2B5EF4-FFF2-40B4-BE49-F238E27FC236}">
                <a16:creationId xmlns:a16="http://schemas.microsoft.com/office/drawing/2014/main" id="{47D52BEE-0EB3-4271-913F-82D507C22422}"/>
              </a:ext>
            </a:extLst>
          </p:cNvPr>
          <p:cNvSpPr txBox="1"/>
          <p:nvPr/>
        </p:nvSpPr>
        <p:spPr>
          <a:xfrm>
            <a:off x="7279701" y="5387169"/>
            <a:ext cx="4760897" cy="830956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Username/Password encoded in Base64</a:t>
            </a:r>
          </a:p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You can use </a:t>
            </a: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https://www.base64encode.net/</a:t>
            </a: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to calculate encoding.</a:t>
            </a:r>
          </a:p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Example in screenshot is using "admin:VMware1!VMware1!"</a:t>
            </a:r>
          </a:p>
          <a:p>
            <a:pPr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Other user like "audit" could be used instead of "admin".</a:t>
            </a:r>
            <a:endParaRPr lang="en-US" sz="1200" i="1" dirty="0">
              <a:solidFill>
                <a:schemeClr val="tx2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98DE9F2-21A5-4511-90BE-A51C20E639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668" y="4555378"/>
            <a:ext cx="3370802" cy="140484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3C82F2-C670-42D7-BB32-794B5FF70EAD}"/>
              </a:ext>
            </a:extLst>
          </p:cNvPr>
          <p:cNvCxnSpPr>
            <a:cxnSpLocks/>
          </p:cNvCxnSpPr>
          <p:nvPr/>
        </p:nvCxnSpPr>
        <p:spPr bwMode="gray">
          <a:xfrm flipH="1">
            <a:off x="3039406" y="3886201"/>
            <a:ext cx="450478" cy="803402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0ACC70D-36CB-4678-954F-2E11DF821BD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58" r="1062"/>
          <a:stretch/>
        </p:blipFill>
        <p:spPr>
          <a:xfrm>
            <a:off x="805343" y="1633406"/>
            <a:ext cx="9567863" cy="326708"/>
          </a:xfrm>
          <a:prstGeom prst="rect">
            <a:avLst/>
          </a:prstGeom>
        </p:spPr>
      </p:pic>
      <p:sp>
        <p:nvSpPr>
          <p:cNvPr id="18" name="Shape 345">
            <a:extLst>
              <a:ext uri="{FF2B5EF4-FFF2-40B4-BE49-F238E27FC236}">
                <a16:creationId xmlns:a16="http://schemas.microsoft.com/office/drawing/2014/main" id="{1CF3F85C-1415-40CC-BBFC-12212F77E957}"/>
              </a:ext>
            </a:extLst>
          </p:cNvPr>
          <p:cNvSpPr txBox="1"/>
          <p:nvPr/>
        </p:nvSpPr>
        <p:spPr>
          <a:xfrm>
            <a:off x="3687110" y="1986825"/>
            <a:ext cx="5356221" cy="220281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345">
            <a:extLst>
              <a:ext uri="{FF2B5EF4-FFF2-40B4-BE49-F238E27FC236}">
                <a16:creationId xmlns:a16="http://schemas.microsoft.com/office/drawing/2014/main" id="{54568FCB-1C31-40AB-8C16-8D022620BF66}"/>
              </a:ext>
            </a:extLst>
          </p:cNvPr>
          <p:cNvSpPr txBox="1"/>
          <p:nvPr/>
        </p:nvSpPr>
        <p:spPr>
          <a:xfrm>
            <a:off x="7902131" y="2320193"/>
            <a:ext cx="2390863" cy="682769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294BEF1-20F5-4D5A-8381-D052FDBB9E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  <p:sp>
        <p:nvSpPr>
          <p:cNvPr id="20" name="Shape 345">
            <a:extLst>
              <a:ext uri="{FF2B5EF4-FFF2-40B4-BE49-F238E27FC236}">
                <a16:creationId xmlns:a16="http://schemas.microsoft.com/office/drawing/2014/main" id="{3861B43A-483B-481E-9A83-C10EF4EDBE5E}"/>
              </a:ext>
            </a:extLst>
          </p:cNvPr>
          <p:cNvSpPr txBox="1"/>
          <p:nvPr/>
        </p:nvSpPr>
        <p:spPr>
          <a:xfrm>
            <a:off x="8790092" y="6250157"/>
            <a:ext cx="2867647" cy="46162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Note: Exact syntax for the different fields in the Notes.</a:t>
            </a:r>
          </a:p>
        </p:txBody>
      </p:sp>
    </p:spTree>
    <p:extLst>
      <p:ext uri="{BB962C8B-B14F-4D97-AF65-F5344CB8AC3E}">
        <p14:creationId xmlns:p14="http://schemas.microsoft.com/office/powerpoint/2010/main" val="351734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Create NSX-T LB Pool</a:t>
            </a:r>
          </a:p>
          <a:p>
            <a:pPr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LB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LB Pool (3/6)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D453F19-8AF3-4095-BC06-052CE67F8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745" y="2336083"/>
            <a:ext cx="9667875" cy="15906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3C0F5A-9BE1-463F-8E6E-AB34F3A44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944" y="3980300"/>
            <a:ext cx="6856286" cy="182260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41C49F-7B8E-4191-9ED2-E1CB4574FD04}"/>
              </a:ext>
            </a:extLst>
          </p:cNvPr>
          <p:cNvCxnSpPr>
            <a:cxnSpLocks/>
          </p:cNvCxnSpPr>
          <p:nvPr/>
        </p:nvCxnSpPr>
        <p:spPr bwMode="gray">
          <a:xfrm>
            <a:off x="5385732" y="2778758"/>
            <a:ext cx="494951" cy="1201542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hape 345">
            <a:extLst>
              <a:ext uri="{FF2B5EF4-FFF2-40B4-BE49-F238E27FC236}">
                <a16:creationId xmlns:a16="http://schemas.microsoft.com/office/drawing/2014/main" id="{03730EC4-85CC-4C16-9673-753796DB625D}"/>
              </a:ext>
            </a:extLst>
          </p:cNvPr>
          <p:cNvSpPr txBox="1"/>
          <p:nvPr/>
        </p:nvSpPr>
        <p:spPr>
          <a:xfrm>
            <a:off x="8164864" y="2994050"/>
            <a:ext cx="2476954" cy="28838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345">
            <a:extLst>
              <a:ext uri="{FF2B5EF4-FFF2-40B4-BE49-F238E27FC236}">
                <a16:creationId xmlns:a16="http://schemas.microsoft.com/office/drawing/2014/main" id="{E974B047-0424-4E53-A41D-FD1CACF6CFEB}"/>
              </a:ext>
            </a:extLst>
          </p:cNvPr>
          <p:cNvSpPr txBox="1"/>
          <p:nvPr/>
        </p:nvSpPr>
        <p:spPr>
          <a:xfrm>
            <a:off x="3156253" y="3391431"/>
            <a:ext cx="2476954" cy="28838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F55E81-EA60-4DE9-A432-F7598ED706F5}"/>
              </a:ext>
            </a:extLst>
          </p:cNvPr>
          <p:cNvCxnSpPr>
            <a:cxnSpLocks/>
          </p:cNvCxnSpPr>
          <p:nvPr/>
        </p:nvCxnSpPr>
        <p:spPr bwMode="gray">
          <a:xfrm flipH="1">
            <a:off x="2785547" y="3719312"/>
            <a:ext cx="632007" cy="948565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hape 345">
            <a:extLst>
              <a:ext uri="{FF2B5EF4-FFF2-40B4-BE49-F238E27FC236}">
                <a16:creationId xmlns:a16="http://schemas.microsoft.com/office/drawing/2014/main" id="{24ECEEB4-C822-4CB7-9AE7-C9F4BFFFBCFE}"/>
              </a:ext>
            </a:extLst>
          </p:cNvPr>
          <p:cNvSpPr txBox="1"/>
          <p:nvPr/>
        </p:nvSpPr>
        <p:spPr>
          <a:xfrm>
            <a:off x="848858" y="4751294"/>
            <a:ext cx="2785300" cy="46162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Configure SNAT since LB is in deployed in 1-arm mode.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7405AD-15CE-4BC8-AF2F-9C4F99ED2411}"/>
              </a:ext>
            </a:extLst>
          </p:cNvPr>
          <p:cNvCxnSpPr>
            <a:cxnSpLocks/>
          </p:cNvCxnSpPr>
          <p:nvPr/>
        </p:nvCxnSpPr>
        <p:spPr bwMode="gray">
          <a:xfrm flipV="1">
            <a:off x="8685627" y="2492622"/>
            <a:ext cx="601855" cy="377017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hape 345">
            <a:extLst>
              <a:ext uri="{FF2B5EF4-FFF2-40B4-BE49-F238E27FC236}">
                <a16:creationId xmlns:a16="http://schemas.microsoft.com/office/drawing/2014/main" id="{9F9D7727-7F85-4D94-8A59-007560A35A6C}"/>
              </a:ext>
            </a:extLst>
          </p:cNvPr>
          <p:cNvSpPr txBox="1"/>
          <p:nvPr/>
        </p:nvSpPr>
        <p:spPr>
          <a:xfrm>
            <a:off x="9362857" y="2030998"/>
            <a:ext cx="1941716" cy="46162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b" anchorCtr="0">
            <a:spAutoFit/>
          </a:bodyPr>
          <a:lstStyle/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Name of the Monitor previously created</a:t>
            </a:r>
          </a:p>
        </p:txBody>
      </p:sp>
      <p:sp>
        <p:nvSpPr>
          <p:cNvPr id="15" name="Shape 345">
            <a:extLst>
              <a:ext uri="{FF2B5EF4-FFF2-40B4-BE49-F238E27FC236}">
                <a16:creationId xmlns:a16="http://schemas.microsoft.com/office/drawing/2014/main" id="{01B5394B-CA26-4806-B91A-041A362BF743}"/>
              </a:ext>
            </a:extLst>
          </p:cNvPr>
          <p:cNvSpPr txBox="1"/>
          <p:nvPr/>
        </p:nvSpPr>
        <p:spPr>
          <a:xfrm>
            <a:off x="1794039" y="2618055"/>
            <a:ext cx="1458959" cy="28838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345">
            <a:extLst>
              <a:ext uri="{FF2B5EF4-FFF2-40B4-BE49-F238E27FC236}">
                <a16:creationId xmlns:a16="http://schemas.microsoft.com/office/drawing/2014/main" id="{D59C3A50-34F5-465D-9F59-950272F79EEE}"/>
              </a:ext>
            </a:extLst>
          </p:cNvPr>
          <p:cNvSpPr txBox="1"/>
          <p:nvPr/>
        </p:nvSpPr>
        <p:spPr>
          <a:xfrm>
            <a:off x="4385883" y="2634568"/>
            <a:ext cx="777608" cy="271867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F6A72EC-3228-42C0-AFDF-88EAADEC6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36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Create NSX-T LB Virtual Server</a:t>
            </a:r>
          </a:p>
          <a:p>
            <a:pPr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LB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LB VIP (4/6)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F4A713-BE91-4168-B044-5CF796C9E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10" y="2494285"/>
            <a:ext cx="9725025" cy="2138363"/>
          </a:xfrm>
          <a:prstGeom prst="rect">
            <a:avLst/>
          </a:prstGeom>
        </p:spPr>
      </p:pic>
      <p:sp>
        <p:nvSpPr>
          <p:cNvPr id="10" name="Shape 345">
            <a:extLst>
              <a:ext uri="{FF2B5EF4-FFF2-40B4-BE49-F238E27FC236}">
                <a16:creationId xmlns:a16="http://schemas.microsoft.com/office/drawing/2014/main" id="{AD316AD8-3BC4-4118-A176-9FC72C631CB8}"/>
              </a:ext>
            </a:extLst>
          </p:cNvPr>
          <p:cNvSpPr txBox="1"/>
          <p:nvPr/>
        </p:nvSpPr>
        <p:spPr>
          <a:xfrm>
            <a:off x="3250734" y="2788513"/>
            <a:ext cx="6178492" cy="276959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345">
            <a:extLst>
              <a:ext uri="{FF2B5EF4-FFF2-40B4-BE49-F238E27FC236}">
                <a16:creationId xmlns:a16="http://schemas.microsoft.com/office/drawing/2014/main" id="{BA4EE7F9-9824-41A0-8E2C-9274873A1A6F}"/>
              </a:ext>
            </a:extLst>
          </p:cNvPr>
          <p:cNvSpPr txBox="1"/>
          <p:nvPr/>
        </p:nvSpPr>
        <p:spPr>
          <a:xfrm>
            <a:off x="8078597" y="3385381"/>
            <a:ext cx="2492929" cy="276959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Shape 345">
            <a:extLst>
              <a:ext uri="{FF2B5EF4-FFF2-40B4-BE49-F238E27FC236}">
                <a16:creationId xmlns:a16="http://schemas.microsoft.com/office/drawing/2014/main" id="{C95D3EB0-EE2D-41CE-BF3B-BC53E8BEF947}"/>
              </a:ext>
            </a:extLst>
          </p:cNvPr>
          <p:cNvSpPr txBox="1"/>
          <p:nvPr/>
        </p:nvSpPr>
        <p:spPr>
          <a:xfrm>
            <a:off x="3113714" y="3791097"/>
            <a:ext cx="2481744" cy="540291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345">
            <a:extLst>
              <a:ext uri="{FF2B5EF4-FFF2-40B4-BE49-F238E27FC236}">
                <a16:creationId xmlns:a16="http://schemas.microsoft.com/office/drawing/2014/main" id="{94086317-C6AA-4EBF-98C3-7ED06EEFC3F2}"/>
              </a:ext>
            </a:extLst>
          </p:cNvPr>
          <p:cNvSpPr txBox="1"/>
          <p:nvPr/>
        </p:nvSpPr>
        <p:spPr>
          <a:xfrm>
            <a:off x="6182412" y="4893654"/>
            <a:ext cx="2785300" cy="28366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Name of the LB previously created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C4C406-D11B-4083-8E9D-31AD607B0475}"/>
              </a:ext>
            </a:extLst>
          </p:cNvPr>
          <p:cNvCxnSpPr>
            <a:cxnSpLocks/>
          </p:cNvCxnSpPr>
          <p:nvPr/>
        </p:nvCxnSpPr>
        <p:spPr bwMode="gray">
          <a:xfrm>
            <a:off x="7130644" y="3089818"/>
            <a:ext cx="539933" cy="1750596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460751-B9DF-4546-9E1F-352043116E82}"/>
              </a:ext>
            </a:extLst>
          </p:cNvPr>
          <p:cNvCxnSpPr>
            <a:cxnSpLocks/>
          </p:cNvCxnSpPr>
          <p:nvPr/>
        </p:nvCxnSpPr>
        <p:spPr bwMode="gray">
          <a:xfrm flipH="1">
            <a:off x="3638276" y="3089818"/>
            <a:ext cx="606555" cy="1728459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hape 345">
            <a:extLst>
              <a:ext uri="{FF2B5EF4-FFF2-40B4-BE49-F238E27FC236}">
                <a16:creationId xmlns:a16="http://schemas.microsoft.com/office/drawing/2014/main" id="{3A44055E-8F83-4EA6-B8F5-469D931E5D5A}"/>
              </a:ext>
            </a:extLst>
          </p:cNvPr>
          <p:cNvSpPr txBox="1"/>
          <p:nvPr/>
        </p:nvSpPr>
        <p:spPr>
          <a:xfrm>
            <a:off x="1609509" y="4883972"/>
            <a:ext cx="2785300" cy="46162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IP address can also be anything.</a:t>
            </a:r>
          </a:p>
          <a:p>
            <a:pPr lvl="0">
              <a:buSzPct val="25000"/>
            </a:pPr>
            <a:r>
              <a:rPr lang="en-US" sz="120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But Clients must be able to reach it. 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DD801EB5-95AB-493B-9DDD-4EACF5217C33}"/>
              </a:ext>
            </a:extLst>
          </p:cNvPr>
          <p:cNvCxnSpPr>
            <a:cxnSpLocks/>
          </p:cNvCxnSpPr>
          <p:nvPr/>
        </p:nvCxnSpPr>
        <p:spPr bwMode="gray">
          <a:xfrm flipV="1">
            <a:off x="8565952" y="2343213"/>
            <a:ext cx="601855" cy="377017"/>
          </a:xfrm>
          <a:prstGeom prst="straightConnector1">
            <a:avLst/>
          </a:prstGeom>
          <a:ln w="254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Shape 345">
            <a:extLst>
              <a:ext uri="{FF2B5EF4-FFF2-40B4-BE49-F238E27FC236}">
                <a16:creationId xmlns:a16="http://schemas.microsoft.com/office/drawing/2014/main" id="{FF8EC31B-FA76-407A-9173-F22E0846E64B}"/>
              </a:ext>
            </a:extLst>
          </p:cNvPr>
          <p:cNvSpPr txBox="1"/>
          <p:nvPr/>
        </p:nvSpPr>
        <p:spPr>
          <a:xfrm>
            <a:off x="9243182" y="2066254"/>
            <a:ext cx="2656688" cy="27695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b" anchorCtr="0">
            <a:spAutoFit/>
          </a:bodyPr>
          <a:lstStyle/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Name of the Pool previously created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FABB3C-B3F7-4D8D-989A-2CA793C5CA47}"/>
              </a:ext>
            </a:extLst>
          </p:cNvPr>
          <p:cNvSpPr/>
          <p:nvPr/>
        </p:nvSpPr>
        <p:spPr>
          <a:xfrm>
            <a:off x="4210723" y="3244334"/>
            <a:ext cx="3767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NSX-T Configuration – LB config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D022CA0-C880-4899-9102-0FBC4D0753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79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Validate Load Balancing configuration</a:t>
            </a:r>
          </a:p>
          <a:p>
            <a:pPr marL="800100" lvl="1" indent="-342900"/>
            <a:r>
              <a:rPr lang="en-US"/>
              <a:t>LB Status</a:t>
            </a:r>
          </a:p>
          <a:p>
            <a:pPr marL="800100" lvl="1" indent="-342900"/>
            <a:endParaRPr lang="en-US"/>
          </a:p>
          <a:p>
            <a:pPr marL="800100" lvl="1" indent="-342900"/>
            <a:endParaRPr lang="en-US"/>
          </a:p>
          <a:p>
            <a:pPr marL="800100" lvl="1" indent="-342900"/>
            <a:endParaRPr lang="en-US"/>
          </a:p>
          <a:p>
            <a:pPr marL="800100" lvl="1" indent="-342900"/>
            <a:endParaRPr lang="en-US"/>
          </a:p>
          <a:p>
            <a:pPr marL="800100" lvl="1" indent="-342900"/>
            <a:r>
              <a:rPr lang="en-US"/>
              <a:t>Virtual Server</a:t>
            </a:r>
          </a:p>
          <a:p>
            <a:pPr lvl="1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LB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Validation (5/6)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95281A-725C-4F79-956E-2B8300E27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082" y="2450252"/>
            <a:ext cx="9625013" cy="1557338"/>
          </a:xfrm>
          <a:prstGeom prst="rect">
            <a:avLst/>
          </a:prstGeom>
        </p:spPr>
      </p:pic>
      <p:sp>
        <p:nvSpPr>
          <p:cNvPr id="17" name="Shape 345">
            <a:extLst>
              <a:ext uri="{FF2B5EF4-FFF2-40B4-BE49-F238E27FC236}">
                <a16:creationId xmlns:a16="http://schemas.microsoft.com/office/drawing/2014/main" id="{16994DB6-6523-44F0-853D-21D290211EFA}"/>
              </a:ext>
            </a:extLst>
          </p:cNvPr>
          <p:cNvSpPr txBox="1"/>
          <p:nvPr/>
        </p:nvSpPr>
        <p:spPr>
          <a:xfrm>
            <a:off x="9597154" y="3686595"/>
            <a:ext cx="834271" cy="279731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8559EA-7E1D-4ABD-B933-EA67BF07F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082" y="4638676"/>
            <a:ext cx="9472613" cy="1533525"/>
          </a:xfrm>
          <a:prstGeom prst="rect">
            <a:avLst/>
          </a:prstGeom>
        </p:spPr>
      </p:pic>
      <p:sp>
        <p:nvSpPr>
          <p:cNvPr id="19" name="Shape 345">
            <a:extLst>
              <a:ext uri="{FF2B5EF4-FFF2-40B4-BE49-F238E27FC236}">
                <a16:creationId xmlns:a16="http://schemas.microsoft.com/office/drawing/2014/main" id="{FC3DB463-3599-47A4-89FD-8995E36C84BE}"/>
              </a:ext>
            </a:extLst>
          </p:cNvPr>
          <p:cNvSpPr txBox="1"/>
          <p:nvPr/>
        </p:nvSpPr>
        <p:spPr>
          <a:xfrm>
            <a:off x="9725277" y="5860102"/>
            <a:ext cx="834271" cy="279731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345">
            <a:extLst>
              <a:ext uri="{FF2B5EF4-FFF2-40B4-BE49-F238E27FC236}">
                <a16:creationId xmlns:a16="http://schemas.microsoft.com/office/drawing/2014/main" id="{BC094A83-4E14-47DD-9248-E82981E2F6CE}"/>
              </a:ext>
            </a:extLst>
          </p:cNvPr>
          <p:cNvSpPr txBox="1"/>
          <p:nvPr/>
        </p:nvSpPr>
        <p:spPr>
          <a:xfrm>
            <a:off x="7336051" y="1260920"/>
            <a:ext cx="3527044" cy="46162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b" anchorCtr="0">
            <a:spAutoFit/>
          </a:bodyPr>
          <a:lstStyle/>
          <a:p>
            <a:pPr lvl="0">
              <a:buSzPct val="25000"/>
            </a:pPr>
            <a:r>
              <a:rPr lang="en-US" sz="1200" i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For more real time status, check the status under "Advanced Networking and Security"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438685-9D4A-4AD9-BEE5-3BD180B30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  <p:sp>
        <p:nvSpPr>
          <p:cNvPr id="11" name="Shape 345">
            <a:extLst>
              <a:ext uri="{FF2B5EF4-FFF2-40B4-BE49-F238E27FC236}">
                <a16:creationId xmlns:a16="http://schemas.microsoft.com/office/drawing/2014/main" id="{3DBDA96D-500D-4B2D-9EFC-51E8537A40B1}"/>
              </a:ext>
            </a:extLst>
          </p:cNvPr>
          <p:cNvSpPr txBox="1"/>
          <p:nvPr/>
        </p:nvSpPr>
        <p:spPr>
          <a:xfrm>
            <a:off x="8266923" y="6375903"/>
            <a:ext cx="3428140" cy="27695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Note: Validation via  Edge Node CLI in Notes.</a:t>
            </a:r>
          </a:p>
        </p:txBody>
      </p:sp>
    </p:spTree>
    <p:extLst>
      <p:ext uri="{BB962C8B-B14F-4D97-AF65-F5344CB8AC3E}">
        <p14:creationId xmlns:p14="http://schemas.microsoft.com/office/powerpoint/2010/main" val="364648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Validate Load Balancing configuration</a:t>
            </a:r>
          </a:p>
          <a:p>
            <a:pPr marL="800100" lvl="1" indent="-342900"/>
            <a:r>
              <a:rPr lang="en-US" dirty="0"/>
              <a:t>Pool Status</a:t>
            </a:r>
          </a:p>
          <a:p>
            <a:pPr marL="800100" lvl="1" indent="-342900"/>
            <a:endParaRPr lang="en-US" dirty="0"/>
          </a:p>
          <a:p>
            <a:pPr marL="800100" lvl="1" indent="-342900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Configuration – LB config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Validation (6/6)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C4049E-0321-4ED5-B7A4-35656350A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265" y="2506351"/>
            <a:ext cx="9424988" cy="1514475"/>
          </a:xfrm>
          <a:prstGeom prst="rect">
            <a:avLst/>
          </a:prstGeom>
        </p:spPr>
      </p:pic>
      <p:sp>
        <p:nvSpPr>
          <p:cNvPr id="10" name="Shape 345">
            <a:extLst>
              <a:ext uri="{FF2B5EF4-FFF2-40B4-BE49-F238E27FC236}">
                <a16:creationId xmlns:a16="http://schemas.microsoft.com/office/drawing/2014/main" id="{B45AF8D3-4197-4549-9972-119E19A07688}"/>
              </a:ext>
            </a:extLst>
          </p:cNvPr>
          <p:cNvSpPr txBox="1"/>
          <p:nvPr/>
        </p:nvSpPr>
        <p:spPr>
          <a:xfrm>
            <a:off x="9823730" y="3710871"/>
            <a:ext cx="834271" cy="279731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endParaRPr lang="en-US" sz="1200" i="1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345">
            <a:extLst>
              <a:ext uri="{FF2B5EF4-FFF2-40B4-BE49-F238E27FC236}">
                <a16:creationId xmlns:a16="http://schemas.microsoft.com/office/drawing/2014/main" id="{6BBABC65-0044-4F3F-8220-EBF837A90039}"/>
              </a:ext>
            </a:extLst>
          </p:cNvPr>
          <p:cNvSpPr txBox="1"/>
          <p:nvPr/>
        </p:nvSpPr>
        <p:spPr>
          <a:xfrm>
            <a:off x="7336051" y="1260920"/>
            <a:ext cx="3527044" cy="461624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b" anchorCtr="0">
            <a:spAutoFit/>
          </a:bodyPr>
          <a:lstStyle/>
          <a:p>
            <a:pPr lvl="0">
              <a:buSzPct val="25000"/>
            </a:pPr>
            <a:r>
              <a:rPr lang="en-US" sz="1200" i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For more real time status, check the status under "Advanced Networking and Security"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C09906-BD84-452E-B0F5-D97C2FC49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9468" y="0"/>
            <a:ext cx="4519357" cy="1160779"/>
          </a:xfrm>
          <a:prstGeom prst="rect">
            <a:avLst/>
          </a:prstGeom>
        </p:spPr>
      </p:pic>
      <p:sp>
        <p:nvSpPr>
          <p:cNvPr id="9" name="Shape 345">
            <a:extLst>
              <a:ext uri="{FF2B5EF4-FFF2-40B4-BE49-F238E27FC236}">
                <a16:creationId xmlns:a16="http://schemas.microsoft.com/office/drawing/2014/main" id="{946C220D-1CFC-42A2-B319-FF3BB90F349A}"/>
              </a:ext>
            </a:extLst>
          </p:cNvPr>
          <p:cNvSpPr txBox="1"/>
          <p:nvPr/>
        </p:nvSpPr>
        <p:spPr>
          <a:xfrm>
            <a:off x="8266923" y="6375903"/>
            <a:ext cx="3428140" cy="27695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i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Note: Validation via  Edge Node CLI in Notes.</a:t>
            </a:r>
          </a:p>
        </p:txBody>
      </p:sp>
    </p:spTree>
    <p:extLst>
      <p:ext uri="{BB962C8B-B14F-4D97-AF65-F5344CB8AC3E}">
        <p14:creationId xmlns:p14="http://schemas.microsoft.com/office/powerpoint/2010/main" val="18935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89ED7-065D-4006-BE3A-89FAEB27F1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NSX-T Managers with external LB</a:t>
            </a:r>
          </a:p>
          <a:p>
            <a:pPr lvl="2"/>
            <a:r>
              <a:rPr lang="en-US" dirty="0"/>
              <a:t>Benefits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Requirements</a:t>
            </a:r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NSX-T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From which Manager?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Edge Node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Tier-1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LB configuration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41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NSX-T Manager Cluster does NOT require External LB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Using External LB, it offers the following benefits:</a:t>
            </a:r>
          </a:p>
          <a:p>
            <a:pPr marL="799860" lvl="1" indent="-342797"/>
            <a:r>
              <a:rPr lang="en-US" dirty="0"/>
              <a:t>Load spread across all NSX-T Managers</a:t>
            </a:r>
          </a:p>
          <a:p>
            <a:pPr marL="1087112" lvl="2" indent="-342797"/>
            <a:r>
              <a:rPr lang="en-US" dirty="0"/>
              <a:t>NSX-T Manager Virtual IP (built in) does NOT perform load balancing across NSX-T Managers</a:t>
            </a:r>
          </a:p>
          <a:p>
            <a:pPr marL="799860" lvl="1" indent="-342797"/>
            <a:r>
              <a:rPr lang="en-US" dirty="0"/>
              <a:t>NSX-T Managers in different subnets</a:t>
            </a:r>
          </a:p>
          <a:p>
            <a:pPr marL="1087112" lvl="2" indent="-342797"/>
            <a:r>
              <a:rPr lang="en-US" dirty="0"/>
              <a:t>NSX-T Manager Virtual IP (built in) requires all Managers in the same subnet</a:t>
            </a:r>
          </a:p>
          <a:p>
            <a:pPr marL="799860" lvl="1" indent="-342797"/>
            <a:r>
              <a:rPr lang="en-US" dirty="0"/>
              <a:t>Faster failover a couple of seconds</a:t>
            </a:r>
          </a:p>
          <a:p>
            <a:pPr marL="1087112" lvl="2" indent="-342797"/>
            <a:r>
              <a:rPr lang="en-US" dirty="0"/>
              <a:t>NSX-T Manager Virtual IP (built in) recovery is 1-3 minutes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Managers with external LB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8C038E6-DA36-4933-A60C-70AB359A2C6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6" name="Shape 345">
            <a:extLst>
              <a:ext uri="{FF2B5EF4-FFF2-40B4-BE49-F238E27FC236}">
                <a16:creationId xmlns:a16="http://schemas.microsoft.com/office/drawing/2014/main" id="{D9BB80CC-FD73-3D4F-A852-D18246B2BA03}"/>
              </a:ext>
            </a:extLst>
          </p:cNvPr>
          <p:cNvSpPr txBox="1"/>
          <p:nvPr/>
        </p:nvSpPr>
        <p:spPr>
          <a:xfrm>
            <a:off x="1616930" y="5443412"/>
            <a:ext cx="8777135" cy="830956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b="1" u="sng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Attention</a:t>
            </a:r>
            <a:r>
              <a:rPr lang="en-US" sz="12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lvl="0">
              <a:buSzPct val="25000"/>
            </a:pPr>
            <a:r>
              <a:rPr lang="en-US" sz="12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If you plan to use NSX-T Federation, do </a:t>
            </a:r>
            <a:r>
              <a:rPr lang="en-US" sz="1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NOT</a:t>
            </a:r>
            <a:r>
              <a:rPr lang="en-US" sz="12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register this Local Manager NSX-T Manager Cluster (LM) via its External LB VIP.</a:t>
            </a:r>
          </a:p>
          <a:p>
            <a:pPr lvl="0">
              <a:buSzPct val="25000"/>
            </a:pPr>
            <a:r>
              <a:rPr lang="en-US" sz="12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Always use for LM registration on Global Manager (GM) the LM internal Cluster VIP.</a:t>
            </a:r>
          </a:p>
        </p:txBody>
      </p:sp>
    </p:spTree>
    <p:extLst>
      <p:ext uri="{BB962C8B-B14F-4D97-AF65-F5344CB8AC3E}">
        <p14:creationId xmlns:p14="http://schemas.microsoft.com/office/powerpoint/2010/main" val="75117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89ED7-065D-4006-BE3A-89FAEB27F1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NSX-T Managers with external LB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Benefits</a:t>
            </a:r>
          </a:p>
          <a:p>
            <a:pPr lvl="2"/>
            <a:r>
              <a:rPr lang="en-US" dirty="0"/>
              <a:t>Requirements</a:t>
            </a:r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NSX-T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From which Manager?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Edge Node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Tier-1 configuration</a:t>
            </a:r>
          </a:p>
          <a:p>
            <a:pPr lvl="2"/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LB configuration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19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4 authentication possible on NSX-T </a:t>
            </a:r>
            <a:r>
              <a:rPr lang="en-US" dirty="0" err="1"/>
              <a:t>Mgr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u="sng" dirty="0"/>
              <a:t>HTTP Basic Authentication</a:t>
            </a:r>
          </a:p>
          <a:p>
            <a:pPr lvl="3" indent="0">
              <a:buNone/>
            </a:pPr>
            <a:r>
              <a:rPr lang="en-US" dirty="0"/>
              <a:t>Each request contains the username/password.</a:t>
            </a:r>
          </a:p>
          <a:p>
            <a:pPr lvl="4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curl -k -u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admin:passwd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https://&lt;NSX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-Mgr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&gt;/api/v1/logical-ports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b="1" dirty="0"/>
              <a:t>No LB persistence required.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u="sng" dirty="0"/>
              <a:t>Client Certificate Authentication</a:t>
            </a:r>
          </a:p>
          <a:p>
            <a:pPr lvl="3" indent="0">
              <a:buNone/>
            </a:pPr>
            <a:r>
              <a:rPr lang="en-US" dirty="0"/>
              <a:t>Each request contains the certificate.</a:t>
            </a:r>
          </a:p>
          <a:p>
            <a:pPr lvl="4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curl -k --cert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ClientDimi.pem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--key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ClientDimi.key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https://&lt;NSX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-Mgr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&gt;/api/v1/logical-ports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b="1" dirty="0"/>
              <a:t>No LB persistence required.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endParaRPr lang="en-US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Managers with external LB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8C038E6-DA36-4933-A60C-70AB359A2C6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Shape 345">
            <a:extLst>
              <a:ext uri="{FF2B5EF4-FFF2-40B4-BE49-F238E27FC236}">
                <a16:creationId xmlns:a16="http://schemas.microsoft.com/office/drawing/2014/main" id="{020E7BED-7DA8-4B63-88CD-73CDB00D2D86}"/>
              </a:ext>
            </a:extLst>
          </p:cNvPr>
          <p:cNvSpPr txBox="1"/>
          <p:nvPr/>
        </p:nvSpPr>
        <p:spPr>
          <a:xfrm>
            <a:off x="7265376" y="1461721"/>
            <a:ext cx="3581400" cy="27695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b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See API Guide for more information on those.</a:t>
            </a:r>
          </a:p>
        </p:txBody>
      </p:sp>
    </p:spTree>
    <p:extLst>
      <p:ext uri="{BB962C8B-B14F-4D97-AF65-F5344CB8AC3E}">
        <p14:creationId xmlns:p14="http://schemas.microsoft.com/office/powerpoint/2010/main" val="428305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4 authentication possible on NSX-T </a:t>
            </a:r>
            <a:r>
              <a:rPr lang="en-US" dirty="0" err="1"/>
              <a:t>Mgr</a:t>
            </a:r>
            <a:endParaRPr lang="en-US" dirty="0"/>
          </a:p>
          <a:p>
            <a:pPr marL="914400" lvl="1" indent="-457200">
              <a:buFont typeface="+mj-lt"/>
              <a:buAutoNum type="arabicPeriod" startAt="3"/>
            </a:pPr>
            <a:r>
              <a:rPr lang="en-US" u="sng" dirty="0"/>
              <a:t>Authenticating to </a:t>
            </a:r>
            <a:r>
              <a:rPr lang="en-US" u="sng" dirty="0" err="1"/>
              <a:t>vIDM</a:t>
            </a:r>
            <a:endParaRPr lang="en-US" u="sng" dirty="0"/>
          </a:p>
          <a:p>
            <a:pPr lvl="3" indent="0">
              <a:buNone/>
            </a:pPr>
            <a:r>
              <a:rPr lang="en-US" dirty="0"/>
              <a:t>First request to get a cookie + token</a:t>
            </a:r>
          </a:p>
          <a:p>
            <a:pPr marL="1371600" lvl="3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curl -k -c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cookies.txt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-D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headers.txt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H "Authorization: Remote anNtaXRoQGV4YW1wbGUuY29tOlNrMkxrUE0h" -X POST -d '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j_username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admin&amp;j_password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=secretPw99'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https://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&lt;NSX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-Mgr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&gt;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/api/session/create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3" indent="0">
              <a:buNone/>
            </a:pPr>
            <a:r>
              <a:rPr lang="en-US" dirty="0"/>
              <a:t>Follow up requests use the cookie + token</a:t>
            </a:r>
          </a:p>
          <a:p>
            <a:pPr marL="1371600" lvl="3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curl -k -b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cookies.txt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H "Authorization: Remote anNtaXRoQGV4YW1wbGUuY29tOlNrMkxrUE0h" "`grep X-XSRF-TOKEN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headers.txt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`"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5"/>
              </a:rPr>
              <a:t>https://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&lt;NSX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-Mgr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&gt;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5"/>
              </a:rPr>
              <a:t>/api/v1/logical-ports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4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b="1" dirty="0"/>
              <a:t>ATTENTION: In NSX-T 2.5 </a:t>
            </a:r>
            <a:r>
              <a:rPr lang="en-US" b="1" dirty="0" err="1"/>
              <a:t>vIDM</a:t>
            </a:r>
            <a:r>
              <a:rPr lang="en-US" b="1" dirty="0"/>
              <a:t> authentication requires “X-XSRF-TOKEN” + Cookie J-</a:t>
            </a:r>
            <a:r>
              <a:rPr lang="en-US" b="1" dirty="0" err="1"/>
              <a:t>SessionID</a:t>
            </a:r>
            <a:r>
              <a:rPr lang="en-US" b="1" dirty="0"/>
              <a:t>” + “Authorization: Remote xxx header” =&gt; Requires LB Persistence.</a:t>
            </a:r>
          </a:p>
          <a:p>
            <a:pPr marL="914400" lvl="1" indent="-457200">
              <a:buFont typeface="+mj-lt"/>
              <a:buAutoNum type="arabicPeriod" startAt="4"/>
            </a:pPr>
            <a:endParaRPr lang="en-US" b="1" dirty="0"/>
          </a:p>
          <a:p>
            <a:endParaRPr lang="en-US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809" y="379195"/>
            <a:ext cx="11001004" cy="384048"/>
          </a:xfrm>
        </p:spPr>
        <p:txBody>
          <a:bodyPr/>
          <a:lstStyle/>
          <a:p>
            <a:r>
              <a:rPr lang="en-US" dirty="0"/>
              <a:t>NSX-T Managers with external LB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3F69F5BE-6F99-4843-9663-3FA24937E24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Shape 345">
            <a:extLst>
              <a:ext uri="{FF2B5EF4-FFF2-40B4-BE49-F238E27FC236}">
                <a16:creationId xmlns:a16="http://schemas.microsoft.com/office/drawing/2014/main" id="{020E7BED-7DA8-4B63-88CD-73CDB00D2D86}"/>
              </a:ext>
            </a:extLst>
          </p:cNvPr>
          <p:cNvSpPr txBox="1"/>
          <p:nvPr/>
        </p:nvSpPr>
        <p:spPr>
          <a:xfrm>
            <a:off x="7265376" y="1461721"/>
            <a:ext cx="3581400" cy="27695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See API Guide for more information on those.</a:t>
            </a:r>
          </a:p>
        </p:txBody>
      </p:sp>
    </p:spTree>
    <p:extLst>
      <p:ext uri="{BB962C8B-B14F-4D97-AF65-F5344CB8AC3E}">
        <p14:creationId xmlns:p14="http://schemas.microsoft.com/office/powerpoint/2010/main" val="247309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4 authentication possible on NSX-T </a:t>
            </a:r>
            <a:r>
              <a:rPr lang="en-US" dirty="0" err="1"/>
              <a:t>Mgr</a:t>
            </a:r>
            <a:endParaRPr lang="en-US" dirty="0"/>
          </a:p>
          <a:p>
            <a:pPr marL="914400" lvl="1" indent="-457200">
              <a:buFont typeface="+mj-lt"/>
              <a:buAutoNum type="arabicPeriod" startAt="4"/>
            </a:pPr>
            <a:r>
              <a:rPr lang="en-US" u="sng" dirty="0"/>
              <a:t>Session-Based Authentication</a:t>
            </a:r>
          </a:p>
          <a:p>
            <a:pPr lvl="3" indent="0">
              <a:buNone/>
            </a:pPr>
            <a:r>
              <a:rPr lang="en-US" dirty="0"/>
              <a:t>First request to get a cookie + token</a:t>
            </a:r>
          </a:p>
          <a:p>
            <a:pPr marL="1371600" lvl="3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curl -k -c cookies.txt -D headers.txt -X POST -d '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j_username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admin&amp;j_password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=secretPw99'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https://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&lt;NSX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-Mgr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&gt;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/api/session/create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3" indent="0">
              <a:buNone/>
            </a:pPr>
            <a:r>
              <a:rPr lang="en-US" dirty="0"/>
              <a:t>Follow up requests use the cookie + token</a:t>
            </a:r>
          </a:p>
          <a:p>
            <a:pPr marL="1371600" lvl="3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curl -k -b cookies.txt -H "`grep X-XSRF-TOKEN headers.txt`"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5"/>
              </a:rPr>
              <a:t>https://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&lt;NSX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-Mgr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&gt;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5"/>
              </a:rPr>
              <a:t>/api/v1/logical-ports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3" indent="0">
              <a:buNone/>
            </a:pPr>
            <a:r>
              <a:rPr lang="en-US" i="1" dirty="0"/>
              <a:t>Note: This cookie + Token is known only by the </a:t>
            </a:r>
            <a:r>
              <a:rPr lang="en-US" i="1" dirty="0" err="1"/>
              <a:t>Mgr</a:t>
            </a:r>
            <a:r>
              <a:rPr lang="en-US" i="1" dirty="0"/>
              <a:t> who generated it.</a:t>
            </a:r>
            <a:endParaRPr lang="en-US" dirty="0"/>
          </a:p>
          <a:p>
            <a:pPr marL="914400" lvl="2" indent="0">
              <a:buNone/>
            </a:pPr>
            <a:r>
              <a:rPr lang="en-US" b="1" dirty="0"/>
              <a:t>LB persistence required.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i="1" dirty="0"/>
          </a:p>
          <a:p>
            <a:endParaRPr lang="en-US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809" y="379195"/>
            <a:ext cx="11001004" cy="384048"/>
          </a:xfrm>
        </p:spPr>
        <p:txBody>
          <a:bodyPr/>
          <a:lstStyle/>
          <a:p>
            <a:r>
              <a:rPr lang="en-US" dirty="0"/>
              <a:t>NSX-T Managers with external LB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3F69F5BE-6F99-4843-9663-3FA24937E24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Shape 345">
            <a:extLst>
              <a:ext uri="{FF2B5EF4-FFF2-40B4-BE49-F238E27FC236}">
                <a16:creationId xmlns:a16="http://schemas.microsoft.com/office/drawing/2014/main" id="{020E7BED-7DA8-4B63-88CD-73CDB00D2D86}"/>
              </a:ext>
            </a:extLst>
          </p:cNvPr>
          <p:cNvSpPr txBox="1"/>
          <p:nvPr/>
        </p:nvSpPr>
        <p:spPr>
          <a:xfrm>
            <a:off x="7265376" y="1461721"/>
            <a:ext cx="3581400" cy="27695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>
              <a:buSzPct val="25000"/>
            </a:pPr>
            <a:r>
              <a:rPr lang="en-US" sz="1200" b="1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See API Guide for more information on those.</a:t>
            </a:r>
          </a:p>
        </p:txBody>
      </p:sp>
    </p:spTree>
    <p:extLst>
      <p:ext uri="{BB962C8B-B14F-4D97-AF65-F5344CB8AC3E}">
        <p14:creationId xmlns:p14="http://schemas.microsoft.com/office/powerpoint/2010/main" val="274076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E3AAE0-09BB-4416-B766-7D1DFFA6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NSX-T Managers with external LB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B0C0020-D4CF-4651-B762-631482D20B55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32CA16-0AED-4AF5-8FA6-751DEEA0B82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-1" y="1600200"/>
            <a:ext cx="5893593" cy="22727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/>
              <a:t>Browsers</a:t>
            </a:r>
          </a:p>
          <a:p>
            <a:pPr lvl="1" indent="0">
              <a:buNone/>
            </a:pPr>
            <a:r>
              <a:rPr lang="en-US" dirty="0"/>
              <a:t>Use "Session-Based Authentication"</a:t>
            </a:r>
          </a:p>
          <a:p>
            <a:pPr lvl="1" indent="0">
              <a:buNone/>
            </a:pPr>
            <a:r>
              <a:rPr lang="en-US" b="1" dirty="0"/>
              <a:t>LB persistence required.</a:t>
            </a:r>
            <a:endParaRPr lang="en-US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D1D999-A846-4C77-85BD-4A62EFB62C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321287" y="1600200"/>
            <a:ext cx="5867538" cy="22727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/>
              <a:t>API Clients Scripts</a:t>
            </a:r>
          </a:p>
          <a:p>
            <a:pPr lvl="1" indent="0">
              <a:buNone/>
            </a:pPr>
            <a:r>
              <a:rPr lang="en-US" dirty="0"/>
              <a:t>Use any of the 4 authentication methods</a:t>
            </a:r>
          </a:p>
          <a:p>
            <a:pPr lvl="1"/>
            <a:r>
              <a:rPr lang="en-US" dirty="0"/>
              <a:t>"HTTP Basic Authentication" or "Client Certificate Authentication" or "Authenticating to </a:t>
            </a:r>
            <a:r>
              <a:rPr lang="en-US" dirty="0" err="1"/>
              <a:t>vIDM</a:t>
            </a:r>
            <a:r>
              <a:rPr lang="en-US" dirty="0"/>
              <a:t> </a:t>
            </a:r>
            <a:r>
              <a:rPr lang="en-US" sz="1400" i="1" dirty="0"/>
              <a:t>(before NSX-T 2.5)</a:t>
            </a:r>
            <a:r>
              <a:rPr lang="en-US" dirty="0"/>
              <a:t>”</a:t>
            </a:r>
            <a:endParaRPr lang="en-US" sz="1400" i="1" dirty="0"/>
          </a:p>
          <a:p>
            <a:pPr marL="627062" lvl="1" indent="0">
              <a:buNone/>
            </a:pPr>
            <a:r>
              <a:rPr lang="en-US" b="1" dirty="0"/>
              <a:t>	No LB persistence required.</a:t>
            </a:r>
          </a:p>
          <a:p>
            <a:pPr lvl="1"/>
            <a:r>
              <a:rPr lang="en-US" dirty="0"/>
              <a:t>"Session-Based Authentication” or "Authenticating to </a:t>
            </a:r>
            <a:r>
              <a:rPr lang="en-US" dirty="0" err="1"/>
              <a:t>vIDM</a:t>
            </a:r>
            <a:r>
              <a:rPr lang="en-US" dirty="0"/>
              <a:t> </a:t>
            </a:r>
            <a:r>
              <a:rPr lang="en-US" sz="1200" i="1" dirty="0"/>
              <a:t>(from NSX-T 2.5)</a:t>
            </a:r>
            <a:r>
              <a:rPr lang="en-US" dirty="0"/>
              <a:t>”</a:t>
            </a:r>
          </a:p>
          <a:p>
            <a:pPr marL="914400" lvl="2" indent="0">
              <a:buNone/>
            </a:pPr>
            <a:r>
              <a:rPr lang="en-US" sz="1600" b="1" dirty="0"/>
              <a:t>LB persistence required</a:t>
            </a:r>
            <a:r>
              <a:rPr lang="en-US" sz="1600" b="1" dirty="0">
                <a:solidFill>
                  <a:srgbClr val="FF0000"/>
                </a:solidFill>
              </a:rPr>
              <a:t>.</a:t>
            </a:r>
            <a:endParaRPr lang="en-US" sz="1600" b="1" i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27F72863-399E-4923-B818-938DC0A8828F}"/>
              </a:ext>
            </a:extLst>
          </p:cNvPr>
          <p:cNvSpPr txBox="1">
            <a:spLocks/>
          </p:cNvSpPr>
          <p:nvPr/>
        </p:nvSpPr>
        <p:spPr>
          <a:xfrm>
            <a:off x="152398" y="3926048"/>
            <a:ext cx="11835470" cy="2272716"/>
          </a:xfrm>
          <a:prstGeom prst="rect">
            <a:avLst/>
          </a:prstGeom>
        </p:spPr>
        <p:txBody>
          <a:bodyPr vert="horz" lIns="59436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rabicPeriod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b="1" dirty="0"/>
              <a:t>Conclusion</a:t>
            </a:r>
            <a:r>
              <a:rPr lang="en-US" dirty="0"/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LB Recommended:</a:t>
            </a:r>
          </a:p>
          <a:p>
            <a:pPr marL="742950" lvl="1" indent="-285750"/>
            <a:r>
              <a:rPr lang="en-US" dirty="0">
                <a:solidFill>
                  <a:srgbClr val="FF0000"/>
                </a:solidFill>
              </a:rPr>
              <a:t>1 single VIP (10.114.213.7:443) for both "browsers" and "API" accesses </a:t>
            </a:r>
            <a:r>
              <a:rPr lang="en-US" u="sng" dirty="0">
                <a:solidFill>
                  <a:srgbClr val="FF0000"/>
                </a:solidFill>
              </a:rPr>
              <a:t>with LB persistence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Other option to have single API client (not using "Session-Based Authentication") to get load balanced to multiple NSX-T Managers:</a:t>
            </a:r>
          </a:p>
          <a:p>
            <a:pPr marL="742950" lvl="1" indent="-285750"/>
            <a:r>
              <a:rPr lang="en-US" sz="1400" i="1" dirty="0"/>
              <a:t>1 dedicated VIP (10.114.213.7:443) for "browsers" access </a:t>
            </a:r>
            <a:r>
              <a:rPr lang="en-US" sz="1400" i="1" u="sng" dirty="0"/>
              <a:t>with LB persistence</a:t>
            </a:r>
          </a:p>
          <a:p>
            <a:pPr marL="742950" lvl="1" indent="-285750"/>
            <a:r>
              <a:rPr lang="en-US" sz="1400" i="1" dirty="0"/>
              <a:t>1 other dedicated VIP (10.114.213.6:443) for "API" access </a:t>
            </a:r>
            <a:r>
              <a:rPr lang="en-US" sz="1400" i="1" u="sng" dirty="0"/>
              <a:t>without LB persistence</a:t>
            </a:r>
          </a:p>
          <a:p>
            <a:pPr marL="742950" lvl="1" indent="-285750"/>
            <a:endParaRPr lang="en-US" dirty="0"/>
          </a:p>
          <a:p>
            <a:pPr marL="285750" indent="-285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69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RHIDDE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RHIDDEN" val="1"/>
</p:tagLst>
</file>

<file path=ppt/theme/theme1.xml><?xml version="1.0" encoding="utf-8"?>
<a:theme xmlns:a="http://schemas.openxmlformats.org/drawingml/2006/main" name="VMware_white_16x9">
  <a:themeElements>
    <a:clrScheme name="Custom 8">
      <a:dk1>
        <a:srgbClr val="717074"/>
      </a:dk1>
      <a:lt1>
        <a:sysClr val="window" lastClr="FFFFFF"/>
      </a:lt1>
      <a:dk2>
        <a:srgbClr val="3F3F3F"/>
      </a:dk2>
      <a:lt2>
        <a:srgbClr val="F2F2F2"/>
      </a:lt2>
      <a:accent1>
        <a:srgbClr val="0095D3"/>
      </a:accent1>
      <a:accent2>
        <a:srgbClr val="003D79"/>
      </a:accent2>
      <a:accent3>
        <a:srgbClr val="006990"/>
      </a:accent3>
      <a:accent4>
        <a:srgbClr val="6DB33F"/>
      </a:accent4>
      <a:accent5>
        <a:srgbClr val="AADB1E"/>
      </a:accent5>
      <a:accent6>
        <a:srgbClr val="387C2C"/>
      </a:accent6>
      <a:hlink>
        <a:srgbClr val="006990"/>
      </a:hlink>
      <a:folHlink>
        <a:srgbClr val="006990"/>
      </a:folHlink>
    </a:clrScheme>
    <a:fontScheme name="Custom 19">
      <a:majorFont>
        <a:latin typeface="Metropolis Light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Aft>
            <a:spcPts val="600"/>
          </a:spcAft>
          <a:defRPr sz="1200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gray">
        <a:ln w="25400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 algn="l">
          <a:spcAft>
            <a:spcPts val="600"/>
          </a:spcAft>
          <a:defRPr sz="1200" smtClean="0"/>
        </a:defPPr>
      </a:lstStyle>
    </a:txDef>
  </a:objectDefaults>
  <a:extraClrSchemeLst/>
  <a:custClrLst>
    <a:custClr name="Orange">
      <a:srgbClr val="F8981D"/>
    </a:custClr>
    <a:custClr name="Red">
      <a:srgbClr val="820024"/>
    </a:custClr>
    <a:custClr name="Baby Blue">
      <a:srgbClr val="89CBDF"/>
    </a:custClr>
  </a:custClrLst>
  <a:extLst>
    <a:ext uri="{05A4C25C-085E-4340-85A3-A5531E510DB2}">
      <thm15:themeFamily xmlns:thm15="http://schemas.microsoft.com/office/thememl/2012/main" name="VMWR_CorpTempRefresh_Light_07_21_hr.potx" id="{05DAF37D-AD21-46CA-8327-AA29D585B2C3}" vid="{AA349161-A6C3-488A-A8B7-7A2D5F49158C}"/>
    </a:ext>
  </a:extLst>
</a:theme>
</file>

<file path=ppt/theme/theme2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4FCE7564CCB741B7A6959CCD25F839" ma:contentTypeVersion="8" ma:contentTypeDescription="Create a new document." ma:contentTypeScope="" ma:versionID="a1742d4de6d5a3b50cd0c0aeb71cf28e">
  <xsd:schema xmlns:xsd="http://www.w3.org/2001/XMLSchema" xmlns:xs="http://www.w3.org/2001/XMLSchema" xmlns:p="http://schemas.microsoft.com/office/2006/metadata/properties" xmlns:ns2="38e4f13d-54b3-4601-ae5b-3f60736340ab" xmlns:ns3="1fbc43ac-356d-4db5-b3b2-55f657e28f54" targetNamespace="http://schemas.microsoft.com/office/2006/metadata/properties" ma:root="true" ma:fieldsID="a0d24f12a5a32c06637e34904e863b83" ns2:_="" ns3:_="">
    <xsd:import namespace="38e4f13d-54b3-4601-ae5b-3f60736340ab"/>
    <xsd:import namespace="1fbc43ac-356d-4db5-b3b2-55f657e28f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2:MediaServiceLocation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f13d-54b3-4601-ae5b-3f6073634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bc43ac-356d-4db5-b3b2-55f657e28f5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4E16D-BF03-4BDC-A798-6EDD08990BC1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  <ds:schemaRef ds:uri="http://purl.org/dc/terms/"/>
    <ds:schemaRef ds:uri="http://purl.org/dc/elements/1.1/"/>
    <ds:schemaRef ds:uri="1fbc43ac-356d-4db5-b3b2-55f657e28f54"/>
    <ds:schemaRef ds:uri="http://schemas.microsoft.com/office/infopath/2007/PartnerControls"/>
    <ds:schemaRef ds:uri="http://schemas.openxmlformats.org/package/2006/metadata/core-properties"/>
    <ds:schemaRef ds:uri="38e4f13d-54b3-4601-ae5b-3f60736340ab"/>
  </ds:schemaRefs>
</ds:datastoreItem>
</file>

<file path=customXml/itemProps2.xml><?xml version="1.0" encoding="utf-8"?>
<ds:datastoreItem xmlns:ds="http://schemas.openxmlformats.org/officeDocument/2006/customXml" ds:itemID="{33424814-1642-46C6-8D0F-0717855A96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f13d-54b3-4601-ae5b-3f60736340ab"/>
    <ds:schemaRef ds:uri="1fbc43ac-356d-4db5-b3b2-55f657e28f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607759-1EC4-4D42-A44E-98A5BC7D99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2764</Words>
  <Application>Microsoft Macintosh PowerPoint</Application>
  <PresentationFormat>Custom</PresentationFormat>
  <Paragraphs>534</Paragraphs>
  <Slides>28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Camphor Std</vt:lpstr>
      <vt:lpstr>Courier New</vt:lpstr>
      <vt:lpstr>Metropolis</vt:lpstr>
      <vt:lpstr>Metropolis Light</vt:lpstr>
      <vt:lpstr>Open Sans</vt:lpstr>
      <vt:lpstr>Verdana</vt:lpstr>
      <vt:lpstr>VMware_white_16x9</vt:lpstr>
      <vt:lpstr>PowerPoint Presentation</vt:lpstr>
      <vt:lpstr>PowerPoint Presentation</vt:lpstr>
      <vt:lpstr>PowerPoint Presentation</vt:lpstr>
      <vt:lpstr>NSX-T Managers with external LB</vt:lpstr>
      <vt:lpstr>PowerPoint Presentation</vt:lpstr>
      <vt:lpstr>NSX-T Managers with external LB</vt:lpstr>
      <vt:lpstr>NSX-T Managers with external LB</vt:lpstr>
      <vt:lpstr>NSX-T Managers with external LB</vt:lpstr>
      <vt:lpstr>NSX-T Managers with external LB</vt:lpstr>
      <vt:lpstr>NSX-T Managers with external LB</vt:lpstr>
      <vt:lpstr>PowerPoint Presentation</vt:lpstr>
      <vt:lpstr>NSX-T Configuration – From which manager?</vt:lpstr>
      <vt:lpstr>PowerPoint Presentation</vt:lpstr>
      <vt:lpstr>NSX-T Configuration – Edge Node configuration</vt:lpstr>
      <vt:lpstr>NSX-T Configuration – Edge Node config</vt:lpstr>
      <vt:lpstr>NSX-T Configuration – Edge Node config</vt:lpstr>
      <vt:lpstr>PowerPoint Presentation</vt:lpstr>
      <vt:lpstr>NSX-T Configuration – T1 config</vt:lpstr>
      <vt:lpstr>NSX-T Configuration – T1 config</vt:lpstr>
      <vt:lpstr>NSX-T Configuration – T1 config</vt:lpstr>
      <vt:lpstr>NSX-T Configuration – T1 config</vt:lpstr>
      <vt:lpstr>PowerPoint Presentation</vt:lpstr>
      <vt:lpstr>NSX-T Configuration – LB config</vt:lpstr>
      <vt:lpstr>NSX-T Configuration – LB config</vt:lpstr>
      <vt:lpstr>NSX-T Configuration – LB config</vt:lpstr>
      <vt:lpstr>NSX-T Configuration – LB config</vt:lpstr>
      <vt:lpstr>NSX-T Configuration – LB config</vt:lpstr>
      <vt:lpstr>NSX-T Configuration – LB config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Multisite - Use Cases</dc:title>
  <dc:creator/>
  <cp:lastModifiedBy/>
  <cp:revision>5</cp:revision>
  <dcterms:modified xsi:type="dcterms:W3CDTF">2020-05-27T20:00:55Z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0x010100574FCE7564CCB741B7A6959CCD25F839</vt:lpwstr>
  </property>
</Properties>
</file>